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  <p:sldMasterId id="2147483797" r:id="rId2"/>
    <p:sldMasterId id="2147483822" r:id="rId3"/>
  </p:sldMasterIdLst>
  <p:notesMasterIdLst>
    <p:notesMasterId r:id="rId7"/>
  </p:notesMasterIdLst>
  <p:handoutMasterIdLst>
    <p:handoutMasterId r:id="rId8"/>
  </p:handoutMasterIdLst>
  <p:sldIdLst>
    <p:sldId id="1632" r:id="rId4"/>
    <p:sldId id="1633" r:id="rId5"/>
    <p:sldId id="1634" r:id="rId6"/>
  </p:sldIdLst>
  <p:sldSz cx="9144000" cy="6858000" type="screen4x3"/>
  <p:notesSz cx="7023100" cy="93091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  <p15:guide id="3" orient="horz" pos="16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Walsh" initials="" lastIdx="3" clrIdx="0"/>
  <p:cmAuthor id="2" name="Shannon, Melissa" initials="SM" lastIdx="4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F56"/>
    <a:srgbClr val="FFC000"/>
    <a:srgbClr val="00B050"/>
    <a:srgbClr val="D9D9D9"/>
    <a:srgbClr val="6283C2"/>
    <a:srgbClr val="FFFFFF"/>
    <a:srgbClr val="FFCCFF"/>
    <a:srgbClr val="EBF3FD"/>
    <a:srgbClr val="F5F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6" autoAdjust="0"/>
    <p:restoredTop sz="95485" autoAdjust="0"/>
  </p:normalViewPr>
  <p:slideViewPr>
    <p:cSldViewPr snapToGrid="0">
      <p:cViewPr varScale="1">
        <p:scale>
          <a:sx n="70" d="100"/>
          <a:sy n="70" d="100"/>
        </p:scale>
        <p:origin x="1518" y="72"/>
      </p:cViewPr>
      <p:guideLst>
        <p:guide pos="2880"/>
        <p:guide orient="horz" pos="16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7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3043979" cy="465774"/>
          </a:xfrm>
          <a:prstGeom prst="rect">
            <a:avLst/>
          </a:prstGeom>
        </p:spPr>
        <p:txBody>
          <a:bodyPr vert="horz" lIns="91880" tIns="45938" rIns="91880" bIns="459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7" y="3"/>
            <a:ext cx="3043979" cy="465774"/>
          </a:xfrm>
          <a:prstGeom prst="rect">
            <a:avLst/>
          </a:prstGeom>
        </p:spPr>
        <p:txBody>
          <a:bodyPr vert="horz" lIns="91880" tIns="45938" rIns="91880" bIns="459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4459E1-DABA-4A93-984B-D2FAAC611687}" type="datetimeFigureOut">
              <a:rPr lang="en-US"/>
              <a:pPr>
                <a:defRPr/>
              </a:pPr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8841739"/>
            <a:ext cx="3043979" cy="465774"/>
          </a:xfrm>
          <a:prstGeom prst="rect">
            <a:avLst/>
          </a:prstGeom>
        </p:spPr>
        <p:txBody>
          <a:bodyPr vert="horz" lIns="91880" tIns="45938" rIns="91880" bIns="459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7" y="8841739"/>
            <a:ext cx="3043979" cy="465774"/>
          </a:xfrm>
          <a:prstGeom prst="rect">
            <a:avLst/>
          </a:prstGeom>
        </p:spPr>
        <p:txBody>
          <a:bodyPr vert="horz" lIns="91880" tIns="45938" rIns="91880" bIns="459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46B86B9-183D-4F1A-AF20-62FD2E693A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59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3043979" cy="465774"/>
          </a:xfrm>
          <a:prstGeom prst="rect">
            <a:avLst/>
          </a:prstGeom>
        </p:spPr>
        <p:txBody>
          <a:bodyPr vert="horz" lIns="93624" tIns="46812" rIns="93624" bIns="468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7" y="3"/>
            <a:ext cx="3043979" cy="465774"/>
          </a:xfrm>
          <a:prstGeom prst="rect">
            <a:avLst/>
          </a:prstGeom>
        </p:spPr>
        <p:txBody>
          <a:bodyPr vert="horz" lIns="93624" tIns="46812" rIns="93624" bIns="468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4D4654-CB86-4A77-846A-FA22C3A32683}" type="datetimeFigureOut">
              <a:rPr lang="en-US"/>
              <a:pPr>
                <a:defRPr/>
              </a:pPr>
              <a:t>4/6/2020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24" tIns="46812" rIns="93624" bIns="46812" rtlCol="0" anchor="ctr"/>
          <a:lstStyle/>
          <a:p>
            <a:pPr lvl="0"/>
            <a:r>
              <a:rPr lang="en-US" noProof="0" dirty="0" err="1"/>
              <a:t>i</a:t>
            </a:r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8" y="4422465"/>
            <a:ext cx="5617207" cy="4188778"/>
          </a:xfrm>
          <a:prstGeom prst="rect">
            <a:avLst/>
          </a:prstGeom>
        </p:spPr>
        <p:txBody>
          <a:bodyPr vert="horz" lIns="93624" tIns="46812" rIns="93624" bIns="46812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8841739"/>
            <a:ext cx="3043979" cy="465774"/>
          </a:xfrm>
          <a:prstGeom prst="rect">
            <a:avLst/>
          </a:prstGeom>
        </p:spPr>
        <p:txBody>
          <a:bodyPr vert="horz" lIns="93624" tIns="46812" rIns="93624" bIns="468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7" y="8841739"/>
            <a:ext cx="3043979" cy="465774"/>
          </a:xfrm>
          <a:prstGeom prst="rect">
            <a:avLst/>
          </a:prstGeom>
        </p:spPr>
        <p:txBody>
          <a:bodyPr vert="horz" lIns="93624" tIns="46812" rIns="93624" bIns="468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17E9CAF-CA78-4668-B94D-278349315C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555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7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-33489" y="0"/>
            <a:ext cx="9144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BottomPlaceholder"/>
          <p:cNvSpPr>
            <a:spLocks noChangeArrowheads="1"/>
          </p:cNvSpPr>
          <p:nvPr userDrawn="1"/>
        </p:nvSpPr>
        <p:spPr bwMode="auto">
          <a:xfrm>
            <a:off x="0" y="2283840"/>
            <a:ext cx="2238620" cy="4187763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32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05875" y="3105356"/>
            <a:ext cx="5036084" cy="502445"/>
          </a:xfrm>
        </p:spPr>
        <p:txBody>
          <a:bodyPr anchor="t"/>
          <a:lstStyle>
            <a:lvl1pPr>
              <a:defRPr sz="2400" b="1"/>
            </a:lvl1pPr>
          </a:lstStyle>
          <a:p>
            <a:pPr lvl="0"/>
            <a:r>
              <a:rPr lang="en-US" noProof="0" dirty="0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05875" y="3711729"/>
            <a:ext cx="5036084" cy="369332"/>
          </a:xfrm>
        </p:spPr>
        <p:txBody>
          <a:bodyPr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grpSp>
        <p:nvGrpSpPr>
          <p:cNvPr id="13513" name="McK Title Elements"/>
          <p:cNvGrpSpPr>
            <a:grpSpLocks/>
          </p:cNvGrpSpPr>
          <p:nvPr/>
        </p:nvGrpSpPr>
        <p:grpSpPr bwMode="auto">
          <a:xfrm>
            <a:off x="1" y="1"/>
            <a:ext cx="9140760" cy="6859620"/>
            <a:chOff x="0" y="0"/>
            <a:chExt cx="5643" cy="4235"/>
          </a:xfrm>
        </p:grpSpPr>
        <p:sp>
          <p:nvSpPr>
            <p:cNvPr id="13332" name="McK Document type" hidden="1"/>
            <p:cNvSpPr txBox="1">
              <a:spLocks noChangeArrowheads="1"/>
            </p:cNvSpPr>
            <p:nvPr userDrawn="1"/>
          </p:nvSpPr>
          <p:spPr bwMode="auto">
            <a:xfrm>
              <a:off x="1663" y="3104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r>
                <a:rPr lang="en-US" sz="1428" dirty="0">
                  <a:solidFill>
                    <a:srgbClr val="000000"/>
                  </a:solidFill>
                  <a:cs typeface="+mn-cs"/>
                </a:rPr>
                <a:t>Document type</a:t>
              </a:r>
            </a:p>
          </p:txBody>
        </p:sp>
        <p:sp>
          <p:nvSpPr>
            <p:cNvPr id="13333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75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428" dirty="0">
                  <a:solidFill>
                    <a:srgbClr val="000000"/>
                  </a:solidFill>
                  <a:cs typeface="+mn-cs"/>
                </a:rPr>
                <a:t>Date</a:t>
              </a:r>
            </a:p>
          </p:txBody>
        </p:sp>
        <p:sp>
          <p:nvSpPr>
            <p:cNvPr id="13352" name="McK Disclaimer" hidden="1"/>
            <p:cNvSpPr>
              <a:spLocks noChangeArrowheads="1"/>
            </p:cNvSpPr>
            <p:nvPr userDrawn="1"/>
          </p:nvSpPr>
          <p:spPr bwMode="auto">
            <a:xfrm>
              <a:off x="1663" y="3713"/>
              <a:ext cx="2777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21202" eaLnBrk="0" hangingPunct="0"/>
              <a:r>
                <a:rPr lang="en-US" sz="816" dirty="0">
                  <a:solidFill>
                    <a:srgbClr val="000000"/>
                  </a:solidFill>
                  <a:cs typeface="+mn-cs"/>
                </a:rPr>
                <a:t>CONFIDENTIAL AND PROPRIETARY</a:t>
              </a:r>
            </a:p>
            <a:p>
              <a:pPr defTabSz="821202" eaLnBrk="0" hangingPunct="0"/>
              <a:r>
                <a:rPr lang="en-US" sz="816" dirty="0">
                  <a:solidFill>
                    <a:srgbClr val="000000"/>
                  </a:solidFill>
                  <a:cs typeface="+mn-cs"/>
                </a:rPr>
                <a:t>Any use of this material without specific permission of McKinsey &amp; Company is strictly prohibited</a:t>
              </a:r>
            </a:p>
          </p:txBody>
        </p:sp>
        <p:sp>
          <p:nvSpPr>
            <p:cNvPr id="13474" name="TitleBottomPlaceholder" hidden="1"/>
            <p:cNvSpPr>
              <a:spLocks noChangeArrowheads="1"/>
            </p:cNvSpPr>
            <p:nvPr userDrawn="1"/>
          </p:nvSpPr>
          <p:spPr bwMode="auto">
            <a:xfrm>
              <a:off x="0" y="1410"/>
              <a:ext cx="1382" cy="2825"/>
            </a:xfrm>
            <a:prstGeom prst="rect">
              <a:avLst/>
            </a:prstGeom>
            <a:solidFill>
              <a:srgbClr val="0065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3475" name="TitleTopPlaceholder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1382" cy="1410"/>
            </a:xfrm>
            <a:prstGeom prst="rect">
              <a:avLst/>
            </a:prstGeom>
            <a:solidFill>
              <a:srgbClr val="91A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3477" name="Rectangle 1189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5643" cy="423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13507" name="TitleBottomBarBW" hidden="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0060" y="6574545"/>
            <a:ext cx="1670055" cy="19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leTopPlaceholder"/>
          <p:cNvSpPr>
            <a:spLocks noChangeArrowheads="1"/>
          </p:cNvSpPr>
          <p:nvPr userDrawn="1"/>
        </p:nvSpPr>
        <p:spPr bwMode="auto">
          <a:xfrm>
            <a:off x="0" y="1"/>
            <a:ext cx="2238620" cy="2283840"/>
          </a:xfrm>
          <a:prstGeom prst="rect">
            <a:avLst/>
          </a:prstGeom>
          <a:solidFill>
            <a:srgbClr val="F8BF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32" dirty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3795" y="1504987"/>
            <a:ext cx="2873416" cy="811676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-1" y="6428097"/>
            <a:ext cx="9144000" cy="4299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8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93795" y="2176941"/>
            <a:ext cx="5036084" cy="507831"/>
          </a:xfrm>
        </p:spPr>
        <p:txBody>
          <a:bodyPr anchor="t"/>
          <a:lstStyle>
            <a:lvl1pPr>
              <a:defRPr sz="3265" b="0"/>
            </a:lvl1pPr>
          </a:lstStyle>
          <a:p>
            <a:pPr lvl="0"/>
            <a:r>
              <a:rPr lang="en-US" noProof="0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93795" y="3945699"/>
            <a:ext cx="5036084" cy="219820"/>
          </a:xfrm>
        </p:spPr>
        <p:txBody>
          <a:bodyPr>
            <a:spAutoFit/>
          </a:bodyPr>
          <a:lstStyle>
            <a:lvl1pPr>
              <a:defRPr sz="1428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13513" name="McK Title Elements"/>
          <p:cNvGrpSpPr>
            <a:grpSpLocks/>
          </p:cNvGrpSpPr>
          <p:nvPr/>
        </p:nvGrpSpPr>
        <p:grpSpPr bwMode="auto">
          <a:xfrm>
            <a:off x="4" y="4"/>
            <a:ext cx="9140760" cy="6859620"/>
            <a:chOff x="0" y="0"/>
            <a:chExt cx="5643" cy="4235"/>
          </a:xfrm>
        </p:grpSpPr>
        <p:sp>
          <p:nvSpPr>
            <p:cNvPr id="13332" name="McK Document type" hidden="1"/>
            <p:cNvSpPr txBox="1">
              <a:spLocks noChangeArrowheads="1"/>
            </p:cNvSpPr>
            <p:nvPr userDrawn="1"/>
          </p:nvSpPr>
          <p:spPr bwMode="auto">
            <a:xfrm>
              <a:off x="1663" y="3104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r>
                <a:rPr lang="en-US" sz="1428" dirty="0">
                  <a:solidFill>
                    <a:srgbClr val="000000"/>
                  </a:solidFill>
                  <a:cs typeface="+mn-cs"/>
                </a:rPr>
                <a:t>Document type</a:t>
              </a:r>
            </a:p>
          </p:txBody>
        </p:sp>
        <p:sp>
          <p:nvSpPr>
            <p:cNvPr id="13333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75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428" dirty="0">
                  <a:solidFill>
                    <a:srgbClr val="000000"/>
                  </a:solidFill>
                  <a:cs typeface="+mn-cs"/>
                </a:rPr>
                <a:t>Date</a:t>
              </a:r>
            </a:p>
          </p:txBody>
        </p:sp>
        <p:sp>
          <p:nvSpPr>
            <p:cNvPr id="13352" name="McK Disclaimer" hidden="1"/>
            <p:cNvSpPr>
              <a:spLocks noChangeArrowheads="1"/>
            </p:cNvSpPr>
            <p:nvPr userDrawn="1"/>
          </p:nvSpPr>
          <p:spPr bwMode="auto">
            <a:xfrm>
              <a:off x="1663" y="3713"/>
              <a:ext cx="2777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20941" eaLnBrk="0" hangingPunct="0"/>
              <a:r>
                <a:rPr lang="en-US" sz="816" dirty="0">
                  <a:solidFill>
                    <a:srgbClr val="000000"/>
                  </a:solidFill>
                  <a:cs typeface="+mn-cs"/>
                </a:rPr>
                <a:t>CONFIDENTIAL AND PROPRIETARY</a:t>
              </a:r>
            </a:p>
            <a:p>
              <a:pPr defTabSz="820941" eaLnBrk="0" hangingPunct="0"/>
              <a:r>
                <a:rPr lang="en-US" sz="816" dirty="0">
                  <a:solidFill>
                    <a:srgbClr val="000000"/>
                  </a:solidFill>
                  <a:cs typeface="+mn-cs"/>
                </a:rPr>
                <a:t>Any use of this material without specific permission of McKinsey &amp; Company is strictly prohibited</a:t>
              </a:r>
            </a:p>
          </p:txBody>
        </p:sp>
        <p:sp>
          <p:nvSpPr>
            <p:cNvPr id="13474" name="TitleBottomPlaceholder" hidden="1"/>
            <p:cNvSpPr>
              <a:spLocks noChangeArrowheads="1"/>
            </p:cNvSpPr>
            <p:nvPr userDrawn="1"/>
          </p:nvSpPr>
          <p:spPr bwMode="auto">
            <a:xfrm>
              <a:off x="0" y="1410"/>
              <a:ext cx="1382" cy="2825"/>
            </a:xfrm>
            <a:prstGeom prst="rect">
              <a:avLst/>
            </a:prstGeom>
            <a:solidFill>
              <a:srgbClr val="0065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3475" name="TitleTopPlaceholder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1382" cy="1410"/>
            </a:xfrm>
            <a:prstGeom prst="rect">
              <a:avLst/>
            </a:prstGeom>
            <a:solidFill>
              <a:srgbClr val="91A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3477" name="Rectangle 1189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5643" cy="423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13507" name="TitleBottomBarBW" hidden="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0063" y="6574549"/>
            <a:ext cx="1670055" cy="19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186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77C4AF-3848-4350-839D-003CB6547586}" type="slidenum">
              <a:rPr lang="en-US"/>
              <a:pPr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7797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52" y="4407330"/>
            <a:ext cx="7771995" cy="1261884"/>
          </a:xfrm>
        </p:spPr>
        <p:txBody>
          <a:bodyPr anchor="t"/>
          <a:lstStyle>
            <a:lvl1pPr algn="l">
              <a:defRPr sz="408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52" y="2907443"/>
            <a:ext cx="7771995" cy="1499884"/>
          </a:xfrm>
        </p:spPr>
        <p:txBody>
          <a:bodyPr anchor="b"/>
          <a:lstStyle>
            <a:lvl1pPr marL="0" indent="0">
              <a:buNone/>
              <a:defRPr sz="2041"/>
            </a:lvl1pPr>
            <a:lvl2pPr marL="466331" indent="0">
              <a:buNone/>
              <a:defRPr sz="1837"/>
            </a:lvl2pPr>
            <a:lvl3pPr marL="932665" indent="0">
              <a:buNone/>
              <a:defRPr sz="1632"/>
            </a:lvl3pPr>
            <a:lvl4pPr marL="1398999" indent="0">
              <a:buNone/>
              <a:defRPr sz="1428"/>
            </a:lvl4pPr>
            <a:lvl5pPr marL="1865332" indent="0">
              <a:buNone/>
              <a:defRPr sz="1428"/>
            </a:lvl5pPr>
            <a:lvl6pPr marL="2331665" indent="0">
              <a:buNone/>
              <a:defRPr sz="1428"/>
            </a:lvl6pPr>
            <a:lvl7pPr marL="2797996" indent="0">
              <a:buNone/>
              <a:defRPr sz="1428"/>
            </a:lvl7pPr>
            <a:lvl8pPr marL="3264329" indent="0">
              <a:buNone/>
              <a:defRPr sz="1428"/>
            </a:lvl8pPr>
            <a:lvl9pPr marL="3730663" indent="0">
              <a:buNone/>
              <a:defRPr sz="14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0112BF-C8FD-4EE3-9807-724214726756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795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2158" y="1990667"/>
            <a:ext cx="2117131" cy="1247204"/>
          </a:xfrm>
        </p:spPr>
        <p:txBody>
          <a:bodyPr/>
          <a:lstStyle>
            <a:lvl1pPr>
              <a:defRPr sz="2857"/>
            </a:lvl1pPr>
            <a:lvl2pPr>
              <a:defRPr sz="2449"/>
            </a:lvl2pPr>
            <a:lvl3pPr>
              <a:defRPr sz="2041"/>
            </a:lvl3pPr>
            <a:lvl4pPr>
              <a:defRPr sz="1837"/>
            </a:lvl4pPr>
            <a:lvl5pPr>
              <a:defRPr sz="1837"/>
            </a:lvl5pPr>
            <a:lvl6pPr>
              <a:defRPr sz="1837"/>
            </a:lvl6pPr>
            <a:lvl7pPr>
              <a:defRPr sz="1837"/>
            </a:lvl7pPr>
            <a:lvl8pPr>
              <a:defRPr sz="1837"/>
            </a:lvl8pPr>
            <a:lvl9pPr>
              <a:defRPr sz="18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54794" y="1990667"/>
            <a:ext cx="2117132" cy="1247204"/>
          </a:xfrm>
        </p:spPr>
        <p:txBody>
          <a:bodyPr/>
          <a:lstStyle>
            <a:lvl1pPr>
              <a:defRPr sz="2857"/>
            </a:lvl1pPr>
            <a:lvl2pPr>
              <a:defRPr sz="2449"/>
            </a:lvl2pPr>
            <a:lvl3pPr>
              <a:defRPr sz="2041"/>
            </a:lvl3pPr>
            <a:lvl4pPr>
              <a:defRPr sz="1837"/>
            </a:lvl4pPr>
            <a:lvl5pPr>
              <a:defRPr sz="1837"/>
            </a:lvl5pPr>
            <a:lvl6pPr>
              <a:defRPr sz="1837"/>
            </a:lvl6pPr>
            <a:lvl7pPr>
              <a:defRPr sz="1837"/>
            </a:lvl7pPr>
            <a:lvl8pPr>
              <a:defRPr sz="1837"/>
            </a:lvl8pPr>
            <a:lvl9pPr>
              <a:defRPr sz="18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832A58-ED4A-496C-8106-4BA43B663E3C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8262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95" y="697153"/>
            <a:ext cx="8230410" cy="2983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99" y="1535522"/>
            <a:ext cx="4039882" cy="639800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66331" indent="0">
              <a:buNone/>
              <a:defRPr sz="2041" b="1"/>
            </a:lvl2pPr>
            <a:lvl3pPr marL="932665" indent="0">
              <a:buNone/>
              <a:defRPr sz="1837" b="1"/>
            </a:lvl3pPr>
            <a:lvl4pPr marL="1398999" indent="0">
              <a:buNone/>
              <a:defRPr sz="1632" b="1"/>
            </a:lvl4pPr>
            <a:lvl5pPr marL="1865332" indent="0">
              <a:buNone/>
              <a:defRPr sz="1632" b="1"/>
            </a:lvl5pPr>
            <a:lvl6pPr marL="2331665" indent="0">
              <a:buNone/>
              <a:defRPr sz="1632" b="1"/>
            </a:lvl6pPr>
            <a:lvl7pPr marL="2797996" indent="0">
              <a:buNone/>
              <a:defRPr sz="1632" b="1"/>
            </a:lvl7pPr>
            <a:lvl8pPr marL="3264329" indent="0">
              <a:buNone/>
              <a:defRPr sz="1632" b="1"/>
            </a:lvl8pPr>
            <a:lvl9pPr marL="3730663" indent="0">
              <a:buNone/>
              <a:defRPr sz="16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99" y="2175318"/>
            <a:ext cx="4039882" cy="3950557"/>
          </a:xfrm>
        </p:spPr>
        <p:txBody>
          <a:bodyPr/>
          <a:lstStyle>
            <a:lvl1pPr>
              <a:defRPr sz="2449"/>
            </a:lvl1pPr>
            <a:lvl2pPr>
              <a:defRPr sz="2041"/>
            </a:lvl2pPr>
            <a:lvl3pPr>
              <a:defRPr sz="1837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703" y="1535522"/>
            <a:ext cx="4041502" cy="639800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66331" indent="0">
              <a:buNone/>
              <a:defRPr sz="2041" b="1"/>
            </a:lvl2pPr>
            <a:lvl3pPr marL="932665" indent="0">
              <a:buNone/>
              <a:defRPr sz="1837" b="1"/>
            </a:lvl3pPr>
            <a:lvl4pPr marL="1398999" indent="0">
              <a:buNone/>
              <a:defRPr sz="1632" b="1"/>
            </a:lvl4pPr>
            <a:lvl5pPr marL="1865332" indent="0">
              <a:buNone/>
              <a:defRPr sz="1632" b="1"/>
            </a:lvl5pPr>
            <a:lvl6pPr marL="2331665" indent="0">
              <a:buNone/>
              <a:defRPr sz="1632" b="1"/>
            </a:lvl6pPr>
            <a:lvl7pPr marL="2797996" indent="0">
              <a:buNone/>
              <a:defRPr sz="1632" b="1"/>
            </a:lvl7pPr>
            <a:lvl8pPr marL="3264329" indent="0">
              <a:buNone/>
              <a:defRPr sz="1632" b="1"/>
            </a:lvl8pPr>
            <a:lvl9pPr marL="3730663" indent="0">
              <a:buNone/>
              <a:defRPr sz="16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703" y="2175318"/>
            <a:ext cx="4041502" cy="3950557"/>
          </a:xfrm>
        </p:spPr>
        <p:txBody>
          <a:bodyPr/>
          <a:lstStyle>
            <a:lvl1pPr>
              <a:defRPr sz="2449"/>
            </a:lvl1pPr>
            <a:lvl2pPr>
              <a:defRPr sz="2041"/>
            </a:lvl2pPr>
            <a:lvl3pPr>
              <a:defRPr sz="1837"/>
            </a:lvl3pPr>
            <a:lvl4pPr>
              <a:defRPr sz="1632"/>
            </a:lvl4pPr>
            <a:lvl5pPr>
              <a:defRPr sz="1632"/>
            </a:lvl5pPr>
            <a:lvl6pPr>
              <a:defRPr sz="1632"/>
            </a:lvl6pPr>
            <a:lvl7pPr>
              <a:defRPr sz="1632"/>
            </a:lvl7pPr>
            <a:lvl8pPr>
              <a:defRPr sz="1632"/>
            </a:lvl8pPr>
            <a:lvl9pPr>
              <a:defRPr sz="16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760EDF-7F9A-42AE-BDC1-A9B8AF268FC2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4423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/>
            <a:fld id="{D08168A5-B914-4420-B683-FDA65463E86F}" type="slidenum">
              <a:rPr lang="en-US" smtClean="0"/>
              <a:pPr algn="r"/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1454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D41605B-E57B-4251-82A8-4DF7BB90093F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15274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95" y="807043"/>
            <a:ext cx="3008044" cy="628056"/>
          </a:xfrm>
        </p:spPr>
        <p:txBody>
          <a:bodyPr anchor="b"/>
          <a:lstStyle>
            <a:lvl1pPr algn="l">
              <a:defRPr sz="20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988" y="273741"/>
            <a:ext cx="5112217" cy="5852138"/>
          </a:xfrm>
        </p:spPr>
        <p:txBody>
          <a:bodyPr/>
          <a:lstStyle>
            <a:lvl1pPr>
              <a:defRPr sz="3265"/>
            </a:lvl1pPr>
            <a:lvl2pPr>
              <a:defRPr sz="2857"/>
            </a:lvl2pPr>
            <a:lvl3pPr>
              <a:defRPr sz="2449"/>
            </a:lvl3pPr>
            <a:lvl4pPr>
              <a:defRPr sz="2041"/>
            </a:lvl4pPr>
            <a:lvl5pPr>
              <a:defRPr sz="2041"/>
            </a:lvl5pPr>
            <a:lvl6pPr>
              <a:defRPr sz="2041"/>
            </a:lvl6pPr>
            <a:lvl7pPr>
              <a:defRPr sz="2041"/>
            </a:lvl7pPr>
            <a:lvl8pPr>
              <a:defRPr sz="2041"/>
            </a:lvl8pPr>
            <a:lvl9pPr>
              <a:defRPr sz="20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95" y="1435094"/>
            <a:ext cx="3008044" cy="4690781"/>
          </a:xfrm>
        </p:spPr>
        <p:txBody>
          <a:bodyPr/>
          <a:lstStyle>
            <a:lvl1pPr marL="0" indent="0">
              <a:buNone/>
              <a:defRPr sz="1428"/>
            </a:lvl1pPr>
            <a:lvl2pPr marL="466331" indent="0">
              <a:buNone/>
              <a:defRPr sz="1224"/>
            </a:lvl2pPr>
            <a:lvl3pPr marL="932665" indent="0">
              <a:buNone/>
              <a:defRPr sz="1020"/>
            </a:lvl3pPr>
            <a:lvl4pPr marL="1398999" indent="0">
              <a:buNone/>
              <a:defRPr sz="918"/>
            </a:lvl4pPr>
            <a:lvl5pPr marL="1865332" indent="0">
              <a:buNone/>
              <a:defRPr sz="918"/>
            </a:lvl5pPr>
            <a:lvl6pPr marL="2331665" indent="0">
              <a:buNone/>
              <a:defRPr sz="918"/>
            </a:lvl6pPr>
            <a:lvl7pPr marL="2797996" indent="0">
              <a:buNone/>
              <a:defRPr sz="918"/>
            </a:lvl7pPr>
            <a:lvl8pPr marL="3264329" indent="0">
              <a:buNone/>
              <a:defRPr sz="918"/>
            </a:lvl8pPr>
            <a:lvl9pPr marL="3730663" indent="0">
              <a:buNone/>
              <a:defRPr sz="9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5B38B8-45D5-4135-AD1A-C9A93A3754E9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753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544" y="5053810"/>
            <a:ext cx="5486400" cy="314028"/>
          </a:xfrm>
        </p:spPr>
        <p:txBody>
          <a:bodyPr anchor="b"/>
          <a:lstStyle>
            <a:lvl1pPr algn="l">
              <a:defRPr sz="20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544" y="612264"/>
            <a:ext cx="5486400" cy="4115772"/>
          </a:xfrm>
        </p:spPr>
        <p:txBody>
          <a:bodyPr/>
          <a:lstStyle>
            <a:lvl1pPr marL="0" indent="0">
              <a:buNone/>
              <a:defRPr sz="3265"/>
            </a:lvl1pPr>
            <a:lvl2pPr marL="466331" indent="0">
              <a:buNone/>
              <a:defRPr sz="2857"/>
            </a:lvl2pPr>
            <a:lvl3pPr marL="932665" indent="0">
              <a:buNone/>
              <a:defRPr sz="2449"/>
            </a:lvl3pPr>
            <a:lvl4pPr marL="1398999" indent="0">
              <a:buNone/>
              <a:defRPr sz="2041"/>
            </a:lvl4pPr>
            <a:lvl5pPr marL="1865332" indent="0">
              <a:buNone/>
              <a:defRPr sz="2041"/>
            </a:lvl5pPr>
            <a:lvl6pPr marL="2331665" indent="0">
              <a:buNone/>
              <a:defRPr sz="2041"/>
            </a:lvl6pPr>
            <a:lvl7pPr marL="2797996" indent="0">
              <a:buNone/>
              <a:defRPr sz="2041"/>
            </a:lvl7pPr>
            <a:lvl8pPr marL="3264329" indent="0">
              <a:buNone/>
              <a:defRPr sz="2041"/>
            </a:lvl8pPr>
            <a:lvl9pPr marL="3730663" indent="0">
              <a:buNone/>
              <a:defRPr sz="204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544" y="5367835"/>
            <a:ext cx="5486400" cy="805014"/>
          </a:xfrm>
        </p:spPr>
        <p:txBody>
          <a:bodyPr/>
          <a:lstStyle>
            <a:lvl1pPr marL="0" indent="0">
              <a:buNone/>
              <a:defRPr sz="1428"/>
            </a:lvl1pPr>
            <a:lvl2pPr marL="466331" indent="0">
              <a:buNone/>
              <a:defRPr sz="1224"/>
            </a:lvl2pPr>
            <a:lvl3pPr marL="932665" indent="0">
              <a:buNone/>
              <a:defRPr sz="1020"/>
            </a:lvl3pPr>
            <a:lvl4pPr marL="1398999" indent="0">
              <a:buNone/>
              <a:defRPr sz="918"/>
            </a:lvl4pPr>
            <a:lvl5pPr marL="1865332" indent="0">
              <a:buNone/>
              <a:defRPr sz="918"/>
            </a:lvl5pPr>
            <a:lvl6pPr marL="2331665" indent="0">
              <a:buNone/>
              <a:defRPr sz="918"/>
            </a:lvl6pPr>
            <a:lvl7pPr marL="2797996" indent="0">
              <a:buNone/>
              <a:defRPr sz="918"/>
            </a:lvl7pPr>
            <a:lvl8pPr marL="3264329" indent="0">
              <a:buNone/>
              <a:defRPr sz="918"/>
            </a:lvl8pPr>
            <a:lvl9pPr marL="3730663" indent="0">
              <a:buNone/>
              <a:defRPr sz="9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68A5BA-9F8D-4F7A-8B62-BC2FF3017CFE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16989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B2A153-F14F-493E-96AA-FCAE5BBC9189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62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894233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999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09552" y="6660156"/>
            <a:ext cx="7069929" cy="18977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8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989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0424" y="268881"/>
            <a:ext cx="596830" cy="29689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489" y="268881"/>
            <a:ext cx="5705078" cy="29689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2A8464-8B81-433B-8AD8-69360921FB2C}" type="slidenum">
              <a:rPr lang="en-US"/>
              <a:pPr/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71071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-33489" y="0"/>
            <a:ext cx="9144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BottomPlaceholder"/>
          <p:cNvSpPr>
            <a:spLocks noChangeArrowheads="1"/>
          </p:cNvSpPr>
          <p:nvPr userDrawn="1"/>
        </p:nvSpPr>
        <p:spPr bwMode="auto">
          <a:xfrm>
            <a:off x="0" y="2283840"/>
            <a:ext cx="2238620" cy="4187763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32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05875" y="3105356"/>
            <a:ext cx="5036084" cy="502445"/>
          </a:xfrm>
        </p:spPr>
        <p:txBody>
          <a:bodyPr anchor="t"/>
          <a:lstStyle>
            <a:lvl1pPr>
              <a:defRPr sz="2400" b="1"/>
            </a:lvl1pPr>
          </a:lstStyle>
          <a:p>
            <a:pPr lvl="0"/>
            <a:r>
              <a:rPr lang="en-US" noProof="0" dirty="0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05875" y="3711729"/>
            <a:ext cx="5036084" cy="369332"/>
          </a:xfrm>
        </p:spPr>
        <p:txBody>
          <a:bodyPr>
            <a:sp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grpSp>
        <p:nvGrpSpPr>
          <p:cNvPr id="13513" name="McK Title Elements"/>
          <p:cNvGrpSpPr>
            <a:grpSpLocks/>
          </p:cNvGrpSpPr>
          <p:nvPr/>
        </p:nvGrpSpPr>
        <p:grpSpPr bwMode="auto">
          <a:xfrm>
            <a:off x="1" y="1"/>
            <a:ext cx="9140760" cy="6859620"/>
            <a:chOff x="0" y="0"/>
            <a:chExt cx="5643" cy="4235"/>
          </a:xfrm>
        </p:grpSpPr>
        <p:sp>
          <p:nvSpPr>
            <p:cNvPr id="13332" name="McK Document type" hidden="1"/>
            <p:cNvSpPr txBox="1">
              <a:spLocks noChangeArrowheads="1"/>
            </p:cNvSpPr>
            <p:nvPr userDrawn="1"/>
          </p:nvSpPr>
          <p:spPr bwMode="auto">
            <a:xfrm>
              <a:off x="1663" y="3104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r>
                <a:rPr lang="en-US" sz="1428" dirty="0">
                  <a:solidFill>
                    <a:srgbClr val="000000"/>
                  </a:solidFill>
                  <a:cs typeface="+mn-cs"/>
                </a:rPr>
                <a:t>Document type</a:t>
              </a:r>
            </a:p>
          </p:txBody>
        </p:sp>
        <p:sp>
          <p:nvSpPr>
            <p:cNvPr id="13333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75"/>
              <a:ext cx="3109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428" dirty="0">
                  <a:solidFill>
                    <a:srgbClr val="000000"/>
                  </a:solidFill>
                  <a:cs typeface="+mn-cs"/>
                </a:rPr>
                <a:t>Date</a:t>
              </a:r>
            </a:p>
          </p:txBody>
        </p:sp>
        <p:sp>
          <p:nvSpPr>
            <p:cNvPr id="13352" name="McK Disclaimer" hidden="1"/>
            <p:cNvSpPr>
              <a:spLocks noChangeArrowheads="1"/>
            </p:cNvSpPr>
            <p:nvPr userDrawn="1"/>
          </p:nvSpPr>
          <p:spPr bwMode="auto">
            <a:xfrm>
              <a:off x="1663" y="3713"/>
              <a:ext cx="2777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/>
            <a:p>
              <a:pPr defTabSz="821202" eaLnBrk="0" hangingPunct="0"/>
              <a:r>
                <a:rPr lang="en-US" sz="816" dirty="0">
                  <a:solidFill>
                    <a:srgbClr val="000000"/>
                  </a:solidFill>
                  <a:cs typeface="+mn-cs"/>
                </a:rPr>
                <a:t>CONFIDENTIAL AND PROPRIETARY</a:t>
              </a:r>
            </a:p>
            <a:p>
              <a:pPr defTabSz="821202" eaLnBrk="0" hangingPunct="0"/>
              <a:r>
                <a:rPr lang="en-US" sz="816" dirty="0">
                  <a:solidFill>
                    <a:srgbClr val="000000"/>
                  </a:solidFill>
                  <a:cs typeface="+mn-cs"/>
                </a:rPr>
                <a:t>Any use of this material without specific permission of McKinsey &amp; Company is strictly prohibited</a:t>
              </a:r>
            </a:p>
          </p:txBody>
        </p:sp>
        <p:sp>
          <p:nvSpPr>
            <p:cNvPr id="13474" name="TitleBottomPlaceholder" hidden="1"/>
            <p:cNvSpPr>
              <a:spLocks noChangeArrowheads="1"/>
            </p:cNvSpPr>
            <p:nvPr userDrawn="1"/>
          </p:nvSpPr>
          <p:spPr bwMode="auto">
            <a:xfrm>
              <a:off x="0" y="1410"/>
              <a:ext cx="1382" cy="2825"/>
            </a:xfrm>
            <a:prstGeom prst="rect">
              <a:avLst/>
            </a:prstGeom>
            <a:solidFill>
              <a:srgbClr val="0065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3475" name="TitleTopPlaceholder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1382" cy="1410"/>
            </a:xfrm>
            <a:prstGeom prst="rect">
              <a:avLst/>
            </a:prstGeom>
            <a:solidFill>
              <a:srgbClr val="91A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3477" name="Rectangle 1189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5643" cy="423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32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13507" name="TitleBottomBarBW" hidden="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0060" y="6574545"/>
            <a:ext cx="1670055" cy="19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leTopPlaceholder"/>
          <p:cNvSpPr>
            <a:spLocks noChangeArrowheads="1"/>
          </p:cNvSpPr>
          <p:nvPr userDrawn="1"/>
        </p:nvSpPr>
        <p:spPr bwMode="auto">
          <a:xfrm>
            <a:off x="0" y="1"/>
            <a:ext cx="2238620" cy="2283840"/>
          </a:xfrm>
          <a:prstGeom prst="rect">
            <a:avLst/>
          </a:prstGeom>
          <a:solidFill>
            <a:srgbClr val="F8BF5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32" dirty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3795" y="1504987"/>
            <a:ext cx="2873416" cy="811676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-1" y="6428097"/>
            <a:ext cx="9144000" cy="4299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6653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20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09552" y="6660156"/>
            <a:ext cx="7069929" cy="18977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8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878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22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7736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20138" y="6565900"/>
            <a:ext cx="198437" cy="1555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3BD457CD-D70C-437A-A87D-363F4EBCC43C}" type="slidenum">
              <a:rPr lang="en-US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01435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243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7502060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977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5608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09552" y="6660156"/>
            <a:ext cx="7069929" cy="18977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8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933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46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09552" y="6660156"/>
            <a:ext cx="7069929" cy="18977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8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66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048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77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75" name="think-cell Slide" r:id="rId4" imgW="451" imgH="450" progId="TCLayout.ActiveDocument.1">
                  <p:embed/>
                </p:oleObj>
              </mc:Choice>
              <mc:Fallback>
                <p:oleObj name="think-cell Slide" r:id="rId4" imgW="451" imgH="4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821" y="6543027"/>
            <a:ext cx="1182687" cy="271437"/>
          </a:xfrm>
          <a:prstGeom prst="rect">
            <a:avLst/>
          </a:prstGeom>
        </p:spPr>
      </p:pic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033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8700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4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>
            <a:noAutofit/>
          </a:bodyPr>
          <a:lstStyle>
            <a:lvl1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2763" indent="-168275">
              <a:buClr>
                <a:schemeClr val="tx2"/>
              </a:buClr>
              <a:buFont typeface="Arial" panose="020B0604020202020204" pitchFamily="34" charset="0"/>
              <a:buChar char="̶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7713" indent="-227013">
              <a:buClr>
                <a:schemeClr val="tx2"/>
              </a:buClr>
              <a:buSzPct val="120000"/>
              <a:buFont typeface="Arial" panose="020B0604020202020204" pitchFamily="34" charset="0"/>
              <a:buChar char="▫"/>
              <a:tabLst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chemeClr val="tx2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276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vmlDrawing" Target="../drawings/vmlDrawing8.vml"/><Relationship Id="rId18" Type="http://schemas.openxmlformats.org/officeDocument/2006/relationships/image" Target="../media/image7.jpe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17" Type="http://schemas.openxmlformats.org/officeDocument/2006/relationships/image" Target="../media/image5.emf"/><Relationship Id="rId2" Type="http://schemas.openxmlformats.org/officeDocument/2006/relationships/slideLayout" Target="../slideLayouts/slideLayout11.xml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ags" Target="../tags/tag11.xml"/><Relationship Id="rId10" Type="http://schemas.openxmlformats.org/officeDocument/2006/relationships/slideLayout" Target="../slideLayouts/slideLayout19.xml"/><Relationship Id="rId19" Type="http://schemas.openxmlformats.org/officeDocument/2006/relationships/image" Target="../media/image8.jpeg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ags" Target="../tags/tag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3" Type="http://schemas.openxmlformats.org/officeDocument/2006/relationships/slideLayout" Target="../slideLayouts/slideLayout23.xml"/><Relationship Id="rId7" Type="http://schemas.openxmlformats.org/officeDocument/2006/relationships/vmlDrawing" Target="../drawings/vmlDrawing9.v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theme" Target="../theme/theme3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5.xml"/><Relationship Id="rId10" Type="http://schemas.openxmlformats.org/officeDocument/2006/relationships/oleObject" Target="../embeddings/oleObject9.bin"/><Relationship Id="rId4" Type="http://schemas.openxmlformats.org/officeDocument/2006/relationships/slideLayout" Target="../slideLayouts/slideLayout24.xml"/><Relationship Id="rId9" Type="http://schemas.openxmlformats.org/officeDocument/2006/relationships/tags" Target="../tags/tag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81379996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9800"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1" y="6428097"/>
            <a:ext cx="9144000" cy="4299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621" y="155576"/>
            <a:ext cx="8749303" cy="634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622" y="1146379"/>
            <a:ext cx="8749302" cy="52133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rgbClr val="6283C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821" y="6543027"/>
            <a:ext cx="1182687" cy="271437"/>
          </a:xfrm>
          <a:prstGeom prst="rect">
            <a:avLst/>
          </a:prstGeom>
        </p:spPr>
      </p:pic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8510955" y="6536954"/>
            <a:ext cx="6330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r">
              <a:buFont typeface="Wingdings" panose="05000000000000000000" pitchFamily="2" charset="2"/>
              <a:buNone/>
            </a:pPr>
            <a:fld id="{875E1BC9-AFED-45F7-883E-56D4DC3C4571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indent="0" algn="r">
                <a:buFont typeface="Wingdings" panose="05000000000000000000" pitchFamily="2" charset="2"/>
                <a:buNone/>
              </a:pPr>
              <a:t>‹#›</a:t>
            </a:fld>
            <a:endParaRPr lang="en-US" sz="9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4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3" r:id="rId2"/>
    <p:sldLayoutId id="2147483812" r:id="rId3"/>
    <p:sldLayoutId id="2147483834" r:id="rId4"/>
    <p:sldLayoutId id="2147483837" r:id="rId5"/>
    <p:sldLayoutId id="2147483838" r:id="rId6"/>
    <p:sldLayoutId id="2147483840" r:id="rId7"/>
    <p:sldLayoutId id="2147483841" r:id="rId8"/>
    <p:sldLayoutId id="2147483848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̶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39775" indent="-22542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̶"/>
        <a:tabLst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̶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4434420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911" name="think-cell Slide" r:id="rId16" imgW="270" imgH="270" progId="TCLayout.ActiveDocument.1">
                  <p:embed/>
                </p:oleObj>
              </mc:Choice>
              <mc:Fallback>
                <p:oleObj name="think-cell Slide" r:id="rId1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39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056" name="SlideBottomBar"/>
          <p:cNvSpPr>
            <a:spLocks noChangeArrowheads="1"/>
          </p:cNvSpPr>
          <p:nvPr/>
        </p:nvSpPr>
        <p:spPr bwMode="auto">
          <a:xfrm>
            <a:off x="2081496" y="6351024"/>
            <a:ext cx="7062504" cy="508600"/>
          </a:xfrm>
          <a:prstGeom prst="rect">
            <a:avLst/>
          </a:prstGeom>
          <a:solidFill>
            <a:srgbClr val="C7DF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267" tIns="46633" rIns="93267" bIns="46633" anchor="ctr"/>
          <a:lstStyle/>
          <a:p>
            <a:pPr algn="ctr"/>
            <a:endParaRPr lang="en-US" sz="1632">
              <a:solidFill>
                <a:srgbClr val="000000"/>
              </a:solidFill>
              <a:cs typeface="+mn-cs"/>
            </a:endParaRPr>
          </a:p>
        </p:txBody>
      </p:sp>
      <p:sp>
        <p:nvSpPr>
          <p:cNvPr id="1026" name="McK 2. Slide Title"/>
          <p:cNvSpPr>
            <a:spLocks noGrp="1" noChangeArrowheads="1"/>
          </p:cNvSpPr>
          <p:nvPr>
            <p:ph type="title"/>
          </p:nvPr>
        </p:nvSpPr>
        <p:spPr bwMode="auto">
          <a:xfrm>
            <a:off x="121489" y="267112"/>
            <a:ext cx="7814110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76" name="McK 1. On-page tracker" hidden="1"/>
          <p:cNvSpPr>
            <a:spLocks noChangeArrowheads="1"/>
          </p:cNvSpPr>
          <p:nvPr/>
        </p:nvSpPr>
        <p:spPr bwMode="auto">
          <a:xfrm>
            <a:off x="121489" y="27537"/>
            <a:ext cx="894706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28" dirty="0">
                <a:solidFill>
                  <a:srgbClr val="808080"/>
                </a:solidFill>
                <a:cs typeface="+mn-cs"/>
              </a:rPr>
              <a:t>TRACKER</a:t>
            </a:r>
          </a:p>
        </p:txBody>
      </p:sp>
      <p:sp>
        <p:nvSpPr>
          <p:cNvPr id="1032" name="McK 3. Unit of measure" hidden="1"/>
          <p:cNvSpPr txBox="1">
            <a:spLocks noChangeArrowheads="1"/>
          </p:cNvSpPr>
          <p:nvPr/>
        </p:nvSpPr>
        <p:spPr bwMode="auto">
          <a:xfrm>
            <a:off x="121489" y="542615"/>
            <a:ext cx="3730492" cy="22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28" dirty="0">
                <a:solidFill>
                  <a:srgbClr val="808080"/>
                </a:solidFill>
                <a:cs typeface="+mn-cs"/>
              </a:rPr>
              <a:t>Unit of measure</a:t>
            </a:r>
          </a:p>
        </p:txBody>
      </p:sp>
      <p:grpSp>
        <p:nvGrpSpPr>
          <p:cNvPr id="1337" name="McK Slide Elements"/>
          <p:cNvGrpSpPr>
            <a:grpSpLocks/>
          </p:cNvGrpSpPr>
          <p:nvPr/>
        </p:nvGrpSpPr>
        <p:grpSpPr bwMode="auto">
          <a:xfrm>
            <a:off x="121489" y="6198769"/>
            <a:ext cx="8722840" cy="526418"/>
            <a:chOff x="75" y="3827"/>
            <a:chExt cx="5385" cy="325"/>
          </a:xfrm>
        </p:grpSpPr>
        <p:sp>
          <p:nvSpPr>
            <p:cNvPr id="1151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75" y="3827"/>
              <a:ext cx="5385" cy="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1020" dirty="0">
                  <a:solidFill>
                    <a:srgbClr val="000000"/>
                  </a:solidFill>
                  <a:cs typeface="+mn-cs"/>
                </a:rPr>
                <a:t>1 Footnote</a:t>
              </a:r>
            </a:p>
          </p:txBody>
        </p:sp>
        <p:sp>
          <p:nvSpPr>
            <p:cNvPr id="1154" name="McK 5. Source" hidden="1"/>
            <p:cNvSpPr>
              <a:spLocks noChangeArrowheads="1"/>
            </p:cNvSpPr>
            <p:nvPr userDrawn="1"/>
          </p:nvSpPr>
          <p:spPr bwMode="auto">
            <a:xfrm>
              <a:off x="75" y="4053"/>
              <a:ext cx="4323" cy="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21778" indent="-621778" defTabSz="913235">
                <a:tabLst>
                  <a:tab pos="625015" algn="l"/>
                </a:tabLst>
              </a:pPr>
              <a:r>
                <a:rPr lang="en-US" sz="1020" dirty="0">
                  <a:solidFill>
                    <a:srgbClr val="000000"/>
                  </a:solidFill>
                  <a:cs typeface="+mn-cs"/>
                </a:rPr>
                <a:t>SOURCE: Source</a:t>
              </a:r>
            </a:p>
          </p:txBody>
        </p:sp>
      </p:grpSp>
      <p:grpSp>
        <p:nvGrpSpPr>
          <p:cNvPr id="1303" name="ACET" hidden="1"/>
          <p:cNvGrpSpPr>
            <a:grpSpLocks/>
          </p:cNvGrpSpPr>
          <p:nvPr/>
        </p:nvGrpSpPr>
        <p:grpSpPr bwMode="auto">
          <a:xfrm>
            <a:off x="1482158" y="1137061"/>
            <a:ext cx="4350892" cy="531276"/>
            <a:chOff x="915" y="702"/>
            <a:chExt cx="2686" cy="328"/>
          </a:xfrm>
        </p:grpSpPr>
        <p:cxnSp>
          <p:nvCxnSpPr>
            <p:cNvPr id="1273" name="AutoShape 249" hidden="1"/>
            <p:cNvCxnSpPr>
              <a:cxnSpLocks noChangeShapeType="1"/>
              <a:stCxn id="1274" idx="4"/>
              <a:endCxn id="127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74" name="AutoShape 250" hidden="1"/>
            <p:cNvSpPr>
              <a:spLocks noChangeArrowheads="1"/>
            </p:cNvSpPr>
            <p:nvPr/>
          </p:nvSpPr>
          <p:spPr bwMode="auto">
            <a:xfrm>
              <a:off x="915" y="702"/>
              <a:ext cx="2686" cy="328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sz="1632" b="1">
                  <a:solidFill>
                    <a:srgbClr val="000000"/>
                  </a:solidFill>
                  <a:cs typeface="+mn-cs"/>
                </a:rPr>
                <a:t>Title</a:t>
              </a:r>
            </a:p>
            <a:p>
              <a:r>
                <a:rPr lang="en-US" sz="1632">
                  <a:solidFill>
                    <a:srgbClr val="808080"/>
                  </a:solidFill>
                  <a:cs typeface="+mn-cs"/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19602" y="6566446"/>
            <a:ext cx="199240" cy="15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20">
                <a:solidFill>
                  <a:srgbClr val="000000"/>
                </a:solidFill>
              </a:defRPr>
            </a:lvl1pPr>
          </a:lstStyle>
          <a:p>
            <a:fld id="{DF3F7A36-4E73-465D-9586-256F645211D5}" type="slidenum">
              <a:rPr lang="en-US">
                <a:cs typeface="+mn-cs"/>
              </a:rPr>
              <a:pPr/>
              <a:t>‹#›</a:t>
            </a:fld>
            <a:r>
              <a:rPr lang="en-US">
                <a:cs typeface="+mn-cs"/>
              </a:rPr>
              <a:t> </a:t>
            </a:r>
          </a:p>
        </p:txBody>
      </p:sp>
      <p:sp>
        <p:nvSpPr>
          <p:cNvPr id="1310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8" y="1990667"/>
            <a:ext cx="4389768" cy="1247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19" name="doc id"/>
          <p:cNvSpPr>
            <a:spLocks noChangeArrowheads="1"/>
          </p:cNvSpPr>
          <p:nvPr/>
        </p:nvSpPr>
        <p:spPr bwMode="auto">
          <a:xfrm>
            <a:off x="8246612" y="37255"/>
            <a:ext cx="67061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913235"/>
            <a:endParaRPr lang="en-US" sz="816" dirty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1333" name="Picture 2"/>
          <p:cNvPicPr>
            <a:picLocks noChangeAspect="1"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35603" y="0"/>
            <a:ext cx="1213260" cy="54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" name="Picture 3"/>
          <p:cNvPicPr>
            <a:picLocks noChangeArrowheads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298" y="6351024"/>
            <a:ext cx="1974585" cy="5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837409"/>
            <a:ext cx="9148859" cy="7774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3" tIns="45702" rIns="91403" bIns="4570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4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hf hdr="0" ftr="0" dt="0"/>
  <p:txStyles>
    <p:titleStyle>
      <a:lvl1pPr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2pPr>
      <a:lvl3pPr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3pPr>
      <a:lvl4pPr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4pPr>
      <a:lvl5pPr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5pPr>
      <a:lvl6pPr marL="466331"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6pPr>
      <a:lvl7pPr marL="932665"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7pPr>
      <a:lvl8pPr marL="1398999"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8pPr>
      <a:lvl9pPr marL="1865332" algn="l" defTabSz="913235" rtl="0" fontAlgn="base">
        <a:spcBef>
          <a:spcPct val="0"/>
        </a:spcBef>
        <a:spcAft>
          <a:spcPct val="0"/>
        </a:spcAft>
        <a:defRPr sz="1939" b="1">
          <a:solidFill>
            <a:schemeClr val="tx2"/>
          </a:solidFill>
          <a:latin typeface="Arial" charset="0"/>
        </a:defRPr>
      </a:lvl9pPr>
    </p:titleStyle>
    <p:bodyStyle>
      <a:lvl1pPr algn="l" defTabSz="913235" rtl="0" fontAlgn="base">
        <a:spcBef>
          <a:spcPct val="0"/>
        </a:spcBef>
        <a:spcAft>
          <a:spcPct val="0"/>
        </a:spcAft>
        <a:buClr>
          <a:schemeClr val="tx2"/>
        </a:buClr>
        <a:defRPr sz="1632">
          <a:solidFill>
            <a:schemeClr val="tx1"/>
          </a:solidFill>
          <a:latin typeface="+mn-lt"/>
          <a:ea typeface="+mn-ea"/>
          <a:cs typeface="+mn-cs"/>
        </a:defRPr>
      </a:lvl1pPr>
      <a:lvl2pPr marL="197544" indent="-195925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32">
          <a:solidFill>
            <a:schemeClr val="tx1"/>
          </a:solidFill>
          <a:latin typeface="+mn-lt"/>
        </a:defRPr>
      </a:lvl2pPr>
      <a:lvl3pPr marL="466331" indent="-267170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32">
          <a:solidFill>
            <a:schemeClr val="tx1"/>
          </a:solidFill>
          <a:latin typeface="+mn-lt"/>
        </a:defRPr>
      </a:lvl3pPr>
      <a:lvl4pPr marL="626636" indent="-158683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32">
          <a:solidFill>
            <a:schemeClr val="tx1"/>
          </a:solidFill>
          <a:latin typeface="+mn-lt"/>
        </a:defRPr>
      </a:lvl4pPr>
      <a:lvl5pPr marL="761030" indent="-132776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>
          <a:solidFill>
            <a:schemeClr val="tx1"/>
          </a:solidFill>
          <a:latin typeface="+mn-lt"/>
        </a:defRPr>
      </a:lvl5pPr>
      <a:lvl6pPr marL="1227362" indent="-132776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>
          <a:solidFill>
            <a:schemeClr val="tx1"/>
          </a:solidFill>
          <a:latin typeface="+mn-lt"/>
        </a:defRPr>
      </a:lvl6pPr>
      <a:lvl7pPr marL="1693696" indent="-132776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>
          <a:solidFill>
            <a:schemeClr val="tx1"/>
          </a:solidFill>
          <a:latin typeface="+mn-lt"/>
        </a:defRPr>
      </a:lvl7pPr>
      <a:lvl8pPr marL="2160028" indent="-132776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>
          <a:solidFill>
            <a:schemeClr val="tx1"/>
          </a:solidFill>
          <a:latin typeface="+mn-lt"/>
        </a:defRPr>
      </a:lvl8pPr>
      <a:lvl9pPr marL="2626360" indent="-132776" algn="l" defTabSz="91323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3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6331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32665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8999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65332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31665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97996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64329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30663" algn="l" defTabSz="932665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48968572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165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 hidden="1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9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1" y="6428097"/>
            <a:ext cx="9144000" cy="4299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621" y="155576"/>
            <a:ext cx="8749303" cy="634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622" y="1146379"/>
            <a:ext cx="8749302" cy="52133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78505"/>
            <a:ext cx="9148859" cy="77748"/>
          </a:xfrm>
          <a:prstGeom prst="rect">
            <a:avLst/>
          </a:prstGeom>
          <a:solidFill>
            <a:srgbClr val="6283C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821" y="6543027"/>
            <a:ext cx="1182687" cy="271437"/>
          </a:xfrm>
          <a:prstGeom prst="rect">
            <a:avLst/>
          </a:prstGeom>
        </p:spPr>
      </p:pic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5470696" y="878505"/>
            <a:ext cx="2193646" cy="77748"/>
          </a:xfrm>
          <a:prstGeom prst="rect">
            <a:avLst/>
          </a:prstGeom>
          <a:solidFill>
            <a:srgbClr val="F8BF5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254836" y="878505"/>
            <a:ext cx="889164" cy="77748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7054385" y="878505"/>
            <a:ext cx="1219913" cy="7774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8274298" y="878505"/>
            <a:ext cx="869703" cy="77748"/>
          </a:xfrm>
          <a:prstGeom prst="rect">
            <a:avLst/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8510955" y="6536954"/>
            <a:ext cx="6330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r">
              <a:buFont typeface="Wingdings" panose="05000000000000000000" pitchFamily="2" charset="2"/>
              <a:buNone/>
            </a:pPr>
            <a:fld id="{875E1BC9-AFED-45F7-883E-56D4DC3C4571}" type="slidenum">
              <a:rPr lang="en-US" sz="9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indent="0" algn="r">
                <a:buFont typeface="Wingdings" panose="05000000000000000000" pitchFamily="2" charset="2"/>
                <a:buNone/>
              </a:pPr>
              <a:t>‹#›</a:t>
            </a:fld>
            <a:endParaRPr 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15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54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̶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39775" indent="-22542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̶"/>
        <a:tabLst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̶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elly.Cross@bmc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605875" y="2844800"/>
            <a:ext cx="5036084" cy="763001"/>
          </a:xfrm>
        </p:spPr>
        <p:txBody>
          <a:bodyPr/>
          <a:lstStyle/>
          <a:p>
            <a:r>
              <a:rPr lang="en-US" dirty="0"/>
              <a:t>COVID-19 Provider and Staff Hotel Accommodation Program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605875" y="3711729"/>
            <a:ext cx="5036084" cy="369332"/>
          </a:xfrm>
        </p:spPr>
        <p:txBody>
          <a:bodyPr/>
          <a:lstStyle/>
          <a:p>
            <a:r>
              <a:rPr lang="en-US" dirty="0"/>
              <a:t>April 5, </a:t>
            </a:r>
            <a:r>
              <a:rPr lang="en-US" dirty="0" smtClean="0"/>
              <a:t>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0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3829" y="1142357"/>
            <a:ext cx="8754413" cy="517517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In the midst of the COVID-19 </a:t>
            </a:r>
            <a:r>
              <a:rPr lang="en-US" sz="1400" dirty="0" smtClean="0"/>
              <a:t>pandemic, </a:t>
            </a:r>
            <a:r>
              <a:rPr lang="en-US" sz="1400" dirty="0"/>
              <a:t>as our patients are looking to us for medical and social support, we understand </a:t>
            </a:r>
            <a:r>
              <a:rPr lang="en-US" sz="1400" dirty="0" smtClean="0"/>
              <a:t>that our </a:t>
            </a:r>
            <a:r>
              <a:rPr lang="en-US" sz="1400" dirty="0"/>
              <a:t>providers and staff are feeling the weight of this unprecedented </a:t>
            </a:r>
            <a:r>
              <a:rPr lang="en-US" sz="1400" b="1" dirty="0">
                <a:solidFill>
                  <a:srgbClr val="00437B"/>
                </a:solidFill>
              </a:rPr>
              <a:t>public health </a:t>
            </a:r>
            <a:r>
              <a:rPr lang="en-US" sz="1400" b="1" dirty="0" smtClean="0">
                <a:solidFill>
                  <a:srgbClr val="00437B"/>
                </a:solidFill>
              </a:rPr>
              <a:t>crisis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A</a:t>
            </a:r>
            <a:r>
              <a:rPr lang="en-US" sz="1400" dirty="0" smtClean="0"/>
              <a:t>s </a:t>
            </a:r>
            <a:r>
              <a:rPr lang="en-US" sz="1400" dirty="0"/>
              <a:t>a hospital and health system, we are </a:t>
            </a:r>
            <a:r>
              <a:rPr lang="en-US" sz="1400" b="1" dirty="0">
                <a:solidFill>
                  <a:srgbClr val="00437B"/>
                </a:solidFill>
              </a:rPr>
              <a:t>thinking strategically </a:t>
            </a:r>
            <a:r>
              <a:rPr lang="en-US" sz="1400" dirty="0"/>
              <a:t>about how to allocate scarce resources and coordinate initiatives to support </a:t>
            </a:r>
            <a:r>
              <a:rPr lang="en-US" sz="1400" dirty="0" smtClean="0"/>
              <a:t>the staff </a:t>
            </a:r>
            <a:r>
              <a:rPr lang="en-US" sz="1400" dirty="0"/>
              <a:t>and providers working on campus to keep our patients and community </a:t>
            </a:r>
            <a:r>
              <a:rPr lang="en-US" sz="1400" dirty="0" smtClean="0"/>
              <a:t>safe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Thanks to an outpouring of support from our generous donors, we have </a:t>
            </a:r>
            <a:r>
              <a:rPr lang="en-US" sz="1400" b="1" dirty="0">
                <a:solidFill>
                  <a:srgbClr val="00437B"/>
                </a:solidFill>
              </a:rPr>
              <a:t>secured funding to support a number of overnight stays at hotels in close proximity to </a:t>
            </a:r>
            <a:r>
              <a:rPr lang="en-US" sz="1400" b="1" dirty="0" smtClean="0">
                <a:solidFill>
                  <a:srgbClr val="00437B"/>
                </a:solidFill>
              </a:rPr>
              <a:t>BMC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 smtClean="0"/>
              <a:t>We </a:t>
            </a:r>
            <a:r>
              <a:rPr lang="en-US" sz="1400" dirty="0"/>
              <a:t>are incredibly grateful to our donors </a:t>
            </a:r>
            <a:r>
              <a:rPr lang="en-US" sz="1400" dirty="0" smtClean="0"/>
              <a:t>who recognize </a:t>
            </a:r>
            <a:r>
              <a:rPr lang="en-US" sz="1400" dirty="0"/>
              <a:t>the need to continue to </a:t>
            </a:r>
            <a:r>
              <a:rPr lang="en-US" sz="1400" b="1" dirty="0">
                <a:solidFill>
                  <a:srgbClr val="00437B"/>
                </a:solidFill>
              </a:rPr>
              <a:t>support our staff and providers throughout </a:t>
            </a:r>
            <a:r>
              <a:rPr lang="en-US" sz="1400" b="1" dirty="0" smtClean="0">
                <a:solidFill>
                  <a:srgbClr val="00437B"/>
                </a:solidFill>
              </a:rPr>
              <a:t>this </a:t>
            </a:r>
            <a:r>
              <a:rPr lang="en-US" sz="1400" b="1" dirty="0">
                <a:solidFill>
                  <a:srgbClr val="00437B"/>
                </a:solidFill>
              </a:rPr>
              <a:t>crisis 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We are pleased to announce that </a:t>
            </a:r>
            <a:r>
              <a:rPr lang="en-US" sz="1400" b="1" dirty="0">
                <a:solidFill>
                  <a:srgbClr val="00437B"/>
                </a:solidFill>
              </a:rPr>
              <a:t>these stays will be provided at </a:t>
            </a:r>
            <a:r>
              <a:rPr lang="en-US" sz="1400" b="1" u="sng" dirty="0">
                <a:solidFill>
                  <a:srgbClr val="00437B"/>
                </a:solidFill>
              </a:rPr>
              <a:t>no cost</a:t>
            </a:r>
            <a:r>
              <a:rPr lang="en-US" sz="1400" b="1" dirty="0">
                <a:solidFill>
                  <a:srgbClr val="00437B"/>
                </a:solidFill>
              </a:rPr>
              <a:t> to eligible </a:t>
            </a:r>
            <a:r>
              <a:rPr lang="en-US" sz="1400" b="1" dirty="0" smtClean="0">
                <a:solidFill>
                  <a:srgbClr val="00437B"/>
                </a:solidFill>
              </a:rPr>
              <a:t>employees</a:t>
            </a:r>
            <a:endParaRPr lang="en-US" sz="1400" b="1" dirty="0">
              <a:solidFill>
                <a:srgbClr val="00437B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At this time, </a:t>
            </a:r>
            <a:r>
              <a:rPr lang="en-US" sz="1400" b="1" dirty="0">
                <a:solidFill>
                  <a:srgbClr val="00437B"/>
                </a:solidFill>
              </a:rPr>
              <a:t>we are prioritizing the use of these rooms </a:t>
            </a:r>
            <a:r>
              <a:rPr lang="en-US" sz="1400" dirty="0"/>
              <a:t>for providers and staff who may be facing one of the following circumstances</a:t>
            </a:r>
            <a:r>
              <a:rPr lang="en-US" sz="1400" dirty="0" smtClean="0"/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dirty="0" smtClean="0">
                <a:solidFill>
                  <a:srgbClr val="00437B"/>
                </a:solidFill>
              </a:rPr>
              <a:t>Cohabitation related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 smtClean="0"/>
              <a:t>Providers </a:t>
            </a:r>
            <a:r>
              <a:rPr lang="en-US" sz="1400" dirty="0"/>
              <a:t>and staff who </a:t>
            </a:r>
            <a:r>
              <a:rPr lang="en-US" sz="1400" b="1" dirty="0">
                <a:solidFill>
                  <a:srgbClr val="00437B"/>
                </a:solidFill>
              </a:rPr>
              <a:t>cohabitate with someone who has tested positive for COVID-19 </a:t>
            </a:r>
            <a:r>
              <a:rPr lang="en-US" sz="1400" dirty="0"/>
              <a:t>and remains symptomatic/quarantined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 smtClean="0"/>
              <a:t>Providers </a:t>
            </a:r>
            <a:r>
              <a:rPr lang="en-US" sz="1400" dirty="0"/>
              <a:t>and staff who </a:t>
            </a:r>
            <a:r>
              <a:rPr lang="en-US" sz="1400" b="1" dirty="0">
                <a:solidFill>
                  <a:srgbClr val="00437B"/>
                </a:solidFill>
              </a:rPr>
              <a:t>cohabitate with someone who is immunocompromised </a:t>
            </a:r>
            <a:r>
              <a:rPr lang="en-US" sz="1400" dirty="0"/>
              <a:t>(e.g., on immuno-suppressants, active hematologic malignancy</a:t>
            </a:r>
            <a:r>
              <a:rPr lang="en-US" sz="14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dirty="0" smtClean="0">
                <a:solidFill>
                  <a:srgbClr val="00437B"/>
                </a:solidFill>
              </a:rPr>
              <a:t>Work hours related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 smtClean="0"/>
              <a:t>Providers </a:t>
            </a:r>
            <a:r>
              <a:rPr lang="en-US" sz="1400" dirty="0"/>
              <a:t>and staff </a:t>
            </a:r>
            <a:r>
              <a:rPr lang="en-US" sz="1400" b="1" dirty="0">
                <a:solidFill>
                  <a:srgbClr val="00437B"/>
                </a:solidFill>
              </a:rPr>
              <a:t>working long hours with minimal time between consecutive shifts </a:t>
            </a:r>
          </a:p>
        </p:txBody>
      </p:sp>
    </p:spTree>
    <p:extLst>
      <p:ext uri="{BB962C8B-B14F-4D97-AF65-F5344CB8AC3E}">
        <p14:creationId xmlns:p14="http://schemas.microsoft.com/office/powerpoint/2010/main" val="197616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173829" y="155576"/>
            <a:ext cx="8752621" cy="634999"/>
          </a:xfrm>
        </p:spPr>
        <p:txBody>
          <a:bodyPr/>
          <a:lstStyle/>
          <a:p>
            <a:r>
              <a:rPr lang="en-US" dirty="0" smtClean="0"/>
              <a:t>We have created a process to streamline access to hotel accommodations for those who qualify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77282" y="1576873"/>
            <a:ext cx="2749168" cy="3452327"/>
          </a:xfrm>
          <a:prstGeom prst="rect">
            <a:avLst/>
          </a:prstGeom>
          <a:solidFill>
            <a:srgbClr val="D9D9D9"/>
          </a:solidFill>
          <a:ln>
            <a:solidFill>
              <a:srgbClr val="0043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300" b="1" dirty="0" smtClean="0">
                <a:solidFill>
                  <a:srgbClr val="00437B"/>
                </a:solidFill>
              </a:rPr>
              <a:t>Kelly will work with participating hotels to secure accommodations </a:t>
            </a:r>
            <a:r>
              <a:rPr lang="en-US" sz="1300" b="1" dirty="0">
                <a:solidFill>
                  <a:srgbClr val="00437B"/>
                </a:solidFill>
              </a:rPr>
              <a:t>– all stays </a:t>
            </a:r>
            <a:r>
              <a:rPr lang="en-US" sz="1300" b="1" dirty="0" smtClean="0">
                <a:solidFill>
                  <a:srgbClr val="00437B"/>
                </a:solidFill>
              </a:rPr>
              <a:t>will be </a:t>
            </a:r>
            <a:r>
              <a:rPr lang="en-US" sz="1300" b="1" dirty="0">
                <a:solidFill>
                  <a:srgbClr val="00437B"/>
                </a:solidFill>
              </a:rPr>
              <a:t>billed </a:t>
            </a:r>
            <a:r>
              <a:rPr lang="en-US" sz="1300" b="1" dirty="0" smtClean="0">
                <a:solidFill>
                  <a:srgbClr val="00437B"/>
                </a:solidFill>
              </a:rPr>
              <a:t>to a </a:t>
            </a:r>
            <a:r>
              <a:rPr lang="en-US" sz="1300" b="1" dirty="0">
                <a:solidFill>
                  <a:srgbClr val="00437B"/>
                </a:solidFill>
              </a:rPr>
              <a:t>master account </a:t>
            </a:r>
            <a:endParaRPr lang="en-US" sz="1300" b="1" dirty="0" smtClean="0">
              <a:solidFill>
                <a:srgbClr val="00437B"/>
              </a:solidFill>
            </a:endParaRPr>
          </a:p>
          <a:p>
            <a:endParaRPr lang="en-US" sz="1300" dirty="0">
              <a:solidFill>
                <a:srgbClr val="00437B"/>
              </a:solidFill>
            </a:endParaRPr>
          </a:p>
          <a:p>
            <a:r>
              <a:rPr lang="en-US" sz="1300" b="1" i="1" dirty="0" smtClean="0">
                <a:solidFill>
                  <a:srgbClr val="00437B"/>
                </a:solidFill>
              </a:rPr>
              <a:t>Please note: </a:t>
            </a:r>
            <a:r>
              <a:rPr lang="en-US" sz="1300" i="1" dirty="0" smtClean="0">
                <a:solidFill>
                  <a:srgbClr val="00437B"/>
                </a:solidFill>
              </a:rPr>
              <a:t>individuals should not self-book through hotel websites; additionally, this program </a:t>
            </a:r>
            <a:r>
              <a:rPr lang="en-US" sz="1300" i="1" u="sng" dirty="0" smtClean="0">
                <a:solidFill>
                  <a:srgbClr val="00437B"/>
                </a:solidFill>
              </a:rPr>
              <a:t>will only cover room charges</a:t>
            </a:r>
            <a:r>
              <a:rPr lang="en-US" sz="1300" i="1" dirty="0" smtClean="0">
                <a:solidFill>
                  <a:srgbClr val="00437B"/>
                </a:solidFill>
              </a:rPr>
              <a:t>, </a:t>
            </a:r>
            <a:r>
              <a:rPr lang="en-US" sz="1300" i="1" dirty="0">
                <a:solidFill>
                  <a:srgbClr val="00437B"/>
                </a:solidFill>
              </a:rPr>
              <a:t>any other charges </a:t>
            </a:r>
            <a:r>
              <a:rPr lang="en-US" sz="1300" i="1" dirty="0" smtClean="0">
                <a:solidFill>
                  <a:srgbClr val="00437B"/>
                </a:solidFill>
              </a:rPr>
              <a:t>will be the responsibility </a:t>
            </a:r>
            <a:r>
              <a:rPr lang="en-US" sz="1300" i="1" dirty="0">
                <a:solidFill>
                  <a:srgbClr val="00437B"/>
                </a:solidFill>
              </a:rPr>
              <a:t>of the </a:t>
            </a:r>
            <a:r>
              <a:rPr lang="en-US" sz="1300" i="1" dirty="0" smtClean="0">
                <a:solidFill>
                  <a:srgbClr val="00437B"/>
                </a:solidFill>
              </a:rPr>
              <a:t>individual and as such, individuals will be required to present their personal </a:t>
            </a:r>
            <a:r>
              <a:rPr lang="en-US" sz="1300" i="1" dirty="0">
                <a:solidFill>
                  <a:srgbClr val="00437B"/>
                </a:solidFill>
              </a:rPr>
              <a:t>credit </a:t>
            </a:r>
            <a:r>
              <a:rPr lang="en-US" sz="1300" i="1" dirty="0" smtClean="0">
                <a:solidFill>
                  <a:srgbClr val="00437B"/>
                </a:solidFill>
              </a:rPr>
              <a:t>card at check-in to cover any other charges that may be incurred during their stay</a:t>
            </a:r>
            <a:endParaRPr lang="en-US" sz="1300" i="1" dirty="0">
              <a:solidFill>
                <a:srgbClr val="00437B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88639" y="1576873"/>
            <a:ext cx="2844801" cy="3452327"/>
          </a:xfrm>
          <a:prstGeom prst="rect">
            <a:avLst/>
          </a:prstGeom>
          <a:solidFill>
            <a:srgbClr val="D9D9D9"/>
          </a:solidFill>
          <a:ln>
            <a:solidFill>
              <a:srgbClr val="0043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300" dirty="0" smtClean="0">
                <a:solidFill>
                  <a:srgbClr val="00437B"/>
                </a:solidFill>
              </a:rPr>
              <a:t>Kelly will maintain a </a:t>
            </a:r>
            <a:r>
              <a:rPr lang="en-US" sz="1300" dirty="0">
                <a:solidFill>
                  <a:srgbClr val="00437B"/>
                </a:solidFill>
              </a:rPr>
              <a:t>master schedule to </a:t>
            </a:r>
            <a:r>
              <a:rPr lang="en-US" sz="1300" dirty="0" smtClean="0">
                <a:solidFill>
                  <a:srgbClr val="00437B"/>
                </a:solidFill>
              </a:rPr>
              <a:t>track the </a:t>
            </a:r>
            <a:r>
              <a:rPr lang="en-US" sz="1300" dirty="0">
                <a:solidFill>
                  <a:srgbClr val="00437B"/>
                </a:solidFill>
              </a:rPr>
              <a:t>total number of nights </a:t>
            </a:r>
            <a:r>
              <a:rPr lang="en-US" sz="1300" dirty="0" smtClean="0">
                <a:solidFill>
                  <a:srgbClr val="00437B"/>
                </a:solidFill>
              </a:rPr>
              <a:t>covered by the program overall</a:t>
            </a:r>
          </a:p>
          <a:p>
            <a:endParaRPr lang="en-US" sz="1300" dirty="0">
              <a:solidFill>
                <a:srgbClr val="00437B"/>
              </a:solidFill>
            </a:endParaRPr>
          </a:p>
          <a:p>
            <a:r>
              <a:rPr lang="en-US" sz="1300" b="1" dirty="0" smtClean="0">
                <a:solidFill>
                  <a:srgbClr val="00437B"/>
                </a:solidFill>
                <a:hlinkClick r:id="rId2"/>
              </a:rPr>
              <a:t>Kelly.Cross@bmc.org</a:t>
            </a:r>
            <a:r>
              <a:rPr lang="en-US" sz="1300" b="1" dirty="0" smtClean="0">
                <a:solidFill>
                  <a:srgbClr val="00437B"/>
                </a:solidFill>
              </a:rPr>
              <a:t> is the </a:t>
            </a:r>
            <a:r>
              <a:rPr lang="en-US" sz="1300" b="1" dirty="0">
                <a:solidFill>
                  <a:srgbClr val="00437B"/>
                </a:solidFill>
              </a:rPr>
              <a:t>principal point of contact </a:t>
            </a:r>
            <a:r>
              <a:rPr lang="en-US" sz="1300" b="1" dirty="0" smtClean="0">
                <a:solidFill>
                  <a:srgbClr val="00437B"/>
                </a:solidFill>
              </a:rPr>
              <a:t>for this program</a:t>
            </a:r>
          </a:p>
          <a:p>
            <a:endParaRPr lang="en-US" sz="1300" dirty="0">
              <a:solidFill>
                <a:srgbClr val="00437B"/>
              </a:solidFill>
            </a:endParaRPr>
          </a:p>
          <a:p>
            <a:r>
              <a:rPr lang="en-US" sz="1300" dirty="0" smtClean="0">
                <a:solidFill>
                  <a:srgbClr val="00437B"/>
                </a:solidFill>
              </a:rPr>
              <a:t>Kelly will monitor length </a:t>
            </a:r>
            <a:r>
              <a:rPr lang="en-US" sz="1300" dirty="0">
                <a:solidFill>
                  <a:srgbClr val="00437B"/>
                </a:solidFill>
              </a:rPr>
              <a:t>of stay </a:t>
            </a:r>
            <a:r>
              <a:rPr lang="en-US" sz="1300" dirty="0" smtClean="0">
                <a:solidFill>
                  <a:srgbClr val="00437B"/>
                </a:solidFill>
              </a:rPr>
              <a:t>per individual; the maximum length of stay will only be waived for individuals with identified extraordinary circumstances and VP approval</a:t>
            </a:r>
            <a:endParaRPr lang="en-US" sz="1300" dirty="0">
              <a:solidFill>
                <a:srgbClr val="00437B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3829" y="1576873"/>
            <a:ext cx="2670972" cy="3452327"/>
          </a:xfrm>
          <a:prstGeom prst="rect">
            <a:avLst/>
          </a:prstGeom>
          <a:solidFill>
            <a:srgbClr val="D9D9D9"/>
          </a:solidFill>
          <a:ln>
            <a:solidFill>
              <a:srgbClr val="0043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300" dirty="0" smtClean="0">
                <a:solidFill>
                  <a:srgbClr val="00437B"/>
                </a:solidFill>
              </a:rPr>
              <a:t>Interested individuals should send </a:t>
            </a:r>
            <a:r>
              <a:rPr lang="en-US" sz="1300" dirty="0">
                <a:solidFill>
                  <a:srgbClr val="00437B"/>
                </a:solidFill>
              </a:rPr>
              <a:t>an email to </a:t>
            </a:r>
            <a:r>
              <a:rPr lang="en-US" sz="1300" b="1" dirty="0" smtClean="0">
                <a:solidFill>
                  <a:srgbClr val="00437B"/>
                </a:solidFill>
                <a:hlinkClick r:id="rId2"/>
              </a:rPr>
              <a:t>Kelly.Cross@bmc.org</a:t>
            </a:r>
            <a:r>
              <a:rPr lang="en-US" sz="1300" dirty="0" smtClean="0">
                <a:solidFill>
                  <a:srgbClr val="00437B"/>
                </a:solidFill>
              </a:rPr>
              <a:t> –</a:t>
            </a:r>
          </a:p>
          <a:p>
            <a:r>
              <a:rPr lang="en-US" sz="1300" b="1" dirty="0">
                <a:solidFill>
                  <a:srgbClr val="00437B"/>
                </a:solidFill>
              </a:rPr>
              <a:t>c</a:t>
            </a:r>
            <a:r>
              <a:rPr lang="en-US" sz="1300" b="1" dirty="0" smtClean="0">
                <a:solidFill>
                  <a:srgbClr val="00437B"/>
                </a:solidFill>
              </a:rPr>
              <a:t>opying their manager </a:t>
            </a:r>
            <a:r>
              <a:rPr lang="en-US" sz="1300" dirty="0" smtClean="0">
                <a:solidFill>
                  <a:srgbClr val="00437B"/>
                </a:solidFill>
              </a:rPr>
              <a:t>–</a:t>
            </a:r>
          </a:p>
          <a:p>
            <a:r>
              <a:rPr lang="en-US" sz="1300" dirty="0" smtClean="0">
                <a:solidFill>
                  <a:srgbClr val="00437B"/>
                </a:solidFill>
              </a:rPr>
              <a:t>stating </a:t>
            </a:r>
            <a:r>
              <a:rPr lang="en-US" sz="1300" dirty="0">
                <a:solidFill>
                  <a:srgbClr val="00437B"/>
                </a:solidFill>
              </a:rPr>
              <a:t>the following: </a:t>
            </a:r>
            <a:endParaRPr lang="en-US" sz="1300" dirty="0" smtClean="0">
              <a:solidFill>
                <a:srgbClr val="00437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rgbClr val="00437B"/>
                </a:solidFill>
              </a:rPr>
              <a:t>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rgbClr val="00437B"/>
                </a:solidFill>
              </a:rPr>
              <a:t>Brief </a:t>
            </a:r>
            <a:r>
              <a:rPr lang="en-US" sz="1300" dirty="0">
                <a:solidFill>
                  <a:srgbClr val="00437B"/>
                </a:solidFill>
              </a:rPr>
              <a:t>description </a:t>
            </a:r>
            <a:r>
              <a:rPr lang="en-US" sz="1300" dirty="0" smtClean="0">
                <a:solidFill>
                  <a:srgbClr val="00437B"/>
                </a:solidFill>
              </a:rPr>
              <a:t>of need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solidFill>
                  <a:srgbClr val="00437B"/>
                </a:solidFill>
              </a:rPr>
              <a:t>Desired dates and anticipated </a:t>
            </a:r>
            <a:r>
              <a:rPr lang="en-US" sz="1300" dirty="0">
                <a:solidFill>
                  <a:srgbClr val="00437B"/>
                </a:solidFill>
              </a:rPr>
              <a:t>duration </a:t>
            </a:r>
            <a:r>
              <a:rPr lang="en-US" sz="1300" dirty="0" smtClean="0">
                <a:solidFill>
                  <a:srgbClr val="00437B"/>
                </a:solidFill>
              </a:rPr>
              <a:t>of stay</a:t>
            </a:r>
          </a:p>
          <a:p>
            <a:endParaRPr lang="en-US" sz="1300" dirty="0">
              <a:solidFill>
                <a:srgbClr val="00437B"/>
              </a:solidFill>
            </a:endParaRPr>
          </a:p>
          <a:p>
            <a:r>
              <a:rPr lang="en-US" sz="1300" dirty="0" smtClean="0">
                <a:solidFill>
                  <a:srgbClr val="00437B"/>
                </a:solidFill>
              </a:rPr>
              <a:t>Kelly </a:t>
            </a:r>
            <a:r>
              <a:rPr lang="en-US" sz="1300" dirty="0">
                <a:solidFill>
                  <a:srgbClr val="00437B"/>
                </a:solidFill>
              </a:rPr>
              <a:t>will support </a:t>
            </a:r>
            <a:r>
              <a:rPr lang="en-US" sz="1300" dirty="0" smtClean="0">
                <a:solidFill>
                  <a:srgbClr val="00437B"/>
                </a:solidFill>
              </a:rPr>
              <a:t>the accommodation </a:t>
            </a:r>
            <a:r>
              <a:rPr lang="en-US" sz="1300" dirty="0">
                <a:solidFill>
                  <a:srgbClr val="00437B"/>
                </a:solidFill>
              </a:rPr>
              <a:t>process from start to finish, and </a:t>
            </a:r>
            <a:r>
              <a:rPr lang="en-US" sz="1300" dirty="0" smtClean="0">
                <a:solidFill>
                  <a:srgbClr val="00437B"/>
                </a:solidFill>
              </a:rPr>
              <a:t>will follow up with managers, as needed</a:t>
            </a:r>
            <a:endParaRPr lang="en-US" sz="1300" i="1" dirty="0">
              <a:solidFill>
                <a:srgbClr val="00437B"/>
              </a:solidFill>
            </a:endParaRPr>
          </a:p>
        </p:txBody>
      </p:sp>
      <p:cxnSp>
        <p:nvCxnSpPr>
          <p:cNvPr id="9" name="Straight Arrow Connector 8"/>
          <p:cNvCxnSpPr>
            <a:stCxn id="8" idx="3"/>
            <a:endCxn id="7" idx="1"/>
          </p:cNvCxnSpPr>
          <p:nvPr/>
        </p:nvCxnSpPr>
        <p:spPr>
          <a:xfrm>
            <a:off x="2844801" y="3303037"/>
            <a:ext cx="243838" cy="0"/>
          </a:xfrm>
          <a:prstGeom prst="straightConnector1">
            <a:avLst/>
          </a:prstGeom>
          <a:ln w="28575">
            <a:solidFill>
              <a:srgbClr val="00437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6" idx="1"/>
          </p:cNvCxnSpPr>
          <p:nvPr/>
        </p:nvCxnSpPr>
        <p:spPr>
          <a:xfrm>
            <a:off x="5933440" y="3303037"/>
            <a:ext cx="243842" cy="0"/>
          </a:xfrm>
          <a:prstGeom prst="straightConnector1">
            <a:avLst/>
          </a:prstGeom>
          <a:ln w="28575">
            <a:solidFill>
              <a:srgbClr val="00437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3829" y="1251628"/>
            <a:ext cx="8752621" cy="0"/>
          </a:xfrm>
          <a:prstGeom prst="line">
            <a:avLst/>
          </a:prstGeom>
          <a:ln>
            <a:solidFill>
              <a:srgbClr val="004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55236" y="1109115"/>
            <a:ext cx="4723086" cy="285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437B"/>
                </a:solidFill>
              </a:rPr>
              <a:t>Process for Seeking an Accommodation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idx="1"/>
          </p:nvPr>
        </p:nvSpPr>
        <p:spPr>
          <a:xfrm>
            <a:off x="172037" y="5205229"/>
            <a:ext cx="8754413" cy="112445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dirty="0">
                <a:solidFill>
                  <a:srgbClr val="00437B"/>
                </a:solidFill>
              </a:rPr>
              <a:t>We will continue to assess this situation </a:t>
            </a:r>
            <a:r>
              <a:rPr lang="en-US" sz="1400" dirty="0"/>
              <a:t>and look for additional opportunities to support our team </a:t>
            </a:r>
            <a:r>
              <a:rPr lang="en-US" sz="1400" dirty="0" smtClean="0"/>
              <a:t>members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dirty="0" smtClean="0"/>
              <a:t>We </a:t>
            </a:r>
            <a:r>
              <a:rPr lang="en-US" sz="1400" dirty="0"/>
              <a:t>appreciate everyone working together to </a:t>
            </a:r>
            <a:r>
              <a:rPr lang="en-US" sz="1400" b="1" dirty="0">
                <a:solidFill>
                  <a:srgbClr val="00437B"/>
                </a:solidFill>
              </a:rPr>
              <a:t>preserve rooms </a:t>
            </a:r>
            <a:r>
              <a:rPr lang="en-US" sz="1400" dirty="0"/>
              <a:t>for people who need them most (</a:t>
            </a:r>
            <a:r>
              <a:rPr lang="en-US" sz="1400" b="1" dirty="0">
                <a:solidFill>
                  <a:srgbClr val="00437B"/>
                </a:solidFill>
              </a:rPr>
              <a:t>up to 15 days per individual</a:t>
            </a:r>
            <a:r>
              <a:rPr lang="en-US" sz="1400" dirty="0"/>
              <a:t>), and may modify this process as this public </a:t>
            </a:r>
            <a:r>
              <a:rPr lang="en-US" sz="1400" dirty="0" smtClean="0"/>
              <a:t>health crisis </a:t>
            </a:r>
            <a:r>
              <a:rPr lang="en-US" sz="1400" dirty="0"/>
              <a:t>continues </a:t>
            </a:r>
            <a:r>
              <a:rPr lang="en-US" sz="1400"/>
              <a:t>to </a:t>
            </a:r>
            <a:r>
              <a:rPr lang="en-US" sz="1400" smtClean="0"/>
              <a:t>unfold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9116933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77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5&quot;&gt;&lt;elem m_fUsage=&quot;3.73075383542835004036E+00&quot;&gt;&lt;m_msothmcolidx val=&quot;0&quot;/&gt;&lt;m_rgb r=&quot;00&quot; g=&quot;B0&quot; b=&quot;50&quot;/&gt;&lt;m_nBrightness val=&quot;0&quot;/&gt;&lt;/elem&gt;&lt;elem m_fUsage=&quot;2.43900000000000005684E+00&quot;&gt;&lt;m_msothmcolidx val=&quot;0&quot;/&gt;&lt;m_rgb r=&quot;00&quot; g=&quot;29&quot; b=&quot;60&quot;/&gt;&lt;m_nBrightness val=&quot;0&quot;/&gt;&lt;/elem&gt;&lt;elem m_fUsage=&quot;2.15037998464236057572E+00&quot;&gt;&lt;m_msothmcolidx val=&quot;0&quot;/&gt;&lt;m_rgb r=&quot;FF&quot; g=&quot;00&quot; b=&quot;00&quot;/&gt;&lt;m_nBrightness val=&quot;0&quot;/&gt;&lt;/elem&gt;&lt;elem m_fUsage=&quot;1.61323777884686792028E+00&quot;&gt;&lt;m_msothmcolidx val=&quot;0&quot;/&gt;&lt;m_rgb r=&quot;F8&quot; g=&quot;BF&quot; b=&quot;56&quot;/&gt;&lt;m_nBrightness val=&quot;0&quot;/&gt;&lt;/elem&gt;&lt;elem m_fUsage=&quot;1.50906490092236698214E-02&quot;&gt;&lt;m_msothmcolidx val=&quot;0&quot;/&gt;&lt;m_rgb r=&quot;D9&quot; g=&quot;D9&quot; b=&quot;D9&quot;/&gt;&lt;m_nBrightness val=&quot;0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FCW4VXUn0rasNxb13LI_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FgicswtMyzT3QGkQpWIz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7opIeNwFwt8.GbMRV328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BMC Health System">
      <a:dk1>
        <a:srgbClr val="000000"/>
      </a:dk1>
      <a:lt1>
        <a:srgbClr val="FFFFFF"/>
      </a:lt1>
      <a:dk2>
        <a:srgbClr val="00437B"/>
      </a:dk2>
      <a:lt2>
        <a:srgbClr val="FFFFFF"/>
      </a:lt2>
      <a:accent1>
        <a:srgbClr val="D4E2F8"/>
      </a:accent1>
      <a:accent2>
        <a:srgbClr val="9DBCED"/>
      </a:accent2>
      <a:accent3>
        <a:srgbClr val="FFFFFF"/>
      </a:accent3>
      <a:accent4>
        <a:srgbClr val="00437B"/>
      </a:accent4>
      <a:accent5>
        <a:srgbClr val="B3E0FF"/>
      </a:accent5>
      <a:accent6>
        <a:srgbClr val="6283C2"/>
      </a:accent6>
      <a:hlink>
        <a:srgbClr val="6283C2"/>
      </a:hlink>
      <a:folHlink>
        <a:srgbClr val="9DBCED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228600" indent="-228600">
          <a:buFont typeface="Wingdings" panose="05000000000000000000" pitchFamily="2" charset="2"/>
          <a:buChar char="§"/>
          <a:defRPr sz="1600"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">
  <a:themeElements>
    <a:clrScheme name="blank 2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91B0FF"/>
      </a:accent2>
      <a:accent3>
        <a:srgbClr val="FFFFFF"/>
      </a:accent3>
      <a:accent4>
        <a:srgbClr val="000000"/>
      </a:accent4>
      <a:accent5>
        <a:srgbClr val="E0EDFD"/>
      </a:accent5>
      <a:accent6>
        <a:srgbClr val="839FE7"/>
      </a:accent6>
      <a:hlink>
        <a:srgbClr val="0066CC"/>
      </a:hlink>
      <a:folHlink>
        <a:srgbClr val="00296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a:spPr>
      <a:bodyPr rtlCol="0" anchor="ctr"/>
      <a:lstStyle>
        <a:defPPr algn="ctr">
          <a:defRPr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BMC Health System">
      <a:dk1>
        <a:srgbClr val="000000"/>
      </a:dk1>
      <a:lt1>
        <a:srgbClr val="FFFFFF"/>
      </a:lt1>
      <a:dk2>
        <a:srgbClr val="00437B"/>
      </a:dk2>
      <a:lt2>
        <a:srgbClr val="FFFFFF"/>
      </a:lt2>
      <a:accent1>
        <a:srgbClr val="D4E2F8"/>
      </a:accent1>
      <a:accent2>
        <a:srgbClr val="9DBCED"/>
      </a:accent2>
      <a:accent3>
        <a:srgbClr val="FFFFFF"/>
      </a:accent3>
      <a:accent4>
        <a:srgbClr val="00437B"/>
      </a:accent4>
      <a:accent5>
        <a:srgbClr val="B3E0FF"/>
      </a:accent5>
      <a:accent6>
        <a:srgbClr val="6283C2"/>
      </a:accent6>
      <a:hlink>
        <a:srgbClr val="6283C2"/>
      </a:hlink>
      <a:folHlink>
        <a:srgbClr val="9DBCED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228600" indent="-228600">
          <a:buFont typeface="Wingdings" panose="05000000000000000000" pitchFamily="2" charset="2"/>
          <a:buChar char="§"/>
          <a:defRPr sz="1600" dirty="0" err="1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76120</TotalTime>
  <Words>488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blank</vt:lpstr>
      <vt:lpstr>1_Office Theme</vt:lpstr>
      <vt:lpstr>think-cell Slide</vt:lpstr>
      <vt:lpstr>COVID-19 Provider and Staff Hotel Accommodation Program</vt:lpstr>
      <vt:lpstr>Executive summary</vt:lpstr>
      <vt:lpstr>We have created a process to streamline access to hotel accommodations for those who qualify</vt:lpstr>
    </vt:vector>
  </TitlesOfParts>
  <Company>Boston Medical Center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Hunley, Kelly</dc:creator>
  <cp:lastModifiedBy>Hersh, Erica</cp:lastModifiedBy>
  <cp:revision>2721</cp:revision>
  <cp:lastPrinted>2019-09-20T18:25:44Z</cp:lastPrinted>
  <dcterms:created xsi:type="dcterms:W3CDTF">2013-11-18T16:08:48Z</dcterms:created>
  <dcterms:modified xsi:type="dcterms:W3CDTF">2020-04-06T17:31:00Z</dcterms:modified>
</cp:coreProperties>
</file>