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Override1.xml" ContentType="application/vnd.openxmlformats-officedocument.themeOverrid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8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9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0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1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2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3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4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5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6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7.xml" ContentType="application/vnd.openxmlformats-officedocument.them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8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9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20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21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22.xml" ContentType="application/vnd.openxmlformats-officedocument.them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23.xml" ContentType="application/vnd.openxmlformats-officedocument.them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24.xml" ContentType="application/vnd.openxmlformats-officedocument.them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25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26.xml" ContentType="application/vnd.openxmlformats-officedocument.them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27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8.xml" ContentType="application/vnd.openxmlformats-officedocument.theme+xml"/>
  <Override PartName="/ppt/theme/theme29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2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3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4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91" r:id="rId3"/>
    <p:sldMasterId id="2147483699" r:id="rId4"/>
    <p:sldMasterId id="2147483729" r:id="rId5"/>
    <p:sldMasterId id="2147483735" r:id="rId6"/>
    <p:sldMasterId id="2147483757" r:id="rId7"/>
    <p:sldMasterId id="2147483764" r:id="rId8"/>
    <p:sldMasterId id="2147483771" r:id="rId9"/>
    <p:sldMasterId id="2147483777" r:id="rId10"/>
    <p:sldMasterId id="2147483784" r:id="rId11"/>
    <p:sldMasterId id="2147483792" r:id="rId12"/>
    <p:sldMasterId id="2147483798" r:id="rId13"/>
    <p:sldMasterId id="2147483805" r:id="rId14"/>
    <p:sldMasterId id="2147483813" r:id="rId15"/>
    <p:sldMasterId id="2147483819" r:id="rId16"/>
    <p:sldMasterId id="2147483826" r:id="rId17"/>
    <p:sldMasterId id="2147483834" r:id="rId18"/>
    <p:sldMasterId id="2147483843" r:id="rId19"/>
    <p:sldMasterId id="2147483850" r:id="rId20"/>
    <p:sldMasterId id="2147483859" r:id="rId21"/>
    <p:sldMasterId id="2147483867" r:id="rId22"/>
    <p:sldMasterId id="2147483875" r:id="rId23"/>
    <p:sldMasterId id="2147483888" r:id="rId24"/>
    <p:sldMasterId id="2147483895" r:id="rId25"/>
    <p:sldMasterId id="2147483902" r:id="rId26"/>
    <p:sldMasterId id="2147483909" r:id="rId27"/>
  </p:sldMasterIdLst>
  <p:notesMasterIdLst>
    <p:notesMasterId r:id="rId36"/>
  </p:notesMasterIdLst>
  <p:handoutMasterIdLst>
    <p:handoutMasterId r:id="rId37"/>
  </p:handoutMasterIdLst>
  <p:sldIdLst>
    <p:sldId id="2273" r:id="rId28"/>
    <p:sldId id="2266" r:id="rId29"/>
    <p:sldId id="2267" r:id="rId30"/>
    <p:sldId id="2268" r:id="rId31"/>
    <p:sldId id="2265" r:id="rId32"/>
    <p:sldId id="2264" r:id="rId33"/>
    <p:sldId id="2275" r:id="rId34"/>
    <p:sldId id="2263" r:id="rId35"/>
  </p:sldIdLst>
  <p:sldSz cx="9144000" cy="6858000" type="screen4x3"/>
  <p:notesSz cx="7010400" cy="92964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840000"/>
    <a:srgbClr val="0C0000"/>
    <a:srgbClr val="A20028"/>
    <a:srgbClr val="F9F9F9"/>
    <a:srgbClr val="920000"/>
    <a:srgbClr val="880028"/>
    <a:srgbClr val="A2D9D9"/>
    <a:srgbClr val="00A200"/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611" autoAdjust="0"/>
  </p:normalViewPr>
  <p:slideViewPr>
    <p:cSldViewPr>
      <p:cViewPr varScale="1">
        <p:scale>
          <a:sx n="107" d="100"/>
          <a:sy n="107" d="100"/>
        </p:scale>
        <p:origin x="102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97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presProps" Target="presProps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4" y="18"/>
            <a:ext cx="3037523" cy="464663"/>
          </a:xfrm>
          <a:prstGeom prst="rect">
            <a:avLst/>
          </a:prstGeom>
        </p:spPr>
        <p:txBody>
          <a:bodyPr vert="horz" lIns="92909" tIns="46453" rIns="92909" bIns="4645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295" y="18"/>
            <a:ext cx="3037523" cy="464663"/>
          </a:xfrm>
          <a:prstGeom prst="rect">
            <a:avLst/>
          </a:prstGeom>
        </p:spPr>
        <p:txBody>
          <a:bodyPr vert="horz" wrap="square" lIns="92909" tIns="46453" rIns="92909" bIns="4645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D2AA5BDF-3FC5-44F8-98FE-8F86E07AB4C3}" type="datetimeFigureOut">
              <a:rPr lang="en-US"/>
              <a:pPr>
                <a:defRPr/>
              </a:pPr>
              <a:t>3/5/2020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4" y="8830169"/>
            <a:ext cx="3037523" cy="464663"/>
          </a:xfrm>
          <a:prstGeom prst="rect">
            <a:avLst/>
          </a:prstGeom>
        </p:spPr>
        <p:txBody>
          <a:bodyPr vert="horz" lIns="92909" tIns="46453" rIns="92909" bIns="4645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295" y="8830169"/>
            <a:ext cx="3037523" cy="464663"/>
          </a:xfrm>
          <a:prstGeom prst="rect">
            <a:avLst/>
          </a:prstGeom>
        </p:spPr>
        <p:txBody>
          <a:bodyPr vert="horz" wrap="square" lIns="92909" tIns="46453" rIns="92909" bIns="4645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77A4F2D6-47BF-4F15-A51A-7546377400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273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4" y="18"/>
            <a:ext cx="3037523" cy="464663"/>
          </a:xfrm>
          <a:prstGeom prst="rect">
            <a:avLst/>
          </a:prstGeom>
        </p:spPr>
        <p:txBody>
          <a:bodyPr vert="horz" lIns="92909" tIns="46453" rIns="92909" bIns="4645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295" y="18"/>
            <a:ext cx="3037523" cy="464663"/>
          </a:xfrm>
          <a:prstGeom prst="rect">
            <a:avLst/>
          </a:prstGeom>
        </p:spPr>
        <p:txBody>
          <a:bodyPr vert="horz" wrap="square" lIns="92909" tIns="46453" rIns="92909" bIns="4645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30D9AD50-8C87-40E4-B5CE-4A37F779051A}" type="datetimeFigureOut">
              <a:rPr lang="en-US"/>
              <a:pPr>
                <a:defRPr/>
              </a:pPr>
              <a:t>3/5/2020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09" tIns="46453" rIns="92909" bIns="4645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32" y="4415091"/>
            <a:ext cx="5608954" cy="4183539"/>
          </a:xfrm>
          <a:prstGeom prst="rect">
            <a:avLst/>
          </a:prstGeom>
        </p:spPr>
        <p:txBody>
          <a:bodyPr vert="horz" lIns="92909" tIns="46453" rIns="92909" bIns="4645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4" y="8830169"/>
            <a:ext cx="3037523" cy="464663"/>
          </a:xfrm>
          <a:prstGeom prst="rect">
            <a:avLst/>
          </a:prstGeom>
        </p:spPr>
        <p:txBody>
          <a:bodyPr vert="horz" lIns="92909" tIns="46453" rIns="92909" bIns="4645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295" y="8830169"/>
            <a:ext cx="3037523" cy="464663"/>
          </a:xfrm>
          <a:prstGeom prst="rect">
            <a:avLst/>
          </a:prstGeom>
        </p:spPr>
        <p:txBody>
          <a:bodyPr vert="horz" wrap="square" lIns="92909" tIns="46453" rIns="92909" bIns="4645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1476D235-4CD7-4231-9B90-893C4937DD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7616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76D235-4CD7-4231-9B90-893C4937DD8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49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presumptive positive case has tested positive by a public health laboratory and is pending confirmatory testing at CDC. States are reporting presumptive positive cases independently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7E9CAF-CA78-4668-B94D-278349315C58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07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68463" y="1295400"/>
            <a:ext cx="4662487" cy="3498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48483" y="5573080"/>
            <a:ext cx="6815848" cy="2792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68FD1D-CCB6-4A5C-9F56-0857914FF61A}" type="slidenum">
              <a:rPr 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Ambulatory Performance</a:t>
            </a:r>
          </a:p>
        </p:txBody>
      </p:sp>
    </p:spTree>
    <p:extLst>
      <p:ext uri="{BB962C8B-B14F-4D97-AF65-F5344CB8AC3E}">
        <p14:creationId xmlns:p14="http://schemas.microsoft.com/office/powerpoint/2010/main" val="3597080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68463" y="1295400"/>
            <a:ext cx="4662487" cy="3498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48483" y="5573080"/>
            <a:ext cx="6815848" cy="2792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68FD1D-CCB6-4A5C-9F56-0857914FF61A}" type="slidenum">
              <a:rPr lang="en-US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Ambulatory Performance</a:t>
            </a:r>
          </a:p>
        </p:txBody>
      </p:sp>
    </p:spTree>
    <p:extLst>
      <p:ext uri="{BB962C8B-B14F-4D97-AF65-F5344CB8AC3E}">
        <p14:creationId xmlns:p14="http://schemas.microsoft.com/office/powerpoint/2010/main" val="489351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68463" y="1295400"/>
            <a:ext cx="4662487" cy="3498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48483" y="5573080"/>
            <a:ext cx="6815848" cy="2792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68FD1D-CCB6-4A5C-9F56-0857914FF61A}" type="slidenum">
              <a:rPr lang="en-US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Ambulatory Performance</a:t>
            </a:r>
          </a:p>
        </p:txBody>
      </p:sp>
    </p:spTree>
    <p:extLst>
      <p:ext uri="{BB962C8B-B14F-4D97-AF65-F5344CB8AC3E}">
        <p14:creationId xmlns:p14="http://schemas.microsoft.com/office/powerpoint/2010/main" val="1390281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0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1.bin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4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2.bin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1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1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4.bin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2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2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2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2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2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3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51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7.bin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8.bin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53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9.bin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54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0.bin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4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57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2.bin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5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5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6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6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7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7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s://ff8f97e6f3-custmedia.vresp.com/553ec3495d/bu-logo.jpg&amp;imgrefurl=http://hosted.verticalresponse.com/734086/bf8816f78f/286311235/5e849a9c39/&amp;usg=__khO4sFEAPjcaIDpoLO4CqPbYpjg=&amp;h=182&amp;w=448&amp;sz=86&amp;hl=en&amp;start=5&amp;zoom=1&amp;tbnid=BnhaD0XRI8k7bM:&amp;tbnh=52&amp;tbnw=127&amp;ei=ePswUqCKCLLw2gW-kIH4BA&amp;prev=/images?q=boston+University+logo&amp;sa=X&amp;rls=com.microsoft:*&amp;hl=en&amp;tbm=isch&amp;itbs=1&amp;sa=X&amp;ved=0CDQQrQMwBA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08/28/18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BUMG Presidents' 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AE66CCC-21E3-40B7-A816-FCBB17E29F0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08/28/18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BUMG Presidents' Committee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AE100-DF1D-41C2-8106-5C77287AE8F6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4072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33489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BottomPlaceholder"/>
          <p:cNvSpPr>
            <a:spLocks noChangeArrowheads="1"/>
          </p:cNvSpPr>
          <p:nvPr userDrawn="1"/>
        </p:nvSpPr>
        <p:spPr bwMode="auto">
          <a:xfrm>
            <a:off x="0" y="2283840"/>
            <a:ext cx="2238620" cy="418776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05875" y="3105356"/>
            <a:ext cx="5036084" cy="502445"/>
          </a:xfrm>
        </p:spPr>
        <p:txBody>
          <a:bodyPr anchor="t"/>
          <a:lstStyle>
            <a:lvl1pPr>
              <a:defRPr sz="2400" b="1"/>
            </a:lvl1pPr>
          </a:lstStyle>
          <a:p>
            <a:pPr lvl="0"/>
            <a:r>
              <a:rPr lang="en-US" noProof="0" dirty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05875" y="3711729"/>
            <a:ext cx="5036084" cy="369332"/>
          </a:xfrm>
        </p:spPr>
        <p:txBody>
          <a:bodyPr>
            <a:sp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13513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13332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latin typeface="Arial" panose="020B0604020202020204"/>
                  <a:ea typeface="+mn-ea"/>
                  <a:cs typeface="Arial" charset="0"/>
                </a:rPr>
                <a:t>Document type</a:t>
              </a:r>
            </a:p>
          </p:txBody>
        </p:sp>
        <p:sp>
          <p:nvSpPr>
            <p:cNvPr id="13333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latin typeface="Arial" panose="020B0604020202020204"/>
                  <a:ea typeface="+mn-ea"/>
                  <a:cs typeface="Arial" charset="0"/>
                </a:rPr>
                <a:t>Date</a:t>
              </a:r>
            </a:p>
          </p:txBody>
        </p:sp>
        <p:sp>
          <p:nvSpPr>
            <p:cNvPr id="13352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3"/>
              <a:ext cx="277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latin typeface="Arial" panose="020B0604020202020204"/>
                  <a:ea typeface="+mn-ea"/>
                  <a:cs typeface="Arial" charset="0"/>
                </a:rPr>
                <a:t>CONFIDENTIAL AND PROPRIETARY</a:t>
              </a:r>
            </a:p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latin typeface="Arial" panose="020B0604020202020204"/>
                  <a:ea typeface="+mn-ea"/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3474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13475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13477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 panose="020B0604020202020204"/>
                <a:ea typeface="+mn-ea"/>
                <a:cs typeface="Arial" charset="0"/>
              </a:endParaRPr>
            </a:p>
          </p:txBody>
        </p:sp>
      </p:grpSp>
      <p:pic>
        <p:nvPicPr>
          <p:cNvPr id="13507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TopPlaceholder"/>
          <p:cNvSpPr>
            <a:spLocks noChangeArrowheads="1"/>
          </p:cNvSpPr>
          <p:nvPr userDrawn="1"/>
        </p:nvSpPr>
        <p:spPr bwMode="auto">
          <a:xfrm>
            <a:off x="0" y="1"/>
            <a:ext cx="2238620" cy="2283840"/>
          </a:xfrm>
          <a:prstGeom prst="rect">
            <a:avLst/>
          </a:prstGeom>
          <a:solidFill>
            <a:srgbClr val="F8BF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95" y="1184667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9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218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9552" y="6660156"/>
            <a:ext cx="7069929" cy="1897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828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1847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01000" y="6553201"/>
            <a:ext cx="838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30D02-1D60-44E6-A155-76701258800D}" type="slidenum">
              <a:rPr lang="en-US" altLang="en-US" smtClean="0">
                <a:solidFill>
                  <a:srgbClr val="00556F"/>
                </a:solidFill>
                <a:latin typeface="Arial" panose="020B0604020202020204"/>
                <a:ea typeface="+mn-ea"/>
                <a:cs typeface="Arial" charset="0"/>
              </a:rPr>
              <a:pPr>
                <a:defRPr/>
              </a:pPr>
              <a:t>‹#›</a:t>
            </a:fld>
            <a:endParaRPr lang="en-US" altLang="en-US">
              <a:solidFill>
                <a:srgbClr val="00556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9898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>
                <a:solidFill>
                  <a:srgbClr val="000000"/>
                </a:solidFill>
                <a:latin typeface="Arial" panose="020B0604020202020204"/>
                <a:ea typeface="+mn-ea"/>
                <a:cs typeface="Arial" charset="0"/>
              </a:rPr>
              <a:pPr>
                <a:spcBef>
                  <a:spcPts val="0"/>
                </a:spcBef>
              </a:pPr>
              <a:t>‹#›</a:t>
            </a:fld>
            <a:endParaRPr lang="en">
              <a:solidFill>
                <a:srgbClr val="000000"/>
              </a:solidFill>
              <a:latin typeface="Arial" panose="020B060402020202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8635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048" y="2370667"/>
            <a:ext cx="5605780" cy="1139296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9048" y="3602038"/>
            <a:ext cx="5605780" cy="102414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48" y="297657"/>
            <a:ext cx="2873416" cy="811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31739"/>
            <a:ext cx="2736607" cy="637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43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26" y="640553"/>
            <a:ext cx="2873416" cy="811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" y="1565490"/>
            <a:ext cx="9064869" cy="337638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007161"/>
            <a:ext cx="9144000" cy="14582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4773" y="5055140"/>
            <a:ext cx="5605780" cy="569648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4773" y="5716863"/>
            <a:ext cx="5605780" cy="4992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056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33489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BottomPlaceholder"/>
          <p:cNvSpPr>
            <a:spLocks noChangeArrowheads="1"/>
          </p:cNvSpPr>
          <p:nvPr userDrawn="1"/>
        </p:nvSpPr>
        <p:spPr bwMode="auto">
          <a:xfrm>
            <a:off x="0" y="2283840"/>
            <a:ext cx="2238620" cy="418776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05875" y="3105356"/>
            <a:ext cx="5036084" cy="502445"/>
          </a:xfrm>
        </p:spPr>
        <p:txBody>
          <a:bodyPr anchor="t"/>
          <a:lstStyle>
            <a:lvl1pPr>
              <a:defRPr sz="2400" b="1"/>
            </a:lvl1pPr>
          </a:lstStyle>
          <a:p>
            <a:pPr lvl="0"/>
            <a:r>
              <a:rPr lang="en-US" noProof="0" dirty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05875" y="3711729"/>
            <a:ext cx="5036084" cy="369332"/>
          </a:xfrm>
        </p:spPr>
        <p:txBody>
          <a:bodyPr>
            <a:sp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13513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13332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latin typeface="Arial" panose="020B0604020202020204"/>
                  <a:ea typeface="+mn-ea"/>
                  <a:cs typeface="Arial" charset="0"/>
                </a:rPr>
                <a:t>Document type</a:t>
              </a:r>
            </a:p>
          </p:txBody>
        </p:sp>
        <p:sp>
          <p:nvSpPr>
            <p:cNvPr id="13333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latin typeface="Arial" panose="020B0604020202020204"/>
                  <a:ea typeface="+mn-ea"/>
                  <a:cs typeface="Arial" charset="0"/>
                </a:rPr>
                <a:t>Date</a:t>
              </a:r>
            </a:p>
          </p:txBody>
        </p:sp>
        <p:sp>
          <p:nvSpPr>
            <p:cNvPr id="13352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3"/>
              <a:ext cx="277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latin typeface="Arial" panose="020B0604020202020204"/>
                  <a:ea typeface="+mn-ea"/>
                  <a:cs typeface="Arial" charset="0"/>
                </a:rPr>
                <a:t>CONFIDENTIAL AND PROPRIETARY</a:t>
              </a:r>
            </a:p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latin typeface="Arial" panose="020B0604020202020204"/>
                  <a:ea typeface="+mn-ea"/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3474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13475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13477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 panose="020B0604020202020204"/>
                <a:ea typeface="+mn-ea"/>
                <a:cs typeface="Arial" charset="0"/>
              </a:endParaRPr>
            </a:p>
          </p:txBody>
        </p:sp>
      </p:grpSp>
      <p:pic>
        <p:nvPicPr>
          <p:cNvPr id="13507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TopPlaceholder"/>
          <p:cNvSpPr>
            <a:spLocks noChangeArrowheads="1"/>
          </p:cNvSpPr>
          <p:nvPr userDrawn="1"/>
        </p:nvSpPr>
        <p:spPr bwMode="auto">
          <a:xfrm>
            <a:off x="0" y="1"/>
            <a:ext cx="2238620" cy="2283840"/>
          </a:xfrm>
          <a:prstGeom prst="rect">
            <a:avLst/>
          </a:prstGeom>
          <a:solidFill>
            <a:srgbClr val="F8BF5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95" y="1504987"/>
            <a:ext cx="2873416" cy="811676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435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21" y="6543027"/>
            <a:ext cx="1182687" cy="271437"/>
          </a:xfrm>
          <a:prstGeom prst="rect">
            <a:avLst/>
          </a:prstGeom>
        </p:spPr>
      </p:pic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01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08/28/18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BUMG Presidents' Committee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66434-4B64-468C-9B3D-650239D38C17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6484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9552" y="6660156"/>
            <a:ext cx="7069929" cy="1897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21" y="6543027"/>
            <a:ext cx="1182687" cy="271437"/>
          </a:xfrm>
          <a:prstGeom prst="rect">
            <a:avLst/>
          </a:prstGeom>
        </p:spPr>
      </p:pic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75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21" y="6543027"/>
            <a:ext cx="1182687" cy="271437"/>
          </a:xfrm>
          <a:prstGeom prst="rect">
            <a:avLst/>
          </a:prstGeom>
        </p:spPr>
      </p:pic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690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19602" y="6566446"/>
            <a:ext cx="199240" cy="1554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77C4AF-3848-4350-839D-003CB6547586}" type="slidenum">
              <a:rPr lang="en-US">
                <a:solidFill>
                  <a:srgbClr val="000000"/>
                </a:solidFill>
                <a:latin typeface="Arial" panose="020B0604020202020204"/>
                <a:ea typeface="+mn-ea"/>
                <a:cs typeface="Arial" charset="0"/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  <a:latin typeface="Arial" panose="020B0604020202020204"/>
                <a:ea typeface="+mn-ea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802647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048" y="2370667"/>
            <a:ext cx="5605780" cy="1139296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9048" y="3602038"/>
            <a:ext cx="5605780" cy="102414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48" y="297657"/>
            <a:ext cx="2873416" cy="811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31739"/>
            <a:ext cx="2736607" cy="637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85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26" y="640553"/>
            <a:ext cx="2873416" cy="811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" y="1565490"/>
            <a:ext cx="9064869" cy="337638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007161"/>
            <a:ext cx="9144000" cy="14582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4773" y="5055140"/>
            <a:ext cx="5605780" cy="569648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4773" y="5716863"/>
            <a:ext cx="5605780" cy="4992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06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33489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BottomPlaceholder"/>
          <p:cNvSpPr>
            <a:spLocks noChangeArrowheads="1"/>
          </p:cNvSpPr>
          <p:nvPr userDrawn="1"/>
        </p:nvSpPr>
        <p:spPr bwMode="auto">
          <a:xfrm>
            <a:off x="0" y="2283840"/>
            <a:ext cx="2238620" cy="418776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05875" y="3105356"/>
            <a:ext cx="5036084" cy="502445"/>
          </a:xfrm>
        </p:spPr>
        <p:txBody>
          <a:bodyPr anchor="t"/>
          <a:lstStyle>
            <a:lvl1pPr>
              <a:defRPr sz="2400" b="1"/>
            </a:lvl1pPr>
          </a:lstStyle>
          <a:p>
            <a:pPr lvl="0"/>
            <a:r>
              <a:rPr lang="en-US" noProof="0" dirty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05875" y="3711729"/>
            <a:ext cx="5036084" cy="369332"/>
          </a:xfrm>
        </p:spPr>
        <p:txBody>
          <a:bodyPr>
            <a:sp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13513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13332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latin typeface="Arial" panose="020B0604020202020204"/>
                  <a:ea typeface="+mn-ea"/>
                  <a:cs typeface="Arial" charset="0"/>
                </a:rPr>
                <a:t>Document type</a:t>
              </a:r>
            </a:p>
          </p:txBody>
        </p:sp>
        <p:sp>
          <p:nvSpPr>
            <p:cNvPr id="13333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latin typeface="Arial" panose="020B0604020202020204"/>
                  <a:ea typeface="+mn-ea"/>
                  <a:cs typeface="Arial" charset="0"/>
                </a:rPr>
                <a:t>Date</a:t>
              </a:r>
            </a:p>
          </p:txBody>
        </p:sp>
        <p:sp>
          <p:nvSpPr>
            <p:cNvPr id="13352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3"/>
              <a:ext cx="277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latin typeface="Arial" panose="020B0604020202020204"/>
                  <a:ea typeface="+mn-ea"/>
                  <a:cs typeface="Arial" charset="0"/>
                </a:rPr>
                <a:t>CONFIDENTIAL AND PROPRIETARY</a:t>
              </a:r>
            </a:p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latin typeface="Arial" panose="020B0604020202020204"/>
                  <a:ea typeface="+mn-ea"/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3474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13475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13477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 panose="020B0604020202020204"/>
                <a:ea typeface="+mn-ea"/>
                <a:cs typeface="Arial" charset="0"/>
              </a:endParaRPr>
            </a:p>
          </p:txBody>
        </p:sp>
      </p:grpSp>
      <p:pic>
        <p:nvPicPr>
          <p:cNvPr id="13507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TopPlaceholder"/>
          <p:cNvSpPr>
            <a:spLocks noChangeArrowheads="1"/>
          </p:cNvSpPr>
          <p:nvPr userDrawn="1"/>
        </p:nvSpPr>
        <p:spPr bwMode="auto">
          <a:xfrm>
            <a:off x="0" y="1"/>
            <a:ext cx="2238620" cy="2283840"/>
          </a:xfrm>
          <a:prstGeom prst="rect">
            <a:avLst/>
          </a:prstGeom>
          <a:solidFill>
            <a:srgbClr val="F8BF5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95" y="1504987"/>
            <a:ext cx="2873416" cy="811676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10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21" y="6543027"/>
            <a:ext cx="1182687" cy="271437"/>
          </a:xfrm>
          <a:prstGeom prst="rect">
            <a:avLst/>
          </a:prstGeom>
        </p:spPr>
      </p:pic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313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9552" y="6660156"/>
            <a:ext cx="7069929" cy="1897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21" y="6543027"/>
            <a:ext cx="1182687" cy="271437"/>
          </a:xfrm>
          <a:prstGeom prst="rect">
            <a:avLst/>
          </a:prstGeom>
        </p:spPr>
      </p:pic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7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048" y="2370667"/>
            <a:ext cx="5605780" cy="1139296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9048" y="3602038"/>
            <a:ext cx="5605780" cy="102414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8" y="31739"/>
            <a:ext cx="2736607" cy="6372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048" y="1030024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00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60" y="1565490"/>
            <a:ext cx="9064869" cy="337638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007161"/>
            <a:ext cx="9144000" cy="14582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4773" y="5055140"/>
            <a:ext cx="5605780" cy="569648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4773" y="5716863"/>
            <a:ext cx="5605780" cy="4992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96" y="344481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7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08/28/18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BUMG Presidents' Committee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73BD0-B145-42E0-953F-0EFC0D83B2D8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862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33489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BottomPlaceholder"/>
          <p:cNvSpPr>
            <a:spLocks noChangeArrowheads="1"/>
          </p:cNvSpPr>
          <p:nvPr userDrawn="1"/>
        </p:nvSpPr>
        <p:spPr bwMode="auto">
          <a:xfrm>
            <a:off x="0" y="2283840"/>
            <a:ext cx="2238620" cy="418776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05875" y="3105356"/>
            <a:ext cx="5036084" cy="502445"/>
          </a:xfrm>
        </p:spPr>
        <p:txBody>
          <a:bodyPr anchor="t"/>
          <a:lstStyle>
            <a:lvl1pPr>
              <a:defRPr sz="2400" b="1"/>
            </a:lvl1pPr>
          </a:lstStyle>
          <a:p>
            <a:pPr lvl="0"/>
            <a:r>
              <a:rPr lang="en-US" noProof="0" dirty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05875" y="3711729"/>
            <a:ext cx="5036084" cy="369332"/>
          </a:xfrm>
        </p:spPr>
        <p:txBody>
          <a:bodyPr>
            <a:sp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13513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13332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latin typeface="Arial" panose="020B0604020202020204"/>
                  <a:ea typeface="+mn-ea"/>
                  <a:cs typeface="Arial" charset="0"/>
                </a:rPr>
                <a:t>Document type</a:t>
              </a:r>
            </a:p>
          </p:txBody>
        </p:sp>
        <p:sp>
          <p:nvSpPr>
            <p:cNvPr id="13333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latin typeface="Arial" panose="020B0604020202020204"/>
                  <a:ea typeface="+mn-ea"/>
                  <a:cs typeface="Arial" charset="0"/>
                </a:rPr>
                <a:t>Date</a:t>
              </a:r>
            </a:p>
          </p:txBody>
        </p:sp>
        <p:sp>
          <p:nvSpPr>
            <p:cNvPr id="13352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3"/>
              <a:ext cx="277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latin typeface="Arial" panose="020B0604020202020204"/>
                  <a:ea typeface="+mn-ea"/>
                  <a:cs typeface="Arial" charset="0"/>
                </a:rPr>
                <a:t>CONFIDENTIAL AND PROPRIETARY</a:t>
              </a:r>
            </a:p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latin typeface="Arial" panose="020B0604020202020204"/>
                  <a:ea typeface="+mn-ea"/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3474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13475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13477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 panose="020B0604020202020204"/>
                <a:ea typeface="+mn-ea"/>
                <a:cs typeface="Arial" charset="0"/>
              </a:endParaRPr>
            </a:p>
          </p:txBody>
        </p:sp>
      </p:grpSp>
      <p:pic>
        <p:nvPicPr>
          <p:cNvPr id="13507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TopPlaceholder"/>
          <p:cNvSpPr>
            <a:spLocks noChangeArrowheads="1"/>
          </p:cNvSpPr>
          <p:nvPr userDrawn="1"/>
        </p:nvSpPr>
        <p:spPr bwMode="auto">
          <a:xfrm>
            <a:off x="0" y="1"/>
            <a:ext cx="2238620" cy="2283840"/>
          </a:xfrm>
          <a:prstGeom prst="rect">
            <a:avLst/>
          </a:prstGeom>
          <a:solidFill>
            <a:srgbClr val="F8BF5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795" y="1184667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01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847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9552" y="6660156"/>
            <a:ext cx="7069929" cy="1897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199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9552" y="6660156"/>
            <a:ext cx="7069929" cy="1897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986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255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667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9552" y="6660156"/>
            <a:ext cx="7069929" cy="1897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570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862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19602" y="6566446"/>
            <a:ext cx="199240" cy="15549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58ABA-360D-40F8-A170-EE9D6523483C}" type="slidenum">
              <a:rPr lang="en-US">
                <a:solidFill>
                  <a:srgbClr val="000000"/>
                </a:solidFill>
                <a:latin typeface="Arial" panose="020B0604020202020204"/>
                <a:ea typeface="+mn-ea"/>
                <a:cs typeface="Arial" charset="0"/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  <a:latin typeface="Arial" panose="020B0604020202020204"/>
                <a:ea typeface="+mn-ea"/>
                <a:cs typeface="Arial" charset="0"/>
              </a:rPr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489" y="268878"/>
            <a:ext cx="7814110" cy="2947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82155" y="1990667"/>
            <a:ext cx="4389768" cy="12472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1793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048" y="2370667"/>
            <a:ext cx="5605780" cy="1139296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9048" y="3602038"/>
            <a:ext cx="5605780" cy="102414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31739"/>
            <a:ext cx="2736607" cy="6372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48" y="1030024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51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08/28/18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BUMG Presidents' Committee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235D7-FE0E-4604-8E90-C5E6B2600275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1900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" y="1565490"/>
            <a:ext cx="9064869" cy="337638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007161"/>
            <a:ext cx="9144000" cy="14582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4773" y="5055140"/>
            <a:ext cx="5605780" cy="569648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4773" y="5716863"/>
            <a:ext cx="5605780" cy="4992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6" y="344481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2666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BottomPlaceholder"/>
          <p:cNvSpPr>
            <a:spLocks noChangeArrowheads="1"/>
          </p:cNvSpPr>
          <p:nvPr userDrawn="1"/>
        </p:nvSpPr>
        <p:spPr bwMode="auto">
          <a:xfrm>
            <a:off x="-35277" y="2283840"/>
            <a:ext cx="2238620" cy="418776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05875" y="3105356"/>
            <a:ext cx="5036084" cy="502445"/>
          </a:xfrm>
        </p:spPr>
        <p:txBody>
          <a:bodyPr anchor="t"/>
          <a:lstStyle>
            <a:lvl1pPr>
              <a:defRPr sz="2400" b="1"/>
            </a:lvl1pPr>
          </a:lstStyle>
          <a:p>
            <a:pPr lvl="0"/>
            <a:r>
              <a:rPr lang="en-US" noProof="0" dirty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05875" y="3711729"/>
            <a:ext cx="5036084" cy="369332"/>
          </a:xfrm>
        </p:spPr>
        <p:txBody>
          <a:bodyPr>
            <a:sp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13513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13332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latin typeface="Arial"/>
                  <a:cs typeface="Arial" charset="0"/>
                </a:rPr>
                <a:t>Document type</a:t>
              </a:r>
            </a:p>
          </p:txBody>
        </p:sp>
        <p:sp>
          <p:nvSpPr>
            <p:cNvPr id="13333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latin typeface="Arial"/>
                  <a:cs typeface="Arial" charset="0"/>
                </a:rPr>
                <a:t>Date</a:t>
              </a:r>
            </a:p>
          </p:txBody>
        </p:sp>
        <p:sp>
          <p:nvSpPr>
            <p:cNvPr id="13352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3"/>
              <a:ext cx="277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latin typeface="Arial"/>
                  <a:cs typeface="Arial" charset="0"/>
                </a:rPr>
                <a:t>CONFIDENTIAL AND PROPRIETARY</a:t>
              </a:r>
            </a:p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latin typeface="Arial"/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3474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475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477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</p:grpSp>
      <p:pic>
        <p:nvPicPr>
          <p:cNvPr id="13507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TopPlaceholder"/>
          <p:cNvSpPr>
            <a:spLocks noChangeArrowheads="1"/>
          </p:cNvSpPr>
          <p:nvPr userDrawn="1"/>
        </p:nvSpPr>
        <p:spPr bwMode="auto">
          <a:xfrm>
            <a:off x="-35277" y="1"/>
            <a:ext cx="2238620" cy="2283840"/>
          </a:xfrm>
          <a:prstGeom prst="rect">
            <a:avLst/>
          </a:prstGeom>
          <a:solidFill>
            <a:srgbClr val="F8BF56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47035" y="6451613"/>
            <a:ext cx="9208008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95" y="1184667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9393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49948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9552" y="6660156"/>
            <a:ext cx="7069929" cy="1897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25250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294" y="6483211"/>
            <a:ext cx="727706" cy="3747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DC141F-F311-8E40-92CD-06AB2D9F99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03048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048" y="2370667"/>
            <a:ext cx="5605780" cy="1139296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9048" y="3602038"/>
            <a:ext cx="5605780" cy="102414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31739"/>
            <a:ext cx="2736607" cy="6372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48" y="1030024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7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" y="1565490"/>
            <a:ext cx="9064869" cy="337638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007161"/>
            <a:ext cx="9144000" cy="14582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4773" y="5055140"/>
            <a:ext cx="5605780" cy="569648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4773" y="5716863"/>
            <a:ext cx="5605780" cy="4992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6" y="344481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07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33489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BottomPlaceholder"/>
          <p:cNvSpPr>
            <a:spLocks noChangeArrowheads="1"/>
          </p:cNvSpPr>
          <p:nvPr userDrawn="1"/>
        </p:nvSpPr>
        <p:spPr bwMode="auto">
          <a:xfrm>
            <a:off x="0" y="2283840"/>
            <a:ext cx="2238620" cy="418776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05875" y="3105356"/>
            <a:ext cx="5036084" cy="502445"/>
          </a:xfrm>
        </p:spPr>
        <p:txBody>
          <a:bodyPr anchor="t"/>
          <a:lstStyle>
            <a:lvl1pPr>
              <a:defRPr sz="2400" b="1"/>
            </a:lvl1pPr>
          </a:lstStyle>
          <a:p>
            <a:pPr lvl="0"/>
            <a:r>
              <a:rPr lang="en-US" noProof="0" dirty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05875" y="3711729"/>
            <a:ext cx="5036084" cy="369332"/>
          </a:xfrm>
        </p:spPr>
        <p:txBody>
          <a:bodyPr>
            <a:sp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13513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13332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ea typeface="+mn-ea"/>
                  <a:cs typeface="Arial" charset="0"/>
                </a:rPr>
                <a:t>Document type</a:t>
              </a:r>
            </a:p>
          </p:txBody>
        </p:sp>
        <p:sp>
          <p:nvSpPr>
            <p:cNvPr id="13333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ea typeface="+mn-ea"/>
                  <a:cs typeface="Arial" charset="0"/>
                </a:rPr>
                <a:t>Date</a:t>
              </a:r>
            </a:p>
          </p:txBody>
        </p:sp>
        <p:sp>
          <p:nvSpPr>
            <p:cNvPr id="13352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3"/>
              <a:ext cx="277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ea typeface="+mn-ea"/>
                  <a:cs typeface="Arial" charset="0"/>
                </a:rPr>
                <a:t>CONFIDENTIAL AND PROPRIETARY</a:t>
              </a:r>
            </a:p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ea typeface="+mn-ea"/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3474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ea typeface="+mn-ea"/>
                <a:cs typeface="Arial" charset="0"/>
              </a:endParaRPr>
            </a:p>
          </p:txBody>
        </p:sp>
        <p:sp>
          <p:nvSpPr>
            <p:cNvPr id="13475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ea typeface="+mn-ea"/>
                <a:cs typeface="Arial" charset="0"/>
              </a:endParaRPr>
            </a:p>
          </p:txBody>
        </p:sp>
        <p:sp>
          <p:nvSpPr>
            <p:cNvPr id="13477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ea typeface="+mn-ea"/>
                <a:cs typeface="Arial" charset="0"/>
              </a:endParaRPr>
            </a:p>
          </p:txBody>
        </p:sp>
      </p:grpSp>
      <p:pic>
        <p:nvPicPr>
          <p:cNvPr id="13507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TopPlaceholder"/>
          <p:cNvSpPr>
            <a:spLocks noChangeArrowheads="1"/>
          </p:cNvSpPr>
          <p:nvPr userDrawn="1"/>
        </p:nvSpPr>
        <p:spPr bwMode="auto">
          <a:xfrm>
            <a:off x="0" y="1"/>
            <a:ext cx="2238620" cy="2283840"/>
          </a:xfrm>
          <a:prstGeom prst="rect">
            <a:avLst/>
          </a:prstGeom>
          <a:solidFill>
            <a:srgbClr val="F8BF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95" y="1184667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4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900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9552" y="6660156"/>
            <a:ext cx="7069929" cy="1897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89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08/28/18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BUMG Presidents' Committee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755C6-4827-4598-8476-7365ED628DCC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936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6FC901-5F33-495D-BBAD-92367780DD88}" type="datetimeFigureOut">
              <a:rPr lang="en-US" smtClean="0">
                <a:solidFill>
                  <a:srgbClr val="000000"/>
                </a:solidFill>
                <a:ea typeface="+mn-ea"/>
                <a:cs typeface="Arial" charset="0"/>
              </a:rPr>
              <a:pPr/>
              <a:t>3/5/2020</a:t>
            </a:fld>
            <a:endParaRPr lang="en-US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6D1E73-75F9-4A8A-B454-64B92DEE90BC}" type="slidenum">
              <a:rPr lang="en-US" smtClean="0">
                <a:solidFill>
                  <a:srgbClr val="000000"/>
                </a:solidFill>
                <a:ea typeface="+mn-ea"/>
                <a:cs typeface="Arial" charset="0"/>
              </a:rPr>
              <a:pPr/>
              <a:t>‹#›</a:t>
            </a:fld>
            <a:endParaRPr lang="en-US">
              <a:solidFill>
                <a:srgbClr val="000000"/>
              </a:solidFill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67835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048" y="2370667"/>
            <a:ext cx="5605780" cy="1139296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9048" y="3602038"/>
            <a:ext cx="5605780" cy="102414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31739"/>
            <a:ext cx="2736607" cy="6372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48" y="1030024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0508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" y="1565490"/>
            <a:ext cx="9064869" cy="337638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007161"/>
            <a:ext cx="9144000" cy="14582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4773" y="5055140"/>
            <a:ext cx="5605780" cy="569648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4773" y="5716863"/>
            <a:ext cx="5605780" cy="4992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6" y="344481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8757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BottomPlaceholder"/>
          <p:cNvSpPr>
            <a:spLocks noChangeArrowheads="1"/>
          </p:cNvSpPr>
          <p:nvPr userDrawn="1"/>
        </p:nvSpPr>
        <p:spPr bwMode="auto">
          <a:xfrm>
            <a:off x="-35277" y="2283840"/>
            <a:ext cx="2238620" cy="418776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05875" y="3105356"/>
            <a:ext cx="5036084" cy="502445"/>
          </a:xfrm>
        </p:spPr>
        <p:txBody>
          <a:bodyPr anchor="t"/>
          <a:lstStyle>
            <a:lvl1pPr>
              <a:defRPr sz="2400" b="1"/>
            </a:lvl1pPr>
          </a:lstStyle>
          <a:p>
            <a:pPr lvl="0"/>
            <a:r>
              <a:rPr lang="en-US" noProof="0" dirty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05875" y="3711729"/>
            <a:ext cx="5036084" cy="369332"/>
          </a:xfrm>
        </p:spPr>
        <p:txBody>
          <a:bodyPr>
            <a:sp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13513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13332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latin typeface="Arial"/>
                  <a:cs typeface="Arial" charset="0"/>
                </a:rPr>
                <a:t>Document type</a:t>
              </a:r>
            </a:p>
          </p:txBody>
        </p:sp>
        <p:sp>
          <p:nvSpPr>
            <p:cNvPr id="13333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latin typeface="Arial"/>
                  <a:cs typeface="Arial" charset="0"/>
                </a:rPr>
                <a:t>Date</a:t>
              </a:r>
            </a:p>
          </p:txBody>
        </p:sp>
        <p:sp>
          <p:nvSpPr>
            <p:cNvPr id="13352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3"/>
              <a:ext cx="277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latin typeface="Arial"/>
                  <a:cs typeface="Arial" charset="0"/>
                </a:rPr>
                <a:t>CONFIDENTIAL AND PROPRIETARY</a:t>
              </a:r>
            </a:p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latin typeface="Arial"/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3474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475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477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</p:grpSp>
      <p:pic>
        <p:nvPicPr>
          <p:cNvPr id="13507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TopPlaceholder"/>
          <p:cNvSpPr>
            <a:spLocks noChangeArrowheads="1"/>
          </p:cNvSpPr>
          <p:nvPr userDrawn="1"/>
        </p:nvSpPr>
        <p:spPr bwMode="auto">
          <a:xfrm>
            <a:off x="-35277" y="1"/>
            <a:ext cx="2238620" cy="2283840"/>
          </a:xfrm>
          <a:prstGeom prst="rect">
            <a:avLst/>
          </a:prstGeom>
          <a:solidFill>
            <a:srgbClr val="F8BF56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47035" y="6451613"/>
            <a:ext cx="9208008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95" y="1184667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2783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55204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9552" y="6660156"/>
            <a:ext cx="7069929" cy="1897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34998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048" y="2370667"/>
            <a:ext cx="5605780" cy="1139296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9048" y="3602038"/>
            <a:ext cx="5605780" cy="102414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31739"/>
            <a:ext cx="2736607" cy="6372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48" y="1030024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1894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" y="1565490"/>
            <a:ext cx="9064869" cy="337638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007161"/>
            <a:ext cx="9144000" cy="14582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4773" y="5055140"/>
            <a:ext cx="5605780" cy="569648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4773" y="5716863"/>
            <a:ext cx="5605780" cy="4992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6" y="344481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7377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itleBottomPlaceholder"/>
          <p:cNvSpPr>
            <a:spLocks noChangeArrowheads="1"/>
          </p:cNvSpPr>
          <p:nvPr userDrawn="1"/>
        </p:nvSpPr>
        <p:spPr bwMode="auto">
          <a:xfrm>
            <a:off x="-35277" y="2283840"/>
            <a:ext cx="2238620" cy="418776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05875" y="3105356"/>
            <a:ext cx="5036084" cy="502445"/>
          </a:xfrm>
        </p:spPr>
        <p:txBody>
          <a:bodyPr anchor="t"/>
          <a:lstStyle>
            <a:lvl1pPr>
              <a:defRPr sz="2400" b="1"/>
            </a:lvl1pPr>
          </a:lstStyle>
          <a:p>
            <a:pPr lvl="0"/>
            <a:r>
              <a:rPr lang="en-US" noProof="0" dirty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05875" y="3711729"/>
            <a:ext cx="5036084" cy="369332"/>
          </a:xfrm>
        </p:spPr>
        <p:txBody>
          <a:bodyPr>
            <a:sp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13513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13332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latin typeface="Arial"/>
                  <a:cs typeface="Arial" charset="0"/>
                </a:rPr>
                <a:t>Document type</a:t>
              </a:r>
            </a:p>
          </p:txBody>
        </p:sp>
        <p:sp>
          <p:nvSpPr>
            <p:cNvPr id="13333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latin typeface="Arial"/>
                  <a:cs typeface="Arial" charset="0"/>
                </a:rPr>
                <a:t>Date</a:t>
              </a:r>
            </a:p>
          </p:txBody>
        </p:sp>
        <p:sp>
          <p:nvSpPr>
            <p:cNvPr id="13352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3"/>
              <a:ext cx="277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latin typeface="Arial"/>
                  <a:cs typeface="Arial" charset="0"/>
                </a:rPr>
                <a:t>CONFIDENTIAL AND PROPRIETARY</a:t>
              </a:r>
            </a:p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latin typeface="Arial"/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3474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475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477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</p:grpSp>
      <p:pic>
        <p:nvPicPr>
          <p:cNvPr id="13507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TopPlaceholder"/>
          <p:cNvSpPr>
            <a:spLocks noChangeArrowheads="1"/>
          </p:cNvSpPr>
          <p:nvPr userDrawn="1"/>
        </p:nvSpPr>
        <p:spPr bwMode="auto">
          <a:xfrm>
            <a:off x="-35277" y="1"/>
            <a:ext cx="2238620" cy="2283840"/>
          </a:xfrm>
          <a:prstGeom prst="rect">
            <a:avLst/>
          </a:prstGeom>
          <a:solidFill>
            <a:srgbClr val="F8BF56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47035" y="6451613"/>
            <a:ext cx="9208008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95" y="1184667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6509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753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08/28/18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BUMG Presidents' Committee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DC2E4-A30D-4A9B-8176-536D7DDFC7FF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07007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9552" y="6660156"/>
            <a:ext cx="7069929" cy="1897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575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08/28/18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BUMG Presidents' Committee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85D03-4207-4911-945A-FB7D6ADF2060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22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08/28/18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BUMG Presidents' Committee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80EE9-CE4F-4A87-9BE8-331F4BB2D6BD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196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08/28/18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BUMG Presidents' Committee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8CA95-6108-4EBA-819B-1EEAC7748D71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82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08/28/18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BUMG Presidents' Committee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20375-0BF1-4E0B-AF50-CFB6AF25E4B4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17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4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08/28/18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BUMG Presidents' 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</a:t>
            </a:r>
            <a:fld id="{24D19A51-8800-42CC-A4F4-BF271F7593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22300"/>
            <a:ext cx="7924800" cy="493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529013" cy="421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7213" y="1524000"/>
            <a:ext cx="3529012" cy="421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356350"/>
            <a:ext cx="1524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08/28/18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BUMG Presidents' Committee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144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20375-0BF1-4E0B-AF50-CFB6AF25E4B4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90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048" y="2370667"/>
            <a:ext cx="5605780" cy="1139296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9048" y="3602038"/>
            <a:ext cx="5605780" cy="102414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31739"/>
            <a:ext cx="2736607" cy="6372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48" y="1030024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48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" y="1565490"/>
            <a:ext cx="9064869" cy="337638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007161"/>
            <a:ext cx="9144000" cy="14582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4773" y="5055140"/>
            <a:ext cx="5605780" cy="569648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4773" y="5716863"/>
            <a:ext cx="5605780" cy="4992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6" y="344481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9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33489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BottomPlaceholder"/>
          <p:cNvSpPr>
            <a:spLocks noChangeArrowheads="1"/>
          </p:cNvSpPr>
          <p:nvPr userDrawn="1"/>
        </p:nvSpPr>
        <p:spPr bwMode="auto">
          <a:xfrm>
            <a:off x="0" y="2283840"/>
            <a:ext cx="2238620" cy="418776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05875" y="3105356"/>
            <a:ext cx="5036084" cy="502445"/>
          </a:xfrm>
        </p:spPr>
        <p:txBody>
          <a:bodyPr anchor="t"/>
          <a:lstStyle>
            <a:lvl1pPr>
              <a:defRPr sz="2400" b="1"/>
            </a:lvl1pPr>
          </a:lstStyle>
          <a:p>
            <a:pPr lvl="0"/>
            <a:r>
              <a:rPr lang="en-US" noProof="0" dirty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05875" y="3711729"/>
            <a:ext cx="5036084" cy="369332"/>
          </a:xfrm>
        </p:spPr>
        <p:txBody>
          <a:bodyPr>
            <a:sp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13513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13332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ea typeface="+mn-ea"/>
                  <a:cs typeface="Arial" charset="0"/>
                </a:rPr>
                <a:t>Document type</a:t>
              </a:r>
            </a:p>
          </p:txBody>
        </p:sp>
        <p:sp>
          <p:nvSpPr>
            <p:cNvPr id="13333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ea typeface="+mn-ea"/>
                  <a:cs typeface="Arial" charset="0"/>
                </a:rPr>
                <a:t>Date</a:t>
              </a:r>
            </a:p>
          </p:txBody>
        </p:sp>
        <p:sp>
          <p:nvSpPr>
            <p:cNvPr id="13352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3"/>
              <a:ext cx="277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ea typeface="+mn-ea"/>
                  <a:cs typeface="Arial" charset="0"/>
                </a:rPr>
                <a:t>CONFIDENTIAL AND PROPRIETARY</a:t>
              </a:r>
            </a:p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ea typeface="+mn-ea"/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3474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ea typeface="+mn-ea"/>
                <a:cs typeface="Arial" charset="0"/>
              </a:endParaRPr>
            </a:p>
          </p:txBody>
        </p:sp>
        <p:sp>
          <p:nvSpPr>
            <p:cNvPr id="13475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ea typeface="+mn-ea"/>
                <a:cs typeface="Arial" charset="0"/>
              </a:endParaRPr>
            </a:p>
          </p:txBody>
        </p:sp>
        <p:sp>
          <p:nvSpPr>
            <p:cNvPr id="13477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ea typeface="+mn-ea"/>
                <a:cs typeface="Arial" charset="0"/>
              </a:endParaRPr>
            </a:p>
          </p:txBody>
        </p:sp>
      </p:grpSp>
      <p:pic>
        <p:nvPicPr>
          <p:cNvPr id="13507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TopPlaceholder"/>
          <p:cNvSpPr>
            <a:spLocks noChangeArrowheads="1"/>
          </p:cNvSpPr>
          <p:nvPr userDrawn="1"/>
        </p:nvSpPr>
        <p:spPr bwMode="auto">
          <a:xfrm>
            <a:off x="0" y="1"/>
            <a:ext cx="2238620" cy="2283840"/>
          </a:xfrm>
          <a:prstGeom prst="rect">
            <a:avLst/>
          </a:prstGeom>
          <a:solidFill>
            <a:srgbClr val="F8BF5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95" y="1184667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7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859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9552" y="6660156"/>
            <a:ext cx="7069929" cy="1897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695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08/28/18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BUMG Presidents' Committee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E66CCC-21E3-40B7-A816-FCBB17E29F0C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16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4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08/28/18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BUMG Presidents' Committee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  </a:t>
            </a:r>
            <a:fld id="{24D19A51-8800-42CC-A4F4-BF271F759306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007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08/28/18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BUMG Presidents' Committee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BCB030BB-33AA-4152-9789-DF84A7F890D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5234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048" y="2370667"/>
            <a:ext cx="5605780" cy="1139296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9048" y="3602038"/>
            <a:ext cx="5605780" cy="102414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31739"/>
            <a:ext cx="2736607" cy="6372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48" y="1030024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08/28/18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BUMG Presidents' Committee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030BB-33AA-4152-9789-DF84A7F890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" y="1565490"/>
            <a:ext cx="9064869" cy="337638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007161"/>
            <a:ext cx="9144000" cy="14582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4773" y="5055140"/>
            <a:ext cx="5605780" cy="569648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4773" y="5716863"/>
            <a:ext cx="5605780" cy="4992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6" y="344481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64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33489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BottomPlaceholder"/>
          <p:cNvSpPr>
            <a:spLocks noChangeArrowheads="1"/>
          </p:cNvSpPr>
          <p:nvPr userDrawn="1"/>
        </p:nvSpPr>
        <p:spPr bwMode="auto">
          <a:xfrm>
            <a:off x="0" y="2283840"/>
            <a:ext cx="2238620" cy="418776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05875" y="3105356"/>
            <a:ext cx="5036084" cy="502445"/>
          </a:xfrm>
        </p:spPr>
        <p:txBody>
          <a:bodyPr anchor="t"/>
          <a:lstStyle>
            <a:lvl1pPr>
              <a:defRPr sz="2400" b="1"/>
            </a:lvl1pPr>
          </a:lstStyle>
          <a:p>
            <a:pPr lvl="0"/>
            <a:r>
              <a:rPr lang="en-US" noProof="0" dirty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05875" y="3711729"/>
            <a:ext cx="5036084" cy="369332"/>
          </a:xfrm>
        </p:spPr>
        <p:txBody>
          <a:bodyPr>
            <a:sp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13513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13332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latin typeface="Arial" panose="020B0604020202020204"/>
                  <a:ea typeface="+mn-ea"/>
                  <a:cs typeface="Arial" charset="0"/>
                </a:rPr>
                <a:t>Document type</a:t>
              </a:r>
            </a:p>
          </p:txBody>
        </p:sp>
        <p:sp>
          <p:nvSpPr>
            <p:cNvPr id="13333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latin typeface="Arial" panose="020B0604020202020204"/>
                  <a:ea typeface="+mn-ea"/>
                  <a:cs typeface="Arial" charset="0"/>
                </a:rPr>
                <a:t>Date</a:t>
              </a:r>
            </a:p>
          </p:txBody>
        </p:sp>
        <p:sp>
          <p:nvSpPr>
            <p:cNvPr id="13352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3"/>
              <a:ext cx="277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latin typeface="Arial" panose="020B0604020202020204"/>
                  <a:ea typeface="+mn-ea"/>
                  <a:cs typeface="Arial" charset="0"/>
                </a:rPr>
                <a:t>CONFIDENTIAL AND PROPRIETARY</a:t>
              </a:r>
            </a:p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latin typeface="Arial" panose="020B0604020202020204"/>
                  <a:ea typeface="+mn-ea"/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3474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13475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13477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 panose="020B0604020202020204"/>
                <a:ea typeface="+mn-ea"/>
                <a:cs typeface="Arial" charset="0"/>
              </a:endParaRPr>
            </a:p>
          </p:txBody>
        </p:sp>
      </p:grpSp>
      <p:pic>
        <p:nvPicPr>
          <p:cNvPr id="13507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TopPlaceholder"/>
          <p:cNvSpPr>
            <a:spLocks noChangeArrowheads="1"/>
          </p:cNvSpPr>
          <p:nvPr userDrawn="1"/>
        </p:nvSpPr>
        <p:spPr bwMode="auto">
          <a:xfrm>
            <a:off x="0" y="1"/>
            <a:ext cx="2238620" cy="2283840"/>
          </a:xfrm>
          <a:prstGeom prst="rect">
            <a:avLst/>
          </a:prstGeom>
          <a:solidFill>
            <a:srgbClr val="F8BF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95" y="1184667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17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899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9552" y="6660156"/>
            <a:ext cx="7069929" cy="1897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255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5E1F7E-8D74-4AB5-A256-02C42E47F424}" type="datetimeFigureOut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  <a:cs typeface="Arial" charset="0"/>
              </a:rPr>
              <a:pPr/>
              <a:t>3/5/2020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E3DC4A-CD4D-4677-849F-A652A7ED0A98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  <a:cs typeface="Arial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panose="020B060402020202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515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048" y="2370667"/>
            <a:ext cx="5605780" cy="1139296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9048" y="3602038"/>
            <a:ext cx="5605780" cy="102414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31739"/>
            <a:ext cx="2736607" cy="6372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48" y="1030024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101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" y="1565490"/>
            <a:ext cx="9064869" cy="337638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007161"/>
            <a:ext cx="9144000" cy="14582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4773" y="5055140"/>
            <a:ext cx="5605780" cy="569648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4773" y="5716863"/>
            <a:ext cx="5605780" cy="4992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6" y="344481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001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BottomPlaceholder"/>
          <p:cNvSpPr>
            <a:spLocks noChangeArrowheads="1"/>
          </p:cNvSpPr>
          <p:nvPr userDrawn="1"/>
        </p:nvSpPr>
        <p:spPr bwMode="auto">
          <a:xfrm>
            <a:off x="-35277" y="2283840"/>
            <a:ext cx="2238620" cy="418776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05875" y="3105356"/>
            <a:ext cx="5036084" cy="502445"/>
          </a:xfrm>
        </p:spPr>
        <p:txBody>
          <a:bodyPr anchor="t"/>
          <a:lstStyle>
            <a:lvl1pPr>
              <a:defRPr sz="2400" b="1"/>
            </a:lvl1pPr>
          </a:lstStyle>
          <a:p>
            <a:pPr lvl="0"/>
            <a:r>
              <a:rPr lang="en-US" noProof="0" dirty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05875" y="3711729"/>
            <a:ext cx="5036084" cy="369332"/>
          </a:xfrm>
        </p:spPr>
        <p:txBody>
          <a:bodyPr>
            <a:sp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13513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13332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latin typeface="Arial"/>
                  <a:ea typeface="+mn-ea"/>
                  <a:cs typeface="Arial" charset="0"/>
                </a:rPr>
                <a:t>Document type</a:t>
              </a:r>
            </a:p>
          </p:txBody>
        </p:sp>
        <p:sp>
          <p:nvSpPr>
            <p:cNvPr id="13333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latin typeface="Arial"/>
                  <a:ea typeface="+mn-ea"/>
                  <a:cs typeface="Arial" charset="0"/>
                </a:rPr>
                <a:t>Date</a:t>
              </a:r>
            </a:p>
          </p:txBody>
        </p:sp>
        <p:sp>
          <p:nvSpPr>
            <p:cNvPr id="13352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3"/>
              <a:ext cx="277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latin typeface="Arial"/>
                  <a:ea typeface="+mn-ea"/>
                  <a:cs typeface="Arial" charset="0"/>
                </a:rPr>
                <a:t>CONFIDENTIAL AND PROPRIETARY</a:t>
              </a:r>
            </a:p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latin typeface="Arial"/>
                  <a:ea typeface="+mn-ea"/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3474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3475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3477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/>
                <a:ea typeface="+mn-ea"/>
                <a:cs typeface="Arial" charset="0"/>
              </a:endParaRPr>
            </a:p>
          </p:txBody>
        </p:sp>
      </p:grpSp>
      <p:pic>
        <p:nvPicPr>
          <p:cNvPr id="13507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TopPlaceholder"/>
          <p:cNvSpPr>
            <a:spLocks noChangeArrowheads="1"/>
          </p:cNvSpPr>
          <p:nvPr userDrawn="1"/>
        </p:nvSpPr>
        <p:spPr bwMode="auto">
          <a:xfrm>
            <a:off x="-35277" y="1"/>
            <a:ext cx="2238620" cy="2283840"/>
          </a:xfrm>
          <a:prstGeom prst="rect">
            <a:avLst/>
          </a:prstGeom>
          <a:solidFill>
            <a:srgbClr val="F8BF56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47035" y="6451613"/>
            <a:ext cx="9208008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95" y="1184667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28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6609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9552" y="6660156"/>
            <a:ext cx="7069929" cy="1897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664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08/28/18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BUMG Presidents' Committee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fld id="{C07CFBC3-D3F0-446F-ACA1-34E6197F7A02}" type="slidenum">
              <a:rPr lang="en-US" alt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7" name="Picture 2" descr="BMC-BUMS LOGOS 120dp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429377"/>
            <a:ext cx="914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http://t2.gstatic.com/images?q=tbn:ANd9GcTVpcK5ZnZJd5KGSDvyfCgQy1l_aGY9ZNkUTJoNasM3vIIbhufhsUwHyVk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77000"/>
            <a:ext cx="7620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339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048" y="2370667"/>
            <a:ext cx="5605780" cy="1139296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9048" y="3602038"/>
            <a:ext cx="5605780" cy="102414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48" y="297657"/>
            <a:ext cx="2873416" cy="811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31739"/>
            <a:ext cx="2736607" cy="637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1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26" y="640553"/>
            <a:ext cx="2873416" cy="811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" y="1565490"/>
            <a:ext cx="9064869" cy="337638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007161"/>
            <a:ext cx="9144000" cy="14582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4773" y="5055140"/>
            <a:ext cx="5605780" cy="569648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4773" y="5716863"/>
            <a:ext cx="5605780" cy="4992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33489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BottomPlaceholder"/>
          <p:cNvSpPr>
            <a:spLocks noChangeArrowheads="1"/>
          </p:cNvSpPr>
          <p:nvPr userDrawn="1"/>
        </p:nvSpPr>
        <p:spPr bwMode="auto">
          <a:xfrm>
            <a:off x="0" y="2283840"/>
            <a:ext cx="2238620" cy="418776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05875" y="3105356"/>
            <a:ext cx="5036084" cy="502445"/>
          </a:xfrm>
        </p:spPr>
        <p:txBody>
          <a:bodyPr anchor="t"/>
          <a:lstStyle>
            <a:lvl1pPr>
              <a:defRPr sz="2400" b="1"/>
            </a:lvl1pPr>
          </a:lstStyle>
          <a:p>
            <a:pPr lvl="0"/>
            <a:r>
              <a:rPr lang="en-US" noProof="0" dirty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05875" y="3711729"/>
            <a:ext cx="5036084" cy="369332"/>
          </a:xfrm>
        </p:spPr>
        <p:txBody>
          <a:bodyPr>
            <a:sp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13513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13332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ea typeface="+mn-ea"/>
                  <a:cs typeface="Arial" charset="0"/>
                </a:rPr>
                <a:t>Document type</a:t>
              </a:r>
            </a:p>
          </p:txBody>
        </p:sp>
        <p:sp>
          <p:nvSpPr>
            <p:cNvPr id="13333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ea typeface="+mn-ea"/>
                  <a:cs typeface="Arial" charset="0"/>
                </a:rPr>
                <a:t>Date</a:t>
              </a:r>
            </a:p>
          </p:txBody>
        </p:sp>
        <p:sp>
          <p:nvSpPr>
            <p:cNvPr id="13352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3"/>
              <a:ext cx="277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ea typeface="+mn-ea"/>
                  <a:cs typeface="Arial" charset="0"/>
                </a:rPr>
                <a:t>CONFIDENTIAL AND PROPRIETARY</a:t>
              </a:r>
            </a:p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ea typeface="+mn-ea"/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3474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ea typeface="+mn-ea"/>
                <a:cs typeface="Arial" charset="0"/>
              </a:endParaRPr>
            </a:p>
          </p:txBody>
        </p:sp>
        <p:sp>
          <p:nvSpPr>
            <p:cNvPr id="13475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ea typeface="+mn-ea"/>
                <a:cs typeface="Arial" charset="0"/>
              </a:endParaRPr>
            </a:p>
          </p:txBody>
        </p:sp>
        <p:sp>
          <p:nvSpPr>
            <p:cNvPr id="13477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ea typeface="+mn-ea"/>
                <a:cs typeface="Arial" charset="0"/>
              </a:endParaRPr>
            </a:p>
          </p:txBody>
        </p:sp>
      </p:grpSp>
      <p:pic>
        <p:nvPicPr>
          <p:cNvPr id="13507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TopPlaceholder"/>
          <p:cNvSpPr>
            <a:spLocks noChangeArrowheads="1"/>
          </p:cNvSpPr>
          <p:nvPr userDrawn="1"/>
        </p:nvSpPr>
        <p:spPr bwMode="auto">
          <a:xfrm>
            <a:off x="0" y="1"/>
            <a:ext cx="2238620" cy="2283840"/>
          </a:xfrm>
          <a:prstGeom prst="rect">
            <a:avLst/>
          </a:prstGeom>
          <a:solidFill>
            <a:srgbClr val="F8BF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95" y="1504987"/>
            <a:ext cx="2873416" cy="811676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4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21" y="6543027"/>
            <a:ext cx="1182687" cy="271437"/>
          </a:xfrm>
          <a:prstGeom prst="rect">
            <a:avLst/>
          </a:prstGeom>
        </p:spPr>
      </p:pic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82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9552" y="6660156"/>
            <a:ext cx="7069929" cy="1897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21" y="6543027"/>
            <a:ext cx="1182687" cy="271437"/>
          </a:xfrm>
          <a:prstGeom prst="rect">
            <a:avLst/>
          </a:prstGeom>
        </p:spPr>
      </p:pic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202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048" y="2370667"/>
            <a:ext cx="5605780" cy="1139296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9048" y="3602038"/>
            <a:ext cx="5605780" cy="102414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31739"/>
            <a:ext cx="2736607" cy="6372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48" y="1030024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067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" y="1565490"/>
            <a:ext cx="9064869" cy="337638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007161"/>
            <a:ext cx="9144000" cy="14582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4773" y="5055140"/>
            <a:ext cx="5605780" cy="569648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4773" y="5716863"/>
            <a:ext cx="5605780" cy="4992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6" y="344481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092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33489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itleBottomPlaceholder"/>
          <p:cNvSpPr>
            <a:spLocks noChangeArrowheads="1"/>
          </p:cNvSpPr>
          <p:nvPr userDrawn="1"/>
        </p:nvSpPr>
        <p:spPr bwMode="auto">
          <a:xfrm>
            <a:off x="0" y="2283840"/>
            <a:ext cx="2238620" cy="418776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05875" y="3105356"/>
            <a:ext cx="5036084" cy="502445"/>
          </a:xfrm>
        </p:spPr>
        <p:txBody>
          <a:bodyPr anchor="t"/>
          <a:lstStyle>
            <a:lvl1pPr>
              <a:defRPr sz="2400" b="1"/>
            </a:lvl1pPr>
          </a:lstStyle>
          <a:p>
            <a:pPr lvl="0"/>
            <a:r>
              <a:rPr lang="en-US" noProof="0" dirty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05875" y="3711729"/>
            <a:ext cx="5036084" cy="369332"/>
          </a:xfrm>
        </p:spPr>
        <p:txBody>
          <a:bodyPr>
            <a:sp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13513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13332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latin typeface="Arial" panose="020B0604020202020204"/>
                  <a:ea typeface="+mn-ea"/>
                  <a:cs typeface="Arial" charset="0"/>
                </a:rPr>
                <a:t>Document type</a:t>
              </a:r>
            </a:p>
          </p:txBody>
        </p:sp>
        <p:sp>
          <p:nvSpPr>
            <p:cNvPr id="13333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latin typeface="Arial" panose="020B0604020202020204"/>
                  <a:ea typeface="+mn-ea"/>
                  <a:cs typeface="Arial" charset="0"/>
                </a:rPr>
                <a:t>Date</a:t>
              </a:r>
            </a:p>
          </p:txBody>
        </p:sp>
        <p:sp>
          <p:nvSpPr>
            <p:cNvPr id="13352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3"/>
              <a:ext cx="277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latin typeface="Arial" panose="020B0604020202020204"/>
                  <a:ea typeface="+mn-ea"/>
                  <a:cs typeface="Arial" charset="0"/>
                </a:rPr>
                <a:t>CONFIDENTIAL AND PROPRIETARY</a:t>
              </a:r>
            </a:p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latin typeface="Arial" panose="020B0604020202020204"/>
                  <a:ea typeface="+mn-ea"/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3474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13475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13477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 panose="020B0604020202020204"/>
                <a:ea typeface="+mn-ea"/>
                <a:cs typeface="Arial" charset="0"/>
              </a:endParaRPr>
            </a:p>
          </p:txBody>
        </p:sp>
      </p:grpSp>
      <p:pic>
        <p:nvPicPr>
          <p:cNvPr id="13507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TopPlaceholder"/>
          <p:cNvSpPr>
            <a:spLocks noChangeArrowheads="1"/>
          </p:cNvSpPr>
          <p:nvPr userDrawn="1"/>
        </p:nvSpPr>
        <p:spPr bwMode="auto">
          <a:xfrm>
            <a:off x="0" y="1"/>
            <a:ext cx="2238620" cy="2283840"/>
          </a:xfrm>
          <a:prstGeom prst="rect">
            <a:avLst/>
          </a:prstGeom>
          <a:solidFill>
            <a:srgbClr val="F8BF5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95" y="1184667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523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757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9552" y="6660156"/>
            <a:ext cx="7069929" cy="1897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716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fld id="{B00D0D50-D59C-47A1-913C-75C29BA0A533}" type="slidenum">
              <a:rPr lang="en-US" alt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356352"/>
            <a:ext cx="1524000" cy="365125"/>
          </a:xfr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08/28/18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BUMG Presidents' Committee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19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5E1F7E-8D74-4AB5-A256-02C42E47F424}" type="datetimeFigureOut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  <a:cs typeface="Arial" charset="0"/>
              </a:rPr>
              <a:pPr/>
              <a:t>3/5/2020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E3DC4A-CD4D-4677-849F-A652A7ED0A98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  <a:cs typeface="Arial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8865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048" y="2370667"/>
            <a:ext cx="5605780" cy="1139296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9048" y="3602038"/>
            <a:ext cx="5605780" cy="102414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31739"/>
            <a:ext cx="2736607" cy="6372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48" y="1030024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487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" y="1565490"/>
            <a:ext cx="9064869" cy="337638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007161"/>
            <a:ext cx="9144000" cy="14582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4773" y="5055140"/>
            <a:ext cx="5605780" cy="569648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4773" y="5716863"/>
            <a:ext cx="5605780" cy="4992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6" y="344481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480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itleBottomPlaceholder"/>
          <p:cNvSpPr>
            <a:spLocks noChangeArrowheads="1"/>
          </p:cNvSpPr>
          <p:nvPr userDrawn="1"/>
        </p:nvSpPr>
        <p:spPr bwMode="auto">
          <a:xfrm>
            <a:off x="-35277" y="2283840"/>
            <a:ext cx="2238620" cy="418776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05875" y="3105356"/>
            <a:ext cx="5036084" cy="502445"/>
          </a:xfrm>
        </p:spPr>
        <p:txBody>
          <a:bodyPr anchor="t"/>
          <a:lstStyle>
            <a:lvl1pPr>
              <a:defRPr sz="2400" b="1"/>
            </a:lvl1pPr>
          </a:lstStyle>
          <a:p>
            <a:pPr lvl="0"/>
            <a:r>
              <a:rPr lang="en-US" noProof="0" dirty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05875" y="3711729"/>
            <a:ext cx="5036084" cy="369332"/>
          </a:xfrm>
        </p:spPr>
        <p:txBody>
          <a:bodyPr>
            <a:sp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13513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13332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latin typeface="Arial"/>
                  <a:ea typeface="+mn-ea"/>
                  <a:cs typeface="Arial" charset="0"/>
                </a:rPr>
                <a:t>Document type</a:t>
              </a:r>
            </a:p>
          </p:txBody>
        </p:sp>
        <p:sp>
          <p:nvSpPr>
            <p:cNvPr id="13333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latin typeface="Arial"/>
                  <a:ea typeface="+mn-ea"/>
                  <a:cs typeface="Arial" charset="0"/>
                </a:rPr>
                <a:t>Date</a:t>
              </a:r>
            </a:p>
          </p:txBody>
        </p:sp>
        <p:sp>
          <p:nvSpPr>
            <p:cNvPr id="13352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3"/>
              <a:ext cx="277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latin typeface="Arial"/>
                  <a:ea typeface="+mn-ea"/>
                  <a:cs typeface="Arial" charset="0"/>
                </a:rPr>
                <a:t>CONFIDENTIAL AND PROPRIETARY</a:t>
              </a:r>
            </a:p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latin typeface="Arial"/>
                  <a:ea typeface="+mn-ea"/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3474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3475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3477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/>
                <a:ea typeface="+mn-ea"/>
                <a:cs typeface="Arial" charset="0"/>
              </a:endParaRPr>
            </a:p>
          </p:txBody>
        </p:sp>
      </p:grpSp>
      <p:pic>
        <p:nvPicPr>
          <p:cNvPr id="13507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TopPlaceholder"/>
          <p:cNvSpPr>
            <a:spLocks noChangeArrowheads="1"/>
          </p:cNvSpPr>
          <p:nvPr userDrawn="1"/>
        </p:nvSpPr>
        <p:spPr bwMode="auto">
          <a:xfrm>
            <a:off x="-35277" y="1"/>
            <a:ext cx="2238620" cy="2283840"/>
          </a:xfrm>
          <a:prstGeom prst="rect">
            <a:avLst/>
          </a:prstGeom>
          <a:solidFill>
            <a:srgbClr val="F8BF56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47035" y="6451613"/>
            <a:ext cx="9208008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95" y="1184667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492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9701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9552" y="6660156"/>
            <a:ext cx="7069929" cy="1897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6766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048" y="2370667"/>
            <a:ext cx="5605780" cy="1139296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9048" y="3602038"/>
            <a:ext cx="5605780" cy="102414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31739"/>
            <a:ext cx="2736607" cy="6372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48" y="1030024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913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" y="1565490"/>
            <a:ext cx="9064869" cy="337638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007161"/>
            <a:ext cx="9144000" cy="14582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4773" y="5055140"/>
            <a:ext cx="5605780" cy="569648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4773" y="5716863"/>
            <a:ext cx="5605780" cy="4992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6" y="344481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578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itleBottomPlaceholder"/>
          <p:cNvSpPr>
            <a:spLocks noChangeArrowheads="1"/>
          </p:cNvSpPr>
          <p:nvPr userDrawn="1"/>
        </p:nvSpPr>
        <p:spPr bwMode="auto">
          <a:xfrm>
            <a:off x="-35277" y="2283840"/>
            <a:ext cx="2238620" cy="418776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05875" y="3105356"/>
            <a:ext cx="5036084" cy="502445"/>
          </a:xfrm>
        </p:spPr>
        <p:txBody>
          <a:bodyPr anchor="t"/>
          <a:lstStyle>
            <a:lvl1pPr>
              <a:defRPr sz="2400" b="1"/>
            </a:lvl1pPr>
          </a:lstStyle>
          <a:p>
            <a:pPr lvl="0"/>
            <a:r>
              <a:rPr lang="en-US" noProof="0" dirty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05875" y="3711729"/>
            <a:ext cx="5036084" cy="369332"/>
          </a:xfrm>
        </p:spPr>
        <p:txBody>
          <a:bodyPr>
            <a:sp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13513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13332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latin typeface="Arial"/>
                  <a:ea typeface="+mn-ea"/>
                  <a:cs typeface="Arial" charset="0"/>
                </a:rPr>
                <a:t>Document type</a:t>
              </a:r>
            </a:p>
          </p:txBody>
        </p:sp>
        <p:sp>
          <p:nvSpPr>
            <p:cNvPr id="13333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latin typeface="Arial"/>
                  <a:ea typeface="+mn-ea"/>
                  <a:cs typeface="Arial" charset="0"/>
                </a:rPr>
                <a:t>Date</a:t>
              </a:r>
            </a:p>
          </p:txBody>
        </p:sp>
        <p:sp>
          <p:nvSpPr>
            <p:cNvPr id="13352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3"/>
              <a:ext cx="277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latin typeface="Arial"/>
                  <a:ea typeface="+mn-ea"/>
                  <a:cs typeface="Arial" charset="0"/>
                </a:rPr>
                <a:t>CONFIDENTIAL AND PROPRIETARY</a:t>
              </a:r>
            </a:p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latin typeface="Arial"/>
                  <a:ea typeface="+mn-ea"/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3474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3475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3477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/>
                <a:ea typeface="+mn-ea"/>
                <a:cs typeface="Arial" charset="0"/>
              </a:endParaRPr>
            </a:p>
          </p:txBody>
        </p:sp>
      </p:grpSp>
      <p:pic>
        <p:nvPicPr>
          <p:cNvPr id="13507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TopPlaceholder"/>
          <p:cNvSpPr>
            <a:spLocks noChangeArrowheads="1"/>
          </p:cNvSpPr>
          <p:nvPr userDrawn="1"/>
        </p:nvSpPr>
        <p:spPr bwMode="auto">
          <a:xfrm>
            <a:off x="-35277" y="1"/>
            <a:ext cx="2238620" cy="2283840"/>
          </a:xfrm>
          <a:prstGeom prst="rect">
            <a:avLst/>
          </a:prstGeom>
          <a:solidFill>
            <a:srgbClr val="F8BF56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47035" y="6451613"/>
            <a:ext cx="9208008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95" y="1184667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878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7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3FEF6-4C13-4B32-9AE3-D9B9F30D8CB2}" type="slidenum">
              <a:rPr lang="en-US" alt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356352"/>
            <a:ext cx="1524000" cy="365125"/>
          </a:xfr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08/28/18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BUMG Presidents' Committee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78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9552" y="6660156"/>
            <a:ext cx="7069929" cy="1897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3401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048" y="2370667"/>
            <a:ext cx="5605780" cy="1139296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9048" y="3602038"/>
            <a:ext cx="5605780" cy="102414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31739"/>
            <a:ext cx="2736607" cy="6372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48" y="1030024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783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" y="1565490"/>
            <a:ext cx="9064869" cy="337638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007161"/>
            <a:ext cx="9144000" cy="14582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4773" y="5055140"/>
            <a:ext cx="5605780" cy="569648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4773" y="5716863"/>
            <a:ext cx="5605780" cy="4992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6" y="344481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34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33489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itleBottomPlaceholder"/>
          <p:cNvSpPr>
            <a:spLocks noChangeArrowheads="1"/>
          </p:cNvSpPr>
          <p:nvPr userDrawn="1"/>
        </p:nvSpPr>
        <p:spPr bwMode="auto">
          <a:xfrm>
            <a:off x="0" y="2283840"/>
            <a:ext cx="2238620" cy="418776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05875" y="3105356"/>
            <a:ext cx="5036084" cy="502445"/>
          </a:xfrm>
        </p:spPr>
        <p:txBody>
          <a:bodyPr anchor="t"/>
          <a:lstStyle>
            <a:lvl1pPr>
              <a:defRPr sz="2400" b="1"/>
            </a:lvl1pPr>
          </a:lstStyle>
          <a:p>
            <a:pPr lvl="0"/>
            <a:r>
              <a:rPr lang="en-US" noProof="0" dirty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05875" y="3711729"/>
            <a:ext cx="5036084" cy="369332"/>
          </a:xfrm>
        </p:spPr>
        <p:txBody>
          <a:bodyPr>
            <a:sp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13513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13332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latin typeface="Arial" panose="020B0604020202020204"/>
                  <a:ea typeface="+mn-ea"/>
                  <a:cs typeface="Arial" charset="0"/>
                </a:rPr>
                <a:t>Document type</a:t>
              </a:r>
            </a:p>
          </p:txBody>
        </p:sp>
        <p:sp>
          <p:nvSpPr>
            <p:cNvPr id="13333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latin typeface="Arial" panose="020B0604020202020204"/>
                  <a:ea typeface="+mn-ea"/>
                  <a:cs typeface="Arial" charset="0"/>
                </a:rPr>
                <a:t>Date</a:t>
              </a:r>
            </a:p>
          </p:txBody>
        </p:sp>
        <p:sp>
          <p:nvSpPr>
            <p:cNvPr id="13352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3"/>
              <a:ext cx="277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latin typeface="Arial" panose="020B0604020202020204"/>
                  <a:ea typeface="+mn-ea"/>
                  <a:cs typeface="Arial" charset="0"/>
                </a:rPr>
                <a:t>CONFIDENTIAL AND PROPRIETARY</a:t>
              </a:r>
            </a:p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latin typeface="Arial" panose="020B0604020202020204"/>
                  <a:ea typeface="+mn-ea"/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3474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13475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13477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 panose="020B0604020202020204"/>
                <a:ea typeface="+mn-ea"/>
                <a:cs typeface="Arial" charset="0"/>
              </a:endParaRPr>
            </a:p>
          </p:txBody>
        </p:sp>
      </p:grpSp>
      <p:pic>
        <p:nvPicPr>
          <p:cNvPr id="13507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TopPlaceholder"/>
          <p:cNvSpPr>
            <a:spLocks noChangeArrowheads="1"/>
          </p:cNvSpPr>
          <p:nvPr userDrawn="1"/>
        </p:nvSpPr>
        <p:spPr bwMode="auto">
          <a:xfrm>
            <a:off x="0" y="1"/>
            <a:ext cx="2238620" cy="2283840"/>
          </a:xfrm>
          <a:prstGeom prst="rect">
            <a:avLst/>
          </a:prstGeom>
          <a:solidFill>
            <a:srgbClr val="F8BF5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95" y="1184667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342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0994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9552" y="6660156"/>
            <a:ext cx="7069929" cy="1897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3361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5E1F7E-8D74-4AB5-A256-02C42E47F424}" type="datetimeFigureOut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  <a:cs typeface="Arial" charset="0"/>
              </a:rPr>
              <a:pPr/>
              <a:t>3/5/2020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E3DC4A-CD4D-4677-849F-A652A7ED0A98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  <a:cs typeface="Arial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723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048" y="2370667"/>
            <a:ext cx="5605780" cy="1139296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9048" y="3602038"/>
            <a:ext cx="5605780" cy="102414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31739"/>
            <a:ext cx="2736607" cy="6372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48" y="1030024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392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" y="1565490"/>
            <a:ext cx="9064869" cy="337638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007161"/>
            <a:ext cx="9144000" cy="14582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4773" y="5055140"/>
            <a:ext cx="5605780" cy="569648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4773" y="5716863"/>
            <a:ext cx="5605780" cy="4992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6" y="344481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442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itleBottomPlaceholder"/>
          <p:cNvSpPr>
            <a:spLocks noChangeArrowheads="1"/>
          </p:cNvSpPr>
          <p:nvPr userDrawn="1"/>
        </p:nvSpPr>
        <p:spPr bwMode="auto">
          <a:xfrm>
            <a:off x="-35277" y="2283840"/>
            <a:ext cx="2238620" cy="418776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05875" y="3105356"/>
            <a:ext cx="5036084" cy="502445"/>
          </a:xfrm>
        </p:spPr>
        <p:txBody>
          <a:bodyPr anchor="t"/>
          <a:lstStyle>
            <a:lvl1pPr>
              <a:defRPr sz="2400" b="1"/>
            </a:lvl1pPr>
          </a:lstStyle>
          <a:p>
            <a:pPr lvl="0"/>
            <a:r>
              <a:rPr lang="en-US" noProof="0" dirty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05875" y="3711729"/>
            <a:ext cx="5036084" cy="369332"/>
          </a:xfrm>
        </p:spPr>
        <p:txBody>
          <a:bodyPr>
            <a:sp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13513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13332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latin typeface="Arial"/>
                  <a:ea typeface="+mn-ea"/>
                  <a:cs typeface="Arial" charset="0"/>
                </a:rPr>
                <a:t>Document type</a:t>
              </a:r>
            </a:p>
          </p:txBody>
        </p:sp>
        <p:sp>
          <p:nvSpPr>
            <p:cNvPr id="13333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latin typeface="Arial"/>
                  <a:ea typeface="+mn-ea"/>
                  <a:cs typeface="Arial" charset="0"/>
                </a:rPr>
                <a:t>Date</a:t>
              </a:r>
            </a:p>
          </p:txBody>
        </p:sp>
        <p:sp>
          <p:nvSpPr>
            <p:cNvPr id="13352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3"/>
              <a:ext cx="277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latin typeface="Arial"/>
                  <a:ea typeface="+mn-ea"/>
                  <a:cs typeface="Arial" charset="0"/>
                </a:rPr>
                <a:t>CONFIDENTIAL AND PROPRIETARY</a:t>
              </a:r>
            </a:p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latin typeface="Arial"/>
                  <a:ea typeface="+mn-ea"/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3474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3475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3477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/>
                <a:ea typeface="+mn-ea"/>
                <a:cs typeface="Arial" charset="0"/>
              </a:endParaRPr>
            </a:p>
          </p:txBody>
        </p:sp>
      </p:grpSp>
      <p:pic>
        <p:nvPicPr>
          <p:cNvPr id="13507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TopPlaceholder"/>
          <p:cNvSpPr>
            <a:spLocks noChangeArrowheads="1"/>
          </p:cNvSpPr>
          <p:nvPr userDrawn="1"/>
        </p:nvSpPr>
        <p:spPr bwMode="auto">
          <a:xfrm>
            <a:off x="-35277" y="1"/>
            <a:ext cx="2238620" cy="2283840"/>
          </a:xfrm>
          <a:prstGeom prst="rect">
            <a:avLst/>
          </a:prstGeom>
          <a:solidFill>
            <a:srgbClr val="F8BF56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47035" y="6451613"/>
            <a:ext cx="9208008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95" y="1184667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59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anchor="ctr"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08/28/18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ctr"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BUMG Presidents' Committee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AE66CCC-21E3-40B7-A816-FCBB17E29F0C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966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0056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9552" y="6660156"/>
            <a:ext cx="7069929" cy="1897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53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048" y="2370667"/>
            <a:ext cx="5605780" cy="1139296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9048" y="3602038"/>
            <a:ext cx="5605780" cy="102414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31739"/>
            <a:ext cx="2736607" cy="6372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48" y="1030024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900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" y="1565490"/>
            <a:ext cx="9064869" cy="337638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007161"/>
            <a:ext cx="9144000" cy="14582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4773" y="5055140"/>
            <a:ext cx="5605780" cy="569648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4773" y="5716863"/>
            <a:ext cx="5605780" cy="4992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6" y="344481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41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itleBottomPlaceholder"/>
          <p:cNvSpPr>
            <a:spLocks noChangeArrowheads="1"/>
          </p:cNvSpPr>
          <p:nvPr userDrawn="1"/>
        </p:nvSpPr>
        <p:spPr bwMode="auto">
          <a:xfrm>
            <a:off x="-35277" y="2283840"/>
            <a:ext cx="2238620" cy="418776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05875" y="3105356"/>
            <a:ext cx="5036084" cy="502445"/>
          </a:xfrm>
        </p:spPr>
        <p:txBody>
          <a:bodyPr anchor="t"/>
          <a:lstStyle>
            <a:lvl1pPr>
              <a:defRPr sz="2400" b="1"/>
            </a:lvl1pPr>
          </a:lstStyle>
          <a:p>
            <a:pPr lvl="0"/>
            <a:r>
              <a:rPr lang="en-US" noProof="0" dirty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05875" y="3711729"/>
            <a:ext cx="5036084" cy="369332"/>
          </a:xfrm>
        </p:spPr>
        <p:txBody>
          <a:bodyPr>
            <a:sp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13513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13332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latin typeface="Arial"/>
                  <a:ea typeface="+mn-ea"/>
                  <a:cs typeface="Arial" charset="0"/>
                </a:rPr>
                <a:t>Document type</a:t>
              </a:r>
            </a:p>
          </p:txBody>
        </p:sp>
        <p:sp>
          <p:nvSpPr>
            <p:cNvPr id="13333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latin typeface="Arial"/>
                  <a:ea typeface="+mn-ea"/>
                  <a:cs typeface="Arial" charset="0"/>
                </a:rPr>
                <a:t>Date</a:t>
              </a:r>
            </a:p>
          </p:txBody>
        </p:sp>
        <p:sp>
          <p:nvSpPr>
            <p:cNvPr id="13352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3"/>
              <a:ext cx="277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latin typeface="Arial"/>
                  <a:ea typeface="+mn-ea"/>
                  <a:cs typeface="Arial" charset="0"/>
                </a:rPr>
                <a:t>CONFIDENTIAL AND PROPRIETARY</a:t>
              </a:r>
            </a:p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latin typeface="Arial"/>
                  <a:ea typeface="+mn-ea"/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3474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3475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3477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/>
                <a:ea typeface="+mn-ea"/>
                <a:cs typeface="Arial" charset="0"/>
              </a:endParaRPr>
            </a:p>
          </p:txBody>
        </p:sp>
      </p:grpSp>
      <p:pic>
        <p:nvPicPr>
          <p:cNvPr id="13507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TopPlaceholder"/>
          <p:cNvSpPr>
            <a:spLocks noChangeArrowheads="1"/>
          </p:cNvSpPr>
          <p:nvPr userDrawn="1"/>
        </p:nvSpPr>
        <p:spPr bwMode="auto">
          <a:xfrm>
            <a:off x="-35277" y="1"/>
            <a:ext cx="2238620" cy="2283840"/>
          </a:xfrm>
          <a:prstGeom prst="rect">
            <a:avLst/>
          </a:prstGeom>
          <a:solidFill>
            <a:srgbClr val="F8BF56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47035" y="6451613"/>
            <a:ext cx="9208008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95" y="1184667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838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630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9552" y="6660156"/>
            <a:ext cx="7069929" cy="1897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6512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048" y="2370667"/>
            <a:ext cx="5605780" cy="1139296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9048" y="3602038"/>
            <a:ext cx="5605780" cy="102414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31739"/>
            <a:ext cx="2736607" cy="6372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48" y="1030024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170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" y="1565490"/>
            <a:ext cx="9064869" cy="337638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007161"/>
            <a:ext cx="9144000" cy="14582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4773" y="5055140"/>
            <a:ext cx="5605780" cy="569648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4773" y="5716863"/>
            <a:ext cx="5605780" cy="4992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6" y="344481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976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33489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itleBottomPlaceholder"/>
          <p:cNvSpPr>
            <a:spLocks noChangeArrowheads="1"/>
          </p:cNvSpPr>
          <p:nvPr userDrawn="1"/>
        </p:nvSpPr>
        <p:spPr bwMode="auto">
          <a:xfrm>
            <a:off x="0" y="2283840"/>
            <a:ext cx="2238620" cy="418776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05875" y="3105356"/>
            <a:ext cx="5036084" cy="502445"/>
          </a:xfrm>
        </p:spPr>
        <p:txBody>
          <a:bodyPr anchor="t"/>
          <a:lstStyle>
            <a:lvl1pPr>
              <a:defRPr sz="2400" b="1"/>
            </a:lvl1pPr>
          </a:lstStyle>
          <a:p>
            <a:pPr lvl="0"/>
            <a:r>
              <a:rPr lang="en-US" noProof="0" dirty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05875" y="3711729"/>
            <a:ext cx="5036084" cy="369332"/>
          </a:xfrm>
        </p:spPr>
        <p:txBody>
          <a:bodyPr>
            <a:sp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13513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13332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latin typeface="Arial" panose="020B0604020202020204"/>
                  <a:ea typeface="+mn-ea"/>
                  <a:cs typeface="Arial" charset="0"/>
                </a:rPr>
                <a:t>Document type</a:t>
              </a:r>
            </a:p>
          </p:txBody>
        </p:sp>
        <p:sp>
          <p:nvSpPr>
            <p:cNvPr id="13333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latin typeface="Arial" panose="020B0604020202020204"/>
                  <a:ea typeface="+mn-ea"/>
                  <a:cs typeface="Arial" charset="0"/>
                </a:rPr>
                <a:t>Date</a:t>
              </a:r>
            </a:p>
          </p:txBody>
        </p:sp>
        <p:sp>
          <p:nvSpPr>
            <p:cNvPr id="13352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3"/>
              <a:ext cx="277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latin typeface="Arial" panose="020B0604020202020204"/>
                  <a:ea typeface="+mn-ea"/>
                  <a:cs typeface="Arial" charset="0"/>
                </a:rPr>
                <a:t>CONFIDENTIAL AND PROPRIETARY</a:t>
              </a:r>
            </a:p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latin typeface="Arial" panose="020B0604020202020204"/>
                  <a:ea typeface="+mn-ea"/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3474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13475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13477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 panose="020B0604020202020204"/>
                <a:ea typeface="+mn-ea"/>
                <a:cs typeface="Arial" charset="0"/>
              </a:endParaRPr>
            </a:p>
          </p:txBody>
        </p:sp>
      </p:grpSp>
      <p:pic>
        <p:nvPicPr>
          <p:cNvPr id="13507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TopPlaceholder"/>
          <p:cNvSpPr>
            <a:spLocks noChangeArrowheads="1"/>
          </p:cNvSpPr>
          <p:nvPr userDrawn="1"/>
        </p:nvSpPr>
        <p:spPr bwMode="auto">
          <a:xfrm>
            <a:off x="0" y="1"/>
            <a:ext cx="2238620" cy="2283840"/>
          </a:xfrm>
          <a:prstGeom prst="rect">
            <a:avLst/>
          </a:prstGeom>
          <a:solidFill>
            <a:srgbClr val="F8BF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95" y="1184667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4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08/28/18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BUMG Presidents' Committee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  </a:t>
            </a:r>
            <a:fld id="{24D19A51-8800-42CC-A4F4-BF271F759306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3079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2406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9552" y="6660156"/>
            <a:ext cx="7069929" cy="1897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2388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5E1F7E-8D74-4AB5-A256-02C42E47F424}" type="datetimeFigureOut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  <a:cs typeface="Arial" charset="0"/>
              </a:rPr>
              <a:pPr/>
              <a:t>3/5/2020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E3DC4A-CD4D-4677-849F-A652A7ED0A98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  <a:cs typeface="Arial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0491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048" y="2370667"/>
            <a:ext cx="5605780" cy="1139296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9048" y="3602038"/>
            <a:ext cx="5605780" cy="102414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31739"/>
            <a:ext cx="2736607" cy="6372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48" y="1030024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437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" y="1565490"/>
            <a:ext cx="9064869" cy="337638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007161"/>
            <a:ext cx="9144000" cy="14582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4773" y="5055140"/>
            <a:ext cx="5605780" cy="569648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4773" y="5716863"/>
            <a:ext cx="5605780" cy="4992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6" y="344481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590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itleBottomPlaceholder"/>
          <p:cNvSpPr>
            <a:spLocks noChangeArrowheads="1"/>
          </p:cNvSpPr>
          <p:nvPr userDrawn="1"/>
        </p:nvSpPr>
        <p:spPr bwMode="auto">
          <a:xfrm>
            <a:off x="-35277" y="2283840"/>
            <a:ext cx="2238620" cy="418776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05875" y="3105356"/>
            <a:ext cx="5036084" cy="502445"/>
          </a:xfrm>
        </p:spPr>
        <p:txBody>
          <a:bodyPr anchor="t"/>
          <a:lstStyle>
            <a:lvl1pPr>
              <a:defRPr sz="2400" b="1"/>
            </a:lvl1pPr>
          </a:lstStyle>
          <a:p>
            <a:pPr lvl="0"/>
            <a:r>
              <a:rPr lang="en-US" noProof="0" dirty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05875" y="3711729"/>
            <a:ext cx="5036084" cy="369332"/>
          </a:xfrm>
        </p:spPr>
        <p:txBody>
          <a:bodyPr>
            <a:sp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13513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13332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latin typeface="Arial"/>
                  <a:ea typeface="+mn-ea"/>
                  <a:cs typeface="Arial" charset="0"/>
                </a:rPr>
                <a:t>Document type</a:t>
              </a:r>
            </a:p>
          </p:txBody>
        </p:sp>
        <p:sp>
          <p:nvSpPr>
            <p:cNvPr id="13333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latin typeface="Arial"/>
                  <a:ea typeface="+mn-ea"/>
                  <a:cs typeface="Arial" charset="0"/>
                </a:rPr>
                <a:t>Date</a:t>
              </a:r>
            </a:p>
          </p:txBody>
        </p:sp>
        <p:sp>
          <p:nvSpPr>
            <p:cNvPr id="13352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3"/>
              <a:ext cx="277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latin typeface="Arial"/>
                  <a:ea typeface="+mn-ea"/>
                  <a:cs typeface="Arial" charset="0"/>
                </a:rPr>
                <a:t>CONFIDENTIAL AND PROPRIETARY</a:t>
              </a:r>
            </a:p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latin typeface="Arial"/>
                  <a:ea typeface="+mn-ea"/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3474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3475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3477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/>
                <a:ea typeface="+mn-ea"/>
                <a:cs typeface="Arial" charset="0"/>
              </a:endParaRPr>
            </a:p>
          </p:txBody>
        </p:sp>
      </p:grpSp>
      <p:pic>
        <p:nvPicPr>
          <p:cNvPr id="13507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TopPlaceholder"/>
          <p:cNvSpPr>
            <a:spLocks noChangeArrowheads="1"/>
          </p:cNvSpPr>
          <p:nvPr userDrawn="1"/>
        </p:nvSpPr>
        <p:spPr bwMode="auto">
          <a:xfrm>
            <a:off x="-35277" y="1"/>
            <a:ext cx="2238620" cy="2283840"/>
          </a:xfrm>
          <a:prstGeom prst="rect">
            <a:avLst/>
          </a:prstGeom>
          <a:solidFill>
            <a:srgbClr val="F8BF56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47035" y="6451613"/>
            <a:ext cx="9208008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95" y="1184667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385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9171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9552" y="6660156"/>
            <a:ext cx="7069929" cy="1897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3274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048" y="2370667"/>
            <a:ext cx="5605780" cy="1139296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9048" y="3602038"/>
            <a:ext cx="5605780" cy="102414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31739"/>
            <a:ext cx="2736607" cy="6372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48" y="1030024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139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" y="1565490"/>
            <a:ext cx="9064869" cy="337638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007161"/>
            <a:ext cx="9144000" cy="14582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4773" y="5055140"/>
            <a:ext cx="5605780" cy="569648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4773" y="5716863"/>
            <a:ext cx="5605780" cy="4992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6" y="344481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74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08/28/18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BUMG Presidents' Committee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BCB030BB-33AA-4152-9789-DF84A7F890D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927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itleBottomPlaceholder"/>
          <p:cNvSpPr>
            <a:spLocks noChangeArrowheads="1"/>
          </p:cNvSpPr>
          <p:nvPr userDrawn="1"/>
        </p:nvSpPr>
        <p:spPr bwMode="auto">
          <a:xfrm>
            <a:off x="-35277" y="2283840"/>
            <a:ext cx="2238620" cy="418776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05875" y="3105356"/>
            <a:ext cx="5036084" cy="502445"/>
          </a:xfrm>
        </p:spPr>
        <p:txBody>
          <a:bodyPr anchor="t"/>
          <a:lstStyle>
            <a:lvl1pPr>
              <a:defRPr sz="2400" b="1"/>
            </a:lvl1pPr>
          </a:lstStyle>
          <a:p>
            <a:pPr lvl="0"/>
            <a:r>
              <a:rPr lang="en-US" noProof="0" dirty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05875" y="3711729"/>
            <a:ext cx="5036084" cy="369332"/>
          </a:xfrm>
        </p:spPr>
        <p:txBody>
          <a:bodyPr>
            <a:sp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13513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13332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latin typeface="Arial"/>
                  <a:ea typeface="+mn-ea"/>
                  <a:cs typeface="Arial" charset="0"/>
                </a:rPr>
                <a:t>Document type</a:t>
              </a:r>
            </a:p>
          </p:txBody>
        </p:sp>
        <p:sp>
          <p:nvSpPr>
            <p:cNvPr id="13333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latin typeface="Arial"/>
                  <a:ea typeface="+mn-ea"/>
                  <a:cs typeface="Arial" charset="0"/>
                </a:rPr>
                <a:t>Date</a:t>
              </a:r>
            </a:p>
          </p:txBody>
        </p:sp>
        <p:sp>
          <p:nvSpPr>
            <p:cNvPr id="13352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3"/>
              <a:ext cx="277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latin typeface="Arial"/>
                  <a:ea typeface="+mn-ea"/>
                  <a:cs typeface="Arial" charset="0"/>
                </a:rPr>
                <a:t>CONFIDENTIAL AND PROPRIETARY</a:t>
              </a:r>
            </a:p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latin typeface="Arial"/>
                  <a:ea typeface="+mn-ea"/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3474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3475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3477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/>
                <a:ea typeface="+mn-ea"/>
                <a:cs typeface="Arial" charset="0"/>
              </a:endParaRPr>
            </a:p>
          </p:txBody>
        </p:sp>
      </p:grpSp>
      <p:pic>
        <p:nvPicPr>
          <p:cNvPr id="13507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TopPlaceholder"/>
          <p:cNvSpPr>
            <a:spLocks noChangeArrowheads="1"/>
          </p:cNvSpPr>
          <p:nvPr userDrawn="1"/>
        </p:nvSpPr>
        <p:spPr bwMode="auto">
          <a:xfrm>
            <a:off x="-35277" y="1"/>
            <a:ext cx="2238620" cy="2283840"/>
          </a:xfrm>
          <a:prstGeom prst="rect">
            <a:avLst/>
          </a:prstGeom>
          <a:solidFill>
            <a:srgbClr val="F8BF56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47035" y="6451613"/>
            <a:ext cx="9208008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95" y="1184667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542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1200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9552" y="6660156"/>
            <a:ext cx="7069929" cy="1897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6548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048" y="2370667"/>
            <a:ext cx="5605780" cy="1139296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9048" y="3602038"/>
            <a:ext cx="5605780" cy="102414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31739"/>
            <a:ext cx="2736607" cy="6372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48" y="1030024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756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" y="1565490"/>
            <a:ext cx="9064869" cy="337638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007161"/>
            <a:ext cx="9144000" cy="14582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4773" y="5055140"/>
            <a:ext cx="5605780" cy="569648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4773" y="5716863"/>
            <a:ext cx="5605780" cy="4992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6" y="344481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529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BottomPlaceholder"/>
          <p:cNvSpPr>
            <a:spLocks noChangeArrowheads="1"/>
          </p:cNvSpPr>
          <p:nvPr userDrawn="1"/>
        </p:nvSpPr>
        <p:spPr bwMode="auto">
          <a:xfrm>
            <a:off x="-35277" y="2283840"/>
            <a:ext cx="2238620" cy="418776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05875" y="3105356"/>
            <a:ext cx="5036084" cy="502445"/>
          </a:xfrm>
        </p:spPr>
        <p:txBody>
          <a:bodyPr anchor="t"/>
          <a:lstStyle>
            <a:lvl1pPr>
              <a:defRPr sz="2400" b="1"/>
            </a:lvl1pPr>
          </a:lstStyle>
          <a:p>
            <a:pPr lvl="0"/>
            <a:r>
              <a:rPr lang="en-US" noProof="0" dirty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05875" y="3711729"/>
            <a:ext cx="5036084" cy="369332"/>
          </a:xfrm>
        </p:spPr>
        <p:txBody>
          <a:bodyPr>
            <a:sp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13513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13332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latin typeface="Arial"/>
                  <a:ea typeface="+mn-ea"/>
                  <a:cs typeface="Arial" charset="0"/>
                </a:rPr>
                <a:t>Document type</a:t>
              </a:r>
            </a:p>
          </p:txBody>
        </p:sp>
        <p:sp>
          <p:nvSpPr>
            <p:cNvPr id="13333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latin typeface="Arial"/>
                  <a:ea typeface="+mn-ea"/>
                  <a:cs typeface="Arial" charset="0"/>
                </a:rPr>
                <a:t>Date</a:t>
              </a:r>
            </a:p>
          </p:txBody>
        </p:sp>
        <p:sp>
          <p:nvSpPr>
            <p:cNvPr id="13352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3"/>
              <a:ext cx="277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latin typeface="Arial"/>
                  <a:ea typeface="+mn-ea"/>
                  <a:cs typeface="Arial" charset="0"/>
                </a:rPr>
                <a:t>CONFIDENTIAL AND PROPRIETARY</a:t>
              </a:r>
            </a:p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latin typeface="Arial"/>
                  <a:ea typeface="+mn-ea"/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3474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3475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3477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Arial"/>
                <a:ea typeface="+mn-ea"/>
                <a:cs typeface="Arial" charset="0"/>
              </a:endParaRPr>
            </a:p>
          </p:txBody>
        </p:sp>
      </p:grpSp>
      <p:pic>
        <p:nvPicPr>
          <p:cNvPr id="13507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TopPlaceholder"/>
          <p:cNvSpPr>
            <a:spLocks noChangeArrowheads="1"/>
          </p:cNvSpPr>
          <p:nvPr userDrawn="1"/>
        </p:nvSpPr>
        <p:spPr bwMode="auto">
          <a:xfrm>
            <a:off x="-35277" y="1"/>
            <a:ext cx="2238620" cy="2283840"/>
          </a:xfrm>
          <a:prstGeom prst="rect">
            <a:avLst/>
          </a:prstGeom>
          <a:solidFill>
            <a:srgbClr val="F8BF56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47035" y="6451613"/>
            <a:ext cx="9208008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95" y="1184667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77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235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9552" y="6660156"/>
            <a:ext cx="7069929" cy="1897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9609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048" y="2370667"/>
            <a:ext cx="5605780" cy="1139296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9048" y="3602038"/>
            <a:ext cx="5605780" cy="102414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31739"/>
            <a:ext cx="2736607" cy="6372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48" y="1030024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48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" y="1565490"/>
            <a:ext cx="9064869" cy="337638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007161"/>
            <a:ext cx="9144000" cy="14582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4773" y="5055140"/>
            <a:ext cx="5605780" cy="569648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4773" y="5716863"/>
            <a:ext cx="5605780" cy="4992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6" y="344481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0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11" Type="http://schemas.openxmlformats.org/officeDocument/2006/relationships/hyperlink" Target="http://www.google.com/imgres?imgurl=https://ff8f97e6f3-custmedia.vresp.com/553ec3495d/bu-logo.jpg&amp;imgrefurl=http://hosted.verticalresponse.com/734086/bf8816f78f/286311235/5e849a9c39/&amp;usg=__khO4sFEAPjcaIDpoLO4CqPbYpjg=&amp;h=182&amp;w=448&amp;sz=86&amp;hl=en&amp;start=5&amp;zoom=1&amp;tbnid=BnhaD0XRI8k7bM:&amp;tbnh=52&amp;tbnw=127&amp;ei=ePswUqCKCLLw2gW-kIH4BA&amp;prev=/images?q=boston+University+logo&amp;sa=X&amp;rls=com.microsoft:*&amp;hl=en&amp;tbm=isch&amp;itbs=1&amp;sa=X&amp;ved=0CDQQrQMwBA" TargetMode="External"/><Relationship Id="rId5" Type="http://schemas.openxmlformats.org/officeDocument/2006/relationships/vmlDrawing" Target="../drawings/vmlDrawing1.vml"/><Relationship Id="rId10" Type="http://schemas.openxmlformats.org/officeDocument/2006/relationships/image" Target="../media/image2.jpeg"/><Relationship Id="rId4" Type="http://schemas.openxmlformats.org/officeDocument/2006/relationships/theme" Target="../theme/theme1.xml"/><Relationship Id="rId9" Type="http://schemas.openxmlformats.org/officeDocument/2006/relationships/image" Target="../media/image1.em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0.v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theme" Target="../theme/theme10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oleObject" Target="../embeddings/oleObject10.bin"/><Relationship Id="rId5" Type="http://schemas.openxmlformats.org/officeDocument/2006/relationships/slideLayout" Target="../slideLayouts/slideLayout49.xml"/><Relationship Id="rId10" Type="http://schemas.openxmlformats.org/officeDocument/2006/relationships/tags" Target="../tags/tag21.xml"/><Relationship Id="rId4" Type="http://schemas.openxmlformats.org/officeDocument/2006/relationships/slideLayout" Target="../slideLayouts/slideLayout48.xml"/><Relationship Id="rId9" Type="http://schemas.openxmlformats.org/officeDocument/2006/relationships/tags" Target="../tags/tag2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3" Type="http://schemas.openxmlformats.org/officeDocument/2006/relationships/slideLayout" Target="../slideLayouts/slideLayout53.xml"/><Relationship Id="rId7" Type="http://schemas.openxmlformats.org/officeDocument/2006/relationships/vmlDrawing" Target="../drawings/vmlDrawing11.v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theme" Target="../theme/theme1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5.xml"/><Relationship Id="rId10" Type="http://schemas.openxmlformats.org/officeDocument/2006/relationships/oleObject" Target="../embeddings/oleObject11.bin"/><Relationship Id="rId4" Type="http://schemas.openxmlformats.org/officeDocument/2006/relationships/slideLayout" Target="../slideLayouts/slideLayout54.xml"/><Relationship Id="rId9" Type="http://schemas.openxmlformats.org/officeDocument/2006/relationships/tags" Target="../tags/tag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slideLayout" Target="../slideLayouts/slideLayout58.xml"/><Relationship Id="rId7" Type="http://schemas.openxmlformats.org/officeDocument/2006/relationships/vmlDrawing" Target="../drawings/vmlDrawing12.v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12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60.xml"/><Relationship Id="rId10" Type="http://schemas.openxmlformats.org/officeDocument/2006/relationships/oleObject" Target="../embeddings/oleObject12.bin"/><Relationship Id="rId4" Type="http://schemas.openxmlformats.org/officeDocument/2006/relationships/slideLayout" Target="../slideLayouts/slideLayout59.xml"/><Relationship Id="rId9" Type="http://schemas.openxmlformats.org/officeDocument/2006/relationships/tags" Target="../tags/tag2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3.v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3.xml"/><Relationship Id="rId7" Type="http://schemas.openxmlformats.org/officeDocument/2006/relationships/theme" Target="../theme/theme13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oleObject" Target="../embeddings/oleObject13.bin"/><Relationship Id="rId5" Type="http://schemas.openxmlformats.org/officeDocument/2006/relationships/slideLayout" Target="../slideLayouts/slideLayout65.xml"/><Relationship Id="rId10" Type="http://schemas.openxmlformats.org/officeDocument/2006/relationships/tags" Target="../tags/tag27.xml"/><Relationship Id="rId4" Type="http://schemas.openxmlformats.org/officeDocument/2006/relationships/slideLayout" Target="../slideLayouts/slideLayout64.xml"/><Relationship Id="rId9" Type="http://schemas.openxmlformats.org/officeDocument/2006/relationships/tags" Target="../tags/tag2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3" Type="http://schemas.openxmlformats.org/officeDocument/2006/relationships/slideLayout" Target="../slideLayouts/slideLayout69.xml"/><Relationship Id="rId7" Type="http://schemas.openxmlformats.org/officeDocument/2006/relationships/vmlDrawing" Target="../drawings/vmlDrawing14.v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theme" Target="../theme/theme14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71.xml"/><Relationship Id="rId10" Type="http://schemas.openxmlformats.org/officeDocument/2006/relationships/oleObject" Target="../embeddings/oleObject14.bin"/><Relationship Id="rId4" Type="http://schemas.openxmlformats.org/officeDocument/2006/relationships/slideLayout" Target="../slideLayouts/slideLayout70.xml"/><Relationship Id="rId9" Type="http://schemas.openxmlformats.org/officeDocument/2006/relationships/tags" Target="../tags/tag2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slideLayout" Target="../slideLayouts/slideLayout74.xml"/><Relationship Id="rId7" Type="http://schemas.openxmlformats.org/officeDocument/2006/relationships/vmlDrawing" Target="../drawings/vmlDrawing15.v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theme" Target="../theme/theme15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76.xml"/><Relationship Id="rId10" Type="http://schemas.openxmlformats.org/officeDocument/2006/relationships/oleObject" Target="../embeddings/oleObject15.bin"/><Relationship Id="rId4" Type="http://schemas.openxmlformats.org/officeDocument/2006/relationships/slideLayout" Target="../slideLayouts/slideLayout75.xml"/><Relationship Id="rId9" Type="http://schemas.openxmlformats.org/officeDocument/2006/relationships/tags" Target="../tags/tag3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6.v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9.xml"/><Relationship Id="rId7" Type="http://schemas.openxmlformats.org/officeDocument/2006/relationships/theme" Target="../theme/theme16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oleObject" Target="../embeddings/oleObject16.bin"/><Relationship Id="rId5" Type="http://schemas.openxmlformats.org/officeDocument/2006/relationships/slideLayout" Target="../slideLayouts/slideLayout81.xml"/><Relationship Id="rId10" Type="http://schemas.openxmlformats.org/officeDocument/2006/relationships/tags" Target="../tags/tag33.xml"/><Relationship Id="rId4" Type="http://schemas.openxmlformats.org/officeDocument/2006/relationships/slideLayout" Target="../slideLayouts/slideLayout80.xml"/><Relationship Id="rId9" Type="http://schemas.openxmlformats.org/officeDocument/2006/relationships/tags" Target="../tags/tag3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slideLayout" Target="../slideLayouts/slideLayout85.xml"/><Relationship Id="rId7" Type="http://schemas.openxmlformats.org/officeDocument/2006/relationships/vmlDrawing" Target="../drawings/vmlDrawing17.v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theme" Target="../theme/theme17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87.xml"/><Relationship Id="rId10" Type="http://schemas.openxmlformats.org/officeDocument/2006/relationships/oleObject" Target="../embeddings/oleObject17.bin"/><Relationship Id="rId4" Type="http://schemas.openxmlformats.org/officeDocument/2006/relationships/slideLayout" Target="../slideLayouts/slideLayout86.xml"/><Relationship Id="rId9" Type="http://schemas.openxmlformats.org/officeDocument/2006/relationships/tags" Target="../tags/tag3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slideLayout" Target="../slideLayouts/slideLayout90.xml"/><Relationship Id="rId7" Type="http://schemas.openxmlformats.org/officeDocument/2006/relationships/vmlDrawing" Target="../drawings/vmlDrawing18.v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theme" Target="../theme/theme18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92.xml"/><Relationship Id="rId10" Type="http://schemas.openxmlformats.org/officeDocument/2006/relationships/oleObject" Target="../embeddings/oleObject18.bin"/><Relationship Id="rId4" Type="http://schemas.openxmlformats.org/officeDocument/2006/relationships/slideLayout" Target="../slideLayouts/slideLayout91.xml"/><Relationship Id="rId9" Type="http://schemas.openxmlformats.org/officeDocument/2006/relationships/tags" Target="../tags/tag3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slideLayout" Target="../slideLayouts/slideLayout95.xml"/><Relationship Id="rId7" Type="http://schemas.openxmlformats.org/officeDocument/2006/relationships/vmlDrawing" Target="../drawings/vmlDrawing19.v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theme" Target="../theme/theme19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97.xml"/><Relationship Id="rId10" Type="http://schemas.openxmlformats.org/officeDocument/2006/relationships/oleObject" Target="../embeddings/oleObject19.bin"/><Relationship Id="rId4" Type="http://schemas.openxmlformats.org/officeDocument/2006/relationships/slideLayout" Target="../slideLayouts/slideLayout96.xml"/><Relationship Id="rId9" Type="http://schemas.openxmlformats.org/officeDocument/2006/relationships/tags" Target="../tags/tag3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6.xml"/><Relationship Id="rId7" Type="http://schemas.openxmlformats.org/officeDocument/2006/relationships/tags" Target="../tags/tag5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ags" Target="../tags/tag4.xml"/><Relationship Id="rId11" Type="http://schemas.openxmlformats.org/officeDocument/2006/relationships/hyperlink" Target="http://www.google.com/imgres?imgurl=https://ff8f97e6f3-custmedia.vresp.com/553ec3495d/bu-logo.jpg&amp;imgrefurl=http://hosted.verticalresponse.com/734086/bf8816f78f/286311235/5e849a9c39/&amp;usg=__khO4sFEAPjcaIDpoLO4CqPbYpjg=&amp;h=182&amp;w=448&amp;sz=86&amp;hl=en&amp;start=5&amp;zoom=1&amp;tbnid=BnhaD0XRI8k7bM:&amp;tbnh=52&amp;tbnw=127&amp;ei=ePswUqCKCLLw2gW-kIH4BA&amp;prev=/images?q=boston+University+logo&amp;sa=X&amp;rls=com.microsoft:*&amp;hl=en&amp;tbm=isch&amp;itbs=1&amp;sa=X&amp;ved=0CDQQrQMwBA" TargetMode="External"/><Relationship Id="rId5" Type="http://schemas.openxmlformats.org/officeDocument/2006/relationships/vmlDrawing" Target="../drawings/vmlDrawing2.vml"/><Relationship Id="rId10" Type="http://schemas.openxmlformats.org/officeDocument/2006/relationships/image" Target="../media/image2.jpeg"/><Relationship Id="rId4" Type="http://schemas.openxmlformats.org/officeDocument/2006/relationships/theme" Target="../theme/theme2.xml"/><Relationship Id="rId9" Type="http://schemas.openxmlformats.org/officeDocument/2006/relationships/image" Target="../media/image1.emf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oleObject" Target="../embeddings/oleObject20.bin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ags" Target="../tags/tag41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tags" Target="../tags/tag40.xml"/><Relationship Id="rId5" Type="http://schemas.openxmlformats.org/officeDocument/2006/relationships/slideLayout" Target="../slideLayouts/slideLayout102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20.vml"/><Relationship Id="rId4" Type="http://schemas.openxmlformats.org/officeDocument/2006/relationships/slideLayout" Target="../slideLayouts/slideLayout101.xml"/><Relationship Id="rId9" Type="http://schemas.openxmlformats.org/officeDocument/2006/relationships/theme" Target="../theme/theme20.xml"/><Relationship Id="rId14" Type="http://schemas.openxmlformats.org/officeDocument/2006/relationships/image" Target="../media/image11.emf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theme" Target="../theme/theme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tags" Target="../tags/tag45.xml"/><Relationship Id="rId5" Type="http://schemas.openxmlformats.org/officeDocument/2006/relationships/slideLayout" Target="../slideLayouts/slideLayout110.xml"/><Relationship Id="rId10" Type="http://schemas.openxmlformats.org/officeDocument/2006/relationships/tags" Target="../tags/tag44.xml"/><Relationship Id="rId4" Type="http://schemas.openxmlformats.org/officeDocument/2006/relationships/slideLayout" Target="../slideLayouts/slideLayout109.xml"/><Relationship Id="rId9" Type="http://schemas.openxmlformats.org/officeDocument/2006/relationships/vmlDrawing" Target="../drawings/vmlDrawing23.vml"/><Relationship Id="rId14" Type="http://schemas.openxmlformats.org/officeDocument/2006/relationships/image" Target="../media/image9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3" Type="http://schemas.openxmlformats.org/officeDocument/2006/relationships/slideLayout" Target="../slideLayouts/slideLayout115.xml"/><Relationship Id="rId7" Type="http://schemas.openxmlformats.org/officeDocument/2006/relationships/vmlDrawing" Target="../drawings/vmlDrawing25.v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theme" Target="../theme/theme22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17.xml"/><Relationship Id="rId10" Type="http://schemas.openxmlformats.org/officeDocument/2006/relationships/oleObject" Target="../embeddings/oleObject25.bin"/><Relationship Id="rId4" Type="http://schemas.openxmlformats.org/officeDocument/2006/relationships/slideLayout" Target="../slideLayouts/slideLayout116.xml"/><Relationship Id="rId9" Type="http://schemas.openxmlformats.org/officeDocument/2006/relationships/tags" Target="../tags/tag48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vmlDrawing" Target="../drawings/vmlDrawing26.v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23.xml"/><Relationship Id="rId17" Type="http://schemas.openxmlformats.org/officeDocument/2006/relationships/image" Target="../media/image11.emf"/><Relationship Id="rId2" Type="http://schemas.openxmlformats.org/officeDocument/2006/relationships/slideLayout" Target="../slideLayouts/slideLayout119.xml"/><Relationship Id="rId16" Type="http://schemas.openxmlformats.org/officeDocument/2006/relationships/oleObject" Target="../embeddings/oleObject26.bin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tags" Target="../tags/tag50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ags" Target="../tags/tag49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1.v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31.xml"/><Relationship Id="rId7" Type="http://schemas.openxmlformats.org/officeDocument/2006/relationships/theme" Target="../theme/theme24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oleObject" Target="../embeddings/oleObject31.bin"/><Relationship Id="rId5" Type="http://schemas.openxmlformats.org/officeDocument/2006/relationships/slideLayout" Target="../slideLayouts/slideLayout133.xml"/><Relationship Id="rId10" Type="http://schemas.openxmlformats.org/officeDocument/2006/relationships/tags" Target="../tags/tag56.xml"/><Relationship Id="rId4" Type="http://schemas.openxmlformats.org/officeDocument/2006/relationships/slideLayout" Target="../slideLayouts/slideLayout132.xml"/><Relationship Id="rId9" Type="http://schemas.openxmlformats.org/officeDocument/2006/relationships/tags" Target="../tags/tag55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3.v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37.xml"/><Relationship Id="rId7" Type="http://schemas.openxmlformats.org/officeDocument/2006/relationships/theme" Target="../theme/theme25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oleObject" Target="../embeddings/oleObject33.bin"/><Relationship Id="rId5" Type="http://schemas.openxmlformats.org/officeDocument/2006/relationships/slideLayout" Target="../slideLayouts/slideLayout139.xml"/><Relationship Id="rId10" Type="http://schemas.openxmlformats.org/officeDocument/2006/relationships/tags" Target="../tags/tag59.xml"/><Relationship Id="rId4" Type="http://schemas.openxmlformats.org/officeDocument/2006/relationships/slideLayout" Target="../slideLayouts/slideLayout138.xml"/><Relationship Id="rId9" Type="http://schemas.openxmlformats.org/officeDocument/2006/relationships/tags" Target="../tags/tag58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3" Type="http://schemas.openxmlformats.org/officeDocument/2006/relationships/slideLayout" Target="../slideLayouts/slideLayout143.xml"/><Relationship Id="rId7" Type="http://schemas.openxmlformats.org/officeDocument/2006/relationships/vmlDrawing" Target="../drawings/vmlDrawing34.v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theme" Target="../theme/theme2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45.xml"/><Relationship Id="rId10" Type="http://schemas.openxmlformats.org/officeDocument/2006/relationships/oleObject" Target="../embeddings/oleObject34.bin"/><Relationship Id="rId4" Type="http://schemas.openxmlformats.org/officeDocument/2006/relationships/slideLayout" Target="../slideLayouts/slideLayout144.xml"/><Relationship Id="rId9" Type="http://schemas.openxmlformats.org/officeDocument/2006/relationships/tags" Target="../tags/tag61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3" Type="http://schemas.openxmlformats.org/officeDocument/2006/relationships/slideLayout" Target="../slideLayouts/slideLayout148.xml"/><Relationship Id="rId7" Type="http://schemas.openxmlformats.org/officeDocument/2006/relationships/vmlDrawing" Target="../drawings/vmlDrawing35.v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theme" Target="../theme/theme27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50.xml"/><Relationship Id="rId10" Type="http://schemas.openxmlformats.org/officeDocument/2006/relationships/oleObject" Target="../embeddings/oleObject35.bin"/><Relationship Id="rId4" Type="http://schemas.openxmlformats.org/officeDocument/2006/relationships/slideLayout" Target="../slideLayouts/slideLayout149.xml"/><Relationship Id="rId9" Type="http://schemas.openxmlformats.org/officeDocument/2006/relationships/tags" Target="../tags/tag6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9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ags" Target="../tags/tag6.xml"/><Relationship Id="rId11" Type="http://schemas.openxmlformats.org/officeDocument/2006/relationships/hyperlink" Target="http://www.google.com/imgres?imgurl=https://ff8f97e6f3-custmedia.vresp.com/553ec3495d/bu-logo.jpg&amp;imgrefurl=http://hosted.verticalresponse.com/734086/bf8816f78f/286311235/5e849a9c39/&amp;usg=__khO4sFEAPjcaIDpoLO4CqPbYpjg=&amp;h=182&amp;w=448&amp;sz=86&amp;hl=en&amp;start=5&amp;zoom=1&amp;tbnid=BnhaD0XRI8k7bM:&amp;tbnh=52&amp;tbnw=127&amp;ei=ePswUqCKCLLw2gW-kIH4BA&amp;prev=/images?q=boston+University+logo&amp;sa=X&amp;rls=com.microsoft:*&amp;hl=en&amp;tbm=isch&amp;itbs=1&amp;sa=X&amp;ved=0CDQQrQMwBA" TargetMode="External"/><Relationship Id="rId5" Type="http://schemas.openxmlformats.org/officeDocument/2006/relationships/vmlDrawing" Target="../drawings/vmlDrawing3.vml"/><Relationship Id="rId10" Type="http://schemas.openxmlformats.org/officeDocument/2006/relationships/image" Target="../media/image2.jpeg"/><Relationship Id="rId4" Type="http://schemas.openxmlformats.org/officeDocument/2006/relationships/theme" Target="../theme/theme3.xml"/><Relationship Id="rId9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vmlDrawing" Target="../drawings/vmlDrawing4.vml"/><Relationship Id="rId18" Type="http://schemas.openxmlformats.org/officeDocument/2006/relationships/hyperlink" Target="http://www.google.com/imgres?imgurl=https://ff8f97e6f3-custmedia.vresp.com/553ec3495d/bu-logo.jpg&amp;imgrefurl=http://hosted.verticalresponse.com/734086/bf8816f78f/286311235/5e849a9c39/&amp;usg=__khO4sFEAPjcaIDpoLO4CqPbYpjg=&amp;h=182&amp;w=448&amp;sz=86&amp;hl=en&amp;start=5&amp;zoom=1&amp;tbnid=BnhaD0XRI8k7bM:&amp;tbnh=52&amp;tbnw=127&amp;ei=ePswUqCKCLLw2gW-kIH4BA&amp;prev=/images?q=boston+University+logo&amp;sa=X&amp;rls=com.microsoft:*&amp;hl=en&amp;tbm=isch&amp;itbs=1&amp;sa=X&amp;ved=0CDQQrQMwBA" TargetMode="Externa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4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1.xml"/><Relationship Id="rId16" Type="http://schemas.openxmlformats.org/officeDocument/2006/relationships/oleObject" Target="../embeddings/oleObject4.bin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ags" Target="../tags/tag9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ags" Target="../tags/tag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slideLayout" Target="../slideLayouts/slideLayout23.xml"/><Relationship Id="rId7" Type="http://schemas.openxmlformats.org/officeDocument/2006/relationships/vmlDrawing" Target="../drawings/vmlDrawing5.v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5.xml"/><Relationship Id="rId10" Type="http://schemas.openxmlformats.org/officeDocument/2006/relationships/oleObject" Target="../embeddings/oleObject5.bin"/><Relationship Id="rId4" Type="http://schemas.openxmlformats.org/officeDocument/2006/relationships/slideLayout" Target="../slideLayouts/slideLayout24.xml"/><Relationship Id="rId9" Type="http://schemas.openxmlformats.org/officeDocument/2006/relationships/tags" Target="../tags/tag1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28.xml"/><Relationship Id="rId7" Type="http://schemas.openxmlformats.org/officeDocument/2006/relationships/tags" Target="../tags/tag13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ags" Target="../tags/tag12.xml"/><Relationship Id="rId11" Type="http://schemas.openxmlformats.org/officeDocument/2006/relationships/hyperlink" Target="http://www.google.com/imgres?imgurl=https://ff8f97e6f3-custmedia.vresp.com/553ec3495d/bu-logo.jpg&amp;imgrefurl=http://hosted.verticalresponse.com/734086/bf8816f78f/286311235/5e849a9c39/&amp;usg=__khO4sFEAPjcaIDpoLO4CqPbYpjg=&amp;h=182&amp;w=448&amp;sz=86&amp;hl=en&amp;start=5&amp;zoom=1&amp;tbnid=BnhaD0XRI8k7bM:&amp;tbnh=52&amp;tbnw=127&amp;ei=ePswUqCKCLLw2gW-kIH4BA&amp;prev=/images?q=boston+University+logo&amp;sa=X&amp;rls=com.microsoft:*&amp;hl=en&amp;tbm=isch&amp;itbs=1&amp;sa=X&amp;ved=0CDQQrQMwBA" TargetMode="External"/><Relationship Id="rId5" Type="http://schemas.openxmlformats.org/officeDocument/2006/relationships/vmlDrawing" Target="../drawings/vmlDrawing6.vml"/><Relationship Id="rId10" Type="http://schemas.openxmlformats.org/officeDocument/2006/relationships/image" Target="../media/image2.jpeg"/><Relationship Id="rId4" Type="http://schemas.openxmlformats.org/officeDocument/2006/relationships/theme" Target="../theme/theme6.xml"/><Relationship Id="rId9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7.v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oleObject" Target="../embeddings/oleObject7.bin"/><Relationship Id="rId5" Type="http://schemas.openxmlformats.org/officeDocument/2006/relationships/slideLayout" Target="../slideLayouts/slideLayout33.xml"/><Relationship Id="rId10" Type="http://schemas.openxmlformats.org/officeDocument/2006/relationships/tags" Target="../tags/tag15.xml"/><Relationship Id="rId4" Type="http://schemas.openxmlformats.org/officeDocument/2006/relationships/slideLayout" Target="../slideLayouts/slideLayout32.xml"/><Relationship Id="rId9" Type="http://schemas.openxmlformats.org/officeDocument/2006/relationships/tags" Target="../tags/tag1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slideLayout" Target="../slideLayouts/slideLayout37.xml"/><Relationship Id="rId7" Type="http://schemas.openxmlformats.org/officeDocument/2006/relationships/vmlDrawing" Target="../drawings/vmlDrawing8.v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8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39.xml"/><Relationship Id="rId10" Type="http://schemas.openxmlformats.org/officeDocument/2006/relationships/oleObject" Target="../embeddings/oleObject8.bin"/><Relationship Id="rId4" Type="http://schemas.openxmlformats.org/officeDocument/2006/relationships/slideLayout" Target="../slideLayouts/slideLayout38.xml"/><Relationship Id="rId9" Type="http://schemas.openxmlformats.org/officeDocument/2006/relationships/tags" Target="../tags/tag1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slideLayout" Target="../slideLayouts/slideLayout42.xml"/><Relationship Id="rId7" Type="http://schemas.openxmlformats.org/officeDocument/2006/relationships/vmlDrawing" Target="../drawings/vmlDrawing9.v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9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44.xml"/><Relationship Id="rId10" Type="http://schemas.openxmlformats.org/officeDocument/2006/relationships/oleObject" Target="../embeddings/oleObject9.bin"/><Relationship Id="rId4" Type="http://schemas.openxmlformats.org/officeDocument/2006/relationships/slideLayout" Target="../slideLayouts/slideLayout43.xml"/><Relationship Id="rId9" Type="http://schemas.openxmlformats.org/officeDocument/2006/relationships/tags" Target="../tags/tag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1210259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6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600" b="1" i="0" baseline="0" dirty="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0" y="6416677"/>
            <a:ext cx="1524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r>
              <a:rPr lang="en-US" smtClean="0"/>
              <a:t>08/28/18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r>
              <a:rPr lang="en-US" smtClean="0"/>
              <a:t>BUMG Presidents' 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0" y="6416677"/>
            <a:ext cx="14478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A06F7197-118B-45C6-9E82-16B2B5D575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2" descr="BMC-BUMS LOGOS 120dpi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429377"/>
            <a:ext cx="914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http://t2.gstatic.com/images?q=tbn:ANd9GcTVpcK5ZnZJd5KGSDvyfCgQy1l_aGY9ZNkUTJoNasM3vIIbhufhsUwHyVk">
            <a:hlinkClick r:id="rId11"/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77000"/>
            <a:ext cx="7620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6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840000"/>
          </a:solidFill>
          <a:latin typeface="+mj-lt"/>
          <a:ea typeface="ＭＳ Ｐゴシック" charset="0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40000"/>
          </a:solidFill>
          <a:latin typeface="Calibri" charset="0"/>
          <a:ea typeface="ＭＳ Ｐゴシック" charset="0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40000"/>
          </a:solidFill>
          <a:latin typeface="Calibri" charset="0"/>
          <a:ea typeface="ＭＳ Ｐゴシック" charset="0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40000"/>
          </a:solidFill>
          <a:latin typeface="Calibri" charset="0"/>
          <a:ea typeface="ＭＳ Ｐゴシック" charset="0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40000"/>
          </a:solidFill>
          <a:latin typeface="Calibri" charset="0"/>
          <a:ea typeface="ＭＳ Ｐゴシック" charset="0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840000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840000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840000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840000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20000"/>
        </a:buClr>
        <a:buSzPct val="100000"/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20000"/>
        </a:buClr>
        <a:buFont typeface="Wingdings" pitchFamily="2" charset="2"/>
        <a:buChar char="ü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20000"/>
        </a:buClr>
        <a:buFont typeface="Wingdings" pitchFamily="2" charset="2"/>
        <a:buChar char="Ø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20000"/>
        </a:buClr>
        <a:buFont typeface="Wingdings" pitchFamily="2" charset="2"/>
        <a:buChar char="ü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20000"/>
        </a:buClr>
        <a:buFont typeface="Wingdings" pitchFamily="2" charset="2"/>
        <a:buChar char="ü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7897188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2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19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621" y="155576"/>
            <a:ext cx="8749303" cy="63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22" y="1146379"/>
            <a:ext cx="8749302" cy="5213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619" y="6480094"/>
            <a:ext cx="744364" cy="31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3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9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9775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139965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6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19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621" y="155576"/>
            <a:ext cx="8749303" cy="63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22" y="1146379"/>
            <a:ext cx="8749302" cy="5213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510955" y="6536954"/>
            <a:ext cx="6330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anose="05000000000000000000" pitchFamily="2" charset="2"/>
              <a:buNone/>
            </a:pPr>
            <a:fld id="{875E1BC9-AFED-45F7-883E-56D4DC3C4571}" type="slidenum">
              <a:rPr lang="en-US" sz="900" smtClean="0">
                <a:solidFill>
                  <a:srgbClr val="FFFFFF"/>
                </a:solidFill>
                <a:latin typeface="Arial"/>
                <a:ea typeface="+mn-ea"/>
                <a:cs typeface="Arial" panose="020B0604020202020204" pitchFamily="34" charset="0"/>
              </a:rPr>
              <a:pPr algn="r">
                <a:buFont typeface="Wingdings" panose="05000000000000000000" pitchFamily="2" charset="2"/>
                <a:buNone/>
              </a:pPr>
              <a:t>‹#›</a:t>
            </a:fld>
            <a:endParaRPr lang="en-US" sz="900" dirty="0">
              <a:solidFill>
                <a:srgbClr val="FFFFFF"/>
              </a:solidFill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619" y="6480094"/>
            <a:ext cx="744364" cy="31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1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9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9775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9662778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0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19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621" y="155576"/>
            <a:ext cx="8749303" cy="63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22" y="1146379"/>
            <a:ext cx="8749302" cy="5213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510955" y="6536954"/>
            <a:ext cx="6330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anose="05000000000000000000" pitchFamily="2" charset="2"/>
              <a:buNone/>
            </a:pPr>
            <a:fld id="{875E1BC9-AFED-45F7-883E-56D4DC3C4571}" type="slidenum">
              <a:rPr lang="en-US" sz="900" smtClean="0">
                <a:solidFill>
                  <a:srgbClr val="FFFFFF"/>
                </a:solidFill>
                <a:latin typeface="Arial"/>
                <a:ea typeface="+mn-ea"/>
                <a:cs typeface="Arial" panose="020B0604020202020204" pitchFamily="34" charset="0"/>
              </a:rPr>
              <a:pPr algn="r">
                <a:buFont typeface="Wingdings" panose="05000000000000000000" pitchFamily="2" charset="2"/>
                <a:buNone/>
              </a:pPr>
              <a:t>‹#›</a:t>
            </a:fld>
            <a:endParaRPr lang="en-US" sz="900" dirty="0">
              <a:solidFill>
                <a:srgbClr val="FFFFFF"/>
              </a:solidFill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619" y="6480094"/>
            <a:ext cx="744364" cy="31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4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9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9775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4815475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4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19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621" y="155576"/>
            <a:ext cx="8749303" cy="63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22" y="1146379"/>
            <a:ext cx="8749302" cy="5213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619" y="6480094"/>
            <a:ext cx="744364" cy="31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6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9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9775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4568414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8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19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621" y="155576"/>
            <a:ext cx="8749303" cy="63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22" y="1146379"/>
            <a:ext cx="8749302" cy="5213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510955" y="6536954"/>
            <a:ext cx="6330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anose="05000000000000000000" pitchFamily="2" charset="2"/>
              <a:buNone/>
            </a:pPr>
            <a:fld id="{875E1BC9-AFED-45F7-883E-56D4DC3C4571}" type="slidenum">
              <a:rPr lang="en-US" sz="900" smtClean="0">
                <a:solidFill>
                  <a:srgbClr val="FFFFFF"/>
                </a:solidFill>
                <a:latin typeface="Arial"/>
                <a:ea typeface="+mn-ea"/>
                <a:cs typeface="Arial" panose="020B0604020202020204" pitchFamily="34" charset="0"/>
              </a:rPr>
              <a:pPr algn="r">
                <a:buFont typeface="Wingdings" panose="05000000000000000000" pitchFamily="2" charset="2"/>
                <a:buNone/>
              </a:pPr>
              <a:t>‹#›</a:t>
            </a:fld>
            <a:endParaRPr lang="en-US" sz="900" dirty="0">
              <a:solidFill>
                <a:srgbClr val="FFFFFF"/>
              </a:solidFill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619" y="6480094"/>
            <a:ext cx="744364" cy="31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2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9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9775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0282544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2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19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621" y="155576"/>
            <a:ext cx="8749303" cy="63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22" y="1146379"/>
            <a:ext cx="8749302" cy="5213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510955" y="6536954"/>
            <a:ext cx="6330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anose="05000000000000000000" pitchFamily="2" charset="2"/>
              <a:buNone/>
            </a:pPr>
            <a:fld id="{875E1BC9-AFED-45F7-883E-56D4DC3C4571}" type="slidenum">
              <a:rPr lang="en-US" sz="900" smtClean="0">
                <a:solidFill>
                  <a:srgbClr val="FFFFFF"/>
                </a:solidFill>
                <a:latin typeface="Arial"/>
                <a:ea typeface="+mn-ea"/>
                <a:cs typeface="Arial" panose="020B0604020202020204" pitchFamily="34" charset="0"/>
              </a:rPr>
              <a:pPr algn="r">
                <a:buFont typeface="Wingdings" panose="05000000000000000000" pitchFamily="2" charset="2"/>
                <a:buNone/>
              </a:pPr>
              <a:t>‹#›</a:t>
            </a:fld>
            <a:endParaRPr lang="en-US" sz="900" dirty="0">
              <a:solidFill>
                <a:srgbClr val="FFFFFF"/>
              </a:solidFill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619" y="6480094"/>
            <a:ext cx="744364" cy="31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9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9775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4938658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6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19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621" y="155576"/>
            <a:ext cx="8749303" cy="63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22" y="1146379"/>
            <a:ext cx="8749302" cy="5213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619" y="6480094"/>
            <a:ext cx="744364" cy="31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1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9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9775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6655466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0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19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621" y="155576"/>
            <a:ext cx="8749303" cy="63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22" y="1146379"/>
            <a:ext cx="8749302" cy="5213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510955" y="6536954"/>
            <a:ext cx="6330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anose="05000000000000000000" pitchFamily="2" charset="2"/>
              <a:buNone/>
            </a:pPr>
            <a:fld id="{875E1BC9-AFED-45F7-883E-56D4DC3C4571}" type="slidenum">
              <a:rPr lang="en-US" sz="900" smtClean="0">
                <a:solidFill>
                  <a:srgbClr val="FFFFFF"/>
                </a:solidFill>
                <a:latin typeface="Arial"/>
                <a:ea typeface="+mn-ea"/>
                <a:cs typeface="Arial" panose="020B0604020202020204" pitchFamily="34" charset="0"/>
              </a:rPr>
              <a:pPr algn="r">
                <a:buFont typeface="Wingdings" panose="05000000000000000000" pitchFamily="2" charset="2"/>
                <a:buNone/>
              </a:pPr>
              <a:t>‹#›</a:t>
            </a:fld>
            <a:endParaRPr lang="en-US" sz="900" dirty="0">
              <a:solidFill>
                <a:srgbClr val="FFFFFF"/>
              </a:solidFill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619" y="6480094"/>
            <a:ext cx="744364" cy="31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0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9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9775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2964346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4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19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621" y="155576"/>
            <a:ext cx="8749303" cy="63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22" y="1146379"/>
            <a:ext cx="8749302" cy="5213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510955" y="6536954"/>
            <a:ext cx="6330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anose="05000000000000000000" pitchFamily="2" charset="2"/>
              <a:buNone/>
            </a:pPr>
            <a:fld id="{875E1BC9-AFED-45F7-883E-56D4DC3C4571}" type="slidenum">
              <a:rPr lang="en-US" sz="900" smtClean="0">
                <a:solidFill>
                  <a:srgbClr val="FFFFFF"/>
                </a:solidFill>
                <a:latin typeface="Arial"/>
                <a:ea typeface="+mn-ea"/>
                <a:cs typeface="Arial" panose="020B0604020202020204" pitchFamily="34" charset="0"/>
              </a:rPr>
              <a:pPr algn="r">
                <a:buFont typeface="Wingdings" panose="05000000000000000000" pitchFamily="2" charset="2"/>
                <a:buNone/>
              </a:pPr>
              <a:t>‹#›</a:t>
            </a:fld>
            <a:endParaRPr lang="en-US" sz="900" dirty="0">
              <a:solidFill>
                <a:srgbClr val="FFFFFF"/>
              </a:solidFill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619" y="6480094"/>
            <a:ext cx="744364" cy="31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3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9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9775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6788380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8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19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621" y="155576"/>
            <a:ext cx="8749303" cy="63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22" y="1146379"/>
            <a:ext cx="8749302" cy="5213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510955" y="6536954"/>
            <a:ext cx="6330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anose="05000000000000000000" pitchFamily="2" charset="2"/>
              <a:buNone/>
            </a:pPr>
            <a:fld id="{875E1BC9-AFED-45F7-883E-56D4DC3C4571}" type="slidenum">
              <a:rPr lang="en-US" sz="900" smtClean="0">
                <a:solidFill>
                  <a:srgbClr val="FFFFFF"/>
                </a:solidFill>
                <a:latin typeface="Arial"/>
                <a:ea typeface="+mn-ea"/>
                <a:cs typeface="Arial" panose="020B0604020202020204" pitchFamily="34" charset="0"/>
              </a:rPr>
              <a:pPr algn="r">
                <a:buFont typeface="Wingdings" panose="05000000000000000000" pitchFamily="2" charset="2"/>
                <a:buNone/>
              </a:pPr>
              <a:t>‹#›</a:t>
            </a:fld>
            <a:endParaRPr lang="en-US" sz="900" dirty="0" err="1">
              <a:solidFill>
                <a:srgbClr val="FFFFFF"/>
              </a:solidFill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619" y="6480094"/>
            <a:ext cx="744364" cy="31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7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9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9775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614330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0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6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4" tIns="45671" rIns="91344" bIns="4567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4" tIns="45671" rIns="91344" bIns="456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0" y="6356352"/>
            <a:ext cx="1524000" cy="365125"/>
          </a:xfrm>
          <a:prstGeom prst="rect">
            <a:avLst/>
          </a:prstGeom>
        </p:spPr>
        <p:txBody>
          <a:bodyPr vert="horz" lIns="91344" tIns="45671" rIns="91344" bIns="45671" rtlCol="0" anchor="ctr"/>
          <a:lstStyle>
            <a:lvl1pPr algn="l" defTabSz="913432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  <a:ea typeface="+mn-ea"/>
              </a:rPr>
              <a:t>08/28/18</a:t>
            </a:r>
            <a:endParaRPr lang="en-US" dirty="0">
              <a:solidFill>
                <a:prstClr val="white">
                  <a:lumMod val="50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344" tIns="45671" rIns="91344" bIns="45671" rtlCol="0" anchor="ctr"/>
          <a:lstStyle>
            <a:lvl1pPr algn="ctr" defTabSz="913432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  <a:ea typeface="+mn-ea"/>
              </a:rPr>
              <a:t>BUMG Presidents' Committee</a:t>
            </a:r>
            <a:endParaRPr lang="en-US" dirty="0">
              <a:solidFill>
                <a:prstClr val="white">
                  <a:lumMod val="50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0" y="6356352"/>
            <a:ext cx="1447800" cy="365125"/>
          </a:xfrm>
          <a:prstGeom prst="rect">
            <a:avLst/>
          </a:prstGeom>
        </p:spPr>
        <p:txBody>
          <a:bodyPr vert="horz" wrap="square" lIns="91344" tIns="45671" rIns="91344" bIns="4567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defTabSz="912813">
              <a:defRPr/>
            </a:pPr>
            <a:fld id="{AF738D4A-5994-4104-A70A-C5C28FC3D2A3}" type="slidenum">
              <a:rPr lang="en-US" altLang="en-US" smtClean="0">
                <a:solidFill>
                  <a:prstClr val="white">
                    <a:lumMod val="50000"/>
                  </a:prstClr>
                </a:solidFill>
                <a:ea typeface="+mn-ea"/>
              </a:rPr>
              <a:pPr defTabSz="912813">
                <a:defRPr/>
              </a:pPr>
              <a:t>‹#›</a:t>
            </a:fld>
            <a:endParaRPr lang="en-US" altLang="en-US">
              <a:solidFill>
                <a:prstClr val="white">
                  <a:lumMod val="50000"/>
                </a:prstClr>
              </a:solidFill>
              <a:ea typeface="+mn-ea"/>
            </a:endParaRPr>
          </a:p>
        </p:txBody>
      </p:sp>
      <p:pic>
        <p:nvPicPr>
          <p:cNvPr id="9" name="Picture 2" descr="BMC-BUMS LOGOS 120dpi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429377"/>
            <a:ext cx="914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http://t2.gstatic.com/images?q=tbn:ANd9GcTVpcK5ZnZJd5KGSDvyfCgQy1l_aGY9ZNkUTJoNasM3vIIbhufhsUwHyVk">
            <a:hlinkClick r:id="rId11"/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77000"/>
            <a:ext cx="7620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1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920000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20000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20000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20000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20000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3600" b="1">
          <a:solidFill>
            <a:srgbClr val="920000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3600" b="1">
          <a:solidFill>
            <a:srgbClr val="920000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3600" b="1">
          <a:solidFill>
            <a:srgbClr val="920000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3600" b="1">
          <a:solidFill>
            <a:srgbClr val="920000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Clr>
          <a:srgbClr val="920000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Clr>
          <a:srgbClr val="920000"/>
        </a:buClr>
        <a:buFont typeface="Wingdings" panose="05000000000000000000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Clr>
          <a:srgbClr val="920000"/>
        </a:buClr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7013" algn="l" defTabSz="912813" rtl="0" eaLnBrk="0" fontAlgn="base" hangingPunct="0">
        <a:spcBef>
          <a:spcPct val="20000"/>
        </a:spcBef>
        <a:spcAft>
          <a:spcPct val="0"/>
        </a:spcAft>
        <a:buClr>
          <a:srgbClr val="920000"/>
        </a:buClr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7013" algn="l" defTabSz="912813" rtl="0" eaLnBrk="0" fontAlgn="base" hangingPunct="0">
        <a:spcBef>
          <a:spcPct val="20000"/>
        </a:spcBef>
        <a:spcAft>
          <a:spcPct val="0"/>
        </a:spcAft>
        <a:buClr>
          <a:srgbClr val="920000"/>
        </a:buClr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36" indent="-228355" algn="l" defTabSz="9134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52" indent="-228355" algn="l" defTabSz="9134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67" indent="-228355" algn="l" defTabSz="9134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082" indent="-228355" algn="l" defTabSz="9134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0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2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7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62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79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94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10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26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7054422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3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19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621" y="155576"/>
            <a:ext cx="8749303" cy="63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22" y="1146379"/>
            <a:ext cx="8749302" cy="5213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510955" y="6536954"/>
            <a:ext cx="6330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anose="05000000000000000000" pitchFamily="2" charset="2"/>
              <a:buNone/>
            </a:pPr>
            <a:fld id="{875E1BC9-AFED-45F7-883E-56D4DC3C4571}" type="slidenum">
              <a:rPr lang="en-US" sz="900">
                <a:solidFill>
                  <a:srgbClr val="FFFFFF"/>
                </a:solidFill>
                <a:latin typeface="Arial" panose="020B0604020202020204"/>
                <a:ea typeface="+mn-ea"/>
                <a:cs typeface="Arial" panose="020B0604020202020204" pitchFamily="34" charset="0"/>
              </a:rPr>
              <a:pPr algn="r">
                <a:buFont typeface="Wingdings" panose="05000000000000000000" pitchFamily="2" charset="2"/>
                <a:buNone/>
              </a:pPr>
              <a:t>‹#›</a:t>
            </a:fld>
            <a:endParaRPr lang="en-US" sz="900" dirty="0" err="1">
              <a:solidFill>
                <a:srgbClr val="FFFFFF"/>
              </a:solidFill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619" y="6480094"/>
            <a:ext cx="744364" cy="31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4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9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9775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80704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12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19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621" y="155576"/>
            <a:ext cx="8749303" cy="63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22" y="1146379"/>
            <a:ext cx="8749302" cy="5213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21" y="6543027"/>
            <a:ext cx="1182687" cy="271437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510955" y="6536954"/>
            <a:ext cx="6330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anose="05000000000000000000" pitchFamily="2" charset="2"/>
              <a:buNone/>
            </a:pPr>
            <a:fld id="{875E1BC9-AFED-45F7-883E-56D4DC3C4571}" type="slidenum">
              <a:rPr lang="en-US" sz="900" smtClean="0">
                <a:solidFill>
                  <a:srgbClr val="FFFFFF"/>
                </a:solidFill>
                <a:latin typeface="Arial" panose="020B0604020202020204"/>
                <a:ea typeface="+mn-ea"/>
                <a:cs typeface="Arial" panose="020B0604020202020204" pitchFamily="34" charset="0"/>
              </a:rPr>
              <a:pPr algn="r">
                <a:buFont typeface="Wingdings" panose="05000000000000000000" pitchFamily="2" charset="2"/>
                <a:buNone/>
              </a:pPr>
              <a:t>‹#›</a:t>
            </a:fld>
            <a:endParaRPr lang="en-US" sz="900" dirty="0" err="1" smtClean="0">
              <a:solidFill>
                <a:srgbClr val="FFFFFF"/>
              </a:solidFill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5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9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9775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6168885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6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19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621" y="155576"/>
            <a:ext cx="8749303" cy="63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22" y="1146379"/>
            <a:ext cx="8749302" cy="5213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21" y="6543027"/>
            <a:ext cx="1182687" cy="271437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510955" y="6536954"/>
            <a:ext cx="6330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anose="05000000000000000000" pitchFamily="2" charset="2"/>
              <a:buNone/>
            </a:pPr>
            <a:fld id="{875E1BC9-AFED-45F7-883E-56D4DC3C4571}" type="slidenum">
              <a:rPr lang="en-US" sz="900" smtClean="0">
                <a:solidFill>
                  <a:srgbClr val="FFFFFF"/>
                </a:solidFill>
                <a:latin typeface="Arial" panose="020B0604020202020204"/>
                <a:ea typeface="+mn-ea"/>
                <a:cs typeface="Arial" panose="020B0604020202020204" pitchFamily="34" charset="0"/>
              </a:rPr>
              <a:pPr algn="r">
                <a:buFont typeface="Wingdings" panose="05000000000000000000" pitchFamily="2" charset="2"/>
                <a:buNone/>
              </a:pPr>
              <a:t>‹#›</a:t>
            </a:fld>
            <a:endParaRPr lang="en-US" sz="900" dirty="0" err="1" smtClean="0">
              <a:solidFill>
                <a:srgbClr val="FFFFFF"/>
              </a:solidFill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82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9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9775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5120259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3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19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621" y="155576"/>
            <a:ext cx="8749303" cy="63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22" y="1146379"/>
            <a:ext cx="8749302" cy="5213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510955" y="6536954"/>
            <a:ext cx="6330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anose="05000000000000000000" pitchFamily="2" charset="2"/>
              <a:buNone/>
            </a:pPr>
            <a:fld id="{875E1BC9-AFED-45F7-883E-56D4DC3C4571}" type="slidenum">
              <a:rPr lang="en-US" sz="900">
                <a:solidFill>
                  <a:srgbClr val="FFFFFF"/>
                </a:solidFill>
                <a:latin typeface="Arial" panose="020B0604020202020204"/>
                <a:ea typeface="+mn-ea"/>
                <a:cs typeface="Arial" panose="020B0604020202020204" pitchFamily="34" charset="0"/>
              </a:rPr>
              <a:pPr algn="r">
                <a:buFont typeface="Wingdings" panose="05000000000000000000" pitchFamily="2" charset="2"/>
                <a:buNone/>
              </a:pPr>
              <a:t>‹#›</a:t>
            </a:fld>
            <a:endParaRPr lang="en-US" sz="900" dirty="0" err="1">
              <a:solidFill>
                <a:srgbClr val="FFFFFF"/>
              </a:solidFill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619" y="6480094"/>
            <a:ext cx="744364" cy="31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1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9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9775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3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900" b="1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621" y="155576"/>
            <a:ext cx="8749303" cy="63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22" y="1146379"/>
            <a:ext cx="8749302" cy="5213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510955" y="6536954"/>
            <a:ext cx="6330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anose="05000000000000000000" pitchFamily="2" charset="2"/>
              <a:buNone/>
            </a:pPr>
            <a:fld id="{875E1BC9-AFED-45F7-883E-56D4DC3C4571}" type="slidenum">
              <a:rPr lang="en-US" sz="900" smtClean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pPr algn="r">
                <a:buFont typeface="Wingdings" panose="05000000000000000000" pitchFamily="2" charset="2"/>
                <a:buNone/>
              </a:pPr>
              <a:t>‹#›</a:t>
            </a:fld>
            <a:endParaRPr lang="en-US" sz="900" dirty="0" err="1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619" y="6480094"/>
            <a:ext cx="744364" cy="31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6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9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9775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4732104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1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19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621" y="155576"/>
            <a:ext cx="8749303" cy="63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22" y="1146379"/>
            <a:ext cx="8749302" cy="5213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619" y="6480094"/>
            <a:ext cx="744364" cy="31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2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9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9775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1888997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6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19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621" y="155576"/>
            <a:ext cx="8749303" cy="63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22" y="1146379"/>
            <a:ext cx="8749302" cy="5213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510955" y="6536954"/>
            <a:ext cx="6330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anose="05000000000000000000" pitchFamily="2" charset="2"/>
              <a:buNone/>
            </a:pPr>
            <a:fld id="{875E1BC9-AFED-45F7-883E-56D4DC3C4571}" type="slidenum">
              <a:rPr lang="en-US" sz="900" smtClean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pPr algn="r">
                <a:buFont typeface="Wingdings" panose="05000000000000000000" pitchFamily="2" charset="2"/>
                <a:buNone/>
              </a:pPr>
              <a:t>‹#›</a:t>
            </a:fld>
            <a:endParaRPr lang="en-US" sz="900" dirty="0" err="1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619" y="6480094"/>
            <a:ext cx="744364" cy="31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9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9775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9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900" b="1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621" y="155576"/>
            <a:ext cx="8749303" cy="63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22" y="1146379"/>
            <a:ext cx="8749302" cy="5213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510955" y="6536954"/>
            <a:ext cx="6330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anose="05000000000000000000" pitchFamily="2" charset="2"/>
              <a:buNone/>
            </a:pPr>
            <a:fld id="{875E1BC9-AFED-45F7-883E-56D4DC3C4571}" type="slidenum">
              <a:rPr lang="en-US" sz="900" smtClean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pPr algn="r">
                <a:buFont typeface="Wingdings" panose="05000000000000000000" pitchFamily="2" charset="2"/>
                <a:buNone/>
              </a:pPr>
              <a:t>‹#›</a:t>
            </a:fld>
            <a:endParaRPr lang="en-US" sz="9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619" y="6480094"/>
            <a:ext cx="744364" cy="31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0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9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9775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4660814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4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700" b="1" i="0" baseline="0" dirty="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0" y="6400804"/>
            <a:ext cx="1524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08/28/18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BUMG Presidents' Committee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0" y="6400804"/>
            <a:ext cx="1447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06F7197-118B-45C6-9E82-16B2B5D57532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9" name="Picture 2" descr="BMC-BUMS LOGOS 120dpi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429377"/>
            <a:ext cx="914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http://t2.gstatic.com/images?q=tbn:ANd9GcTVpcK5ZnZJd5KGSDvyfCgQy1l_aGY9ZNkUTJoNasM3vIIbhufhsUwHyVk">
            <a:hlinkClick r:id="rId11"/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77000"/>
            <a:ext cx="7620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27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 kern="1200">
          <a:solidFill>
            <a:srgbClr val="840000"/>
          </a:solidFill>
          <a:latin typeface="+mj-lt"/>
          <a:ea typeface="ＭＳ Ｐゴシック" charset="0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840000"/>
          </a:solidFill>
          <a:latin typeface="Calibri" charset="0"/>
          <a:ea typeface="ＭＳ Ｐゴシック" charset="0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840000"/>
          </a:solidFill>
          <a:latin typeface="Calibri" charset="0"/>
          <a:ea typeface="ＭＳ Ｐゴシック" charset="0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840000"/>
          </a:solidFill>
          <a:latin typeface="Calibri" charset="0"/>
          <a:ea typeface="ＭＳ Ｐゴシック" charset="0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840000"/>
          </a:solidFill>
          <a:latin typeface="Calibri" charset="0"/>
          <a:ea typeface="ＭＳ Ｐゴシック" charset="0"/>
          <a:cs typeface="ＭＳ Ｐゴシック"/>
        </a:defRPr>
      </a:lvl5pPr>
      <a:lvl6pPr marL="342900" algn="ctr" rtl="0" fontAlgn="base">
        <a:spcBef>
          <a:spcPct val="0"/>
        </a:spcBef>
        <a:spcAft>
          <a:spcPct val="0"/>
        </a:spcAft>
        <a:defRPr sz="2700" b="1">
          <a:solidFill>
            <a:srgbClr val="840000"/>
          </a:solidFill>
          <a:latin typeface="Calibri" charset="0"/>
          <a:ea typeface="ＭＳ Ｐゴシック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700" b="1">
          <a:solidFill>
            <a:srgbClr val="840000"/>
          </a:solidFill>
          <a:latin typeface="Calibri" charset="0"/>
          <a:ea typeface="ＭＳ Ｐゴシック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700" b="1">
          <a:solidFill>
            <a:srgbClr val="840000"/>
          </a:solidFill>
          <a:latin typeface="Calibri" charset="0"/>
          <a:ea typeface="ＭＳ Ｐゴシック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700" b="1">
          <a:solidFill>
            <a:srgbClr val="840000"/>
          </a:solidFill>
          <a:latin typeface="Calibri" charset="0"/>
          <a:ea typeface="ＭＳ Ｐゴシック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920000"/>
        </a:buClr>
        <a:buSzPct val="10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920000"/>
        </a:buClr>
        <a:buFont typeface="Wingdings" pitchFamily="2" charset="2"/>
        <a:buChar char="ü"/>
        <a:defRPr sz="21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920000"/>
        </a:buClr>
        <a:buFont typeface="Wingdings" pitchFamily="2" charset="2"/>
        <a:buChar char="Ø"/>
        <a:defRPr sz="18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920000"/>
        </a:buClr>
        <a:buFont typeface="Wingdings" pitchFamily="2" charset="2"/>
        <a:buChar char="ü"/>
        <a:defRPr sz="15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920000"/>
        </a:buClr>
        <a:buFont typeface="Wingdings" pitchFamily="2" charset="2"/>
        <a:buChar char="ü"/>
        <a:defRPr sz="15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5755464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8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6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0" y="6356350"/>
            <a:ext cx="1524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white">
                    <a:lumMod val="50000"/>
                  </a:prstClr>
                </a:solidFill>
              </a:rPr>
              <a:t>08/28/18</a:t>
            </a:r>
            <a:endParaRPr lang="en-US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white">
                    <a:lumMod val="50000"/>
                  </a:prstClr>
                </a:solidFill>
              </a:rPr>
              <a:t>BUMG Presidents' Committee</a:t>
            </a:r>
            <a:endParaRPr lang="en-US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0" y="6356350"/>
            <a:ext cx="1447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4C7AD2-E2D3-48D5-9AC1-149029ED1CC7}" type="slidenum">
              <a:rPr lang="en-US" alt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1" name="Picture 5" descr="http://t2.gstatic.com/images?q=tbn:ANd9GcTVpcK5ZnZJd5KGSDvyfCgQy1l_aGY9ZNkUTJoNasM3vIIbhufhsUwHyVk">
            <a:hlinkClick r:id="rId18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69062"/>
            <a:ext cx="7620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BMC-BUMS LOGOS 120dpi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82" y="6442164"/>
            <a:ext cx="914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30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A2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2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2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2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2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A2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A2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A2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A2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20000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20000"/>
        </a:buClr>
        <a:buFont typeface="Wingdings" panose="05000000000000000000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20000"/>
        </a:buClr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20000"/>
        </a:buClr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20000"/>
        </a:buClr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5822231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2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19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621" y="155576"/>
            <a:ext cx="8749303" cy="63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22" y="1146379"/>
            <a:ext cx="8749302" cy="5213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510955" y="6536954"/>
            <a:ext cx="6330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anose="05000000000000000000" pitchFamily="2" charset="2"/>
              <a:buNone/>
            </a:pPr>
            <a:fld id="{875E1BC9-AFED-45F7-883E-56D4DC3C4571}" type="slidenum">
              <a:rPr lang="en-US" sz="90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>
                <a:buFont typeface="Wingdings" panose="05000000000000000000" pitchFamily="2" charset="2"/>
                <a:buNone/>
              </a:pPr>
              <a:t>‹#›</a:t>
            </a:fld>
            <a:endParaRPr lang="en-US" sz="900" dirty="0" err="1" smtClean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619" y="6480094"/>
            <a:ext cx="744364" cy="31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4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9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9775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5322521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6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600" b="1" i="0" baseline="0" dirty="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0" y="6400800"/>
            <a:ext cx="1524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08/28/18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BUMG Presidents' Committee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0" y="6400800"/>
            <a:ext cx="14478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A06F7197-118B-45C6-9E82-16B2B5D57532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9" name="Picture 2" descr="BMC-BUMS LOGOS 120dpi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429377"/>
            <a:ext cx="914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http://t2.gstatic.com/images?q=tbn:ANd9GcTVpcK5ZnZJd5KGSDvyfCgQy1l_aGY9ZNkUTJoNasM3vIIbhufhsUwHyVk">
            <a:hlinkClick r:id="rId11"/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77000"/>
            <a:ext cx="7620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93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840000"/>
          </a:solidFill>
          <a:latin typeface="+mj-lt"/>
          <a:ea typeface="ＭＳ Ｐゴシック" charset="0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40000"/>
          </a:solidFill>
          <a:latin typeface="Calibri" charset="0"/>
          <a:ea typeface="ＭＳ Ｐゴシック" charset="0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40000"/>
          </a:solidFill>
          <a:latin typeface="Calibri" charset="0"/>
          <a:ea typeface="ＭＳ Ｐゴシック" charset="0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40000"/>
          </a:solidFill>
          <a:latin typeface="Calibri" charset="0"/>
          <a:ea typeface="ＭＳ Ｐゴシック" charset="0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40000"/>
          </a:solidFill>
          <a:latin typeface="Calibri" charset="0"/>
          <a:ea typeface="ＭＳ Ｐゴシック" charset="0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840000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840000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840000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840000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20000"/>
        </a:buClr>
        <a:buSzPct val="100000"/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20000"/>
        </a:buClr>
        <a:buFont typeface="Wingdings" pitchFamily="2" charset="2"/>
        <a:buChar char="ü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20000"/>
        </a:buClr>
        <a:buFont typeface="Wingdings" pitchFamily="2" charset="2"/>
        <a:buChar char="Ø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20000"/>
        </a:buClr>
        <a:buFont typeface="Wingdings" pitchFamily="2" charset="2"/>
        <a:buChar char="ü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20000"/>
        </a:buClr>
        <a:buFont typeface="Wingdings" pitchFamily="2" charset="2"/>
        <a:buChar char="ü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9090141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0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19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621" y="155576"/>
            <a:ext cx="8749303" cy="63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22" y="1146379"/>
            <a:ext cx="8749302" cy="5213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  <a:ea typeface="+mn-ea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619" y="6480094"/>
            <a:ext cx="744364" cy="31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3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9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9775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0309993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4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19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621" y="155576"/>
            <a:ext cx="8749303" cy="63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22" y="1146379"/>
            <a:ext cx="8749302" cy="5213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510955" y="6536954"/>
            <a:ext cx="6330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anose="05000000000000000000" pitchFamily="2" charset="2"/>
              <a:buNone/>
            </a:pPr>
            <a:fld id="{875E1BC9-AFED-45F7-883E-56D4DC3C4571}" type="slidenum">
              <a:rPr lang="en-US" sz="900" smtClean="0">
                <a:solidFill>
                  <a:srgbClr val="FFFFFF"/>
                </a:solidFill>
                <a:latin typeface="Arial"/>
                <a:ea typeface="+mn-ea"/>
                <a:cs typeface="Arial" panose="020B0604020202020204" pitchFamily="34" charset="0"/>
              </a:rPr>
              <a:pPr algn="r">
                <a:buFont typeface="Wingdings" panose="05000000000000000000" pitchFamily="2" charset="2"/>
                <a:buNone/>
              </a:pPr>
              <a:t>‹#›</a:t>
            </a:fld>
            <a:endParaRPr lang="en-US" sz="900" dirty="0" err="1">
              <a:solidFill>
                <a:srgbClr val="FFFFFF"/>
              </a:solidFill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619" y="6480094"/>
            <a:ext cx="744364" cy="31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7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9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9775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6136587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8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19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621" y="155576"/>
            <a:ext cx="8749303" cy="63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22" y="1146379"/>
            <a:ext cx="8749302" cy="5213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21" y="6543027"/>
            <a:ext cx="1182687" cy="271437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510955" y="6536954"/>
            <a:ext cx="6330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anose="05000000000000000000" pitchFamily="2" charset="2"/>
              <a:buNone/>
            </a:pPr>
            <a:fld id="{875E1BC9-AFED-45F7-883E-56D4DC3C4571}" type="slidenum">
              <a:rPr lang="en-US" sz="90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>
                <a:buFont typeface="Wingdings" panose="05000000000000000000" pitchFamily="2" charset="2"/>
                <a:buNone/>
              </a:pPr>
              <a:t>‹#›</a:t>
            </a:fld>
            <a:endParaRPr lang="en-US" sz="900" dirty="0" err="1" smtClean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64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9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9775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image" Target="../media/image1.emf"/><Relationship Id="rId2" Type="http://schemas.openxmlformats.org/officeDocument/2006/relationships/tags" Target="../tags/tag64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36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4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7.xml"/><Relationship Id="rId7" Type="http://schemas.openxmlformats.org/officeDocument/2006/relationships/oleObject" Target="../embeddings/oleObject37.bin"/><Relationship Id="rId2" Type="http://schemas.openxmlformats.org/officeDocument/2006/relationships/tags" Target="../tags/tag66.xml"/><Relationship Id="rId1" Type="http://schemas.openxmlformats.org/officeDocument/2006/relationships/vmlDrawing" Target="../drawings/vmlDrawing37.v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40.xml"/><Relationship Id="rId4" Type="http://schemas.openxmlformats.org/officeDocument/2006/relationships/tags" Target="../tags/tag68.xml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0.xml"/><Relationship Id="rId1" Type="http://schemas.openxmlformats.org/officeDocument/2006/relationships/tags" Target="../tags/tag6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l.bmc.org/departments/emergency-management/flu-and-covid-19-coronavirus-disease-2019" TargetMode="External"/><Relationship Id="rId2" Type="http://schemas.openxmlformats.org/officeDocument/2006/relationships/slideLayout" Target="../slideLayouts/slideLayout140.xml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internal.bmc.org/departments/emergency-management/flu-and-covid-19-coronavirus-disease-2019" TargetMode="External"/><Relationship Id="rId3" Type="http://schemas.openxmlformats.org/officeDocument/2006/relationships/tags" Target="../tags/tag72.xml"/><Relationship Id="rId7" Type="http://schemas.openxmlformats.org/officeDocument/2006/relationships/image" Target="../media/image1.emf"/><Relationship Id="rId2" Type="http://schemas.openxmlformats.org/officeDocument/2006/relationships/tags" Target="../tags/tag71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38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image" Target="../media/image1.emf"/><Relationship Id="rId2" Type="http://schemas.openxmlformats.org/officeDocument/2006/relationships/tags" Target="../tags/tag73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39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internal.bmc.org/employee-center/working-well-clinic/forms" TargetMode="External"/><Relationship Id="rId3" Type="http://schemas.openxmlformats.org/officeDocument/2006/relationships/tags" Target="../tags/tag76.xml"/><Relationship Id="rId7" Type="http://schemas.openxmlformats.org/officeDocument/2006/relationships/image" Target="../media/image1.emf"/><Relationship Id="rId2" Type="http://schemas.openxmlformats.org/officeDocument/2006/relationships/tags" Target="../tags/tag75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40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34.xml"/><Relationship Id="rId9" Type="http://schemas.openxmlformats.org/officeDocument/2006/relationships/hyperlink" Target="https://www.bu.edu/researchsupport/forms-policies/fit-test-sign-up-for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2400" b="1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CMO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3</a:t>
            </a:r>
            <a:r>
              <a:rPr lang="en-US" baseline="30000" dirty="0" smtClean="0"/>
              <a:t>rd</a:t>
            </a:r>
            <a:r>
              <a:rPr lang="en-US" dirty="0" smtClean="0"/>
              <a:t>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52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975325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8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9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8568" y="153455"/>
            <a:ext cx="8265128" cy="68634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en-US" dirty="0" smtClean="0"/>
              <a:t>COVID-19: Overview</a:t>
            </a:r>
            <a:endParaRPr lang="en-US" altLang="en-US" dirty="0"/>
          </a:p>
        </p:txBody>
      </p:sp>
      <p:sp>
        <p:nvSpPr>
          <p:cNvPr id="7171" name="Content Placeholder 1"/>
          <p:cNvSpPr>
            <a:spLocks noGrp="1"/>
          </p:cNvSpPr>
          <p:nvPr>
            <p:ph idx="1"/>
          </p:nvPr>
        </p:nvSpPr>
        <p:spPr>
          <a:xfrm>
            <a:off x="331917" y="1249971"/>
            <a:ext cx="8298198" cy="4841735"/>
          </a:xfrm>
        </p:spPr>
        <p:txBody>
          <a:bodyPr>
            <a:noAutofit/>
          </a:bodyPr>
          <a:lstStyle/>
          <a:p>
            <a:r>
              <a:rPr lang="en-US" altLang="en-US" sz="1400" dirty="0" smtClean="0">
                <a:latin typeface="+mj-lt"/>
              </a:rPr>
              <a:t>All Cases as of 03 March 2020</a:t>
            </a:r>
          </a:p>
          <a:p>
            <a:r>
              <a:rPr lang="en-US" altLang="en-US" sz="1400" dirty="0" smtClean="0">
                <a:latin typeface="+mj-lt"/>
              </a:rPr>
              <a:t>Worldwide Cases:</a:t>
            </a:r>
          </a:p>
          <a:p>
            <a:pPr lvl="1"/>
            <a:r>
              <a:rPr lang="en-US" altLang="en-US" sz="1400" dirty="0" smtClean="0">
                <a:latin typeface="+mj-lt"/>
              </a:rPr>
              <a:t>92,200 confirmed cases</a:t>
            </a:r>
          </a:p>
          <a:p>
            <a:pPr lvl="1"/>
            <a:r>
              <a:rPr lang="en-US" altLang="en-US" sz="1400" dirty="0" smtClean="0">
                <a:latin typeface="+mj-lt"/>
              </a:rPr>
              <a:t>3,127 deaths</a:t>
            </a:r>
          </a:p>
          <a:p>
            <a:pPr lvl="1"/>
            <a:endParaRPr lang="en-US" altLang="en-US" sz="1400" dirty="0">
              <a:latin typeface="+mj-lt"/>
            </a:endParaRPr>
          </a:p>
          <a:p>
            <a:pPr lvl="1"/>
            <a:endParaRPr lang="en-US" altLang="en-US" sz="1400" dirty="0" smtClean="0">
              <a:latin typeface="+mj-lt"/>
            </a:endParaRPr>
          </a:p>
          <a:p>
            <a:r>
              <a:rPr lang="en-US" altLang="en-US" sz="1400" dirty="0" smtClean="0">
                <a:latin typeface="+mj-lt"/>
              </a:rPr>
              <a:t>China Cases:</a:t>
            </a:r>
          </a:p>
          <a:p>
            <a:pPr lvl="1"/>
            <a:r>
              <a:rPr lang="en-US" altLang="en-US" sz="1400" dirty="0" smtClean="0">
                <a:latin typeface="+mj-lt"/>
              </a:rPr>
              <a:t>80,150 confirmed cases</a:t>
            </a:r>
          </a:p>
          <a:p>
            <a:pPr lvl="1"/>
            <a:r>
              <a:rPr lang="en-US" altLang="en-US" sz="1400" dirty="0" smtClean="0">
                <a:latin typeface="+mj-lt"/>
              </a:rPr>
              <a:t>2,945 deaths</a:t>
            </a:r>
          </a:p>
          <a:p>
            <a:pPr lvl="1"/>
            <a:endParaRPr lang="en-US" altLang="en-US" sz="1400" dirty="0">
              <a:latin typeface="+mj-lt"/>
            </a:endParaRPr>
          </a:p>
          <a:p>
            <a:pPr lvl="1"/>
            <a:endParaRPr lang="en-US" altLang="en-US" sz="1400" dirty="0" smtClean="0">
              <a:latin typeface="+mj-lt"/>
            </a:endParaRPr>
          </a:p>
          <a:p>
            <a:r>
              <a:rPr lang="en-US" altLang="en-US" sz="1400" dirty="0" smtClean="0">
                <a:latin typeface="+mj-lt"/>
              </a:rPr>
              <a:t>United States Cases:</a:t>
            </a:r>
          </a:p>
          <a:p>
            <a:pPr lvl="1"/>
            <a:r>
              <a:rPr lang="en-US" altLang="en-US" sz="1400" dirty="0" smtClean="0">
                <a:latin typeface="+mj-lt"/>
              </a:rPr>
              <a:t>105 confirmed cases</a:t>
            </a:r>
          </a:p>
          <a:p>
            <a:pPr lvl="1"/>
            <a:r>
              <a:rPr lang="en-US" altLang="en-US" sz="1400" dirty="0" smtClean="0">
                <a:latin typeface="+mj-lt"/>
              </a:rPr>
              <a:t>48 confirmed cases in repatriated persons</a:t>
            </a:r>
          </a:p>
          <a:p>
            <a:pPr lvl="1"/>
            <a:r>
              <a:rPr lang="en-US" altLang="en-US" sz="1400" dirty="0" smtClean="0">
                <a:latin typeface="+mj-lt"/>
              </a:rPr>
              <a:t>27 presumptive positive cases</a:t>
            </a:r>
          </a:p>
          <a:p>
            <a:pPr lvl="1"/>
            <a:r>
              <a:rPr lang="en-US" altLang="en-US" sz="1400" dirty="0">
                <a:latin typeface="+mj-lt"/>
              </a:rPr>
              <a:t>6</a:t>
            </a:r>
            <a:r>
              <a:rPr lang="en-US" altLang="en-US" sz="1400" dirty="0" smtClean="0">
                <a:latin typeface="+mj-lt"/>
              </a:rPr>
              <a:t> deaths</a:t>
            </a:r>
          </a:p>
          <a:p>
            <a:pPr lvl="1"/>
            <a:r>
              <a:rPr lang="en-US" altLang="en-US" sz="1400" dirty="0">
                <a:latin typeface="+mj-lt"/>
              </a:rPr>
              <a:t>2</a:t>
            </a:r>
            <a:r>
              <a:rPr lang="en-US" altLang="en-US" sz="1400" dirty="0" smtClean="0">
                <a:latin typeface="+mj-lt"/>
              </a:rPr>
              <a:t> cases in Massachusetts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47" y="1100449"/>
            <a:ext cx="4556905" cy="2570389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0886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8568" y="153455"/>
            <a:ext cx="8265128" cy="68634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en-US" dirty="0"/>
              <a:t>COVID-19: Boston Medical Center </a:t>
            </a:r>
            <a:r>
              <a:rPr lang="en-US" altLang="en-US" dirty="0" smtClean="0"/>
              <a:t>Strategies</a:t>
            </a:r>
            <a:br>
              <a:rPr lang="en-US" altLang="en-US" dirty="0" smtClean="0"/>
            </a:br>
            <a:r>
              <a:rPr lang="en-US" altLang="en-US" i="1" dirty="0" smtClean="0"/>
              <a:t>Screening</a:t>
            </a:r>
            <a:endParaRPr lang="en-US" altLang="en-US" i="1" dirty="0"/>
          </a:p>
        </p:txBody>
      </p:sp>
      <p:sp>
        <p:nvSpPr>
          <p:cNvPr id="7171" name="Content Placeholder 1"/>
          <p:cNvSpPr>
            <a:spLocks noGrp="1"/>
          </p:cNvSpPr>
          <p:nvPr>
            <p:ph idx="1"/>
          </p:nvPr>
        </p:nvSpPr>
        <p:spPr>
          <a:xfrm>
            <a:off x="344796" y="1224213"/>
            <a:ext cx="8298198" cy="5047797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1400" b="1" dirty="0"/>
              <a:t>Boston Medical Center </a:t>
            </a:r>
            <a:r>
              <a:rPr lang="en-US" altLang="en-US" sz="1400" b="1" dirty="0" smtClean="0"/>
              <a:t>Screening at Entry Points:</a:t>
            </a:r>
            <a:endParaRPr lang="en-US" altLang="en-US" sz="1400" b="1" dirty="0"/>
          </a:p>
          <a:p>
            <a:pPr lvl="1"/>
            <a:r>
              <a:rPr lang="en-US" altLang="en-US" sz="1400" dirty="0"/>
              <a:t>BMC is screening for symptom and travel history using EPIC at all points of entry to include:</a:t>
            </a:r>
          </a:p>
          <a:p>
            <a:pPr lvl="2"/>
            <a:r>
              <a:rPr lang="en-US" altLang="en-US" sz="1400" dirty="0"/>
              <a:t>Emergency Department</a:t>
            </a:r>
          </a:p>
          <a:p>
            <a:pPr lvl="2"/>
            <a:r>
              <a:rPr lang="en-US" altLang="en-US" sz="1400" dirty="0"/>
              <a:t>Ambulatory Care Clinics</a:t>
            </a:r>
          </a:p>
          <a:p>
            <a:pPr lvl="2"/>
            <a:r>
              <a:rPr lang="en-US" altLang="en-US" sz="1400" dirty="0"/>
              <a:t>Same day sick appointment </a:t>
            </a:r>
            <a:r>
              <a:rPr lang="en-US" altLang="en-US" sz="1400" dirty="0" smtClean="0"/>
              <a:t>calls</a:t>
            </a:r>
            <a:endParaRPr lang="en-US" altLang="en-US" sz="1400" b="1" dirty="0" smtClean="0">
              <a:latin typeface="+mj-lt"/>
            </a:endParaRPr>
          </a:p>
          <a:p>
            <a:r>
              <a:rPr lang="en-US" altLang="en-US" sz="1400" b="1" dirty="0" smtClean="0">
                <a:latin typeface="+mj-lt"/>
              </a:rPr>
              <a:t>Screening Criteria per CDC Guidelines:</a:t>
            </a:r>
          </a:p>
          <a:p>
            <a:pPr lvl="1"/>
            <a:r>
              <a:rPr lang="en-US" altLang="en-US" sz="1400" dirty="0" smtClean="0">
                <a:latin typeface="+mj-lt"/>
              </a:rPr>
              <a:t>Patients who arrive with a </a:t>
            </a:r>
            <a:r>
              <a:rPr lang="en-US" altLang="en-US" sz="1400" b="1" dirty="0" smtClean="0">
                <a:latin typeface="+mj-lt"/>
              </a:rPr>
              <a:t>fever</a:t>
            </a:r>
            <a:r>
              <a:rPr lang="en-US" altLang="en-US" sz="1400" dirty="0" smtClean="0">
                <a:latin typeface="+mj-lt"/>
              </a:rPr>
              <a:t> and severe symptoms of a lower respiratory illness (</a:t>
            </a:r>
            <a:r>
              <a:rPr lang="en-US" altLang="en-US" sz="1400" b="1" dirty="0" smtClean="0">
                <a:latin typeface="+mj-lt"/>
              </a:rPr>
              <a:t>pneumonia, ARDS</a:t>
            </a:r>
            <a:r>
              <a:rPr lang="en-US" altLang="en-US" sz="1400" dirty="0" smtClean="0">
                <a:latin typeface="+mj-lt"/>
              </a:rPr>
              <a:t>) requiring hospitalization and without alternative explanatory diagnosis where no source of exposure has been identified</a:t>
            </a:r>
          </a:p>
          <a:p>
            <a:pPr lvl="1"/>
            <a:r>
              <a:rPr lang="en-US" altLang="en-US" sz="1400" b="1" dirty="0" smtClean="0">
                <a:latin typeface="+mj-lt"/>
              </a:rPr>
              <a:t>OR</a:t>
            </a:r>
            <a:r>
              <a:rPr lang="en-US" altLang="en-US" sz="1400" dirty="0" smtClean="0">
                <a:latin typeface="+mj-lt"/>
              </a:rPr>
              <a:t> Patients who arrive with a fever and symptoms of a lower respiratory illness requiring hospitalization AND in the last 14 days before symptom onset, </a:t>
            </a:r>
            <a:r>
              <a:rPr lang="en-US" altLang="en-US" sz="1400" b="1" dirty="0" smtClean="0">
                <a:latin typeface="+mj-lt"/>
              </a:rPr>
              <a:t>travel history </a:t>
            </a:r>
            <a:r>
              <a:rPr lang="en-US" altLang="en-US" sz="1400" dirty="0" smtClean="0">
                <a:latin typeface="+mj-lt"/>
              </a:rPr>
              <a:t>from China, Iran, Italy, Japan, or South Korea</a:t>
            </a:r>
          </a:p>
          <a:p>
            <a:pPr lvl="1"/>
            <a:r>
              <a:rPr lang="en-US" altLang="en-US" sz="1400" b="1" dirty="0" smtClean="0">
                <a:latin typeface="+mj-lt"/>
              </a:rPr>
              <a:t>OR </a:t>
            </a:r>
            <a:r>
              <a:rPr lang="en-US" altLang="en-US" sz="1400" dirty="0" smtClean="0">
                <a:latin typeface="+mj-lt"/>
              </a:rPr>
              <a:t>Patients who arrive with symptoms of a lower respiratory illness with or without a fever AND in the last 14 days had close </a:t>
            </a:r>
            <a:r>
              <a:rPr lang="en-US" altLang="en-US" sz="1400" b="1" dirty="0" smtClean="0">
                <a:latin typeface="+mj-lt"/>
              </a:rPr>
              <a:t>contact with an ill laboratory-confirmed COVID-19 patient</a:t>
            </a:r>
          </a:p>
          <a:p>
            <a:r>
              <a:rPr lang="en-US" altLang="en-US" sz="1400" b="1" dirty="0" smtClean="0">
                <a:latin typeface="+mj-lt"/>
              </a:rPr>
              <a:t>Isolation Strategies:</a:t>
            </a:r>
          </a:p>
          <a:p>
            <a:pPr lvl="1"/>
            <a:r>
              <a:rPr lang="en-US" altLang="en-US" sz="1400" dirty="0" smtClean="0">
                <a:latin typeface="+mj-lt"/>
              </a:rPr>
              <a:t>Patients who have respiratory illness and have travelled to an area of concern will activate a practice alert in EPIC</a:t>
            </a:r>
            <a:endParaRPr lang="en-US" altLang="en-US" sz="1400" dirty="0">
              <a:latin typeface="+mj-lt"/>
            </a:endParaRPr>
          </a:p>
          <a:p>
            <a:pPr lvl="1"/>
            <a:r>
              <a:rPr lang="en-US" altLang="en-US" sz="1400" dirty="0" smtClean="0">
                <a:latin typeface="+mj-lt"/>
              </a:rPr>
              <a:t>The patient will be given a surgical mask, moved to a negative flow room and treated under airborne, droplet, and contact precautions</a:t>
            </a:r>
          </a:p>
          <a:p>
            <a:pPr lvl="1"/>
            <a:r>
              <a:rPr lang="en-US" altLang="en-US" sz="1400" dirty="0" smtClean="0">
                <a:latin typeface="+mj-lt"/>
              </a:rPr>
              <a:t>Staff will don an N-95 and enhanced PPE to further interview the patient to the more detailed screening criteria found above.</a:t>
            </a:r>
            <a:endParaRPr lang="en-US" altLang="en-US" sz="1400" dirty="0">
              <a:latin typeface="+mj-lt"/>
            </a:endParaRPr>
          </a:p>
          <a:p>
            <a:pPr lvl="1"/>
            <a:r>
              <a:rPr lang="en-US" altLang="en-US" sz="1400" dirty="0" smtClean="0">
                <a:latin typeface="+mj-lt"/>
              </a:rPr>
              <a:t>If suspect, Clinicians will page ID Fellow who will contact Hospital Epidemiology</a:t>
            </a:r>
          </a:p>
          <a:p>
            <a:pPr lvl="1"/>
            <a:r>
              <a:rPr lang="en-US" altLang="en-US" sz="1400" dirty="0" smtClean="0">
                <a:latin typeface="+mj-lt"/>
              </a:rPr>
              <a:t>Hospital Epidemiology will discuss case with DPH to determine suspect cases and advise clinical treatment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701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8568" y="153455"/>
            <a:ext cx="8265128" cy="68634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en-US" dirty="0"/>
              <a:t>COVID-19: Boston Medical Center </a:t>
            </a:r>
            <a:r>
              <a:rPr lang="en-US" altLang="en-US" dirty="0" smtClean="0"/>
              <a:t>Strategies</a:t>
            </a:r>
            <a:br>
              <a:rPr lang="en-US" altLang="en-US" dirty="0" smtClean="0"/>
            </a:br>
            <a:r>
              <a:rPr lang="en-US" altLang="en-US" i="1" dirty="0" smtClean="0"/>
              <a:t>Resources</a:t>
            </a:r>
            <a:endParaRPr lang="en-US" altLang="en-US" dirty="0"/>
          </a:p>
        </p:txBody>
      </p:sp>
      <p:sp>
        <p:nvSpPr>
          <p:cNvPr id="7171" name="Content Placeholder 1"/>
          <p:cNvSpPr>
            <a:spLocks noGrp="1"/>
          </p:cNvSpPr>
          <p:nvPr>
            <p:ph idx="1"/>
          </p:nvPr>
        </p:nvSpPr>
        <p:spPr>
          <a:xfrm>
            <a:off x="344796" y="1224213"/>
            <a:ext cx="8298198" cy="5047797"/>
          </a:xfrm>
        </p:spPr>
        <p:txBody>
          <a:bodyPr>
            <a:normAutofit lnSpcReduction="10000"/>
          </a:bodyPr>
          <a:lstStyle/>
          <a:p>
            <a:r>
              <a:rPr lang="en-US" altLang="en-US" sz="1400" b="1" dirty="0" smtClean="0">
                <a:latin typeface="+mj-lt"/>
              </a:rPr>
              <a:t>Staff Personal Protective Equipment:</a:t>
            </a:r>
          </a:p>
          <a:p>
            <a:pPr lvl="1"/>
            <a:r>
              <a:rPr lang="en-US" altLang="en-US" sz="1400" dirty="0" smtClean="0">
                <a:latin typeface="+mj-lt"/>
              </a:rPr>
              <a:t>N95 mask </a:t>
            </a:r>
            <a:endParaRPr lang="en-US" altLang="en-US" sz="1400" dirty="0">
              <a:latin typeface="+mj-lt"/>
            </a:endParaRPr>
          </a:p>
          <a:p>
            <a:pPr lvl="1"/>
            <a:r>
              <a:rPr lang="en-US" altLang="en-US" sz="1400" dirty="0" smtClean="0">
                <a:latin typeface="+mj-lt"/>
              </a:rPr>
              <a:t>Precaution gown</a:t>
            </a:r>
          </a:p>
          <a:p>
            <a:pPr lvl="1"/>
            <a:r>
              <a:rPr lang="en-US" altLang="en-US" sz="1400" dirty="0" smtClean="0">
                <a:latin typeface="+mj-lt"/>
              </a:rPr>
              <a:t>Eye protection—splash shield</a:t>
            </a:r>
          </a:p>
          <a:p>
            <a:pPr lvl="1"/>
            <a:r>
              <a:rPr lang="en-US" altLang="en-US" sz="1400" dirty="0" smtClean="0">
                <a:latin typeface="+mj-lt"/>
              </a:rPr>
              <a:t>Two pairs of gloves</a:t>
            </a:r>
          </a:p>
          <a:p>
            <a:pPr lvl="1"/>
            <a:endParaRPr lang="en-US" altLang="en-US" sz="1400" dirty="0" smtClean="0">
              <a:latin typeface="+mj-lt"/>
            </a:endParaRPr>
          </a:p>
          <a:p>
            <a:r>
              <a:rPr lang="en-US" altLang="en-US" sz="1400" b="1" dirty="0" smtClean="0">
                <a:latin typeface="+mj-lt"/>
              </a:rPr>
              <a:t>Resource Availability:</a:t>
            </a:r>
          </a:p>
          <a:p>
            <a:pPr lvl="1"/>
            <a:r>
              <a:rPr lang="en-US" altLang="en-US" sz="1400" dirty="0" smtClean="0">
                <a:latin typeface="+mj-lt"/>
              </a:rPr>
              <a:t>Reasonable level of PPE in warehouse and stockpile (5months of typical use)</a:t>
            </a:r>
          </a:p>
          <a:p>
            <a:pPr lvl="1"/>
            <a:r>
              <a:rPr lang="en-US" altLang="en-US" sz="1400" dirty="0" smtClean="0">
                <a:latin typeface="+mj-lt"/>
              </a:rPr>
              <a:t>Resource conservation strategies have been implemented due to the world wide shortage</a:t>
            </a:r>
          </a:p>
          <a:p>
            <a:pPr lvl="2"/>
            <a:r>
              <a:rPr lang="en-US" altLang="en-US" sz="1400" dirty="0" smtClean="0">
                <a:latin typeface="+mj-lt"/>
              </a:rPr>
              <a:t>Reuse N95 masks until and unless the mask gets wet, damaged, or if a good seal cannot be maintained.</a:t>
            </a:r>
          </a:p>
          <a:p>
            <a:pPr lvl="2"/>
            <a:r>
              <a:rPr lang="en-US" altLang="en-US" sz="1400" dirty="0" smtClean="0">
                <a:latin typeface="+mj-lt"/>
              </a:rPr>
              <a:t>Small supply of N95 masks in med rooms for airborne precautions and chemo agent administration</a:t>
            </a:r>
          </a:p>
          <a:p>
            <a:pPr lvl="2"/>
            <a:r>
              <a:rPr lang="en-US" altLang="en-US" sz="1400" dirty="0" smtClean="0">
                <a:latin typeface="+mj-lt"/>
              </a:rPr>
              <a:t>Additional resupply of N95 masks must be requested by the Nurse Manager</a:t>
            </a:r>
          </a:p>
          <a:p>
            <a:pPr lvl="2"/>
            <a:endParaRPr lang="en-US" altLang="en-US" sz="1400" dirty="0">
              <a:latin typeface="+mj-lt"/>
            </a:endParaRPr>
          </a:p>
          <a:p>
            <a:r>
              <a:rPr lang="en-US" sz="1400" b="1" dirty="0">
                <a:solidFill>
                  <a:srgbClr val="000000"/>
                </a:solidFill>
              </a:rPr>
              <a:t>Where can I get the latest information?</a:t>
            </a:r>
            <a:endParaRPr lang="en-US" sz="1400" dirty="0">
              <a:solidFill>
                <a:srgbClr val="000000"/>
              </a:solidFill>
            </a:endParaRPr>
          </a:p>
          <a:p>
            <a:pPr marL="396875" indent="-2270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Centers for Disease Control guidelines changing rapidly </a:t>
            </a:r>
          </a:p>
          <a:p>
            <a:pPr marL="854075" lvl="1" indent="-2270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The most updated information on screening criteria, phone screening, isolation recommendations, and PPE have been posted on the HUB under Emergency Management </a:t>
            </a:r>
            <a:r>
              <a:rPr lang="en-US" sz="1400" dirty="0">
                <a:solidFill>
                  <a:srgbClr val="000000"/>
                </a:solidFill>
                <a:hlinkClick r:id="rId3"/>
              </a:rPr>
              <a:t>https://internal.bmc.org/departments/emergency-management/flu-and-covid-19-coronavirus-disease-2019</a:t>
            </a:r>
            <a:r>
              <a:rPr lang="en-US" sz="1400" dirty="0">
                <a:solidFill>
                  <a:srgbClr val="000000"/>
                </a:solidFill>
              </a:rPr>
              <a:t>)</a:t>
            </a:r>
          </a:p>
          <a:p>
            <a:endParaRPr lang="en-US" altLang="en-US" sz="14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115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900" b="1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5920" y="180058"/>
            <a:ext cx="7813650" cy="584775"/>
          </a:xfrm>
        </p:spPr>
        <p:txBody>
          <a:bodyPr/>
          <a:lstStyle/>
          <a:p>
            <a:pPr algn="ctr"/>
            <a:r>
              <a:rPr lang="en-US" dirty="0" smtClean="0"/>
              <a:t>COVID-19: Boston Medical Center Strategies</a:t>
            </a:r>
            <a:br>
              <a:rPr lang="en-US" dirty="0" smtClean="0"/>
            </a:br>
            <a:r>
              <a:rPr lang="en-US" i="1" dirty="0" smtClean="0"/>
              <a:t>Clinical Care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5580" y="989169"/>
            <a:ext cx="8364022" cy="4648497"/>
          </a:xfrm>
        </p:spPr>
        <p:txBody>
          <a:bodyPr/>
          <a:lstStyle/>
          <a:p>
            <a:pPr marL="276974" lvl="3" indent="0">
              <a:spcBef>
                <a:spcPts val="1224"/>
              </a:spcBef>
              <a:spcAft>
                <a:spcPts val="1224"/>
              </a:spcAft>
              <a:buNone/>
            </a:pPr>
            <a:endParaRPr lang="en-US" altLang="en-US" sz="1800" b="1" baseline="30000" dirty="0" smtClean="0">
              <a:solidFill>
                <a:srgbClr val="182C4B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19602" y="6566446"/>
            <a:ext cx="199240" cy="155496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 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838200"/>
            <a:ext cx="9067800" cy="61247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What type of isolation precautions are being required to take care of a patient?</a:t>
            </a:r>
            <a:endParaRPr lang="en-US" sz="1400" dirty="0">
              <a:solidFill>
                <a:srgbClr val="000000"/>
              </a:solidFill>
            </a:endParaRPr>
          </a:p>
          <a:p>
            <a:pPr marL="396875" indent="-2270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BMC is following both </a:t>
            </a:r>
            <a:r>
              <a:rPr lang="en-US" sz="1400" b="1" dirty="0">
                <a:solidFill>
                  <a:srgbClr val="000000"/>
                </a:solidFill>
              </a:rPr>
              <a:t>droplet (flu) and airborne (TB) </a:t>
            </a:r>
            <a:r>
              <a:rPr lang="en-US" sz="1400" dirty="0">
                <a:solidFill>
                  <a:srgbClr val="000000"/>
                </a:solidFill>
              </a:rPr>
              <a:t>precautions as required by the CDC. </a:t>
            </a:r>
          </a:p>
          <a:p>
            <a:pPr marL="854075" lvl="1" indent="-2270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If a patient meets the criteria to be classified as a </a:t>
            </a:r>
            <a:r>
              <a:rPr lang="en-US" sz="1400" b="1" dirty="0">
                <a:solidFill>
                  <a:srgbClr val="000000"/>
                </a:solidFill>
              </a:rPr>
              <a:t>suspect case </a:t>
            </a:r>
            <a:r>
              <a:rPr lang="en-US" sz="1400" dirty="0">
                <a:solidFill>
                  <a:srgbClr val="000000"/>
                </a:solidFill>
              </a:rPr>
              <a:t>of COVID-19 or if they are being admitted for </a:t>
            </a:r>
            <a:r>
              <a:rPr lang="en-US" sz="1400" b="1" dirty="0">
                <a:solidFill>
                  <a:srgbClr val="000000"/>
                </a:solidFill>
              </a:rPr>
              <a:t>ARDS without a known cause</a:t>
            </a:r>
            <a:r>
              <a:rPr lang="en-US" sz="1400" dirty="0">
                <a:solidFill>
                  <a:srgbClr val="000000"/>
                </a:solidFill>
              </a:rPr>
              <a:t>:</a:t>
            </a:r>
          </a:p>
          <a:p>
            <a:pPr marL="1311275" lvl="2" indent="-2270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the patient should be managed in a negative flow isolation room if available using enhanced PPE for COVID-19 (precaution gown, N95, face shield, and 2 pairs of gloves)</a:t>
            </a:r>
          </a:p>
          <a:p>
            <a:r>
              <a:rPr lang="en-US" sz="1400" b="1" dirty="0" smtClean="0">
                <a:solidFill>
                  <a:srgbClr val="000000"/>
                </a:solidFill>
              </a:rPr>
              <a:t>Are </a:t>
            </a:r>
            <a:r>
              <a:rPr lang="en-US" sz="1400" b="1" dirty="0">
                <a:solidFill>
                  <a:srgbClr val="000000"/>
                </a:solidFill>
              </a:rPr>
              <a:t>there special instructions for aerosolizing procedures?</a:t>
            </a:r>
            <a:endParaRPr lang="en-US" sz="1400" dirty="0">
              <a:solidFill>
                <a:srgbClr val="000000"/>
              </a:solidFill>
            </a:endParaRPr>
          </a:p>
          <a:p>
            <a:pPr marL="396875" indent="-2270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Any patient meeting the criteria should </a:t>
            </a:r>
            <a:r>
              <a:rPr lang="en-US" sz="1400" dirty="0" smtClean="0">
                <a:solidFill>
                  <a:srgbClr val="000000"/>
                </a:solidFill>
              </a:rPr>
              <a:t>be in </a:t>
            </a:r>
            <a:r>
              <a:rPr lang="en-US" sz="1400" dirty="0">
                <a:solidFill>
                  <a:srgbClr val="000000"/>
                </a:solidFill>
              </a:rPr>
              <a:t>a negative flow room if available. </a:t>
            </a:r>
            <a:endParaRPr lang="en-US" sz="1400" dirty="0" smtClean="0">
              <a:solidFill>
                <a:srgbClr val="000000"/>
              </a:solidFill>
            </a:endParaRPr>
          </a:p>
          <a:p>
            <a:pPr marL="854075" lvl="1" indent="-2270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Staff </a:t>
            </a:r>
            <a:r>
              <a:rPr lang="en-US" sz="1400" dirty="0">
                <a:solidFill>
                  <a:srgbClr val="000000"/>
                </a:solidFill>
              </a:rPr>
              <a:t>should don the enhanced PPE (precaution gown, N95, face shield, and 2 pairs of gloves) for any aerosolizing </a:t>
            </a:r>
            <a:r>
              <a:rPr lang="en-US" sz="1400" dirty="0" smtClean="0">
                <a:solidFill>
                  <a:srgbClr val="000000"/>
                </a:solidFill>
              </a:rPr>
              <a:t>procedures</a:t>
            </a:r>
          </a:p>
          <a:p>
            <a:pPr marL="854075" lvl="1" indent="-2270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Rafael Ortega developed a 2 minute video related to airway management</a:t>
            </a:r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b="1" dirty="0">
                <a:solidFill>
                  <a:srgbClr val="000000"/>
                </a:solidFill>
              </a:rPr>
              <a:t>What if there are a lot of bodily fluids?</a:t>
            </a:r>
            <a:endParaRPr lang="en-US" sz="1400" dirty="0">
              <a:solidFill>
                <a:srgbClr val="000000"/>
              </a:solidFill>
            </a:endParaRPr>
          </a:p>
          <a:p>
            <a:pPr marL="396875" indent="-2270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Staff can replace the precaution gown with a fluid impermeable surgical gown if needed to manage copious amounts of bodily </a:t>
            </a:r>
            <a:r>
              <a:rPr lang="en-US" sz="1400" dirty="0" smtClean="0">
                <a:solidFill>
                  <a:srgbClr val="000000"/>
                </a:solidFill>
              </a:rPr>
              <a:t>fluids</a:t>
            </a:r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b="1" dirty="0">
                <a:solidFill>
                  <a:srgbClr val="000000"/>
                </a:solidFill>
              </a:rPr>
              <a:t>Where can I get training in PPE?</a:t>
            </a:r>
            <a:endParaRPr lang="en-US" sz="1400" dirty="0">
              <a:solidFill>
                <a:srgbClr val="000000"/>
              </a:solidFill>
            </a:endParaRPr>
          </a:p>
          <a:p>
            <a:pPr marL="396875" indent="-2270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PPE </a:t>
            </a:r>
            <a:r>
              <a:rPr lang="en-US" sz="1400" dirty="0">
                <a:solidFill>
                  <a:srgbClr val="000000"/>
                </a:solidFill>
              </a:rPr>
              <a:t>used for COVID-19 </a:t>
            </a:r>
            <a:r>
              <a:rPr lang="en-US" sz="1400" dirty="0" smtClean="0">
                <a:solidFill>
                  <a:srgbClr val="000000"/>
                </a:solidFill>
              </a:rPr>
              <a:t>is </a:t>
            </a:r>
            <a:r>
              <a:rPr lang="en-US" sz="1400" b="1" dirty="0" smtClean="0">
                <a:solidFill>
                  <a:srgbClr val="000000"/>
                </a:solidFill>
              </a:rPr>
              <a:t>same as used daily </a:t>
            </a:r>
            <a:r>
              <a:rPr lang="en-US" sz="1400" b="1" dirty="0">
                <a:solidFill>
                  <a:srgbClr val="000000"/>
                </a:solidFill>
              </a:rPr>
              <a:t>for infection </a:t>
            </a:r>
            <a:r>
              <a:rPr lang="en-US" sz="1400" b="1" dirty="0" smtClean="0">
                <a:solidFill>
                  <a:srgbClr val="000000"/>
                </a:solidFill>
              </a:rPr>
              <a:t>control</a:t>
            </a:r>
          </a:p>
          <a:p>
            <a:pPr marL="854075" lvl="1" indent="-2270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For refresher </a:t>
            </a:r>
            <a:r>
              <a:rPr lang="en-US" sz="1400" dirty="0">
                <a:solidFill>
                  <a:srgbClr val="000000"/>
                </a:solidFill>
              </a:rPr>
              <a:t>training, a donning and doffing demonstration video is posted on the HUB under emergency management ( </a:t>
            </a:r>
            <a:r>
              <a:rPr lang="en-US" sz="1400" dirty="0">
                <a:solidFill>
                  <a:srgbClr val="000000"/>
                </a:solidFill>
                <a:hlinkClick r:id="rId8"/>
              </a:rPr>
              <a:t>https://internal.bmc.org/departments/emergency-management/flu-and-covid-19-coronavirus-disease-2019</a:t>
            </a:r>
            <a:r>
              <a:rPr lang="en-US" sz="1400" dirty="0">
                <a:solidFill>
                  <a:srgbClr val="000000"/>
                </a:solidFill>
              </a:rPr>
              <a:t> ). </a:t>
            </a:r>
            <a:endParaRPr lang="en-US" sz="1400" dirty="0" smtClean="0">
              <a:solidFill>
                <a:srgbClr val="000000"/>
              </a:solidFill>
            </a:endParaRPr>
          </a:p>
          <a:p>
            <a:pPr marL="854075" lvl="1" indent="-2270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In </a:t>
            </a:r>
            <a:r>
              <a:rPr lang="en-US" sz="1400" dirty="0">
                <a:solidFill>
                  <a:srgbClr val="000000"/>
                </a:solidFill>
              </a:rPr>
              <a:t>person demonstrations </a:t>
            </a:r>
            <a:r>
              <a:rPr lang="en-US" sz="1400" dirty="0" smtClean="0">
                <a:solidFill>
                  <a:srgbClr val="000000"/>
                </a:solidFill>
              </a:rPr>
              <a:t>will be made </a:t>
            </a:r>
            <a:r>
              <a:rPr lang="en-US" sz="1400" dirty="0">
                <a:solidFill>
                  <a:srgbClr val="000000"/>
                </a:solidFill>
              </a:rPr>
              <a:t>available in the next </a:t>
            </a:r>
            <a:r>
              <a:rPr lang="en-US" sz="1400" dirty="0" smtClean="0">
                <a:solidFill>
                  <a:srgbClr val="000000"/>
                </a:solidFill>
              </a:rPr>
              <a:t>weeks</a:t>
            </a:r>
          </a:p>
          <a:p>
            <a:pPr marL="854075" lvl="1" indent="-2270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FIT testing sessions ongoing, will use just in time training where appropriate</a:t>
            </a:r>
          </a:p>
          <a:p>
            <a:pPr marL="169862"/>
            <a:r>
              <a:rPr lang="en-US" sz="1400" b="1" dirty="0" smtClean="0">
                <a:solidFill>
                  <a:srgbClr val="000000"/>
                </a:solidFill>
              </a:rPr>
              <a:t>What </a:t>
            </a:r>
            <a:r>
              <a:rPr lang="en-US" sz="1400" b="1" dirty="0">
                <a:solidFill>
                  <a:srgbClr val="000000"/>
                </a:solidFill>
              </a:rPr>
              <a:t>if another hospital wants to transfer a COVID-19 suspect case?</a:t>
            </a:r>
            <a:endParaRPr lang="en-US" sz="1400" dirty="0">
              <a:solidFill>
                <a:srgbClr val="000000"/>
              </a:solidFill>
            </a:endParaRPr>
          </a:p>
          <a:p>
            <a:pPr marL="396875" indent="-2270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Any </a:t>
            </a:r>
            <a:r>
              <a:rPr lang="en-US" sz="1400" dirty="0" smtClean="0">
                <a:solidFill>
                  <a:srgbClr val="000000"/>
                </a:solidFill>
              </a:rPr>
              <a:t>outside hospital transfer </a:t>
            </a:r>
            <a:r>
              <a:rPr lang="en-US" sz="1400" dirty="0">
                <a:solidFill>
                  <a:srgbClr val="000000"/>
                </a:solidFill>
              </a:rPr>
              <a:t>request should be screened for COVID-19 </a:t>
            </a:r>
            <a:endParaRPr lang="en-US" sz="1400" dirty="0" smtClean="0">
              <a:solidFill>
                <a:srgbClr val="000000"/>
              </a:solidFill>
            </a:endParaRPr>
          </a:p>
          <a:p>
            <a:pPr marL="396875" indent="-2270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If </a:t>
            </a:r>
            <a:r>
              <a:rPr lang="en-US" sz="1400" dirty="0">
                <a:solidFill>
                  <a:srgbClr val="000000"/>
                </a:solidFill>
              </a:rPr>
              <a:t>the screen is positive for </a:t>
            </a:r>
            <a:r>
              <a:rPr lang="en-US" sz="1400" dirty="0" smtClean="0">
                <a:solidFill>
                  <a:srgbClr val="000000"/>
                </a:solidFill>
              </a:rPr>
              <a:t>suspected </a:t>
            </a:r>
            <a:r>
              <a:rPr lang="en-US" sz="1400" dirty="0">
                <a:solidFill>
                  <a:srgbClr val="000000"/>
                </a:solidFill>
              </a:rPr>
              <a:t>COVID-19, a call should be made to Dr. Ravin Davidoff prior to accepting the </a:t>
            </a:r>
            <a:r>
              <a:rPr lang="en-US" sz="1400" dirty="0" smtClean="0">
                <a:solidFill>
                  <a:srgbClr val="000000"/>
                </a:solidFill>
              </a:rPr>
              <a:t>patient</a:t>
            </a:r>
          </a:p>
          <a:p>
            <a:pPr marL="627062" lvl="1"/>
            <a:endParaRPr lang="en-US" sz="1400" dirty="0" smtClean="0">
              <a:solidFill>
                <a:srgbClr val="000000"/>
              </a:solidFill>
            </a:endParaRPr>
          </a:p>
          <a:p>
            <a:pPr marL="912812" lvl="1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169862"/>
            <a:endParaRPr lang="en-US" sz="14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2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900" b="1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5920" y="180058"/>
            <a:ext cx="7813650" cy="584775"/>
          </a:xfrm>
        </p:spPr>
        <p:txBody>
          <a:bodyPr/>
          <a:lstStyle/>
          <a:p>
            <a:pPr algn="ctr"/>
            <a:r>
              <a:rPr lang="en-US" dirty="0" smtClean="0"/>
              <a:t>COVID-19: Boston Medical Center Strategies</a:t>
            </a:r>
            <a:br>
              <a:rPr lang="en-US" dirty="0" smtClean="0"/>
            </a:br>
            <a:r>
              <a:rPr lang="en-US" i="1" dirty="0" smtClean="0"/>
              <a:t>Escalation Plans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5580" y="989169"/>
            <a:ext cx="8364022" cy="4648497"/>
          </a:xfrm>
        </p:spPr>
        <p:txBody>
          <a:bodyPr/>
          <a:lstStyle/>
          <a:p>
            <a:pPr marL="276974" lvl="3" indent="0">
              <a:spcBef>
                <a:spcPts val="1224"/>
              </a:spcBef>
              <a:spcAft>
                <a:spcPts val="1224"/>
              </a:spcAft>
              <a:buNone/>
            </a:pPr>
            <a:endParaRPr lang="en-US" altLang="en-US" sz="1800" b="1" baseline="30000" dirty="0" smtClean="0">
              <a:solidFill>
                <a:srgbClr val="182C4B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19602" y="6566446"/>
            <a:ext cx="199240" cy="155496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 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14400"/>
            <a:ext cx="91440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What are we doing?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Multidisciplinary team </a:t>
            </a:r>
            <a:r>
              <a:rPr lang="en-US" sz="1400" dirty="0">
                <a:solidFill>
                  <a:srgbClr val="000000"/>
                </a:solidFill>
              </a:rPr>
              <a:t>has been </a:t>
            </a:r>
            <a:r>
              <a:rPr lang="en-US" sz="1400" dirty="0" smtClean="0">
                <a:solidFill>
                  <a:srgbClr val="000000"/>
                </a:solidFill>
              </a:rPr>
              <a:t>meeting regularly; started having daily calls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A </a:t>
            </a:r>
            <a:r>
              <a:rPr lang="en-US" sz="1400" dirty="0">
                <a:solidFill>
                  <a:srgbClr val="000000"/>
                </a:solidFill>
              </a:rPr>
              <a:t>COVID-19 specific plan </a:t>
            </a:r>
            <a:r>
              <a:rPr lang="en-US" sz="1400" dirty="0" smtClean="0">
                <a:solidFill>
                  <a:srgbClr val="000000"/>
                </a:solidFill>
              </a:rPr>
              <a:t>is being developed from our ID Emergency Management Plan</a:t>
            </a:r>
            <a:endParaRPr lang="en-US" sz="1400" b="1" dirty="0">
              <a:solidFill>
                <a:srgbClr val="000000"/>
              </a:solidFill>
            </a:endParaRPr>
          </a:p>
          <a:p>
            <a:pPr marL="169862"/>
            <a:r>
              <a:rPr lang="en-US" sz="1600" b="1" dirty="0" smtClean="0">
                <a:solidFill>
                  <a:srgbClr val="000000"/>
                </a:solidFill>
              </a:rPr>
              <a:t>How </a:t>
            </a:r>
            <a:r>
              <a:rPr lang="en-US" sz="1600" b="1" dirty="0">
                <a:solidFill>
                  <a:srgbClr val="000000"/>
                </a:solidFill>
              </a:rPr>
              <a:t>will we trigger </a:t>
            </a:r>
            <a:r>
              <a:rPr lang="en-US" sz="1600" b="1" dirty="0" smtClean="0">
                <a:solidFill>
                  <a:srgbClr val="000000"/>
                </a:solidFill>
              </a:rPr>
              <a:t>various stages of action </a:t>
            </a:r>
            <a:r>
              <a:rPr lang="en-US" sz="1600" b="1" dirty="0">
                <a:solidFill>
                  <a:srgbClr val="000000"/>
                </a:solidFill>
              </a:rPr>
              <a:t>plans?</a:t>
            </a:r>
          </a:p>
          <a:p>
            <a:pPr marL="912812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Being modified from </a:t>
            </a:r>
            <a:r>
              <a:rPr lang="en-US" sz="1400" dirty="0">
                <a:solidFill>
                  <a:srgbClr val="000000"/>
                </a:solidFill>
              </a:rPr>
              <a:t>our surge </a:t>
            </a:r>
            <a:r>
              <a:rPr lang="en-US" sz="1400" dirty="0" smtClean="0">
                <a:solidFill>
                  <a:srgbClr val="000000"/>
                </a:solidFill>
              </a:rPr>
              <a:t>plan </a:t>
            </a:r>
          </a:p>
          <a:p>
            <a:pPr marL="1370012" lvl="2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Aligned </a:t>
            </a:r>
            <a:r>
              <a:rPr lang="en-US" sz="1400" dirty="0">
                <a:solidFill>
                  <a:srgbClr val="000000"/>
                </a:solidFill>
              </a:rPr>
              <a:t>with </a:t>
            </a:r>
            <a:r>
              <a:rPr lang="en-US" sz="1400" dirty="0" smtClean="0">
                <a:solidFill>
                  <a:srgbClr val="000000"/>
                </a:solidFill>
              </a:rPr>
              <a:t>escalation </a:t>
            </a:r>
            <a:r>
              <a:rPr lang="en-US" sz="1400" dirty="0">
                <a:solidFill>
                  <a:srgbClr val="000000"/>
                </a:solidFill>
              </a:rPr>
              <a:t>of the outbreak.</a:t>
            </a:r>
          </a:p>
          <a:p>
            <a:pPr marL="1370012" lvl="2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Calls with </a:t>
            </a:r>
            <a:r>
              <a:rPr lang="en-US" sz="1400" dirty="0">
                <a:solidFill>
                  <a:srgbClr val="000000"/>
                </a:solidFill>
              </a:rPr>
              <a:t>other </a:t>
            </a:r>
            <a:r>
              <a:rPr lang="en-US" sz="1400" dirty="0" smtClean="0">
                <a:solidFill>
                  <a:srgbClr val="000000"/>
                </a:solidFill>
              </a:rPr>
              <a:t>AMC’s, COBTH – we will be formalizing this</a:t>
            </a:r>
            <a:endParaRPr lang="en-US" sz="1400" dirty="0">
              <a:solidFill>
                <a:srgbClr val="000000"/>
              </a:solidFill>
            </a:endParaRPr>
          </a:p>
          <a:p>
            <a:pPr marL="912812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Liaising with city</a:t>
            </a:r>
            <a:r>
              <a:rPr lang="en-US" sz="1400" dirty="0">
                <a:solidFill>
                  <a:srgbClr val="000000"/>
                </a:solidFill>
              </a:rPr>
              <a:t>, state and </a:t>
            </a:r>
            <a:r>
              <a:rPr lang="en-US" sz="1400" dirty="0" smtClean="0">
                <a:solidFill>
                  <a:srgbClr val="000000"/>
                </a:solidFill>
              </a:rPr>
              <a:t>federal agencies.</a:t>
            </a:r>
            <a:endParaRPr lang="en-US" sz="1400" dirty="0">
              <a:solidFill>
                <a:srgbClr val="000000"/>
              </a:solidFill>
            </a:endParaRPr>
          </a:p>
          <a:p>
            <a:pPr marL="169862"/>
            <a:r>
              <a:rPr lang="en-US" sz="1600" b="1" dirty="0" smtClean="0">
                <a:solidFill>
                  <a:srgbClr val="000000"/>
                </a:solidFill>
              </a:rPr>
              <a:t>Planning</a:t>
            </a:r>
            <a:endParaRPr lang="en-US" sz="1600" b="1" dirty="0">
              <a:solidFill>
                <a:srgbClr val="000000"/>
              </a:solidFill>
            </a:endParaRPr>
          </a:p>
          <a:p>
            <a:pPr marL="912812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Emergency Management structure</a:t>
            </a:r>
          </a:p>
          <a:p>
            <a:pPr marL="912812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Infection Control and Clinical</a:t>
            </a:r>
          </a:p>
          <a:p>
            <a:pPr marL="1370012" lvl="2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ED, entry points of patients, </a:t>
            </a:r>
          </a:p>
          <a:p>
            <a:pPr marL="1370012" lvl="2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# of patients, severity </a:t>
            </a:r>
            <a:r>
              <a:rPr lang="en-US" sz="1400" dirty="0">
                <a:solidFill>
                  <a:srgbClr val="000000"/>
                </a:solidFill>
              </a:rPr>
              <a:t>of </a:t>
            </a:r>
            <a:r>
              <a:rPr lang="en-US" sz="1400" dirty="0" smtClean="0">
                <a:solidFill>
                  <a:srgbClr val="000000"/>
                </a:solidFill>
              </a:rPr>
              <a:t>illness</a:t>
            </a:r>
          </a:p>
          <a:p>
            <a:pPr marL="1370012" lvl="2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Negative </a:t>
            </a:r>
            <a:r>
              <a:rPr lang="en-US" sz="1400" dirty="0">
                <a:solidFill>
                  <a:srgbClr val="000000"/>
                </a:solidFill>
              </a:rPr>
              <a:t>pressure room </a:t>
            </a:r>
            <a:r>
              <a:rPr lang="en-US" sz="1400" dirty="0" smtClean="0">
                <a:solidFill>
                  <a:srgbClr val="000000"/>
                </a:solidFill>
              </a:rPr>
              <a:t>capacity </a:t>
            </a:r>
            <a:r>
              <a:rPr lang="en-US" sz="1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very large numbers, hospital capacity……</a:t>
            </a:r>
            <a:r>
              <a:rPr lang="en-US" sz="1400" dirty="0" smtClean="0">
                <a:solidFill>
                  <a:srgbClr val="000000"/>
                </a:solidFill>
              </a:rPr>
              <a:t>. </a:t>
            </a:r>
          </a:p>
          <a:p>
            <a:pPr marL="1370012" lvl="2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Homeless patients, shelters</a:t>
            </a:r>
            <a:endParaRPr lang="en-US" sz="1400" dirty="0">
              <a:solidFill>
                <a:srgbClr val="000000"/>
              </a:solidFill>
            </a:endParaRPr>
          </a:p>
          <a:p>
            <a:pPr marL="912812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Employee Health:</a:t>
            </a:r>
          </a:p>
          <a:p>
            <a:pPr marL="1370012" lvl="2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Working Well Clinic, Travel Guidance (AMC’s and Universities quite variable)</a:t>
            </a:r>
          </a:p>
          <a:p>
            <a:pPr marL="912812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Human Resources </a:t>
            </a:r>
          </a:p>
          <a:p>
            <a:pPr marL="1370012" lvl="2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Who can work from home, staffing, support of employees and families…</a:t>
            </a:r>
          </a:p>
          <a:p>
            <a:pPr marL="912812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Facilities and maintenance</a:t>
            </a:r>
          </a:p>
          <a:p>
            <a:pPr marL="1370012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alternative sites of care for low acuity </a:t>
            </a:r>
            <a:r>
              <a:rPr lang="en-US" sz="1400" dirty="0" smtClean="0">
                <a:solidFill>
                  <a:srgbClr val="000000"/>
                </a:solidFill>
              </a:rPr>
              <a:t>patients, </a:t>
            </a:r>
            <a:r>
              <a:rPr lang="en-US" sz="1400" dirty="0" err="1" smtClean="0">
                <a:solidFill>
                  <a:srgbClr val="000000"/>
                </a:solidFill>
              </a:rPr>
              <a:t>cohorting</a:t>
            </a:r>
            <a:endParaRPr lang="en-US" sz="1400" dirty="0" smtClean="0">
              <a:solidFill>
                <a:srgbClr val="000000"/>
              </a:solidFill>
            </a:endParaRPr>
          </a:p>
          <a:p>
            <a:pPr marL="854075" lvl="1" indent="-2270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IT resources  </a:t>
            </a:r>
          </a:p>
          <a:p>
            <a:pPr marL="1311275" lvl="2" indent="-2270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remote </a:t>
            </a:r>
            <a:r>
              <a:rPr lang="en-US" sz="1400" dirty="0">
                <a:solidFill>
                  <a:srgbClr val="000000"/>
                </a:solidFill>
              </a:rPr>
              <a:t>working </a:t>
            </a:r>
            <a:r>
              <a:rPr lang="en-US" sz="1400" dirty="0" smtClean="0">
                <a:solidFill>
                  <a:srgbClr val="000000"/>
                </a:solidFill>
              </a:rPr>
              <a:t>capability, essential versus non essential</a:t>
            </a:r>
          </a:p>
          <a:p>
            <a:pPr marL="854075" lvl="1" indent="-2270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Supplies and materials management</a:t>
            </a:r>
          </a:p>
          <a:p>
            <a:pPr marL="854075" lvl="1" indent="-2270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Environmental Services – optimal way to clean rooms and areas</a:t>
            </a:r>
          </a:p>
          <a:p>
            <a:pPr marL="854075" lvl="1" indent="-227013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627062" lvl="1"/>
            <a:endParaRPr lang="en-US" sz="1400" dirty="0" smtClean="0">
              <a:solidFill>
                <a:srgbClr val="000000"/>
              </a:solidFill>
            </a:endParaRPr>
          </a:p>
          <a:p>
            <a:pPr marL="1084262" lvl="2"/>
            <a:endParaRPr lang="en-US" sz="1400" dirty="0">
              <a:solidFill>
                <a:srgbClr val="000000"/>
              </a:solidFill>
            </a:endParaRPr>
          </a:p>
          <a:p>
            <a:pPr marL="1084262" lvl="2"/>
            <a:endParaRPr lang="en-US" sz="1400" dirty="0" smtClean="0">
              <a:solidFill>
                <a:srgbClr val="000000"/>
              </a:solidFill>
            </a:endParaRPr>
          </a:p>
          <a:p>
            <a:pPr marL="854075" lvl="1" indent="-227013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396875" indent="-227013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7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COVID-19: Boston Medical Center Strategies</a:t>
            </a:r>
            <a:br>
              <a:rPr lang="en-US" dirty="0"/>
            </a:br>
            <a:r>
              <a:rPr lang="en-US" i="1" dirty="0" smtClean="0"/>
              <a:t>What you can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" y="914400"/>
            <a:ext cx="8815978" cy="5486400"/>
          </a:xfrm>
        </p:spPr>
        <p:txBody>
          <a:bodyPr/>
          <a:lstStyle/>
          <a:p>
            <a:r>
              <a:rPr lang="en-US" b="1" dirty="0" smtClean="0"/>
              <a:t>Read the communications </a:t>
            </a:r>
            <a:r>
              <a:rPr lang="en-US" dirty="0" smtClean="0"/>
              <a:t>and share with your department and trainees</a:t>
            </a:r>
          </a:p>
          <a:p>
            <a:pPr lvl="1"/>
            <a:r>
              <a:rPr lang="en-US" dirty="0" smtClean="0"/>
              <a:t>Work with administrative staff to ensure that the most up to date information and guidelines are available in your areas</a:t>
            </a:r>
          </a:p>
          <a:p>
            <a:pPr lvl="2"/>
            <a:r>
              <a:rPr lang="en-US" b="1" dirty="0" smtClean="0"/>
              <a:t>Communicate</a:t>
            </a:r>
            <a:r>
              <a:rPr lang="en-US" dirty="0" smtClean="0"/>
              <a:t> frequently with your teams and if unsure of answers, ask me/us</a:t>
            </a:r>
          </a:p>
          <a:p>
            <a:pPr lvl="2"/>
            <a:r>
              <a:rPr lang="en-US" dirty="0" smtClean="0"/>
              <a:t>Familiarize yourself with the </a:t>
            </a:r>
            <a:r>
              <a:rPr lang="en-US" b="1" dirty="0" smtClean="0"/>
              <a:t>Emergency Management Home page </a:t>
            </a:r>
            <a:r>
              <a:rPr lang="en-US" dirty="0" smtClean="0"/>
              <a:t>on Flu and Covid-19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Don’t come to work if you feel ill and </a:t>
            </a:r>
            <a:r>
              <a:rPr lang="en-US" dirty="0"/>
              <a:t>c</a:t>
            </a:r>
            <a:r>
              <a:rPr lang="en-US" dirty="0" smtClean="0"/>
              <a:t>ertainly not if you have a fever</a:t>
            </a:r>
          </a:p>
          <a:p>
            <a:pPr lvl="2"/>
            <a:r>
              <a:rPr lang="en-US" dirty="0" smtClean="0"/>
              <a:t>Ensure others do the same</a:t>
            </a:r>
          </a:p>
          <a:p>
            <a:pPr lvl="2"/>
            <a:endParaRPr lang="en-US" dirty="0" smtClean="0"/>
          </a:p>
          <a:p>
            <a:pPr lvl="1"/>
            <a:r>
              <a:rPr lang="en-US" b="1" dirty="0" smtClean="0"/>
              <a:t>Wash your hands often </a:t>
            </a:r>
            <a:r>
              <a:rPr lang="en-US" dirty="0" smtClean="0"/>
              <a:t>with soap and water for at least 20 seconds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appropriate, get FIT tested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Avoid/reconsider “non essential” travel: BMC guidance may change, BU posted theirs</a:t>
            </a:r>
          </a:p>
          <a:p>
            <a:pPr lvl="2"/>
            <a:r>
              <a:rPr lang="en-US" dirty="0" smtClean="0"/>
              <a:t>This will evolve but current CDC advisories</a:t>
            </a:r>
          </a:p>
          <a:p>
            <a:pPr lvl="3"/>
            <a:r>
              <a:rPr lang="en-US" dirty="0" smtClean="0"/>
              <a:t>Level 1: Usual precautions – Hong Kong</a:t>
            </a:r>
          </a:p>
          <a:p>
            <a:pPr lvl="3"/>
            <a:r>
              <a:rPr lang="en-US" dirty="0" smtClean="0"/>
              <a:t>Level 2: Enhanced precautions – Japan</a:t>
            </a:r>
          </a:p>
          <a:p>
            <a:pPr lvl="3"/>
            <a:r>
              <a:rPr lang="en-US" dirty="0" smtClean="0"/>
              <a:t>Level 3: Avoid non essential travel – China, South Korea, Italy, Iran</a:t>
            </a:r>
          </a:p>
          <a:p>
            <a:pPr lvl="2"/>
            <a:r>
              <a:rPr lang="en-US" dirty="0" smtClean="0"/>
              <a:t>Singapore, Thailand, Taiwan considered at risk for community spread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141F-F311-8E40-92CD-06AB2D9F992D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230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900" b="1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5920" y="180058"/>
            <a:ext cx="7813650" cy="584775"/>
          </a:xfrm>
        </p:spPr>
        <p:txBody>
          <a:bodyPr/>
          <a:lstStyle/>
          <a:p>
            <a:pPr algn="ctr"/>
            <a:r>
              <a:rPr lang="en-US" dirty="0"/>
              <a:t>FIT Testing </a:t>
            </a:r>
            <a:r>
              <a:rPr lang="en-US" dirty="0" smtClean="0"/>
              <a:t>for clinicians at </a:t>
            </a:r>
            <a:r>
              <a:rPr lang="en-US" dirty="0"/>
              <a:t>BMC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5580" y="989169"/>
            <a:ext cx="8364022" cy="4648497"/>
          </a:xfrm>
        </p:spPr>
        <p:txBody>
          <a:bodyPr/>
          <a:lstStyle/>
          <a:p>
            <a:pPr marL="276974" lvl="3" indent="0">
              <a:spcBef>
                <a:spcPts val="1224"/>
              </a:spcBef>
              <a:spcAft>
                <a:spcPts val="1224"/>
              </a:spcAft>
              <a:buNone/>
            </a:pPr>
            <a:endParaRPr lang="en-US" altLang="en-US" sz="1800" b="1" baseline="30000" dirty="0" smtClean="0">
              <a:solidFill>
                <a:srgbClr val="182C4B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19602" y="6566446"/>
            <a:ext cx="199240" cy="155496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 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530" y="989169"/>
            <a:ext cx="84990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BMC Working Well Clinic and BU Environmental Health &amp; Safety (EHS)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requires FIT testing for all clinicians at BMC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individuals who have never been tested, or who are due for testing, you must: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be medically cleared by Working Well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submitting the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Respiratory Medical Evaluation 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Questionnaire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available at </a:t>
            </a:r>
            <a:r>
              <a:rPr lang="en-US" sz="1400" dirty="0">
                <a:solidFill>
                  <a:srgbClr val="000000"/>
                </a:solidFill>
                <a:hlinkClick r:id="rId8"/>
              </a:rPr>
              <a:t>https://</a:t>
            </a:r>
            <a:r>
              <a:rPr lang="en-US" sz="1400" dirty="0" smtClean="0">
                <a:solidFill>
                  <a:srgbClr val="000000"/>
                </a:solidFill>
                <a:hlinkClick r:id="rId8"/>
              </a:rPr>
              <a:t>internal.bmc.org/employee-center/working-well-clinic/forms</a:t>
            </a:r>
            <a:endParaRPr lang="en-US" sz="1400" dirty="0" smtClean="0">
              <a:solidFill>
                <a:srgbClr val="000000"/>
              </a:solidFill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400" dirty="0">
              <a:solidFill>
                <a:srgbClr val="000000"/>
              </a:solidFill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the N95 Respirator Training and sign up for a session at </a:t>
            </a:r>
            <a:r>
              <a:rPr lang="en-US" sz="1400" dirty="0" smtClean="0">
                <a:solidFill>
                  <a:srgbClr val="000000"/>
                </a:solidFill>
                <a:hlinkClick r:id="rId9"/>
              </a:rPr>
              <a:t>https</a:t>
            </a:r>
            <a:r>
              <a:rPr lang="en-US" sz="1400" dirty="0">
                <a:solidFill>
                  <a:srgbClr val="000000"/>
                </a:solidFill>
                <a:hlinkClick r:id="rId9"/>
              </a:rPr>
              <a:t>://www.bu.edu/researchsupport/forms-policies/fit-test-sign-up-form</a:t>
            </a:r>
            <a:r>
              <a:rPr lang="en-US" sz="1400" dirty="0" smtClean="0">
                <a:solidFill>
                  <a:srgbClr val="000000"/>
                </a:solidFill>
                <a:hlinkClick r:id="rId9"/>
              </a:rPr>
              <a:t>/</a:t>
            </a:r>
            <a:endParaRPr lang="en-US" sz="1400" dirty="0" smtClean="0">
              <a:solidFill>
                <a:srgbClr val="000000"/>
              </a:solidFill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400" dirty="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Upcoming sessions; all sessions are held in Fuller 411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needed, we will add sessions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 should bring their BMC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Badge or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BMC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 number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available. Sessions take approximately 20-30minutes 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2149935" y="3581400"/>
          <a:ext cx="4844131" cy="1657350"/>
        </p:xfrm>
        <a:graphic>
          <a:graphicData uri="http://schemas.openxmlformats.org/drawingml/2006/table">
            <a:tbl>
              <a:tblPr/>
              <a:tblGrid>
                <a:gridCol w="2382615"/>
                <a:gridCol w="2461516"/>
              </a:tblGrid>
              <a:tr h="228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Clinic Date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Event time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Tuesday,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March 10</a:t>
                      </a:r>
                      <a:r>
                        <a:rPr lang="en-US" sz="10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7:00 am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Thursday, March 26</a:t>
                      </a:r>
                      <a:r>
                        <a:rPr lang="en-US" sz="10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2:00 pm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Tuesday,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April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7</a:t>
                      </a:r>
                      <a:r>
                        <a:rPr lang="en-US" sz="10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7:00 am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Wednesday,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April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22</a:t>
                      </a:r>
                      <a:r>
                        <a:rPr lang="en-US" sz="10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2:00 pm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Full list of sessions available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9"/>
                        </a:rPr>
                        <a:t>here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73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69_e7a6_ZM6NNyawQeWf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VU5pyqJ15r0gj5.mkIy1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4wbjV_eQ9xOjsvTnZpzs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eBsm1K3HVuAWz6WRmcZ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j_LGbP1bYgeyco4qFAq3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6kFJwKuyO9kJl6DbNrq.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YxJ1LbbQrGkFiuMPxvz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zpT2MO7f_F14136mqOg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ereLmNzOUzxmkQ6X48f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Nb3DU0w8EkSVAV2Fpua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JBuxjayWFFW3YHq.JpBp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Io7bonBwzOwKjqc4DMYv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pvxEYCFaXAoRjFut3WO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cqyGj_Fu9Fd9ismnmrW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bLX32EkMePdzW4ohJdA9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_Pt3CxH1J0W2PfLYEHzu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9p23wyXIeJiiaWDe7ca1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lNn1.9AJ10yajHB2Hii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6CciROzIOiirh5lJ6kF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5osmW0vkfUaWNrSEKDL1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uVpR0Baqhw_PqHr70pS.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_Pt3CxH1J0W2PfLYEHzu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7Y_7m9np7FdMhEcs7lg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rEJrvxUx1bBKyXiz5Cg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zpT2MO7f_F14136mqOg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ZJORU6VhWWJS_BaMB7W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XEr7llQ2jGZK13DnY8Z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9K1A5lWv2KSYQJXSSrS1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w68HeFpzmp4XaWZyuCN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w68HeFpzmp4XaWZyuCN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w68HeFpzmp4XaWZyuCN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9R8hY9PCX_Hc2IfhPJCA"/>
</p:tagLst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BMC Health System">
      <a:dk1>
        <a:srgbClr val="000000"/>
      </a:dk1>
      <a:lt1>
        <a:srgbClr val="FFFFFF"/>
      </a:lt1>
      <a:dk2>
        <a:srgbClr val="00437B"/>
      </a:dk2>
      <a:lt2>
        <a:srgbClr val="FFFFFF"/>
      </a:lt2>
      <a:accent1>
        <a:srgbClr val="D4E2F8"/>
      </a:accent1>
      <a:accent2>
        <a:srgbClr val="9DBCED"/>
      </a:accent2>
      <a:accent3>
        <a:srgbClr val="FFFFFF"/>
      </a:accent3>
      <a:accent4>
        <a:srgbClr val="00437B"/>
      </a:accent4>
      <a:accent5>
        <a:srgbClr val="B3E0FF"/>
      </a:accent5>
      <a:accent6>
        <a:srgbClr val="6283C2"/>
      </a:accent6>
      <a:hlink>
        <a:srgbClr val="6283C2"/>
      </a:hlink>
      <a:folHlink>
        <a:srgbClr val="9DBCE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28600" indent="-228600">
          <a:buFont typeface="Wingdings" panose="05000000000000000000" pitchFamily="2" charset="2"/>
          <a:buChar char="§"/>
          <a:defRPr sz="16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BMC Health System">
      <a:dk1>
        <a:srgbClr val="000000"/>
      </a:dk1>
      <a:lt1>
        <a:srgbClr val="FFFFFF"/>
      </a:lt1>
      <a:dk2>
        <a:srgbClr val="00437B"/>
      </a:dk2>
      <a:lt2>
        <a:srgbClr val="FFFFFF"/>
      </a:lt2>
      <a:accent1>
        <a:srgbClr val="D4E2F8"/>
      </a:accent1>
      <a:accent2>
        <a:srgbClr val="9DBCED"/>
      </a:accent2>
      <a:accent3>
        <a:srgbClr val="FFFFFF"/>
      </a:accent3>
      <a:accent4>
        <a:srgbClr val="00437B"/>
      </a:accent4>
      <a:accent5>
        <a:srgbClr val="B3E0FF"/>
      </a:accent5>
      <a:accent6>
        <a:srgbClr val="6283C2"/>
      </a:accent6>
      <a:hlink>
        <a:srgbClr val="6283C2"/>
      </a:hlink>
      <a:folHlink>
        <a:srgbClr val="9DBCE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Theme">
  <a:themeElements>
    <a:clrScheme name="BMC Health System">
      <a:dk1>
        <a:srgbClr val="000000"/>
      </a:dk1>
      <a:lt1>
        <a:srgbClr val="FFFFFF"/>
      </a:lt1>
      <a:dk2>
        <a:srgbClr val="00437B"/>
      </a:dk2>
      <a:lt2>
        <a:srgbClr val="FFFFFF"/>
      </a:lt2>
      <a:accent1>
        <a:srgbClr val="D4E2F8"/>
      </a:accent1>
      <a:accent2>
        <a:srgbClr val="9DBCED"/>
      </a:accent2>
      <a:accent3>
        <a:srgbClr val="FFFFFF"/>
      </a:accent3>
      <a:accent4>
        <a:srgbClr val="00437B"/>
      </a:accent4>
      <a:accent5>
        <a:srgbClr val="B3E0FF"/>
      </a:accent5>
      <a:accent6>
        <a:srgbClr val="6283C2"/>
      </a:accent6>
      <a:hlink>
        <a:srgbClr val="6283C2"/>
      </a:hlink>
      <a:folHlink>
        <a:srgbClr val="9DBCE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28600" indent="-228600">
          <a:buFont typeface="Wingdings" panose="05000000000000000000" pitchFamily="2" charset="2"/>
          <a:buChar char="§"/>
          <a:defRPr sz="16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Office Theme">
  <a:themeElements>
    <a:clrScheme name="BMC Health System">
      <a:dk1>
        <a:srgbClr val="000000"/>
      </a:dk1>
      <a:lt1>
        <a:srgbClr val="FFFFFF"/>
      </a:lt1>
      <a:dk2>
        <a:srgbClr val="00437B"/>
      </a:dk2>
      <a:lt2>
        <a:srgbClr val="FFFFFF"/>
      </a:lt2>
      <a:accent1>
        <a:srgbClr val="D4E2F8"/>
      </a:accent1>
      <a:accent2>
        <a:srgbClr val="9DBCED"/>
      </a:accent2>
      <a:accent3>
        <a:srgbClr val="FFFFFF"/>
      </a:accent3>
      <a:accent4>
        <a:srgbClr val="00437B"/>
      </a:accent4>
      <a:accent5>
        <a:srgbClr val="B3E0FF"/>
      </a:accent5>
      <a:accent6>
        <a:srgbClr val="6283C2"/>
      </a:accent6>
      <a:hlink>
        <a:srgbClr val="6283C2"/>
      </a:hlink>
      <a:folHlink>
        <a:srgbClr val="9DBCE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28600" indent="-228600">
          <a:buFont typeface="Wingdings" panose="05000000000000000000" pitchFamily="2" charset="2"/>
          <a:buChar char="§"/>
          <a:defRPr sz="16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Office Theme">
  <a:themeElements>
    <a:clrScheme name="BMC Health System">
      <a:dk1>
        <a:srgbClr val="000000"/>
      </a:dk1>
      <a:lt1>
        <a:srgbClr val="FFFFFF"/>
      </a:lt1>
      <a:dk2>
        <a:srgbClr val="00437B"/>
      </a:dk2>
      <a:lt2>
        <a:srgbClr val="FFFFFF"/>
      </a:lt2>
      <a:accent1>
        <a:srgbClr val="D4E2F8"/>
      </a:accent1>
      <a:accent2>
        <a:srgbClr val="9DBCED"/>
      </a:accent2>
      <a:accent3>
        <a:srgbClr val="FFFFFF"/>
      </a:accent3>
      <a:accent4>
        <a:srgbClr val="00437B"/>
      </a:accent4>
      <a:accent5>
        <a:srgbClr val="B3E0FF"/>
      </a:accent5>
      <a:accent6>
        <a:srgbClr val="6283C2"/>
      </a:accent6>
      <a:hlink>
        <a:srgbClr val="6283C2"/>
      </a:hlink>
      <a:folHlink>
        <a:srgbClr val="9DBCE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Office Theme">
  <a:themeElements>
    <a:clrScheme name="BMC Health System">
      <a:dk1>
        <a:srgbClr val="000000"/>
      </a:dk1>
      <a:lt1>
        <a:srgbClr val="FFFFFF"/>
      </a:lt1>
      <a:dk2>
        <a:srgbClr val="00437B"/>
      </a:dk2>
      <a:lt2>
        <a:srgbClr val="FFFFFF"/>
      </a:lt2>
      <a:accent1>
        <a:srgbClr val="D4E2F8"/>
      </a:accent1>
      <a:accent2>
        <a:srgbClr val="9DBCED"/>
      </a:accent2>
      <a:accent3>
        <a:srgbClr val="FFFFFF"/>
      </a:accent3>
      <a:accent4>
        <a:srgbClr val="00437B"/>
      </a:accent4>
      <a:accent5>
        <a:srgbClr val="B3E0FF"/>
      </a:accent5>
      <a:accent6>
        <a:srgbClr val="6283C2"/>
      </a:accent6>
      <a:hlink>
        <a:srgbClr val="6283C2"/>
      </a:hlink>
      <a:folHlink>
        <a:srgbClr val="9DBCE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28600" indent="-228600">
          <a:buFont typeface="Wingdings" panose="05000000000000000000" pitchFamily="2" charset="2"/>
          <a:buChar char="§"/>
          <a:defRPr sz="16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Office Theme">
  <a:themeElements>
    <a:clrScheme name="BMC Health System">
      <a:dk1>
        <a:srgbClr val="000000"/>
      </a:dk1>
      <a:lt1>
        <a:srgbClr val="FFFFFF"/>
      </a:lt1>
      <a:dk2>
        <a:srgbClr val="00437B"/>
      </a:dk2>
      <a:lt2>
        <a:srgbClr val="FFFFFF"/>
      </a:lt2>
      <a:accent1>
        <a:srgbClr val="D4E2F8"/>
      </a:accent1>
      <a:accent2>
        <a:srgbClr val="9DBCED"/>
      </a:accent2>
      <a:accent3>
        <a:srgbClr val="FFFFFF"/>
      </a:accent3>
      <a:accent4>
        <a:srgbClr val="00437B"/>
      </a:accent4>
      <a:accent5>
        <a:srgbClr val="B3E0FF"/>
      </a:accent5>
      <a:accent6>
        <a:srgbClr val="6283C2"/>
      </a:accent6>
      <a:hlink>
        <a:srgbClr val="6283C2"/>
      </a:hlink>
      <a:folHlink>
        <a:srgbClr val="9DBCE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28600" indent="-228600">
          <a:buFont typeface="Wingdings" panose="05000000000000000000" pitchFamily="2" charset="2"/>
          <a:buChar char="§"/>
          <a:defRPr sz="16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Office Theme">
  <a:themeElements>
    <a:clrScheme name="BMC Health System">
      <a:dk1>
        <a:srgbClr val="000000"/>
      </a:dk1>
      <a:lt1>
        <a:srgbClr val="FFFFFF"/>
      </a:lt1>
      <a:dk2>
        <a:srgbClr val="00437B"/>
      </a:dk2>
      <a:lt2>
        <a:srgbClr val="FFFFFF"/>
      </a:lt2>
      <a:accent1>
        <a:srgbClr val="D4E2F8"/>
      </a:accent1>
      <a:accent2>
        <a:srgbClr val="9DBCED"/>
      </a:accent2>
      <a:accent3>
        <a:srgbClr val="FFFFFF"/>
      </a:accent3>
      <a:accent4>
        <a:srgbClr val="00437B"/>
      </a:accent4>
      <a:accent5>
        <a:srgbClr val="B3E0FF"/>
      </a:accent5>
      <a:accent6>
        <a:srgbClr val="6283C2"/>
      </a:accent6>
      <a:hlink>
        <a:srgbClr val="6283C2"/>
      </a:hlink>
      <a:folHlink>
        <a:srgbClr val="9DBCE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7_Office Theme">
  <a:themeElements>
    <a:clrScheme name="BMC Health System">
      <a:dk1>
        <a:srgbClr val="000000"/>
      </a:dk1>
      <a:lt1>
        <a:srgbClr val="FFFFFF"/>
      </a:lt1>
      <a:dk2>
        <a:srgbClr val="00437B"/>
      </a:dk2>
      <a:lt2>
        <a:srgbClr val="FFFFFF"/>
      </a:lt2>
      <a:accent1>
        <a:srgbClr val="D4E2F8"/>
      </a:accent1>
      <a:accent2>
        <a:srgbClr val="9DBCED"/>
      </a:accent2>
      <a:accent3>
        <a:srgbClr val="FFFFFF"/>
      </a:accent3>
      <a:accent4>
        <a:srgbClr val="00437B"/>
      </a:accent4>
      <a:accent5>
        <a:srgbClr val="B3E0FF"/>
      </a:accent5>
      <a:accent6>
        <a:srgbClr val="6283C2"/>
      </a:accent6>
      <a:hlink>
        <a:srgbClr val="6283C2"/>
      </a:hlink>
      <a:folHlink>
        <a:srgbClr val="9DBCE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28600" indent="-228600">
          <a:buFont typeface="Wingdings" panose="05000000000000000000" pitchFamily="2" charset="2"/>
          <a:buChar char="§"/>
          <a:defRPr sz="16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8_Office Theme">
  <a:themeElements>
    <a:clrScheme name="BMC Health System">
      <a:dk1>
        <a:srgbClr val="000000"/>
      </a:dk1>
      <a:lt1>
        <a:srgbClr val="FFFFFF"/>
      </a:lt1>
      <a:dk2>
        <a:srgbClr val="00437B"/>
      </a:dk2>
      <a:lt2>
        <a:srgbClr val="FFFFFF"/>
      </a:lt2>
      <a:accent1>
        <a:srgbClr val="D4E2F8"/>
      </a:accent1>
      <a:accent2>
        <a:srgbClr val="9DBCED"/>
      </a:accent2>
      <a:accent3>
        <a:srgbClr val="FFFFFF"/>
      </a:accent3>
      <a:accent4>
        <a:srgbClr val="00437B"/>
      </a:accent4>
      <a:accent5>
        <a:srgbClr val="B3E0FF"/>
      </a:accent5>
      <a:accent6>
        <a:srgbClr val="6283C2"/>
      </a:accent6>
      <a:hlink>
        <a:srgbClr val="6283C2"/>
      </a:hlink>
      <a:folHlink>
        <a:srgbClr val="9DBCE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28600" indent="-228600">
          <a:buFont typeface="Wingdings" panose="05000000000000000000" pitchFamily="2" charset="2"/>
          <a:buChar char="§"/>
          <a:defRPr sz="16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Office Theme">
  <a:themeElements>
    <a:clrScheme name="BMC Health System">
      <a:dk1>
        <a:srgbClr val="000000"/>
      </a:dk1>
      <a:lt1>
        <a:srgbClr val="FFFFFF"/>
      </a:lt1>
      <a:dk2>
        <a:srgbClr val="00437B"/>
      </a:dk2>
      <a:lt2>
        <a:srgbClr val="FFFFFF"/>
      </a:lt2>
      <a:accent1>
        <a:srgbClr val="D4E2F8"/>
      </a:accent1>
      <a:accent2>
        <a:srgbClr val="9DBCED"/>
      </a:accent2>
      <a:accent3>
        <a:srgbClr val="FFFFFF"/>
      </a:accent3>
      <a:accent4>
        <a:srgbClr val="00437B"/>
      </a:accent4>
      <a:accent5>
        <a:srgbClr val="B3E0FF"/>
      </a:accent5>
      <a:accent6>
        <a:srgbClr val="6283C2"/>
      </a:accent6>
      <a:hlink>
        <a:srgbClr val="6283C2"/>
      </a:hlink>
      <a:folHlink>
        <a:srgbClr val="9DBCE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28600" indent="-228600">
          <a:buFont typeface="Wingdings" panose="05000000000000000000" pitchFamily="2" charset="2"/>
          <a:buChar char="§"/>
          <a:defRPr sz="16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0_Office Theme">
  <a:themeElements>
    <a:clrScheme name="BMC Health System">
      <a:dk1>
        <a:srgbClr val="000000"/>
      </a:dk1>
      <a:lt1>
        <a:srgbClr val="FFFFFF"/>
      </a:lt1>
      <a:dk2>
        <a:srgbClr val="00437B"/>
      </a:dk2>
      <a:lt2>
        <a:srgbClr val="FFFFFF"/>
      </a:lt2>
      <a:accent1>
        <a:srgbClr val="D4E2F8"/>
      </a:accent1>
      <a:accent2>
        <a:srgbClr val="9DBCED"/>
      </a:accent2>
      <a:accent3>
        <a:srgbClr val="FFFFFF"/>
      </a:accent3>
      <a:accent4>
        <a:srgbClr val="00437B"/>
      </a:accent4>
      <a:accent5>
        <a:srgbClr val="B3E0FF"/>
      </a:accent5>
      <a:accent6>
        <a:srgbClr val="6283C2"/>
      </a:accent6>
      <a:hlink>
        <a:srgbClr val="6283C2"/>
      </a:hlink>
      <a:folHlink>
        <a:srgbClr val="9DBCE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28600" indent="-228600">
          <a:buFont typeface="Wingdings" panose="05000000000000000000" pitchFamily="2" charset="2"/>
          <a:buChar char="§"/>
          <a:defRPr sz="16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1_Office Theme">
  <a:themeElements>
    <a:clrScheme name="BMC Health System">
      <a:dk1>
        <a:srgbClr val="000000"/>
      </a:dk1>
      <a:lt1>
        <a:srgbClr val="FFFFFF"/>
      </a:lt1>
      <a:dk2>
        <a:srgbClr val="00437B"/>
      </a:dk2>
      <a:lt2>
        <a:srgbClr val="FFFFFF"/>
      </a:lt2>
      <a:accent1>
        <a:srgbClr val="D4E2F8"/>
      </a:accent1>
      <a:accent2>
        <a:srgbClr val="9DBCED"/>
      </a:accent2>
      <a:accent3>
        <a:srgbClr val="FFFFFF"/>
      </a:accent3>
      <a:accent4>
        <a:srgbClr val="00437B"/>
      </a:accent4>
      <a:accent5>
        <a:srgbClr val="B3E0FF"/>
      </a:accent5>
      <a:accent6>
        <a:srgbClr val="6283C2"/>
      </a:accent6>
      <a:hlink>
        <a:srgbClr val="6283C2"/>
      </a:hlink>
      <a:folHlink>
        <a:srgbClr val="9DBCE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28600" indent="-228600">
          <a:buFont typeface="Wingdings" panose="05000000000000000000" pitchFamily="2" charset="2"/>
          <a:buChar char="§"/>
          <a:defRPr sz="16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2_Office Theme">
  <a:themeElements>
    <a:clrScheme name="BMC Health System">
      <a:dk1>
        <a:srgbClr val="000000"/>
      </a:dk1>
      <a:lt1>
        <a:srgbClr val="FFFFFF"/>
      </a:lt1>
      <a:dk2>
        <a:srgbClr val="00437B"/>
      </a:dk2>
      <a:lt2>
        <a:srgbClr val="FFFFFF"/>
      </a:lt2>
      <a:accent1>
        <a:srgbClr val="D4E2F8"/>
      </a:accent1>
      <a:accent2>
        <a:srgbClr val="9DBCED"/>
      </a:accent2>
      <a:accent3>
        <a:srgbClr val="FFFFFF"/>
      </a:accent3>
      <a:accent4>
        <a:srgbClr val="00437B"/>
      </a:accent4>
      <a:accent5>
        <a:srgbClr val="B3E0FF"/>
      </a:accent5>
      <a:accent6>
        <a:srgbClr val="6283C2"/>
      </a:accent6>
      <a:hlink>
        <a:srgbClr val="6283C2"/>
      </a:hlink>
      <a:folHlink>
        <a:srgbClr val="9DBCE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28600" indent="-228600">
          <a:buFont typeface="Wingdings" panose="05000000000000000000" pitchFamily="2" charset="2"/>
          <a:buChar char="§"/>
          <a:defRPr sz="16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3_Office Theme">
  <a:themeElements>
    <a:clrScheme name="BMC Health System">
      <a:dk1>
        <a:srgbClr val="000000"/>
      </a:dk1>
      <a:lt1>
        <a:srgbClr val="FFFFFF"/>
      </a:lt1>
      <a:dk2>
        <a:srgbClr val="00437B"/>
      </a:dk2>
      <a:lt2>
        <a:srgbClr val="FFFFFF"/>
      </a:lt2>
      <a:accent1>
        <a:srgbClr val="D4E2F8"/>
      </a:accent1>
      <a:accent2>
        <a:srgbClr val="9DBCED"/>
      </a:accent2>
      <a:accent3>
        <a:srgbClr val="FFFFFF"/>
      </a:accent3>
      <a:accent4>
        <a:srgbClr val="00437B"/>
      </a:accent4>
      <a:accent5>
        <a:srgbClr val="B3E0FF"/>
      </a:accent5>
      <a:accent6>
        <a:srgbClr val="6283C2"/>
      </a:accent6>
      <a:hlink>
        <a:srgbClr val="6283C2"/>
      </a:hlink>
      <a:folHlink>
        <a:srgbClr val="9DBCE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28600" indent="-228600">
          <a:buFont typeface="Wingdings" panose="05000000000000000000" pitchFamily="2" charset="2"/>
          <a:buChar char="§"/>
          <a:defRPr sz="16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4_Office Theme">
  <a:themeElements>
    <a:clrScheme name="BMC Health System">
      <a:dk1>
        <a:srgbClr val="000000"/>
      </a:dk1>
      <a:lt1>
        <a:srgbClr val="FFFFFF"/>
      </a:lt1>
      <a:dk2>
        <a:srgbClr val="00437B"/>
      </a:dk2>
      <a:lt2>
        <a:srgbClr val="FFFFFF"/>
      </a:lt2>
      <a:accent1>
        <a:srgbClr val="D4E2F8"/>
      </a:accent1>
      <a:accent2>
        <a:srgbClr val="9DBCED"/>
      </a:accent2>
      <a:accent3>
        <a:srgbClr val="FFFFFF"/>
      </a:accent3>
      <a:accent4>
        <a:srgbClr val="00437B"/>
      </a:accent4>
      <a:accent5>
        <a:srgbClr val="B3E0FF"/>
      </a:accent5>
      <a:accent6>
        <a:srgbClr val="6283C2"/>
      </a:accent6>
      <a:hlink>
        <a:srgbClr val="6283C2"/>
      </a:hlink>
      <a:folHlink>
        <a:srgbClr val="9DBCE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28600" indent="-228600">
          <a:buFont typeface="Wingdings" panose="05000000000000000000" pitchFamily="2" charset="2"/>
          <a:buChar char="§"/>
          <a:defRPr sz="16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5_Office Theme">
  <a:themeElements>
    <a:clrScheme name="BMC Health System">
      <a:dk1>
        <a:srgbClr val="000000"/>
      </a:dk1>
      <a:lt1>
        <a:srgbClr val="FFFFFF"/>
      </a:lt1>
      <a:dk2>
        <a:srgbClr val="00437B"/>
      </a:dk2>
      <a:lt2>
        <a:srgbClr val="FFFFFF"/>
      </a:lt2>
      <a:accent1>
        <a:srgbClr val="D4E2F8"/>
      </a:accent1>
      <a:accent2>
        <a:srgbClr val="9DBCED"/>
      </a:accent2>
      <a:accent3>
        <a:srgbClr val="FFFFFF"/>
      </a:accent3>
      <a:accent4>
        <a:srgbClr val="00437B"/>
      </a:accent4>
      <a:accent5>
        <a:srgbClr val="B3E0FF"/>
      </a:accent5>
      <a:accent6>
        <a:srgbClr val="6283C2"/>
      </a:accent6>
      <a:hlink>
        <a:srgbClr val="6283C2"/>
      </a:hlink>
      <a:folHlink>
        <a:srgbClr val="9DBCE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28600" indent="-228600">
          <a:buFont typeface="Wingdings" panose="05000000000000000000" pitchFamily="2" charset="2"/>
          <a:buChar char="§"/>
          <a:defRPr sz="16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26_Office Theme">
  <a:themeElements>
    <a:clrScheme name="BMC Health System">
      <a:dk1>
        <a:srgbClr val="000000"/>
      </a:dk1>
      <a:lt1>
        <a:srgbClr val="FFFFFF"/>
      </a:lt1>
      <a:dk2>
        <a:srgbClr val="00437B"/>
      </a:dk2>
      <a:lt2>
        <a:srgbClr val="FFFFFF"/>
      </a:lt2>
      <a:accent1>
        <a:srgbClr val="D4E2F8"/>
      </a:accent1>
      <a:accent2>
        <a:srgbClr val="9DBCED"/>
      </a:accent2>
      <a:accent3>
        <a:srgbClr val="FFFFFF"/>
      </a:accent3>
      <a:accent4>
        <a:srgbClr val="00437B"/>
      </a:accent4>
      <a:accent5>
        <a:srgbClr val="B3E0FF"/>
      </a:accent5>
      <a:accent6>
        <a:srgbClr val="6283C2"/>
      </a:accent6>
      <a:hlink>
        <a:srgbClr val="6283C2"/>
      </a:hlink>
      <a:folHlink>
        <a:srgbClr val="9DBCE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28600" indent="-228600">
          <a:buFont typeface="Wingdings" panose="05000000000000000000" pitchFamily="2" charset="2"/>
          <a:buChar char="§"/>
          <a:defRPr sz="16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BMC Health System">
      <a:dk1>
        <a:srgbClr val="000000"/>
      </a:dk1>
      <a:lt1>
        <a:srgbClr val="FFFFFF"/>
      </a:lt1>
      <a:dk2>
        <a:srgbClr val="00437B"/>
      </a:dk2>
      <a:lt2>
        <a:srgbClr val="FFFFFF"/>
      </a:lt2>
      <a:accent1>
        <a:srgbClr val="D4E2F8"/>
      </a:accent1>
      <a:accent2>
        <a:srgbClr val="9DBCED"/>
      </a:accent2>
      <a:accent3>
        <a:srgbClr val="FFFFFF"/>
      </a:accent3>
      <a:accent4>
        <a:srgbClr val="00437B"/>
      </a:accent4>
      <a:accent5>
        <a:srgbClr val="B3E0FF"/>
      </a:accent5>
      <a:accent6>
        <a:srgbClr val="6283C2"/>
      </a:accent6>
      <a:hlink>
        <a:srgbClr val="6283C2"/>
      </a:hlink>
      <a:folHlink>
        <a:srgbClr val="9DBCE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28600" indent="-228600">
          <a:buFont typeface="Wingdings" panose="05000000000000000000" pitchFamily="2" charset="2"/>
          <a:buChar char="§"/>
          <a:defRPr sz="16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BMC Health System">
      <a:dk1>
        <a:srgbClr val="000000"/>
      </a:dk1>
      <a:lt1>
        <a:srgbClr val="FFFFFF"/>
      </a:lt1>
      <a:dk2>
        <a:srgbClr val="00437B"/>
      </a:dk2>
      <a:lt2>
        <a:srgbClr val="FFFFFF"/>
      </a:lt2>
      <a:accent1>
        <a:srgbClr val="D4E2F8"/>
      </a:accent1>
      <a:accent2>
        <a:srgbClr val="9DBCED"/>
      </a:accent2>
      <a:accent3>
        <a:srgbClr val="FFFFFF"/>
      </a:accent3>
      <a:accent4>
        <a:srgbClr val="00437B"/>
      </a:accent4>
      <a:accent5>
        <a:srgbClr val="B3E0FF"/>
      </a:accent5>
      <a:accent6>
        <a:srgbClr val="6283C2"/>
      </a:accent6>
      <a:hlink>
        <a:srgbClr val="6283C2"/>
      </a:hlink>
      <a:folHlink>
        <a:srgbClr val="9DBCE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28600" indent="-228600">
          <a:buFont typeface="Wingdings" panose="05000000000000000000" pitchFamily="2" charset="2"/>
          <a:buChar char="§"/>
          <a:defRPr sz="16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BMC Health System">
      <a:dk1>
        <a:srgbClr val="000000"/>
      </a:dk1>
      <a:lt1>
        <a:srgbClr val="FFFFFF"/>
      </a:lt1>
      <a:dk2>
        <a:srgbClr val="00437B"/>
      </a:dk2>
      <a:lt2>
        <a:srgbClr val="FFFFFF"/>
      </a:lt2>
      <a:accent1>
        <a:srgbClr val="D4E2F8"/>
      </a:accent1>
      <a:accent2>
        <a:srgbClr val="9DBCED"/>
      </a:accent2>
      <a:accent3>
        <a:srgbClr val="FFFFFF"/>
      </a:accent3>
      <a:accent4>
        <a:srgbClr val="00437B"/>
      </a:accent4>
      <a:accent5>
        <a:srgbClr val="B3E0FF"/>
      </a:accent5>
      <a:accent6>
        <a:srgbClr val="6283C2"/>
      </a:accent6>
      <a:hlink>
        <a:srgbClr val="6283C2"/>
      </a:hlink>
      <a:folHlink>
        <a:srgbClr val="9DBCE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28600" indent="-228600">
          <a:buFont typeface="Wingdings" panose="05000000000000000000" pitchFamily="2" charset="2"/>
          <a:buChar char="§"/>
          <a:defRPr sz="16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BMC Health System">
      <a:dk1>
        <a:srgbClr val="000000"/>
      </a:dk1>
      <a:lt1>
        <a:srgbClr val="FFFFFF"/>
      </a:lt1>
      <a:dk2>
        <a:srgbClr val="00437B"/>
      </a:dk2>
      <a:lt2>
        <a:srgbClr val="FFFFFF"/>
      </a:lt2>
      <a:accent1>
        <a:srgbClr val="D4E2F8"/>
      </a:accent1>
      <a:accent2>
        <a:srgbClr val="9DBCED"/>
      </a:accent2>
      <a:accent3>
        <a:srgbClr val="FFFFFF"/>
      </a:accent3>
      <a:accent4>
        <a:srgbClr val="00437B"/>
      </a:accent4>
      <a:accent5>
        <a:srgbClr val="B3E0FF"/>
      </a:accent5>
      <a:accent6>
        <a:srgbClr val="6283C2"/>
      </a:accent6>
      <a:hlink>
        <a:srgbClr val="6283C2"/>
      </a:hlink>
      <a:folHlink>
        <a:srgbClr val="9DBCE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28600" indent="-228600">
          <a:buFont typeface="Wingdings" panose="05000000000000000000" pitchFamily="2" charset="2"/>
          <a:buChar char="§"/>
          <a:defRPr sz="16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3M 2008 15">
    <a:dk1>
      <a:srgbClr val="000000"/>
    </a:dk1>
    <a:lt1>
      <a:srgbClr val="FFFFFF"/>
    </a:lt1>
    <a:dk2>
      <a:srgbClr val="000000"/>
    </a:dk2>
    <a:lt2>
      <a:srgbClr val="808080"/>
    </a:lt2>
    <a:accent1>
      <a:srgbClr val="000000"/>
    </a:accent1>
    <a:accent2>
      <a:srgbClr val="009900"/>
    </a:accent2>
    <a:accent3>
      <a:srgbClr val="FFFFFF"/>
    </a:accent3>
    <a:accent4>
      <a:srgbClr val="000000"/>
    </a:accent4>
    <a:accent5>
      <a:srgbClr val="AAAAAA"/>
    </a:accent5>
    <a:accent6>
      <a:srgbClr val="008A00"/>
    </a:accent6>
    <a:hlink>
      <a:srgbClr val="0C4CB3"/>
    </a:hlink>
    <a:folHlink>
      <a:srgbClr val="4C19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90341</TotalTime>
  <Words>1273</Words>
  <Application>Microsoft Office PowerPoint</Application>
  <PresentationFormat>On-screen Show (4:3)</PresentationFormat>
  <Paragraphs>167</Paragraphs>
  <Slides>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41" baseType="lpstr">
      <vt:lpstr>ＭＳ Ｐゴシック</vt:lpstr>
      <vt:lpstr>Arial</vt:lpstr>
      <vt:lpstr>Calibri</vt:lpstr>
      <vt:lpstr>Times New Roman</vt:lpstr>
      <vt:lpstr>Wingdings</vt:lpstr>
      <vt:lpstr>Office Theme</vt:lpstr>
      <vt:lpstr>2_Office Theme</vt:lpstr>
      <vt:lpstr>6_Office Theme</vt:lpstr>
      <vt:lpstr>4_Office Theme</vt:lpstr>
      <vt:lpstr>1_Office Theme</vt:lpstr>
      <vt:lpstr>7_Office Theme</vt:lpstr>
      <vt:lpstr>3_Office Theme</vt:lpstr>
      <vt:lpstr>5_Office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think-cell Slide</vt:lpstr>
      <vt:lpstr>CMO Report</vt:lpstr>
      <vt:lpstr>COVID-19: Overview</vt:lpstr>
      <vt:lpstr>COVID-19: Boston Medical Center Strategies Screening</vt:lpstr>
      <vt:lpstr>COVID-19: Boston Medical Center Strategies Resources</vt:lpstr>
      <vt:lpstr>COVID-19: Boston Medical Center Strategies Clinical Care</vt:lpstr>
      <vt:lpstr>COVID-19: Boston Medical Center Strategies Escalation Plans</vt:lpstr>
      <vt:lpstr>COVID-19: Boston Medical Center Strategies What you can do</vt:lpstr>
      <vt:lpstr>FIT Testing for clinicians at BMC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Creevy, William</dc:creator>
  <cp:lastModifiedBy>Hersh, Erica</cp:lastModifiedBy>
  <cp:revision>1723</cp:revision>
  <cp:lastPrinted>2018-07-23T22:49:31Z</cp:lastPrinted>
  <dcterms:created xsi:type="dcterms:W3CDTF">2006-08-16T00:00:00Z</dcterms:created>
  <dcterms:modified xsi:type="dcterms:W3CDTF">2020-03-05T15:11:59Z</dcterms:modified>
</cp:coreProperties>
</file>