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56" r:id="rId2"/>
    <p:sldId id="257" r:id="rId3"/>
    <p:sldId id="258" r:id="rId4"/>
    <p:sldId id="259" r:id="rId5"/>
    <p:sldId id="260" r:id="rId6"/>
    <p:sldId id="263" r:id="rId7"/>
    <p:sldId id="265" r:id="rId8"/>
    <p:sldId id="266" r:id="rId9"/>
    <p:sldId id="267" r:id="rId10"/>
    <p:sldId id="268" r:id="rId11"/>
    <p:sldId id="269" r:id="rId12"/>
    <p:sldId id="270" r:id="rId13"/>
    <p:sldId id="271" r:id="rId14"/>
    <p:sldId id="272" r:id="rId15"/>
    <p:sldId id="273"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5" r:id="rId54"/>
    <p:sldId id="316" r:id="rId55"/>
    <p:sldId id="317" r:id="rId56"/>
    <p:sldId id="318" r:id="rId57"/>
    <p:sldId id="319" r:id="rId58"/>
    <p:sldId id="320" r:id="rId59"/>
    <p:sldId id="321" r:id="rId60"/>
    <p:sldId id="322" r:id="rId61"/>
    <p:sldId id="323" r:id="rId62"/>
    <p:sldId id="324" r:id="rId6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DCE2E8"/>
          </a:solidFill>
        </a:fill>
      </a:tcStyle>
    </a:wholeTbl>
    <a:band2H>
      <a:tcTxStyle/>
      <a:tcStyle>
        <a:tcBdr/>
        <a:fill>
          <a:solidFill>
            <a:srgbClr val="EEF1F4"/>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1"/>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1"/>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1"/>
          </a:solidFill>
        </a:fill>
      </a:tcStyle>
    </a:firstRow>
  </a:tblStyle>
  <a:tblStyle styleId="{C7B018BB-80A7-4F77-B60F-C8B233D01FF8}"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EAE9DB"/>
          </a:solidFill>
        </a:fill>
      </a:tcStyle>
    </a:wholeTbl>
    <a:band2H>
      <a:tcTxStyle/>
      <a:tcStyle>
        <a:tcBdr/>
        <a:fill>
          <a:solidFill>
            <a:srgbClr val="F5F4EE"/>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3"/>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3"/>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3"/>
          </a:solidFill>
        </a:fill>
      </a:tcStyle>
    </a:firstRow>
  </a:tblStyle>
  <a:tblStyle styleId="{EEE7283C-3CF3-47DC-8721-378D4A62B228}"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E5D8D2"/>
          </a:solidFill>
        </a:fill>
      </a:tcStyle>
    </a:wholeTbl>
    <a:band2H>
      <a:tcTxStyle/>
      <a:tcStyle>
        <a:tcBdr/>
        <a:fill>
          <a:solidFill>
            <a:srgbClr val="F3ECEA"/>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6"/>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6"/>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chemeClr val="accent6"/>
          </a:solidFill>
        </a:fill>
      </a:tcStyle>
    </a:firstRow>
  </a:tblStyle>
  <a:tblStyle styleId="{CF821DB8-F4EB-4A41-A1BA-3FCAFE7338EE}" styleName="">
    <a:tblBg/>
    <a:wholeTbl>
      <a:tcTxStyle b="off" i="off">
        <a:font>
          <a:latin typeface="Cochin"/>
          <a:ea typeface="Cochin"/>
          <a:cs typeface="Cochin"/>
        </a:font>
        <a:srgbClr val="72675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BEAE9"/>
          </a:solidFill>
        </a:fill>
      </a:tcStyle>
    </a:wholeTbl>
    <a:band2H>
      <a:tcTxStyle/>
      <a:tcStyle>
        <a:tcBdr/>
        <a:fill>
          <a:solidFill>
            <a:srgbClr val="184472"/>
          </a:solidFill>
        </a:fill>
      </a:tcStyle>
    </a:band2H>
    <a:firstCol>
      <a:tcTxStyle b="on" i="off">
        <a:font>
          <a:latin typeface="Cochin"/>
          <a:ea typeface="Cochin"/>
          <a:cs typeface="Cochin"/>
        </a:font>
        <a:srgbClr val="18447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ochin"/>
          <a:ea typeface="Cochin"/>
          <a:cs typeface="Cochin"/>
        </a:font>
        <a:srgbClr val="72675A"/>
      </a:tcTxStyle>
      <a:tcStyle>
        <a:tcBdr>
          <a:left>
            <a:ln w="12700" cap="flat">
              <a:noFill/>
              <a:miter lim="400000"/>
            </a:ln>
          </a:left>
          <a:right>
            <a:ln w="12700" cap="flat">
              <a:noFill/>
              <a:miter lim="400000"/>
            </a:ln>
          </a:right>
          <a:top>
            <a:ln w="50800" cap="flat">
              <a:solidFill>
                <a:srgbClr val="72675A"/>
              </a:solidFill>
              <a:prstDash val="solid"/>
              <a:round/>
            </a:ln>
          </a:top>
          <a:bottom>
            <a:ln w="25400" cap="flat">
              <a:solidFill>
                <a:srgbClr val="72675A"/>
              </a:solidFill>
              <a:prstDash val="solid"/>
              <a:round/>
            </a:ln>
          </a:bottom>
          <a:insideH>
            <a:ln w="12700" cap="flat">
              <a:noFill/>
              <a:miter lim="400000"/>
            </a:ln>
          </a:insideH>
          <a:insideV>
            <a:ln w="12700" cap="flat">
              <a:noFill/>
              <a:miter lim="400000"/>
            </a:ln>
          </a:insideV>
        </a:tcBdr>
        <a:fill>
          <a:solidFill>
            <a:srgbClr val="184472"/>
          </a:solidFill>
        </a:fill>
      </a:tcStyle>
    </a:lastRow>
    <a:firstRow>
      <a:tcTxStyle b="on" i="off">
        <a:font>
          <a:latin typeface="Cochin"/>
          <a:ea typeface="Cochin"/>
          <a:cs typeface="Cochin"/>
        </a:font>
        <a:srgbClr val="184472"/>
      </a:tcTxStyle>
      <a:tcStyle>
        <a:tcBdr>
          <a:left>
            <a:ln w="12700" cap="flat">
              <a:noFill/>
              <a:miter lim="400000"/>
            </a:ln>
          </a:left>
          <a:right>
            <a:ln w="12700" cap="flat">
              <a:noFill/>
              <a:miter lim="400000"/>
            </a:ln>
          </a:right>
          <a:top>
            <a:ln w="25400" cap="flat">
              <a:solidFill>
                <a:srgbClr val="72675A"/>
              </a:solidFill>
              <a:prstDash val="solid"/>
              <a:round/>
            </a:ln>
          </a:top>
          <a:bottom>
            <a:ln w="25400" cap="flat">
              <a:solidFill>
                <a:srgbClr val="72675A"/>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ochin"/>
          <a:ea typeface="Cochin"/>
          <a:cs typeface="Cochin"/>
        </a:font>
        <a:srgbClr val="72675A"/>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D4D2D0"/>
          </a:solidFill>
        </a:fill>
      </a:tcStyle>
    </a:wholeTbl>
    <a:band2H>
      <a:tcTxStyle/>
      <a:tcStyle>
        <a:tcBdr/>
        <a:fill>
          <a:solidFill>
            <a:srgbClr val="EBEAE9"/>
          </a:solidFill>
        </a:fill>
      </a:tcStyle>
    </a:band2H>
    <a:firstCol>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72675A"/>
          </a:solidFill>
        </a:fill>
      </a:tcStyle>
    </a:firstCol>
    <a:la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38100" cap="flat">
              <a:solidFill>
                <a:srgbClr val="184472"/>
              </a:solidFill>
              <a:prstDash val="solid"/>
              <a:round/>
            </a:ln>
          </a:top>
          <a:bottom>
            <a:ln w="127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72675A"/>
          </a:solidFill>
        </a:fill>
      </a:tcStyle>
    </a:lastRow>
    <a:firstRow>
      <a:tcTxStyle b="on" i="off">
        <a:font>
          <a:latin typeface="Cochin"/>
          <a:ea typeface="Cochin"/>
          <a:cs typeface="Cochin"/>
        </a:font>
        <a:srgbClr val="184472"/>
      </a:tcTxStyle>
      <a:tcStyle>
        <a:tcBdr>
          <a:left>
            <a:ln w="12700" cap="flat">
              <a:solidFill>
                <a:srgbClr val="184472"/>
              </a:solidFill>
              <a:prstDash val="solid"/>
              <a:round/>
            </a:ln>
          </a:left>
          <a:right>
            <a:ln w="12700" cap="flat">
              <a:solidFill>
                <a:srgbClr val="184472"/>
              </a:solidFill>
              <a:prstDash val="solid"/>
              <a:round/>
            </a:ln>
          </a:right>
          <a:top>
            <a:ln w="12700" cap="flat">
              <a:solidFill>
                <a:srgbClr val="184472"/>
              </a:solidFill>
              <a:prstDash val="solid"/>
              <a:round/>
            </a:ln>
          </a:top>
          <a:bottom>
            <a:ln w="38100" cap="flat">
              <a:solidFill>
                <a:srgbClr val="184472"/>
              </a:solidFill>
              <a:prstDash val="solid"/>
              <a:round/>
            </a:ln>
          </a:bottom>
          <a:insideH>
            <a:ln w="12700" cap="flat">
              <a:solidFill>
                <a:srgbClr val="184472"/>
              </a:solidFill>
              <a:prstDash val="solid"/>
              <a:round/>
            </a:ln>
          </a:insideH>
          <a:insideV>
            <a:ln w="12700" cap="flat">
              <a:solidFill>
                <a:srgbClr val="184472"/>
              </a:solidFill>
              <a:prstDash val="solid"/>
              <a:round/>
            </a:ln>
          </a:insideV>
        </a:tcBdr>
        <a:fill>
          <a:solidFill>
            <a:srgbClr val="72675A"/>
          </a:solidFill>
        </a:fill>
      </a:tcStyle>
    </a:firstRow>
  </a:tblStyle>
  <a:tblStyle styleId="{2708684C-4D16-4618-839F-0558EEFCDFE6}" styleName="">
    <a:tblBg/>
    <a:wholeTbl>
      <a:tcTxStyle b="off"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12700" cap="flat">
              <a:solidFill>
                <a:srgbClr val="72675A"/>
              </a:solidFill>
              <a:prstDash val="solid"/>
              <a:round/>
            </a:ln>
          </a:top>
          <a:bottom>
            <a:ln w="127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solidFill>
            <a:srgbClr val="72675A">
              <a:alpha val="20000"/>
            </a:srgbClr>
          </a:solidFill>
        </a:fill>
      </a:tcStyle>
    </a:wholeTbl>
    <a:band2H>
      <a:tcTxStyle/>
      <a:tcStyle>
        <a:tcBdr/>
        <a:fill>
          <a:solidFill>
            <a:srgbClr val="FFFFFF"/>
          </a:solidFill>
        </a:fill>
      </a:tcStyle>
    </a:band2H>
    <a:firstCol>
      <a:tcTxStyle b="on"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12700" cap="flat">
              <a:solidFill>
                <a:srgbClr val="72675A"/>
              </a:solidFill>
              <a:prstDash val="solid"/>
              <a:round/>
            </a:ln>
          </a:top>
          <a:bottom>
            <a:ln w="127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solidFill>
            <a:srgbClr val="72675A">
              <a:alpha val="20000"/>
            </a:srgbClr>
          </a:solidFill>
        </a:fill>
      </a:tcStyle>
    </a:firstCol>
    <a:lastRow>
      <a:tcTxStyle b="on"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50800" cap="flat">
              <a:solidFill>
                <a:srgbClr val="72675A"/>
              </a:solidFill>
              <a:prstDash val="solid"/>
              <a:round/>
            </a:ln>
          </a:top>
          <a:bottom>
            <a:ln w="127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noFill/>
        </a:fill>
      </a:tcStyle>
    </a:lastRow>
    <a:firstRow>
      <a:tcTxStyle b="on" i="off">
        <a:font>
          <a:latin typeface="Cochin"/>
          <a:ea typeface="Cochin"/>
          <a:cs typeface="Cochin"/>
        </a:font>
        <a:srgbClr val="72675A"/>
      </a:tcTxStyle>
      <a:tcStyle>
        <a:tcBdr>
          <a:left>
            <a:ln w="12700" cap="flat">
              <a:solidFill>
                <a:srgbClr val="72675A"/>
              </a:solidFill>
              <a:prstDash val="solid"/>
              <a:round/>
            </a:ln>
          </a:left>
          <a:right>
            <a:ln w="12700" cap="flat">
              <a:solidFill>
                <a:srgbClr val="72675A"/>
              </a:solidFill>
              <a:prstDash val="solid"/>
              <a:round/>
            </a:ln>
          </a:right>
          <a:top>
            <a:ln w="12700" cap="flat">
              <a:solidFill>
                <a:srgbClr val="72675A"/>
              </a:solidFill>
              <a:prstDash val="solid"/>
              <a:round/>
            </a:ln>
          </a:top>
          <a:bottom>
            <a:ln w="25400" cap="flat">
              <a:solidFill>
                <a:srgbClr val="72675A"/>
              </a:solidFill>
              <a:prstDash val="solid"/>
              <a:round/>
            </a:ln>
          </a:bottom>
          <a:insideH>
            <a:ln w="12700" cap="flat">
              <a:solidFill>
                <a:srgbClr val="72675A"/>
              </a:solidFill>
              <a:prstDash val="solid"/>
              <a:round/>
            </a:ln>
          </a:insideH>
          <a:insideV>
            <a:ln w="12700" cap="flat">
              <a:solidFill>
                <a:srgbClr val="72675A"/>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595"/>
  </p:normalViewPr>
  <p:slideViewPr>
    <p:cSldViewPr snapToGrid="0">
      <p:cViewPr varScale="1">
        <p:scale>
          <a:sx n="76" d="100"/>
          <a:sy n="76" d="100"/>
        </p:scale>
        <p:origin x="56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24.png"/><Relationship Id="rId1" Type="http://schemas.openxmlformats.org/officeDocument/2006/relationships/image" Target="../media/image23.png"/></Relationships>
</file>

<file path=ppt/charts/_rels/chart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package" Target="../embeddings/Microsoft_Excel_Worksheet9.xlsx"/><Relationship Id="rId4" Type="http://schemas.openxmlformats.org/officeDocument/2006/relationships/image" Target="../media/image28.png"/></Relationships>
</file>

<file path=ppt/charts/_rels/chart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package" Target="../embeddings/Microsoft_Excel_Worksheet10.xlsx"/><Relationship Id="rId4" Type="http://schemas.openxmlformats.org/officeDocument/2006/relationships/image" Target="../media/image28.png"/></Relationships>
</file>

<file path=ppt/charts/_rels/chart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package" Target="../embeddings/Microsoft_Excel_Worksheet11.xlsx"/><Relationship Id="rId5" Type="http://schemas.openxmlformats.org/officeDocument/2006/relationships/image" Target="../media/image29.png"/><Relationship Id="rId4" Type="http://schemas.openxmlformats.org/officeDocument/2006/relationships/image" Target="../media/image28.png"/></Relationships>
</file>

<file path=ppt/charts/_rels/chart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package" Target="../embeddings/Microsoft_Excel_Worksheet12.xlsx"/><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charts/_rels/chart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package" Target="../embeddings/Microsoft_Excel_Worksheet13.xlsx"/><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charts/_rels/chart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package" Target="../embeddings/Microsoft_Excel_Worksheet14.xlsx"/><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charts/_rels/chart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package" Target="../embeddings/Microsoft_Excel_Worksheet15.xlsx"/><Relationship Id="rId4" Type="http://schemas.openxmlformats.org/officeDocument/2006/relationships/image" Target="../media/image28.png"/></Relationships>
</file>

<file path=ppt/charts/_rels/chart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package" Target="../embeddings/Microsoft_Excel_Worksheet1.xlsx"/><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charts/_rels/chart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package" Target="../embeddings/Microsoft_Excel_Worksheet2.xlsx"/><Relationship Id="rId5" Type="http://schemas.openxmlformats.org/officeDocument/2006/relationships/image" Target="../media/image29.png"/><Relationship Id="rId4" Type="http://schemas.openxmlformats.org/officeDocument/2006/relationships/image" Target="../media/image28.png"/></Relationships>
</file>

<file path=ppt/charts/_rels/chart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package" Target="../embeddings/Microsoft_Excel_Worksheet3.xlsx"/><Relationship Id="rId4" Type="http://schemas.openxmlformats.org/officeDocument/2006/relationships/image" Target="../media/image28.png"/></Relationships>
</file>

<file path=ppt/charts/_rels/chart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package" Target="../embeddings/Microsoft_Excel_Worksheet4.xlsx"/><Relationship Id="rId4" Type="http://schemas.openxmlformats.org/officeDocument/2006/relationships/image" Target="../media/image28.png"/></Relationships>
</file>

<file path=ppt/charts/_rels/chart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6" Type="http://schemas.openxmlformats.org/officeDocument/2006/relationships/package" Target="../embeddings/Microsoft_Excel_Worksheet5.xlsx"/><Relationship Id="rId5" Type="http://schemas.openxmlformats.org/officeDocument/2006/relationships/image" Target="../media/image29.png"/><Relationship Id="rId4" Type="http://schemas.openxmlformats.org/officeDocument/2006/relationships/image" Target="../media/image28.png"/></Relationships>
</file>

<file path=ppt/charts/_rels/char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package" Target="../embeddings/Microsoft_Excel_Worksheet6.xlsx"/><Relationship Id="rId4" Type="http://schemas.openxmlformats.org/officeDocument/2006/relationships/image" Target="../media/image28.png"/></Relationships>
</file>

<file path=ppt/charts/_rels/chart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package" Target="../embeddings/Microsoft_Excel_Worksheet7.xlsx"/><Relationship Id="rId4" Type="http://schemas.openxmlformats.org/officeDocument/2006/relationships/image" Target="../media/image28.png"/></Relationships>
</file>

<file path=ppt/charts/_rels/chart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package" Target="../embeddings/Microsoft_Excel_Worksheet8.xlsx"/><Relationship Id="rId4" Type="http://schemas.openxmlformats.org/officeDocument/2006/relationships/image" Target="../media/image28.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0"/>
      <c:hPercent val="56"/>
      <c:rotY val="0"/>
      <c:depthPercent val="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77729499999999996"/>
          <c:h val="0.98750000000000004"/>
        </c:manualLayout>
      </c:layout>
      <c:bar3DChart>
        <c:barDir val="col"/>
        <c:grouping val="stacked"/>
        <c:varyColors val="0"/>
        <c:ser>
          <c:idx val="0"/>
          <c:order val="0"/>
          <c:tx>
            <c:strRef>
              <c:f>Sheet1!$B$1</c:f>
              <c:strCache>
                <c:ptCount val="1"/>
                <c:pt idx="0">
                  <c:v>Male</c:v>
                </c:pt>
              </c:strCache>
            </c:strRef>
          </c:tx>
          <c:spPr>
            <a:blipFill rotWithShape="1">
              <a:blip xmlns:r="http://schemas.openxmlformats.org/officeDocument/2006/relationships" r:embed="rId1"/>
              <a:srcRect/>
              <a:stretch>
                <a:fillRect/>
              </a:stretch>
            </a:blipFill>
            <a:ln w="12700" cap="flat">
              <a:noFill/>
              <a:miter lim="400000"/>
            </a:ln>
            <a:effectLst/>
            <a:sp3d prstMaterial="matte"/>
          </c:spPr>
          <c:invertIfNegative val="0"/>
          <c:pictureOptions>
            <c:pictureFormat val="stretch"/>
          </c:pictureOptions>
          <c:cat>
            <c:strRef>
              <c:f>Sheet1!$A$2:$A$9</c:f>
              <c:strCache>
                <c:ptCount val="8"/>
                <c:pt idx="0">
                  <c:v>Age 1-17</c:v>
                </c:pt>
                <c:pt idx="1">
                  <c:v>Age 18-24</c:v>
                </c:pt>
                <c:pt idx="2">
                  <c:v>Age 25-29</c:v>
                </c:pt>
                <c:pt idx="3">
                  <c:v>Age 30-39</c:v>
                </c:pt>
                <c:pt idx="4">
                  <c:v>Age 40-59</c:v>
                </c:pt>
                <c:pt idx="5">
                  <c:v>Age 50-64</c:v>
                </c:pt>
                <c:pt idx="6">
                  <c:v>Age 65-84</c:v>
                </c:pt>
                <c:pt idx="7">
                  <c:v>Age 85 +</c:v>
                </c:pt>
              </c:strCache>
            </c:strRef>
          </c:cat>
          <c:val>
            <c:numRef>
              <c:f>Sheet1!$B$2:$B$9</c:f>
              <c:numCache>
                <c:formatCode>General</c:formatCode>
                <c:ptCount val="8"/>
                <c:pt idx="0">
                  <c:v>1232</c:v>
                </c:pt>
                <c:pt idx="1">
                  <c:v>546</c:v>
                </c:pt>
                <c:pt idx="2">
                  <c:v>721</c:v>
                </c:pt>
                <c:pt idx="3">
                  <c:v>1122</c:v>
                </c:pt>
                <c:pt idx="4">
                  <c:v>1738</c:v>
                </c:pt>
                <c:pt idx="5">
                  <c:v>1329</c:v>
                </c:pt>
                <c:pt idx="6">
                  <c:v>627</c:v>
                </c:pt>
                <c:pt idx="7">
                  <c:v>47</c:v>
                </c:pt>
              </c:numCache>
            </c:numRef>
          </c:val>
          <c:extLst>
            <c:ext xmlns:c16="http://schemas.microsoft.com/office/drawing/2014/chart" uri="{C3380CC4-5D6E-409C-BE32-E72D297353CC}">
              <c16:uniqueId val="{00000000-874F-E14A-8BA3-3A7DA8CA6409}"/>
            </c:ext>
          </c:extLst>
        </c:ser>
        <c:ser>
          <c:idx val="1"/>
          <c:order val="1"/>
          <c:tx>
            <c:strRef>
              <c:f>Sheet1!$C$1</c:f>
              <c:strCache>
                <c:ptCount val="1"/>
                <c:pt idx="0">
                  <c:v>Female</c:v>
                </c:pt>
              </c:strCache>
            </c:strRef>
          </c:tx>
          <c:spPr>
            <a:blipFill rotWithShape="1">
              <a:blip xmlns:r="http://schemas.openxmlformats.org/officeDocument/2006/relationships" r:embed="rId2"/>
              <a:srcRect/>
              <a:stretch>
                <a:fillRect/>
              </a:stretch>
            </a:blipFill>
            <a:ln w="12700" cap="flat">
              <a:noFill/>
              <a:miter lim="400000"/>
            </a:ln>
            <a:effectLst/>
            <a:sp3d prstMaterial="matte"/>
          </c:spPr>
          <c:invertIfNegative val="0"/>
          <c:pictureOptions>
            <c:pictureFormat val="stretch"/>
          </c:pictureOptions>
          <c:cat>
            <c:strRef>
              <c:f>Sheet1!$A$2:$A$9</c:f>
              <c:strCache>
                <c:ptCount val="8"/>
                <c:pt idx="0">
                  <c:v>Age 1-17</c:v>
                </c:pt>
                <c:pt idx="1">
                  <c:v>Age 18-24</c:v>
                </c:pt>
                <c:pt idx="2">
                  <c:v>Age 25-29</c:v>
                </c:pt>
                <c:pt idx="3">
                  <c:v>Age 30-39</c:v>
                </c:pt>
                <c:pt idx="4">
                  <c:v>Age 40-59</c:v>
                </c:pt>
                <c:pt idx="5">
                  <c:v>Age 50-64</c:v>
                </c:pt>
                <c:pt idx="6">
                  <c:v>Age 65-84</c:v>
                </c:pt>
                <c:pt idx="7">
                  <c:v>Age 85 +</c:v>
                </c:pt>
              </c:strCache>
            </c:strRef>
          </c:cat>
          <c:val>
            <c:numRef>
              <c:f>Sheet1!$C$2:$C$9</c:f>
              <c:numCache>
                <c:formatCode>General</c:formatCode>
                <c:ptCount val="8"/>
                <c:pt idx="0">
                  <c:v>1221</c:v>
                </c:pt>
                <c:pt idx="1">
                  <c:v>902</c:v>
                </c:pt>
                <c:pt idx="2">
                  <c:v>1129</c:v>
                </c:pt>
                <c:pt idx="3">
                  <c:v>1392</c:v>
                </c:pt>
                <c:pt idx="4">
                  <c:v>1948</c:v>
                </c:pt>
                <c:pt idx="5">
                  <c:v>1397</c:v>
                </c:pt>
                <c:pt idx="6">
                  <c:v>905</c:v>
                </c:pt>
                <c:pt idx="7">
                  <c:v>116</c:v>
                </c:pt>
              </c:numCache>
            </c:numRef>
          </c:val>
          <c:extLst>
            <c:ext xmlns:c16="http://schemas.microsoft.com/office/drawing/2014/chart" uri="{C3380CC4-5D6E-409C-BE32-E72D297353CC}">
              <c16:uniqueId val="{00000001-874F-E14A-8BA3-3A7DA8CA6409}"/>
            </c:ext>
          </c:extLst>
        </c:ser>
        <c:dLbls>
          <c:showLegendKey val="0"/>
          <c:showVal val="0"/>
          <c:showCatName val="0"/>
          <c:showSerName val="0"/>
          <c:showPercent val="0"/>
          <c:showBubbleSize val="0"/>
        </c:dLbls>
        <c:gapWidth val="40"/>
        <c:shape val="cylinder"/>
        <c:axId val="250760032"/>
        <c:axId val="250760424"/>
        <c:axId val="3868768"/>
      </c:bar3DChart>
      <c:catAx>
        <c:axId val="250760032"/>
        <c:scaling>
          <c:orientation val="minMax"/>
        </c:scaling>
        <c:delete val="0"/>
        <c:axPos val="b"/>
        <c:numFmt formatCode="General" sourceLinked="0"/>
        <c:majorTickMark val="none"/>
        <c:minorTickMark val="none"/>
        <c:tickLblPos val="low"/>
        <c:spPr>
          <a:ln w="12700" cap="flat">
            <a:noFill/>
            <a:prstDash val="solid"/>
            <a:round/>
          </a:ln>
        </c:spPr>
        <c:txPr>
          <a:bodyPr rot="0"/>
          <a:lstStyle/>
          <a:p>
            <a:pPr>
              <a:defRPr sz="2400" b="0" i="0" u="none" strike="noStrike">
                <a:solidFill>
                  <a:srgbClr val="434343"/>
                </a:solidFill>
                <a:latin typeface="Baskerville"/>
              </a:defRPr>
            </a:pPr>
            <a:endParaRPr lang="en-US"/>
          </a:p>
        </c:txPr>
        <c:crossAx val="250760424"/>
        <c:crosses val="autoZero"/>
        <c:auto val="1"/>
        <c:lblAlgn val="ctr"/>
        <c:lblOffset val="100"/>
        <c:noMultiLvlLbl val="1"/>
      </c:catAx>
      <c:valAx>
        <c:axId val="250760424"/>
        <c:scaling>
          <c:orientation val="minMax"/>
        </c:scaling>
        <c:delete val="0"/>
        <c:axPos val="l"/>
        <c:majorGridlines>
          <c:spPr>
            <a:ln w="19050" cap="flat">
              <a:solidFill>
                <a:srgbClr val="A9A9A4"/>
              </a:solidFill>
              <a:custDash>
                <a:ds d="200000" sp="200000"/>
              </a:custDash>
              <a:miter lim="400000"/>
            </a:ln>
          </c:spPr>
        </c:majorGridlines>
        <c:numFmt formatCode="0" sourceLinked="0"/>
        <c:majorTickMark val="none"/>
        <c:minorTickMark val="none"/>
        <c:tickLblPos val="nextTo"/>
        <c:spPr>
          <a:ln w="12700" cap="flat">
            <a:noFill/>
            <a:prstDash val="solid"/>
            <a:round/>
          </a:ln>
        </c:spPr>
        <c:txPr>
          <a:bodyPr rot="0"/>
          <a:lstStyle/>
          <a:p>
            <a:pPr>
              <a:defRPr sz="2400" b="0" i="0" u="none" strike="noStrike">
                <a:solidFill>
                  <a:srgbClr val="434343"/>
                </a:solidFill>
                <a:latin typeface="Baskerville"/>
              </a:defRPr>
            </a:pPr>
            <a:endParaRPr lang="en-US"/>
          </a:p>
        </c:txPr>
        <c:crossAx val="250760032"/>
        <c:crosses val="autoZero"/>
        <c:crossBetween val="between"/>
        <c:majorUnit val="1000"/>
        <c:minorUnit val="500"/>
      </c:valAx>
      <c:serAx>
        <c:axId val="3868768"/>
        <c:scaling>
          <c:orientation val="minMax"/>
        </c:scaling>
        <c:delete val="0"/>
        <c:axPos val="b"/>
        <c:majorTickMark val="out"/>
        <c:minorTickMark val="none"/>
        <c:tickLblPos val="none"/>
        <c:spPr>
          <a:ln w="12700" cap="flat">
            <a:noFill/>
            <a:prstDash val="solid"/>
            <a:round/>
          </a:ln>
        </c:spPr>
        <c:crossAx val="250760424"/>
        <c:crosses val="autoZero"/>
        <c:tickLblSkip val="1"/>
      </c:serAx>
      <c:spPr>
        <a:noFill/>
        <a:ln w="12700" cap="flat">
          <a:noFill/>
          <a:miter lim="400000"/>
        </a:ln>
        <a:effectLst/>
      </c:spPr>
    </c:plotArea>
    <c:legend>
      <c:legendPos val="r"/>
      <c:layout>
        <c:manualLayout>
          <c:xMode val="edge"/>
          <c:yMode val="edge"/>
          <c:x val="0.75128499999999998"/>
          <c:y val="0.36651699999999998"/>
          <c:w val="0.24871499999999999"/>
          <c:h val="0.17150299999999999"/>
        </c:manualLayout>
      </c:layout>
      <c:overlay val="1"/>
      <c:spPr>
        <a:noFill/>
        <a:ln w="12700" cap="flat">
          <a:noFill/>
          <a:miter lim="400000"/>
        </a:ln>
        <a:effectLst/>
      </c:spPr>
      <c:txPr>
        <a:bodyPr rot="0"/>
        <a:lstStyle/>
        <a:p>
          <a:pPr>
            <a:defRPr sz="2600" b="0" i="0" u="none" strike="noStrike">
              <a:solidFill>
                <a:srgbClr val="434343"/>
              </a:solidFill>
              <a:latin typeface="Baskerville"/>
            </a:defRPr>
          </a:pPr>
          <a:endParaRPr lang="en-US"/>
        </a:p>
      </c:txPr>
    </c:legend>
    <c:plotVisOnly val="1"/>
    <c:dispBlanksAs val="gap"/>
    <c:showDLblsOverMax val="1"/>
  </c:chart>
  <c:spPr>
    <a:noFill/>
    <a:ln>
      <a:noFill/>
    </a:ln>
    <a:effectLst/>
  </c:sp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55367299999999997"/>
          <c:h val="0.98750000000000004"/>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7EBE-3841-A86C-C0E232E9720F}"/>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7EBE-3841-A86C-C0E232E9720F}"/>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7EBE-3841-A86C-C0E232E9720F}"/>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7EBE-3841-A86C-C0E232E9720F}"/>
              </c:ext>
            </c:extLst>
          </c:dPt>
          <c:dLbls>
            <c:dLbl>
              <c:idx val="0"/>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7EBE-3841-A86C-C0E232E9720F}"/>
                </c:ext>
              </c:extLst>
            </c:dLbl>
            <c:dLbl>
              <c:idx val="1"/>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7EBE-3841-A86C-C0E232E9720F}"/>
                </c:ext>
              </c:extLst>
            </c:dLbl>
            <c:dLbl>
              <c:idx val="2"/>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7EBE-3841-A86C-C0E232E9720F}"/>
                </c:ext>
              </c:extLst>
            </c:dLbl>
            <c:dLbl>
              <c:idx val="3"/>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7EBE-3841-A86C-C0E232E9720F}"/>
                </c:ext>
              </c:extLst>
            </c:dLbl>
            <c:numFmt formatCode="#,##0" sourceLinked="0"/>
            <c:spPr>
              <a:noFill/>
              <a:ln>
                <a:noFill/>
              </a:ln>
              <a:effectLst/>
            </c:spPr>
            <c:txPr>
              <a:bodyPr/>
              <a:lstStyle/>
              <a:p>
                <a:pPr>
                  <a:defRPr sz="2600" b="0" i="0" u="none" strike="noStrike">
                    <a:solidFill>
                      <a:srgbClr val="FFFFFF"/>
                    </a:solidFill>
                    <a:latin typeface="American Typewriter"/>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Sheet1!$B$1:$E$1</c:f>
              <c:strCache>
                <c:ptCount val="4"/>
                <c:pt idx="0">
                  <c:v> White</c:v>
                </c:pt>
                <c:pt idx="1">
                  <c:v>Latino</c:v>
                </c:pt>
                <c:pt idx="2">
                  <c:v>Black</c:v>
                </c:pt>
                <c:pt idx="3">
                  <c:v>Asian</c:v>
                </c:pt>
              </c:strCache>
            </c:strRef>
          </c:cat>
          <c:val>
            <c:numRef>
              <c:f>Sheet1!$B$2:$E$2</c:f>
              <c:numCache>
                <c:formatCode>General</c:formatCode>
                <c:ptCount val="4"/>
                <c:pt idx="0">
                  <c:v>22.9</c:v>
                </c:pt>
                <c:pt idx="1">
                  <c:v>70.3</c:v>
                </c:pt>
                <c:pt idx="2">
                  <c:v>3.5</c:v>
                </c:pt>
                <c:pt idx="3">
                  <c:v>1.2</c:v>
                </c:pt>
              </c:numCache>
            </c:numRef>
          </c:val>
          <c:extLst>
            <c:ext xmlns:c16="http://schemas.microsoft.com/office/drawing/2014/chart" uri="{C3380CC4-5D6E-409C-BE32-E72D297353CC}">
              <c16:uniqueId val="{00000007-7EBE-3841-A86C-C0E232E9720F}"/>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55949700000000002"/>
          <c:y val="0.34531600000000001"/>
          <c:w val="0.44050299999999998"/>
          <c:h val="0.16837099999999999"/>
        </c:manualLayout>
      </c:layout>
      <c:overlay val="1"/>
      <c:spPr>
        <a:noFill/>
        <a:ln w="12700" cap="flat">
          <a:noFill/>
          <a:miter lim="400000"/>
        </a:ln>
        <a:effectLst/>
      </c:spPr>
      <c:txPr>
        <a:bodyPr rot="0"/>
        <a:lstStyle/>
        <a:p>
          <a:pPr>
            <a:defRPr sz="2500" b="0" i="0" u="none" strike="noStrike">
              <a:solidFill>
                <a:srgbClr val="0D3955"/>
              </a:solidFill>
              <a:latin typeface="American Typewriter"/>
            </a:defRPr>
          </a:pPr>
          <a:endParaRPr lang="en-US"/>
        </a:p>
      </c:txPr>
    </c:legend>
    <c:plotVisOnly val="1"/>
    <c:dispBlanksAs val="gap"/>
    <c:showDLblsOverMax val="1"/>
  </c:chart>
  <c:spPr>
    <a:noFill/>
    <a:ln>
      <a:noFill/>
    </a:ln>
    <a:effectLst/>
  </c:spPr>
  <c:externalData r:id="rId5">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53453300000000004"/>
          <c:h val="0.98750000000000004"/>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explosion val="1"/>
          <c:dPt>
            <c:idx val="0"/>
            <c:bubble3D val="0"/>
            <c:extLst>
              <c:ext xmlns:c16="http://schemas.microsoft.com/office/drawing/2014/chart" uri="{C3380CC4-5D6E-409C-BE32-E72D297353CC}">
                <c16:uniqueId val="{00000000-7BAE-AD4B-93FC-90CFC2F20F61}"/>
              </c:ext>
            </c:extLst>
          </c:dPt>
          <c:dPt>
            <c:idx val="1"/>
            <c:bubble3D val="0"/>
            <c:explosion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7BAE-AD4B-93FC-90CFC2F20F61}"/>
              </c:ext>
            </c:extLst>
          </c:dPt>
          <c:dPt>
            <c:idx val="2"/>
            <c:bubble3D val="0"/>
            <c:explosion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7BAE-AD4B-93FC-90CFC2F20F61}"/>
              </c:ext>
            </c:extLst>
          </c:dPt>
          <c:dPt>
            <c:idx val="3"/>
            <c:bubble3D val="0"/>
            <c:explosion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7BAE-AD4B-93FC-90CFC2F20F61}"/>
              </c:ext>
            </c:extLst>
          </c:dPt>
          <c:dLbls>
            <c:dLbl>
              <c:idx val="0"/>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0-7BAE-AD4B-93FC-90CFC2F20F61}"/>
                </c:ext>
              </c:extLst>
            </c:dLbl>
            <c:dLbl>
              <c:idx val="1"/>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2-7BAE-AD4B-93FC-90CFC2F20F61}"/>
                </c:ext>
              </c:extLst>
            </c:dLbl>
            <c:dLbl>
              <c:idx val="2"/>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4-7BAE-AD4B-93FC-90CFC2F20F61}"/>
                </c:ext>
              </c:extLst>
            </c:dLbl>
            <c:dLbl>
              <c:idx val="3"/>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6-7BAE-AD4B-93FC-90CFC2F20F61}"/>
                </c:ext>
              </c:extLst>
            </c:dLbl>
            <c:numFmt formatCode="#,##0%" sourceLinked="0"/>
            <c:spPr>
              <a:noFill/>
              <a:ln>
                <a:noFill/>
              </a:ln>
              <a:effectLst/>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Sheet1!$B$1:$E$1</c:f>
              <c:strCache>
                <c:ptCount val="4"/>
                <c:pt idx="0">
                  <c:v>Uninsured</c:v>
                </c:pt>
                <c:pt idx="1">
                  <c:v>Medicaid</c:v>
                </c:pt>
                <c:pt idx="2">
                  <c:v>Medicare</c:v>
                </c:pt>
                <c:pt idx="3">
                  <c:v>Private</c:v>
                </c:pt>
              </c:strCache>
            </c:strRef>
          </c:cat>
          <c:val>
            <c:numRef>
              <c:f>Sheet1!$B$2:$E$2</c:f>
              <c:numCache>
                <c:formatCode>General</c:formatCode>
                <c:ptCount val="4"/>
                <c:pt idx="0">
                  <c:v>32.200000000000003</c:v>
                </c:pt>
                <c:pt idx="1">
                  <c:v>36.9</c:v>
                </c:pt>
                <c:pt idx="2">
                  <c:v>5.9</c:v>
                </c:pt>
                <c:pt idx="3">
                  <c:v>25.1</c:v>
                </c:pt>
              </c:numCache>
            </c:numRef>
          </c:val>
          <c:extLst>
            <c:ext xmlns:c16="http://schemas.microsoft.com/office/drawing/2014/chart" uri="{C3380CC4-5D6E-409C-BE32-E72D297353CC}">
              <c16:uniqueId val="{00000007-7BAE-AD4B-93FC-90CFC2F20F61}"/>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54594100000000001"/>
          <c:y val="0.31084099999999998"/>
          <c:w val="0.45405899999999999"/>
          <c:h val="0.30049999999999999"/>
        </c:manualLayout>
      </c:layout>
      <c:overlay val="1"/>
      <c:spPr>
        <a:noFill/>
        <a:ln w="12700" cap="flat">
          <a:noFill/>
          <a:miter lim="400000"/>
        </a:ln>
        <a:effectLst/>
      </c:spPr>
      <c:txPr>
        <a:bodyPr rot="0"/>
        <a:lstStyle/>
        <a:p>
          <a:pPr>
            <a:defRPr sz="2500" b="0" i="0" u="none" strike="noStrike">
              <a:solidFill>
                <a:srgbClr val="073857"/>
              </a:solidFill>
              <a:latin typeface="American Typewriter"/>
            </a:defRPr>
          </a:pPr>
          <a:endParaRPr lang="en-US"/>
        </a:p>
      </c:txPr>
    </c:legend>
    <c:plotVisOnly val="1"/>
    <c:dispBlanksAs val="gap"/>
    <c:showDLblsOverMax val="1"/>
  </c:chart>
  <c:spPr>
    <a:noFill/>
    <a:ln>
      <a:noFill/>
    </a:ln>
    <a:effectLst/>
  </c:spPr>
  <c:externalData r:id="rId5">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8.0033199999999995E-3"/>
          <c:w val="0.25998199999999999"/>
          <c:h val="0.97149300000000005"/>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645B-DD4C-8605-10846ADCA629}"/>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645B-DD4C-8605-10846ADCA629}"/>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645B-DD4C-8605-10846ADCA629}"/>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645B-DD4C-8605-10846ADCA629}"/>
              </c:ext>
            </c:extLst>
          </c:dPt>
          <c:dPt>
            <c:idx val="4"/>
            <c:bubble3D val="0"/>
            <c:spPr>
              <a:blipFill rotWithShape="1">
                <a:blip xmlns:r="http://schemas.openxmlformats.org/officeDocument/2006/relationships" r:embed="rId5"/>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8-645B-DD4C-8605-10846ADCA629}"/>
              </c:ext>
            </c:extLst>
          </c:dPt>
          <c:dLbls>
            <c:dLbl>
              <c:idx val="0"/>
              <c:numFmt formatCode="#,##0%" sourceLinked="0"/>
              <c:spPr/>
              <c:txPr>
                <a:bodyPr/>
                <a:lstStyle/>
                <a:p>
                  <a:pPr>
                    <a:defRPr sz="19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0-645B-DD4C-8605-10846ADCA629}"/>
                </c:ext>
              </c:extLst>
            </c:dLbl>
            <c:dLbl>
              <c:idx val="1"/>
              <c:numFmt formatCode="#,##0%" sourceLinked="0"/>
              <c:spPr/>
              <c:txPr>
                <a:bodyPr/>
                <a:lstStyle/>
                <a:p>
                  <a:pPr>
                    <a:defRPr sz="19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2-645B-DD4C-8605-10846ADCA629}"/>
                </c:ext>
              </c:extLst>
            </c:dLbl>
            <c:dLbl>
              <c:idx val="2"/>
              <c:numFmt formatCode="#,##0%" sourceLinked="0"/>
              <c:spPr/>
              <c:txPr>
                <a:bodyPr/>
                <a:lstStyle/>
                <a:p>
                  <a:pPr>
                    <a:defRPr sz="19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4-645B-DD4C-8605-10846ADCA629}"/>
                </c:ext>
              </c:extLst>
            </c:dLbl>
            <c:dLbl>
              <c:idx val="3"/>
              <c:numFmt formatCode="#,##0%" sourceLinked="0"/>
              <c:spPr/>
              <c:txPr>
                <a:bodyPr/>
                <a:lstStyle/>
                <a:p>
                  <a:pPr>
                    <a:defRPr sz="19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6-645B-DD4C-8605-10846ADCA629}"/>
                </c:ext>
              </c:extLst>
            </c:dLbl>
            <c:dLbl>
              <c:idx val="4"/>
              <c:numFmt formatCode="#,##0%" sourceLinked="0"/>
              <c:spPr/>
              <c:txPr>
                <a:bodyPr/>
                <a:lstStyle/>
                <a:p>
                  <a:pPr>
                    <a:defRPr sz="19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8-645B-DD4C-8605-10846ADCA629}"/>
                </c:ext>
              </c:extLst>
            </c:dLbl>
            <c:numFmt formatCode="#,##0%" sourceLinked="0"/>
            <c:spPr>
              <a:noFill/>
              <a:ln>
                <a:noFill/>
              </a:ln>
              <a:effectLst/>
            </c:spPr>
            <c:txPr>
              <a:bodyPr/>
              <a:lstStyle/>
              <a:p>
                <a:pPr>
                  <a:defRPr sz="1900" b="0" i="0" u="none" strike="noStrike">
                    <a:solidFill>
                      <a:srgbClr val="FFFFFF"/>
                    </a:solidFill>
                    <a:latin typeface="American Typewriter"/>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Sheet1!$B$1:$F$1</c:f>
              <c:strCache>
                <c:ptCount val="5"/>
                <c:pt idx="0">
                  <c:v>Latin America (majority El Salvador, Colombia, Brazil, Mexico)</c:v>
                </c:pt>
                <c:pt idx="1">
                  <c:v>Africa (majority Morocco)</c:v>
                </c:pt>
                <c:pt idx="2">
                  <c:v>Asia (majority Vietnam)</c:v>
                </c:pt>
                <c:pt idx="3">
                  <c:v>Europe (over half from Italy)</c:v>
                </c:pt>
                <c:pt idx="4">
                  <c:v>North America</c:v>
                </c:pt>
              </c:strCache>
            </c:strRef>
          </c:cat>
          <c:val>
            <c:numRef>
              <c:f>Sheet1!$B$2:$F$2</c:f>
              <c:numCache>
                <c:formatCode>General</c:formatCode>
                <c:ptCount val="5"/>
                <c:pt idx="0">
                  <c:v>79</c:v>
                </c:pt>
                <c:pt idx="1">
                  <c:v>5</c:v>
                </c:pt>
                <c:pt idx="2">
                  <c:v>6</c:v>
                </c:pt>
                <c:pt idx="3">
                  <c:v>9</c:v>
                </c:pt>
                <c:pt idx="4">
                  <c:v>1</c:v>
                </c:pt>
              </c:numCache>
            </c:numRef>
          </c:val>
          <c:extLst>
            <c:ext xmlns:c16="http://schemas.microsoft.com/office/drawing/2014/chart" uri="{C3380CC4-5D6E-409C-BE32-E72D297353CC}">
              <c16:uniqueId val="{00000009-645B-DD4C-8605-10846ADCA62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22810900000000001"/>
          <c:y val="0.46421200000000001"/>
          <c:w val="0.77189099999999999"/>
          <c:h val="0.45211299999999999"/>
        </c:manualLayout>
      </c:layout>
      <c:overlay val="1"/>
      <c:spPr>
        <a:noFill/>
        <a:ln w="12700" cap="flat">
          <a:noFill/>
          <a:miter lim="400000"/>
        </a:ln>
        <a:effectLst/>
      </c:spPr>
      <c:txPr>
        <a:bodyPr rot="0"/>
        <a:lstStyle/>
        <a:p>
          <a:pPr>
            <a:defRPr sz="2000" b="0" i="0" u="none" strike="noStrike">
              <a:solidFill>
                <a:srgbClr val="033C55"/>
              </a:solidFill>
              <a:latin typeface="American Typewriter"/>
            </a:defRPr>
          </a:pPr>
          <a:endParaRPr lang="en-US"/>
        </a:p>
      </c:txPr>
    </c:legend>
    <c:plotVisOnly val="1"/>
    <c:dispBlanksAs val="gap"/>
    <c:showDLblsOverMax val="1"/>
  </c:chart>
  <c:spPr>
    <a:noFill/>
    <a:ln>
      <a:noFill/>
    </a:ln>
    <a:effectLst/>
  </c:spPr>
  <c:externalData r:id="rId6">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59082800000000002"/>
          <c:h val="0.98750000000000004"/>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1FF3-3E48-BC42-9A708B9DA4DA}"/>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1FF3-3E48-BC42-9A708B9DA4DA}"/>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1FF3-3E48-BC42-9A708B9DA4DA}"/>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1FF3-3E48-BC42-9A708B9DA4DA}"/>
              </c:ext>
            </c:extLst>
          </c:dPt>
          <c:dPt>
            <c:idx val="4"/>
            <c:bubble3D val="0"/>
            <c:spPr>
              <a:blipFill rotWithShape="1">
                <a:blip xmlns:r="http://schemas.openxmlformats.org/officeDocument/2006/relationships" r:embed="rId5"/>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8-1FF3-3E48-BC42-9A708B9DA4DA}"/>
              </c:ext>
            </c:extLst>
          </c:dPt>
          <c:dPt>
            <c:idx val="5"/>
            <c:bubble3D val="0"/>
            <c:spPr>
              <a:blipFill rotWithShape="1">
                <a:blip xmlns:r="http://schemas.openxmlformats.org/officeDocument/2006/relationships" r:embed="rId6"/>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A-1FF3-3E48-BC42-9A708B9DA4DA}"/>
              </c:ext>
            </c:extLst>
          </c:dPt>
          <c:dLbls>
            <c:dLbl>
              <c:idx val="0"/>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0-1FF3-3E48-BC42-9A708B9DA4DA}"/>
                </c:ext>
              </c:extLst>
            </c:dLbl>
            <c:dLbl>
              <c:idx val="1"/>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2-1FF3-3E48-BC42-9A708B9DA4DA}"/>
                </c:ext>
              </c:extLst>
            </c:dLbl>
            <c:dLbl>
              <c:idx val="2"/>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4-1FF3-3E48-BC42-9A708B9DA4DA}"/>
                </c:ext>
              </c:extLst>
            </c:dLbl>
            <c:dLbl>
              <c:idx val="3"/>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6-1FF3-3E48-BC42-9A708B9DA4DA}"/>
                </c:ext>
              </c:extLst>
            </c:dLbl>
            <c:dLbl>
              <c:idx val="4"/>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8-1FF3-3E48-BC42-9A708B9DA4DA}"/>
                </c:ext>
              </c:extLst>
            </c:dLbl>
            <c:dLbl>
              <c:idx val="5"/>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A-1FF3-3E48-BC42-9A708B9DA4DA}"/>
                </c:ext>
              </c:extLst>
            </c:dLbl>
            <c:numFmt formatCode="#,##0%" sourceLinked="0"/>
            <c:spPr>
              <a:noFill/>
              <a:ln>
                <a:noFill/>
              </a:ln>
              <a:effectLst/>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Sheet1!$B$1:$G$1</c:f>
              <c:strCache>
                <c:ptCount val="6"/>
                <c:pt idx="0">
                  <c:v>&lt;1 yo</c:v>
                </c:pt>
                <c:pt idx="1">
                  <c:v>1-16</c:v>
                </c:pt>
                <c:pt idx="2">
                  <c:v>17-20</c:v>
                </c:pt>
                <c:pt idx="3">
                  <c:v>21-44</c:v>
                </c:pt>
                <c:pt idx="4">
                  <c:v>45-64</c:v>
                </c:pt>
                <c:pt idx="5">
                  <c:v>65+</c:v>
                </c:pt>
              </c:strCache>
            </c:strRef>
          </c:cat>
          <c:val>
            <c:numRef>
              <c:f>Sheet1!$B$2:$G$2</c:f>
              <c:numCache>
                <c:formatCode>General</c:formatCode>
                <c:ptCount val="6"/>
                <c:pt idx="0">
                  <c:v>2</c:v>
                </c:pt>
                <c:pt idx="1">
                  <c:v>26</c:v>
                </c:pt>
                <c:pt idx="2">
                  <c:v>6</c:v>
                </c:pt>
                <c:pt idx="3">
                  <c:v>33</c:v>
                </c:pt>
                <c:pt idx="4">
                  <c:v>23</c:v>
                </c:pt>
                <c:pt idx="5">
                  <c:v>10</c:v>
                </c:pt>
              </c:numCache>
            </c:numRef>
          </c:val>
          <c:extLst>
            <c:ext xmlns:c16="http://schemas.microsoft.com/office/drawing/2014/chart" uri="{C3380CC4-5D6E-409C-BE32-E72D297353CC}">
              <c16:uniqueId val="{0000000B-1FF3-3E48-BC42-9A708B9DA4DA}"/>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67121900000000001"/>
          <c:y val="0.25843300000000002"/>
          <c:w val="0.32878099999999999"/>
          <c:h val="0.48897600000000002"/>
        </c:manualLayout>
      </c:layout>
      <c:overlay val="1"/>
      <c:spPr>
        <a:noFill/>
        <a:ln w="12700" cap="flat">
          <a:noFill/>
          <a:miter lim="400000"/>
        </a:ln>
        <a:effectLst/>
      </c:spPr>
      <c:txPr>
        <a:bodyPr rot="0"/>
        <a:lstStyle/>
        <a:p>
          <a:pPr>
            <a:defRPr sz="3000" b="0" i="0" u="none" strike="noStrike">
              <a:solidFill>
                <a:srgbClr val="073C57"/>
              </a:solidFill>
              <a:latin typeface="American Typewriter"/>
            </a:defRPr>
          </a:pPr>
          <a:endParaRPr lang="en-US"/>
        </a:p>
      </c:txPr>
    </c:legend>
    <c:plotVisOnly val="1"/>
    <c:dispBlanksAs val="gap"/>
    <c:showDLblsOverMax val="1"/>
  </c:chart>
  <c:spPr>
    <a:noFill/>
    <a:ln>
      <a:noFill/>
    </a:ln>
    <a:effectLst/>
  </c:spPr>
  <c:externalData r:id="rId7">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45857900000000001"/>
          <c:h val="0.98750000000000004"/>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A77D-594F-8866-C6965D3C6CF4}"/>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A77D-594F-8866-C6965D3C6CF4}"/>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A77D-594F-8866-C6965D3C6CF4}"/>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A77D-594F-8866-C6965D3C6CF4}"/>
              </c:ext>
            </c:extLst>
          </c:dPt>
          <c:dPt>
            <c:idx val="4"/>
            <c:bubble3D val="0"/>
            <c:spPr>
              <a:blipFill rotWithShape="1">
                <a:blip xmlns:r="http://schemas.openxmlformats.org/officeDocument/2006/relationships" r:embed="rId5"/>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8-A77D-594F-8866-C6965D3C6CF4}"/>
              </c:ext>
            </c:extLst>
          </c:dPt>
          <c:dPt>
            <c:idx val="5"/>
            <c:bubble3D val="0"/>
            <c:spPr>
              <a:blipFill rotWithShape="1">
                <a:blip xmlns:r="http://schemas.openxmlformats.org/officeDocument/2006/relationships" r:embed="rId6"/>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A-A77D-594F-8866-C6965D3C6CF4}"/>
              </c:ext>
            </c:extLst>
          </c:dPt>
          <c:dLbls>
            <c:dLbl>
              <c:idx val="0"/>
              <c:numFmt formatCode="#,##0%" sourceLinked="0"/>
              <c:spPr/>
              <c:txPr>
                <a:bodyPr/>
                <a:lstStyle/>
                <a:p>
                  <a:pPr>
                    <a:defRPr sz="29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0-A77D-594F-8866-C6965D3C6CF4}"/>
                </c:ext>
              </c:extLst>
            </c:dLbl>
            <c:dLbl>
              <c:idx val="1"/>
              <c:numFmt formatCode="#,##0%" sourceLinked="0"/>
              <c:spPr/>
              <c:txPr>
                <a:bodyPr/>
                <a:lstStyle/>
                <a:p>
                  <a:pPr>
                    <a:defRPr sz="29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2-A77D-594F-8866-C6965D3C6CF4}"/>
                </c:ext>
              </c:extLst>
            </c:dLbl>
            <c:dLbl>
              <c:idx val="2"/>
              <c:numFmt formatCode="#,##0%" sourceLinked="0"/>
              <c:spPr/>
              <c:txPr>
                <a:bodyPr/>
                <a:lstStyle/>
                <a:p>
                  <a:pPr>
                    <a:defRPr sz="29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4-A77D-594F-8866-C6965D3C6CF4}"/>
                </c:ext>
              </c:extLst>
            </c:dLbl>
            <c:dLbl>
              <c:idx val="3"/>
              <c:numFmt formatCode="#,##0%" sourceLinked="0"/>
              <c:spPr/>
              <c:txPr>
                <a:bodyPr/>
                <a:lstStyle/>
                <a:p>
                  <a:pPr>
                    <a:defRPr sz="2900" b="0" i="0" u="none" strike="noStrike">
                      <a:solidFill>
                        <a:srgbClr val="FFFFFF"/>
                      </a:solidFill>
                      <a:latin typeface="American Typewriter"/>
                    </a:defRPr>
                  </a:pPr>
                  <a:endParaRPr lang="en-US"/>
                </a:p>
              </c:txPr>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A77D-594F-8866-C6965D3C6CF4}"/>
                </c:ext>
              </c:extLst>
            </c:dLbl>
            <c:dLbl>
              <c:idx val="4"/>
              <c:numFmt formatCode="#,##0%" sourceLinked="0"/>
              <c:spPr/>
              <c:txPr>
                <a:bodyPr/>
                <a:lstStyle/>
                <a:p>
                  <a:pPr>
                    <a:defRPr sz="2900" b="0" i="0" u="none" strike="noStrike">
                      <a:solidFill>
                        <a:srgbClr val="FFFFFF"/>
                      </a:solidFill>
                      <a:latin typeface="American Typewriter"/>
                    </a:defRPr>
                  </a:pPr>
                  <a:endParaRPr lang="en-US"/>
                </a:p>
              </c:txPr>
              <c:dLblPos val="ct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A77D-594F-8866-C6965D3C6CF4}"/>
                </c:ext>
              </c:extLst>
            </c:dLbl>
            <c:dLbl>
              <c:idx val="5"/>
              <c:numFmt formatCode="#,##0%" sourceLinked="0"/>
              <c:spPr/>
              <c:txPr>
                <a:bodyPr/>
                <a:lstStyle/>
                <a:p>
                  <a:pPr>
                    <a:defRPr sz="29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A-A77D-594F-8866-C6965D3C6CF4}"/>
                </c:ext>
              </c:extLst>
            </c:dLbl>
            <c:numFmt formatCode="#,##0%" sourceLinked="0"/>
            <c:spPr>
              <a:noFill/>
              <a:ln>
                <a:noFill/>
              </a:ln>
              <a:effectLst/>
            </c:spPr>
            <c:txPr>
              <a:bodyPr/>
              <a:lstStyle/>
              <a:p>
                <a:pPr>
                  <a:defRPr sz="2900" b="0" i="0" u="none" strike="noStrike">
                    <a:solidFill>
                      <a:srgbClr val="FFFFFF"/>
                    </a:solidFill>
                    <a:latin typeface="American Typewriter"/>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Sheet1!$B$1:$G$1</c:f>
              <c:strCache>
                <c:ptCount val="6"/>
                <c:pt idx="0">
                  <c:v>White - incl Albanian, Greek, Arabic</c:v>
                </c:pt>
                <c:pt idx="1">
                  <c:v>Latino</c:v>
                </c:pt>
                <c:pt idx="2">
                  <c:v>Black</c:v>
                </c:pt>
                <c:pt idx="3">
                  <c:v>Asian</c:v>
                </c:pt>
                <c:pt idx="4">
                  <c:v>Pacific Islander</c:v>
                </c:pt>
                <c:pt idx="5">
                  <c:v>Other</c:v>
                </c:pt>
              </c:strCache>
            </c:strRef>
          </c:cat>
          <c:val>
            <c:numRef>
              <c:f>Sheet1!$B$2:$G$2</c:f>
              <c:numCache>
                <c:formatCode>General</c:formatCode>
                <c:ptCount val="6"/>
                <c:pt idx="0">
                  <c:v>43</c:v>
                </c:pt>
                <c:pt idx="1">
                  <c:v>18</c:v>
                </c:pt>
                <c:pt idx="2">
                  <c:v>32</c:v>
                </c:pt>
                <c:pt idx="3">
                  <c:v>2</c:v>
                </c:pt>
                <c:pt idx="4">
                  <c:v>1</c:v>
                </c:pt>
                <c:pt idx="5">
                  <c:v>4</c:v>
                </c:pt>
              </c:numCache>
            </c:numRef>
          </c:val>
          <c:extLst>
            <c:ext xmlns:c16="http://schemas.microsoft.com/office/drawing/2014/chart" uri="{C3380CC4-5D6E-409C-BE32-E72D297353CC}">
              <c16:uniqueId val="{0000000B-A77D-594F-8866-C6965D3C6CF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480545"/>
          <c:y val="0.30065199999999997"/>
          <c:w val="0.519455"/>
          <c:h val="0.41119499999999998"/>
        </c:manualLayout>
      </c:layout>
      <c:overlay val="1"/>
      <c:spPr>
        <a:noFill/>
        <a:ln w="12700" cap="flat">
          <a:noFill/>
          <a:miter lim="400000"/>
        </a:ln>
        <a:effectLst/>
      </c:spPr>
      <c:txPr>
        <a:bodyPr rot="0"/>
        <a:lstStyle/>
        <a:p>
          <a:pPr>
            <a:defRPr sz="2200" b="0" i="0" u="none" strike="noStrike">
              <a:solidFill>
                <a:srgbClr val="05394E"/>
              </a:solidFill>
              <a:latin typeface="American Typewriter"/>
            </a:defRPr>
          </a:pPr>
          <a:endParaRPr lang="en-US"/>
        </a:p>
      </c:txPr>
    </c:legend>
    <c:plotVisOnly val="1"/>
    <c:dispBlanksAs val="gap"/>
    <c:showDLblsOverMax val="1"/>
  </c:chart>
  <c:spPr>
    <a:noFill/>
    <a:ln>
      <a:noFill/>
    </a:ln>
    <a:effectLst/>
  </c:spPr>
  <c:externalData r:id="rId7">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57700399999999996"/>
          <c:h val="0.98750000000000004"/>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F280-2849-931E-DAADBA19EC74}"/>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F280-2849-931E-DAADBA19EC74}"/>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F280-2849-931E-DAADBA19EC74}"/>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F280-2849-931E-DAADBA19EC74}"/>
              </c:ext>
            </c:extLst>
          </c:dPt>
          <c:dPt>
            <c:idx val="4"/>
            <c:bubble3D val="0"/>
            <c:spPr>
              <a:blipFill rotWithShape="1">
                <a:blip xmlns:r="http://schemas.openxmlformats.org/officeDocument/2006/relationships" r:embed="rId5"/>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8-F280-2849-931E-DAADBA19EC74}"/>
              </c:ext>
            </c:extLst>
          </c:dPt>
          <c:dPt>
            <c:idx val="5"/>
            <c:bubble3D val="0"/>
            <c:spPr>
              <a:blipFill rotWithShape="1">
                <a:blip xmlns:r="http://schemas.openxmlformats.org/officeDocument/2006/relationships" r:embed="rId6"/>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A-F280-2849-931E-DAADBA19EC74}"/>
              </c:ext>
            </c:extLst>
          </c:dPt>
          <c:dLbls>
            <c:dLbl>
              <c:idx val="0"/>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0-F280-2849-931E-DAADBA19EC74}"/>
                </c:ext>
              </c:extLst>
            </c:dLbl>
            <c:dLbl>
              <c:idx val="1"/>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2-F280-2849-931E-DAADBA19EC74}"/>
                </c:ext>
              </c:extLst>
            </c:dLbl>
            <c:dLbl>
              <c:idx val="2"/>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4-F280-2849-931E-DAADBA19EC74}"/>
                </c:ext>
              </c:extLst>
            </c:dLbl>
            <c:dLbl>
              <c:idx val="3"/>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6-F280-2849-931E-DAADBA19EC74}"/>
                </c:ext>
              </c:extLst>
            </c:dLbl>
            <c:dLbl>
              <c:idx val="4"/>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8-F280-2849-931E-DAADBA19EC74}"/>
                </c:ext>
              </c:extLst>
            </c:dLbl>
            <c:dLbl>
              <c:idx val="5"/>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A-F280-2849-931E-DAADBA19EC74}"/>
                </c:ext>
              </c:extLst>
            </c:dLbl>
            <c:numFmt formatCode="#,##0%" sourceLinked="0"/>
            <c:spPr>
              <a:noFill/>
              <a:ln>
                <a:noFill/>
              </a:ln>
              <a:effectLst/>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Sheet1!$B$1:$G$1</c:f>
              <c:strCache>
                <c:ptCount val="6"/>
                <c:pt idx="0">
                  <c:v>English</c:v>
                </c:pt>
                <c:pt idx="1">
                  <c:v>Greek</c:v>
                </c:pt>
                <c:pt idx="2">
                  <c:v>Albanian</c:v>
                </c:pt>
                <c:pt idx="3">
                  <c:v>Arabic</c:v>
                </c:pt>
                <c:pt idx="4">
                  <c:v>Spanish</c:v>
                </c:pt>
                <c:pt idx="5">
                  <c:v>Haitian</c:v>
                </c:pt>
              </c:strCache>
            </c:strRef>
          </c:cat>
          <c:val>
            <c:numRef>
              <c:f>Sheet1!$B$2:$G$2</c:f>
              <c:numCache>
                <c:formatCode>General</c:formatCode>
                <c:ptCount val="6"/>
                <c:pt idx="0">
                  <c:v>77</c:v>
                </c:pt>
                <c:pt idx="1">
                  <c:v>2</c:v>
                </c:pt>
                <c:pt idx="2">
                  <c:v>10</c:v>
                </c:pt>
                <c:pt idx="3">
                  <c:v>2</c:v>
                </c:pt>
                <c:pt idx="4">
                  <c:v>6</c:v>
                </c:pt>
                <c:pt idx="5">
                  <c:v>2</c:v>
                </c:pt>
              </c:numCache>
            </c:numRef>
          </c:val>
          <c:extLst>
            <c:ext xmlns:c16="http://schemas.microsoft.com/office/drawing/2014/chart" uri="{C3380CC4-5D6E-409C-BE32-E72D297353CC}">
              <c16:uniqueId val="{0000000B-F280-2849-931E-DAADBA19EC7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60148900000000005"/>
          <c:y val="0.296265"/>
          <c:w val="0.398511"/>
          <c:h val="0.40984300000000001"/>
        </c:manualLayout>
      </c:layout>
      <c:overlay val="1"/>
      <c:spPr>
        <a:noFill/>
        <a:ln w="12700" cap="flat">
          <a:noFill/>
          <a:miter lim="400000"/>
        </a:ln>
        <a:effectLst/>
      </c:spPr>
      <c:txPr>
        <a:bodyPr rot="0"/>
        <a:lstStyle/>
        <a:p>
          <a:pPr>
            <a:defRPr sz="2500" b="0" i="0" u="none" strike="noStrike">
              <a:solidFill>
                <a:srgbClr val="063A58"/>
              </a:solidFill>
              <a:latin typeface="American Typewriter"/>
            </a:defRPr>
          </a:pPr>
          <a:endParaRPr lang="en-US"/>
        </a:p>
      </c:txPr>
    </c:legend>
    <c:plotVisOnly val="1"/>
    <c:dispBlanksAs val="gap"/>
    <c:showDLblsOverMax val="1"/>
  </c:chart>
  <c:spPr>
    <a:noFill/>
    <a:ln>
      <a:noFill/>
    </a:ln>
    <a:effectLst/>
  </c:spPr>
  <c:externalData r:id="rId7">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51413500000000001"/>
          <c:h val="0.98750000000000004"/>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0855-A844-BE3C-2DF1E0F8C1D8}"/>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0855-A844-BE3C-2DF1E0F8C1D8}"/>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0855-A844-BE3C-2DF1E0F8C1D8}"/>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0855-A844-BE3C-2DF1E0F8C1D8}"/>
              </c:ext>
            </c:extLst>
          </c:dPt>
          <c:dLbls>
            <c:dLbl>
              <c:idx val="0"/>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0-0855-A844-BE3C-2DF1E0F8C1D8}"/>
                </c:ext>
              </c:extLst>
            </c:dLbl>
            <c:dLbl>
              <c:idx val="1"/>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2-0855-A844-BE3C-2DF1E0F8C1D8}"/>
                </c:ext>
              </c:extLst>
            </c:dLbl>
            <c:dLbl>
              <c:idx val="2"/>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4-0855-A844-BE3C-2DF1E0F8C1D8}"/>
                </c:ext>
              </c:extLst>
            </c:dLbl>
            <c:dLbl>
              <c:idx val="3"/>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6-0855-A844-BE3C-2DF1E0F8C1D8}"/>
                </c:ext>
              </c:extLst>
            </c:dLbl>
            <c:numFmt formatCode="#,##0%" sourceLinked="0"/>
            <c:spPr>
              <a:noFill/>
              <a:ln>
                <a:noFill/>
              </a:ln>
              <a:effectLst/>
            </c:spPr>
            <c:txPr>
              <a:bodyPr/>
              <a:lstStyle/>
              <a:p>
                <a:pPr>
                  <a:defRPr sz="3200" b="0" i="0" u="none" strike="noStrike">
                    <a:solidFill>
                      <a:srgbClr val="FFFFFF"/>
                    </a:solidFill>
                    <a:latin typeface="American Typewriter"/>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Sheet1!$B$1:$E$1</c:f>
              <c:strCache>
                <c:ptCount val="4"/>
                <c:pt idx="0">
                  <c:v>MassHealth</c:v>
                </c:pt>
                <c:pt idx="1">
                  <c:v>Medicare</c:v>
                </c:pt>
                <c:pt idx="2">
                  <c:v>Health Safety Net</c:v>
                </c:pt>
                <c:pt idx="3">
                  <c:v>Commercial</c:v>
                </c:pt>
              </c:strCache>
            </c:strRef>
          </c:cat>
          <c:val>
            <c:numRef>
              <c:f>Sheet1!$B$2:$E$2</c:f>
              <c:numCache>
                <c:formatCode>General</c:formatCode>
                <c:ptCount val="4"/>
                <c:pt idx="0">
                  <c:v>40</c:v>
                </c:pt>
                <c:pt idx="1">
                  <c:v>11</c:v>
                </c:pt>
                <c:pt idx="2">
                  <c:v>7</c:v>
                </c:pt>
                <c:pt idx="3">
                  <c:v>26</c:v>
                </c:pt>
              </c:numCache>
            </c:numRef>
          </c:val>
          <c:extLst>
            <c:ext xmlns:c16="http://schemas.microsoft.com/office/drawing/2014/chart" uri="{C3380CC4-5D6E-409C-BE32-E72D297353CC}">
              <c16:uniqueId val="{00000007-0855-A844-BE3C-2DF1E0F8C1D8}"/>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48469899999999999"/>
          <c:y val="0.360705"/>
          <c:w val="0.51530100000000001"/>
          <c:h val="0.29109000000000002"/>
        </c:manualLayout>
      </c:layout>
      <c:overlay val="1"/>
      <c:spPr>
        <a:noFill/>
        <a:ln w="12700" cap="flat">
          <a:noFill/>
          <a:miter lim="400000"/>
        </a:ln>
        <a:effectLst/>
      </c:spPr>
      <c:txPr>
        <a:bodyPr rot="0"/>
        <a:lstStyle/>
        <a:p>
          <a:pPr>
            <a:defRPr sz="2500" b="0" i="0" u="none" strike="noStrike">
              <a:solidFill>
                <a:srgbClr val="07395A"/>
              </a:solidFill>
              <a:latin typeface="American Typewriter"/>
            </a:defRPr>
          </a:pPr>
          <a:endParaRPr lang="en-US"/>
        </a:p>
      </c:txPr>
    </c:legend>
    <c:plotVisOnly val="1"/>
    <c:dispBlanksAs val="gap"/>
    <c:showDLblsOverMax val="1"/>
  </c:chart>
  <c:spPr>
    <a:noFill/>
    <a:ln>
      <a:noFill/>
    </a:ln>
    <a:effectLst/>
  </c:sp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2.6125599999999999E-2"/>
          <c:y val="6.0668199999999999E-2"/>
          <c:w val="0.37837900000000002"/>
          <c:h val="0.86616400000000004"/>
        </c:manualLayout>
      </c:layout>
      <c:pieChart>
        <c:varyColors val="0"/>
        <c:ser>
          <c:idx val="0"/>
          <c:order val="0"/>
          <c:tx>
            <c:strRef>
              <c:f>Sheet1!$A$2</c:f>
              <c:strCache>
                <c:ptCount val="1"/>
                <c:pt idx="0">
                  <c:v>White* incl large Albanian pop</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A955-4449-BBE7-C2EDAA4C64B6}"/>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A955-4449-BBE7-C2EDAA4C64B6}"/>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A955-4449-BBE7-C2EDAA4C64B6}"/>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A955-4449-BBE7-C2EDAA4C64B6}"/>
              </c:ext>
            </c:extLst>
          </c:dPt>
          <c:dPt>
            <c:idx val="4"/>
            <c:bubble3D val="0"/>
            <c:spPr>
              <a:blipFill rotWithShape="1">
                <a:blip xmlns:r="http://schemas.openxmlformats.org/officeDocument/2006/relationships" r:embed="rId5"/>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8-A955-4449-BBE7-C2EDAA4C64B6}"/>
              </c:ext>
            </c:extLst>
          </c:dPt>
          <c:dPt>
            <c:idx val="5"/>
            <c:bubble3D val="0"/>
            <c:spPr>
              <a:blipFill rotWithShape="1">
                <a:blip xmlns:r="http://schemas.openxmlformats.org/officeDocument/2006/relationships" r:embed="rId6"/>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A-A955-4449-BBE7-C2EDAA4C64B6}"/>
              </c:ext>
            </c:extLst>
          </c:dPt>
          <c:dLbls>
            <c:dLbl>
              <c:idx val="0"/>
              <c:numFmt formatCode="#,##0" sourceLinked="0"/>
              <c:spPr/>
              <c:txPr>
                <a:bodyPr/>
                <a:lstStyle/>
                <a:p>
                  <a:pPr>
                    <a:defRPr sz="20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A955-4449-BBE7-C2EDAA4C64B6}"/>
                </c:ext>
              </c:extLst>
            </c:dLbl>
            <c:dLbl>
              <c:idx val="1"/>
              <c:numFmt formatCode="#,##0" sourceLinked="0"/>
              <c:spPr/>
              <c:txPr>
                <a:bodyPr/>
                <a:lstStyle/>
                <a:p>
                  <a:pPr>
                    <a:defRPr sz="20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A955-4449-BBE7-C2EDAA4C64B6}"/>
                </c:ext>
              </c:extLst>
            </c:dLbl>
            <c:dLbl>
              <c:idx val="2"/>
              <c:numFmt formatCode="#,##0" sourceLinked="0"/>
              <c:spPr/>
              <c:txPr>
                <a:bodyPr/>
                <a:lstStyle/>
                <a:p>
                  <a:pPr>
                    <a:defRPr sz="20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A955-4449-BBE7-C2EDAA4C64B6}"/>
                </c:ext>
              </c:extLst>
            </c:dLbl>
            <c:dLbl>
              <c:idx val="3"/>
              <c:numFmt formatCode="#,##0" sourceLinked="0"/>
              <c:spPr/>
              <c:txPr>
                <a:bodyPr/>
                <a:lstStyle/>
                <a:p>
                  <a:pPr>
                    <a:defRPr sz="2000" b="0" i="0" u="none" strike="noStrike">
                      <a:solidFill>
                        <a:srgbClr val="FFFFFF"/>
                      </a:solidFill>
                      <a:latin typeface="American Typewrite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955-4449-BBE7-C2EDAA4C64B6}"/>
                </c:ext>
              </c:extLst>
            </c:dLbl>
            <c:dLbl>
              <c:idx val="4"/>
              <c:numFmt formatCode="#,##0" sourceLinked="0"/>
              <c:spPr/>
              <c:txPr>
                <a:bodyPr/>
                <a:lstStyle/>
                <a:p>
                  <a:pPr>
                    <a:defRPr sz="2000" b="0" i="0" u="none" strike="noStrike">
                      <a:solidFill>
                        <a:srgbClr val="FFFFFF"/>
                      </a:solidFill>
                      <a:latin typeface="American Typewriter"/>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955-4449-BBE7-C2EDAA4C64B6}"/>
                </c:ext>
              </c:extLst>
            </c:dLbl>
            <c:dLbl>
              <c:idx val="5"/>
              <c:numFmt formatCode="#,##0" sourceLinked="0"/>
              <c:spPr/>
              <c:txPr>
                <a:bodyPr/>
                <a:lstStyle/>
                <a:p>
                  <a:pPr>
                    <a:defRPr sz="20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A-A955-4449-BBE7-C2EDAA4C64B6}"/>
                </c:ext>
              </c:extLst>
            </c:dLbl>
            <c:numFmt formatCode="#,##0" sourceLinked="0"/>
            <c:spPr>
              <a:noFill/>
              <a:ln>
                <a:noFill/>
              </a:ln>
              <a:effectLst/>
            </c:spPr>
            <c:txPr>
              <a:bodyPr/>
              <a:lstStyle/>
              <a:p>
                <a:pPr>
                  <a:defRPr sz="2000" b="0" i="0" u="none" strike="noStrike">
                    <a:solidFill>
                      <a:srgbClr val="FFFFFF"/>
                    </a:solidFill>
                    <a:latin typeface="American Typewriter"/>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Sheet1!$B$1:$G$1</c:f>
              <c:strCache>
                <c:ptCount val="6"/>
                <c:pt idx="0">
                  <c:v>White* incl large Albanian pop</c:v>
                </c:pt>
                <c:pt idx="1">
                  <c:v>Latino</c:v>
                </c:pt>
                <c:pt idx="2">
                  <c:v>Black</c:v>
                </c:pt>
                <c:pt idx="3">
                  <c:v>Asian</c:v>
                </c:pt>
                <c:pt idx="4">
                  <c:v>Native Hawaiian/Other Pacific Island</c:v>
                </c:pt>
                <c:pt idx="5">
                  <c:v>More than 1 race</c:v>
                </c:pt>
              </c:strCache>
            </c:strRef>
          </c:cat>
          <c:val>
            <c:numRef>
              <c:f>Sheet1!$B$2:$G$2</c:f>
              <c:numCache>
                <c:formatCode>General</c:formatCode>
                <c:ptCount val="6"/>
                <c:pt idx="0">
                  <c:v>82.4</c:v>
                </c:pt>
                <c:pt idx="1">
                  <c:v>11.8</c:v>
                </c:pt>
                <c:pt idx="2">
                  <c:v>6.4</c:v>
                </c:pt>
                <c:pt idx="3">
                  <c:v>1.9</c:v>
                </c:pt>
                <c:pt idx="4">
                  <c:v>1.3</c:v>
                </c:pt>
                <c:pt idx="5">
                  <c:v>6</c:v>
                </c:pt>
              </c:numCache>
            </c:numRef>
          </c:val>
          <c:extLst>
            <c:ext xmlns:c16="http://schemas.microsoft.com/office/drawing/2014/chart" uri="{C3380CC4-5D6E-409C-BE32-E72D297353CC}">
              <c16:uniqueId val="{0000000B-A955-4449-BBE7-C2EDAA4C64B6}"/>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433369"/>
          <c:y val="0.29450100000000001"/>
          <c:w val="0.566631"/>
          <c:h val="0.41460000000000002"/>
        </c:manualLayout>
      </c:layout>
      <c:overlay val="1"/>
      <c:spPr>
        <a:noFill/>
        <a:ln w="12700" cap="flat">
          <a:noFill/>
          <a:miter lim="400000"/>
        </a:ln>
        <a:effectLst/>
      </c:spPr>
      <c:txPr>
        <a:bodyPr rot="0"/>
        <a:lstStyle/>
        <a:p>
          <a:pPr>
            <a:defRPr sz="2300" b="0" i="0" u="none" strike="noStrike">
              <a:solidFill>
                <a:srgbClr val="074361"/>
              </a:solidFill>
              <a:latin typeface="American Typewriter"/>
            </a:defRPr>
          </a:pPr>
          <a:endParaRPr lang="en-US"/>
        </a:p>
      </c:txPr>
    </c:legend>
    <c:plotVisOnly val="1"/>
    <c:dispBlanksAs val="gap"/>
    <c:showDLblsOverMax val="1"/>
  </c:chart>
  <c:spPr>
    <a:noFill/>
    <a:ln>
      <a:noFill/>
    </a:ln>
    <a:effectLst/>
  </c:spPr>
  <c:externalData r:id="rId7">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53761499999999995"/>
          <c:h val="0.98750000000000004"/>
        </c:manualLayout>
      </c:layout>
      <c:pieChart>
        <c:varyColors val="0"/>
        <c:ser>
          <c:idx val="0"/>
          <c:order val="0"/>
          <c:tx>
            <c:strRef>
              <c:f>Sheet1!$A$2</c:f>
              <c:strCache>
                <c:ptCount val="1"/>
                <c:pt idx="0">
                  <c:v>Sales</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9264-E549-86E9-78E67477EBEE}"/>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9264-E549-86E9-78E67477EBEE}"/>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9264-E549-86E9-78E67477EBEE}"/>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9264-E549-86E9-78E67477EBEE}"/>
              </c:ext>
            </c:extLst>
          </c:dPt>
          <c:dPt>
            <c:idx val="4"/>
            <c:bubble3D val="0"/>
            <c:spPr>
              <a:blipFill rotWithShape="1">
                <a:blip xmlns:r="http://schemas.openxmlformats.org/officeDocument/2006/relationships" r:embed="rId5"/>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8-9264-E549-86E9-78E67477EBEE}"/>
              </c:ext>
            </c:extLst>
          </c:dPt>
          <c:dLbls>
            <c:dLbl>
              <c:idx val="0"/>
              <c:numFmt formatCode="#,##0%" sourceLinked="0"/>
              <c:spPr/>
              <c:txPr>
                <a:bodyPr/>
                <a:lstStyle/>
                <a:p>
                  <a:pPr>
                    <a:defRPr sz="23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0-9264-E549-86E9-78E67477EBEE}"/>
                </c:ext>
              </c:extLst>
            </c:dLbl>
            <c:dLbl>
              <c:idx val="1"/>
              <c:numFmt formatCode="#,##0%" sourceLinked="0"/>
              <c:spPr/>
              <c:txPr>
                <a:bodyPr/>
                <a:lstStyle/>
                <a:p>
                  <a:pPr>
                    <a:defRPr sz="23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2-9264-E549-86E9-78E67477EBEE}"/>
                </c:ext>
              </c:extLst>
            </c:dLbl>
            <c:dLbl>
              <c:idx val="2"/>
              <c:numFmt formatCode="#,##0%" sourceLinked="0"/>
              <c:spPr/>
              <c:txPr>
                <a:bodyPr/>
                <a:lstStyle/>
                <a:p>
                  <a:pPr>
                    <a:defRPr sz="23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4-9264-E549-86E9-78E67477EBEE}"/>
                </c:ext>
              </c:extLst>
            </c:dLbl>
            <c:dLbl>
              <c:idx val="3"/>
              <c:numFmt formatCode="#,##0%" sourceLinked="0"/>
              <c:spPr/>
              <c:txPr>
                <a:bodyPr/>
                <a:lstStyle/>
                <a:p>
                  <a:pPr>
                    <a:defRPr sz="23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6-9264-E549-86E9-78E67477EBEE}"/>
                </c:ext>
              </c:extLst>
            </c:dLbl>
            <c:dLbl>
              <c:idx val="4"/>
              <c:numFmt formatCode="#,##0%" sourceLinked="0"/>
              <c:spPr/>
              <c:txPr>
                <a:bodyPr/>
                <a:lstStyle/>
                <a:p>
                  <a:pPr>
                    <a:defRPr sz="23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8-9264-E549-86E9-78E67477EBEE}"/>
                </c:ext>
              </c:extLst>
            </c:dLbl>
            <c:numFmt formatCode="#,##0%" sourceLinked="0"/>
            <c:spPr>
              <a:noFill/>
              <a:ln>
                <a:noFill/>
              </a:ln>
              <a:effectLst/>
            </c:spPr>
            <c:txPr>
              <a:bodyPr/>
              <a:lstStyle/>
              <a:p>
                <a:pPr>
                  <a:defRPr sz="2300" b="0" i="0" u="none" strike="noStrike">
                    <a:solidFill>
                      <a:srgbClr val="FFFFFF"/>
                    </a:solidFill>
                    <a:latin typeface="American Typewriter"/>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Sheet1!$B$1:$F$1</c:f>
              <c:strCache>
                <c:ptCount val="5"/>
                <c:pt idx="0">
                  <c:v>Private</c:v>
                </c:pt>
                <c:pt idx="1">
                  <c:v>Medicaid</c:v>
                </c:pt>
                <c:pt idx="2">
                  <c:v>Medicare</c:v>
                </c:pt>
                <c:pt idx="3">
                  <c:v>None/uninsured</c:v>
                </c:pt>
                <c:pt idx="4">
                  <c:v>Other Public</c:v>
                </c:pt>
              </c:strCache>
            </c:strRef>
          </c:cat>
          <c:val>
            <c:numRef>
              <c:f>Sheet1!$B$2:$F$2</c:f>
              <c:numCache>
                <c:formatCode>General</c:formatCode>
                <c:ptCount val="5"/>
                <c:pt idx="0">
                  <c:v>6300</c:v>
                </c:pt>
                <c:pt idx="1">
                  <c:v>5361</c:v>
                </c:pt>
                <c:pt idx="2">
                  <c:v>1756</c:v>
                </c:pt>
                <c:pt idx="3">
                  <c:v>776</c:v>
                </c:pt>
                <c:pt idx="4">
                  <c:v>249</c:v>
                </c:pt>
              </c:numCache>
            </c:numRef>
          </c:val>
          <c:extLst>
            <c:ext xmlns:c16="http://schemas.microsoft.com/office/drawing/2014/chart" uri="{C3380CC4-5D6E-409C-BE32-E72D297353CC}">
              <c16:uniqueId val="{00000009-9264-E549-86E9-78E67477EBEE}"/>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59392100000000003"/>
          <c:y val="0.32323200000000002"/>
          <c:w val="0.40607900000000002"/>
          <c:h val="0.358769"/>
        </c:manualLayout>
      </c:layout>
      <c:overlay val="1"/>
      <c:spPr>
        <a:noFill/>
        <a:ln w="12700" cap="flat">
          <a:noFill/>
          <a:miter lim="400000"/>
        </a:ln>
        <a:effectLst/>
      </c:spPr>
      <c:txPr>
        <a:bodyPr rot="0"/>
        <a:lstStyle/>
        <a:p>
          <a:pPr>
            <a:defRPr sz="2400" b="0" i="0" u="none" strike="noStrike">
              <a:solidFill>
                <a:srgbClr val="04314D"/>
              </a:solidFill>
              <a:latin typeface="American Typewriter"/>
            </a:defRPr>
          </a:pPr>
          <a:endParaRPr lang="en-US"/>
        </a:p>
      </c:txPr>
    </c:legend>
    <c:plotVisOnly val="1"/>
    <c:dispBlanksAs val="gap"/>
    <c:showDLblsOverMax val="1"/>
  </c:chart>
  <c:spPr>
    <a:noFill/>
    <a:ln>
      <a:noFill/>
    </a:ln>
    <a:effectLst/>
  </c:spPr>
  <c:externalData r:id="rId6">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500" b="1" i="0" u="none" strike="noStrike">
                <a:solidFill>
                  <a:srgbClr val="0C3D58"/>
                </a:solidFill>
                <a:latin typeface="American Typewriter"/>
              </a:defRPr>
            </a:pPr>
            <a:r>
              <a:rPr lang="en-US" sz="2500" b="1" i="0" u="none" strike="noStrike">
                <a:solidFill>
                  <a:srgbClr val="0C3D58"/>
                </a:solidFill>
                <a:latin typeface="American Typewriter"/>
              </a:rPr>
              <a:t>Male Patients by Age</a:t>
            </a:r>
          </a:p>
        </c:rich>
      </c:tx>
      <c:layout>
        <c:manualLayout>
          <c:xMode val="edge"/>
          <c:yMode val="edge"/>
          <c:x val="5.8630599999999998E-2"/>
          <c:y val="0"/>
          <c:w val="0.88273900000000005"/>
          <c:h val="0.14654700000000001"/>
        </c:manualLayout>
      </c:layout>
      <c:overlay val="1"/>
      <c:spPr>
        <a:noFill/>
        <a:effectLst/>
      </c:spPr>
    </c:title>
    <c:autoTitleDeleted val="0"/>
    <c:plotArea>
      <c:layout>
        <c:manualLayout>
          <c:layoutTarget val="inner"/>
          <c:xMode val="edge"/>
          <c:yMode val="edge"/>
          <c:x val="5.0000000000000001E-3"/>
          <c:y val="0.14654700000000001"/>
          <c:w val="0.99"/>
          <c:h val="0.84095299999999995"/>
        </c:manualLayout>
      </c:layout>
      <c:pieChart>
        <c:varyColors val="0"/>
        <c:ser>
          <c:idx val="0"/>
          <c:order val="0"/>
          <c:tx>
            <c:strRef>
              <c:f>Sheet1!$A$2</c:f>
              <c:strCache>
                <c:ptCount val="1"/>
                <c:pt idx="0">
                  <c:v>Male Patients by Age</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E616-D841-B807-85491F3F1D98}"/>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E616-D841-B807-85491F3F1D98}"/>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E616-D841-B807-85491F3F1D98}"/>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E616-D841-B807-85491F3F1D98}"/>
              </c:ext>
            </c:extLst>
          </c:dPt>
          <c:dLbls>
            <c:dLbl>
              <c:idx val="0"/>
              <c:numFmt formatCode="#,##0%" sourceLinked="0"/>
              <c:spPr/>
              <c:txPr>
                <a:bodyPr/>
                <a:lstStyle/>
                <a:p>
                  <a:pPr>
                    <a:defRPr sz="22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0-E616-D841-B807-85491F3F1D98}"/>
                </c:ext>
              </c:extLst>
            </c:dLbl>
            <c:dLbl>
              <c:idx val="1"/>
              <c:numFmt formatCode="#,##0%" sourceLinked="0"/>
              <c:spPr/>
              <c:txPr>
                <a:bodyPr/>
                <a:lstStyle/>
                <a:p>
                  <a:pPr>
                    <a:defRPr sz="22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2-E616-D841-B807-85491F3F1D98}"/>
                </c:ext>
              </c:extLst>
            </c:dLbl>
            <c:dLbl>
              <c:idx val="2"/>
              <c:numFmt formatCode="#,##0%" sourceLinked="0"/>
              <c:spPr/>
              <c:txPr>
                <a:bodyPr/>
                <a:lstStyle/>
                <a:p>
                  <a:pPr>
                    <a:defRPr sz="22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4-E616-D841-B807-85491F3F1D98}"/>
                </c:ext>
              </c:extLst>
            </c:dLbl>
            <c:dLbl>
              <c:idx val="3"/>
              <c:numFmt formatCode="#,##0%" sourceLinked="0"/>
              <c:spPr/>
              <c:txPr>
                <a:bodyPr/>
                <a:lstStyle/>
                <a:p>
                  <a:pPr>
                    <a:defRPr sz="22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6-E616-D841-B807-85491F3F1D98}"/>
                </c:ext>
              </c:extLst>
            </c:dLbl>
            <c:numFmt formatCode="#,##0%" sourceLinked="0"/>
            <c:spPr>
              <a:noFill/>
              <a:ln>
                <a:noFill/>
              </a:ln>
              <a:effectLst/>
            </c:spPr>
            <c:txPr>
              <a:bodyPr/>
              <a:lstStyle/>
              <a:p>
                <a:pPr>
                  <a:defRPr sz="2200" b="0" i="0" u="none" strike="noStrike">
                    <a:solidFill>
                      <a:srgbClr val="FFFFFF"/>
                    </a:solidFill>
                    <a:latin typeface="American Typewriter"/>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&lt;15</c:v>
                </c:pt>
                <c:pt idx="1">
                  <c:v>15-44</c:v>
                </c:pt>
                <c:pt idx="2">
                  <c:v>45-64</c:v>
                </c:pt>
                <c:pt idx="3">
                  <c:v>65+</c:v>
                </c:pt>
              </c:strCache>
            </c:strRef>
          </c:cat>
          <c:val>
            <c:numRef>
              <c:f>Sheet1!$B$2:$E$2</c:f>
              <c:numCache>
                <c:formatCode>General</c:formatCode>
                <c:ptCount val="4"/>
                <c:pt idx="0">
                  <c:v>28.8</c:v>
                </c:pt>
                <c:pt idx="1">
                  <c:v>42.3</c:v>
                </c:pt>
                <c:pt idx="2">
                  <c:v>22</c:v>
                </c:pt>
                <c:pt idx="3">
                  <c:v>6.9</c:v>
                </c:pt>
              </c:numCache>
            </c:numRef>
          </c:val>
          <c:extLst>
            <c:ext xmlns:c16="http://schemas.microsoft.com/office/drawing/2014/chart" uri="{C3380CC4-5D6E-409C-BE32-E72D297353CC}">
              <c16:uniqueId val="{00000007-E616-D841-B807-85491F3F1D98}"/>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5">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500" b="1" i="0" u="none" strike="noStrike">
                <a:solidFill>
                  <a:srgbClr val="013553"/>
                </a:solidFill>
                <a:latin typeface="American Typewriter"/>
              </a:defRPr>
            </a:pPr>
            <a:r>
              <a:rPr lang="en-US" sz="2500" b="1" i="0" u="none" strike="noStrike">
                <a:solidFill>
                  <a:srgbClr val="013553"/>
                </a:solidFill>
                <a:latin typeface="American Typewriter"/>
              </a:rPr>
              <a:t>Female Patients by Age</a:t>
            </a:r>
          </a:p>
        </c:rich>
      </c:tx>
      <c:layout>
        <c:manualLayout>
          <c:xMode val="edge"/>
          <c:yMode val="edge"/>
          <c:x val="1.2393400000000001E-2"/>
          <c:y val="0"/>
          <c:w val="0.975213"/>
          <c:h val="0.14647399999999999"/>
        </c:manualLayout>
      </c:layout>
      <c:overlay val="1"/>
      <c:spPr>
        <a:noFill/>
        <a:effectLst/>
      </c:spPr>
    </c:title>
    <c:autoTitleDeleted val="0"/>
    <c:plotArea>
      <c:layout>
        <c:manualLayout>
          <c:layoutTarget val="inner"/>
          <c:xMode val="edge"/>
          <c:yMode val="edge"/>
          <c:x val="5.0000000000000001E-3"/>
          <c:y val="0.14647399999999999"/>
          <c:w val="0.99"/>
          <c:h val="0.84102600000000005"/>
        </c:manualLayout>
      </c:layout>
      <c:pieChart>
        <c:varyColors val="0"/>
        <c:ser>
          <c:idx val="0"/>
          <c:order val="0"/>
          <c:tx>
            <c:strRef>
              <c:f>Sheet1!$A$2</c:f>
              <c:strCache>
                <c:ptCount val="1"/>
                <c:pt idx="0">
                  <c:v>Female patients by age</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F5BB-3F44-AA17-98B883FD1A83}"/>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F5BB-3F44-AA17-98B883FD1A83}"/>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F5BB-3F44-AA17-98B883FD1A83}"/>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F5BB-3F44-AA17-98B883FD1A83}"/>
              </c:ext>
            </c:extLst>
          </c:dPt>
          <c:dLbls>
            <c:dLbl>
              <c:idx val="0"/>
              <c:numFmt formatCode="#,##0%" sourceLinked="0"/>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0-F5BB-3F44-AA17-98B883FD1A83}"/>
                </c:ext>
              </c:extLst>
            </c:dLbl>
            <c:dLbl>
              <c:idx val="1"/>
              <c:numFmt formatCode="#,##0%" sourceLinked="0"/>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2-F5BB-3F44-AA17-98B883FD1A83}"/>
                </c:ext>
              </c:extLst>
            </c:dLbl>
            <c:dLbl>
              <c:idx val="2"/>
              <c:numFmt formatCode="#,##0%" sourceLinked="0"/>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4-F5BB-3F44-AA17-98B883FD1A83}"/>
                </c:ext>
              </c:extLst>
            </c:dLbl>
            <c:dLbl>
              <c:idx val="3"/>
              <c:numFmt formatCode="#,##0%" sourceLinked="0"/>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6-F5BB-3F44-AA17-98B883FD1A83}"/>
                </c:ext>
              </c:extLst>
            </c:dLbl>
            <c:numFmt formatCode="#,##0%" sourceLinked="0"/>
            <c:spPr>
              <a:noFill/>
              <a:ln>
                <a:noFill/>
              </a:ln>
              <a:effectLst/>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&lt;15</c:v>
                </c:pt>
                <c:pt idx="1">
                  <c:v>15-44</c:v>
                </c:pt>
                <c:pt idx="2">
                  <c:v>45-64</c:v>
                </c:pt>
                <c:pt idx="3">
                  <c:v>65+</c:v>
                </c:pt>
              </c:strCache>
            </c:strRef>
          </c:cat>
          <c:val>
            <c:numRef>
              <c:f>Sheet1!$B$2:$E$2</c:f>
              <c:numCache>
                <c:formatCode>General</c:formatCode>
                <c:ptCount val="4"/>
                <c:pt idx="0">
                  <c:v>19</c:v>
                </c:pt>
                <c:pt idx="1">
                  <c:v>50.3</c:v>
                </c:pt>
                <c:pt idx="2">
                  <c:v>22.4</c:v>
                </c:pt>
                <c:pt idx="3">
                  <c:v>8.4</c:v>
                </c:pt>
              </c:numCache>
            </c:numRef>
          </c:val>
          <c:extLst>
            <c:ext xmlns:c16="http://schemas.microsoft.com/office/drawing/2014/chart" uri="{C3380CC4-5D6E-409C-BE32-E72D297353CC}">
              <c16:uniqueId val="{00000007-F5BB-3F44-AA17-98B883FD1A83}"/>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5">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5464000000000002E-2"/>
          <c:y val="8.3337999999999995E-2"/>
          <c:w val="0.35461599999999999"/>
          <c:h val="0.820824"/>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F257-BF4C-A42C-B5A01B630515}"/>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F257-BF4C-A42C-B5A01B630515}"/>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F257-BF4C-A42C-B5A01B630515}"/>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F257-BF4C-A42C-B5A01B630515}"/>
              </c:ext>
            </c:extLst>
          </c:dPt>
          <c:dPt>
            <c:idx val="4"/>
            <c:bubble3D val="0"/>
            <c:spPr>
              <a:blipFill rotWithShape="1">
                <a:blip xmlns:r="http://schemas.openxmlformats.org/officeDocument/2006/relationships" r:embed="rId5"/>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8-F257-BF4C-A42C-B5A01B630515}"/>
              </c:ext>
            </c:extLst>
          </c:dPt>
          <c:dLbls>
            <c:dLbl>
              <c:idx val="0"/>
              <c:numFmt formatCode="#,##0%" sourceLinked="0"/>
              <c:spPr/>
              <c:txPr>
                <a:bodyPr/>
                <a:lstStyle/>
                <a:p>
                  <a:pPr>
                    <a:defRPr sz="20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0-F257-BF4C-A42C-B5A01B630515}"/>
                </c:ext>
              </c:extLst>
            </c:dLbl>
            <c:dLbl>
              <c:idx val="1"/>
              <c:numFmt formatCode="#,##0%" sourceLinked="0"/>
              <c:spPr/>
              <c:txPr>
                <a:bodyPr/>
                <a:lstStyle/>
                <a:p>
                  <a:pPr>
                    <a:defRPr sz="20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2-F257-BF4C-A42C-B5A01B630515}"/>
                </c:ext>
              </c:extLst>
            </c:dLbl>
            <c:dLbl>
              <c:idx val="2"/>
              <c:numFmt formatCode="#,##0%" sourceLinked="0"/>
              <c:spPr/>
              <c:txPr>
                <a:bodyPr/>
                <a:lstStyle/>
                <a:p>
                  <a:pPr>
                    <a:defRPr sz="20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4-F257-BF4C-A42C-B5A01B630515}"/>
                </c:ext>
              </c:extLst>
            </c:dLbl>
            <c:dLbl>
              <c:idx val="3"/>
              <c:numFmt formatCode="#,##0%" sourceLinked="0"/>
              <c:spPr/>
              <c:txPr>
                <a:bodyPr/>
                <a:lstStyle/>
                <a:p>
                  <a:pPr>
                    <a:defRPr sz="2000" b="0" i="0" u="none" strike="noStrike">
                      <a:solidFill>
                        <a:srgbClr val="FFFFFF"/>
                      </a:solidFill>
                      <a:latin typeface="American Typewriter"/>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F257-BF4C-A42C-B5A01B630515}"/>
                </c:ext>
              </c:extLst>
            </c:dLbl>
            <c:dLbl>
              <c:idx val="4"/>
              <c:numFmt formatCode="#,##0%" sourceLinked="0"/>
              <c:spPr/>
              <c:txPr>
                <a:bodyPr/>
                <a:lstStyle/>
                <a:p>
                  <a:pPr>
                    <a:defRPr sz="2000" b="0" i="0" u="none" strike="noStrike">
                      <a:solidFill>
                        <a:srgbClr val="FFFFFF"/>
                      </a:solidFill>
                      <a:latin typeface="American Typewriter"/>
                    </a:defRPr>
                  </a:pPr>
                  <a:endParaRPr lang="en-US"/>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257-BF4C-A42C-B5A01B630515}"/>
                </c:ext>
              </c:extLst>
            </c:dLbl>
            <c:numFmt formatCode="#,##0%" sourceLinked="0"/>
            <c:spPr>
              <a:noFill/>
              <a:ln>
                <a:noFill/>
              </a:ln>
              <a:effectLst/>
            </c:spPr>
            <c:txPr>
              <a:bodyPr/>
              <a:lstStyle/>
              <a:p>
                <a:pPr>
                  <a:defRPr sz="2000" b="0" i="0" u="none" strike="noStrike">
                    <a:solidFill>
                      <a:srgbClr val="FFFFFF"/>
                    </a:solidFill>
                    <a:latin typeface="American Typewriter"/>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Sheet1!$B$1:$F$1</c:f>
              <c:strCache>
                <c:ptCount val="5"/>
                <c:pt idx="0">
                  <c:v>White</c:v>
                </c:pt>
                <c:pt idx="1">
                  <c:v>Latino</c:v>
                </c:pt>
                <c:pt idx="2">
                  <c:v>African-American &amp; Afro-Caribbean</c:v>
                </c:pt>
                <c:pt idx="3">
                  <c:v>Asian</c:v>
                </c:pt>
                <c:pt idx="4">
                  <c:v>Other</c:v>
                </c:pt>
              </c:strCache>
            </c:strRef>
          </c:cat>
          <c:val>
            <c:numRef>
              <c:f>Sheet1!$B$2:$F$2</c:f>
              <c:numCache>
                <c:formatCode>General</c:formatCode>
                <c:ptCount val="5"/>
                <c:pt idx="0">
                  <c:v>5</c:v>
                </c:pt>
                <c:pt idx="1">
                  <c:v>8</c:v>
                </c:pt>
                <c:pt idx="2">
                  <c:v>85</c:v>
                </c:pt>
                <c:pt idx="3">
                  <c:v>1</c:v>
                </c:pt>
                <c:pt idx="4">
                  <c:v>1</c:v>
                </c:pt>
              </c:numCache>
            </c:numRef>
          </c:val>
          <c:extLst>
            <c:ext xmlns:c16="http://schemas.microsoft.com/office/drawing/2014/chart" uri="{C3380CC4-5D6E-409C-BE32-E72D297353CC}">
              <c16:uniqueId val="{00000009-F257-BF4C-A42C-B5A01B630515}"/>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42324699999999998"/>
          <c:y val="0.36114600000000002"/>
          <c:w val="0.57675299999999996"/>
          <c:h val="0.36843599999999999"/>
        </c:manualLayout>
      </c:layout>
      <c:overlay val="1"/>
      <c:spPr>
        <a:noFill/>
        <a:ln w="12700" cap="flat">
          <a:noFill/>
          <a:miter lim="400000"/>
        </a:ln>
        <a:effectLst/>
      </c:spPr>
      <c:txPr>
        <a:bodyPr rot="0"/>
        <a:lstStyle/>
        <a:p>
          <a:pPr>
            <a:defRPr sz="2400" b="0" i="0" u="none" strike="noStrike">
              <a:solidFill>
                <a:srgbClr val="084060"/>
              </a:solidFill>
              <a:latin typeface="American Typewriter"/>
            </a:defRPr>
          </a:pPr>
          <a:endParaRPr lang="en-US"/>
        </a:p>
      </c:txPr>
    </c:legend>
    <c:plotVisOnly val="1"/>
    <c:dispBlanksAs val="gap"/>
    <c:showDLblsOverMax val="1"/>
  </c:chart>
  <c:spPr>
    <a:noFill/>
    <a:ln>
      <a:noFill/>
    </a:ln>
    <a:effectLst/>
  </c:spPr>
  <c:externalData r:id="rId6">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50385899999999995"/>
          <c:h val="0.98750000000000004"/>
        </c:manualLayout>
      </c:layout>
      <c:pieChart>
        <c:varyColors val="0"/>
        <c:ser>
          <c:idx val="0"/>
          <c:order val="0"/>
          <c:tx>
            <c:strRef>
              <c:f>Sheet1!$A$2</c:f>
              <c:strCache>
                <c:ptCount val="1"/>
                <c:pt idx="0">
                  <c:v>Insurance</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83B8-ED47-911D-8D657D183469}"/>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83B8-ED47-911D-8D657D183469}"/>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83B8-ED47-911D-8D657D183469}"/>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83B8-ED47-911D-8D657D183469}"/>
              </c:ext>
            </c:extLst>
          </c:dPt>
          <c:dLbls>
            <c:dLbl>
              <c:idx val="0"/>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83B8-ED47-911D-8D657D183469}"/>
                </c:ext>
              </c:extLst>
            </c:dLbl>
            <c:dLbl>
              <c:idx val="1"/>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83B8-ED47-911D-8D657D183469}"/>
                </c:ext>
              </c:extLst>
            </c:dLbl>
            <c:dLbl>
              <c:idx val="2"/>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83B8-ED47-911D-8D657D183469}"/>
                </c:ext>
              </c:extLst>
            </c:dLbl>
            <c:dLbl>
              <c:idx val="3"/>
              <c:numFmt formatCode="#,##0" sourceLinked="0"/>
              <c:spPr/>
              <c:txPr>
                <a:bodyPr/>
                <a:lstStyle/>
                <a:p>
                  <a:pPr>
                    <a:defRPr sz="3200" b="0" i="0" u="none" strike="noStrike">
                      <a:solidFill>
                        <a:srgbClr val="FFFFFF"/>
                      </a:solidFill>
                      <a:latin typeface="American Typewriter"/>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83B8-ED47-911D-8D657D183469}"/>
                </c:ext>
              </c:extLst>
            </c:dLbl>
            <c:numFmt formatCode="#,##0" sourceLinked="0"/>
            <c:spPr>
              <a:noFill/>
              <a:ln>
                <a:noFill/>
              </a:ln>
              <a:effectLst/>
            </c:spPr>
            <c:txPr>
              <a:bodyPr/>
              <a:lstStyle/>
              <a:p>
                <a:pPr>
                  <a:defRPr sz="3200" b="0" i="0" u="none" strike="noStrike">
                    <a:solidFill>
                      <a:srgbClr val="FFFFFF"/>
                    </a:solidFill>
                    <a:latin typeface="American Typewriter"/>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extLst>
          </c:dLbls>
          <c:cat>
            <c:strRef>
              <c:f>Sheet1!$B$1:$E$1</c:f>
              <c:strCache>
                <c:ptCount val="4"/>
                <c:pt idx="0">
                  <c:v>Medicaid</c:v>
                </c:pt>
                <c:pt idx="1">
                  <c:v>Uninsured</c:v>
                </c:pt>
                <c:pt idx="2">
                  <c:v>Medicare</c:v>
                </c:pt>
                <c:pt idx="3">
                  <c:v>Private</c:v>
                </c:pt>
              </c:strCache>
            </c:strRef>
          </c:cat>
          <c:val>
            <c:numRef>
              <c:f>Sheet1!$B$2:$E$2</c:f>
              <c:numCache>
                <c:formatCode>General</c:formatCode>
                <c:ptCount val="4"/>
                <c:pt idx="0">
                  <c:v>57</c:v>
                </c:pt>
                <c:pt idx="1">
                  <c:v>10</c:v>
                </c:pt>
                <c:pt idx="2">
                  <c:v>6</c:v>
                </c:pt>
                <c:pt idx="3">
                  <c:v>26</c:v>
                </c:pt>
              </c:numCache>
            </c:numRef>
          </c:val>
          <c:extLst>
            <c:ext xmlns:c16="http://schemas.microsoft.com/office/drawing/2014/chart" uri="{C3380CC4-5D6E-409C-BE32-E72D297353CC}">
              <c16:uniqueId val="{00000007-83B8-ED47-911D-8D657D183469}"/>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legend>
      <c:legendPos val="r"/>
      <c:layout>
        <c:manualLayout>
          <c:xMode val="edge"/>
          <c:yMode val="edge"/>
          <c:x val="0.50400900000000004"/>
          <c:y val="0.31060399999999999"/>
          <c:w val="0.49599100000000002"/>
          <c:h val="0.381166"/>
        </c:manualLayout>
      </c:layout>
      <c:overlay val="1"/>
      <c:spPr>
        <a:noFill/>
        <a:ln w="12700" cap="flat">
          <a:noFill/>
          <a:miter lim="400000"/>
        </a:ln>
        <a:effectLst/>
      </c:spPr>
      <c:txPr>
        <a:bodyPr rot="0"/>
        <a:lstStyle/>
        <a:p>
          <a:pPr>
            <a:defRPr sz="3000" b="0" i="0" u="none" strike="noStrike">
              <a:solidFill>
                <a:srgbClr val="04456C"/>
              </a:solidFill>
              <a:latin typeface="American Typewriter"/>
            </a:defRPr>
          </a:pPr>
          <a:endParaRPr lang="en-US"/>
        </a:p>
      </c:txPr>
    </c:legend>
    <c:plotVisOnly val="1"/>
    <c:dispBlanksAs val="gap"/>
    <c:showDLblsOverMax val="1"/>
  </c:chart>
  <c:spPr>
    <a:noFill/>
    <a:ln>
      <a:noFill/>
    </a:ln>
    <a:effectLst/>
  </c:spPr>
  <c:externalData r:id="rId5">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500" b="1" i="0" u="none" strike="noStrike">
                <a:solidFill>
                  <a:srgbClr val="0C496B"/>
                </a:solidFill>
                <a:latin typeface="American Typewriter"/>
              </a:defRPr>
            </a:pPr>
            <a:r>
              <a:rPr lang="en-US" sz="2500" b="1" i="0" u="none" strike="noStrike">
                <a:solidFill>
                  <a:srgbClr val="0C496B"/>
                </a:solidFill>
                <a:latin typeface="American Typewriter"/>
              </a:rPr>
              <a:t>Male Patients by Age</a:t>
            </a:r>
          </a:p>
        </c:rich>
      </c:tx>
      <c:layout>
        <c:manualLayout>
          <c:xMode val="edge"/>
          <c:yMode val="edge"/>
          <c:x val="0.105832"/>
          <c:y val="0"/>
          <c:w val="0.78833699999999995"/>
          <c:h val="0.13295799999999999"/>
        </c:manualLayout>
      </c:layout>
      <c:overlay val="1"/>
      <c:spPr>
        <a:noFill/>
        <a:effectLst/>
      </c:spPr>
    </c:title>
    <c:autoTitleDeleted val="0"/>
    <c:plotArea>
      <c:layout>
        <c:manualLayout>
          <c:layoutTarget val="inner"/>
          <c:xMode val="edge"/>
          <c:yMode val="edge"/>
          <c:x val="5.0000000000000001E-3"/>
          <c:y val="0.13295799999999999"/>
          <c:w val="0.99"/>
          <c:h val="0.85454200000000002"/>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7A4D-564B-AEA5-5163DFF29AD3}"/>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7A4D-564B-AEA5-5163DFF29AD3}"/>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7A4D-564B-AEA5-5163DFF29AD3}"/>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7A4D-564B-AEA5-5163DFF29AD3}"/>
              </c:ext>
            </c:extLst>
          </c:dPt>
          <c:dLbls>
            <c:dLbl>
              <c:idx val="0"/>
              <c:numFmt formatCode="#,##0%" sourceLinked="0"/>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0-7A4D-564B-AEA5-5163DFF29AD3}"/>
                </c:ext>
              </c:extLst>
            </c:dLbl>
            <c:dLbl>
              <c:idx val="1"/>
              <c:numFmt formatCode="#,##0%" sourceLinked="0"/>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2-7A4D-564B-AEA5-5163DFF29AD3}"/>
                </c:ext>
              </c:extLst>
            </c:dLbl>
            <c:dLbl>
              <c:idx val="2"/>
              <c:numFmt formatCode="#,##0%" sourceLinked="0"/>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4-7A4D-564B-AEA5-5163DFF29AD3}"/>
                </c:ext>
              </c:extLst>
            </c:dLbl>
            <c:dLbl>
              <c:idx val="3"/>
              <c:numFmt formatCode="#,##0%" sourceLinked="0"/>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6-7A4D-564B-AEA5-5163DFF29AD3}"/>
                </c:ext>
              </c:extLst>
            </c:dLbl>
            <c:numFmt formatCode="#,##0%" sourceLinked="0"/>
            <c:spPr>
              <a:noFill/>
              <a:ln>
                <a:noFill/>
              </a:ln>
              <a:effectLst/>
            </c:spPr>
            <c:txPr>
              <a:bodyPr/>
              <a:lstStyle/>
              <a:p>
                <a:pPr>
                  <a:defRPr sz="2100" b="0" i="0" u="none" strike="noStrike">
                    <a:solidFill>
                      <a:srgbClr val="FFFFFF"/>
                    </a:solidFill>
                    <a:latin typeface="American Typewriter"/>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&lt;15</c:v>
                </c:pt>
                <c:pt idx="1">
                  <c:v>15-44</c:v>
                </c:pt>
                <c:pt idx="2">
                  <c:v>45-64</c:v>
                </c:pt>
                <c:pt idx="3">
                  <c:v>65+</c:v>
                </c:pt>
              </c:strCache>
            </c:strRef>
          </c:cat>
          <c:val>
            <c:numRef>
              <c:f>Sheet1!$B$2:$E$2</c:f>
              <c:numCache>
                <c:formatCode>General</c:formatCode>
                <c:ptCount val="4"/>
                <c:pt idx="0">
                  <c:v>25.8</c:v>
                </c:pt>
                <c:pt idx="1">
                  <c:v>47.6</c:v>
                </c:pt>
                <c:pt idx="2">
                  <c:v>20.7</c:v>
                </c:pt>
                <c:pt idx="3">
                  <c:v>5.9</c:v>
                </c:pt>
              </c:numCache>
            </c:numRef>
          </c:val>
          <c:extLst>
            <c:ext xmlns:c16="http://schemas.microsoft.com/office/drawing/2014/chart" uri="{C3380CC4-5D6E-409C-BE32-E72D297353CC}">
              <c16:uniqueId val="{00000007-7A4D-564B-AEA5-5163DFF29AD3}"/>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5">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600" b="1" i="0" u="none" strike="noStrike">
                <a:solidFill>
                  <a:srgbClr val="0F4867"/>
                </a:solidFill>
                <a:latin typeface="American Typewriter"/>
              </a:defRPr>
            </a:pPr>
            <a:r>
              <a:rPr lang="en-US" sz="2600" b="1" i="0" u="none" strike="noStrike">
                <a:solidFill>
                  <a:srgbClr val="0F4867"/>
                </a:solidFill>
                <a:latin typeface="American Typewriter"/>
              </a:rPr>
              <a:t>Female Patients by Age</a:t>
            </a:r>
          </a:p>
        </c:rich>
      </c:tx>
      <c:layout>
        <c:manualLayout>
          <c:xMode val="edge"/>
          <c:yMode val="edge"/>
          <c:x val="4.6792599999999997E-2"/>
          <c:y val="0"/>
          <c:w val="0.90641499999999997"/>
          <c:h val="0.135187"/>
        </c:manualLayout>
      </c:layout>
      <c:overlay val="1"/>
      <c:spPr>
        <a:noFill/>
        <a:effectLst/>
      </c:spPr>
    </c:title>
    <c:autoTitleDeleted val="0"/>
    <c:plotArea>
      <c:layout>
        <c:manualLayout>
          <c:layoutTarget val="inner"/>
          <c:xMode val="edge"/>
          <c:yMode val="edge"/>
          <c:x val="5.0000000000000001E-3"/>
          <c:y val="0.135187"/>
          <c:w val="0.99"/>
          <c:h val="0.85231299999999999"/>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0-6CA4-BF4F-BE73-343F41FD1060}"/>
              </c:ext>
            </c:extLst>
          </c:dPt>
          <c:dPt>
            <c:idx val="1"/>
            <c:bubble3D val="0"/>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2-6CA4-BF4F-BE73-343F41FD1060}"/>
              </c:ext>
            </c:extLst>
          </c:dPt>
          <c:dPt>
            <c:idx val="2"/>
            <c:bubble3D val="0"/>
            <c:spPr>
              <a:blipFill rotWithShape="1">
                <a:blip xmlns:r="http://schemas.openxmlformats.org/officeDocument/2006/relationships" r:embed="rId3"/>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4-6CA4-BF4F-BE73-343F41FD1060}"/>
              </c:ext>
            </c:extLst>
          </c:dPt>
          <c:dPt>
            <c:idx val="3"/>
            <c:bubble3D val="0"/>
            <c:spPr>
              <a:blipFill rotWithShape="1">
                <a:blip xmlns:r="http://schemas.openxmlformats.org/officeDocument/2006/relationships" r:embed="rId4"/>
                <a:srcRect/>
                <a:tile tx="0" ty="0" sx="100000" sy="100000" flip="none" algn="tl"/>
              </a:blip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6-6CA4-BF4F-BE73-343F41FD1060}"/>
              </c:ext>
            </c:extLst>
          </c:dPt>
          <c:dLbls>
            <c:dLbl>
              <c:idx val="0"/>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0-6CA4-BF4F-BE73-343F41FD1060}"/>
                </c:ext>
              </c:extLst>
            </c:dLbl>
            <c:dLbl>
              <c:idx val="1"/>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6CA4-BF4F-BE73-343F41FD1060}"/>
                </c:ext>
              </c:extLst>
            </c:dLbl>
            <c:dLbl>
              <c:idx val="2"/>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6CA4-BF4F-BE73-343F41FD1060}"/>
                </c:ext>
              </c:extLst>
            </c:dLbl>
            <c:dLbl>
              <c:idx val="3"/>
              <c:numFmt formatCode="#,##0%" sourceLinked="0"/>
              <c:spPr/>
              <c:txPr>
                <a:bodyPr/>
                <a:lstStyle/>
                <a:p>
                  <a:pPr>
                    <a:defRPr sz="2600" b="0" i="0" u="none" strike="noStrike">
                      <a:solidFill>
                        <a:srgbClr val="FFFFFF"/>
                      </a:solidFill>
                      <a:latin typeface="American Typewriter"/>
                    </a:defRPr>
                  </a:pPr>
                  <a:endParaRPr lang="en-US"/>
                </a:p>
              </c:txPr>
              <c:dLblPos val="in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6CA4-BF4F-BE73-343F41FD1060}"/>
                </c:ext>
              </c:extLst>
            </c:dLbl>
            <c:numFmt formatCode="#,##0%" sourceLinked="0"/>
            <c:spPr>
              <a:noFill/>
              <a:ln>
                <a:noFill/>
              </a:ln>
              <a:effectLst/>
            </c:spPr>
            <c:txPr>
              <a:bodyPr/>
              <a:lstStyle/>
              <a:p>
                <a:pPr>
                  <a:defRPr sz="2600" b="0" i="0" u="none" strike="noStrike">
                    <a:solidFill>
                      <a:srgbClr val="FFFFFF"/>
                    </a:solidFill>
                    <a:latin typeface="American Typewriter"/>
                  </a:defRPr>
                </a:pPr>
                <a:endParaRPr lang="en-US"/>
              </a:p>
            </c:txPr>
            <c:dLblPos val="inEnd"/>
            <c:showLegendKey val="0"/>
            <c:showVal val="0"/>
            <c:showCatName val="1"/>
            <c:showSerName val="0"/>
            <c:showPercent val="1"/>
            <c:showBubbleSize val="0"/>
            <c:showLeaderLines val="0"/>
            <c:extLst>
              <c:ext xmlns:c15="http://schemas.microsoft.com/office/drawing/2012/chart" uri="{CE6537A1-D6FC-4f65-9D91-7224C49458BB}"/>
            </c:extLst>
          </c:dLbls>
          <c:cat>
            <c:strRef>
              <c:f>Sheet1!$B$1:$E$1</c:f>
              <c:strCache>
                <c:ptCount val="4"/>
                <c:pt idx="0">
                  <c:v>&lt;15</c:v>
                </c:pt>
                <c:pt idx="1">
                  <c:v>15-44</c:v>
                </c:pt>
                <c:pt idx="2">
                  <c:v>45-64</c:v>
                </c:pt>
                <c:pt idx="3">
                  <c:v>65+</c:v>
                </c:pt>
              </c:strCache>
            </c:strRef>
          </c:cat>
          <c:val>
            <c:numRef>
              <c:f>Sheet1!$B$2:$E$2</c:f>
              <c:numCache>
                <c:formatCode>General</c:formatCode>
                <c:ptCount val="4"/>
                <c:pt idx="0">
                  <c:v>21</c:v>
                </c:pt>
                <c:pt idx="1">
                  <c:v>49.9</c:v>
                </c:pt>
                <c:pt idx="2">
                  <c:v>20.6</c:v>
                </c:pt>
                <c:pt idx="3">
                  <c:v>8.5</c:v>
                </c:pt>
              </c:numCache>
            </c:numRef>
          </c:val>
          <c:extLst>
            <c:ext xmlns:c16="http://schemas.microsoft.com/office/drawing/2014/chart" uri="{C3380CC4-5D6E-409C-BE32-E72D297353CC}">
              <c16:uniqueId val="{00000007-6CA4-BF4F-BE73-343F41FD1060}"/>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5">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7803078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1079500" y="2438400"/>
            <a:ext cx="11176000" cy="2921000"/>
          </a:xfrm>
          <a:prstGeom prst="rect">
            <a:avLst/>
          </a:prstGeom>
        </p:spPr>
        <p:txBody>
          <a:bodyPr anchor="b"/>
          <a:lstStyle>
            <a:lvl1pPr>
              <a:defRPr b="0" cap="all" spc="232">
                <a:solidFill>
                  <a:srgbClr val="EBEBEB"/>
                </a:solidFill>
                <a:effectLst>
                  <a:outerShdw blurRad="25400" dist="25400" dir="16200000" rotWithShape="0">
                    <a:srgbClr val="000000">
                      <a:alpha val="50000"/>
                    </a:srgbClr>
                  </a:outerShdw>
                </a:effectLst>
                <a:latin typeface="Cochin"/>
                <a:ea typeface="Cochin"/>
                <a:cs typeface="Cochin"/>
                <a:sym typeface="Cochin"/>
              </a:defRPr>
            </a:lvl1pPr>
          </a:lstStyle>
          <a:p>
            <a:r>
              <a:t>Title Text</a:t>
            </a:r>
          </a:p>
        </p:txBody>
      </p:sp>
      <p:sp>
        <p:nvSpPr>
          <p:cNvPr id="12" name="Shape 12"/>
          <p:cNvSpPr>
            <a:spLocks noGrp="1"/>
          </p:cNvSpPr>
          <p:nvPr>
            <p:ph type="body" sz="quarter" idx="1"/>
          </p:nvPr>
        </p:nvSpPr>
        <p:spPr>
          <a:xfrm>
            <a:off x="1079500" y="5346700"/>
            <a:ext cx="11176000" cy="1397000"/>
          </a:xfrm>
          <a:prstGeom prst="rect">
            <a:avLst/>
          </a:prstGeom>
        </p:spPr>
        <p:txBody>
          <a:bodyPr anchor="t"/>
          <a:lstStyle>
            <a:lvl1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1pPr>
            <a:lvl2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2pPr>
            <a:lvl3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3pPr>
            <a:lvl4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4pPr>
            <a:lvl5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2 Up">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2" name="Shape 92"/>
          <p:cNvSpPr>
            <a:spLocks noGrp="1"/>
          </p:cNvSpPr>
          <p:nvPr>
            <p:ph type="pic" sz="half" idx="13"/>
          </p:nvPr>
        </p:nvSpPr>
        <p:spPr>
          <a:xfrm>
            <a:off x="1015999" y="1176019"/>
            <a:ext cx="5261431" cy="7366001"/>
          </a:xfrm>
          <a:prstGeom prst="rect">
            <a:avLst/>
          </a:prstGeom>
        </p:spPr>
        <p:txBody>
          <a:bodyPr lIns="91439" tIns="45719" rIns="91439" bIns="45719" anchor="t">
            <a:noAutofit/>
          </a:bodyPr>
          <a:lstStyle/>
          <a:p>
            <a:endParaRPr/>
          </a:p>
        </p:txBody>
      </p:sp>
      <p:sp>
        <p:nvSpPr>
          <p:cNvPr id="93" name="Shape 93"/>
          <p:cNvSpPr>
            <a:spLocks noGrp="1"/>
          </p:cNvSpPr>
          <p:nvPr>
            <p:ph type="pic" sz="half" idx="14"/>
          </p:nvPr>
        </p:nvSpPr>
        <p:spPr>
          <a:xfrm>
            <a:off x="6743700" y="1181100"/>
            <a:ext cx="5257800" cy="7360920"/>
          </a:xfrm>
          <a:prstGeom prst="rect">
            <a:avLst/>
          </a:prstGeom>
        </p:spPr>
        <p:txBody>
          <a:bodyPr lIns="91439" tIns="45719" rIns="91439" bIns="45719" anchor="t">
            <a:noAutofit/>
          </a:bodyPr>
          <a:lstStyle/>
          <a:p>
            <a:endParaRP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1" name="Shape 101"/>
          <p:cNvSpPr>
            <a:spLocks noGrp="1"/>
          </p:cNvSpPr>
          <p:nvPr>
            <p:ph type="pic" sz="quarter" idx="13"/>
          </p:nvPr>
        </p:nvSpPr>
        <p:spPr>
          <a:xfrm>
            <a:off x="6743700" y="5207000"/>
            <a:ext cx="5257800" cy="3454400"/>
          </a:xfrm>
          <a:prstGeom prst="rect">
            <a:avLst/>
          </a:prstGeom>
        </p:spPr>
        <p:txBody>
          <a:bodyPr lIns="91439" tIns="45719" rIns="91439" bIns="45719" anchor="t">
            <a:noAutofit/>
          </a:bodyPr>
          <a:lstStyle/>
          <a:p>
            <a:endParaRPr/>
          </a:p>
        </p:txBody>
      </p:sp>
      <p:sp>
        <p:nvSpPr>
          <p:cNvPr id="102" name="Shape 102"/>
          <p:cNvSpPr>
            <a:spLocks noGrp="1"/>
          </p:cNvSpPr>
          <p:nvPr>
            <p:ph type="pic" sz="quarter" idx="14"/>
          </p:nvPr>
        </p:nvSpPr>
        <p:spPr>
          <a:xfrm>
            <a:off x="6743700" y="1282700"/>
            <a:ext cx="5257800" cy="3429000"/>
          </a:xfrm>
          <a:prstGeom prst="rect">
            <a:avLst/>
          </a:prstGeom>
        </p:spPr>
        <p:txBody>
          <a:bodyPr lIns="91439" tIns="45719" rIns="91439" bIns="45719" anchor="t">
            <a:noAutofit/>
          </a:bodyPr>
          <a:lstStyle/>
          <a:p>
            <a:endParaRPr/>
          </a:p>
        </p:txBody>
      </p:sp>
      <p:sp>
        <p:nvSpPr>
          <p:cNvPr id="103" name="Shape 103"/>
          <p:cNvSpPr>
            <a:spLocks noGrp="1"/>
          </p:cNvSpPr>
          <p:nvPr>
            <p:ph type="pic" sz="half" idx="15"/>
          </p:nvPr>
        </p:nvSpPr>
        <p:spPr>
          <a:xfrm>
            <a:off x="1011464" y="1277619"/>
            <a:ext cx="5270502" cy="7378701"/>
          </a:xfrm>
          <a:prstGeom prst="rect">
            <a:avLst/>
          </a:prstGeom>
        </p:spPr>
        <p:txBody>
          <a:bodyPr lIns="91439" tIns="45719" rIns="91439" bIns="45719" anchor="t">
            <a:noAutofit/>
          </a:bodyPr>
          <a:lstStyle/>
          <a:p>
            <a:endParaRP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1" name="Shape 111"/>
          <p:cNvSpPr>
            <a:spLocks noGrp="1"/>
          </p:cNvSpPr>
          <p:nvPr>
            <p:ph type="body" sz="quarter" idx="1"/>
          </p:nvPr>
        </p:nvSpPr>
        <p:spPr>
          <a:xfrm>
            <a:off x="1270000" y="6362700"/>
            <a:ext cx="10464800" cy="558800"/>
          </a:xfrm>
          <a:prstGeom prst="rect">
            <a:avLst/>
          </a:prstGeom>
        </p:spPr>
        <p:txBody>
          <a:bodyPr anchor="t"/>
          <a:lstStyle>
            <a:lvl1pPr marL="0" indent="0" algn="ctr">
              <a:spcBef>
                <a:spcPts val="0"/>
              </a:spcBef>
              <a:buSzTx/>
              <a:buNone/>
              <a:defRPr sz="3200" b="0" i="1">
                <a:solidFill>
                  <a:srgbClr val="72675A"/>
                </a:solidFill>
                <a:latin typeface="Baskerville"/>
                <a:ea typeface="Baskerville"/>
                <a:cs typeface="Baskerville"/>
                <a:sym typeface="Baskerville"/>
              </a:defRPr>
            </a:lvl1pPr>
            <a:lvl2pPr marL="754380" indent="-335280" algn="ctr">
              <a:spcBef>
                <a:spcPts val="0"/>
              </a:spcBef>
              <a:defRPr sz="3200" b="0" i="1">
                <a:solidFill>
                  <a:srgbClr val="72675A"/>
                </a:solidFill>
                <a:latin typeface="Baskerville"/>
                <a:ea typeface="Baskerville"/>
                <a:cs typeface="Baskerville"/>
                <a:sym typeface="Baskerville"/>
              </a:defRPr>
            </a:lvl2pPr>
            <a:lvl3pPr marL="1173480" indent="-335280" algn="ctr">
              <a:spcBef>
                <a:spcPts val="0"/>
              </a:spcBef>
              <a:defRPr sz="3200" b="0" i="1">
                <a:solidFill>
                  <a:srgbClr val="72675A"/>
                </a:solidFill>
                <a:latin typeface="Baskerville"/>
                <a:ea typeface="Baskerville"/>
                <a:cs typeface="Baskerville"/>
                <a:sym typeface="Baskerville"/>
              </a:defRPr>
            </a:lvl3pPr>
            <a:lvl4pPr marL="1592580" indent="-335280" algn="ctr">
              <a:spcBef>
                <a:spcPts val="0"/>
              </a:spcBef>
              <a:defRPr sz="3200" b="0" i="1">
                <a:solidFill>
                  <a:srgbClr val="72675A"/>
                </a:solidFill>
                <a:latin typeface="Baskerville"/>
                <a:ea typeface="Baskerville"/>
                <a:cs typeface="Baskerville"/>
                <a:sym typeface="Baskerville"/>
              </a:defRPr>
            </a:lvl4pPr>
            <a:lvl5pPr marL="2011679" indent="-335279" algn="ctr">
              <a:spcBef>
                <a:spcPts val="0"/>
              </a:spcBef>
              <a:defRPr sz="3200" b="0" i="1">
                <a:solidFill>
                  <a:srgbClr val="72675A"/>
                </a:solidFill>
                <a:latin typeface="Baskerville"/>
                <a:ea typeface="Baskerville"/>
                <a:cs typeface="Baskerville"/>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body" sz="quarter" idx="13"/>
          </p:nvPr>
        </p:nvSpPr>
        <p:spPr>
          <a:xfrm>
            <a:off x="1270000" y="3911600"/>
            <a:ext cx="10464800" cy="711200"/>
          </a:xfrm>
          <a:prstGeom prst="rect">
            <a:avLst/>
          </a:prstGeom>
        </p:spPr>
        <p:txBody>
          <a:bodyPr/>
          <a:lstStyle/>
          <a:p>
            <a:pPr marL="0" indent="0" algn="ctr">
              <a:spcBef>
                <a:spcPts val="0"/>
              </a:spcBef>
              <a:buSzTx/>
              <a:buNone/>
              <a:defRPr sz="4200" b="0">
                <a:solidFill>
                  <a:srgbClr val="72675A"/>
                </a:solidFill>
                <a:latin typeface="Baskerville"/>
                <a:ea typeface="Baskerville"/>
                <a:cs typeface="Baskerville"/>
                <a:sym typeface="Baskerville"/>
              </a:defRPr>
            </a:pPr>
            <a:endParaRPr/>
          </a:p>
        </p:txBody>
      </p:sp>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0" name="Shape 120"/>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8" name="Shape 12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1854200" y="1441449"/>
            <a:ext cx="9612314" cy="4889502"/>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079500" y="6515100"/>
            <a:ext cx="11176000" cy="1625600"/>
          </a:xfrm>
          <a:prstGeom prst="rect">
            <a:avLst/>
          </a:prstGeom>
        </p:spPr>
        <p:txBody>
          <a:bodyPr anchor="b"/>
          <a:lstStyle>
            <a:lvl1pPr>
              <a:defRPr b="0" cap="all" spc="232">
                <a:solidFill>
                  <a:srgbClr val="EBEBEB"/>
                </a:solidFill>
                <a:effectLst>
                  <a:outerShdw blurRad="25400" dist="25400" dir="16200000" rotWithShape="0">
                    <a:srgbClr val="000000">
                      <a:alpha val="50000"/>
                    </a:srgbClr>
                  </a:outerShdw>
                </a:effectLst>
                <a:latin typeface="Cochin"/>
                <a:ea typeface="Cochin"/>
                <a:cs typeface="Cochin"/>
                <a:sym typeface="Cochin"/>
              </a:defRPr>
            </a:lvl1pPr>
          </a:lstStyle>
          <a:p>
            <a:r>
              <a:t>Title Text</a:t>
            </a:r>
          </a:p>
        </p:txBody>
      </p:sp>
      <p:sp>
        <p:nvSpPr>
          <p:cNvPr id="22" name="Shape 22"/>
          <p:cNvSpPr>
            <a:spLocks noGrp="1"/>
          </p:cNvSpPr>
          <p:nvPr>
            <p:ph type="body" sz="quarter" idx="1"/>
          </p:nvPr>
        </p:nvSpPr>
        <p:spPr>
          <a:xfrm>
            <a:off x="1079500" y="8166100"/>
            <a:ext cx="11176000" cy="1308100"/>
          </a:xfrm>
          <a:prstGeom prst="rect">
            <a:avLst/>
          </a:prstGeom>
        </p:spPr>
        <p:txBody>
          <a:bodyPr anchor="t"/>
          <a:lstStyle>
            <a:lvl1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1pPr>
            <a:lvl2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2pPr>
            <a:lvl3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3pPr>
            <a:lvl4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4pPr>
            <a:lvl5pPr marL="0" indent="0" algn="ctr">
              <a:spcBef>
                <a:spcPts val="0"/>
              </a:spcBef>
              <a:buSzTx/>
              <a:buNone/>
              <a:defRPr sz="3600" b="0" spc="144">
                <a:solidFill>
                  <a:srgbClr val="FFFFFF"/>
                </a:solidFill>
                <a:effectLst>
                  <a:outerShdw blurRad="25400" dist="27326" dir="16200000" rotWithShape="0">
                    <a:srgbClr val="000000">
                      <a:alpha val="50000"/>
                    </a:srgbClr>
                  </a:outerShdw>
                </a:effectLst>
                <a:latin typeface="Cochin"/>
                <a:ea typeface="Cochin"/>
                <a:cs typeface="Cochin"/>
                <a:sym typeface="Cochin"/>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 name="Shape 30"/>
          <p:cNvSpPr>
            <a:spLocks noGrp="1"/>
          </p:cNvSpPr>
          <p:nvPr>
            <p:ph type="title"/>
          </p:nvPr>
        </p:nvSpPr>
        <p:spPr>
          <a:xfrm>
            <a:off x="1079500" y="3416300"/>
            <a:ext cx="11176000" cy="2921000"/>
          </a:xfrm>
          <a:prstGeom prst="rect">
            <a:avLst/>
          </a:prstGeom>
        </p:spPr>
        <p:txBody>
          <a:bodyPr/>
          <a:lstStyle>
            <a:lvl1pPr>
              <a:defRPr b="0" cap="all" spc="232">
                <a:solidFill>
                  <a:srgbClr val="EBEBEB"/>
                </a:solidFill>
                <a:effectLst>
                  <a:outerShdw blurRad="25400" dist="25400" dir="16200000" rotWithShape="0">
                    <a:srgbClr val="000000">
                      <a:alpha val="50000"/>
                    </a:srgbClr>
                  </a:outerShdw>
                </a:effectLst>
                <a:latin typeface="Cochin"/>
                <a:ea typeface="Cochin"/>
                <a:cs typeface="Cochin"/>
                <a:sym typeface="Cochin"/>
              </a:defRPr>
            </a:lvl1pPr>
          </a:lstStyle>
          <a:p>
            <a:r>
              <a:t>Title Text</a:t>
            </a:r>
          </a:p>
        </p:txBody>
      </p:sp>
      <p:sp>
        <p:nvSpPr>
          <p:cNvPr id="31" name="Shape 31"/>
          <p:cNvSpPr>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43700" y="1193800"/>
            <a:ext cx="5257800" cy="736092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14400" y="1193800"/>
            <a:ext cx="5270500" cy="3911600"/>
          </a:xfrm>
          <a:prstGeom prst="rect">
            <a:avLst/>
          </a:prstGeom>
        </p:spPr>
        <p:txBody>
          <a:bodyPr anchor="b"/>
          <a:lstStyle>
            <a:lvl1pPr>
              <a:defRPr b="0">
                <a:solidFill>
                  <a:srgbClr val="817463"/>
                </a:solidFill>
                <a:latin typeface="Baskerville"/>
                <a:ea typeface="Baskerville"/>
                <a:cs typeface="Baskerville"/>
                <a:sym typeface="Baskerville"/>
              </a:defRPr>
            </a:lvl1pPr>
          </a:lstStyle>
          <a:p>
            <a:r>
              <a:t>Title Text</a:t>
            </a:r>
          </a:p>
        </p:txBody>
      </p:sp>
      <p:sp>
        <p:nvSpPr>
          <p:cNvPr id="40" name="Shape 40"/>
          <p:cNvSpPr>
            <a:spLocks noGrp="1"/>
          </p:cNvSpPr>
          <p:nvPr>
            <p:ph type="body" sz="quarter" idx="1"/>
          </p:nvPr>
        </p:nvSpPr>
        <p:spPr>
          <a:xfrm>
            <a:off x="914400" y="5219700"/>
            <a:ext cx="5270500" cy="3378200"/>
          </a:xfrm>
          <a:prstGeom prst="rect">
            <a:avLst/>
          </a:prstGeom>
        </p:spPr>
        <p:txBody>
          <a:bodyPr anchor="t"/>
          <a:lstStyle>
            <a:lvl1pPr marL="0" indent="0" algn="ctr">
              <a:spcBef>
                <a:spcPts val="0"/>
              </a:spcBef>
              <a:buSzTx/>
              <a:buNone/>
              <a:defRPr sz="3600" b="0">
                <a:solidFill>
                  <a:srgbClr val="72675A"/>
                </a:solidFill>
                <a:latin typeface="Baskerville"/>
                <a:ea typeface="Baskerville"/>
                <a:cs typeface="Baskerville"/>
                <a:sym typeface="Baskerville"/>
              </a:defRPr>
            </a:lvl1pPr>
            <a:lvl2pPr marL="0" indent="0" algn="ctr">
              <a:spcBef>
                <a:spcPts val="0"/>
              </a:spcBef>
              <a:buSzTx/>
              <a:buNone/>
              <a:defRPr sz="3600" b="0">
                <a:solidFill>
                  <a:srgbClr val="72675A"/>
                </a:solidFill>
                <a:latin typeface="Baskerville"/>
                <a:ea typeface="Baskerville"/>
                <a:cs typeface="Baskerville"/>
                <a:sym typeface="Baskerville"/>
              </a:defRPr>
            </a:lvl2pPr>
            <a:lvl3pPr marL="0" indent="0" algn="ctr">
              <a:spcBef>
                <a:spcPts val="0"/>
              </a:spcBef>
              <a:buSzTx/>
              <a:buNone/>
              <a:defRPr sz="3600" b="0">
                <a:solidFill>
                  <a:srgbClr val="72675A"/>
                </a:solidFill>
                <a:latin typeface="Baskerville"/>
                <a:ea typeface="Baskerville"/>
                <a:cs typeface="Baskerville"/>
                <a:sym typeface="Baskerville"/>
              </a:defRPr>
            </a:lvl3pPr>
            <a:lvl4pPr marL="0" indent="0" algn="ctr">
              <a:spcBef>
                <a:spcPts val="0"/>
              </a:spcBef>
              <a:buSzTx/>
              <a:buNone/>
              <a:defRPr sz="3600" b="0">
                <a:solidFill>
                  <a:srgbClr val="72675A"/>
                </a:solidFill>
                <a:latin typeface="Baskerville"/>
                <a:ea typeface="Baskerville"/>
                <a:cs typeface="Baskerville"/>
                <a:sym typeface="Baskerville"/>
              </a:defRPr>
            </a:lvl4pPr>
            <a:lvl5pPr marL="0" indent="0" algn="ctr">
              <a:spcBef>
                <a:spcPts val="0"/>
              </a:spcBef>
              <a:buSzTx/>
              <a:buNone/>
              <a:defRPr sz="3600" b="0">
                <a:solidFill>
                  <a:srgbClr val="72675A"/>
                </a:solidFill>
                <a:latin typeface="Baskerville"/>
                <a:ea typeface="Baskerville"/>
                <a:cs typeface="Baskerville"/>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lvl1pPr>
              <a:defRPr b="0">
                <a:solidFill>
                  <a:srgbClr val="817463"/>
                </a:solidFill>
                <a:latin typeface="Baskerville"/>
                <a:ea typeface="Baskerville"/>
                <a:cs typeface="Baskerville"/>
                <a:sym typeface="Baskerville"/>
              </a:defRPr>
            </a:lvl1p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939393"/>
        </a:solidFill>
        <a:effectLst/>
      </p:bgPr>
    </p:bg>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43700" y="2997200"/>
            <a:ext cx="5270202" cy="539750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lvl1pPr>
              <a:defRPr>
                <a:solidFill>
                  <a:srgbClr val="094B71"/>
                </a:solidFill>
              </a:defRPr>
            </a:lvl1pPr>
          </a:lstStyle>
          <a:p>
            <a:r>
              <a:t>Title Text</a:t>
            </a:r>
          </a:p>
        </p:txBody>
      </p:sp>
      <p:sp>
        <p:nvSpPr>
          <p:cNvPr id="67" name="Shape 67"/>
          <p:cNvSpPr>
            <a:spLocks noGrp="1"/>
          </p:cNvSpPr>
          <p:nvPr>
            <p:ph type="body" sz="half" idx="1"/>
          </p:nvPr>
        </p:nvSpPr>
        <p:spPr>
          <a:xfrm>
            <a:off x="914400" y="2705100"/>
            <a:ext cx="5118100" cy="6019800"/>
          </a:xfrm>
          <a:prstGeom prst="rect">
            <a:avLst/>
          </a:prstGeom>
        </p:spPr>
        <p:txBody>
          <a:bodyPr/>
          <a:lstStyle>
            <a:lvl1pPr marL="342900" indent="-342900">
              <a:defRPr sz="3400">
                <a:solidFill>
                  <a:srgbClr val="06456B"/>
                </a:solidFill>
              </a:defRPr>
            </a:lvl1pPr>
            <a:lvl2pPr marL="685800" indent="-342900">
              <a:defRPr sz="3400">
                <a:solidFill>
                  <a:srgbClr val="06456B"/>
                </a:solidFill>
              </a:defRPr>
            </a:lvl2pPr>
            <a:lvl3pPr marL="1028700" indent="-342900">
              <a:defRPr sz="3400">
                <a:solidFill>
                  <a:srgbClr val="06456B"/>
                </a:solidFill>
              </a:defRPr>
            </a:lvl3pPr>
            <a:lvl4pPr marL="1371600" indent="-342900">
              <a:defRPr sz="3400">
                <a:solidFill>
                  <a:srgbClr val="06456B"/>
                </a:solidFill>
              </a:defRPr>
            </a:lvl4pPr>
            <a:lvl5pPr marL="1714500" indent="-342900">
              <a:defRPr sz="3400">
                <a:solidFill>
                  <a:srgbClr val="06456B"/>
                </a:solidFill>
              </a:defRPr>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5" name="Shape 75"/>
          <p:cNvSpPr>
            <a:spLocks noGrp="1"/>
          </p:cNvSpPr>
          <p:nvPr>
            <p:ph type="body" idx="1"/>
          </p:nvPr>
        </p:nvSpPr>
        <p:spPr>
          <a:xfrm>
            <a:off x="914400" y="685800"/>
            <a:ext cx="11176000" cy="8382000"/>
          </a:xfrm>
          <a:prstGeom prst="rect">
            <a:avLst/>
          </a:prstGeom>
        </p:spPr>
        <p:txBody>
          <a:bodyPr/>
          <a:lstStyle>
            <a:lvl1pPr>
              <a:defRPr b="0">
                <a:solidFill>
                  <a:srgbClr val="72675A"/>
                </a:solidFill>
                <a:latin typeface="Baskerville"/>
                <a:ea typeface="Baskerville"/>
                <a:cs typeface="Baskerville"/>
                <a:sym typeface="Baskerville"/>
              </a:defRPr>
            </a:lvl1pPr>
            <a:lvl2pPr>
              <a:defRPr b="0">
                <a:solidFill>
                  <a:srgbClr val="72675A"/>
                </a:solidFill>
                <a:latin typeface="Baskerville"/>
                <a:ea typeface="Baskerville"/>
                <a:cs typeface="Baskerville"/>
                <a:sym typeface="Baskerville"/>
              </a:defRPr>
            </a:lvl2pPr>
            <a:lvl3pPr>
              <a:defRPr b="0">
                <a:solidFill>
                  <a:srgbClr val="72675A"/>
                </a:solidFill>
                <a:latin typeface="Baskerville"/>
                <a:ea typeface="Baskerville"/>
                <a:cs typeface="Baskerville"/>
                <a:sym typeface="Baskerville"/>
              </a:defRPr>
            </a:lvl3pPr>
            <a:lvl4pPr>
              <a:defRPr b="0">
                <a:solidFill>
                  <a:srgbClr val="72675A"/>
                </a:solidFill>
                <a:latin typeface="Baskerville"/>
                <a:ea typeface="Baskerville"/>
                <a:cs typeface="Baskerville"/>
                <a:sym typeface="Baskerville"/>
              </a:defRPr>
            </a:lvl4pPr>
            <a:lvl5pPr>
              <a:defRPr b="0">
                <a:solidFill>
                  <a:srgbClr val="72675A"/>
                </a:solidFill>
                <a:latin typeface="Baskerville"/>
                <a:ea typeface="Baskerville"/>
                <a:cs typeface="Baskerville"/>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3" name="Shape 83"/>
          <p:cNvSpPr>
            <a:spLocks noGrp="1"/>
          </p:cNvSpPr>
          <p:nvPr>
            <p:ph type="pic" idx="13"/>
          </p:nvPr>
        </p:nvSpPr>
        <p:spPr>
          <a:xfrm>
            <a:off x="1016000" y="1219200"/>
            <a:ext cx="10985500" cy="5588000"/>
          </a:xfrm>
          <a:prstGeom prst="rect">
            <a:avLst/>
          </a:prstGeom>
        </p:spPr>
        <p:txBody>
          <a:bodyPr lIns="91439" tIns="45719" rIns="91439" bIns="45719" anchor="t">
            <a:noAutofit/>
          </a:bodyPr>
          <a:lstStyle/>
          <a:p>
            <a:endParaRPr/>
          </a:p>
        </p:txBody>
      </p:sp>
      <p:sp>
        <p:nvSpPr>
          <p:cNvPr id="84" name="Shape 84"/>
          <p:cNvSpPr>
            <a:spLocks noGrp="1"/>
          </p:cNvSpPr>
          <p:nvPr>
            <p:ph type="body" sz="quarter" idx="1"/>
          </p:nvPr>
        </p:nvSpPr>
        <p:spPr>
          <a:xfrm>
            <a:off x="1016000" y="7200900"/>
            <a:ext cx="5207000" cy="660400"/>
          </a:xfrm>
          <a:prstGeom prst="rect">
            <a:avLst/>
          </a:prstGeom>
        </p:spPr>
        <p:txBody>
          <a:bodyPr anchor="t"/>
          <a:lstStyle>
            <a:lvl1pPr marL="0" indent="0">
              <a:spcBef>
                <a:spcPts val="0"/>
              </a:spcBef>
              <a:buSzTx/>
              <a:buNone/>
              <a:defRPr sz="2400" b="0">
                <a:solidFill>
                  <a:srgbClr val="515151"/>
                </a:solidFill>
                <a:latin typeface="Bradley Hand ITC TT-Bold"/>
                <a:ea typeface="Bradley Hand ITC TT-Bold"/>
                <a:cs typeface="Bradley Hand ITC TT-Bold"/>
                <a:sym typeface="Bradley Hand ITC TT-Bold"/>
              </a:defRPr>
            </a:lvl1pPr>
            <a:lvl2pPr marL="0" indent="0">
              <a:spcBef>
                <a:spcPts val="0"/>
              </a:spcBef>
              <a:buSzTx/>
              <a:buNone/>
              <a:defRPr sz="2400" b="0">
                <a:solidFill>
                  <a:srgbClr val="515151"/>
                </a:solidFill>
                <a:latin typeface="Bradley Hand ITC TT-Bold"/>
                <a:ea typeface="Bradley Hand ITC TT-Bold"/>
                <a:cs typeface="Bradley Hand ITC TT-Bold"/>
                <a:sym typeface="Bradley Hand ITC TT-Bold"/>
              </a:defRPr>
            </a:lvl2pPr>
            <a:lvl3pPr marL="0" indent="0">
              <a:spcBef>
                <a:spcPts val="0"/>
              </a:spcBef>
              <a:buSzTx/>
              <a:buNone/>
              <a:defRPr sz="2400" b="0">
                <a:solidFill>
                  <a:srgbClr val="515151"/>
                </a:solidFill>
                <a:latin typeface="Bradley Hand ITC TT-Bold"/>
                <a:ea typeface="Bradley Hand ITC TT-Bold"/>
                <a:cs typeface="Bradley Hand ITC TT-Bold"/>
                <a:sym typeface="Bradley Hand ITC TT-Bold"/>
              </a:defRPr>
            </a:lvl3pPr>
            <a:lvl4pPr marL="0" indent="0">
              <a:spcBef>
                <a:spcPts val="0"/>
              </a:spcBef>
              <a:buSzTx/>
              <a:buNone/>
              <a:defRPr sz="2400" b="0">
                <a:solidFill>
                  <a:srgbClr val="515151"/>
                </a:solidFill>
                <a:latin typeface="Bradley Hand ITC TT-Bold"/>
                <a:ea typeface="Bradley Hand ITC TT-Bold"/>
                <a:cs typeface="Bradley Hand ITC TT-Bold"/>
                <a:sym typeface="Bradley Hand ITC TT-Bold"/>
              </a:defRPr>
            </a:lvl4pPr>
            <a:lvl5pPr marL="0" indent="0">
              <a:spcBef>
                <a:spcPts val="0"/>
              </a:spcBef>
              <a:buSzTx/>
              <a:buNone/>
              <a:defRPr sz="2400" b="0">
                <a:solidFill>
                  <a:srgbClr val="515151"/>
                </a:solidFill>
                <a:latin typeface="Bradley Hand ITC TT-Bold"/>
                <a:ea typeface="Bradley Hand ITC TT-Bold"/>
                <a:cs typeface="Bradley Hand ITC TT-Bold"/>
                <a:sym typeface="Bradley Hand ITC TT-Bold"/>
              </a:defRPr>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1C1C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14400" y="317500"/>
            <a:ext cx="11176000" cy="1778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14400" y="2717800"/>
            <a:ext cx="11176000" cy="6350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24599" y="9118600"/>
            <a:ext cx="342901" cy="355600"/>
          </a:xfrm>
          <a:prstGeom prst="rect">
            <a:avLst/>
          </a:prstGeom>
          <a:ln w="12700">
            <a:miter lim="400000"/>
          </a:ln>
        </p:spPr>
        <p:txBody>
          <a:bodyPr wrap="none" lIns="50800" tIns="50800" rIns="50800" bIns="50800">
            <a:spAutoFit/>
          </a:bodyPr>
          <a:lstStyle>
            <a:lvl1pPr>
              <a:defRPr sz="1800">
                <a:solidFill>
                  <a:srgbClr val="434343"/>
                </a:solidFill>
                <a:effectLst>
                  <a:outerShdw blurRad="25400" dist="23648" dir="16200000" rotWithShape="0">
                    <a:srgbClr val="000000">
                      <a:alpha val="20689"/>
                    </a:srgbClr>
                  </a:outerShdw>
                </a:effectLst>
                <a:latin typeface="Baskerville"/>
                <a:ea typeface="Baskerville"/>
                <a:cs typeface="Baskerville"/>
                <a:sym typeface="Baskervill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5800" b="1" i="0" u="none" strike="noStrike" cap="none" spc="0" baseline="0">
          <a:ln>
            <a:noFill/>
          </a:ln>
          <a:solidFill>
            <a:srgbClr val="054260"/>
          </a:solidFill>
          <a:uFillTx/>
          <a:latin typeface="American Typewriter"/>
          <a:ea typeface="American Typewriter"/>
          <a:cs typeface="American Typewriter"/>
          <a:sym typeface="American Typewriter"/>
        </a:defRPr>
      </a:lvl1pPr>
      <a:lvl2pPr marL="0" marR="0" indent="0" algn="ctr" defTabSz="584200" rtl="0" latinLnBrk="0">
        <a:lnSpc>
          <a:spcPct val="100000"/>
        </a:lnSpc>
        <a:spcBef>
          <a:spcPts val="0"/>
        </a:spcBef>
        <a:spcAft>
          <a:spcPts val="0"/>
        </a:spcAft>
        <a:buClrTx/>
        <a:buSzTx/>
        <a:buFontTx/>
        <a:buNone/>
        <a:tabLst/>
        <a:defRPr sz="5800" b="1" i="0" u="none" strike="noStrike" cap="none" spc="0" baseline="0">
          <a:ln>
            <a:noFill/>
          </a:ln>
          <a:solidFill>
            <a:srgbClr val="054260"/>
          </a:solidFill>
          <a:uFillTx/>
          <a:latin typeface="American Typewriter"/>
          <a:ea typeface="American Typewriter"/>
          <a:cs typeface="American Typewriter"/>
          <a:sym typeface="American Typewriter"/>
        </a:defRPr>
      </a:lvl2pPr>
      <a:lvl3pPr marL="0" marR="0" indent="0" algn="ctr" defTabSz="584200" rtl="0" latinLnBrk="0">
        <a:lnSpc>
          <a:spcPct val="100000"/>
        </a:lnSpc>
        <a:spcBef>
          <a:spcPts val="0"/>
        </a:spcBef>
        <a:spcAft>
          <a:spcPts val="0"/>
        </a:spcAft>
        <a:buClrTx/>
        <a:buSzTx/>
        <a:buFontTx/>
        <a:buNone/>
        <a:tabLst/>
        <a:defRPr sz="5800" b="1" i="0" u="none" strike="noStrike" cap="none" spc="0" baseline="0">
          <a:ln>
            <a:noFill/>
          </a:ln>
          <a:solidFill>
            <a:srgbClr val="054260"/>
          </a:solidFill>
          <a:uFillTx/>
          <a:latin typeface="American Typewriter"/>
          <a:ea typeface="American Typewriter"/>
          <a:cs typeface="American Typewriter"/>
          <a:sym typeface="American Typewriter"/>
        </a:defRPr>
      </a:lvl3pPr>
      <a:lvl4pPr marL="0" marR="0" indent="0" algn="ctr" defTabSz="584200" rtl="0" latinLnBrk="0">
        <a:lnSpc>
          <a:spcPct val="100000"/>
        </a:lnSpc>
        <a:spcBef>
          <a:spcPts val="0"/>
        </a:spcBef>
        <a:spcAft>
          <a:spcPts val="0"/>
        </a:spcAft>
        <a:buClrTx/>
        <a:buSzTx/>
        <a:buFontTx/>
        <a:buNone/>
        <a:tabLst/>
        <a:defRPr sz="5800" b="1" i="0" u="none" strike="noStrike" cap="none" spc="0" baseline="0">
          <a:ln>
            <a:noFill/>
          </a:ln>
          <a:solidFill>
            <a:srgbClr val="054260"/>
          </a:solidFill>
          <a:uFillTx/>
          <a:latin typeface="American Typewriter"/>
          <a:ea typeface="American Typewriter"/>
          <a:cs typeface="American Typewriter"/>
          <a:sym typeface="American Typewriter"/>
        </a:defRPr>
      </a:lvl4pPr>
      <a:lvl5pPr marL="0" marR="0" indent="0" algn="ctr" defTabSz="584200" rtl="0" latinLnBrk="0">
        <a:lnSpc>
          <a:spcPct val="100000"/>
        </a:lnSpc>
        <a:spcBef>
          <a:spcPts val="0"/>
        </a:spcBef>
        <a:spcAft>
          <a:spcPts val="0"/>
        </a:spcAft>
        <a:buClrTx/>
        <a:buSzTx/>
        <a:buFontTx/>
        <a:buNone/>
        <a:tabLst/>
        <a:defRPr sz="5800" b="1" i="0" u="none" strike="noStrike" cap="none" spc="0" baseline="0">
          <a:ln>
            <a:noFill/>
          </a:ln>
          <a:solidFill>
            <a:srgbClr val="054260"/>
          </a:solidFill>
          <a:uFillTx/>
          <a:latin typeface="American Typewriter"/>
          <a:ea typeface="American Typewriter"/>
          <a:cs typeface="American Typewriter"/>
          <a:sym typeface="American Typewriter"/>
        </a:defRPr>
      </a:lvl5pPr>
      <a:lvl6pPr marL="0" marR="0" indent="0" algn="ctr" defTabSz="584200" rtl="0" latinLnBrk="0">
        <a:lnSpc>
          <a:spcPct val="100000"/>
        </a:lnSpc>
        <a:spcBef>
          <a:spcPts val="0"/>
        </a:spcBef>
        <a:spcAft>
          <a:spcPts val="0"/>
        </a:spcAft>
        <a:buClrTx/>
        <a:buSzTx/>
        <a:buFontTx/>
        <a:buNone/>
        <a:tabLst/>
        <a:defRPr sz="5800" b="1" i="0" u="none" strike="noStrike" cap="none" spc="0" baseline="0">
          <a:ln>
            <a:noFill/>
          </a:ln>
          <a:solidFill>
            <a:srgbClr val="054260"/>
          </a:solidFill>
          <a:uFillTx/>
          <a:latin typeface="American Typewriter"/>
          <a:ea typeface="American Typewriter"/>
          <a:cs typeface="American Typewriter"/>
          <a:sym typeface="American Typewriter"/>
        </a:defRPr>
      </a:lvl6pPr>
      <a:lvl7pPr marL="0" marR="0" indent="0" algn="ctr" defTabSz="584200" rtl="0" latinLnBrk="0">
        <a:lnSpc>
          <a:spcPct val="100000"/>
        </a:lnSpc>
        <a:spcBef>
          <a:spcPts val="0"/>
        </a:spcBef>
        <a:spcAft>
          <a:spcPts val="0"/>
        </a:spcAft>
        <a:buClrTx/>
        <a:buSzTx/>
        <a:buFontTx/>
        <a:buNone/>
        <a:tabLst/>
        <a:defRPr sz="5800" b="1" i="0" u="none" strike="noStrike" cap="none" spc="0" baseline="0">
          <a:ln>
            <a:noFill/>
          </a:ln>
          <a:solidFill>
            <a:srgbClr val="054260"/>
          </a:solidFill>
          <a:uFillTx/>
          <a:latin typeface="American Typewriter"/>
          <a:ea typeface="American Typewriter"/>
          <a:cs typeface="American Typewriter"/>
          <a:sym typeface="American Typewriter"/>
        </a:defRPr>
      </a:lvl7pPr>
      <a:lvl8pPr marL="0" marR="0" indent="0" algn="ctr" defTabSz="584200" rtl="0" latinLnBrk="0">
        <a:lnSpc>
          <a:spcPct val="100000"/>
        </a:lnSpc>
        <a:spcBef>
          <a:spcPts val="0"/>
        </a:spcBef>
        <a:spcAft>
          <a:spcPts val="0"/>
        </a:spcAft>
        <a:buClrTx/>
        <a:buSzTx/>
        <a:buFontTx/>
        <a:buNone/>
        <a:tabLst/>
        <a:defRPr sz="5800" b="1" i="0" u="none" strike="noStrike" cap="none" spc="0" baseline="0">
          <a:ln>
            <a:noFill/>
          </a:ln>
          <a:solidFill>
            <a:srgbClr val="054260"/>
          </a:solidFill>
          <a:uFillTx/>
          <a:latin typeface="American Typewriter"/>
          <a:ea typeface="American Typewriter"/>
          <a:cs typeface="American Typewriter"/>
          <a:sym typeface="American Typewriter"/>
        </a:defRPr>
      </a:lvl8pPr>
      <a:lvl9pPr marL="0" marR="0" indent="0" algn="ctr" defTabSz="584200" rtl="0" latinLnBrk="0">
        <a:lnSpc>
          <a:spcPct val="100000"/>
        </a:lnSpc>
        <a:spcBef>
          <a:spcPts val="0"/>
        </a:spcBef>
        <a:spcAft>
          <a:spcPts val="0"/>
        </a:spcAft>
        <a:buClrTx/>
        <a:buSzTx/>
        <a:buFontTx/>
        <a:buNone/>
        <a:tabLst/>
        <a:defRPr sz="5800" b="1" i="0" u="none" strike="noStrike" cap="none" spc="0" baseline="0">
          <a:ln>
            <a:noFill/>
          </a:ln>
          <a:solidFill>
            <a:srgbClr val="054260"/>
          </a:solidFill>
          <a:uFillTx/>
          <a:latin typeface="American Typewriter"/>
          <a:ea typeface="American Typewriter"/>
          <a:cs typeface="American Typewriter"/>
          <a:sym typeface="American Typewriter"/>
        </a:defRPr>
      </a:lvl9pPr>
    </p:titleStyle>
    <p:bodyStyle>
      <a:lvl1pPr marL="419100" marR="0" indent="-419100" algn="l" defTabSz="584200" rtl="0" latinLnBrk="0">
        <a:lnSpc>
          <a:spcPct val="100000"/>
        </a:lnSpc>
        <a:spcBef>
          <a:spcPts val="3800"/>
        </a:spcBef>
        <a:spcAft>
          <a:spcPts val="0"/>
        </a:spcAft>
        <a:buClrTx/>
        <a:buSzPct val="100000"/>
        <a:buFontTx/>
        <a:buChar char="•"/>
        <a:tabLst/>
        <a:defRPr sz="4000" b="1" i="0" u="none" strike="noStrike" cap="none" spc="0" baseline="0">
          <a:ln>
            <a:noFill/>
          </a:ln>
          <a:solidFill>
            <a:srgbClr val="044464"/>
          </a:solidFill>
          <a:uFillTx/>
          <a:latin typeface="American Typewriter"/>
          <a:ea typeface="American Typewriter"/>
          <a:cs typeface="American Typewriter"/>
          <a:sym typeface="American Typewriter"/>
        </a:defRPr>
      </a:lvl1pPr>
      <a:lvl2pPr marL="838200" marR="0" indent="-419100" algn="l" defTabSz="584200" rtl="0" latinLnBrk="0">
        <a:lnSpc>
          <a:spcPct val="100000"/>
        </a:lnSpc>
        <a:spcBef>
          <a:spcPts val="3800"/>
        </a:spcBef>
        <a:spcAft>
          <a:spcPts val="0"/>
        </a:spcAft>
        <a:buClrTx/>
        <a:buSzPct val="100000"/>
        <a:buFontTx/>
        <a:buChar char="•"/>
        <a:tabLst/>
        <a:defRPr sz="4000" b="1" i="0" u="none" strike="noStrike" cap="none" spc="0" baseline="0">
          <a:ln>
            <a:noFill/>
          </a:ln>
          <a:solidFill>
            <a:srgbClr val="044464"/>
          </a:solidFill>
          <a:uFillTx/>
          <a:latin typeface="American Typewriter"/>
          <a:ea typeface="American Typewriter"/>
          <a:cs typeface="American Typewriter"/>
          <a:sym typeface="American Typewriter"/>
        </a:defRPr>
      </a:lvl2pPr>
      <a:lvl3pPr marL="1257300" marR="0" indent="-419100" algn="l" defTabSz="584200" rtl="0" latinLnBrk="0">
        <a:lnSpc>
          <a:spcPct val="100000"/>
        </a:lnSpc>
        <a:spcBef>
          <a:spcPts val="3800"/>
        </a:spcBef>
        <a:spcAft>
          <a:spcPts val="0"/>
        </a:spcAft>
        <a:buClrTx/>
        <a:buSzPct val="100000"/>
        <a:buFontTx/>
        <a:buChar char="•"/>
        <a:tabLst/>
        <a:defRPr sz="4000" b="1" i="0" u="none" strike="noStrike" cap="none" spc="0" baseline="0">
          <a:ln>
            <a:noFill/>
          </a:ln>
          <a:solidFill>
            <a:srgbClr val="044464"/>
          </a:solidFill>
          <a:uFillTx/>
          <a:latin typeface="American Typewriter"/>
          <a:ea typeface="American Typewriter"/>
          <a:cs typeface="American Typewriter"/>
          <a:sym typeface="American Typewriter"/>
        </a:defRPr>
      </a:lvl3pPr>
      <a:lvl4pPr marL="1676400" marR="0" indent="-419100" algn="l" defTabSz="584200" rtl="0" latinLnBrk="0">
        <a:lnSpc>
          <a:spcPct val="100000"/>
        </a:lnSpc>
        <a:spcBef>
          <a:spcPts val="3800"/>
        </a:spcBef>
        <a:spcAft>
          <a:spcPts val="0"/>
        </a:spcAft>
        <a:buClrTx/>
        <a:buSzPct val="100000"/>
        <a:buFontTx/>
        <a:buChar char="•"/>
        <a:tabLst/>
        <a:defRPr sz="4000" b="1" i="0" u="none" strike="noStrike" cap="none" spc="0" baseline="0">
          <a:ln>
            <a:noFill/>
          </a:ln>
          <a:solidFill>
            <a:srgbClr val="044464"/>
          </a:solidFill>
          <a:uFillTx/>
          <a:latin typeface="American Typewriter"/>
          <a:ea typeface="American Typewriter"/>
          <a:cs typeface="American Typewriter"/>
          <a:sym typeface="American Typewriter"/>
        </a:defRPr>
      </a:lvl4pPr>
      <a:lvl5pPr marL="2095500" marR="0" indent="-419100" algn="l" defTabSz="584200" rtl="0" latinLnBrk="0">
        <a:lnSpc>
          <a:spcPct val="100000"/>
        </a:lnSpc>
        <a:spcBef>
          <a:spcPts val="3800"/>
        </a:spcBef>
        <a:spcAft>
          <a:spcPts val="0"/>
        </a:spcAft>
        <a:buClrTx/>
        <a:buSzPct val="100000"/>
        <a:buFontTx/>
        <a:buChar char="•"/>
        <a:tabLst/>
        <a:defRPr sz="4000" b="1" i="0" u="none" strike="noStrike" cap="none" spc="0" baseline="0">
          <a:ln>
            <a:noFill/>
          </a:ln>
          <a:solidFill>
            <a:srgbClr val="044464"/>
          </a:solidFill>
          <a:uFillTx/>
          <a:latin typeface="American Typewriter"/>
          <a:ea typeface="American Typewriter"/>
          <a:cs typeface="American Typewriter"/>
          <a:sym typeface="American Typewriter"/>
        </a:defRPr>
      </a:lvl5pPr>
      <a:lvl6pPr marL="2514600" marR="0" indent="-419100" algn="l" defTabSz="584200" rtl="0" latinLnBrk="0">
        <a:lnSpc>
          <a:spcPct val="100000"/>
        </a:lnSpc>
        <a:spcBef>
          <a:spcPts val="3800"/>
        </a:spcBef>
        <a:spcAft>
          <a:spcPts val="0"/>
        </a:spcAft>
        <a:buClrTx/>
        <a:buSzPct val="100000"/>
        <a:buFontTx/>
        <a:buChar char="•"/>
        <a:tabLst/>
        <a:defRPr sz="4000" b="1" i="0" u="none" strike="noStrike" cap="none" spc="0" baseline="0">
          <a:ln>
            <a:noFill/>
          </a:ln>
          <a:solidFill>
            <a:srgbClr val="044464"/>
          </a:solidFill>
          <a:uFillTx/>
          <a:latin typeface="American Typewriter"/>
          <a:ea typeface="American Typewriter"/>
          <a:cs typeface="American Typewriter"/>
          <a:sym typeface="American Typewriter"/>
        </a:defRPr>
      </a:lvl6pPr>
      <a:lvl7pPr marL="2933700" marR="0" indent="-419100" algn="l" defTabSz="584200" rtl="0" latinLnBrk="0">
        <a:lnSpc>
          <a:spcPct val="100000"/>
        </a:lnSpc>
        <a:spcBef>
          <a:spcPts val="3800"/>
        </a:spcBef>
        <a:spcAft>
          <a:spcPts val="0"/>
        </a:spcAft>
        <a:buClrTx/>
        <a:buSzPct val="100000"/>
        <a:buFontTx/>
        <a:buChar char="•"/>
        <a:tabLst/>
        <a:defRPr sz="4000" b="1" i="0" u="none" strike="noStrike" cap="none" spc="0" baseline="0">
          <a:ln>
            <a:noFill/>
          </a:ln>
          <a:solidFill>
            <a:srgbClr val="044464"/>
          </a:solidFill>
          <a:uFillTx/>
          <a:latin typeface="American Typewriter"/>
          <a:ea typeface="American Typewriter"/>
          <a:cs typeface="American Typewriter"/>
          <a:sym typeface="American Typewriter"/>
        </a:defRPr>
      </a:lvl7pPr>
      <a:lvl8pPr marL="3352800" marR="0" indent="-419100" algn="l" defTabSz="584200" rtl="0" latinLnBrk="0">
        <a:lnSpc>
          <a:spcPct val="100000"/>
        </a:lnSpc>
        <a:spcBef>
          <a:spcPts val="3800"/>
        </a:spcBef>
        <a:spcAft>
          <a:spcPts val="0"/>
        </a:spcAft>
        <a:buClrTx/>
        <a:buSzPct val="100000"/>
        <a:buFontTx/>
        <a:buChar char="•"/>
        <a:tabLst/>
        <a:defRPr sz="4000" b="1" i="0" u="none" strike="noStrike" cap="none" spc="0" baseline="0">
          <a:ln>
            <a:noFill/>
          </a:ln>
          <a:solidFill>
            <a:srgbClr val="044464"/>
          </a:solidFill>
          <a:uFillTx/>
          <a:latin typeface="American Typewriter"/>
          <a:ea typeface="American Typewriter"/>
          <a:cs typeface="American Typewriter"/>
          <a:sym typeface="American Typewriter"/>
        </a:defRPr>
      </a:lvl8pPr>
      <a:lvl9pPr marL="3771900" marR="0" indent="-419100" algn="l" defTabSz="584200" rtl="0" latinLnBrk="0">
        <a:lnSpc>
          <a:spcPct val="100000"/>
        </a:lnSpc>
        <a:spcBef>
          <a:spcPts val="3800"/>
        </a:spcBef>
        <a:spcAft>
          <a:spcPts val="0"/>
        </a:spcAft>
        <a:buClrTx/>
        <a:buSzPct val="100000"/>
        <a:buFontTx/>
        <a:buChar char="•"/>
        <a:tabLst/>
        <a:defRPr sz="4000" b="1" i="0" u="none" strike="noStrike" cap="none" spc="0" baseline="0">
          <a:ln>
            <a:noFill/>
          </a:ln>
          <a:solidFill>
            <a:srgbClr val="044464"/>
          </a:solidFill>
          <a:uFillTx/>
          <a:latin typeface="American Typewriter"/>
          <a:ea typeface="American Typewriter"/>
          <a:cs typeface="American Typewriter"/>
          <a:sym typeface="American Typewriter"/>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effectLst>
            <a:outerShdw blurRad="25400" dist="23648" dir="16200000" rotWithShape="0">
              <a:srgbClr val="000000">
                <a:alpha val="20689"/>
              </a:srgbClr>
            </a:outerShdw>
          </a:effectLst>
          <a:uFillTx/>
          <a:latin typeface="+mn-lt"/>
          <a:ea typeface="+mn-ea"/>
          <a:cs typeface="+mn-cs"/>
          <a:sym typeface="Baskervill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effectLst>
            <a:outerShdw blurRad="25400" dist="23648" dir="16200000" rotWithShape="0">
              <a:srgbClr val="000000">
                <a:alpha val="20689"/>
              </a:srgbClr>
            </a:outerShdw>
          </a:effectLst>
          <a:uFillTx/>
          <a:latin typeface="+mn-lt"/>
          <a:ea typeface="+mn-ea"/>
          <a:cs typeface="+mn-cs"/>
          <a:sym typeface="Baskervill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effectLst>
            <a:outerShdw blurRad="25400" dist="23648" dir="16200000" rotWithShape="0">
              <a:srgbClr val="000000">
                <a:alpha val="20689"/>
              </a:srgbClr>
            </a:outerShdw>
          </a:effectLst>
          <a:uFillTx/>
          <a:latin typeface="+mn-lt"/>
          <a:ea typeface="+mn-ea"/>
          <a:cs typeface="+mn-cs"/>
          <a:sym typeface="Baskervill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effectLst>
            <a:outerShdw blurRad="25400" dist="23648" dir="16200000" rotWithShape="0">
              <a:srgbClr val="000000">
                <a:alpha val="20689"/>
              </a:srgbClr>
            </a:outerShdw>
          </a:effectLst>
          <a:uFillTx/>
          <a:latin typeface="+mn-lt"/>
          <a:ea typeface="+mn-ea"/>
          <a:cs typeface="+mn-cs"/>
          <a:sym typeface="Baskervill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effectLst>
            <a:outerShdw blurRad="25400" dist="23648" dir="16200000" rotWithShape="0">
              <a:srgbClr val="000000">
                <a:alpha val="20689"/>
              </a:srgbClr>
            </a:outerShdw>
          </a:effectLst>
          <a:uFillTx/>
          <a:latin typeface="+mn-lt"/>
          <a:ea typeface="+mn-ea"/>
          <a:cs typeface="+mn-cs"/>
          <a:sym typeface="Baskervill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effectLst>
            <a:outerShdw blurRad="25400" dist="23648" dir="16200000" rotWithShape="0">
              <a:srgbClr val="000000">
                <a:alpha val="20689"/>
              </a:srgbClr>
            </a:outerShdw>
          </a:effectLst>
          <a:uFillTx/>
          <a:latin typeface="+mn-lt"/>
          <a:ea typeface="+mn-ea"/>
          <a:cs typeface="+mn-cs"/>
          <a:sym typeface="Baskervill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effectLst>
            <a:outerShdw blurRad="25400" dist="23648" dir="16200000" rotWithShape="0">
              <a:srgbClr val="000000">
                <a:alpha val="20689"/>
              </a:srgbClr>
            </a:outerShdw>
          </a:effectLst>
          <a:uFillTx/>
          <a:latin typeface="+mn-lt"/>
          <a:ea typeface="+mn-ea"/>
          <a:cs typeface="+mn-cs"/>
          <a:sym typeface="Baskervill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effectLst>
            <a:outerShdw blurRad="25400" dist="23648" dir="16200000" rotWithShape="0">
              <a:srgbClr val="000000">
                <a:alpha val="20689"/>
              </a:srgbClr>
            </a:outerShdw>
          </a:effectLst>
          <a:uFillTx/>
          <a:latin typeface="+mn-lt"/>
          <a:ea typeface="+mn-ea"/>
          <a:cs typeface="+mn-cs"/>
          <a:sym typeface="Baskervill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effectLst>
            <a:outerShdw blurRad="25400" dist="23648" dir="16200000" rotWithShape="0">
              <a:srgbClr val="000000">
                <a:alpha val="20689"/>
              </a:srgbClr>
            </a:outerShdw>
          </a:effectLst>
          <a:uFillTx/>
          <a:latin typeface="+mn-lt"/>
          <a:ea typeface="+mn-ea"/>
          <a:cs typeface="+mn-cs"/>
          <a:sym typeface="Baskervill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www.sbchc.org"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2.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boston.gov/neighborhood/south-boston"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t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codman.org"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tiff"/><Relationship Id="rId1" Type="http://schemas.openxmlformats.org/officeDocument/2006/relationships/slideLayout" Target="../slideLayouts/slideLayout6.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www.boston.gov/neighborhood/dorchester" TargetMode="External"/><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8.tiff"/></Relationships>
</file>

<file path=ppt/slides/_rels/slide32.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www.ebnhc.org" TargetMode="External"/><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2.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boston.gov/neighborhood/east-boston" TargetMode="External"/><Relationship Id="rId2" Type="http://schemas.openxmlformats.org/officeDocument/2006/relationships/image" Target="../media/image63.tiff"/><Relationship Id="rId1" Type="http://schemas.openxmlformats.org/officeDocument/2006/relationships/slideLayout" Target="../slideLayouts/slideLayout6.xml"/><Relationship Id="rId4" Type="http://schemas.openxmlformats.org/officeDocument/2006/relationships/image" Target="../media/image64.tif"/></Relationships>
</file>

<file path=ppt/slides/_rels/slide4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65.ti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hyperlink" Target="http://www.roslindale.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tif"/><Relationship Id="rId1" Type="http://schemas.openxmlformats.org/officeDocument/2006/relationships/slideLayout" Target="../slideLayouts/slideLayout6.xml"/><Relationship Id="rId4" Type="http://schemas.openxmlformats.org/officeDocument/2006/relationships/hyperlink" Target="https://www.boston.gov/neighborhood/roslindal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37" name="image1.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4145" y="1506338"/>
            <a:ext cx="12076453" cy="6309021"/>
          </a:xfrm>
          <a:prstGeom prst="rect">
            <a:avLst/>
          </a:prstGeom>
          <a:ln w="12700">
            <a:miter lim="400000"/>
          </a:ln>
        </p:spPr>
      </p:pic>
      <p:pic>
        <p:nvPicPr>
          <p:cNvPr id="138" name="image2.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361461" y="8695721"/>
            <a:ext cx="5150169" cy="297898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8.png"/>
          <p:cNvPicPr>
            <a:picLocks noChangeAspect="1"/>
          </p:cNvPicPr>
          <p:nvPr/>
        </p:nvPicPr>
        <p:blipFill>
          <a:blip r:embed="rId2"/>
          <a:stretch>
            <a:fillRect/>
          </a:stretch>
        </p:blipFill>
        <p:spPr>
          <a:xfrm>
            <a:off x="2761108" y="437777"/>
            <a:ext cx="7796714" cy="887804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9.png"/>
          <p:cNvPicPr>
            <a:picLocks noChangeAspect="1"/>
          </p:cNvPicPr>
          <p:nvPr/>
        </p:nvPicPr>
        <p:blipFill>
          <a:blip r:embed="rId2"/>
          <a:stretch>
            <a:fillRect/>
          </a:stretch>
        </p:blipFill>
        <p:spPr>
          <a:xfrm rot="5400000">
            <a:off x="2355114" y="-274039"/>
            <a:ext cx="8294571" cy="1030167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89" name="Shape 189"/>
          <p:cNvSpPr>
            <a:spLocks noGrp="1"/>
          </p:cNvSpPr>
          <p:nvPr>
            <p:ph type="title"/>
          </p:nvPr>
        </p:nvSpPr>
        <p:spPr>
          <a:xfrm>
            <a:off x="678104" y="553794"/>
            <a:ext cx="11176003" cy="1778001"/>
          </a:xfrm>
          <a:prstGeom prst="rect">
            <a:avLst/>
          </a:prstGeom>
        </p:spPr>
        <p:txBody>
          <a:bodyPr/>
          <a:lstStyle/>
          <a:p>
            <a:pPr defTabSz="484886">
              <a:defRPr sz="5300">
                <a:solidFill>
                  <a:srgbClr val="C1C1C1"/>
                </a:solidFill>
              </a:defRPr>
            </a:pPr>
            <a:r>
              <a:t>South Boston </a:t>
            </a:r>
          </a:p>
          <a:p>
            <a:pPr defTabSz="484886">
              <a:defRPr sz="5300">
                <a:solidFill>
                  <a:srgbClr val="C1C1C1"/>
                </a:solidFill>
              </a:defRPr>
            </a:pPr>
            <a:r>
              <a:t>Community Health Center</a:t>
            </a:r>
          </a:p>
        </p:txBody>
      </p:sp>
      <p:sp>
        <p:nvSpPr>
          <p:cNvPr id="190" name="Shape 190"/>
          <p:cNvSpPr>
            <a:spLocks noGrp="1"/>
          </p:cNvSpPr>
          <p:nvPr>
            <p:ph type="body" sz="half" idx="1"/>
          </p:nvPr>
        </p:nvSpPr>
        <p:spPr>
          <a:xfrm>
            <a:off x="6894906" y="2497483"/>
            <a:ext cx="5467360" cy="5034310"/>
          </a:xfrm>
          <a:prstGeom prst="rect">
            <a:avLst/>
          </a:prstGeom>
        </p:spPr>
        <p:txBody>
          <a:bodyPr/>
          <a:lstStyle>
            <a:lvl1pPr marL="0" indent="0">
              <a:buSzTx/>
              <a:buNone/>
              <a:defRPr sz="3000">
                <a:solidFill>
                  <a:srgbClr val="C1C1C1"/>
                </a:solidFill>
              </a:defRPr>
            </a:lvl1pPr>
          </a:lstStyle>
          <a:p>
            <a:r>
              <a:t>Mission: To provide health care to the entire community while ensuring care to those most in need. Our governing principle is “all who seek care are welcome here” </a:t>
            </a:r>
          </a:p>
        </p:txBody>
      </p:sp>
      <p:sp>
        <p:nvSpPr>
          <p:cNvPr id="191" name="Shape 191"/>
          <p:cNvSpPr/>
          <p:nvPr/>
        </p:nvSpPr>
        <p:spPr>
          <a:xfrm>
            <a:off x="7700085" y="6627217"/>
            <a:ext cx="2839213"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424C56"/>
                </a:solidFill>
                <a:latin typeface="American Typewriter"/>
                <a:ea typeface="American Typewriter"/>
                <a:cs typeface="American Typewriter"/>
                <a:sym typeface="American Typewriter"/>
              </a:defRPr>
            </a:pPr>
            <a:endParaRPr/>
          </a:p>
          <a:p>
            <a:pPr>
              <a:defRPr sz="3000" u="sng">
                <a:solidFill>
                  <a:srgbClr val="DDDDDD"/>
                </a:solidFill>
                <a:latin typeface="American Typewriter"/>
                <a:ea typeface="American Typewriter"/>
                <a:cs typeface="American Typewriter"/>
                <a:sym typeface="American Typewriter"/>
              </a:defRPr>
            </a:pPr>
            <a:r>
              <a:rPr>
                <a:uFill>
                  <a:solidFill>
                    <a:srgbClr val="0000FF"/>
                  </a:solidFill>
                </a:uFill>
                <a:hlinkClick r:id="rId3"/>
              </a:rPr>
              <a:t>www.sbchc.org</a:t>
            </a:r>
          </a:p>
        </p:txBody>
      </p:sp>
      <p:pic>
        <p:nvPicPr>
          <p:cNvPr id="192" name="image10.tif"/>
          <p:cNvPicPr>
            <a:picLocks noChangeAspect="1"/>
          </p:cNvPicPr>
          <p:nvPr/>
        </p:nvPicPr>
        <p:blipFill>
          <a:blip r:embed="rId4"/>
          <a:stretch>
            <a:fillRect/>
          </a:stretch>
        </p:blipFill>
        <p:spPr>
          <a:xfrm>
            <a:off x="1418164" y="3123686"/>
            <a:ext cx="4595860" cy="459586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prstGeom prst="rect">
            <a:avLst/>
          </a:prstGeom>
        </p:spPr>
        <p:txBody>
          <a:bodyPr/>
          <a:lstStyle/>
          <a:p>
            <a:r>
              <a:t>SBCHC: History </a:t>
            </a:r>
          </a:p>
        </p:txBody>
      </p:sp>
      <p:sp>
        <p:nvSpPr>
          <p:cNvPr id="195" name="Shape 195"/>
          <p:cNvSpPr>
            <a:spLocks noGrp="1"/>
          </p:cNvSpPr>
          <p:nvPr>
            <p:ph type="body" idx="1"/>
          </p:nvPr>
        </p:nvSpPr>
        <p:spPr>
          <a:prstGeom prst="rect">
            <a:avLst/>
          </a:prstGeom>
        </p:spPr>
        <p:txBody>
          <a:bodyPr/>
          <a:lstStyle/>
          <a:p>
            <a:pPr marL="0" indent="0" defTabSz="496569">
              <a:spcBef>
                <a:spcPts val="3200"/>
              </a:spcBef>
              <a:buSzTx/>
              <a:buNone/>
              <a:defRPr sz="3400"/>
            </a:pPr>
            <a:r>
              <a:t>Serving the South Boston community since 1972</a:t>
            </a:r>
          </a:p>
          <a:p>
            <a:pPr marL="0" indent="0" defTabSz="496569">
              <a:spcBef>
                <a:spcPts val="3200"/>
              </a:spcBef>
              <a:buSzTx/>
              <a:buNone/>
              <a:defRPr sz="3400"/>
            </a:pPr>
            <a:r>
              <a:t>Over 60,000 visits a year from almost half of South Boston’s population </a:t>
            </a:r>
          </a:p>
          <a:p>
            <a:pPr marL="0" indent="0" defTabSz="496569">
              <a:spcBef>
                <a:spcPts val="3200"/>
              </a:spcBef>
              <a:buSzTx/>
              <a:buNone/>
              <a:defRPr sz="3400"/>
            </a:pPr>
            <a:r>
              <a:t>Health center is the second-largest nonprofit employer in the community </a:t>
            </a:r>
          </a:p>
          <a:p>
            <a:pPr marL="0" indent="0" defTabSz="496569">
              <a:spcBef>
                <a:spcPts val="3200"/>
              </a:spcBef>
              <a:buSzTx/>
              <a:buNone/>
              <a:defRPr sz="3400"/>
            </a:pPr>
            <a:r>
              <a:t>56% of employees live in the South Boston area</a:t>
            </a:r>
          </a:p>
          <a:p>
            <a:pPr marL="0" indent="0" defTabSz="496569">
              <a:spcBef>
                <a:spcPts val="3200"/>
              </a:spcBef>
              <a:buSzTx/>
              <a:buNone/>
              <a:defRPr sz="3400"/>
            </a:pPr>
            <a:r>
              <a:t>4 family medicine residents/year</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prstGeom prst="rect">
            <a:avLst/>
          </a:prstGeom>
        </p:spPr>
        <p:txBody>
          <a:bodyPr/>
          <a:lstStyle/>
          <a:p>
            <a:r>
              <a:t>Clinical Services</a:t>
            </a:r>
          </a:p>
        </p:txBody>
      </p:sp>
      <p:sp>
        <p:nvSpPr>
          <p:cNvPr id="198" name="Shape 198"/>
          <p:cNvSpPr>
            <a:spLocks noGrp="1"/>
          </p:cNvSpPr>
          <p:nvPr>
            <p:ph type="body" sz="half" idx="1"/>
          </p:nvPr>
        </p:nvSpPr>
        <p:spPr>
          <a:xfrm>
            <a:off x="952951" y="2362902"/>
            <a:ext cx="4885888" cy="6350002"/>
          </a:xfrm>
          <a:prstGeom prst="rect">
            <a:avLst/>
          </a:prstGeom>
        </p:spPr>
        <p:txBody>
          <a:bodyPr/>
          <a:lstStyle/>
          <a:p>
            <a:pPr marL="314325" indent="-314325" defTabSz="438150">
              <a:spcBef>
                <a:spcPts val="2800"/>
              </a:spcBef>
              <a:defRPr sz="3000"/>
            </a:pPr>
            <a:r>
              <a:t>Family Medicine</a:t>
            </a:r>
          </a:p>
          <a:p>
            <a:pPr marL="314325" indent="-314325" defTabSz="438150">
              <a:spcBef>
                <a:spcPts val="2800"/>
              </a:spcBef>
              <a:defRPr sz="3000"/>
            </a:pPr>
            <a:r>
              <a:t>Adult Medicine </a:t>
            </a:r>
          </a:p>
          <a:p>
            <a:pPr marL="314325" indent="-314325" defTabSz="438150">
              <a:spcBef>
                <a:spcPts val="2800"/>
              </a:spcBef>
              <a:defRPr sz="3000"/>
            </a:pPr>
            <a:r>
              <a:t>Pediatrics </a:t>
            </a:r>
          </a:p>
          <a:p>
            <a:pPr marL="314325" indent="-314325" defTabSz="438150">
              <a:spcBef>
                <a:spcPts val="2800"/>
              </a:spcBef>
              <a:defRPr sz="3000"/>
            </a:pPr>
            <a:r>
              <a:t>OB/GYN</a:t>
            </a:r>
          </a:p>
          <a:p>
            <a:pPr marL="314325" indent="-314325" defTabSz="438150">
              <a:spcBef>
                <a:spcPts val="2800"/>
              </a:spcBef>
              <a:defRPr sz="3000"/>
            </a:pPr>
            <a:r>
              <a:t>Dermatology</a:t>
            </a:r>
          </a:p>
          <a:p>
            <a:pPr marL="314325" indent="-314325" defTabSz="438150">
              <a:spcBef>
                <a:spcPts val="2800"/>
              </a:spcBef>
              <a:defRPr sz="3000"/>
            </a:pPr>
            <a:r>
              <a:t>Cardiology</a:t>
            </a:r>
          </a:p>
          <a:p>
            <a:pPr marL="314325" indent="-314325" defTabSz="438150">
              <a:spcBef>
                <a:spcPts val="2800"/>
              </a:spcBef>
              <a:defRPr sz="3000"/>
            </a:pPr>
            <a:r>
              <a:t>Pulmonology</a:t>
            </a:r>
          </a:p>
          <a:p>
            <a:pPr marL="314325" indent="-314325" defTabSz="438150">
              <a:spcBef>
                <a:spcPts val="2800"/>
              </a:spcBef>
              <a:defRPr sz="3000"/>
            </a:pPr>
            <a:r>
              <a:t>Gastroenterology </a:t>
            </a:r>
          </a:p>
        </p:txBody>
      </p:sp>
      <p:sp>
        <p:nvSpPr>
          <p:cNvPr id="199" name="Shape 199"/>
          <p:cNvSpPr/>
          <p:nvPr/>
        </p:nvSpPr>
        <p:spPr>
          <a:xfrm>
            <a:off x="6889222" y="2790373"/>
            <a:ext cx="4936488" cy="563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Psychiatry</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Office based opioid treatment</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Podiatry</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Adult and Pedi Dental</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Vision</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Nutrition</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Integrative Medicine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p:cNvSpPr>
          <p:nvPr>
            <p:ph type="title"/>
          </p:nvPr>
        </p:nvSpPr>
        <p:spPr>
          <a:prstGeom prst="rect">
            <a:avLst/>
          </a:prstGeom>
        </p:spPr>
        <p:txBody>
          <a:bodyPr/>
          <a:lstStyle/>
          <a:p>
            <a:r>
              <a:t>Other Services</a:t>
            </a:r>
          </a:p>
        </p:txBody>
      </p:sp>
      <p:sp>
        <p:nvSpPr>
          <p:cNvPr id="202" name="Shape 202"/>
          <p:cNvSpPr>
            <a:spLocks noGrp="1"/>
          </p:cNvSpPr>
          <p:nvPr>
            <p:ph type="body" idx="1"/>
          </p:nvPr>
        </p:nvSpPr>
        <p:spPr>
          <a:xfrm>
            <a:off x="914400" y="2081694"/>
            <a:ext cx="11176000" cy="6350003"/>
          </a:xfrm>
          <a:prstGeom prst="rect">
            <a:avLst/>
          </a:prstGeom>
        </p:spPr>
        <p:txBody>
          <a:bodyPr/>
          <a:lstStyle/>
          <a:p>
            <a:pPr marL="318515" indent="-318515" defTabSz="443991">
              <a:spcBef>
                <a:spcPts val="2800"/>
              </a:spcBef>
              <a:defRPr sz="3000"/>
            </a:pPr>
            <a:r>
              <a:t>Radiology, lab and pharmacy </a:t>
            </a:r>
          </a:p>
          <a:p>
            <a:pPr marL="318515" indent="-318515" defTabSz="443991">
              <a:spcBef>
                <a:spcPts val="2800"/>
              </a:spcBef>
              <a:defRPr sz="3000"/>
            </a:pPr>
            <a:r>
              <a:t>Integrated Behavioral Health/Social Work</a:t>
            </a:r>
          </a:p>
          <a:p>
            <a:pPr marL="318515" indent="-318515" defTabSz="443991">
              <a:spcBef>
                <a:spcPts val="2800"/>
              </a:spcBef>
              <a:defRPr sz="3000"/>
            </a:pPr>
            <a:r>
              <a:t>Interprofessional complex care clinic with BU trainees </a:t>
            </a:r>
          </a:p>
          <a:p>
            <a:pPr marL="318515" indent="-318515" defTabSz="443991">
              <a:spcBef>
                <a:spcPts val="2800"/>
              </a:spcBef>
              <a:defRPr sz="3000"/>
            </a:pPr>
            <a:r>
              <a:t>Food pantry</a:t>
            </a:r>
          </a:p>
          <a:p>
            <a:pPr marL="318515" indent="-318515" defTabSz="443991">
              <a:spcBef>
                <a:spcPts val="2800"/>
              </a:spcBef>
              <a:defRPr sz="3000"/>
            </a:pPr>
            <a:r>
              <a:t>Breast feeding groups</a:t>
            </a:r>
          </a:p>
          <a:p>
            <a:pPr marL="318515" indent="-318515" defTabSz="443991">
              <a:spcBef>
                <a:spcPts val="2800"/>
              </a:spcBef>
              <a:defRPr sz="3000"/>
            </a:pPr>
            <a:r>
              <a:t>Teen ambassador program </a:t>
            </a:r>
          </a:p>
          <a:p>
            <a:pPr marL="318515" indent="-318515" defTabSz="443991">
              <a:spcBef>
                <a:spcPts val="2800"/>
              </a:spcBef>
              <a:defRPr sz="3000"/>
            </a:pPr>
            <a:r>
              <a:t>Patient shuttle from housing developments to main health center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p:cNvSpPr>
          <p:nvPr>
            <p:ph type="title"/>
          </p:nvPr>
        </p:nvSpPr>
        <p:spPr>
          <a:prstGeom prst="rect">
            <a:avLst/>
          </a:prstGeom>
        </p:spPr>
        <p:txBody>
          <a:bodyPr/>
          <a:lstStyle/>
          <a:p>
            <a:r>
              <a:t>SBCHC Patient Age/Gender</a:t>
            </a:r>
          </a:p>
        </p:txBody>
      </p:sp>
      <p:graphicFrame>
        <p:nvGraphicFramePr>
          <p:cNvPr id="208" name="Chart 208"/>
          <p:cNvGraphicFramePr/>
          <p:nvPr/>
        </p:nvGraphicFramePr>
        <p:xfrm>
          <a:off x="1506146" y="2803609"/>
          <a:ext cx="11285504" cy="502786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p:cNvSpPr>
          <p:nvPr>
            <p:ph type="title"/>
          </p:nvPr>
        </p:nvSpPr>
        <p:spPr>
          <a:prstGeom prst="rect">
            <a:avLst/>
          </a:prstGeom>
        </p:spPr>
        <p:txBody>
          <a:bodyPr/>
          <a:lstStyle>
            <a:lvl1pPr defTabSz="560830">
              <a:defRPr sz="5500"/>
            </a:lvl1pPr>
          </a:lstStyle>
          <a:p>
            <a:r>
              <a:t>SBCHC Patient Race/Ethnicity</a:t>
            </a:r>
          </a:p>
        </p:txBody>
      </p:sp>
      <p:graphicFrame>
        <p:nvGraphicFramePr>
          <p:cNvPr id="211" name="Chart 211"/>
          <p:cNvGraphicFramePr/>
          <p:nvPr/>
        </p:nvGraphicFramePr>
        <p:xfrm>
          <a:off x="1087884" y="1780306"/>
          <a:ext cx="12262976" cy="5280807"/>
        </p:xfrm>
        <a:graphic>
          <a:graphicData uri="http://schemas.openxmlformats.org/drawingml/2006/chart">
            <c:chart xmlns:c="http://schemas.openxmlformats.org/drawingml/2006/chart" xmlns:r="http://schemas.openxmlformats.org/officeDocument/2006/relationships" r:id="rId2"/>
          </a:graphicData>
        </a:graphic>
      </p:graphicFrame>
      <p:sp>
        <p:nvSpPr>
          <p:cNvPr id="212" name="Shape 212"/>
          <p:cNvSpPr/>
          <p:nvPr/>
        </p:nvSpPr>
        <p:spPr>
          <a:xfrm>
            <a:off x="977307" y="7658761"/>
            <a:ext cx="11388853"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74268"/>
                </a:solidFill>
                <a:latin typeface="American Typewriter"/>
                <a:ea typeface="American Typewriter"/>
                <a:cs typeface="American Typewriter"/>
                <a:sym typeface="American Typewriter"/>
              </a:defRPr>
            </a:lvl1pPr>
          </a:lstStyle>
          <a:p>
            <a:r>
              <a:t>18% best served in a language other than English</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p:cNvSpPr>
          <p:nvPr>
            <p:ph type="title"/>
          </p:nvPr>
        </p:nvSpPr>
        <p:spPr>
          <a:prstGeom prst="rect">
            <a:avLst/>
          </a:prstGeom>
        </p:spPr>
        <p:txBody>
          <a:bodyPr/>
          <a:lstStyle/>
          <a:p>
            <a:r>
              <a:t>SBCHC Insurance Payer</a:t>
            </a:r>
          </a:p>
        </p:txBody>
      </p:sp>
      <p:graphicFrame>
        <p:nvGraphicFramePr>
          <p:cNvPr id="215" name="Chart 215"/>
          <p:cNvGraphicFramePr/>
          <p:nvPr/>
        </p:nvGraphicFramePr>
        <p:xfrm>
          <a:off x="1951514" y="2675517"/>
          <a:ext cx="9908654" cy="532704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1C1C1"/>
        </a:solidFill>
        <a:effectLst/>
      </p:bgPr>
    </p:bg>
    <p:spTree>
      <p:nvGrpSpPr>
        <p:cNvPr id="1" name=""/>
        <p:cNvGrpSpPr/>
        <p:nvPr/>
      </p:nvGrpSpPr>
      <p:grpSpPr>
        <a:xfrm>
          <a:off x="0" y="0"/>
          <a:ext cx="0" cy="0"/>
          <a:chOff x="0" y="0"/>
          <a:chExt cx="0" cy="0"/>
        </a:xfrm>
      </p:grpSpPr>
      <p:sp>
        <p:nvSpPr>
          <p:cNvPr id="217" name="Shape 217"/>
          <p:cNvSpPr>
            <a:spLocks noGrp="1"/>
          </p:cNvSpPr>
          <p:nvPr>
            <p:ph type="title"/>
          </p:nvPr>
        </p:nvSpPr>
        <p:spPr>
          <a:prstGeom prst="rect">
            <a:avLst/>
          </a:prstGeom>
        </p:spPr>
        <p:txBody>
          <a:bodyPr/>
          <a:lstStyle/>
          <a:p>
            <a:r>
              <a:t>South Boston Community</a:t>
            </a:r>
          </a:p>
        </p:txBody>
      </p:sp>
      <p:sp>
        <p:nvSpPr>
          <p:cNvPr id="218" name="Shape 218"/>
          <p:cNvSpPr>
            <a:spLocks noGrp="1"/>
          </p:cNvSpPr>
          <p:nvPr>
            <p:ph type="body" sz="half" idx="1"/>
          </p:nvPr>
        </p:nvSpPr>
        <p:spPr>
          <a:xfrm>
            <a:off x="1316608" y="4088729"/>
            <a:ext cx="10041881" cy="4172497"/>
          </a:xfrm>
          <a:prstGeom prst="rect">
            <a:avLst/>
          </a:prstGeom>
        </p:spPr>
        <p:txBody>
          <a:bodyPr/>
          <a:lstStyle/>
          <a:p>
            <a:pPr marL="195451" indent="-195451" defTabSz="332992">
              <a:spcBef>
                <a:spcPts val="2100"/>
              </a:spcBef>
              <a:defRPr sz="1900"/>
            </a:pPr>
            <a:r>
              <a:t>“South Boston is home to Dorchester Heights and other hills where George Washington’s army set up cannons to force the British out of Boston in 1776. The cannons were dragged from Fort Ticonderoga by Henry Knox. Dorchester Heights is now a national park</a:t>
            </a:r>
          </a:p>
          <a:p>
            <a:pPr marL="195451" indent="-195451" defTabSz="332992">
              <a:spcBef>
                <a:spcPts val="2100"/>
              </a:spcBef>
              <a:defRPr sz="1900"/>
            </a:pPr>
            <a:r>
              <a:t>South Boston became largely a working-class neighborhood, with residents finding work on the South Boston waterfront or in factories such as Gillette, which still employs local residents. Parts of the neighborhood were heavily industrial, with businesses including ironworks and glassworks</a:t>
            </a:r>
          </a:p>
          <a:p>
            <a:pPr marL="195451" indent="-195451" defTabSz="332992">
              <a:spcBef>
                <a:spcPts val="2100"/>
              </a:spcBef>
              <a:defRPr sz="1900"/>
            </a:pPr>
            <a:r>
              <a:t>South Boston is now a highly desirable residential neighborhood. Residents enjoy the convenience of living in South Boston as well as the amenities available in the neighborhood. Fort Point is a hub for the arts community, and has a large population of working artists.”</a:t>
            </a:r>
          </a:p>
        </p:txBody>
      </p:sp>
      <p:pic>
        <p:nvPicPr>
          <p:cNvPr id="219" name="image11.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95002" y="1715904"/>
            <a:ext cx="10414895" cy="1960609"/>
          </a:xfrm>
          <a:prstGeom prst="rect">
            <a:avLst/>
          </a:prstGeom>
          <a:ln w="12700">
            <a:miter lim="400000"/>
          </a:ln>
        </p:spPr>
      </p:pic>
      <p:sp>
        <p:nvSpPr>
          <p:cNvPr id="220" name="Shape 220"/>
          <p:cNvSpPr/>
          <p:nvPr/>
        </p:nvSpPr>
        <p:spPr>
          <a:xfrm>
            <a:off x="2858642" y="8528049"/>
            <a:ext cx="6449315"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u="sng">
                <a:solidFill>
                  <a:srgbClr val="535353"/>
                </a:solidFill>
                <a:uFill>
                  <a:solidFill>
                    <a:srgbClr val="0000FF"/>
                  </a:solidFill>
                </a:uFill>
                <a:latin typeface="American Typewriter"/>
                <a:ea typeface="American Typewriter"/>
                <a:cs typeface="American Typewriter"/>
                <a:sym typeface="American Typewriter"/>
                <a:hlinkClick r:id="rId3"/>
              </a:defRPr>
            </a:lvl1pPr>
          </a:lstStyle>
          <a:p>
            <a:pPr>
              <a:defRPr>
                <a:uFillTx/>
              </a:defRPr>
            </a:pPr>
            <a:r>
              <a:rPr>
                <a:uFill>
                  <a:solidFill>
                    <a:srgbClr val="0000FF"/>
                  </a:solidFill>
                </a:uFill>
                <a:hlinkClick r:id="rId3"/>
              </a:rPr>
              <a:t>https://www.boston.gov/neighborhood/south-boston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p:cNvSpPr>
          <p:nvPr>
            <p:ph type="title"/>
          </p:nvPr>
        </p:nvSpPr>
        <p:spPr>
          <a:xfrm>
            <a:off x="914398" y="120587"/>
            <a:ext cx="11176003" cy="1778001"/>
          </a:xfrm>
          <a:prstGeom prst="rect">
            <a:avLst/>
          </a:prstGeom>
        </p:spPr>
        <p:txBody>
          <a:bodyPr/>
          <a:lstStyle/>
          <a:p>
            <a:r>
              <a:t>From the Program Director </a:t>
            </a:r>
          </a:p>
        </p:txBody>
      </p:sp>
      <p:sp>
        <p:nvSpPr>
          <p:cNvPr id="141" name="Shape 141"/>
          <p:cNvSpPr>
            <a:spLocks noGrp="1"/>
          </p:cNvSpPr>
          <p:nvPr>
            <p:ph type="body" idx="1"/>
          </p:nvPr>
        </p:nvSpPr>
        <p:spPr>
          <a:xfrm>
            <a:off x="815543" y="3964002"/>
            <a:ext cx="11176003" cy="5592122"/>
          </a:xfrm>
          <a:prstGeom prst="rect">
            <a:avLst/>
          </a:prstGeom>
        </p:spPr>
        <p:txBody>
          <a:bodyPr>
            <a:normAutofit lnSpcReduction="10000"/>
          </a:bodyPr>
          <a:lstStyle/>
          <a:p>
            <a:pPr marL="0" indent="0">
              <a:spcBef>
                <a:spcPts val="1800"/>
              </a:spcBef>
              <a:buNone/>
            </a:pPr>
            <a:r>
              <a:rPr lang="en-US" sz="1800" dirty="0"/>
              <a:t>Welcome to the BMC Family Medicine Residency Program!  We’re delighted to have you join us.  This year, in order to try and get your rotation schedules to you prior to your arrival in June, we are asking you if you have any preferences for Health Center assignment now rather than waiting until you get here.</a:t>
            </a:r>
          </a:p>
          <a:p>
            <a:pPr marL="0" indent="0">
              <a:spcBef>
                <a:spcPts val="1800"/>
              </a:spcBef>
              <a:buNone/>
            </a:pPr>
            <a:r>
              <a:rPr lang="en-US" sz="1800" dirty="0"/>
              <a:t>In order to assist you in thinking about which HC you might prefer we have prepared this </a:t>
            </a:r>
            <a:r>
              <a:rPr lang="en-US" sz="1800" dirty="0" err="1"/>
              <a:t>powerpoint</a:t>
            </a:r>
            <a:r>
              <a:rPr lang="en-US" sz="1800" dirty="0"/>
              <a:t> presentation which gives you a wealth of information about each site, as well as about Boston’s health in general.  We have also scheduled a phone in conference call on </a:t>
            </a:r>
            <a:r>
              <a:rPr lang="en-US" sz="1800" dirty="0">
                <a:solidFill>
                  <a:srgbClr val="FF0000"/>
                </a:solidFill>
              </a:rPr>
              <a:t>March 30</a:t>
            </a:r>
            <a:r>
              <a:rPr lang="en-US" sz="1800" baseline="30000" dirty="0">
                <a:solidFill>
                  <a:srgbClr val="FF0000"/>
                </a:solidFill>
              </a:rPr>
              <a:t>th</a:t>
            </a:r>
            <a:r>
              <a:rPr lang="en-US" sz="1800" dirty="0">
                <a:solidFill>
                  <a:srgbClr val="FF0000"/>
                </a:solidFill>
              </a:rPr>
              <a:t> at 8:00pm ET </a:t>
            </a:r>
            <a:r>
              <a:rPr lang="en-US" sz="1800" dirty="0"/>
              <a:t>where you can ask questions of faculty and residents from the different sites.  Details will follow by e-mail as that date approaches.</a:t>
            </a:r>
          </a:p>
          <a:p>
            <a:pPr marL="0" indent="0">
              <a:spcBef>
                <a:spcPts val="1800"/>
              </a:spcBef>
              <a:buNone/>
            </a:pPr>
            <a:r>
              <a:rPr lang="en-US" sz="1800" dirty="0"/>
              <a:t>So look over the slides and get the preference forms you will be receiving back to us.  And remember:</a:t>
            </a:r>
          </a:p>
          <a:p>
            <a:pPr marL="0" indent="0">
              <a:spcBef>
                <a:spcPts val="1800"/>
              </a:spcBef>
              <a:buNone/>
            </a:pPr>
            <a:r>
              <a:rPr lang="en-US" sz="1800" dirty="0"/>
              <a:t>	* The CHC’s are more alike than different!  All are community based and directed and 	  	   	   provide great care to their communities.</a:t>
            </a:r>
          </a:p>
          <a:p>
            <a:pPr marL="0" indent="0">
              <a:spcBef>
                <a:spcPts val="1800"/>
              </a:spcBef>
              <a:buNone/>
            </a:pPr>
            <a:r>
              <a:rPr lang="en-US" sz="1800" dirty="0"/>
              <a:t>	* It is possible that you will not be assigned to the CHC of your first preference, but in  the long 	   run no one has been disappointed with their experiences at their assigned center.</a:t>
            </a:r>
          </a:p>
          <a:p>
            <a:pPr marL="0" indent="0">
              <a:spcBef>
                <a:spcPts val="1800"/>
              </a:spcBef>
              <a:buNone/>
            </a:pPr>
            <a:r>
              <a:rPr lang="en-US" sz="1800" dirty="0"/>
              <a:t>See you in June!        Katherine Gergen Barnett, MD.</a:t>
            </a:r>
          </a:p>
        </p:txBody>
      </p:sp>
      <p:pic>
        <p:nvPicPr>
          <p:cNvPr id="142" name="image3.tif"/>
          <p:cNvPicPr>
            <a:picLocks noChangeAspect="1"/>
          </p:cNvPicPr>
          <p:nvPr/>
        </p:nvPicPr>
        <p:blipFill>
          <a:blip r:embed="rId2"/>
          <a:stretch>
            <a:fillRect/>
          </a:stretch>
        </p:blipFill>
        <p:spPr>
          <a:xfrm>
            <a:off x="815543" y="1675152"/>
            <a:ext cx="6813725" cy="2288850"/>
          </a:xfrm>
          <a:prstGeom prst="rect">
            <a:avLst/>
          </a:prstGeom>
          <a:ln w="12700">
            <a:miter lim="400000"/>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7950" y="1634292"/>
            <a:ext cx="1863768" cy="232971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p:nvPr>
        </p:nvSpPr>
        <p:spPr>
          <a:prstGeom prst="rect">
            <a:avLst/>
          </a:prstGeom>
        </p:spPr>
        <p:txBody>
          <a:bodyPr/>
          <a:lstStyle/>
          <a:p>
            <a:r>
              <a:t>Current SBCHC Residents</a:t>
            </a:r>
          </a:p>
        </p:txBody>
      </p:sp>
      <p:pic>
        <p:nvPicPr>
          <p:cNvPr id="20" name="Picture 19"/>
          <p:cNvPicPr>
            <a:picLocks noChangeAspect="1"/>
          </p:cNvPicPr>
          <p:nvPr/>
        </p:nvPicPr>
        <p:blipFill>
          <a:blip r:embed="rId2"/>
          <a:stretch>
            <a:fillRect/>
          </a:stretch>
        </p:blipFill>
        <p:spPr>
          <a:xfrm>
            <a:off x="9522645" y="7126612"/>
            <a:ext cx="1634630" cy="2295693"/>
          </a:xfrm>
          <a:prstGeom prst="rect">
            <a:avLst/>
          </a:prstGeom>
        </p:spPr>
      </p:pic>
      <p:pic>
        <p:nvPicPr>
          <p:cNvPr id="21" name="Picture 20"/>
          <p:cNvPicPr>
            <a:picLocks noChangeAspect="1"/>
          </p:cNvPicPr>
          <p:nvPr/>
        </p:nvPicPr>
        <p:blipFill>
          <a:blip r:embed="rId3"/>
          <a:stretch>
            <a:fillRect/>
          </a:stretch>
        </p:blipFill>
        <p:spPr>
          <a:xfrm>
            <a:off x="7043434" y="7126612"/>
            <a:ext cx="1648063" cy="2304983"/>
          </a:xfrm>
          <a:prstGeom prst="rect">
            <a:avLst/>
          </a:prstGeom>
        </p:spPr>
      </p:pic>
      <p:pic>
        <p:nvPicPr>
          <p:cNvPr id="22" name="Picture 21" descr="G:\Residency\Photos\photo 2017 interns\McCarthy_David-2-5x3-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809" y="7136459"/>
            <a:ext cx="1685890" cy="2299641"/>
          </a:xfrm>
          <a:prstGeom prst="rect">
            <a:avLst/>
          </a:prstGeom>
          <a:noFill/>
          <a:ln>
            <a:noFill/>
          </a:ln>
        </p:spPr>
      </p:pic>
      <p:pic>
        <p:nvPicPr>
          <p:cNvPr id="23" name="Picture 22"/>
          <p:cNvPicPr>
            <a:picLocks noChangeAspect="1"/>
          </p:cNvPicPr>
          <p:nvPr/>
        </p:nvPicPr>
        <p:blipFill>
          <a:blip r:embed="rId5"/>
          <a:stretch>
            <a:fillRect/>
          </a:stretch>
        </p:blipFill>
        <p:spPr>
          <a:xfrm>
            <a:off x="2243258" y="7136459"/>
            <a:ext cx="1639230" cy="2299641"/>
          </a:xfrm>
          <a:prstGeom prst="rect">
            <a:avLst/>
          </a:prstGeom>
        </p:spPr>
      </p:pic>
      <p:pic>
        <p:nvPicPr>
          <p:cNvPr id="24" name="Picture 23" descr="G:\Residency\Photos\photo 2018 interns\Arnold_Carolyn-2-5x3-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5779" y="4090034"/>
            <a:ext cx="1556709" cy="2314839"/>
          </a:xfrm>
          <a:prstGeom prst="rect">
            <a:avLst/>
          </a:prstGeom>
          <a:noFill/>
          <a:ln>
            <a:noFill/>
          </a:ln>
        </p:spPr>
      </p:pic>
      <p:pic>
        <p:nvPicPr>
          <p:cNvPr id="25" name="Picture 24" descr="G:\Residency\Photos\photo 2018 interns\Winer_James-2-5x3-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9884" y="4090034"/>
            <a:ext cx="1617739" cy="2363740"/>
          </a:xfrm>
          <a:prstGeom prst="rect">
            <a:avLst/>
          </a:prstGeom>
          <a:noFill/>
          <a:ln>
            <a:noFill/>
          </a:ln>
        </p:spPr>
      </p:pic>
      <p:pic>
        <p:nvPicPr>
          <p:cNvPr id="26" name="Picture 25" descr="G:\Residency\Photos\photo 2018 interns\Presti_Alison-2-5x3-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4357" y="4101634"/>
            <a:ext cx="1667140" cy="2328825"/>
          </a:xfrm>
          <a:prstGeom prst="rect">
            <a:avLst/>
          </a:prstGeom>
          <a:noFill/>
          <a:ln>
            <a:noFill/>
          </a:ln>
        </p:spPr>
      </p:pic>
      <p:pic>
        <p:nvPicPr>
          <p:cNvPr id="27" name="Picture 26" descr="G:\Residency\Photos\photo 2018 interns\Ross_Heather-2-5x3-5.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88231" y="4138933"/>
            <a:ext cx="1680690" cy="2314841"/>
          </a:xfrm>
          <a:prstGeom prst="rect">
            <a:avLst/>
          </a:prstGeom>
          <a:noFill/>
          <a:ln>
            <a:noFill/>
          </a:ln>
        </p:spPr>
      </p:pic>
      <p:pic>
        <p:nvPicPr>
          <p:cNvPr id="3" name="Picture 2" descr="A person smiling for the camera&#10;&#10;Description automatically generated">
            <a:extLst>
              <a:ext uri="{FF2B5EF4-FFF2-40B4-BE49-F238E27FC236}">
                <a16:creationId xmlns:a16="http://schemas.microsoft.com/office/drawing/2014/main" id="{E46787F8-B327-E142-9290-73DE5AF19D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43258" y="1815837"/>
            <a:ext cx="1702498" cy="1905780"/>
          </a:xfrm>
          <a:prstGeom prst="rect">
            <a:avLst/>
          </a:prstGeom>
        </p:spPr>
      </p:pic>
      <p:pic>
        <p:nvPicPr>
          <p:cNvPr id="5" name="Picture 4" descr="A person smiling for the camera&#10;&#10;Description automatically generated">
            <a:extLst>
              <a:ext uri="{FF2B5EF4-FFF2-40B4-BE49-F238E27FC236}">
                <a16:creationId xmlns:a16="http://schemas.microsoft.com/office/drawing/2014/main" id="{C51EA397-1F5D-E04E-9BB0-347392163B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5126" y="1815837"/>
            <a:ext cx="1702497" cy="1905780"/>
          </a:xfrm>
          <a:prstGeom prst="rect">
            <a:avLst/>
          </a:prstGeom>
        </p:spPr>
      </p:pic>
      <p:pic>
        <p:nvPicPr>
          <p:cNvPr id="7" name="Picture 6" descr="A person smiling for the camera&#10;&#10;Description automatically generated">
            <a:extLst>
              <a:ext uri="{FF2B5EF4-FFF2-40B4-BE49-F238E27FC236}">
                <a16:creationId xmlns:a16="http://schemas.microsoft.com/office/drawing/2014/main" id="{1992ACEE-3199-0449-8798-3CDA1ECA008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43434" y="1815838"/>
            <a:ext cx="1664208" cy="1905779"/>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D3A47594-E0E0-534B-AF67-FDBFF8F5EF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66424" y="1815838"/>
            <a:ext cx="1702497" cy="190578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title"/>
          </p:nvPr>
        </p:nvSpPr>
        <p:spPr>
          <a:prstGeom prst="rect">
            <a:avLst/>
          </a:prstGeom>
        </p:spPr>
        <p:txBody>
          <a:bodyPr/>
          <a:lstStyle>
            <a:lvl1pPr defTabSz="543305">
              <a:defRPr sz="5300"/>
            </a:lvl1pPr>
          </a:lstStyle>
          <a:p>
            <a:r>
              <a:t>What our residents say about working at SBCHC</a:t>
            </a:r>
          </a:p>
        </p:txBody>
      </p:sp>
      <p:sp>
        <p:nvSpPr>
          <p:cNvPr id="238" name="Shape 238"/>
          <p:cNvSpPr>
            <a:spLocks noGrp="1"/>
          </p:cNvSpPr>
          <p:nvPr>
            <p:ph type="body" idx="1"/>
          </p:nvPr>
        </p:nvSpPr>
        <p:spPr>
          <a:xfrm>
            <a:off x="752341" y="2285801"/>
            <a:ext cx="11436023" cy="7070726"/>
          </a:xfrm>
          <a:prstGeom prst="rect">
            <a:avLst/>
          </a:prstGeom>
        </p:spPr>
        <p:txBody>
          <a:bodyPr/>
          <a:lstStyle/>
          <a:p>
            <a:pPr marL="247267" indent="-247267" defTabSz="344676">
              <a:spcBef>
                <a:spcPts val="2200"/>
              </a:spcBef>
              <a:defRPr sz="2300"/>
            </a:pPr>
            <a:r>
              <a:t>“I love Southie because I feel like I really get to connect with the community and meet some of the most interesting people- for such a tight knit community I have felt very welcomed. It makes me feel privileged to care for these patients and get to know them and their families.”</a:t>
            </a:r>
          </a:p>
          <a:p>
            <a:pPr marL="247267" indent="-247267" defTabSz="344676">
              <a:spcBef>
                <a:spcPts val="2200"/>
              </a:spcBef>
              <a:defRPr sz="2300"/>
            </a:pPr>
            <a:r>
              <a:t>“Southie is awesome! Our small CHC has amazing staff and a collaborative culture! Our patients are living with addiction and other chronic conditions, are long time residents of South Boston, families from Albania, the DR, and more. I love walking from the hospital to clinic.”</a:t>
            </a:r>
          </a:p>
          <a:p>
            <a:pPr marL="247267" indent="-247267" defTabSz="344676">
              <a:spcBef>
                <a:spcPts val="2200"/>
              </a:spcBef>
              <a:defRPr sz="2300"/>
            </a:pPr>
            <a:r>
              <a:t>My favorite thing about working at Southie is the range of socioeconomic status that I see among my patient panel. I have the pleasure of getting to take care of patients who are homeless and help connect them to resources while also seeing patients who are working in the financial district and have stable sufficient resources. It helps train and reinforce the impact that Social Determinants of Health have on our patients given the stark contrast.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p:cNvSpPr>
          <p:nvPr>
            <p:ph type="title"/>
          </p:nvPr>
        </p:nvSpPr>
        <p:spPr>
          <a:prstGeom prst="rect">
            <a:avLst/>
          </a:prstGeom>
        </p:spPr>
        <p:txBody>
          <a:bodyPr/>
          <a:lstStyle/>
          <a:p>
            <a:r>
              <a:t>Getting there from BMC</a:t>
            </a:r>
          </a:p>
        </p:txBody>
      </p:sp>
      <p:sp>
        <p:nvSpPr>
          <p:cNvPr id="241" name="Shape 241"/>
          <p:cNvSpPr>
            <a:spLocks noGrp="1"/>
          </p:cNvSpPr>
          <p:nvPr>
            <p:ph type="body" sz="half" idx="1"/>
          </p:nvPr>
        </p:nvSpPr>
        <p:spPr>
          <a:xfrm>
            <a:off x="1083732" y="1983814"/>
            <a:ext cx="4286649" cy="6350003"/>
          </a:xfrm>
          <a:prstGeom prst="rect">
            <a:avLst/>
          </a:prstGeom>
        </p:spPr>
        <p:txBody>
          <a:bodyPr/>
          <a:lstStyle/>
          <a:p>
            <a:r>
              <a:t>Walk or bike </a:t>
            </a:r>
          </a:p>
          <a:p>
            <a:r>
              <a:t>Take the #10 bus </a:t>
            </a:r>
          </a:p>
          <a:p>
            <a:r>
              <a:t>Drive - street parking at clinic</a:t>
            </a:r>
          </a:p>
        </p:txBody>
      </p:sp>
      <p:pic>
        <p:nvPicPr>
          <p:cNvPr id="242" name="image25.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834162" y="2643465"/>
            <a:ext cx="6497592" cy="5371887"/>
          </a:xfrm>
          <a:prstGeom prst="rect">
            <a:avLst/>
          </a:prstGeom>
          <a:ln w="12700">
            <a:miter lim="400000"/>
          </a:ln>
        </p:spPr>
      </p:pic>
      <p:sp>
        <p:nvSpPr>
          <p:cNvPr id="243" name="Shape 243"/>
          <p:cNvSpPr/>
          <p:nvPr/>
        </p:nvSpPr>
        <p:spPr>
          <a:xfrm>
            <a:off x="5777194" y="5829299"/>
            <a:ext cx="2269231"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 b="1">
                <a:solidFill>
                  <a:srgbClr val="06446A"/>
                </a:solidFill>
                <a:latin typeface="American Typewriter"/>
                <a:ea typeface="American Typewriter"/>
                <a:cs typeface="American Typewriter"/>
                <a:sym typeface="American Typewriter"/>
              </a:defRPr>
            </a:lvl1pPr>
          </a:lstStyle>
          <a:p>
            <a:r>
              <a:t>Boston Medical Center</a:t>
            </a:r>
          </a:p>
        </p:txBody>
      </p:sp>
      <p:sp>
        <p:nvSpPr>
          <p:cNvPr id="244" name="Shape 244"/>
          <p:cNvSpPr/>
          <p:nvPr/>
        </p:nvSpPr>
        <p:spPr>
          <a:xfrm>
            <a:off x="10612698" y="5405966"/>
            <a:ext cx="1759685"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 b="1">
                <a:solidFill>
                  <a:srgbClr val="06446A"/>
                </a:solidFill>
                <a:latin typeface="American Typewriter"/>
                <a:ea typeface="American Typewriter"/>
                <a:cs typeface="American Typewriter"/>
                <a:sym typeface="American Typewriter"/>
              </a:defRPr>
            </a:lvl1pPr>
          </a:lstStyle>
          <a:p>
            <a:r>
              <a:t>South Boston CHC</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4.tif"/>
          <p:cNvPicPr>
            <a:picLocks noChangeAspect="1"/>
          </p:cNvPicPr>
          <p:nvPr/>
        </p:nvPicPr>
        <p:blipFill>
          <a:blip r:embed="rId2">
            <a:alphaModFix amt="50061"/>
          </a:blip>
          <a:stretch>
            <a:fillRect/>
          </a:stretch>
        </p:blipFill>
        <p:spPr>
          <a:xfrm>
            <a:off x="499081" y="2045965"/>
            <a:ext cx="11756412" cy="7083240"/>
          </a:xfrm>
          <a:prstGeom prst="rect">
            <a:avLst/>
          </a:prstGeom>
          <a:ln w="12700">
            <a:miter lim="400000"/>
          </a:ln>
        </p:spPr>
      </p:pic>
      <p:sp>
        <p:nvSpPr>
          <p:cNvPr id="247" name="Shape 247"/>
          <p:cNvSpPr>
            <a:spLocks noGrp="1"/>
          </p:cNvSpPr>
          <p:nvPr>
            <p:ph type="title"/>
          </p:nvPr>
        </p:nvSpPr>
        <p:spPr>
          <a:prstGeom prst="rect">
            <a:avLst/>
          </a:prstGeom>
        </p:spPr>
        <p:txBody>
          <a:bodyPr/>
          <a:lstStyle/>
          <a:p>
            <a:r>
              <a:t>Where SBCHC residents live</a:t>
            </a:r>
          </a:p>
        </p:txBody>
      </p:sp>
      <p:sp>
        <p:nvSpPr>
          <p:cNvPr id="248" name="Shape 248"/>
          <p:cNvSpPr/>
          <p:nvPr/>
        </p:nvSpPr>
        <p:spPr>
          <a:xfrm>
            <a:off x="6798301" y="5273549"/>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49" name="Shape 249"/>
          <p:cNvSpPr/>
          <p:nvPr/>
        </p:nvSpPr>
        <p:spPr>
          <a:xfrm>
            <a:off x="6999023" y="5433845"/>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0" name="Shape 250"/>
          <p:cNvSpPr/>
          <p:nvPr/>
        </p:nvSpPr>
        <p:spPr>
          <a:xfrm>
            <a:off x="4973301" y="6637207"/>
            <a:ext cx="285680"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1" name="Shape 251"/>
          <p:cNvSpPr/>
          <p:nvPr/>
        </p:nvSpPr>
        <p:spPr>
          <a:xfrm>
            <a:off x="5150237" y="6357058"/>
            <a:ext cx="285681" cy="307478"/>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2" name="Shape 252"/>
          <p:cNvSpPr/>
          <p:nvPr/>
        </p:nvSpPr>
        <p:spPr>
          <a:xfrm>
            <a:off x="5150237" y="6873122"/>
            <a:ext cx="285681"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3" name="Shape 253"/>
          <p:cNvSpPr/>
          <p:nvPr/>
        </p:nvSpPr>
        <p:spPr>
          <a:xfrm>
            <a:off x="9087066" y="8111673"/>
            <a:ext cx="285679" cy="307478"/>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4" name="Shape 254"/>
          <p:cNvSpPr/>
          <p:nvPr/>
        </p:nvSpPr>
        <p:spPr>
          <a:xfrm>
            <a:off x="5298030" y="5115078"/>
            <a:ext cx="285680"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5" name="Shape 255"/>
          <p:cNvSpPr/>
          <p:nvPr/>
        </p:nvSpPr>
        <p:spPr>
          <a:xfrm>
            <a:off x="6798301" y="8759076"/>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6" name="Shape 256"/>
          <p:cNvSpPr/>
          <p:nvPr/>
        </p:nvSpPr>
        <p:spPr>
          <a:xfrm>
            <a:off x="7621640" y="6637207"/>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7" name="Shape 257"/>
          <p:cNvSpPr/>
          <p:nvPr/>
        </p:nvSpPr>
        <p:spPr>
          <a:xfrm>
            <a:off x="5460136" y="4110166"/>
            <a:ext cx="285679"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8" name="Shape 258"/>
          <p:cNvSpPr/>
          <p:nvPr/>
        </p:nvSpPr>
        <p:spPr>
          <a:xfrm>
            <a:off x="5460136" y="6119991"/>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59" name="Shape 259"/>
          <p:cNvSpPr/>
          <p:nvPr/>
        </p:nvSpPr>
        <p:spPr>
          <a:xfrm>
            <a:off x="5298030" y="6119991"/>
            <a:ext cx="285680"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260" name="Shape 260"/>
          <p:cNvSpPr/>
          <p:nvPr/>
        </p:nvSpPr>
        <p:spPr>
          <a:xfrm>
            <a:off x="6654368" y="4728200"/>
            <a:ext cx="285679"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62" name="Shape 262"/>
          <p:cNvSpPr>
            <a:spLocks noGrp="1"/>
          </p:cNvSpPr>
          <p:nvPr>
            <p:ph type="title"/>
          </p:nvPr>
        </p:nvSpPr>
        <p:spPr>
          <a:xfrm>
            <a:off x="914398" y="987001"/>
            <a:ext cx="11176003" cy="1778001"/>
          </a:xfrm>
          <a:prstGeom prst="rect">
            <a:avLst/>
          </a:prstGeom>
        </p:spPr>
        <p:txBody>
          <a:bodyPr/>
          <a:lstStyle>
            <a:lvl1pPr defTabSz="519937">
              <a:defRPr sz="5700">
                <a:solidFill>
                  <a:srgbClr val="C1C1C1"/>
                </a:solidFill>
              </a:defRPr>
            </a:lvl1pPr>
          </a:lstStyle>
          <a:p>
            <a:r>
              <a:t>Codman Square Health Center</a:t>
            </a:r>
          </a:p>
        </p:txBody>
      </p:sp>
      <p:sp>
        <p:nvSpPr>
          <p:cNvPr id="263" name="Shape 263"/>
          <p:cNvSpPr>
            <a:spLocks noGrp="1"/>
          </p:cNvSpPr>
          <p:nvPr>
            <p:ph type="body" sz="quarter" idx="1"/>
          </p:nvPr>
        </p:nvSpPr>
        <p:spPr>
          <a:xfrm>
            <a:off x="7237170" y="3090624"/>
            <a:ext cx="5079632" cy="4084323"/>
          </a:xfrm>
          <a:prstGeom prst="rect">
            <a:avLst/>
          </a:prstGeom>
        </p:spPr>
        <p:txBody>
          <a:bodyPr/>
          <a:lstStyle>
            <a:lvl1pPr marL="0" indent="0">
              <a:buSzTx/>
              <a:buNone/>
              <a:defRPr sz="3000">
                <a:solidFill>
                  <a:srgbClr val="C1C1C1"/>
                </a:solidFill>
              </a:defRPr>
            </a:lvl1pPr>
          </a:lstStyle>
          <a:p>
            <a:r>
              <a:t>Mission: To serve as a resource for improving the physical, mental and social well being of the community</a:t>
            </a:r>
          </a:p>
        </p:txBody>
      </p:sp>
      <p:sp>
        <p:nvSpPr>
          <p:cNvPr id="264" name="Shape 264"/>
          <p:cNvSpPr/>
          <p:nvPr/>
        </p:nvSpPr>
        <p:spPr>
          <a:xfrm>
            <a:off x="4361036" y="4298403"/>
            <a:ext cx="449834" cy="424132"/>
          </a:xfrm>
          <a:prstGeom prst="star5">
            <a:avLst>
              <a:gd name="adj" fmla="val 19100"/>
              <a:gd name="hf" fmla="val 105146"/>
              <a:gd name="vf" fmla="val 110557"/>
            </a:avLst>
          </a:prstGeom>
          <a:solidFill>
            <a:srgbClr val="FFFFFF"/>
          </a:solidFill>
          <a:ln w="38100">
            <a:solidFill>
              <a:srgbClr val="011993"/>
            </a:solidFill>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latin typeface="Baskerville"/>
                <a:ea typeface="Baskerville"/>
                <a:cs typeface="Baskerville"/>
                <a:sym typeface="Baskerville"/>
              </a:defRPr>
            </a:pPr>
            <a:endParaRPr/>
          </a:p>
        </p:txBody>
      </p:sp>
      <p:sp>
        <p:nvSpPr>
          <p:cNvPr id="265" name="Shape 265"/>
          <p:cNvSpPr/>
          <p:nvPr/>
        </p:nvSpPr>
        <p:spPr>
          <a:xfrm>
            <a:off x="7746300" y="6450234"/>
            <a:ext cx="3252598" cy="1079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C1C1C1"/>
                </a:solidFill>
                <a:latin typeface="American Typewriter"/>
                <a:ea typeface="American Typewriter"/>
                <a:cs typeface="American Typewriter"/>
                <a:sym typeface="American Typewriter"/>
              </a:defRPr>
            </a:pPr>
            <a:endParaRPr/>
          </a:p>
          <a:p>
            <a:pPr>
              <a:defRPr sz="3000" u="sng">
                <a:solidFill>
                  <a:srgbClr val="DDDDDD"/>
                </a:solidFill>
                <a:latin typeface="American Typewriter"/>
                <a:ea typeface="American Typewriter"/>
                <a:cs typeface="American Typewriter"/>
                <a:sym typeface="American Typewriter"/>
              </a:defRPr>
            </a:pPr>
            <a:r>
              <a:rPr>
                <a:uFill>
                  <a:solidFill>
                    <a:srgbClr val="0000FF"/>
                  </a:solidFill>
                </a:uFill>
                <a:hlinkClick r:id="rId3"/>
              </a:rPr>
              <a:t>www.codman.org</a:t>
            </a:r>
          </a:p>
        </p:txBody>
      </p:sp>
      <p:pic>
        <p:nvPicPr>
          <p:cNvPr id="266" name="image6.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5556" y="3173258"/>
            <a:ext cx="5750507" cy="431288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prstGeom prst="rect">
            <a:avLst/>
          </a:prstGeom>
        </p:spPr>
        <p:txBody>
          <a:bodyPr/>
          <a:lstStyle/>
          <a:p>
            <a:r>
              <a:t>Codman Square: History</a:t>
            </a:r>
          </a:p>
        </p:txBody>
      </p:sp>
      <p:sp>
        <p:nvSpPr>
          <p:cNvPr id="269" name="Shape 269"/>
          <p:cNvSpPr>
            <a:spLocks noGrp="1"/>
          </p:cNvSpPr>
          <p:nvPr>
            <p:ph type="body" idx="1"/>
          </p:nvPr>
        </p:nvSpPr>
        <p:spPr>
          <a:xfrm>
            <a:off x="914400" y="2283017"/>
            <a:ext cx="11176000" cy="6350003"/>
          </a:xfrm>
          <a:prstGeom prst="rect">
            <a:avLst/>
          </a:prstGeom>
        </p:spPr>
        <p:txBody>
          <a:bodyPr/>
          <a:lstStyle/>
          <a:p>
            <a:pPr marL="339470" indent="-339470" defTabSz="473201">
              <a:spcBef>
                <a:spcPts val="3000"/>
              </a:spcBef>
              <a:defRPr sz="3200"/>
            </a:pPr>
            <a:r>
              <a:t>Founded by a group of neighborhood activists in the 1970s who joined together to seek creative ways to improve the neighborhood. Opened in the basement of the former Codman Square Library in 1979</a:t>
            </a:r>
          </a:p>
          <a:p>
            <a:pPr marL="339470" indent="-339470" defTabSz="473201">
              <a:spcBef>
                <a:spcPts val="3000"/>
              </a:spcBef>
              <a:defRPr sz="3200"/>
            </a:pPr>
            <a:r>
              <a:t>115,000 clinical visits annually</a:t>
            </a:r>
          </a:p>
          <a:p>
            <a:pPr marL="339470" indent="-339470" defTabSz="473201">
              <a:spcBef>
                <a:spcPts val="3000"/>
              </a:spcBef>
              <a:defRPr sz="3200"/>
            </a:pPr>
            <a:r>
              <a:t>310 employees, 80% of whom live in the community. Staff are multilingual, with fluency in Haitian Creole, Spanish, Portuguese and French</a:t>
            </a:r>
          </a:p>
          <a:p>
            <a:pPr marL="339470" indent="-339470" defTabSz="473201">
              <a:spcBef>
                <a:spcPts val="3000"/>
              </a:spcBef>
              <a:defRPr sz="3200"/>
            </a:pPr>
            <a:r>
              <a:t>4 family medicine residents/year</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p:cNvSpPr>
          <p:nvPr>
            <p:ph type="title"/>
          </p:nvPr>
        </p:nvSpPr>
        <p:spPr>
          <a:prstGeom prst="rect">
            <a:avLst/>
          </a:prstGeom>
        </p:spPr>
        <p:txBody>
          <a:bodyPr/>
          <a:lstStyle/>
          <a:p>
            <a:r>
              <a:t>Clinical Services</a:t>
            </a:r>
          </a:p>
        </p:txBody>
      </p:sp>
      <p:sp>
        <p:nvSpPr>
          <p:cNvPr id="272" name="Shape 272"/>
          <p:cNvSpPr>
            <a:spLocks noGrp="1"/>
          </p:cNvSpPr>
          <p:nvPr>
            <p:ph type="body" sz="half" idx="1"/>
          </p:nvPr>
        </p:nvSpPr>
        <p:spPr>
          <a:xfrm>
            <a:off x="1087273" y="2168235"/>
            <a:ext cx="5523485" cy="6538347"/>
          </a:xfrm>
          <a:prstGeom prst="rect">
            <a:avLst/>
          </a:prstGeom>
        </p:spPr>
        <p:txBody>
          <a:bodyPr/>
          <a:lstStyle/>
          <a:p>
            <a:pPr marL="259841" indent="-259841" defTabSz="362204">
              <a:spcBef>
                <a:spcPts val="2300"/>
              </a:spcBef>
              <a:defRPr sz="2400"/>
            </a:pPr>
            <a:r>
              <a:t>Primary Care</a:t>
            </a:r>
          </a:p>
          <a:p>
            <a:pPr marL="779526" lvl="2" indent="-259841" defTabSz="362204">
              <a:spcBef>
                <a:spcPts val="2300"/>
              </a:spcBef>
              <a:defRPr sz="2400"/>
            </a:pPr>
            <a:r>
              <a:t>Family Medicine</a:t>
            </a:r>
          </a:p>
          <a:p>
            <a:pPr marL="779526" lvl="2" indent="-259841" defTabSz="362204">
              <a:spcBef>
                <a:spcPts val="2300"/>
              </a:spcBef>
              <a:defRPr sz="2400"/>
            </a:pPr>
            <a:r>
              <a:t>Internal Medicine</a:t>
            </a:r>
          </a:p>
          <a:p>
            <a:pPr marL="779526" lvl="2" indent="-259841" defTabSz="362204">
              <a:spcBef>
                <a:spcPts val="2300"/>
              </a:spcBef>
              <a:defRPr sz="2400"/>
            </a:pPr>
            <a:r>
              <a:t>Pediatric &amp; Adolescent Medicine</a:t>
            </a:r>
          </a:p>
          <a:p>
            <a:pPr marL="779526" lvl="2" indent="-259841" defTabSz="362204">
              <a:spcBef>
                <a:spcPts val="2300"/>
              </a:spcBef>
              <a:defRPr sz="2400"/>
            </a:pPr>
            <a:r>
              <a:t>Maternal &amp; Child Health</a:t>
            </a:r>
          </a:p>
          <a:p>
            <a:pPr marL="779526" lvl="2" indent="-259841" defTabSz="362204">
              <a:spcBef>
                <a:spcPts val="2300"/>
              </a:spcBef>
              <a:defRPr sz="2400"/>
            </a:pPr>
            <a:r>
              <a:t>Centering Pregnancy &amp; Centering Parenting groups</a:t>
            </a:r>
          </a:p>
          <a:p>
            <a:pPr marL="779526" lvl="2" indent="-259841" defTabSz="362204">
              <a:spcBef>
                <a:spcPts val="2300"/>
              </a:spcBef>
              <a:defRPr sz="2400"/>
            </a:pPr>
            <a:r>
              <a:t>Case Management</a:t>
            </a:r>
          </a:p>
          <a:p>
            <a:pPr marL="259841" indent="-259841" defTabSz="362204">
              <a:spcBef>
                <a:spcPts val="2300"/>
              </a:spcBef>
              <a:defRPr sz="2400"/>
            </a:pPr>
            <a:r>
              <a:t>Urgent Care</a:t>
            </a:r>
          </a:p>
        </p:txBody>
      </p:sp>
      <p:sp>
        <p:nvSpPr>
          <p:cNvPr id="273" name="Shape 273"/>
          <p:cNvSpPr/>
          <p:nvPr/>
        </p:nvSpPr>
        <p:spPr>
          <a:xfrm>
            <a:off x="6956848" y="2649758"/>
            <a:ext cx="5523486" cy="55753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280797" indent="-280797" algn="l" defTabSz="391413">
              <a:spcBef>
                <a:spcPts val="2500"/>
              </a:spcBef>
              <a:buSzPct val="100000"/>
              <a:buChar char="•"/>
              <a:defRPr sz="2600" b="1">
                <a:solidFill>
                  <a:srgbClr val="044464"/>
                </a:solidFill>
                <a:latin typeface="American Typewriter"/>
                <a:ea typeface="American Typewriter"/>
                <a:cs typeface="American Typewriter"/>
                <a:sym typeface="American Typewriter"/>
              </a:defRPr>
            </a:pPr>
            <a:r>
              <a:t>HIV/STD Care</a:t>
            </a:r>
          </a:p>
          <a:p>
            <a:pPr marL="280797" indent="-280797" algn="l" defTabSz="391413">
              <a:spcBef>
                <a:spcPts val="2500"/>
              </a:spcBef>
              <a:buSzPct val="100000"/>
              <a:buChar char="•"/>
              <a:defRPr sz="2600" b="1">
                <a:solidFill>
                  <a:srgbClr val="044464"/>
                </a:solidFill>
                <a:latin typeface="American Typewriter"/>
                <a:ea typeface="American Typewriter"/>
                <a:cs typeface="American Typewriter"/>
                <a:sym typeface="American Typewriter"/>
              </a:defRPr>
            </a:pPr>
            <a:r>
              <a:t>Geriatric Care </a:t>
            </a:r>
          </a:p>
          <a:p>
            <a:pPr marL="280797" indent="-280797" algn="l" defTabSz="391413">
              <a:spcBef>
                <a:spcPts val="2500"/>
              </a:spcBef>
              <a:buSzPct val="100000"/>
              <a:buChar char="•"/>
              <a:defRPr sz="2600" b="1">
                <a:solidFill>
                  <a:srgbClr val="044464"/>
                </a:solidFill>
                <a:latin typeface="American Typewriter"/>
                <a:ea typeface="American Typewriter"/>
                <a:cs typeface="American Typewriter"/>
                <a:sym typeface="American Typewriter"/>
              </a:defRPr>
            </a:pPr>
            <a:r>
              <a:t>Nutrition</a:t>
            </a:r>
          </a:p>
          <a:p>
            <a:pPr marL="280797" indent="-280797" algn="l" defTabSz="391413">
              <a:spcBef>
                <a:spcPts val="2500"/>
              </a:spcBef>
              <a:buSzPct val="100000"/>
              <a:buChar char="•"/>
              <a:defRPr sz="2600" b="1">
                <a:solidFill>
                  <a:srgbClr val="044464"/>
                </a:solidFill>
                <a:latin typeface="American Typewriter"/>
                <a:ea typeface="American Typewriter"/>
                <a:cs typeface="American Typewriter"/>
                <a:sym typeface="American Typewriter"/>
              </a:defRPr>
            </a:pPr>
            <a:r>
              <a:t>Podiatry</a:t>
            </a:r>
          </a:p>
          <a:p>
            <a:pPr marL="280797" indent="-280797" algn="l" defTabSz="391413">
              <a:spcBef>
                <a:spcPts val="2500"/>
              </a:spcBef>
              <a:buSzPct val="100000"/>
              <a:buChar char="•"/>
              <a:defRPr sz="2600" b="1">
                <a:solidFill>
                  <a:srgbClr val="044464"/>
                </a:solidFill>
                <a:latin typeface="American Typewriter"/>
                <a:ea typeface="American Typewriter"/>
                <a:cs typeface="American Typewriter"/>
                <a:sym typeface="American Typewriter"/>
              </a:defRPr>
            </a:pPr>
            <a:r>
              <a:t>Eye Care</a:t>
            </a:r>
          </a:p>
          <a:p>
            <a:pPr marL="280797" indent="-280797" algn="l" defTabSz="391413">
              <a:spcBef>
                <a:spcPts val="2500"/>
              </a:spcBef>
              <a:buSzPct val="100000"/>
              <a:buChar char="•"/>
              <a:defRPr sz="2600" b="1">
                <a:solidFill>
                  <a:srgbClr val="044464"/>
                </a:solidFill>
                <a:latin typeface="American Typewriter"/>
                <a:ea typeface="American Typewriter"/>
                <a:cs typeface="American Typewriter"/>
                <a:sym typeface="American Typewriter"/>
              </a:defRPr>
            </a:pPr>
            <a:r>
              <a:t>Dental Care</a:t>
            </a:r>
          </a:p>
          <a:p>
            <a:pPr marL="280797" indent="-280797" algn="l" defTabSz="391413">
              <a:spcBef>
                <a:spcPts val="2500"/>
              </a:spcBef>
              <a:buSzPct val="100000"/>
              <a:buChar char="•"/>
              <a:defRPr sz="2600" b="1">
                <a:solidFill>
                  <a:srgbClr val="044464"/>
                </a:solidFill>
                <a:latin typeface="American Typewriter"/>
                <a:ea typeface="American Typewriter"/>
                <a:cs typeface="American Typewriter"/>
                <a:sym typeface="American Typewriter"/>
              </a:defRPr>
            </a:pPr>
            <a:r>
              <a:t>Behavioral Health</a:t>
            </a:r>
          </a:p>
          <a:p>
            <a:pPr marL="280797" indent="-280797" algn="l" defTabSz="391413">
              <a:spcBef>
                <a:spcPts val="2500"/>
              </a:spcBef>
              <a:buSzPct val="100000"/>
              <a:buChar char="•"/>
              <a:defRPr sz="2600" b="1">
                <a:solidFill>
                  <a:srgbClr val="044464"/>
                </a:solidFill>
                <a:latin typeface="American Typewriter"/>
                <a:ea typeface="American Typewriter"/>
                <a:cs typeface="American Typewriter"/>
                <a:sym typeface="American Typewriter"/>
              </a:defRPr>
            </a:pPr>
            <a:r>
              <a:t>Substance Use services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title"/>
          </p:nvPr>
        </p:nvSpPr>
        <p:spPr>
          <a:xfrm>
            <a:off x="1129650" y="169514"/>
            <a:ext cx="11176003" cy="1778001"/>
          </a:xfrm>
          <a:prstGeom prst="rect">
            <a:avLst/>
          </a:prstGeom>
        </p:spPr>
        <p:txBody>
          <a:bodyPr/>
          <a:lstStyle/>
          <a:p>
            <a:r>
              <a:t>Other Services</a:t>
            </a:r>
          </a:p>
        </p:txBody>
      </p:sp>
      <p:sp>
        <p:nvSpPr>
          <p:cNvPr id="276" name="Shape 276"/>
          <p:cNvSpPr>
            <a:spLocks noGrp="1"/>
          </p:cNvSpPr>
          <p:nvPr>
            <p:ph type="body" sz="half" idx="1"/>
          </p:nvPr>
        </p:nvSpPr>
        <p:spPr>
          <a:xfrm>
            <a:off x="992060" y="2098949"/>
            <a:ext cx="5145481" cy="6350003"/>
          </a:xfrm>
          <a:prstGeom prst="rect">
            <a:avLst/>
          </a:prstGeom>
        </p:spPr>
        <p:txBody>
          <a:bodyPr/>
          <a:lstStyle/>
          <a:p>
            <a:pPr marL="255650" indent="-255650" defTabSz="356361">
              <a:spcBef>
                <a:spcPts val="2300"/>
              </a:spcBef>
              <a:defRPr sz="2400"/>
            </a:pPr>
            <a:r>
              <a:t>Laboratory, Radiology and Pharmacy </a:t>
            </a:r>
          </a:p>
          <a:p>
            <a:pPr marL="255650" indent="-255650" defTabSz="356361">
              <a:spcBef>
                <a:spcPts val="2300"/>
              </a:spcBef>
              <a:defRPr sz="2400"/>
            </a:pPr>
            <a:r>
              <a:t>WIC</a:t>
            </a:r>
          </a:p>
          <a:p>
            <a:pPr marL="255650" indent="-255650" defTabSz="356361">
              <a:spcBef>
                <a:spcPts val="2300"/>
              </a:spcBef>
              <a:defRPr sz="2400"/>
            </a:pPr>
            <a:r>
              <a:t>Food Pantry </a:t>
            </a:r>
          </a:p>
          <a:p>
            <a:pPr marL="255650" indent="-255650" defTabSz="356361">
              <a:spcBef>
                <a:spcPts val="2300"/>
              </a:spcBef>
              <a:defRPr sz="2400"/>
            </a:pPr>
            <a:r>
              <a:t>Farmers Market</a:t>
            </a:r>
          </a:p>
          <a:p>
            <a:pPr marL="255650" indent="-255650" defTabSz="356361">
              <a:spcBef>
                <a:spcPts val="2300"/>
              </a:spcBef>
              <a:defRPr sz="2400"/>
            </a:pPr>
            <a:r>
              <a:t>Social Services</a:t>
            </a:r>
          </a:p>
          <a:p>
            <a:pPr marL="766952" lvl="2" indent="-255650" defTabSz="356361">
              <a:spcBef>
                <a:spcPts val="2300"/>
              </a:spcBef>
              <a:defRPr sz="2400"/>
            </a:pPr>
            <a:r>
              <a:t>Resource Connector</a:t>
            </a:r>
          </a:p>
          <a:p>
            <a:pPr marL="766952" lvl="2" indent="-255650" defTabSz="356361">
              <a:spcBef>
                <a:spcPts val="2300"/>
              </a:spcBef>
              <a:defRPr sz="2400"/>
            </a:pPr>
            <a:r>
              <a:t>Housing</a:t>
            </a:r>
          </a:p>
          <a:p>
            <a:pPr marL="766952" lvl="2" indent="-255650" defTabSz="356361">
              <a:spcBef>
                <a:spcPts val="2300"/>
              </a:spcBef>
              <a:defRPr sz="2400"/>
            </a:pPr>
            <a:r>
              <a:t>Food Stamps</a:t>
            </a:r>
          </a:p>
          <a:p>
            <a:pPr marL="766952" lvl="2" indent="-255650" defTabSz="356361">
              <a:spcBef>
                <a:spcPts val="2300"/>
              </a:spcBef>
              <a:defRPr sz="2400"/>
            </a:pPr>
            <a:r>
              <a:t>Legal Services</a:t>
            </a:r>
          </a:p>
        </p:txBody>
      </p:sp>
      <p:sp>
        <p:nvSpPr>
          <p:cNvPr id="277" name="Shape 277"/>
          <p:cNvSpPr/>
          <p:nvPr/>
        </p:nvSpPr>
        <p:spPr>
          <a:xfrm>
            <a:off x="6929132" y="2158478"/>
            <a:ext cx="5145481" cy="6350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251459" indent="-251459" algn="l" defTabSz="350520">
              <a:spcBef>
                <a:spcPts val="2200"/>
              </a:spcBef>
              <a:buSzPct val="100000"/>
              <a:buChar char="•"/>
              <a:defRPr sz="2400" b="1">
                <a:solidFill>
                  <a:srgbClr val="044464"/>
                </a:solidFill>
                <a:latin typeface="American Typewriter"/>
                <a:ea typeface="American Typewriter"/>
                <a:cs typeface="American Typewriter"/>
                <a:sym typeface="American Typewriter"/>
              </a:defRPr>
            </a:pPr>
            <a:r>
              <a:t>School based health center</a:t>
            </a:r>
          </a:p>
          <a:p>
            <a:pPr marL="251459" indent="-251459" algn="l" defTabSz="350520">
              <a:spcBef>
                <a:spcPts val="2200"/>
              </a:spcBef>
              <a:buSzPct val="100000"/>
              <a:buChar char="•"/>
              <a:defRPr sz="2400" b="1">
                <a:solidFill>
                  <a:srgbClr val="044464"/>
                </a:solidFill>
                <a:latin typeface="American Typewriter"/>
                <a:ea typeface="American Typewriter"/>
                <a:cs typeface="American Typewriter"/>
                <a:sym typeface="American Typewriter"/>
              </a:defRPr>
            </a:pPr>
            <a:r>
              <a:t>Partnership with Healthworks Community Fitness</a:t>
            </a:r>
          </a:p>
          <a:p>
            <a:pPr marL="251459" indent="-251459" algn="l" defTabSz="350520">
              <a:spcBef>
                <a:spcPts val="2200"/>
              </a:spcBef>
              <a:buSzPct val="100000"/>
              <a:buChar char="•"/>
              <a:defRPr sz="2400" b="1">
                <a:solidFill>
                  <a:srgbClr val="044464"/>
                </a:solidFill>
                <a:latin typeface="American Typewriter"/>
                <a:ea typeface="American Typewriter"/>
                <a:cs typeface="American Typewriter"/>
                <a:sym typeface="American Typewriter"/>
              </a:defRPr>
            </a:pPr>
            <a:r>
              <a:t>Partnership with Codman Academy Charter Public School </a:t>
            </a:r>
          </a:p>
          <a:p>
            <a:pPr marL="251459" indent="-251459" algn="l" defTabSz="350520">
              <a:spcBef>
                <a:spcPts val="2200"/>
              </a:spcBef>
              <a:buSzPct val="100000"/>
              <a:buChar char="•"/>
              <a:defRPr sz="2400" b="1">
                <a:solidFill>
                  <a:srgbClr val="044464"/>
                </a:solidFill>
                <a:latin typeface="American Typewriter"/>
                <a:ea typeface="American Typewriter"/>
                <a:cs typeface="American Typewriter"/>
                <a:sym typeface="American Typewriter"/>
              </a:defRPr>
            </a:pPr>
            <a:r>
              <a:t>Community programs</a:t>
            </a:r>
          </a:p>
          <a:p>
            <a:pPr marL="754380" lvl="2" indent="-251459" algn="l" defTabSz="350520">
              <a:spcBef>
                <a:spcPts val="2200"/>
              </a:spcBef>
              <a:buSzPct val="100000"/>
              <a:buChar char="•"/>
              <a:defRPr sz="2400" b="1">
                <a:solidFill>
                  <a:srgbClr val="044464"/>
                </a:solidFill>
                <a:latin typeface="American Typewriter"/>
                <a:ea typeface="American Typewriter"/>
                <a:cs typeface="American Typewriter"/>
                <a:sym typeface="American Typewriter"/>
              </a:defRPr>
            </a:pPr>
            <a:r>
              <a:t>School Readiness</a:t>
            </a:r>
          </a:p>
          <a:p>
            <a:pPr marL="754380" lvl="2" indent="-251459" algn="l" defTabSz="350520">
              <a:spcBef>
                <a:spcPts val="2200"/>
              </a:spcBef>
              <a:buSzPct val="100000"/>
              <a:buChar char="•"/>
              <a:defRPr sz="2400" b="1">
                <a:solidFill>
                  <a:srgbClr val="044464"/>
                </a:solidFill>
                <a:latin typeface="American Typewriter"/>
                <a:ea typeface="American Typewriter"/>
                <a:cs typeface="American Typewriter"/>
                <a:sym typeface="American Typewriter"/>
              </a:defRPr>
            </a:pPr>
            <a:r>
              <a:t>Community outreach and education</a:t>
            </a:r>
          </a:p>
          <a:p>
            <a:pPr marL="754380" lvl="2" indent="-251459" algn="l" defTabSz="350520">
              <a:spcBef>
                <a:spcPts val="2200"/>
              </a:spcBef>
              <a:buSzPct val="100000"/>
              <a:buChar char="•"/>
              <a:defRPr sz="2400" b="1">
                <a:solidFill>
                  <a:srgbClr val="044464"/>
                </a:solidFill>
                <a:latin typeface="American Typewriter"/>
                <a:ea typeface="American Typewriter"/>
                <a:cs typeface="American Typewriter"/>
                <a:sym typeface="American Typewriter"/>
              </a:defRPr>
            </a:pPr>
            <a:r>
              <a:t>Financial literacy and tax preparation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hape 282"/>
          <p:cNvSpPr>
            <a:spLocks noGrp="1"/>
          </p:cNvSpPr>
          <p:nvPr>
            <p:ph type="title"/>
          </p:nvPr>
        </p:nvSpPr>
        <p:spPr>
          <a:prstGeom prst="rect">
            <a:avLst/>
          </a:prstGeom>
        </p:spPr>
        <p:txBody>
          <a:bodyPr/>
          <a:lstStyle/>
          <a:p>
            <a:r>
              <a:t>CSHC: Patient Age/Gender</a:t>
            </a:r>
          </a:p>
        </p:txBody>
      </p:sp>
      <p:graphicFrame>
        <p:nvGraphicFramePr>
          <p:cNvPr id="283" name="Chart 283"/>
          <p:cNvGraphicFramePr/>
          <p:nvPr/>
        </p:nvGraphicFramePr>
        <p:xfrm>
          <a:off x="1863939" y="3280066"/>
          <a:ext cx="3846018" cy="4506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4" name="Chart 284"/>
          <p:cNvGraphicFramePr/>
          <p:nvPr/>
        </p:nvGraphicFramePr>
        <p:xfrm>
          <a:off x="7470480" y="3191168"/>
          <a:ext cx="3848237" cy="450863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p:cNvSpPr>
          <p:nvPr>
            <p:ph type="title"/>
          </p:nvPr>
        </p:nvSpPr>
        <p:spPr>
          <a:prstGeom prst="rect">
            <a:avLst/>
          </a:prstGeom>
        </p:spPr>
        <p:txBody>
          <a:bodyPr/>
          <a:lstStyle>
            <a:lvl1pPr defTabSz="578358">
              <a:defRPr sz="5700"/>
            </a:lvl1pPr>
          </a:lstStyle>
          <a:p>
            <a:r>
              <a:t>CSHC: Patient Race/Ethnicity</a:t>
            </a:r>
          </a:p>
        </p:txBody>
      </p:sp>
      <p:graphicFrame>
        <p:nvGraphicFramePr>
          <p:cNvPr id="287" name="Chart 287"/>
          <p:cNvGraphicFramePr/>
          <p:nvPr/>
        </p:nvGraphicFramePr>
        <p:xfrm>
          <a:off x="1108865" y="2164776"/>
          <a:ext cx="12165802" cy="5177089"/>
        </p:xfrm>
        <a:graphic>
          <a:graphicData uri="http://schemas.openxmlformats.org/drawingml/2006/chart">
            <c:chart xmlns:c="http://schemas.openxmlformats.org/drawingml/2006/chart" xmlns:r="http://schemas.openxmlformats.org/officeDocument/2006/relationships" r:id="rId2"/>
          </a:graphicData>
        </a:graphic>
      </p:graphicFrame>
      <p:sp>
        <p:nvSpPr>
          <p:cNvPr id="288" name="Shape 288"/>
          <p:cNvSpPr/>
          <p:nvPr/>
        </p:nvSpPr>
        <p:spPr>
          <a:xfrm>
            <a:off x="583259" y="7870745"/>
            <a:ext cx="11838281"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84367"/>
                </a:solidFill>
                <a:latin typeface="American Typewriter"/>
                <a:ea typeface="American Typewriter"/>
                <a:cs typeface="American Typewriter"/>
                <a:sym typeface="American Typewriter"/>
              </a:defRPr>
            </a:lvl1pPr>
          </a:lstStyle>
          <a:p>
            <a:r>
              <a:t>18.4% best served in a language other than English</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p:nvPr>
        </p:nvSpPr>
        <p:spPr>
          <a:xfrm>
            <a:off x="609600" y="131233"/>
            <a:ext cx="11176000" cy="1778001"/>
          </a:xfrm>
          <a:prstGeom prst="rect">
            <a:avLst/>
          </a:prstGeom>
        </p:spPr>
        <p:txBody>
          <a:bodyPr/>
          <a:lstStyle>
            <a:lvl1pPr defTabSz="554990">
              <a:defRPr sz="5500"/>
            </a:lvl1pPr>
          </a:lstStyle>
          <a:p>
            <a:r>
              <a:t>Our Community Health Centers</a:t>
            </a:r>
          </a:p>
        </p:txBody>
      </p:sp>
      <p:pic>
        <p:nvPicPr>
          <p:cNvPr id="145" name="image4.tif"/>
          <p:cNvPicPr>
            <a:picLocks noChangeAspect="1"/>
          </p:cNvPicPr>
          <p:nvPr/>
        </p:nvPicPr>
        <p:blipFill>
          <a:blip r:embed="rId2" cstate="email">
            <a:alphaModFix amt="49358"/>
            <a:extLst>
              <a:ext uri="{28A0092B-C50C-407E-A947-70E740481C1C}">
                <a14:useLocalDpi xmlns:a14="http://schemas.microsoft.com/office/drawing/2010/main"/>
              </a:ext>
            </a:extLst>
          </a:blip>
          <a:srcRect/>
          <a:stretch>
            <a:fillRect/>
          </a:stretch>
        </p:blipFill>
        <p:spPr>
          <a:xfrm>
            <a:off x="1905793" y="1973982"/>
            <a:ext cx="8583588" cy="7083240"/>
          </a:xfrm>
          <a:prstGeom prst="rect">
            <a:avLst/>
          </a:prstGeom>
          <a:ln w="12700">
            <a:miter lim="400000"/>
          </a:ln>
        </p:spPr>
      </p:pic>
      <p:sp>
        <p:nvSpPr>
          <p:cNvPr id="146" name="Shape 146"/>
          <p:cNvSpPr/>
          <p:nvPr/>
        </p:nvSpPr>
        <p:spPr>
          <a:xfrm>
            <a:off x="6492764" y="4963221"/>
            <a:ext cx="440209" cy="414713"/>
          </a:xfrm>
          <a:prstGeom prst="star5">
            <a:avLst>
              <a:gd name="adj" fmla="val 19100"/>
              <a:gd name="hf" fmla="val 105146"/>
              <a:gd name="vf" fmla="val 110557"/>
            </a:avLst>
          </a:prstGeom>
          <a:solidFill>
            <a:srgbClr val="FFFFFF"/>
          </a:solidFill>
          <a:ln w="38100">
            <a:solidFill>
              <a:srgbClr val="011993"/>
            </a:solidFill>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latin typeface="Baskerville"/>
                <a:ea typeface="Baskerville"/>
                <a:cs typeface="Baskerville"/>
                <a:sym typeface="Baskerville"/>
              </a:defRPr>
            </a:pPr>
            <a:endParaRPr/>
          </a:p>
        </p:txBody>
      </p:sp>
      <p:sp>
        <p:nvSpPr>
          <p:cNvPr id="147" name="Shape 147"/>
          <p:cNvSpPr/>
          <p:nvPr/>
        </p:nvSpPr>
        <p:spPr>
          <a:xfrm>
            <a:off x="5830015" y="6388972"/>
            <a:ext cx="440173" cy="412047"/>
          </a:xfrm>
          <a:prstGeom prst="star5">
            <a:avLst>
              <a:gd name="adj" fmla="val 19100"/>
              <a:gd name="hf" fmla="val 105146"/>
              <a:gd name="vf" fmla="val 110557"/>
            </a:avLst>
          </a:prstGeom>
          <a:solidFill>
            <a:srgbClr val="FFFFFF"/>
          </a:solidFill>
          <a:ln w="38100">
            <a:solidFill>
              <a:srgbClr val="011993"/>
            </a:solidFill>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latin typeface="Baskerville"/>
                <a:ea typeface="Baskerville"/>
                <a:cs typeface="Baskerville"/>
                <a:sym typeface="Baskerville"/>
              </a:defRPr>
            </a:pPr>
            <a:endParaRPr/>
          </a:p>
        </p:txBody>
      </p:sp>
      <p:sp>
        <p:nvSpPr>
          <p:cNvPr id="148" name="Shape 148"/>
          <p:cNvSpPr/>
          <p:nvPr/>
        </p:nvSpPr>
        <p:spPr>
          <a:xfrm>
            <a:off x="3367871" y="7122728"/>
            <a:ext cx="441478" cy="414681"/>
          </a:xfrm>
          <a:prstGeom prst="star5">
            <a:avLst>
              <a:gd name="adj" fmla="val 19100"/>
              <a:gd name="hf" fmla="val 105146"/>
              <a:gd name="vf" fmla="val 110557"/>
            </a:avLst>
          </a:prstGeom>
          <a:solidFill>
            <a:srgbClr val="FFFFFF"/>
          </a:solidFill>
          <a:ln w="38100">
            <a:solidFill>
              <a:srgbClr val="011993"/>
            </a:solidFill>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latin typeface="Baskerville"/>
                <a:ea typeface="Baskerville"/>
                <a:cs typeface="Baskerville"/>
                <a:sym typeface="Baskerville"/>
              </a:defRPr>
            </a:pPr>
            <a:endParaRPr/>
          </a:p>
        </p:txBody>
      </p:sp>
      <p:sp>
        <p:nvSpPr>
          <p:cNvPr id="149" name="Shape 149"/>
          <p:cNvSpPr/>
          <p:nvPr/>
        </p:nvSpPr>
        <p:spPr>
          <a:xfrm>
            <a:off x="7097100" y="3684137"/>
            <a:ext cx="438771" cy="408272"/>
          </a:xfrm>
          <a:prstGeom prst="star5">
            <a:avLst>
              <a:gd name="adj" fmla="val 19100"/>
              <a:gd name="hf" fmla="val 105146"/>
              <a:gd name="vf" fmla="val 110557"/>
            </a:avLst>
          </a:prstGeom>
          <a:solidFill>
            <a:srgbClr val="FFFFFF"/>
          </a:solidFill>
          <a:ln w="38100">
            <a:solidFill>
              <a:srgbClr val="011993"/>
            </a:solidFill>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latin typeface="Baskerville"/>
                <a:ea typeface="Baskerville"/>
                <a:cs typeface="Baskerville"/>
                <a:sym typeface="Baskerville"/>
              </a:defRPr>
            </a:pPr>
            <a:endParaRPr/>
          </a:p>
        </p:txBody>
      </p:sp>
      <p:pic>
        <p:nvPicPr>
          <p:cNvPr id="150" name="image4.jpeg" descr="Revised HC Pictur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24080" y="5616369"/>
            <a:ext cx="2435082" cy="1470348"/>
          </a:xfrm>
          <a:prstGeom prst="rect">
            <a:avLst/>
          </a:prstGeom>
          <a:ln w="12700">
            <a:miter lim="400000"/>
          </a:ln>
        </p:spPr>
      </p:pic>
      <p:pic>
        <p:nvPicPr>
          <p:cNvPr id="151" name="image5.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6710" y="5003800"/>
            <a:ext cx="1778002" cy="1778001"/>
          </a:xfrm>
          <a:prstGeom prst="rect">
            <a:avLst/>
          </a:prstGeom>
          <a:ln w="12700">
            <a:miter lim="400000"/>
          </a:ln>
        </p:spPr>
      </p:pic>
      <p:pic>
        <p:nvPicPr>
          <p:cNvPr id="152" name="image6.t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17066" y="6997768"/>
            <a:ext cx="2370669" cy="1778002"/>
          </a:xfrm>
          <a:prstGeom prst="rect">
            <a:avLst/>
          </a:prstGeom>
          <a:ln w="12700">
            <a:miter lim="400000"/>
          </a:ln>
        </p:spPr>
      </p:pic>
      <p:pic>
        <p:nvPicPr>
          <p:cNvPr id="153" name="image7.t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1053" y="1967815"/>
            <a:ext cx="2335910" cy="1749678"/>
          </a:xfrm>
          <a:prstGeom prst="rect">
            <a:avLst/>
          </a:prstGeom>
          <a:ln w="12700">
            <a:miter lim="400000"/>
          </a:ln>
        </p:spPr>
      </p:pic>
      <p:sp>
        <p:nvSpPr>
          <p:cNvPr id="154" name="Shape 154"/>
          <p:cNvSpPr/>
          <p:nvPr/>
        </p:nvSpPr>
        <p:spPr>
          <a:xfrm>
            <a:off x="5022656" y="5480556"/>
            <a:ext cx="440211" cy="409247"/>
          </a:xfrm>
          <a:prstGeom prst="star5">
            <a:avLst>
              <a:gd name="adj" fmla="val 19100"/>
              <a:gd name="hf" fmla="val 105146"/>
              <a:gd name="vf" fmla="val 110557"/>
            </a:avLst>
          </a:prstGeom>
          <a:solidFill>
            <a:srgbClr val="FFFFFF"/>
          </a:solidFill>
          <a:ln w="38100">
            <a:solidFill>
              <a:srgbClr val="424C56"/>
            </a:solidFill>
          </a:ln>
          <a:effectLst>
            <a:outerShdw blurRad="50800" dist="38100" dir="5400000" rotWithShape="0">
              <a:srgbClr val="000000">
                <a:alpha val="40000"/>
              </a:srgbClr>
            </a:outerShdw>
          </a:effectLst>
        </p:spPr>
        <p:txBody>
          <a:bodyPr lIns="50800" tIns="50800" rIns="50800" bIns="50800" anchor="ctr"/>
          <a:lstStyle/>
          <a:p>
            <a:pPr>
              <a:defRPr>
                <a:solidFill>
                  <a:srgbClr val="FFFFFF"/>
                </a:solidFill>
                <a:latin typeface="Baskerville"/>
                <a:ea typeface="Baskerville"/>
                <a:cs typeface="Baskerville"/>
                <a:sym typeface="Baskerville"/>
              </a:defRPr>
            </a:pPr>
            <a:endParaRPr/>
          </a:p>
        </p:txBody>
      </p:sp>
      <p:sp>
        <p:nvSpPr>
          <p:cNvPr id="155" name="Shape 155"/>
          <p:cNvSpPr/>
          <p:nvPr/>
        </p:nvSpPr>
        <p:spPr>
          <a:xfrm>
            <a:off x="3768516" y="4900984"/>
            <a:ext cx="2235886" cy="698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000" b="1">
                <a:solidFill>
                  <a:srgbClr val="124667"/>
                </a:solidFill>
                <a:latin typeface="American Typewriter"/>
                <a:ea typeface="American Typewriter"/>
                <a:cs typeface="American Typewriter"/>
                <a:sym typeface="American Typewriter"/>
              </a:defRPr>
            </a:pPr>
            <a:r>
              <a:t>B</a:t>
            </a:r>
            <a:r>
              <a:rPr sz="1800"/>
              <a:t>oston Medical Center</a:t>
            </a:r>
          </a:p>
        </p:txBody>
      </p:sp>
      <p:sp>
        <p:nvSpPr>
          <p:cNvPr id="156" name="Shape 156"/>
          <p:cNvSpPr/>
          <p:nvPr/>
        </p:nvSpPr>
        <p:spPr>
          <a:xfrm>
            <a:off x="6615731" y="4465911"/>
            <a:ext cx="1401509"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a:solidFill>
                  <a:srgbClr val="083E64"/>
                </a:solidFill>
                <a:latin typeface="American Typewriter"/>
                <a:ea typeface="American Typewriter"/>
                <a:cs typeface="American Typewriter"/>
                <a:sym typeface="American Typewriter"/>
              </a:defRPr>
            </a:lvl1pPr>
          </a:lstStyle>
          <a:p>
            <a:r>
              <a:t>SBCHC</a:t>
            </a:r>
          </a:p>
        </p:txBody>
      </p:sp>
      <p:sp>
        <p:nvSpPr>
          <p:cNvPr id="157" name="Shape 157"/>
          <p:cNvSpPr/>
          <p:nvPr/>
        </p:nvSpPr>
        <p:spPr>
          <a:xfrm>
            <a:off x="7402331" y="6321988"/>
            <a:ext cx="112675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a:solidFill>
                  <a:srgbClr val="083E64"/>
                </a:solidFill>
                <a:latin typeface="American Typewriter"/>
                <a:ea typeface="American Typewriter"/>
                <a:cs typeface="American Typewriter"/>
                <a:sym typeface="American Typewriter"/>
              </a:defRPr>
            </a:lvl1pPr>
          </a:lstStyle>
          <a:p>
            <a:r>
              <a:t>CSHC</a:t>
            </a:r>
          </a:p>
        </p:txBody>
      </p:sp>
      <p:sp>
        <p:nvSpPr>
          <p:cNvPr id="158" name="Shape 158"/>
          <p:cNvSpPr/>
          <p:nvPr/>
        </p:nvSpPr>
        <p:spPr>
          <a:xfrm>
            <a:off x="1803219" y="7010442"/>
            <a:ext cx="1562456"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a:solidFill>
                  <a:srgbClr val="083E64"/>
                </a:solidFill>
                <a:latin typeface="American Typewriter"/>
                <a:ea typeface="American Typewriter"/>
                <a:cs typeface="American Typewriter"/>
                <a:sym typeface="American Typewriter"/>
              </a:defRPr>
            </a:lvl1pPr>
          </a:lstStyle>
          <a:p>
            <a:r>
              <a:t>GRMDC</a:t>
            </a:r>
          </a:p>
        </p:txBody>
      </p:sp>
      <p:sp>
        <p:nvSpPr>
          <p:cNvPr id="159" name="Shape 159"/>
          <p:cNvSpPr/>
          <p:nvPr/>
        </p:nvSpPr>
        <p:spPr>
          <a:xfrm>
            <a:off x="7394837" y="3323709"/>
            <a:ext cx="1535571"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a:solidFill>
                  <a:srgbClr val="083E64"/>
                </a:solidFill>
                <a:latin typeface="American Typewriter"/>
                <a:ea typeface="American Typewriter"/>
                <a:cs typeface="American Typewriter"/>
                <a:sym typeface="American Typewriter"/>
              </a:defRPr>
            </a:lvl1pPr>
          </a:lstStyle>
          <a:p>
            <a:r>
              <a:t>EBNHC</a:t>
            </a:r>
          </a:p>
        </p:txBody>
      </p:sp>
      <p:sp>
        <p:nvSpPr>
          <p:cNvPr id="160" name="Shape 160"/>
          <p:cNvSpPr/>
          <p:nvPr/>
        </p:nvSpPr>
        <p:spPr>
          <a:xfrm>
            <a:off x="5801824" y="5924368"/>
            <a:ext cx="1126758"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900" b="1">
                <a:solidFill>
                  <a:srgbClr val="083E64"/>
                </a:solidFill>
                <a:latin typeface="American Typewriter"/>
                <a:ea typeface="American Typewriter"/>
                <a:cs typeface="American Typewriter"/>
                <a:sym typeface="American Typewriter"/>
              </a:defRPr>
            </a:lvl1pPr>
          </a:lstStyle>
          <a:p>
            <a:r>
              <a:t>CSHC</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CSHC: Insurance Payer</a:t>
            </a:r>
          </a:p>
        </p:txBody>
      </p:sp>
      <p:graphicFrame>
        <p:nvGraphicFramePr>
          <p:cNvPr id="291" name="Chart 291"/>
          <p:cNvGraphicFramePr/>
          <p:nvPr/>
        </p:nvGraphicFramePr>
        <p:xfrm>
          <a:off x="2215777" y="2705892"/>
          <a:ext cx="9907636" cy="499205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title"/>
          </p:nvPr>
        </p:nvSpPr>
        <p:spPr>
          <a:xfrm>
            <a:off x="914400" y="131233"/>
            <a:ext cx="11176000" cy="1778001"/>
          </a:xfrm>
          <a:prstGeom prst="rect">
            <a:avLst/>
          </a:prstGeom>
        </p:spPr>
        <p:txBody>
          <a:bodyPr/>
          <a:lstStyle/>
          <a:p>
            <a:r>
              <a:t>Dorchester Community</a:t>
            </a:r>
          </a:p>
        </p:txBody>
      </p:sp>
      <p:sp>
        <p:nvSpPr>
          <p:cNvPr id="294" name="Shape 294"/>
          <p:cNvSpPr>
            <a:spLocks noGrp="1"/>
          </p:cNvSpPr>
          <p:nvPr>
            <p:ph type="body" idx="1"/>
          </p:nvPr>
        </p:nvSpPr>
        <p:spPr>
          <a:xfrm>
            <a:off x="734747" y="4508134"/>
            <a:ext cx="11535306" cy="4674132"/>
          </a:xfrm>
          <a:prstGeom prst="rect">
            <a:avLst/>
          </a:prstGeom>
        </p:spPr>
        <p:txBody>
          <a:bodyPr/>
          <a:lstStyle/>
          <a:p>
            <a:pPr marL="205359" indent="-205359" defTabSz="286258">
              <a:spcBef>
                <a:spcPts val="1800"/>
              </a:spcBef>
              <a:defRPr sz="1900"/>
            </a:pPr>
            <a:r>
              <a:t>“The largest neighborhood in Boston is also one of the most diverse. Long-time residents mingle together with new immigrants from Vietnam, Cape Verde, Ireland and many other countries. This wonderful mix of residents from all cultures and backgrounds makes it an incredibly vibrant place to live, work and spend time.</a:t>
            </a:r>
          </a:p>
          <a:p>
            <a:pPr marL="205359" indent="-205359" defTabSz="286258">
              <a:spcBef>
                <a:spcPts val="1800"/>
              </a:spcBef>
              <a:defRPr sz="1900"/>
            </a:pPr>
            <a:r>
              <a:t>Field’s Corner is the heart of the Vietnamese community in Boston. There you’ll find the first Vietnamese Community Center in the country and the best Vietnamese restaurants in the City. Dorchester Avenue is the center of the business district and features restaurants, local small businesses, pharmacies, ethnic stores, and more</a:t>
            </a:r>
          </a:p>
          <a:p>
            <a:pPr marL="205359" indent="-205359" defTabSz="286258">
              <a:spcBef>
                <a:spcPts val="1800"/>
              </a:spcBef>
              <a:defRPr sz="1900"/>
            </a:pPr>
            <a:r>
              <a:t>Dorchester is also home to Franklin Park, the “crown jewel” of the Emerald Necklace Park System. Than park has more than 527 acre of green space, a zoo and a public golf course. Among the dozens of other parks in the neighborhood, recently renovated Pope John Paul II Park offers numerous walking and bike paths, athletic fields, and picnic areas with beautiful views of Boston Harbor and the Neponset River.”</a:t>
            </a:r>
          </a:p>
        </p:txBody>
      </p:sp>
      <p:pic>
        <p:nvPicPr>
          <p:cNvPr id="295" name="image12.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099085" y="1800414"/>
            <a:ext cx="5155595" cy="2363859"/>
          </a:xfrm>
          <a:prstGeom prst="rect">
            <a:avLst/>
          </a:prstGeom>
          <a:ln w="12700">
            <a:miter lim="400000"/>
          </a:ln>
        </p:spPr>
      </p:pic>
      <p:sp>
        <p:nvSpPr>
          <p:cNvPr id="296" name="Shape 296"/>
          <p:cNvSpPr/>
          <p:nvPr/>
        </p:nvSpPr>
        <p:spPr>
          <a:xfrm>
            <a:off x="3198748" y="9144520"/>
            <a:ext cx="6200903"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u="sng">
                <a:solidFill>
                  <a:srgbClr val="535353"/>
                </a:solidFill>
                <a:uFill>
                  <a:solidFill>
                    <a:srgbClr val="0000FF"/>
                  </a:solidFill>
                </a:uFill>
                <a:latin typeface="American Typewriter"/>
                <a:ea typeface="American Typewriter"/>
                <a:cs typeface="American Typewriter"/>
                <a:sym typeface="American Typewriter"/>
                <a:hlinkClick r:id="rId3"/>
              </a:defRPr>
            </a:lvl1pPr>
          </a:lstStyle>
          <a:p>
            <a:pPr>
              <a:defRPr>
                <a:uFillTx/>
              </a:defRPr>
            </a:pPr>
            <a:r>
              <a:rPr>
                <a:uFill>
                  <a:solidFill>
                    <a:srgbClr val="0000FF"/>
                  </a:solidFill>
                </a:uFill>
                <a:hlinkClick r:id="rId3"/>
              </a:rPr>
              <a:t>https://www.boston.gov/neighborhood/dorchester</a:t>
            </a:r>
          </a:p>
        </p:txBody>
      </p:sp>
      <p:pic>
        <p:nvPicPr>
          <p:cNvPr id="297" name="image27.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449" y="1733245"/>
            <a:ext cx="6200904" cy="2498128"/>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title"/>
          </p:nvPr>
        </p:nvSpPr>
        <p:spPr>
          <a:prstGeom prst="rect">
            <a:avLst/>
          </a:prstGeom>
        </p:spPr>
        <p:txBody>
          <a:bodyPr/>
          <a:lstStyle/>
          <a:p>
            <a:r>
              <a:t>Current CSHC Residents</a:t>
            </a:r>
          </a:p>
        </p:txBody>
      </p:sp>
      <p:pic>
        <p:nvPicPr>
          <p:cNvPr id="2" name="Picture 1"/>
          <p:cNvPicPr>
            <a:picLocks noChangeAspect="1"/>
          </p:cNvPicPr>
          <p:nvPr/>
        </p:nvPicPr>
        <p:blipFill>
          <a:blip r:embed="rId2"/>
          <a:stretch>
            <a:fillRect/>
          </a:stretch>
        </p:blipFill>
        <p:spPr>
          <a:xfrm>
            <a:off x="1893302" y="6846639"/>
            <a:ext cx="1719509" cy="2412262"/>
          </a:xfrm>
          <a:prstGeom prst="rect">
            <a:avLst/>
          </a:prstGeom>
        </p:spPr>
      </p:pic>
      <p:pic>
        <p:nvPicPr>
          <p:cNvPr id="3" name="Picture 2"/>
          <p:cNvPicPr>
            <a:picLocks noChangeAspect="1"/>
          </p:cNvPicPr>
          <p:nvPr/>
        </p:nvPicPr>
        <p:blipFill>
          <a:blip r:embed="rId3"/>
          <a:stretch>
            <a:fillRect/>
          </a:stretch>
        </p:blipFill>
        <p:spPr>
          <a:xfrm>
            <a:off x="4317619" y="6846639"/>
            <a:ext cx="1692464" cy="2364471"/>
          </a:xfrm>
          <a:prstGeom prst="rect">
            <a:avLst/>
          </a:prstGeom>
        </p:spPr>
      </p:pic>
      <p:pic>
        <p:nvPicPr>
          <p:cNvPr id="4" name="Picture 3"/>
          <p:cNvPicPr>
            <a:picLocks noChangeAspect="1"/>
          </p:cNvPicPr>
          <p:nvPr/>
        </p:nvPicPr>
        <p:blipFill>
          <a:blip r:embed="rId4"/>
          <a:stretch>
            <a:fillRect/>
          </a:stretch>
        </p:blipFill>
        <p:spPr>
          <a:xfrm>
            <a:off x="9429555" y="6846639"/>
            <a:ext cx="1681943" cy="2364471"/>
          </a:xfrm>
          <a:prstGeom prst="rect">
            <a:avLst/>
          </a:prstGeom>
        </p:spPr>
      </p:pic>
      <p:pic>
        <p:nvPicPr>
          <p:cNvPr id="5" name="Picture 4"/>
          <p:cNvPicPr>
            <a:picLocks noChangeAspect="1"/>
          </p:cNvPicPr>
          <p:nvPr/>
        </p:nvPicPr>
        <p:blipFill>
          <a:blip r:embed="rId5"/>
          <a:stretch>
            <a:fillRect/>
          </a:stretch>
        </p:blipFill>
        <p:spPr>
          <a:xfrm>
            <a:off x="7014287" y="6846639"/>
            <a:ext cx="1692465" cy="2364471"/>
          </a:xfrm>
          <a:prstGeom prst="rect">
            <a:avLst/>
          </a:prstGeom>
        </p:spPr>
      </p:pic>
      <p:pic>
        <p:nvPicPr>
          <p:cNvPr id="15" name="Picture 14" descr="G:\Residency\Photos\photo 2018 interns\Gonzalez_Sam-2-5x3-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3302" y="4065295"/>
            <a:ext cx="1719509" cy="2150634"/>
          </a:xfrm>
          <a:prstGeom prst="rect">
            <a:avLst/>
          </a:prstGeom>
          <a:noFill/>
          <a:ln>
            <a:noFill/>
          </a:ln>
        </p:spPr>
      </p:pic>
      <p:pic>
        <p:nvPicPr>
          <p:cNvPr id="16" name="Picture 15" descr="G:\Residency\Photos\photo 2018 interns\Lanney_Howard-2-5x3-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6782" y="4073819"/>
            <a:ext cx="1739578" cy="2142110"/>
          </a:xfrm>
          <a:prstGeom prst="rect">
            <a:avLst/>
          </a:prstGeom>
          <a:noFill/>
          <a:ln>
            <a:noFill/>
          </a:ln>
        </p:spPr>
      </p:pic>
      <p:pic>
        <p:nvPicPr>
          <p:cNvPr id="17" name="Picture 16" descr="G:\Residency\Photos\photo 2018 interns\Rau-Murthy_Rohini-2-5x3-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4287" y="4083765"/>
            <a:ext cx="1663733" cy="2132164"/>
          </a:xfrm>
          <a:prstGeom prst="rect">
            <a:avLst/>
          </a:prstGeom>
          <a:noFill/>
          <a:ln>
            <a:noFill/>
          </a:ln>
        </p:spPr>
      </p:pic>
      <p:pic>
        <p:nvPicPr>
          <p:cNvPr id="18" name="Picture 17" descr="G:\Residency\Photos\photo 2018 interns\VanderWeele_Jennifer-2-5x3-5.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91990" y="4065294"/>
            <a:ext cx="1681943" cy="2150635"/>
          </a:xfrm>
          <a:prstGeom prst="rect">
            <a:avLst/>
          </a:prstGeom>
          <a:noFill/>
          <a:ln>
            <a:noFill/>
          </a:ln>
        </p:spPr>
      </p:pic>
      <p:pic>
        <p:nvPicPr>
          <p:cNvPr id="7" name="Picture 6" descr="A person posing for the camera&#10;&#10;Description automatically generated">
            <a:extLst>
              <a:ext uri="{FF2B5EF4-FFF2-40B4-BE49-F238E27FC236}">
                <a16:creationId xmlns:a16="http://schemas.microsoft.com/office/drawing/2014/main" id="{251E11D4-3543-D249-9E1D-30850BB260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5439" y="1766645"/>
            <a:ext cx="1719508" cy="1924822"/>
          </a:xfrm>
          <a:prstGeom prst="rect">
            <a:avLst/>
          </a:prstGeom>
        </p:spPr>
      </p:pic>
      <p:pic>
        <p:nvPicPr>
          <p:cNvPr id="9" name="Picture 8" descr="A person smiling and posing for the camera&#10;&#10;Description automatically generated">
            <a:extLst>
              <a:ext uri="{FF2B5EF4-FFF2-40B4-BE49-F238E27FC236}">
                <a16:creationId xmlns:a16="http://schemas.microsoft.com/office/drawing/2014/main" id="{2C29FE55-2E95-DA41-A6A5-71A40A227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17619" y="1766645"/>
            <a:ext cx="1719508" cy="1924822"/>
          </a:xfrm>
          <a:prstGeom prst="rect">
            <a:avLst/>
          </a:prstGeom>
        </p:spPr>
      </p:pic>
      <p:pic>
        <p:nvPicPr>
          <p:cNvPr id="11" name="Picture 10" descr="A person smiling for the camera&#10;&#10;Description automatically generated">
            <a:extLst>
              <a:ext uri="{FF2B5EF4-FFF2-40B4-BE49-F238E27FC236}">
                <a16:creationId xmlns:a16="http://schemas.microsoft.com/office/drawing/2014/main" id="{449CC522-042D-124E-8123-6D32F9B0D3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67675" y="1766645"/>
            <a:ext cx="1719508" cy="1924822"/>
          </a:xfrm>
          <a:prstGeom prst="rect">
            <a:avLst/>
          </a:prstGeom>
        </p:spPr>
      </p:pic>
      <p:pic>
        <p:nvPicPr>
          <p:cNvPr id="13" name="Picture 12" descr="A person wearing a suit and tie smiling at the camera&#10;&#10;Description automatically generated">
            <a:extLst>
              <a:ext uri="{FF2B5EF4-FFF2-40B4-BE49-F238E27FC236}">
                <a16:creationId xmlns:a16="http://schemas.microsoft.com/office/drawing/2014/main" id="{EA8E3D80-4C62-F843-B092-528E2FA22C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69310" y="1783307"/>
            <a:ext cx="1704623" cy="1908160"/>
          </a:xfrm>
          <a:prstGeom prst="rect">
            <a:avLst/>
          </a:prstGeom>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p:cNvSpPr>
          <p:nvPr>
            <p:ph type="title"/>
          </p:nvPr>
        </p:nvSpPr>
        <p:spPr>
          <a:prstGeom prst="rect">
            <a:avLst/>
          </a:prstGeom>
        </p:spPr>
        <p:txBody>
          <a:bodyPr/>
          <a:lstStyle>
            <a:lvl1pPr defTabSz="543305">
              <a:defRPr sz="5300"/>
            </a:lvl1pPr>
          </a:lstStyle>
          <a:p>
            <a:r>
              <a:t>What our residents say about working at CSHC</a:t>
            </a:r>
          </a:p>
        </p:txBody>
      </p:sp>
      <p:sp>
        <p:nvSpPr>
          <p:cNvPr id="314" name="Shape 314"/>
          <p:cNvSpPr>
            <a:spLocks noGrp="1"/>
          </p:cNvSpPr>
          <p:nvPr>
            <p:ph type="body" idx="1"/>
          </p:nvPr>
        </p:nvSpPr>
        <p:spPr>
          <a:xfrm>
            <a:off x="564045" y="2486488"/>
            <a:ext cx="11876710" cy="6812623"/>
          </a:xfrm>
          <a:prstGeom prst="rect">
            <a:avLst/>
          </a:prstGeom>
        </p:spPr>
        <p:txBody>
          <a:bodyPr/>
          <a:lstStyle/>
          <a:p>
            <a:pPr marL="234695" indent="-234695" defTabSz="327152">
              <a:spcBef>
                <a:spcPts val="2100"/>
              </a:spcBef>
              <a:defRPr sz="2200"/>
            </a:pPr>
            <a:r>
              <a:t>“ I love Codman’s focus on integrative medicine. Mind/body at its best. Our attendings do acupuncture and reiki! Warm handoffs available all the time for BH, nutrition and addiction.”</a:t>
            </a:r>
          </a:p>
          <a:p>
            <a:pPr marL="234695" indent="-234695" defTabSz="327152">
              <a:spcBef>
                <a:spcPts val="2100"/>
              </a:spcBef>
              <a:defRPr sz="2200"/>
            </a:pPr>
            <a:r>
              <a:t>“Strong sense of community in Dorchester, specifically Codman Square. Many of the employees live in the area.”</a:t>
            </a:r>
          </a:p>
          <a:p>
            <a:pPr marL="234695" indent="-234695" defTabSz="327152">
              <a:spcBef>
                <a:spcPts val="2100"/>
              </a:spcBef>
              <a:defRPr sz="2200"/>
            </a:pPr>
            <a:r>
              <a:t>“I love working with a linguistically talented and racially diverse team of providers, and the openness and trust of my patients.”</a:t>
            </a:r>
          </a:p>
          <a:p>
            <a:pPr marL="234695" indent="-234695" defTabSz="327152">
              <a:spcBef>
                <a:spcPts val="2100"/>
              </a:spcBef>
              <a:defRPr sz="2200"/>
            </a:pPr>
            <a:r>
              <a:t>“My favorite thing about Codman Square are my patients, and the integrated services available that help address mental health, addiction, nutrition and social needs”</a:t>
            </a:r>
          </a:p>
          <a:p>
            <a:pPr marL="234695" indent="-234695" defTabSz="327152">
              <a:spcBef>
                <a:spcPts val="2100"/>
              </a:spcBef>
              <a:defRPr sz="2200"/>
            </a:pPr>
            <a:r>
              <a:t>“Things that make Codman a little special - group care - centering in pregnancy (prenatal group visits) and group well child visits (often the babies that you delivered with some extras in the mix). The group is a great way to learn child development because you get to see 5 babies around the same age, and look for the same milestones. You also get longer visits (2 hours) with the group which is pretty special.”</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title"/>
          </p:nvPr>
        </p:nvSpPr>
        <p:spPr>
          <a:prstGeom prst="rect">
            <a:avLst/>
          </a:prstGeom>
        </p:spPr>
        <p:txBody>
          <a:bodyPr/>
          <a:lstStyle/>
          <a:p>
            <a:r>
              <a:t>Getting there from BMC</a:t>
            </a:r>
          </a:p>
        </p:txBody>
      </p:sp>
      <p:pic>
        <p:nvPicPr>
          <p:cNvPr id="317" name="image13.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344046" y="2473703"/>
            <a:ext cx="6151765" cy="5523528"/>
          </a:xfrm>
          <a:prstGeom prst="rect">
            <a:avLst/>
          </a:prstGeom>
          <a:ln w="12700">
            <a:miter lim="400000"/>
          </a:ln>
        </p:spPr>
      </p:pic>
      <p:sp>
        <p:nvSpPr>
          <p:cNvPr id="318" name="Shape 318"/>
          <p:cNvSpPr/>
          <p:nvPr/>
        </p:nvSpPr>
        <p:spPr>
          <a:xfrm>
            <a:off x="7148794" y="2544233"/>
            <a:ext cx="2269230"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 b="1">
                <a:solidFill>
                  <a:srgbClr val="06446A"/>
                </a:solidFill>
                <a:latin typeface="American Typewriter"/>
                <a:ea typeface="American Typewriter"/>
                <a:cs typeface="American Typewriter"/>
                <a:sym typeface="American Typewriter"/>
              </a:defRPr>
            </a:lvl1pPr>
          </a:lstStyle>
          <a:p>
            <a:r>
              <a:t>Boston Medical Center</a:t>
            </a:r>
          </a:p>
        </p:txBody>
      </p:sp>
      <p:sp>
        <p:nvSpPr>
          <p:cNvPr id="319" name="Shape 319"/>
          <p:cNvSpPr/>
          <p:nvPr/>
        </p:nvSpPr>
        <p:spPr>
          <a:xfrm>
            <a:off x="7148794" y="7183966"/>
            <a:ext cx="2269230"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 b="1">
                <a:solidFill>
                  <a:srgbClr val="06446A"/>
                </a:solidFill>
                <a:latin typeface="American Typewriter"/>
                <a:ea typeface="American Typewriter"/>
                <a:cs typeface="American Typewriter"/>
                <a:sym typeface="American Typewriter"/>
              </a:defRPr>
            </a:lvl1pPr>
          </a:lstStyle>
          <a:p>
            <a:r>
              <a:t>Codman Square Health Center</a:t>
            </a:r>
          </a:p>
        </p:txBody>
      </p:sp>
      <p:sp>
        <p:nvSpPr>
          <p:cNvPr id="320" name="Shape 320"/>
          <p:cNvSpPr>
            <a:spLocks noGrp="1"/>
          </p:cNvSpPr>
          <p:nvPr>
            <p:ph type="body" sz="half" idx="1"/>
          </p:nvPr>
        </p:nvSpPr>
        <p:spPr>
          <a:xfrm>
            <a:off x="422473" y="2494060"/>
            <a:ext cx="5548909" cy="5482995"/>
          </a:xfrm>
          <a:prstGeom prst="rect">
            <a:avLst/>
          </a:prstGeom>
        </p:spPr>
        <p:txBody>
          <a:bodyPr/>
          <a:lstStyle/>
          <a:p>
            <a:r>
              <a:t>Drive (parking available)</a:t>
            </a:r>
          </a:p>
          <a:p>
            <a:r>
              <a:t>Commuter rail </a:t>
            </a:r>
          </a:p>
          <a:p>
            <a:r>
              <a:t>Uber</a:t>
            </a:r>
          </a:p>
          <a:p>
            <a:r>
              <a:t>Bike if you’re more ambitious (3.6 mi)</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p:cNvSpPr>
          <p:nvPr>
            <p:ph type="title"/>
          </p:nvPr>
        </p:nvSpPr>
        <p:spPr>
          <a:prstGeom prst="rect">
            <a:avLst/>
          </a:prstGeom>
        </p:spPr>
        <p:txBody>
          <a:bodyPr/>
          <a:lstStyle/>
          <a:p>
            <a:r>
              <a:t>Where CSHC residents live</a:t>
            </a:r>
          </a:p>
        </p:txBody>
      </p:sp>
      <p:pic>
        <p:nvPicPr>
          <p:cNvPr id="323" name="image4.tif"/>
          <p:cNvPicPr>
            <a:picLocks noChangeAspect="1"/>
          </p:cNvPicPr>
          <p:nvPr/>
        </p:nvPicPr>
        <p:blipFill>
          <a:blip r:embed="rId2">
            <a:alphaModFix amt="50061"/>
          </a:blip>
          <a:stretch>
            <a:fillRect/>
          </a:stretch>
        </p:blipFill>
        <p:spPr>
          <a:xfrm>
            <a:off x="499081" y="2045965"/>
            <a:ext cx="11756412" cy="7083240"/>
          </a:xfrm>
          <a:prstGeom prst="rect">
            <a:avLst/>
          </a:prstGeom>
          <a:ln w="12700">
            <a:miter lim="400000"/>
          </a:ln>
        </p:spPr>
      </p:pic>
      <p:sp>
        <p:nvSpPr>
          <p:cNvPr id="324" name="Shape 324"/>
          <p:cNvSpPr/>
          <p:nvPr/>
        </p:nvSpPr>
        <p:spPr>
          <a:xfrm>
            <a:off x="6112069" y="4440366"/>
            <a:ext cx="285679"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25" name="Shape 325"/>
          <p:cNvSpPr/>
          <p:nvPr/>
        </p:nvSpPr>
        <p:spPr>
          <a:xfrm>
            <a:off x="6755534" y="5253166"/>
            <a:ext cx="285681"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26" name="Shape 326"/>
          <p:cNvSpPr/>
          <p:nvPr/>
        </p:nvSpPr>
        <p:spPr>
          <a:xfrm>
            <a:off x="6359561" y="4186366"/>
            <a:ext cx="285679"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27" name="Shape 327"/>
          <p:cNvSpPr/>
          <p:nvPr/>
        </p:nvSpPr>
        <p:spPr>
          <a:xfrm>
            <a:off x="7094201" y="5913566"/>
            <a:ext cx="285679"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28" name="Shape 328"/>
          <p:cNvSpPr/>
          <p:nvPr/>
        </p:nvSpPr>
        <p:spPr>
          <a:xfrm>
            <a:off x="6112069" y="6252233"/>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29" name="Shape 329"/>
          <p:cNvSpPr/>
          <p:nvPr/>
        </p:nvSpPr>
        <p:spPr>
          <a:xfrm>
            <a:off x="6637001" y="4000100"/>
            <a:ext cx="285679"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30" name="Shape 330"/>
          <p:cNvSpPr/>
          <p:nvPr/>
        </p:nvSpPr>
        <p:spPr>
          <a:xfrm>
            <a:off x="7094201" y="5117700"/>
            <a:ext cx="285679"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31" name="Shape 331"/>
          <p:cNvSpPr/>
          <p:nvPr/>
        </p:nvSpPr>
        <p:spPr>
          <a:xfrm>
            <a:off x="7703801" y="6751766"/>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32" name="Shape 332"/>
          <p:cNvSpPr/>
          <p:nvPr/>
        </p:nvSpPr>
        <p:spPr>
          <a:xfrm>
            <a:off x="7703801" y="6438500"/>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33" name="Shape 333"/>
          <p:cNvSpPr/>
          <p:nvPr/>
        </p:nvSpPr>
        <p:spPr>
          <a:xfrm>
            <a:off x="4842069" y="6573966"/>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34" name="Shape 334"/>
          <p:cNvSpPr/>
          <p:nvPr/>
        </p:nvSpPr>
        <p:spPr>
          <a:xfrm>
            <a:off x="5350069" y="6252233"/>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35" name="Shape 335"/>
          <p:cNvSpPr/>
          <p:nvPr/>
        </p:nvSpPr>
        <p:spPr>
          <a:xfrm>
            <a:off x="6755534" y="5515633"/>
            <a:ext cx="285681"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37" name="Shape 337"/>
          <p:cNvSpPr>
            <a:spLocks noGrp="1"/>
          </p:cNvSpPr>
          <p:nvPr>
            <p:ph type="title"/>
          </p:nvPr>
        </p:nvSpPr>
        <p:spPr>
          <a:xfrm>
            <a:off x="914400" y="698506"/>
            <a:ext cx="11176000" cy="1778002"/>
          </a:xfrm>
          <a:prstGeom prst="rect">
            <a:avLst/>
          </a:prstGeom>
        </p:spPr>
        <p:txBody>
          <a:bodyPr/>
          <a:lstStyle/>
          <a:p>
            <a:pPr defTabSz="484886">
              <a:defRPr sz="5300">
                <a:solidFill>
                  <a:srgbClr val="C1C1C1"/>
                </a:solidFill>
              </a:defRPr>
            </a:pPr>
            <a:r>
              <a:t>East Boston </a:t>
            </a:r>
          </a:p>
          <a:p>
            <a:pPr defTabSz="484886">
              <a:defRPr sz="5300">
                <a:solidFill>
                  <a:srgbClr val="C1C1C1"/>
                </a:solidFill>
              </a:defRPr>
            </a:pPr>
            <a:r>
              <a:t>Neighborhood Health Center</a:t>
            </a:r>
          </a:p>
        </p:txBody>
      </p:sp>
      <p:sp>
        <p:nvSpPr>
          <p:cNvPr id="338" name="Shape 338"/>
          <p:cNvSpPr>
            <a:spLocks noGrp="1"/>
          </p:cNvSpPr>
          <p:nvPr>
            <p:ph type="body" sz="quarter" idx="1"/>
          </p:nvPr>
        </p:nvSpPr>
        <p:spPr>
          <a:xfrm>
            <a:off x="7374984" y="3268348"/>
            <a:ext cx="4834792" cy="4215971"/>
          </a:xfrm>
          <a:prstGeom prst="rect">
            <a:avLst/>
          </a:prstGeom>
        </p:spPr>
        <p:txBody>
          <a:bodyPr/>
          <a:lstStyle>
            <a:lvl1pPr marL="331088" indent="-331088" defTabSz="461518">
              <a:spcBef>
                <a:spcPts val="3000"/>
              </a:spcBef>
              <a:defRPr sz="2300">
                <a:solidFill>
                  <a:srgbClr val="C1C1C1"/>
                </a:solidFill>
              </a:defRPr>
            </a:lvl1pPr>
          </a:lstStyle>
          <a:p>
            <a:r>
              <a:t>Mission: to provide easily accessible, affordable, appropriate, high-quality, personalized, coordinated primary care for all who live and work in East Boston and the surrounding communities without regard to age, income, insurance status, language, culture, or social circumstances</a:t>
            </a:r>
          </a:p>
        </p:txBody>
      </p:sp>
      <p:sp>
        <p:nvSpPr>
          <p:cNvPr id="339" name="Shape 339"/>
          <p:cNvSpPr/>
          <p:nvPr/>
        </p:nvSpPr>
        <p:spPr>
          <a:xfrm>
            <a:off x="8339245" y="7903625"/>
            <a:ext cx="2906269"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u="sng">
                <a:solidFill>
                  <a:srgbClr val="DDDDDD"/>
                </a:solidFill>
                <a:uFill>
                  <a:solidFill>
                    <a:srgbClr val="0000FF"/>
                  </a:solidFill>
                </a:uFill>
                <a:latin typeface="American Typewriter"/>
                <a:ea typeface="American Typewriter"/>
                <a:cs typeface="American Typewriter"/>
                <a:sym typeface="American Typewriter"/>
                <a:hlinkClick r:id="rId3"/>
              </a:defRPr>
            </a:lvl1pPr>
          </a:lstStyle>
          <a:p>
            <a:pPr>
              <a:defRPr>
                <a:uFillTx/>
              </a:defRPr>
            </a:pPr>
            <a:r>
              <a:rPr>
                <a:uFill>
                  <a:solidFill>
                    <a:srgbClr val="0000FF"/>
                  </a:solidFill>
                </a:uFill>
                <a:hlinkClick r:id="rId3"/>
              </a:rPr>
              <a:t>www.ebnhc.org</a:t>
            </a:r>
          </a:p>
        </p:txBody>
      </p:sp>
      <p:pic>
        <p:nvPicPr>
          <p:cNvPr id="340" name="image40.t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802" y="3257077"/>
            <a:ext cx="6299732" cy="4390914"/>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EBNHC: History</a:t>
            </a:r>
          </a:p>
        </p:txBody>
      </p:sp>
      <p:sp>
        <p:nvSpPr>
          <p:cNvPr id="343" name="Shape 343"/>
          <p:cNvSpPr>
            <a:spLocks noGrp="1"/>
          </p:cNvSpPr>
          <p:nvPr>
            <p:ph type="body" idx="1"/>
          </p:nvPr>
        </p:nvSpPr>
        <p:spPr>
          <a:xfrm>
            <a:off x="753751" y="1983410"/>
            <a:ext cx="11176003" cy="7055613"/>
          </a:xfrm>
          <a:prstGeom prst="rect">
            <a:avLst/>
          </a:prstGeom>
        </p:spPr>
        <p:txBody>
          <a:bodyPr/>
          <a:lstStyle/>
          <a:p>
            <a:pPr marL="314325" indent="-314325" defTabSz="438150">
              <a:spcBef>
                <a:spcPts val="2800"/>
              </a:spcBef>
              <a:defRPr sz="3000"/>
            </a:pPr>
            <a:r>
              <a:t>Founded in the 1960s by community groups recognizing lack of health care services in East Boston. At that time, Boston 2 hours away by public transportation and many community members going untreated, late to prenatal care or missing preventative care</a:t>
            </a:r>
          </a:p>
          <a:p>
            <a:pPr marL="314325" indent="-314325" defTabSz="438150">
              <a:spcBef>
                <a:spcPts val="2800"/>
              </a:spcBef>
              <a:defRPr sz="3000"/>
            </a:pPr>
            <a:r>
              <a:t>Clinic open in 1970 with a goal that the health center would become an institution where every community member - including the board of directors - would want to come for their own medical care</a:t>
            </a:r>
          </a:p>
          <a:p>
            <a:pPr marL="314325" indent="-314325" defTabSz="438150">
              <a:spcBef>
                <a:spcPts val="2800"/>
              </a:spcBef>
              <a:defRPr sz="3000"/>
            </a:pPr>
            <a:r>
              <a:t>One of the oldest and largest community health centers in the nation, with 300,000 patient visits/year</a:t>
            </a:r>
          </a:p>
          <a:p>
            <a:pPr marL="314325" indent="-314325" defTabSz="438150">
              <a:spcBef>
                <a:spcPts val="2800"/>
              </a:spcBef>
              <a:defRPr sz="3000"/>
            </a:pPr>
            <a:r>
              <a:t>2 family medicine residents/year</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title"/>
          </p:nvPr>
        </p:nvSpPr>
        <p:spPr>
          <a:prstGeom prst="rect">
            <a:avLst/>
          </a:prstGeom>
        </p:spPr>
        <p:txBody>
          <a:bodyPr/>
          <a:lstStyle/>
          <a:p>
            <a:r>
              <a:t>Clinical Services</a:t>
            </a:r>
          </a:p>
        </p:txBody>
      </p:sp>
      <p:sp>
        <p:nvSpPr>
          <p:cNvPr id="346" name="Shape 346"/>
          <p:cNvSpPr>
            <a:spLocks noGrp="1"/>
          </p:cNvSpPr>
          <p:nvPr>
            <p:ph type="body" sz="half" idx="1"/>
          </p:nvPr>
        </p:nvSpPr>
        <p:spPr>
          <a:xfrm>
            <a:off x="688488" y="2175614"/>
            <a:ext cx="5218328" cy="7112449"/>
          </a:xfrm>
          <a:prstGeom prst="rect">
            <a:avLst/>
          </a:prstGeom>
        </p:spPr>
        <p:txBody>
          <a:bodyPr/>
          <a:lstStyle/>
          <a:p>
            <a:pPr marL="280797" indent="-280797" defTabSz="391413">
              <a:spcBef>
                <a:spcPts val="2500"/>
              </a:spcBef>
              <a:defRPr sz="2600"/>
            </a:pPr>
            <a:r>
              <a:t>Adult Medicine</a:t>
            </a:r>
          </a:p>
          <a:p>
            <a:pPr marL="280797" indent="-280797" defTabSz="391413">
              <a:spcBef>
                <a:spcPts val="2500"/>
              </a:spcBef>
              <a:defRPr sz="2600"/>
            </a:pPr>
            <a:r>
              <a:t>Pediatrics</a:t>
            </a:r>
          </a:p>
          <a:p>
            <a:pPr marL="280797" indent="-280797" defTabSz="391413">
              <a:spcBef>
                <a:spcPts val="2500"/>
              </a:spcBef>
              <a:defRPr sz="2600"/>
            </a:pPr>
            <a:r>
              <a:t>OB-GYN</a:t>
            </a:r>
          </a:p>
          <a:p>
            <a:pPr marL="280797" indent="-280797" defTabSz="391413">
              <a:spcBef>
                <a:spcPts val="2500"/>
              </a:spcBef>
              <a:defRPr sz="2600"/>
            </a:pPr>
            <a:r>
              <a:t>Family Medicine</a:t>
            </a:r>
          </a:p>
          <a:p>
            <a:pPr marL="280797" indent="-280797" defTabSz="391413">
              <a:spcBef>
                <a:spcPts val="2500"/>
              </a:spcBef>
              <a:defRPr sz="2600"/>
            </a:pPr>
            <a:r>
              <a:t>ENT</a:t>
            </a:r>
          </a:p>
          <a:p>
            <a:pPr marL="280797" indent="-280797" defTabSz="391413">
              <a:spcBef>
                <a:spcPts val="2500"/>
              </a:spcBef>
              <a:defRPr sz="2600"/>
            </a:pPr>
            <a:r>
              <a:t>Dermatology (pedi &amp; adult)</a:t>
            </a:r>
          </a:p>
          <a:p>
            <a:pPr marL="280797" indent="-280797" defTabSz="391413">
              <a:spcBef>
                <a:spcPts val="2500"/>
              </a:spcBef>
              <a:defRPr sz="2600"/>
            </a:pPr>
            <a:r>
              <a:t>Endocrinology</a:t>
            </a:r>
          </a:p>
          <a:p>
            <a:pPr marL="280797" indent="-280797" defTabSz="391413">
              <a:spcBef>
                <a:spcPts val="2500"/>
              </a:spcBef>
              <a:defRPr sz="2600"/>
            </a:pPr>
            <a:r>
              <a:t>GI</a:t>
            </a:r>
          </a:p>
          <a:p>
            <a:pPr marL="280797" indent="-280797" defTabSz="391413">
              <a:spcBef>
                <a:spcPts val="2500"/>
              </a:spcBef>
              <a:defRPr sz="2600"/>
            </a:pPr>
            <a:r>
              <a:t>Pulmonology </a:t>
            </a:r>
          </a:p>
          <a:p>
            <a:pPr marL="280797" indent="-280797" defTabSz="391413">
              <a:spcBef>
                <a:spcPts val="2500"/>
              </a:spcBef>
              <a:defRPr sz="2600"/>
            </a:pPr>
            <a:r>
              <a:t>Rheumatology </a:t>
            </a:r>
          </a:p>
        </p:txBody>
      </p:sp>
      <p:sp>
        <p:nvSpPr>
          <p:cNvPr id="347" name="Shape 347"/>
          <p:cNvSpPr/>
          <p:nvPr/>
        </p:nvSpPr>
        <p:spPr>
          <a:xfrm>
            <a:off x="6479928" y="2130492"/>
            <a:ext cx="6138644" cy="674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Emergency Department </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Suboxone Clinic</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Sports Medicine (pedi &amp; adult)</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Nutrition</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Podiatry </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Pediatric Neurology</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Optometry</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Audiology (pedi &amp; adult)</a:t>
            </a:r>
          </a:p>
          <a:p>
            <a:pPr marL="293370" indent="-293370" algn="l" defTabSz="408940">
              <a:spcBef>
                <a:spcPts val="2600"/>
              </a:spcBef>
              <a:buSzPct val="100000"/>
              <a:buChar char="•"/>
              <a:defRPr sz="2800" b="1">
                <a:solidFill>
                  <a:srgbClr val="044464"/>
                </a:solidFill>
                <a:latin typeface="American Typewriter"/>
                <a:ea typeface="American Typewriter"/>
                <a:cs typeface="American Typewriter"/>
                <a:sym typeface="American Typewriter"/>
              </a:defRPr>
            </a:pPr>
            <a:r>
              <a:t>Pediatric Dental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p:cNvSpPr>
          <p:nvPr>
            <p:ph type="title"/>
          </p:nvPr>
        </p:nvSpPr>
        <p:spPr>
          <a:prstGeom prst="rect">
            <a:avLst/>
          </a:prstGeom>
        </p:spPr>
        <p:txBody>
          <a:bodyPr/>
          <a:lstStyle/>
          <a:p>
            <a:r>
              <a:t>Other Services</a:t>
            </a:r>
          </a:p>
        </p:txBody>
      </p:sp>
      <p:sp>
        <p:nvSpPr>
          <p:cNvPr id="350" name="Shape 350"/>
          <p:cNvSpPr>
            <a:spLocks noGrp="1"/>
          </p:cNvSpPr>
          <p:nvPr>
            <p:ph type="body" sz="half" idx="1"/>
          </p:nvPr>
        </p:nvSpPr>
        <p:spPr>
          <a:xfrm>
            <a:off x="846627" y="2112053"/>
            <a:ext cx="5109494" cy="6404957"/>
          </a:xfrm>
          <a:prstGeom prst="rect">
            <a:avLst/>
          </a:prstGeom>
        </p:spPr>
        <p:txBody>
          <a:bodyPr>
            <a:normAutofit lnSpcReduction="10000"/>
          </a:bodyPr>
          <a:lstStyle/>
          <a:p>
            <a:pPr marL="356234" indent="-356234" defTabSz="496569">
              <a:spcBef>
                <a:spcPts val="3200"/>
              </a:spcBef>
              <a:defRPr sz="2900"/>
            </a:pPr>
            <a:r>
              <a:t>Interpretor services</a:t>
            </a:r>
          </a:p>
          <a:p>
            <a:pPr marL="356234" indent="-356234" defTabSz="496569">
              <a:spcBef>
                <a:spcPts val="3200"/>
              </a:spcBef>
              <a:defRPr sz="2900"/>
            </a:pPr>
            <a:r>
              <a:t>Care navigation</a:t>
            </a:r>
          </a:p>
          <a:p>
            <a:pPr marL="356234" indent="-356234" defTabSz="496569">
              <a:spcBef>
                <a:spcPts val="3200"/>
              </a:spcBef>
              <a:defRPr sz="2900"/>
            </a:pPr>
            <a:r>
              <a:t>Integrated behavioral health </a:t>
            </a:r>
          </a:p>
          <a:p>
            <a:pPr marL="356234" indent="-356234" defTabSz="496569">
              <a:spcBef>
                <a:spcPts val="3200"/>
              </a:spcBef>
              <a:defRPr sz="2900"/>
            </a:pPr>
            <a:r>
              <a:t>Laboratory, radiology and pharmacy (340B)</a:t>
            </a:r>
          </a:p>
          <a:p>
            <a:pPr marL="356234" indent="-356234" defTabSz="496569">
              <a:spcBef>
                <a:spcPts val="3200"/>
              </a:spcBef>
              <a:defRPr sz="2900"/>
            </a:pPr>
            <a:r>
              <a:t>WIC</a:t>
            </a:r>
          </a:p>
          <a:p>
            <a:pPr marL="356234" indent="-356234" defTabSz="496569">
              <a:spcBef>
                <a:spcPts val="3200"/>
              </a:spcBef>
              <a:defRPr sz="2900"/>
            </a:pPr>
            <a:r>
              <a:t>Patient enrollment/insurance assistance </a:t>
            </a:r>
          </a:p>
        </p:txBody>
      </p:sp>
      <p:sp>
        <p:nvSpPr>
          <p:cNvPr id="351" name="Shape 351"/>
          <p:cNvSpPr/>
          <p:nvPr/>
        </p:nvSpPr>
        <p:spPr>
          <a:xfrm>
            <a:off x="6182031" y="2438086"/>
            <a:ext cx="5950475" cy="6375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331088" indent="-331088" algn="l" defTabSz="461518">
              <a:spcBef>
                <a:spcPts val="3000"/>
              </a:spcBef>
              <a:buSzPct val="100000"/>
              <a:buChar char="•"/>
              <a:defRPr sz="2700" b="1">
                <a:solidFill>
                  <a:srgbClr val="044464"/>
                </a:solidFill>
                <a:latin typeface="American Typewriter"/>
                <a:ea typeface="American Typewriter"/>
                <a:cs typeface="American Typewriter"/>
                <a:sym typeface="American Typewriter"/>
              </a:defRPr>
            </a:pPr>
            <a:r>
              <a:t>Specialty programs including: </a:t>
            </a:r>
          </a:p>
          <a:p>
            <a:pPr marL="993266" lvl="2" indent="-331088" algn="l" defTabSz="461518">
              <a:spcBef>
                <a:spcPts val="3000"/>
              </a:spcBef>
              <a:buSzPct val="100000"/>
              <a:buChar char="•"/>
              <a:defRPr sz="2700" b="1">
                <a:solidFill>
                  <a:srgbClr val="044464"/>
                </a:solidFill>
                <a:latin typeface="American Typewriter"/>
                <a:ea typeface="American Typewriter"/>
                <a:cs typeface="American Typewriter"/>
                <a:sym typeface="American Typewriter"/>
              </a:defRPr>
            </a:pPr>
            <a:r>
              <a:t>Chronic disease education &amp; management </a:t>
            </a:r>
          </a:p>
          <a:p>
            <a:pPr marL="993266" lvl="2" indent="-331088" algn="l" defTabSz="461518">
              <a:spcBef>
                <a:spcPts val="3000"/>
              </a:spcBef>
              <a:buSzPct val="100000"/>
              <a:buChar char="•"/>
              <a:defRPr sz="2700" b="1">
                <a:solidFill>
                  <a:srgbClr val="044464"/>
                </a:solidFill>
                <a:latin typeface="American Typewriter"/>
                <a:ea typeface="American Typewriter"/>
                <a:cs typeface="American Typewriter"/>
                <a:sym typeface="American Typewriter"/>
              </a:defRPr>
            </a:pPr>
            <a:r>
              <a:t>Project Shine (HIV/AIDS)</a:t>
            </a:r>
          </a:p>
          <a:p>
            <a:pPr marL="993266" lvl="2" indent="-331088" algn="l" defTabSz="461518">
              <a:spcBef>
                <a:spcPts val="3000"/>
              </a:spcBef>
              <a:buSzPct val="100000"/>
              <a:buChar char="•"/>
              <a:defRPr sz="2700" b="1">
                <a:solidFill>
                  <a:srgbClr val="044464"/>
                </a:solidFill>
                <a:latin typeface="American Typewriter"/>
                <a:ea typeface="American Typewriter"/>
                <a:cs typeface="American Typewriter"/>
                <a:sym typeface="American Typewriter"/>
              </a:defRPr>
            </a:pPr>
            <a:r>
              <a:t>Let’s Get Moving (healthy lifestyle for children/adolescents)</a:t>
            </a:r>
          </a:p>
          <a:p>
            <a:pPr marL="993266" lvl="2" indent="-331088" algn="l" defTabSz="461518">
              <a:spcBef>
                <a:spcPts val="3000"/>
              </a:spcBef>
              <a:buSzPct val="100000"/>
              <a:buChar char="•"/>
              <a:defRPr sz="2700" b="1">
                <a:solidFill>
                  <a:srgbClr val="044464"/>
                </a:solidFill>
                <a:latin typeface="American Typewriter"/>
                <a:ea typeface="American Typewriter"/>
                <a:cs typeface="American Typewriter"/>
                <a:sym typeface="American Typewriter"/>
              </a:defRPr>
            </a:pPr>
            <a:r>
              <a:t>Education and Training institute (career advancement - employees &amp; community)</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title"/>
          </p:nvPr>
        </p:nvSpPr>
        <p:spPr>
          <a:xfrm>
            <a:off x="914400" y="1187943"/>
            <a:ext cx="11176000" cy="1778001"/>
          </a:xfrm>
          <a:prstGeom prst="rect">
            <a:avLst/>
          </a:prstGeom>
        </p:spPr>
        <p:txBody>
          <a:bodyPr/>
          <a:lstStyle>
            <a:lvl1pPr defTabSz="543305">
              <a:defRPr sz="5300"/>
            </a:lvl1pPr>
          </a:lstStyle>
          <a:p>
            <a:r>
              <a:t>Boston Demographics By Neighborhood</a:t>
            </a:r>
          </a:p>
        </p:txBody>
      </p:sp>
      <p:pic>
        <p:nvPicPr>
          <p:cNvPr id="163" name="image8.tif"/>
          <p:cNvPicPr>
            <a:picLocks noChangeAspect="1"/>
          </p:cNvPicPr>
          <p:nvPr/>
        </p:nvPicPr>
        <p:blipFill>
          <a:blip r:embed="rId2"/>
          <a:stretch>
            <a:fillRect/>
          </a:stretch>
        </p:blipFill>
        <p:spPr>
          <a:xfrm>
            <a:off x="433153" y="3696156"/>
            <a:ext cx="12138493" cy="4393289"/>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prstGeom prst="rect">
            <a:avLst/>
          </a:prstGeom>
        </p:spPr>
        <p:txBody>
          <a:bodyPr/>
          <a:lstStyle/>
          <a:p>
            <a:r>
              <a:t>EBNHC: Patient Age/Gender</a:t>
            </a:r>
          </a:p>
        </p:txBody>
      </p:sp>
      <p:graphicFrame>
        <p:nvGraphicFramePr>
          <p:cNvPr id="357" name="Chart 357"/>
          <p:cNvGraphicFramePr/>
          <p:nvPr/>
        </p:nvGraphicFramePr>
        <p:xfrm>
          <a:off x="1461981" y="3003550"/>
          <a:ext cx="4306571" cy="49669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8" name="Chart 358"/>
          <p:cNvGraphicFramePr/>
          <p:nvPr/>
        </p:nvGraphicFramePr>
        <p:xfrm>
          <a:off x="7219632" y="3035299"/>
          <a:ext cx="4305936" cy="497903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p:cNvSpPr>
          <p:nvPr>
            <p:ph type="title"/>
          </p:nvPr>
        </p:nvSpPr>
        <p:spPr>
          <a:prstGeom prst="rect">
            <a:avLst/>
          </a:prstGeom>
        </p:spPr>
        <p:txBody>
          <a:bodyPr/>
          <a:lstStyle>
            <a:lvl1pPr>
              <a:defRPr sz="5200"/>
            </a:lvl1pPr>
          </a:lstStyle>
          <a:p>
            <a:r>
              <a:t>EBNHC: Patient Race/Ethnicity</a:t>
            </a:r>
          </a:p>
        </p:txBody>
      </p:sp>
      <p:graphicFrame>
        <p:nvGraphicFramePr>
          <p:cNvPr id="361" name="Chart 361"/>
          <p:cNvGraphicFramePr/>
          <p:nvPr/>
        </p:nvGraphicFramePr>
        <p:xfrm>
          <a:off x="2448939" y="2301429"/>
          <a:ext cx="9279371" cy="5137735"/>
        </p:xfrm>
        <a:graphic>
          <a:graphicData uri="http://schemas.openxmlformats.org/drawingml/2006/chart">
            <c:chart xmlns:c="http://schemas.openxmlformats.org/drawingml/2006/chart" xmlns:r="http://schemas.openxmlformats.org/officeDocument/2006/relationships" r:id="rId2"/>
          </a:graphicData>
        </a:graphic>
      </p:graphicFrame>
      <p:sp>
        <p:nvSpPr>
          <p:cNvPr id="362" name="Shape 362"/>
          <p:cNvSpPr/>
          <p:nvPr/>
        </p:nvSpPr>
        <p:spPr>
          <a:xfrm>
            <a:off x="574115" y="7950199"/>
            <a:ext cx="11856569" cy="660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solidFill>
                  <a:srgbClr val="0E3F60"/>
                </a:solidFill>
                <a:latin typeface="American Typewriter"/>
                <a:ea typeface="American Typewriter"/>
                <a:cs typeface="American Typewriter"/>
                <a:sym typeface="American Typewriter"/>
              </a:defRPr>
            </a:lvl1pPr>
          </a:lstStyle>
          <a:p>
            <a:r>
              <a:t>58.5% best served in a language other than English</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p:cNvSpPr>
          <p:nvPr>
            <p:ph type="title"/>
          </p:nvPr>
        </p:nvSpPr>
        <p:spPr>
          <a:prstGeom prst="rect">
            <a:avLst/>
          </a:prstGeom>
        </p:spPr>
        <p:txBody>
          <a:bodyPr/>
          <a:lstStyle/>
          <a:p>
            <a:r>
              <a:t>EBNHC: Insurance Payer</a:t>
            </a:r>
          </a:p>
        </p:txBody>
      </p:sp>
      <p:graphicFrame>
        <p:nvGraphicFramePr>
          <p:cNvPr id="365" name="Chart 365"/>
          <p:cNvGraphicFramePr/>
          <p:nvPr/>
        </p:nvGraphicFramePr>
        <p:xfrm>
          <a:off x="2408107" y="2628293"/>
          <a:ext cx="10003818" cy="534737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title"/>
          </p:nvPr>
        </p:nvSpPr>
        <p:spPr>
          <a:xfrm>
            <a:off x="914400" y="63500"/>
            <a:ext cx="11176000" cy="1778001"/>
          </a:xfrm>
          <a:prstGeom prst="rect">
            <a:avLst/>
          </a:prstGeom>
        </p:spPr>
        <p:txBody>
          <a:bodyPr/>
          <a:lstStyle/>
          <a:p>
            <a:r>
              <a:t>East Boston Community</a:t>
            </a:r>
          </a:p>
        </p:txBody>
      </p:sp>
      <p:sp>
        <p:nvSpPr>
          <p:cNvPr id="368" name="Shape 368"/>
          <p:cNvSpPr>
            <a:spLocks noGrp="1"/>
          </p:cNvSpPr>
          <p:nvPr>
            <p:ph type="body" idx="1"/>
          </p:nvPr>
        </p:nvSpPr>
        <p:spPr>
          <a:xfrm>
            <a:off x="584396" y="4602805"/>
            <a:ext cx="11836008" cy="4617396"/>
          </a:xfrm>
          <a:prstGeom prst="rect">
            <a:avLst/>
          </a:prstGeom>
        </p:spPr>
        <p:txBody>
          <a:bodyPr/>
          <a:lstStyle/>
          <a:p>
            <a:pPr marL="213740" indent="-213740" defTabSz="297940">
              <a:spcBef>
                <a:spcPts val="1900"/>
              </a:spcBef>
              <a:defRPr sz="2000"/>
            </a:pPr>
            <a:r>
              <a:t>What is today East Boston was initially a group of islands first used by Native Americans as hunting/fishing grounds. The areas became a resort destination for wealthy Boston residents with grand hotels (the Maverick House) and the Suffolk Downs Race Track, then in the 1800s  East Boston became the center of clippership building, shipping and trade. The islands were connected by landfill in the 1830s and annexed by the City of Boston in 1836</a:t>
            </a:r>
          </a:p>
          <a:p>
            <a:pPr marL="213740" indent="-213740" defTabSz="297940">
              <a:spcBef>
                <a:spcPts val="1900"/>
              </a:spcBef>
              <a:defRPr sz="2000"/>
            </a:pPr>
            <a:r>
              <a:t>Area has been a neighborhood of immigrants since the 1840s. Currently, of the roughly 40,000 residents, about 50% are foreign born - the highest of any Boston neighborhood. </a:t>
            </a:r>
          </a:p>
          <a:p>
            <a:pPr marL="213740" indent="-213740" defTabSz="297940">
              <a:spcBef>
                <a:spcPts val="1900"/>
              </a:spcBef>
              <a:defRPr sz="2000"/>
            </a:pPr>
            <a:r>
              <a:t>East Boston is home to the nation’s first branch library, built in 1870. You’ll also find Logan Airport here. Neighborhood homes mix the old with the new, and include many restored triple deckers. Resident enjoy waterfront views of the City skyline from across Boston Harbor.</a:t>
            </a:r>
          </a:p>
        </p:txBody>
      </p:sp>
      <p:pic>
        <p:nvPicPr>
          <p:cNvPr id="369" name="image42.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397117" y="1549870"/>
            <a:ext cx="8987598" cy="2850521"/>
          </a:xfrm>
          <a:prstGeom prst="rect">
            <a:avLst/>
          </a:prstGeom>
          <a:ln w="12700">
            <a:miter lim="400000"/>
          </a:ln>
        </p:spPr>
      </p:pic>
      <p:sp>
        <p:nvSpPr>
          <p:cNvPr id="370" name="Shape 370"/>
          <p:cNvSpPr/>
          <p:nvPr/>
        </p:nvSpPr>
        <p:spPr>
          <a:xfrm>
            <a:off x="3367911" y="9014883"/>
            <a:ext cx="6268975"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u="sng">
                <a:solidFill>
                  <a:srgbClr val="535353"/>
                </a:solidFill>
                <a:uFill>
                  <a:solidFill>
                    <a:srgbClr val="0000FF"/>
                  </a:solidFill>
                </a:uFill>
                <a:latin typeface="American Typewriter"/>
                <a:ea typeface="American Typewriter"/>
                <a:cs typeface="American Typewriter"/>
                <a:sym typeface="American Typewriter"/>
                <a:hlinkClick r:id="rId3"/>
              </a:defRPr>
            </a:lvl1pPr>
          </a:lstStyle>
          <a:p>
            <a:pPr>
              <a:defRPr>
                <a:uFillTx/>
              </a:defRPr>
            </a:pPr>
            <a:r>
              <a:rPr>
                <a:uFill>
                  <a:solidFill>
                    <a:srgbClr val="0000FF"/>
                  </a:solidFill>
                </a:uFill>
                <a:hlinkClick r:id="rId3"/>
              </a:rPr>
              <a:t>https://www.boston.gov/neighborhood/east-boston</a:t>
            </a:r>
          </a:p>
        </p:txBody>
      </p:sp>
      <p:pic>
        <p:nvPicPr>
          <p:cNvPr id="371" name="image43.tif"/>
          <p:cNvPicPr>
            <a:picLocks noChangeAspect="1"/>
          </p:cNvPicPr>
          <p:nvPr/>
        </p:nvPicPr>
        <p:blipFill>
          <a:blip r:embed="rId4"/>
          <a:stretch>
            <a:fillRect/>
          </a:stretch>
        </p:blipFill>
        <p:spPr>
          <a:xfrm>
            <a:off x="772359" y="1521667"/>
            <a:ext cx="5611508" cy="2906763"/>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p:cNvSpPr>
          <p:nvPr>
            <p:ph type="title"/>
          </p:nvPr>
        </p:nvSpPr>
        <p:spPr>
          <a:xfrm>
            <a:off x="914400" y="88003"/>
            <a:ext cx="11176000" cy="1778001"/>
          </a:xfrm>
          <a:prstGeom prst="rect">
            <a:avLst/>
          </a:prstGeom>
        </p:spPr>
        <p:txBody>
          <a:bodyPr/>
          <a:lstStyle/>
          <a:p>
            <a:r>
              <a:t>East Boston and Immigration</a:t>
            </a:r>
          </a:p>
        </p:txBody>
      </p:sp>
      <p:sp>
        <p:nvSpPr>
          <p:cNvPr id="374" name="Shape 374"/>
          <p:cNvSpPr>
            <a:spLocks noGrp="1"/>
          </p:cNvSpPr>
          <p:nvPr>
            <p:ph type="body" sz="half" idx="1"/>
          </p:nvPr>
        </p:nvSpPr>
        <p:spPr>
          <a:xfrm>
            <a:off x="6897399" y="1665951"/>
            <a:ext cx="5752450" cy="4931579"/>
          </a:xfrm>
          <a:prstGeom prst="rect">
            <a:avLst/>
          </a:prstGeom>
        </p:spPr>
        <p:txBody>
          <a:bodyPr/>
          <a:lstStyle/>
          <a:p>
            <a:pPr marL="238886" indent="-238886" defTabSz="332992">
              <a:spcBef>
                <a:spcPts val="2100"/>
              </a:spcBef>
              <a:defRPr sz="2200"/>
            </a:pPr>
            <a:r>
              <a:t>1840s - Canadian immigrants arrived</a:t>
            </a:r>
          </a:p>
          <a:p>
            <a:pPr marL="238886" indent="-238886" defTabSz="332992">
              <a:spcBef>
                <a:spcPts val="0"/>
              </a:spcBef>
              <a:defRPr sz="2200"/>
            </a:pPr>
            <a:r>
              <a:t>1850s - more than 1.5 million Irish immigrants came through East Boston</a:t>
            </a:r>
          </a:p>
          <a:p>
            <a:pPr marL="238886" indent="-238886" defTabSz="332992">
              <a:spcBef>
                <a:spcPts val="0"/>
              </a:spcBef>
              <a:defRPr sz="2200"/>
            </a:pPr>
            <a:r>
              <a:t>1890s -Russian and Eastern European Jews(one of largest Jewish groups in New England) as well as Norwegian and Polish immigrants</a:t>
            </a:r>
          </a:p>
          <a:p>
            <a:pPr marL="238886" indent="-238886" defTabSz="332992">
              <a:spcBef>
                <a:spcPts val="0"/>
              </a:spcBef>
              <a:defRPr sz="2200"/>
            </a:pPr>
            <a:r>
              <a:t>1900s- wave of Italian immigrants, major ethnic group in East Boston by 1915 and remained so for 25 years</a:t>
            </a:r>
          </a:p>
        </p:txBody>
      </p:sp>
      <p:pic>
        <p:nvPicPr>
          <p:cNvPr id="375" name="image44.tif"/>
          <p:cNvPicPr>
            <a:picLocks noChangeAspect="1"/>
          </p:cNvPicPr>
          <p:nvPr/>
        </p:nvPicPr>
        <p:blipFill>
          <a:blip r:embed="rId2"/>
          <a:stretch>
            <a:fillRect/>
          </a:stretch>
        </p:blipFill>
        <p:spPr>
          <a:xfrm>
            <a:off x="853333" y="1796341"/>
            <a:ext cx="5912191" cy="3934297"/>
          </a:xfrm>
          <a:prstGeom prst="rect">
            <a:avLst/>
          </a:prstGeom>
          <a:ln w="12700">
            <a:miter lim="400000"/>
          </a:ln>
        </p:spPr>
      </p:pic>
      <p:graphicFrame>
        <p:nvGraphicFramePr>
          <p:cNvPr id="376" name="Chart 376"/>
          <p:cNvGraphicFramePr/>
          <p:nvPr/>
        </p:nvGraphicFramePr>
        <p:xfrm>
          <a:off x="749384" y="6045468"/>
          <a:ext cx="12942180" cy="3419473"/>
        </p:xfrm>
        <a:graphic>
          <a:graphicData uri="http://schemas.openxmlformats.org/drawingml/2006/chart">
            <c:chart xmlns:c="http://schemas.openxmlformats.org/drawingml/2006/chart" xmlns:r="http://schemas.openxmlformats.org/officeDocument/2006/relationships" r:id="rId3"/>
          </a:graphicData>
        </a:graphic>
      </p:graphicFrame>
      <p:sp>
        <p:nvSpPr>
          <p:cNvPr id="377" name="Shape 377"/>
          <p:cNvSpPr/>
          <p:nvPr/>
        </p:nvSpPr>
        <p:spPr>
          <a:xfrm>
            <a:off x="4464184" y="6846465"/>
            <a:ext cx="6876289" cy="558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b="1">
                <a:solidFill>
                  <a:srgbClr val="064164"/>
                </a:solidFill>
                <a:latin typeface="American Typewriter"/>
                <a:ea typeface="American Typewriter"/>
                <a:cs typeface="American Typewriter"/>
                <a:sym typeface="American Typewriter"/>
              </a:defRPr>
            </a:lvl1pPr>
          </a:lstStyle>
          <a:p>
            <a:r>
              <a:t>Today’s Immigrants to East Boston</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title"/>
          </p:nvPr>
        </p:nvSpPr>
        <p:spPr>
          <a:xfrm>
            <a:off x="914399" y="198966"/>
            <a:ext cx="11176003" cy="1778001"/>
          </a:xfrm>
          <a:prstGeom prst="rect">
            <a:avLst/>
          </a:prstGeom>
        </p:spPr>
        <p:txBody>
          <a:bodyPr/>
          <a:lstStyle/>
          <a:p>
            <a:r>
              <a:t>Current EBNHC Residents</a:t>
            </a:r>
          </a:p>
        </p:txBody>
      </p:sp>
      <p:pic>
        <p:nvPicPr>
          <p:cNvPr id="2" name="Picture 1"/>
          <p:cNvPicPr>
            <a:picLocks noChangeAspect="1"/>
          </p:cNvPicPr>
          <p:nvPr/>
        </p:nvPicPr>
        <p:blipFill>
          <a:blip r:embed="rId2"/>
          <a:stretch>
            <a:fillRect/>
          </a:stretch>
        </p:blipFill>
        <p:spPr>
          <a:xfrm>
            <a:off x="4079899" y="6732800"/>
            <a:ext cx="1757262" cy="2457619"/>
          </a:xfrm>
          <a:prstGeom prst="rect">
            <a:avLst/>
          </a:prstGeom>
        </p:spPr>
      </p:pic>
      <p:pic>
        <p:nvPicPr>
          <p:cNvPr id="3" name="Picture 2"/>
          <p:cNvPicPr>
            <a:picLocks noChangeAspect="1"/>
          </p:cNvPicPr>
          <p:nvPr/>
        </p:nvPicPr>
        <p:blipFill>
          <a:blip r:embed="rId3"/>
          <a:stretch>
            <a:fillRect/>
          </a:stretch>
        </p:blipFill>
        <p:spPr>
          <a:xfrm>
            <a:off x="6636905" y="6732799"/>
            <a:ext cx="1764201" cy="2457620"/>
          </a:xfrm>
          <a:prstGeom prst="rect">
            <a:avLst/>
          </a:prstGeom>
        </p:spPr>
      </p:pic>
      <p:pic>
        <p:nvPicPr>
          <p:cNvPr id="9" name="Picture 8" descr="G:\Residency\Photos\photo 2018 interns\Lopez_Gabriel-2-5x3-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9899" y="4011429"/>
            <a:ext cx="1757263" cy="2297252"/>
          </a:xfrm>
          <a:prstGeom prst="rect">
            <a:avLst/>
          </a:prstGeom>
          <a:noFill/>
          <a:ln>
            <a:noFill/>
          </a:ln>
        </p:spPr>
      </p:pic>
      <p:pic>
        <p:nvPicPr>
          <p:cNvPr id="10" name="Picture 9" descr="G:\Residency\Photos\photo 2018 interns\Pindar_Christina-2-5x3-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1319" y="4008189"/>
            <a:ext cx="1659787" cy="2224285"/>
          </a:xfrm>
          <a:prstGeom prst="rect">
            <a:avLst/>
          </a:prstGeom>
          <a:noFill/>
          <a:ln>
            <a:noFill/>
          </a:ln>
        </p:spPr>
      </p:pic>
      <p:pic>
        <p:nvPicPr>
          <p:cNvPr id="5" name="Picture 4" descr="A person smiling and posing for the camera&#10;&#10;Description automatically generated">
            <a:extLst>
              <a:ext uri="{FF2B5EF4-FFF2-40B4-BE49-F238E27FC236}">
                <a16:creationId xmlns:a16="http://schemas.microsoft.com/office/drawing/2014/main" id="{3180A2D4-4DBE-1D4A-9E20-58C5DA16BC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7373" y="1729340"/>
            <a:ext cx="1659787" cy="1857970"/>
          </a:xfrm>
          <a:prstGeom prst="rect">
            <a:avLst/>
          </a:prstGeom>
        </p:spPr>
      </p:pic>
      <p:pic>
        <p:nvPicPr>
          <p:cNvPr id="7" name="Picture 6" descr="A person posing for the camera&#10;&#10;Description automatically generated">
            <a:extLst>
              <a:ext uri="{FF2B5EF4-FFF2-40B4-BE49-F238E27FC236}">
                <a16:creationId xmlns:a16="http://schemas.microsoft.com/office/drawing/2014/main" id="{1BEE4CD2-F59A-A343-9B86-0047776CCB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4380" y="1785163"/>
            <a:ext cx="1659787" cy="1857971"/>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p:cNvSpPr>
          <p:nvPr>
            <p:ph type="title"/>
          </p:nvPr>
        </p:nvSpPr>
        <p:spPr>
          <a:prstGeom prst="rect">
            <a:avLst/>
          </a:prstGeom>
        </p:spPr>
        <p:txBody>
          <a:bodyPr/>
          <a:lstStyle>
            <a:lvl1pPr defTabSz="543305">
              <a:defRPr sz="5300"/>
            </a:lvl1pPr>
          </a:lstStyle>
          <a:p>
            <a:r>
              <a:t>What our residents say about working at EBNHC</a:t>
            </a:r>
          </a:p>
        </p:txBody>
      </p:sp>
      <p:sp>
        <p:nvSpPr>
          <p:cNvPr id="388" name="Shape 388"/>
          <p:cNvSpPr>
            <a:spLocks noGrp="1"/>
          </p:cNvSpPr>
          <p:nvPr>
            <p:ph type="body" idx="1"/>
          </p:nvPr>
        </p:nvSpPr>
        <p:spPr>
          <a:prstGeom prst="rect">
            <a:avLst/>
          </a:prstGeom>
        </p:spPr>
        <p:txBody>
          <a:bodyPr/>
          <a:lstStyle/>
          <a:p>
            <a:pPr marL="314325" indent="-314325" defTabSz="438150">
              <a:spcBef>
                <a:spcPts val="2800"/>
              </a:spcBef>
              <a:defRPr sz="3000"/>
            </a:pPr>
            <a:r>
              <a:t>“I love working at East Boston because of the true team-based approach to care, the passion all providers have for comprehensive care for vulnerable patients, and because I get to practice my Spanish every day!”</a:t>
            </a:r>
          </a:p>
          <a:p>
            <a:pPr marL="314325" indent="-314325" defTabSz="438150">
              <a:spcBef>
                <a:spcPts val="2800"/>
              </a:spcBef>
              <a:defRPr sz="3000"/>
            </a:pPr>
            <a:r>
              <a:t>“I love everything about East Boston, but especially the largely Spanish-speaking patient population (if I speak English in more than one visit in a half-day session, it’s unusual!) and the abundance of young female patients needing contraception or prenatal care.” </a:t>
            </a:r>
          </a:p>
          <a:p>
            <a:pPr marL="314325" indent="-314325" defTabSz="438150">
              <a:spcBef>
                <a:spcPts val="2800"/>
              </a:spcBef>
              <a:defRPr sz="3000"/>
            </a:pPr>
            <a:r>
              <a:t>“I love East Boston NHC because it gives me an opportunity to practice my Spanish and we have amazing support staff!”</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p:cNvSpPr>
          <p:nvPr>
            <p:ph type="title"/>
          </p:nvPr>
        </p:nvSpPr>
        <p:spPr>
          <a:prstGeom prst="rect">
            <a:avLst/>
          </a:prstGeom>
        </p:spPr>
        <p:txBody>
          <a:bodyPr/>
          <a:lstStyle/>
          <a:p>
            <a:r>
              <a:t>Getting there from BMC</a:t>
            </a:r>
          </a:p>
        </p:txBody>
      </p:sp>
      <p:sp>
        <p:nvSpPr>
          <p:cNvPr id="391" name="Shape 391"/>
          <p:cNvSpPr>
            <a:spLocks noGrp="1"/>
          </p:cNvSpPr>
          <p:nvPr>
            <p:ph type="body" sz="half" idx="1"/>
          </p:nvPr>
        </p:nvSpPr>
        <p:spPr>
          <a:xfrm>
            <a:off x="868499" y="2304705"/>
            <a:ext cx="4820654" cy="6350003"/>
          </a:xfrm>
          <a:prstGeom prst="rect">
            <a:avLst/>
          </a:prstGeom>
        </p:spPr>
        <p:txBody>
          <a:bodyPr/>
          <a:lstStyle/>
          <a:p>
            <a:r>
              <a:t>Train (orange line to blue line) </a:t>
            </a:r>
          </a:p>
          <a:p>
            <a:r>
              <a:t>Bike to orange line then take train 2 stops across Harbor</a:t>
            </a:r>
          </a:p>
          <a:p>
            <a:r>
              <a:t>Drive (parking available)</a:t>
            </a:r>
          </a:p>
        </p:txBody>
      </p:sp>
      <p:pic>
        <p:nvPicPr>
          <p:cNvPr id="392" name="image14.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164400" y="2448175"/>
            <a:ext cx="6164642" cy="6063073"/>
          </a:xfrm>
          <a:prstGeom prst="rect">
            <a:avLst/>
          </a:prstGeom>
          <a:ln w="12700">
            <a:miter lim="400000"/>
          </a:ln>
        </p:spPr>
      </p:pic>
      <p:sp>
        <p:nvSpPr>
          <p:cNvPr id="393" name="Shape 393"/>
          <p:cNvSpPr/>
          <p:nvPr/>
        </p:nvSpPr>
        <p:spPr>
          <a:xfrm>
            <a:off x="6024262" y="7065312"/>
            <a:ext cx="2269230"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 b="1">
                <a:solidFill>
                  <a:srgbClr val="06446A"/>
                </a:solidFill>
                <a:latin typeface="American Typewriter"/>
                <a:ea typeface="American Typewriter"/>
                <a:cs typeface="American Typewriter"/>
                <a:sym typeface="American Typewriter"/>
              </a:defRPr>
            </a:lvl1pPr>
          </a:lstStyle>
          <a:p>
            <a:r>
              <a:t>Boston Medical Center</a:t>
            </a:r>
          </a:p>
        </p:txBody>
      </p:sp>
      <p:sp>
        <p:nvSpPr>
          <p:cNvPr id="394" name="Shape 394"/>
          <p:cNvSpPr/>
          <p:nvPr/>
        </p:nvSpPr>
        <p:spPr>
          <a:xfrm>
            <a:off x="7860234" y="2498332"/>
            <a:ext cx="2269230" cy="736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 b="1">
                <a:solidFill>
                  <a:srgbClr val="06446A"/>
                </a:solidFill>
                <a:latin typeface="American Typewriter"/>
                <a:ea typeface="American Typewriter"/>
                <a:cs typeface="American Typewriter"/>
                <a:sym typeface="American Typewriter"/>
              </a:defRPr>
            </a:lvl1pPr>
          </a:lstStyle>
          <a:p>
            <a:r>
              <a:t>East Boston NHC</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title"/>
          </p:nvPr>
        </p:nvSpPr>
        <p:spPr>
          <a:prstGeom prst="rect">
            <a:avLst/>
          </a:prstGeom>
        </p:spPr>
        <p:txBody>
          <a:bodyPr/>
          <a:lstStyle/>
          <a:p>
            <a:r>
              <a:t>Where EBNHC residents live</a:t>
            </a:r>
          </a:p>
        </p:txBody>
      </p:sp>
      <p:pic>
        <p:nvPicPr>
          <p:cNvPr id="397" name="image4.tif"/>
          <p:cNvPicPr>
            <a:picLocks noChangeAspect="1"/>
          </p:cNvPicPr>
          <p:nvPr/>
        </p:nvPicPr>
        <p:blipFill>
          <a:blip r:embed="rId2">
            <a:alphaModFix amt="50061"/>
          </a:blip>
          <a:stretch>
            <a:fillRect/>
          </a:stretch>
        </p:blipFill>
        <p:spPr>
          <a:xfrm>
            <a:off x="499081" y="2045965"/>
            <a:ext cx="11756412" cy="7083240"/>
          </a:xfrm>
          <a:prstGeom prst="rect">
            <a:avLst/>
          </a:prstGeom>
          <a:ln w="12700">
            <a:miter lim="400000"/>
          </a:ln>
        </p:spPr>
      </p:pic>
      <p:sp>
        <p:nvSpPr>
          <p:cNvPr id="398" name="Shape 398"/>
          <p:cNvSpPr/>
          <p:nvPr/>
        </p:nvSpPr>
        <p:spPr>
          <a:xfrm>
            <a:off x="6749998" y="5438983"/>
            <a:ext cx="285678"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399" name="Shape 399"/>
          <p:cNvSpPr/>
          <p:nvPr/>
        </p:nvSpPr>
        <p:spPr>
          <a:xfrm>
            <a:off x="7025392" y="5438983"/>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400" name="Shape 400"/>
          <p:cNvSpPr/>
          <p:nvPr/>
        </p:nvSpPr>
        <p:spPr>
          <a:xfrm>
            <a:off x="6749998" y="5744200"/>
            <a:ext cx="285678"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401" name="Shape 401"/>
          <p:cNvSpPr/>
          <p:nvPr/>
        </p:nvSpPr>
        <p:spPr>
          <a:xfrm>
            <a:off x="5350069" y="6252233"/>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402" name="Shape 402"/>
          <p:cNvSpPr/>
          <p:nvPr/>
        </p:nvSpPr>
        <p:spPr>
          <a:xfrm>
            <a:off x="4123039" y="4979303"/>
            <a:ext cx="285680" cy="307478"/>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403" name="Shape 403"/>
          <p:cNvSpPr/>
          <p:nvPr/>
        </p:nvSpPr>
        <p:spPr>
          <a:xfrm>
            <a:off x="6359561" y="4221965"/>
            <a:ext cx="285679" cy="307477"/>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5" name="Shape 405"/>
          <p:cNvSpPr>
            <a:spLocks noGrp="1"/>
          </p:cNvSpPr>
          <p:nvPr>
            <p:ph type="title"/>
          </p:nvPr>
        </p:nvSpPr>
        <p:spPr>
          <a:xfrm>
            <a:off x="914398" y="606638"/>
            <a:ext cx="11176003" cy="1778002"/>
          </a:xfrm>
          <a:prstGeom prst="rect">
            <a:avLst/>
          </a:prstGeom>
        </p:spPr>
        <p:txBody>
          <a:bodyPr/>
          <a:lstStyle/>
          <a:p>
            <a:pPr defTabSz="484886">
              <a:defRPr sz="5300">
                <a:solidFill>
                  <a:srgbClr val="C1C1C1"/>
                </a:solidFill>
              </a:defRPr>
            </a:pPr>
            <a:r>
              <a:t>Greater Roslindale </a:t>
            </a:r>
          </a:p>
          <a:p>
            <a:pPr defTabSz="484886">
              <a:defRPr sz="5300">
                <a:solidFill>
                  <a:srgbClr val="C1C1C1"/>
                </a:solidFill>
              </a:defRPr>
            </a:pPr>
            <a:r>
              <a:t>Medical and Dental Center</a:t>
            </a:r>
          </a:p>
        </p:txBody>
      </p:sp>
      <p:sp>
        <p:nvSpPr>
          <p:cNvPr id="406" name="Shape 406"/>
          <p:cNvSpPr>
            <a:spLocks noGrp="1"/>
          </p:cNvSpPr>
          <p:nvPr>
            <p:ph type="body" sz="quarter" idx="1"/>
          </p:nvPr>
        </p:nvSpPr>
        <p:spPr>
          <a:xfrm>
            <a:off x="7651922" y="3571411"/>
            <a:ext cx="4875579" cy="2610779"/>
          </a:xfrm>
          <a:prstGeom prst="rect">
            <a:avLst/>
          </a:prstGeom>
        </p:spPr>
        <p:txBody>
          <a:bodyPr/>
          <a:lstStyle>
            <a:lvl1pPr>
              <a:defRPr sz="3000">
                <a:solidFill>
                  <a:srgbClr val="C1C1C1"/>
                </a:solidFill>
              </a:defRPr>
            </a:lvl1pPr>
          </a:lstStyle>
          <a:p>
            <a:r>
              <a:t>Mission: to offer comprehensive primary health services to area residents</a:t>
            </a:r>
          </a:p>
        </p:txBody>
      </p:sp>
      <p:pic>
        <p:nvPicPr>
          <p:cNvPr id="407" name="image4.jpeg" descr="Revised HC Pic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112" y="3586776"/>
            <a:ext cx="6306625" cy="3235430"/>
          </a:xfrm>
          <a:prstGeom prst="rect">
            <a:avLst/>
          </a:prstGeom>
          <a:ln w="12700">
            <a:miter lim="400000"/>
          </a:ln>
        </p:spPr>
      </p:pic>
      <p:sp>
        <p:nvSpPr>
          <p:cNvPr id="408" name="Shape 408"/>
          <p:cNvSpPr/>
          <p:nvPr/>
        </p:nvSpPr>
        <p:spPr>
          <a:xfrm>
            <a:off x="8045460" y="6461690"/>
            <a:ext cx="3577011" cy="622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u="sng">
                <a:solidFill>
                  <a:srgbClr val="DDDDDD"/>
                </a:solidFill>
                <a:uFill>
                  <a:solidFill>
                    <a:srgbClr val="0000FF"/>
                  </a:solidFill>
                </a:uFill>
                <a:latin typeface="Baskerville"/>
                <a:ea typeface="Baskerville"/>
                <a:cs typeface="Baskerville"/>
                <a:sym typeface="Baskerville"/>
                <a:hlinkClick r:id="rId4"/>
              </a:defRPr>
            </a:lvl1pPr>
          </a:lstStyle>
          <a:p>
            <a:pPr>
              <a:defRPr>
                <a:uFillTx/>
              </a:defRPr>
            </a:pPr>
            <a:r>
              <a:rPr>
                <a:uFill>
                  <a:solidFill>
                    <a:srgbClr val="0000FF"/>
                  </a:solidFill>
                </a:uFill>
                <a:hlinkClick r:id="rId4"/>
              </a:rPr>
              <a:t>www.roslindale.org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age3.png"/>
          <p:cNvPicPr>
            <a:picLocks noChangeAspect="1"/>
          </p:cNvPicPr>
          <p:nvPr/>
        </p:nvPicPr>
        <p:blipFill>
          <a:blip r:embed="rId2"/>
          <a:stretch>
            <a:fillRect/>
          </a:stretch>
        </p:blipFill>
        <p:spPr>
          <a:xfrm>
            <a:off x="1771109" y="889031"/>
            <a:ext cx="9462581" cy="8415254"/>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p:cNvSpPr>
          <p:nvPr>
            <p:ph type="title"/>
          </p:nvPr>
        </p:nvSpPr>
        <p:spPr>
          <a:prstGeom prst="rect">
            <a:avLst/>
          </a:prstGeom>
        </p:spPr>
        <p:txBody>
          <a:bodyPr/>
          <a:lstStyle/>
          <a:p>
            <a:r>
              <a:t>GRMDC: History</a:t>
            </a:r>
          </a:p>
        </p:txBody>
      </p:sp>
      <p:sp>
        <p:nvSpPr>
          <p:cNvPr id="411" name="Shape 411"/>
          <p:cNvSpPr>
            <a:spLocks noGrp="1"/>
          </p:cNvSpPr>
          <p:nvPr>
            <p:ph type="body" idx="1"/>
          </p:nvPr>
        </p:nvSpPr>
        <p:spPr>
          <a:xfrm>
            <a:off x="893337" y="2020568"/>
            <a:ext cx="11359412" cy="7160474"/>
          </a:xfrm>
          <a:prstGeom prst="rect">
            <a:avLst/>
          </a:prstGeom>
        </p:spPr>
        <p:txBody>
          <a:bodyPr/>
          <a:lstStyle/>
          <a:p>
            <a:pPr marL="289179" indent="-289179" defTabSz="403097">
              <a:spcBef>
                <a:spcPts val="2600"/>
              </a:spcBef>
              <a:defRPr sz="2700"/>
            </a:pPr>
            <a:r>
              <a:t>Founded in 1975 by concerned community residents who believed there were many unmet health needs</a:t>
            </a:r>
          </a:p>
          <a:p>
            <a:pPr marL="289179" indent="-289179" defTabSz="403097">
              <a:spcBef>
                <a:spcPts val="2600"/>
              </a:spcBef>
              <a:defRPr sz="2700"/>
            </a:pPr>
            <a:r>
              <a:t>Has been affiliated with various organizations over the years:</a:t>
            </a:r>
          </a:p>
          <a:p>
            <a:pPr marL="867536" lvl="2" indent="-289179" defTabSz="403097">
              <a:spcBef>
                <a:spcPts val="2600"/>
              </a:spcBef>
              <a:defRPr sz="2700"/>
            </a:pPr>
            <a:r>
              <a:t>1975-1981: independently licensed</a:t>
            </a:r>
          </a:p>
          <a:p>
            <a:pPr marL="867536" lvl="2" indent="-289179" defTabSz="403097">
              <a:spcBef>
                <a:spcPts val="2600"/>
              </a:spcBef>
              <a:defRPr sz="2700"/>
            </a:pPr>
            <a:r>
              <a:t>1981-1990: dept of Carney Hospital</a:t>
            </a:r>
          </a:p>
          <a:p>
            <a:pPr marL="867536" lvl="2" indent="-289179" defTabSz="403097">
              <a:spcBef>
                <a:spcPts val="2600"/>
              </a:spcBef>
              <a:defRPr sz="2700"/>
            </a:pPr>
            <a:r>
              <a:t>1990 - 1997 dept of Faulkner Hospital</a:t>
            </a:r>
          </a:p>
          <a:p>
            <a:pPr marL="867536" lvl="2" indent="-289179" defTabSz="403097">
              <a:spcBef>
                <a:spcPts val="2600"/>
              </a:spcBef>
              <a:defRPr sz="2700"/>
            </a:pPr>
            <a:r>
              <a:t>1998 - present: dept of Boston Medical Center</a:t>
            </a:r>
          </a:p>
          <a:p>
            <a:pPr marL="289179" indent="-289179" defTabSz="403097">
              <a:spcBef>
                <a:spcPts val="2600"/>
              </a:spcBef>
              <a:defRPr sz="2700"/>
            </a:pPr>
            <a:r>
              <a:t>25,700 visits annually</a:t>
            </a:r>
          </a:p>
          <a:p>
            <a:pPr marL="289179" indent="-289179" defTabSz="403097">
              <a:spcBef>
                <a:spcPts val="2600"/>
              </a:spcBef>
              <a:defRPr sz="2700"/>
            </a:pPr>
            <a:r>
              <a:t>New residency site; accepted first class of 2 residents in 2016/2017 academic year!</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p:cNvSpPr>
          <p:nvPr>
            <p:ph type="title"/>
          </p:nvPr>
        </p:nvSpPr>
        <p:spPr>
          <a:prstGeom prst="rect">
            <a:avLst/>
          </a:prstGeom>
        </p:spPr>
        <p:txBody>
          <a:bodyPr/>
          <a:lstStyle/>
          <a:p>
            <a:r>
              <a:t>Clinical Services</a:t>
            </a:r>
          </a:p>
        </p:txBody>
      </p:sp>
      <p:sp>
        <p:nvSpPr>
          <p:cNvPr id="414" name="Shape 414"/>
          <p:cNvSpPr>
            <a:spLocks noGrp="1"/>
          </p:cNvSpPr>
          <p:nvPr>
            <p:ph type="body" sz="half" idx="1"/>
          </p:nvPr>
        </p:nvSpPr>
        <p:spPr>
          <a:xfrm>
            <a:off x="1295290" y="2225158"/>
            <a:ext cx="6823907" cy="6350003"/>
          </a:xfrm>
          <a:prstGeom prst="rect">
            <a:avLst/>
          </a:prstGeom>
        </p:spPr>
        <p:txBody>
          <a:bodyPr/>
          <a:lstStyle/>
          <a:p>
            <a:r>
              <a:t>Family Practice</a:t>
            </a:r>
          </a:p>
          <a:p>
            <a:r>
              <a:t>Internal Medicine</a:t>
            </a:r>
          </a:p>
          <a:p>
            <a:r>
              <a:t>Pediatrics </a:t>
            </a:r>
          </a:p>
          <a:p>
            <a:r>
              <a:t>Teen Health</a:t>
            </a:r>
          </a:p>
          <a:p>
            <a:r>
              <a:t>OB/GYN</a:t>
            </a:r>
          </a:p>
        </p:txBody>
      </p:sp>
      <p:sp>
        <p:nvSpPr>
          <p:cNvPr id="415" name="Shape 415"/>
          <p:cNvSpPr/>
          <p:nvPr/>
        </p:nvSpPr>
        <p:spPr>
          <a:xfrm>
            <a:off x="7359808" y="2828409"/>
            <a:ext cx="6823907" cy="5143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419100" indent="-419100" algn="l">
              <a:spcBef>
                <a:spcPts val="3800"/>
              </a:spcBef>
              <a:buSzPct val="100000"/>
              <a:buChar char="•"/>
              <a:defRPr sz="4000" b="1">
                <a:solidFill>
                  <a:srgbClr val="044464"/>
                </a:solidFill>
                <a:latin typeface="American Typewriter"/>
                <a:ea typeface="American Typewriter"/>
                <a:cs typeface="American Typewriter"/>
                <a:sym typeface="American Typewriter"/>
              </a:defRPr>
            </a:pPr>
            <a:r>
              <a:t>Podiatry </a:t>
            </a:r>
          </a:p>
          <a:p>
            <a:pPr marL="419100" indent="-419100" algn="l">
              <a:spcBef>
                <a:spcPts val="3800"/>
              </a:spcBef>
              <a:buSzPct val="100000"/>
              <a:buChar char="•"/>
              <a:defRPr sz="4000" b="1">
                <a:solidFill>
                  <a:srgbClr val="044464"/>
                </a:solidFill>
                <a:latin typeface="American Typewriter"/>
                <a:ea typeface="American Typewriter"/>
                <a:cs typeface="American Typewriter"/>
                <a:sym typeface="American Typewriter"/>
              </a:defRPr>
            </a:pPr>
            <a:r>
              <a:t>Dental </a:t>
            </a:r>
          </a:p>
          <a:p>
            <a:pPr marL="419100" indent="-419100" algn="l">
              <a:spcBef>
                <a:spcPts val="3800"/>
              </a:spcBef>
              <a:buSzPct val="100000"/>
              <a:buChar char="•"/>
              <a:defRPr sz="4000" b="1">
                <a:solidFill>
                  <a:srgbClr val="044464"/>
                </a:solidFill>
                <a:latin typeface="American Typewriter"/>
                <a:ea typeface="American Typewriter"/>
                <a:cs typeface="American Typewriter"/>
                <a:sym typeface="American Typewriter"/>
              </a:defRPr>
            </a:pPr>
            <a:r>
              <a:t>Psychiatry </a:t>
            </a:r>
          </a:p>
          <a:p>
            <a:pPr marL="419100" indent="-419100" algn="l">
              <a:spcBef>
                <a:spcPts val="3800"/>
              </a:spcBef>
              <a:buSzPct val="100000"/>
              <a:buChar char="•"/>
              <a:defRPr sz="4000" b="1">
                <a:solidFill>
                  <a:srgbClr val="044464"/>
                </a:solidFill>
                <a:latin typeface="American Typewriter"/>
                <a:ea typeface="American Typewriter"/>
                <a:cs typeface="American Typewriter"/>
                <a:sym typeface="American Typewriter"/>
              </a:defRPr>
            </a:pPr>
            <a:r>
              <a:t>Counseling </a:t>
            </a:r>
          </a:p>
          <a:p>
            <a:pPr marL="419100" indent="-419100" algn="l">
              <a:spcBef>
                <a:spcPts val="3800"/>
              </a:spcBef>
              <a:buSzPct val="100000"/>
              <a:buChar char="•"/>
              <a:defRPr sz="4000" b="1">
                <a:solidFill>
                  <a:srgbClr val="044464"/>
                </a:solidFill>
                <a:latin typeface="American Typewriter"/>
                <a:ea typeface="American Typewriter"/>
                <a:cs typeface="American Typewriter"/>
                <a:sym typeface="American Typewriter"/>
              </a:defRPr>
            </a:pPr>
            <a:r>
              <a:t>Nutrition</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p:cNvSpPr>
          <p:nvPr>
            <p:ph type="title"/>
          </p:nvPr>
        </p:nvSpPr>
        <p:spPr>
          <a:prstGeom prst="rect">
            <a:avLst/>
          </a:prstGeom>
        </p:spPr>
        <p:txBody>
          <a:bodyPr/>
          <a:lstStyle/>
          <a:p>
            <a:r>
              <a:t>Other Services</a:t>
            </a:r>
          </a:p>
        </p:txBody>
      </p:sp>
      <p:sp>
        <p:nvSpPr>
          <p:cNvPr id="418" name="Shape 418"/>
          <p:cNvSpPr>
            <a:spLocks noGrp="1"/>
          </p:cNvSpPr>
          <p:nvPr>
            <p:ph type="body" idx="1"/>
          </p:nvPr>
        </p:nvSpPr>
        <p:spPr>
          <a:xfrm>
            <a:off x="547697" y="1918236"/>
            <a:ext cx="11909405" cy="7152162"/>
          </a:xfrm>
          <a:prstGeom prst="rect">
            <a:avLst/>
          </a:prstGeom>
        </p:spPr>
        <p:txBody>
          <a:bodyPr/>
          <a:lstStyle/>
          <a:p>
            <a:pPr marL="310134" indent="-310134" defTabSz="432308">
              <a:spcBef>
                <a:spcPts val="2800"/>
              </a:spcBef>
              <a:defRPr sz="2900"/>
            </a:pPr>
            <a:r>
              <a:t>Laboratory</a:t>
            </a:r>
          </a:p>
          <a:p>
            <a:pPr marL="310134" indent="-310134" defTabSz="432308">
              <a:spcBef>
                <a:spcPts val="2800"/>
              </a:spcBef>
              <a:defRPr sz="2900"/>
            </a:pPr>
            <a:r>
              <a:t>Social services</a:t>
            </a:r>
          </a:p>
          <a:p>
            <a:pPr marL="310134" indent="-310134" defTabSz="432308">
              <a:spcBef>
                <a:spcPts val="2800"/>
              </a:spcBef>
              <a:defRPr sz="2900"/>
            </a:pPr>
            <a:r>
              <a:t>Patient navigation</a:t>
            </a:r>
          </a:p>
          <a:p>
            <a:pPr marL="0" indent="0" defTabSz="432308">
              <a:spcBef>
                <a:spcPts val="2800"/>
              </a:spcBef>
              <a:buSzTx/>
              <a:buNone/>
              <a:defRPr sz="2900"/>
            </a:pPr>
            <a:r>
              <a:t>Nearby Community Resources: </a:t>
            </a:r>
          </a:p>
          <a:p>
            <a:pPr marL="310134" indent="-310134" defTabSz="432308">
              <a:spcBef>
                <a:spcPts val="700"/>
              </a:spcBef>
              <a:defRPr sz="2900"/>
            </a:pPr>
            <a:r>
              <a:t>Sullivan’s Pharmacy (compounding, medical equipment)</a:t>
            </a:r>
          </a:p>
          <a:p>
            <a:pPr marL="310134" indent="-310134" defTabSz="432308">
              <a:spcBef>
                <a:spcPts val="700"/>
              </a:spcBef>
              <a:defRPr sz="2900"/>
            </a:pPr>
            <a:r>
              <a:t>Community Centers - Roslindale, West Roxbury &amp; Hyde Park</a:t>
            </a:r>
          </a:p>
          <a:p>
            <a:pPr marL="310134" indent="-310134" defTabSz="432308">
              <a:spcBef>
                <a:spcPts val="700"/>
              </a:spcBef>
              <a:defRPr sz="2900"/>
            </a:pPr>
            <a:r>
              <a:t>YMCA - West Roxbury &amp; Hyde park</a:t>
            </a:r>
          </a:p>
          <a:p>
            <a:pPr marL="310134" indent="-310134" defTabSz="432308">
              <a:spcBef>
                <a:spcPts val="700"/>
              </a:spcBef>
              <a:defRPr sz="2900"/>
            </a:pPr>
            <a:r>
              <a:t>Flaherty Pool</a:t>
            </a:r>
          </a:p>
          <a:p>
            <a:pPr marL="310134" indent="-310134" defTabSz="432308">
              <a:spcBef>
                <a:spcPts val="700"/>
              </a:spcBef>
              <a:defRPr sz="2900"/>
            </a:pPr>
            <a:r>
              <a:t>ABCD Head Start - Roslindale</a:t>
            </a:r>
          </a:p>
          <a:p>
            <a:pPr marL="310134" indent="-310134" defTabSz="432308">
              <a:spcBef>
                <a:spcPts val="700"/>
              </a:spcBef>
              <a:defRPr sz="2900"/>
            </a:pPr>
            <a:r>
              <a:t>Roslindale, Hyde Park &amp; West Roxbury Public Library</a:t>
            </a:r>
          </a:p>
          <a:p>
            <a:pPr marL="310134" indent="-310134" defTabSz="432308">
              <a:spcBef>
                <a:spcPts val="700"/>
              </a:spcBef>
              <a:defRPr sz="2900"/>
            </a:pPr>
            <a:r>
              <a:t>Family Nurturing Center - Roslindale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p:cNvSpPr>
          <p:nvPr>
            <p:ph type="title"/>
          </p:nvPr>
        </p:nvSpPr>
        <p:spPr>
          <a:prstGeom prst="rect">
            <a:avLst/>
          </a:prstGeom>
        </p:spPr>
        <p:txBody>
          <a:bodyPr/>
          <a:lstStyle/>
          <a:p>
            <a:r>
              <a:t>GRMDC: Patient Age</a:t>
            </a:r>
          </a:p>
        </p:txBody>
      </p:sp>
      <p:graphicFrame>
        <p:nvGraphicFramePr>
          <p:cNvPr id="426" name="Chart 426"/>
          <p:cNvGraphicFramePr/>
          <p:nvPr/>
        </p:nvGraphicFramePr>
        <p:xfrm>
          <a:off x="2124796" y="2437143"/>
          <a:ext cx="9728970" cy="5748144"/>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p:cNvSpPr>
          <p:nvPr>
            <p:ph type="title"/>
          </p:nvPr>
        </p:nvSpPr>
        <p:spPr>
          <a:xfrm>
            <a:off x="914400" y="638795"/>
            <a:ext cx="11176000" cy="1778002"/>
          </a:xfrm>
          <a:prstGeom prst="rect">
            <a:avLst/>
          </a:prstGeom>
        </p:spPr>
        <p:txBody>
          <a:bodyPr/>
          <a:lstStyle>
            <a:lvl1pPr>
              <a:defRPr sz="5300"/>
            </a:lvl1pPr>
          </a:lstStyle>
          <a:p>
            <a:r>
              <a:t>GRMDC: Patient Race/Ethnicity</a:t>
            </a:r>
          </a:p>
        </p:txBody>
      </p:sp>
      <p:graphicFrame>
        <p:nvGraphicFramePr>
          <p:cNvPr id="429" name="Chart 429"/>
          <p:cNvGraphicFramePr/>
          <p:nvPr/>
        </p:nvGraphicFramePr>
        <p:xfrm>
          <a:off x="1455730" y="2718374"/>
          <a:ext cx="11186841" cy="513005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p:cNvSpPr>
          <p:nvPr>
            <p:ph type="title"/>
          </p:nvPr>
        </p:nvSpPr>
        <p:spPr>
          <a:prstGeom prst="rect">
            <a:avLst/>
          </a:prstGeom>
        </p:spPr>
        <p:txBody>
          <a:bodyPr/>
          <a:lstStyle/>
          <a:p>
            <a:r>
              <a:t>GRDMC: Patient Languages</a:t>
            </a:r>
          </a:p>
        </p:txBody>
      </p:sp>
      <p:graphicFrame>
        <p:nvGraphicFramePr>
          <p:cNvPr id="432" name="Chart 432"/>
          <p:cNvGraphicFramePr/>
          <p:nvPr/>
        </p:nvGraphicFramePr>
        <p:xfrm>
          <a:off x="2437413" y="2449752"/>
          <a:ext cx="9951550" cy="574208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p:cNvSpPr>
          <p:nvPr>
            <p:ph type="title"/>
          </p:nvPr>
        </p:nvSpPr>
        <p:spPr>
          <a:prstGeom prst="rect">
            <a:avLst/>
          </a:prstGeom>
        </p:spPr>
        <p:txBody>
          <a:bodyPr/>
          <a:lstStyle/>
          <a:p>
            <a:r>
              <a:t>GRMDC: Insurance Payer</a:t>
            </a:r>
          </a:p>
        </p:txBody>
      </p:sp>
      <p:graphicFrame>
        <p:nvGraphicFramePr>
          <p:cNvPr id="435" name="Chart 435"/>
          <p:cNvGraphicFramePr/>
          <p:nvPr/>
        </p:nvGraphicFramePr>
        <p:xfrm>
          <a:off x="2280614" y="2251174"/>
          <a:ext cx="10768520" cy="553647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title"/>
          </p:nvPr>
        </p:nvSpPr>
        <p:spPr>
          <a:prstGeom prst="rect">
            <a:avLst/>
          </a:prstGeom>
        </p:spPr>
        <p:txBody>
          <a:bodyPr/>
          <a:lstStyle/>
          <a:p>
            <a:r>
              <a:t>Roslindale Community</a:t>
            </a:r>
          </a:p>
        </p:txBody>
      </p:sp>
      <p:sp>
        <p:nvSpPr>
          <p:cNvPr id="438" name="Shape 438"/>
          <p:cNvSpPr>
            <a:spLocks noGrp="1"/>
          </p:cNvSpPr>
          <p:nvPr>
            <p:ph type="body" sz="half" idx="1"/>
          </p:nvPr>
        </p:nvSpPr>
        <p:spPr>
          <a:xfrm>
            <a:off x="991227" y="5564085"/>
            <a:ext cx="11022346" cy="3365503"/>
          </a:xfrm>
          <a:prstGeom prst="rect">
            <a:avLst/>
          </a:prstGeom>
        </p:spPr>
        <p:txBody>
          <a:bodyPr/>
          <a:lstStyle/>
          <a:p>
            <a:pPr marL="264031" indent="-264031" defTabSz="368045">
              <a:spcBef>
                <a:spcPts val="2300"/>
              </a:spcBef>
              <a:defRPr sz="2500"/>
            </a:pPr>
            <a:r>
              <a:t>Residents used to call Roslindale the “garden suburb” of Boston. Today, they still enjoy the neighborhood’s natural beauty. Here you’ll find the Arnold Arboretum. It’s a 265-acre park that’s part of Boston’s Emerald Necklace many of the area’s colonial homes are now condos that house the City’s Growing population.</a:t>
            </a:r>
          </a:p>
          <a:p>
            <a:pPr marL="264031" indent="-264031" defTabSz="368045">
              <a:spcBef>
                <a:spcPts val="2300"/>
              </a:spcBef>
              <a:defRPr sz="2500"/>
            </a:pPr>
            <a:r>
              <a:t>Roslindale Village is the original Main Street district. Today, it’s a vibrant shopping and dining area with unique shops and bistros. </a:t>
            </a:r>
          </a:p>
        </p:txBody>
      </p:sp>
      <p:pic>
        <p:nvPicPr>
          <p:cNvPr id="439" name="image51.tif"/>
          <p:cNvPicPr>
            <a:picLocks noChangeAspect="1"/>
          </p:cNvPicPr>
          <p:nvPr/>
        </p:nvPicPr>
        <p:blipFill>
          <a:blip r:embed="rId2"/>
          <a:stretch>
            <a:fillRect/>
          </a:stretch>
        </p:blipFill>
        <p:spPr>
          <a:xfrm>
            <a:off x="967259" y="2042670"/>
            <a:ext cx="5080003" cy="3365502"/>
          </a:xfrm>
          <a:prstGeom prst="rect">
            <a:avLst/>
          </a:prstGeom>
          <a:ln w="12700">
            <a:miter lim="400000"/>
          </a:ln>
        </p:spPr>
      </p:pic>
      <p:pic>
        <p:nvPicPr>
          <p:cNvPr id="440" name="image1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3430" y="2042670"/>
            <a:ext cx="5705438" cy="3365502"/>
          </a:xfrm>
          <a:prstGeom prst="rect">
            <a:avLst/>
          </a:prstGeom>
          <a:ln w="12700">
            <a:miter lim="400000"/>
          </a:ln>
        </p:spPr>
      </p:pic>
      <p:sp>
        <p:nvSpPr>
          <p:cNvPr id="441" name="Shape 441"/>
          <p:cNvSpPr/>
          <p:nvPr/>
        </p:nvSpPr>
        <p:spPr>
          <a:xfrm>
            <a:off x="3300305" y="9085502"/>
            <a:ext cx="6093207" cy="393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000" u="sng">
                <a:solidFill>
                  <a:srgbClr val="535353"/>
                </a:solidFill>
                <a:uFill>
                  <a:solidFill>
                    <a:srgbClr val="0000FF"/>
                  </a:solidFill>
                </a:uFill>
                <a:latin typeface="American Typewriter"/>
                <a:ea typeface="American Typewriter"/>
                <a:cs typeface="American Typewriter"/>
                <a:sym typeface="American Typewriter"/>
                <a:hlinkClick r:id="rId4"/>
              </a:defRPr>
            </a:lvl1pPr>
          </a:lstStyle>
          <a:p>
            <a:pPr>
              <a:defRPr>
                <a:uFillTx/>
              </a:defRPr>
            </a:pPr>
            <a:r>
              <a:rPr>
                <a:uFill>
                  <a:solidFill>
                    <a:srgbClr val="0000FF"/>
                  </a:solidFill>
                </a:uFill>
                <a:hlinkClick r:id="rId4"/>
              </a:rPr>
              <a:t>https://www.boston.gov/neighborhood/roslindale</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title"/>
          </p:nvPr>
        </p:nvSpPr>
        <p:spPr>
          <a:prstGeom prst="rect">
            <a:avLst/>
          </a:prstGeom>
        </p:spPr>
        <p:txBody>
          <a:bodyPr/>
          <a:lstStyle/>
          <a:p>
            <a:r>
              <a:rPr dirty="0"/>
              <a:t>Current Residents</a:t>
            </a:r>
          </a:p>
        </p:txBody>
      </p:sp>
      <p:pic>
        <p:nvPicPr>
          <p:cNvPr id="2" name="Picture 1"/>
          <p:cNvPicPr>
            <a:picLocks noChangeAspect="1"/>
          </p:cNvPicPr>
          <p:nvPr/>
        </p:nvPicPr>
        <p:blipFill>
          <a:blip r:embed="rId2"/>
          <a:stretch>
            <a:fillRect/>
          </a:stretch>
        </p:blipFill>
        <p:spPr>
          <a:xfrm>
            <a:off x="3951713" y="6817408"/>
            <a:ext cx="1847402" cy="2583686"/>
          </a:xfrm>
          <a:prstGeom prst="rect">
            <a:avLst/>
          </a:prstGeom>
        </p:spPr>
      </p:pic>
      <p:pic>
        <p:nvPicPr>
          <p:cNvPr id="3" name="Picture 2"/>
          <p:cNvPicPr>
            <a:picLocks noChangeAspect="1"/>
          </p:cNvPicPr>
          <p:nvPr/>
        </p:nvPicPr>
        <p:blipFill>
          <a:blip r:embed="rId3"/>
          <a:stretch>
            <a:fillRect/>
          </a:stretch>
        </p:blipFill>
        <p:spPr>
          <a:xfrm>
            <a:off x="7058052" y="6817408"/>
            <a:ext cx="1847402" cy="2591680"/>
          </a:xfrm>
          <a:prstGeom prst="rect">
            <a:avLst/>
          </a:prstGeom>
        </p:spPr>
      </p:pic>
      <p:pic>
        <p:nvPicPr>
          <p:cNvPr id="6" name="Picture 5" descr="G:\Residency\Photos\photo 2018 interns\Barbosa-Angles_Brianna-2-5x3-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1713" y="4042506"/>
            <a:ext cx="1847402" cy="2276234"/>
          </a:xfrm>
          <a:prstGeom prst="rect">
            <a:avLst/>
          </a:prstGeom>
          <a:noFill/>
          <a:ln>
            <a:noFill/>
          </a:ln>
        </p:spPr>
      </p:pic>
      <p:pic>
        <p:nvPicPr>
          <p:cNvPr id="7" name="Picture 6" descr="G:\Residency\Photos\photo 2018 interns\Gonzales_Julian-2-5x3-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58052" y="4042506"/>
            <a:ext cx="1847402" cy="2276234"/>
          </a:xfrm>
          <a:prstGeom prst="rect">
            <a:avLst/>
          </a:prstGeom>
          <a:noFill/>
          <a:ln>
            <a:noFill/>
          </a:ln>
        </p:spPr>
      </p:pic>
      <p:pic>
        <p:nvPicPr>
          <p:cNvPr id="5" name="Picture 4" descr="A person smiling for the camera&#10;&#10;Description automatically generated">
            <a:extLst>
              <a:ext uri="{FF2B5EF4-FFF2-40B4-BE49-F238E27FC236}">
                <a16:creationId xmlns:a16="http://schemas.microsoft.com/office/drawing/2014/main" id="{3E24882D-83B9-AF42-A1FE-06E9A3DB8C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1713" y="1640426"/>
            <a:ext cx="1847402" cy="2067987"/>
          </a:xfrm>
          <a:prstGeom prst="rect">
            <a:avLst/>
          </a:prstGeom>
        </p:spPr>
      </p:pic>
      <p:pic>
        <p:nvPicPr>
          <p:cNvPr id="9" name="Picture 8" descr="A person smiling for the camera&#10;&#10;Description automatically generated">
            <a:extLst>
              <a:ext uri="{FF2B5EF4-FFF2-40B4-BE49-F238E27FC236}">
                <a16:creationId xmlns:a16="http://schemas.microsoft.com/office/drawing/2014/main" id="{BAD43194-7F99-704F-ADB9-0EAF4CA02A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8052" y="1642461"/>
            <a:ext cx="1847402" cy="2067987"/>
          </a:xfrm>
          <a:prstGeom prst="rect">
            <a:avLst/>
          </a:prstGeom>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p:cNvSpPr>
          <p:nvPr>
            <p:ph type="title"/>
          </p:nvPr>
        </p:nvSpPr>
        <p:spPr>
          <a:prstGeom prst="rect">
            <a:avLst/>
          </a:prstGeom>
        </p:spPr>
        <p:txBody>
          <a:bodyPr/>
          <a:lstStyle>
            <a:lvl1pPr defTabSz="543305">
              <a:defRPr sz="5300"/>
            </a:lvl1pPr>
          </a:lstStyle>
          <a:p>
            <a:r>
              <a:t>What our residents say about working at GRMDC</a:t>
            </a:r>
          </a:p>
        </p:txBody>
      </p:sp>
      <p:sp>
        <p:nvSpPr>
          <p:cNvPr id="449" name="Shape 449"/>
          <p:cNvSpPr>
            <a:spLocks noGrp="1"/>
          </p:cNvSpPr>
          <p:nvPr>
            <p:ph type="body" idx="1"/>
          </p:nvPr>
        </p:nvSpPr>
        <p:spPr>
          <a:prstGeom prst="rect">
            <a:avLst/>
          </a:prstGeom>
        </p:spPr>
        <p:txBody>
          <a:bodyPr/>
          <a:lstStyle/>
          <a:p>
            <a:pPr marL="322706" indent="-322706" defTabSz="449833">
              <a:spcBef>
                <a:spcPts val="2900"/>
              </a:spcBef>
              <a:defRPr sz="3000"/>
            </a:pPr>
            <a:r>
              <a:t>“I picked Roslindale because both the clinic and surrounding area has a small town vibe that reminds me of home. The diverse patient population and close collaboration with preceptors has made my clinic experience very rewarding.”</a:t>
            </a:r>
          </a:p>
          <a:p>
            <a:pPr marL="322706" indent="-322706" defTabSz="449833">
              <a:spcBef>
                <a:spcPts val="2900"/>
              </a:spcBef>
              <a:defRPr sz="3000"/>
            </a:pPr>
            <a:r>
              <a:t>“I really love the spirit of newness at Roslindale and the quickness to implement processes to improve patient care and make our work environment even more enjoyable (ie, intern candy shelf). Also, Roslindale Clinic is situated dead in the center of the adorable town square. There are lots of good eats around too!”</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6.png"/>
          <p:cNvPicPr>
            <a:picLocks noChangeAspect="1"/>
          </p:cNvPicPr>
          <p:nvPr/>
        </p:nvPicPr>
        <p:blipFill>
          <a:blip r:embed="rId2"/>
          <a:stretch>
            <a:fillRect/>
          </a:stretch>
        </p:blipFill>
        <p:spPr>
          <a:xfrm>
            <a:off x="3286145" y="431879"/>
            <a:ext cx="7043698" cy="8889842"/>
          </a:xfrm>
          <a:prstGeom prst="rect">
            <a:avLst/>
          </a:prstGeom>
          <a:ln w="12700">
            <a:miter lim="400000"/>
          </a:ln>
        </p:spPr>
      </p:pic>
      <p:sp>
        <p:nvSpPr>
          <p:cNvPr id="3" name="TextBox 2"/>
          <p:cNvSpPr txBox="1"/>
          <p:nvPr/>
        </p:nvSpPr>
        <p:spPr>
          <a:xfrm>
            <a:off x="10329843" y="2501258"/>
            <a:ext cx="2372903" cy="45961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1600" u="sng" dirty="0">
                <a:solidFill>
                  <a:schemeClr val="bg1">
                    <a:lumMod val="75000"/>
                  </a:schemeClr>
                </a:solidFill>
              </a:rPr>
              <a:t>Neighborhood Key</a:t>
            </a:r>
          </a:p>
          <a:p>
            <a:r>
              <a:rPr lang="en-US" sz="1600" dirty="0">
                <a:solidFill>
                  <a:schemeClr val="bg1">
                    <a:lumMod val="75000"/>
                  </a:schemeClr>
                </a:solidFill>
              </a:rPr>
              <a:t>A/B – Allston/Brighton</a:t>
            </a:r>
          </a:p>
          <a:p>
            <a:r>
              <a:rPr lang="en-US" sz="1600" dirty="0">
                <a:solidFill>
                  <a:schemeClr val="bg1">
                    <a:lumMod val="75000"/>
                  </a:schemeClr>
                </a:solidFill>
              </a:rPr>
              <a:t>BB – Back Bay</a:t>
            </a:r>
          </a:p>
          <a:p>
            <a:r>
              <a:rPr lang="en-US" sz="1600" dirty="0">
                <a:solidFill>
                  <a:schemeClr val="bg1">
                    <a:lumMod val="75000"/>
                  </a:schemeClr>
                </a:solidFill>
              </a:rPr>
              <a:t>CH – Chelsea</a:t>
            </a:r>
          </a:p>
          <a:p>
            <a:r>
              <a:rPr lang="en-US" sz="1600" dirty="0">
                <a:solidFill>
                  <a:schemeClr val="bg1">
                    <a:lumMod val="75000"/>
                  </a:schemeClr>
                </a:solidFill>
              </a:rPr>
              <a:t>EB- East Boston</a:t>
            </a:r>
          </a:p>
          <a:p>
            <a:r>
              <a:rPr lang="en-US" sz="1600" dirty="0">
                <a:solidFill>
                  <a:schemeClr val="bg1">
                    <a:lumMod val="75000"/>
                  </a:schemeClr>
                </a:solidFill>
              </a:rPr>
              <a:t>FW - Fenway</a:t>
            </a:r>
          </a:p>
          <a:p>
            <a:r>
              <a:rPr lang="en-US" sz="1600" dirty="0">
                <a:solidFill>
                  <a:schemeClr val="bg1">
                    <a:lumMod val="75000"/>
                  </a:schemeClr>
                </a:solidFill>
              </a:rPr>
              <a:t>HP – Hyde Park</a:t>
            </a:r>
          </a:p>
          <a:p>
            <a:r>
              <a:rPr lang="en-US" sz="1600" dirty="0">
                <a:solidFill>
                  <a:schemeClr val="bg1">
                    <a:lumMod val="75000"/>
                  </a:schemeClr>
                </a:solidFill>
              </a:rPr>
              <a:t>JP – Jamaica Plain</a:t>
            </a:r>
          </a:p>
          <a:p>
            <a:r>
              <a:rPr lang="en-US" sz="1600" dirty="0">
                <a:solidFill>
                  <a:schemeClr val="bg1">
                    <a:lumMod val="75000"/>
                  </a:schemeClr>
                </a:solidFill>
              </a:rPr>
              <a:t>MT – Mattapan</a:t>
            </a:r>
          </a:p>
          <a:p>
            <a:r>
              <a:rPr lang="en-US" sz="1600" dirty="0">
                <a:solidFill>
                  <a:schemeClr val="bg1">
                    <a:lumMod val="75000"/>
                  </a:schemeClr>
                </a:solidFill>
              </a:rPr>
              <a:t>ND – North Dorchester</a:t>
            </a:r>
          </a:p>
          <a:p>
            <a:r>
              <a:rPr lang="en-US" sz="1600" dirty="0">
                <a:solidFill>
                  <a:schemeClr val="bg1">
                    <a:lumMod val="75000"/>
                  </a:schemeClr>
                </a:solidFill>
              </a:rPr>
              <a:t>RS – Roslindale</a:t>
            </a:r>
          </a:p>
          <a:p>
            <a:r>
              <a:rPr lang="en-US" sz="1600" dirty="0">
                <a:solidFill>
                  <a:schemeClr val="bg1">
                    <a:lumMod val="75000"/>
                  </a:schemeClr>
                </a:solidFill>
              </a:rPr>
              <a:t>RX – Roxbury</a:t>
            </a:r>
          </a:p>
          <a:p>
            <a:r>
              <a:rPr lang="en-US" sz="1600" dirty="0">
                <a:solidFill>
                  <a:schemeClr val="bg1">
                    <a:lumMod val="75000"/>
                  </a:schemeClr>
                </a:solidFill>
              </a:rPr>
              <a:t>SB – South Boston</a:t>
            </a:r>
          </a:p>
          <a:p>
            <a:r>
              <a:rPr lang="en-US" sz="1600" dirty="0">
                <a:solidFill>
                  <a:schemeClr val="bg1">
                    <a:lumMod val="75000"/>
                  </a:schemeClr>
                </a:solidFill>
              </a:rPr>
              <a:t>SD – South Dorchester</a:t>
            </a:r>
          </a:p>
          <a:p>
            <a:r>
              <a:rPr lang="en-US" sz="1600" dirty="0">
                <a:solidFill>
                  <a:schemeClr val="bg1">
                    <a:lumMod val="75000"/>
                  </a:schemeClr>
                </a:solidFill>
              </a:rPr>
              <a:t>SE – South End</a:t>
            </a:r>
          </a:p>
          <a:p>
            <a:r>
              <a:rPr lang="en-US" sz="1600" dirty="0">
                <a:solidFill>
                  <a:schemeClr val="bg1">
                    <a:lumMod val="75000"/>
                  </a:schemeClr>
                </a:solidFill>
              </a:rPr>
              <a:t>WR – West Roxbury</a:t>
            </a:r>
          </a:p>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72675A"/>
              </a:solidFill>
              <a:effectLst/>
              <a:uFillTx/>
              <a:latin typeface="Cochin"/>
              <a:ea typeface="Cochin"/>
              <a:cs typeface="Cochin"/>
              <a:sym typeface="Cochin"/>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p:cNvSpPr>
          <p:nvPr>
            <p:ph type="title"/>
          </p:nvPr>
        </p:nvSpPr>
        <p:spPr>
          <a:prstGeom prst="rect">
            <a:avLst/>
          </a:prstGeom>
        </p:spPr>
        <p:txBody>
          <a:bodyPr/>
          <a:lstStyle/>
          <a:p>
            <a:r>
              <a:t>Getting there from BMC</a:t>
            </a:r>
          </a:p>
        </p:txBody>
      </p:sp>
      <p:pic>
        <p:nvPicPr>
          <p:cNvPr id="452" name="image16.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696920" y="2385377"/>
            <a:ext cx="5824857" cy="6169343"/>
          </a:xfrm>
          <a:prstGeom prst="rect">
            <a:avLst/>
          </a:prstGeom>
          <a:ln w="12700">
            <a:miter lim="400000"/>
          </a:ln>
        </p:spPr>
      </p:pic>
      <p:sp>
        <p:nvSpPr>
          <p:cNvPr id="453" name="Shape 453"/>
          <p:cNvSpPr>
            <a:spLocks noGrp="1"/>
          </p:cNvSpPr>
          <p:nvPr>
            <p:ph type="body" sz="half" idx="1"/>
          </p:nvPr>
        </p:nvSpPr>
        <p:spPr>
          <a:xfrm>
            <a:off x="558375" y="2295087"/>
            <a:ext cx="5706960" cy="6350003"/>
          </a:xfrm>
          <a:prstGeom prst="rect">
            <a:avLst/>
          </a:prstGeom>
        </p:spPr>
        <p:txBody>
          <a:bodyPr/>
          <a:lstStyle/>
          <a:p>
            <a:r>
              <a:t>Drive</a:t>
            </a:r>
          </a:p>
          <a:p>
            <a:r>
              <a:t>Commuter rail from Back Bay to Roslindale Village</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p:cNvSpPr>
          <p:nvPr>
            <p:ph type="title"/>
          </p:nvPr>
        </p:nvSpPr>
        <p:spPr>
          <a:prstGeom prst="rect">
            <a:avLst/>
          </a:prstGeom>
        </p:spPr>
        <p:txBody>
          <a:bodyPr/>
          <a:lstStyle/>
          <a:p>
            <a:r>
              <a:t>Where GRMDC residents live</a:t>
            </a:r>
          </a:p>
        </p:txBody>
      </p:sp>
      <p:pic>
        <p:nvPicPr>
          <p:cNvPr id="456" name="image4.tif"/>
          <p:cNvPicPr>
            <a:picLocks noChangeAspect="1"/>
          </p:cNvPicPr>
          <p:nvPr/>
        </p:nvPicPr>
        <p:blipFill>
          <a:blip r:embed="rId2">
            <a:alphaModFix amt="50061"/>
          </a:blip>
          <a:stretch>
            <a:fillRect/>
          </a:stretch>
        </p:blipFill>
        <p:spPr>
          <a:xfrm>
            <a:off x="624194" y="2073057"/>
            <a:ext cx="11756412" cy="7083240"/>
          </a:xfrm>
          <a:prstGeom prst="rect">
            <a:avLst/>
          </a:prstGeom>
          <a:ln w="12700">
            <a:miter lim="400000"/>
          </a:ln>
        </p:spPr>
      </p:pic>
      <p:sp>
        <p:nvSpPr>
          <p:cNvPr id="457" name="Shape 457"/>
          <p:cNvSpPr/>
          <p:nvPr/>
        </p:nvSpPr>
        <p:spPr>
          <a:xfrm>
            <a:off x="7022025" y="6035945"/>
            <a:ext cx="285681"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
        <p:nvSpPr>
          <p:cNvPr id="458" name="Shape 458"/>
          <p:cNvSpPr/>
          <p:nvPr/>
        </p:nvSpPr>
        <p:spPr>
          <a:xfrm>
            <a:off x="6615625" y="6035945"/>
            <a:ext cx="285681" cy="307476"/>
          </a:xfrm>
          <a:prstGeom prst="star5">
            <a:avLst>
              <a:gd name="adj" fmla="val 19100"/>
              <a:gd name="hf" fmla="val 105146"/>
              <a:gd name="vf" fmla="val 110557"/>
            </a:avLst>
          </a:prstGeom>
          <a:solidFill>
            <a:srgbClr val="FFFFFF"/>
          </a:solidFill>
          <a:ln w="25400">
            <a:solidFill>
              <a:srgbClr val="000000"/>
            </a:solidFill>
            <a:miter lim="400000"/>
          </a:ln>
        </p:spPr>
        <p:txBody>
          <a:bodyPr lIns="50800" tIns="50800" rIns="50800" bIns="50800" anchor="ctr"/>
          <a:lstStyle/>
          <a:p>
            <a:pPr>
              <a:defRPr>
                <a:solidFill>
                  <a:srgbClr val="434343"/>
                </a:solidFill>
                <a:latin typeface="Baskerville"/>
                <a:ea typeface="Baskerville"/>
                <a:cs typeface="Baskerville"/>
                <a:sym typeface="Baskerville"/>
              </a:defRPr>
            </a:pPr>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0" name="Shape 460"/>
          <p:cNvSpPr>
            <a:spLocks noGrp="1"/>
          </p:cNvSpPr>
          <p:nvPr>
            <p:ph type="title"/>
          </p:nvPr>
        </p:nvSpPr>
        <p:spPr>
          <a:prstGeom prst="rect">
            <a:avLst/>
          </a:prstGeom>
        </p:spPr>
        <p:txBody>
          <a:bodyPr/>
          <a:lstStyle>
            <a:lvl1pPr>
              <a:defRPr>
                <a:solidFill>
                  <a:srgbClr val="C1C1C1"/>
                </a:solidFill>
              </a:defRPr>
            </a:lvl1pPr>
          </a:lstStyle>
          <a:p>
            <a:r>
              <a:t>Have Questions? </a:t>
            </a:r>
          </a:p>
        </p:txBody>
      </p:sp>
      <p:sp>
        <p:nvSpPr>
          <p:cNvPr id="461" name="Shape 461"/>
          <p:cNvSpPr>
            <a:spLocks noGrp="1"/>
          </p:cNvSpPr>
          <p:nvPr>
            <p:ph type="body" sz="half" idx="1"/>
          </p:nvPr>
        </p:nvSpPr>
        <p:spPr>
          <a:xfrm>
            <a:off x="991540" y="6378402"/>
            <a:ext cx="11021721" cy="2773647"/>
          </a:xfrm>
          <a:prstGeom prst="rect">
            <a:avLst/>
          </a:prstGeom>
        </p:spPr>
        <p:txBody>
          <a:bodyPr/>
          <a:lstStyle>
            <a:lvl1pPr marL="0" indent="0">
              <a:buSzTx/>
              <a:buNone/>
              <a:defRPr>
                <a:solidFill>
                  <a:srgbClr val="C1C1C1"/>
                </a:solidFill>
              </a:defRPr>
            </a:lvl1pPr>
          </a:lstStyle>
          <a:p>
            <a:r>
              <a:rPr dirty="0"/>
              <a:t>Please join us for an informational conference call with site directors and residents on </a:t>
            </a:r>
            <a:r>
              <a:rPr lang="en-US" dirty="0">
                <a:solidFill>
                  <a:srgbClr val="FF0000"/>
                </a:solidFill>
              </a:rPr>
              <a:t>March 30</a:t>
            </a:r>
            <a:r>
              <a:rPr lang="en-US" baseline="30000" dirty="0">
                <a:solidFill>
                  <a:srgbClr val="FF0000"/>
                </a:solidFill>
              </a:rPr>
              <a:t>th</a:t>
            </a:r>
            <a:r>
              <a:rPr lang="en-US" dirty="0">
                <a:solidFill>
                  <a:srgbClr val="FF0000"/>
                </a:solidFill>
              </a:rPr>
              <a:t> at 8:00pm ET</a:t>
            </a:r>
            <a:r>
              <a:rPr dirty="0">
                <a:solidFill>
                  <a:srgbClr val="FF0000"/>
                </a:solidFill>
              </a:rPr>
              <a:t>. </a:t>
            </a:r>
          </a:p>
        </p:txBody>
      </p:sp>
      <p:pic>
        <p:nvPicPr>
          <p:cNvPr id="462" name="image54.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8617" y="1933467"/>
            <a:ext cx="11827566" cy="467188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a:xfrm>
            <a:off x="120305" y="1486287"/>
            <a:ext cx="12764190" cy="1778002"/>
          </a:xfrm>
          <a:prstGeom prst="rect">
            <a:avLst/>
          </a:prstGeom>
        </p:spPr>
        <p:txBody>
          <a:bodyPr/>
          <a:lstStyle>
            <a:lvl1pPr defTabSz="543305">
              <a:defRPr sz="5300"/>
            </a:lvl1pPr>
          </a:lstStyle>
          <a:p>
            <a:r>
              <a:t>Boston Health Data by Neighborhood</a:t>
            </a:r>
          </a:p>
        </p:txBody>
      </p:sp>
      <p:pic>
        <p:nvPicPr>
          <p:cNvPr id="176" name="image9.ti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74757" y="3827377"/>
            <a:ext cx="11655454" cy="536709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5.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7794" y="659172"/>
            <a:ext cx="10729212" cy="8435256"/>
          </a:xfrm>
          <a:prstGeom prst="rect">
            <a:avLst/>
          </a:prstGeom>
          <a:ln w="12700">
            <a:miter lim="400000"/>
          </a:ln>
        </p:spPr>
      </p:pic>
      <p:sp>
        <p:nvSpPr>
          <p:cNvPr id="179" name="Shape 179"/>
          <p:cNvSpPr/>
          <p:nvPr/>
        </p:nvSpPr>
        <p:spPr>
          <a:xfrm>
            <a:off x="3512615" y="715010"/>
            <a:ext cx="5979569" cy="9829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lnSpc>
                <a:spcPts val="4400"/>
              </a:lnSpc>
              <a:spcBef>
                <a:spcPts val="1200"/>
              </a:spcBef>
              <a:defRPr sz="1800">
                <a:solidFill>
                  <a:srgbClr val="000000"/>
                </a:solidFill>
                <a:latin typeface="Times"/>
                <a:ea typeface="Times"/>
                <a:cs typeface="Times"/>
                <a:sym typeface="Times"/>
              </a:defRPr>
            </a:pPr>
            <a:r>
              <a:t>Figure 5.14 Birth Outcomes by Neighborhood, 2008-2012* </a:t>
            </a:r>
            <a:endParaRPr sz="1200"/>
          </a:p>
          <a:p>
            <a:pPr algn="l" defTabSz="457200">
              <a:lnSpc>
                <a:spcPts val="2800"/>
              </a:lnSpc>
              <a:defRPr sz="1200">
                <a:solidFill>
                  <a:srgbClr val="000000"/>
                </a:solidFill>
                <a:latin typeface="Times"/>
                <a:ea typeface="Times"/>
                <a:cs typeface="Times"/>
                <a:sym typeface="Times"/>
              </a:defRPr>
            </a:pPr>
            <a:r>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6.jpeg"/>
          <p:cNvPicPr>
            <a:picLocks noChangeAspect="1"/>
          </p:cNvPicPr>
          <p:nvPr/>
        </p:nvPicPr>
        <p:blipFill>
          <a:blip r:embed="rId2"/>
          <a:stretch>
            <a:fillRect/>
          </a:stretch>
        </p:blipFill>
        <p:spPr>
          <a:xfrm>
            <a:off x="978110" y="1754659"/>
            <a:ext cx="10956782" cy="7386704"/>
          </a:xfrm>
          <a:prstGeom prst="rect">
            <a:avLst/>
          </a:prstGeom>
          <a:ln w="12700">
            <a:miter lim="400000"/>
          </a:ln>
        </p:spPr>
      </p:pic>
      <p:sp>
        <p:nvSpPr>
          <p:cNvPr id="182" name="Shape 182"/>
          <p:cNvSpPr/>
          <p:nvPr/>
        </p:nvSpPr>
        <p:spPr>
          <a:xfrm>
            <a:off x="-2161117" y="-1128607"/>
            <a:ext cx="152401" cy="42418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2800"/>
              </a:lnSpc>
              <a:defRPr sz="1200">
                <a:solidFill>
                  <a:srgbClr val="000000"/>
                </a:solidFill>
                <a:latin typeface="Times"/>
                <a:ea typeface="Times"/>
                <a:cs typeface="Times"/>
                <a:sym typeface="Times"/>
              </a:defRPr>
            </a:lvl1pPr>
          </a:lstStyle>
          <a:p>
            <a:r>
              <a:t> </a:t>
            </a:r>
          </a:p>
        </p:txBody>
      </p:sp>
      <p:sp>
        <p:nvSpPr>
          <p:cNvPr id="183" name="Shape 183"/>
          <p:cNvSpPr/>
          <p:nvPr/>
        </p:nvSpPr>
        <p:spPr>
          <a:xfrm>
            <a:off x="3260345" y="903605"/>
            <a:ext cx="6679295" cy="6057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4400"/>
              </a:lnSpc>
              <a:spcBef>
                <a:spcPts val="1200"/>
              </a:spcBef>
              <a:defRPr sz="1800">
                <a:solidFill>
                  <a:srgbClr val="000000"/>
                </a:solidFill>
                <a:latin typeface="Times"/>
                <a:ea typeface="Times"/>
                <a:cs typeface="Times"/>
                <a:sym typeface="Times"/>
              </a:defRPr>
            </a:lvl1pPr>
          </a:lstStyle>
          <a:p>
            <a:r>
              <a:t>Figure 6.32 Chronic Disease Hospitalizations* by Neighborhood, 2012 </a:t>
            </a:r>
          </a:p>
        </p:txBody>
      </p:sp>
    </p:spTree>
  </p:cSld>
  <p:clrMapOvr>
    <a:masterClrMapping/>
  </p:clrMapOvr>
  <p:transition spd="med"/>
</p:sld>
</file>

<file path=ppt/theme/theme1.xml><?xml version="1.0" encoding="utf-8"?>
<a:theme xmlns:a="http://schemas.openxmlformats.org/drawingml/2006/main" name="PhotoPortfolio">
  <a:themeElements>
    <a:clrScheme name="PhotoPortfolio">
      <a:dk1>
        <a:srgbClr val="72675A"/>
      </a:dk1>
      <a:lt1>
        <a:srgbClr val="184172"/>
      </a:lt1>
      <a:dk2>
        <a:srgbClr val="A7A7A7"/>
      </a:dk2>
      <a:lt2>
        <a:srgbClr val="535353"/>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Helvetica"/>
        <a:ea typeface="Helvetica"/>
        <a:cs typeface="Helvetica"/>
      </a:majorFont>
      <a:minorFont>
        <a:latin typeface="Helvetica Neue"/>
        <a:ea typeface="Helvetica Neue"/>
        <a:cs typeface="Helvetica Neue"/>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84472"/>
        </a:solid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hotoPortfolio">
  <a:themeElements>
    <a:clrScheme name="PhotoPortfolio">
      <a:dk1>
        <a:srgbClr val="000000"/>
      </a:dk1>
      <a:lt1>
        <a:srgbClr val="FFFFFF"/>
      </a:lt1>
      <a:dk2>
        <a:srgbClr val="A7A7A7"/>
      </a:dk2>
      <a:lt2>
        <a:srgbClr val="535353"/>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Helvetica"/>
        <a:ea typeface="Helvetica"/>
        <a:cs typeface="Helvetica"/>
      </a:majorFont>
      <a:minorFont>
        <a:latin typeface="Helvetica Neue"/>
        <a:ea typeface="Helvetica Neue"/>
        <a:cs typeface="Helvetica Neue"/>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84472"/>
        </a:solid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381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72675A"/>
            </a:solidFill>
            <a:effectLst/>
            <a:uFillTx/>
            <a:latin typeface="Cochin"/>
            <a:ea typeface="Cochin"/>
            <a:cs typeface="Cochin"/>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142</TotalTime>
  <Words>2811</Words>
  <Application>Microsoft Macintosh PowerPoint</Application>
  <PresentationFormat>Custom</PresentationFormat>
  <Paragraphs>356</Paragraphs>
  <Slides>62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American Typewriter</vt:lpstr>
      <vt:lpstr>Baskerville</vt:lpstr>
      <vt:lpstr>Bradley Hand ITC TT-Bold</vt:lpstr>
      <vt:lpstr>Cochin</vt:lpstr>
      <vt:lpstr>Helvetica Neue</vt:lpstr>
      <vt:lpstr>Times</vt:lpstr>
      <vt:lpstr>PhotoPortfolio</vt:lpstr>
      <vt:lpstr>PowerPoint Presentation</vt:lpstr>
      <vt:lpstr>From the Program Director </vt:lpstr>
      <vt:lpstr>Our Community Health Centers</vt:lpstr>
      <vt:lpstr>Boston Demographics By Neighborhood</vt:lpstr>
      <vt:lpstr>PowerPoint Presentation</vt:lpstr>
      <vt:lpstr>PowerPoint Presentation</vt:lpstr>
      <vt:lpstr>Boston Health Data by Neighborhood</vt:lpstr>
      <vt:lpstr>PowerPoint Presentation</vt:lpstr>
      <vt:lpstr>PowerPoint Presentation</vt:lpstr>
      <vt:lpstr>PowerPoint Presentation</vt:lpstr>
      <vt:lpstr>PowerPoint Presentation</vt:lpstr>
      <vt:lpstr>South Boston  Community Health Center</vt:lpstr>
      <vt:lpstr>SBCHC: History </vt:lpstr>
      <vt:lpstr>Clinical Services</vt:lpstr>
      <vt:lpstr>Other Services</vt:lpstr>
      <vt:lpstr>SBCHC Patient Age/Gender</vt:lpstr>
      <vt:lpstr>SBCHC Patient Race/Ethnicity</vt:lpstr>
      <vt:lpstr>SBCHC Insurance Payer</vt:lpstr>
      <vt:lpstr>South Boston Community</vt:lpstr>
      <vt:lpstr>Current SBCHC Residents</vt:lpstr>
      <vt:lpstr>What our residents say about working at SBCHC</vt:lpstr>
      <vt:lpstr>Getting there from BMC</vt:lpstr>
      <vt:lpstr>Where SBCHC residents live</vt:lpstr>
      <vt:lpstr>Codman Square Health Center</vt:lpstr>
      <vt:lpstr>Codman Square: History</vt:lpstr>
      <vt:lpstr>Clinical Services</vt:lpstr>
      <vt:lpstr>Other Services</vt:lpstr>
      <vt:lpstr>CSHC: Patient Age/Gender</vt:lpstr>
      <vt:lpstr>CSHC: Patient Race/Ethnicity</vt:lpstr>
      <vt:lpstr>CSHC: Insurance Payer</vt:lpstr>
      <vt:lpstr>Dorchester Community</vt:lpstr>
      <vt:lpstr>Current CSHC Residents</vt:lpstr>
      <vt:lpstr>What our residents say about working at CSHC</vt:lpstr>
      <vt:lpstr>Getting there from BMC</vt:lpstr>
      <vt:lpstr>Where CSHC residents live</vt:lpstr>
      <vt:lpstr>East Boston  Neighborhood Health Center</vt:lpstr>
      <vt:lpstr>EBNHC: History</vt:lpstr>
      <vt:lpstr>Clinical Services</vt:lpstr>
      <vt:lpstr>Other Services</vt:lpstr>
      <vt:lpstr>EBNHC: Patient Age/Gender</vt:lpstr>
      <vt:lpstr>EBNHC: Patient Race/Ethnicity</vt:lpstr>
      <vt:lpstr>EBNHC: Insurance Payer</vt:lpstr>
      <vt:lpstr>East Boston Community</vt:lpstr>
      <vt:lpstr>East Boston and Immigration</vt:lpstr>
      <vt:lpstr>Current EBNHC Residents</vt:lpstr>
      <vt:lpstr>What our residents say about working at EBNHC</vt:lpstr>
      <vt:lpstr>Getting there from BMC</vt:lpstr>
      <vt:lpstr>Where EBNHC residents live</vt:lpstr>
      <vt:lpstr>Greater Roslindale  Medical and Dental Center</vt:lpstr>
      <vt:lpstr>GRMDC: History</vt:lpstr>
      <vt:lpstr>Clinical Services</vt:lpstr>
      <vt:lpstr>Other Services</vt:lpstr>
      <vt:lpstr>GRMDC: Patient Age</vt:lpstr>
      <vt:lpstr>GRMDC: Patient Race/Ethnicity</vt:lpstr>
      <vt:lpstr>GRDMC: Patient Languages</vt:lpstr>
      <vt:lpstr>GRMDC: Insurance Payer</vt:lpstr>
      <vt:lpstr>Roslindale Community</vt:lpstr>
      <vt:lpstr>Current Residents</vt:lpstr>
      <vt:lpstr>What our residents say about working at GRMDC</vt:lpstr>
      <vt:lpstr>Getting there from BMC</vt:lpstr>
      <vt:lpstr>Where GRMDC residents live</vt:lpstr>
      <vt:lpstr>Have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Hines, Thomas</dc:creator>
  <cp:lastModifiedBy>Microsoft Office User</cp:lastModifiedBy>
  <cp:revision>30</cp:revision>
  <dcterms:modified xsi:type="dcterms:W3CDTF">2020-03-24T19:47:04Z</dcterms:modified>
</cp:coreProperties>
</file>