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notesMasterIdLst>
    <p:notesMasterId r:id="rId17"/>
  </p:notesMasterIdLst>
  <p:handoutMasterIdLst>
    <p:handoutMasterId r:id="rId18"/>
  </p:handoutMasterIdLst>
  <p:sldIdLst>
    <p:sldId id="811" r:id="rId2"/>
    <p:sldId id="845" r:id="rId3"/>
    <p:sldId id="846" r:id="rId4"/>
    <p:sldId id="847" r:id="rId5"/>
    <p:sldId id="848" r:id="rId6"/>
    <p:sldId id="861" r:id="rId7"/>
    <p:sldId id="862" r:id="rId8"/>
    <p:sldId id="850" r:id="rId9"/>
    <p:sldId id="851" r:id="rId10"/>
    <p:sldId id="852" r:id="rId11"/>
    <p:sldId id="853" r:id="rId12"/>
    <p:sldId id="863" r:id="rId13"/>
    <p:sldId id="855" r:id="rId14"/>
    <p:sldId id="865" r:id="rId15"/>
    <p:sldId id="860" r:id="rId16"/>
  </p:sldIdLst>
  <p:sldSz cx="9144000" cy="6858000" type="screen4x3"/>
  <p:notesSz cx="7019925" cy="9305925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e Walsh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F56"/>
    <a:srgbClr val="5C8ADA"/>
    <a:srgbClr val="E15829"/>
    <a:srgbClr val="00837B"/>
    <a:srgbClr val="ACC7F2"/>
    <a:srgbClr val="FFFFFF"/>
    <a:srgbClr val="FFCCFF"/>
    <a:srgbClr val="00B050"/>
    <a:srgbClr val="EBF3FD"/>
    <a:srgbClr val="F5F9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64" autoAdjust="0"/>
    <p:restoredTop sz="95826" autoAdjust="0"/>
  </p:normalViewPr>
  <p:slideViewPr>
    <p:cSldViewPr snapToGrid="0">
      <p:cViewPr varScale="1">
        <p:scale>
          <a:sx n="102" d="100"/>
          <a:sy n="102" d="100"/>
        </p:scale>
        <p:origin x="144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1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797955811724116"/>
          <c:y val="5.3379510120882517E-2"/>
          <c:w val="0.44670889013364407"/>
          <c:h val="0.8074359038620585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Sheet1!$D$21:$D$26</c:f>
              <c:strCache>
                <c:ptCount val="6"/>
                <c:pt idx="0">
                  <c:v>Heroin use disorder</c:v>
                </c:pt>
                <c:pt idx="1">
                  <c:v>Cocaine use disorder</c:v>
                </c:pt>
                <c:pt idx="2">
                  <c:v>Prescption pain reliver use disorder </c:v>
                </c:pt>
                <c:pt idx="3">
                  <c:v>Marijuana use disorder</c:v>
                </c:pt>
                <c:pt idx="4">
                  <c:v>Illicit drug use disorder</c:v>
                </c:pt>
                <c:pt idx="5">
                  <c:v>Alcohol use disorder </c:v>
                </c:pt>
              </c:strCache>
            </c:strRef>
          </c:cat>
          <c:val>
            <c:numRef>
              <c:f>Sheet1!$E$21:$E$26</c:f>
              <c:numCache>
                <c:formatCode>General</c:formatCode>
                <c:ptCount val="6"/>
                <c:pt idx="0">
                  <c:v>0.6</c:v>
                </c:pt>
                <c:pt idx="1">
                  <c:v>0.9</c:v>
                </c:pt>
                <c:pt idx="2">
                  <c:v>1.8</c:v>
                </c:pt>
                <c:pt idx="3">
                  <c:v>3.5</c:v>
                </c:pt>
                <c:pt idx="4">
                  <c:v>6.2</c:v>
                </c:pt>
                <c:pt idx="5">
                  <c:v>16.3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13797240"/>
        <c:axId val="313460816"/>
      </c:barChart>
      <c:catAx>
        <c:axId val="313797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3460816"/>
        <c:crosses val="autoZero"/>
        <c:auto val="1"/>
        <c:lblAlgn val="ctr"/>
        <c:lblOffset val="100"/>
        <c:noMultiLvlLbl val="0"/>
      </c:catAx>
      <c:valAx>
        <c:axId val="31346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3797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2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20164414739125"/>
          <c:y val="0.25250774407328497"/>
          <c:w val="0.4469355559233032"/>
          <c:h val="0.6547012802060057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Perceived size of problem</c:v>
                </c:pt>
              </c:strCache>
            </c:strRef>
          </c:tx>
          <c:explosion val="2"/>
          <c:dPt>
            <c:idx val="0"/>
            <c:bubble3D val="0"/>
            <c:explosion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explosion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explosion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explosion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explosion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4.3236653551104343E-2"/>
                  <c:y val="-5.232101032239547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3567010596162549E-2"/>
                  <c:y val="-0.2505901020704202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315898151555357E-2"/>
                  <c:y val="-5.232101032239543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7.5194180088877155E-2"/>
                  <c:y val="-4.8350207744550337E-2"/>
                </c:manualLayout>
              </c:layout>
              <c:spPr>
                <a:solidFill>
                  <a:srgbClr val="FFFFFF"/>
                </a:solidFill>
                <a:ln>
                  <a:solidFill>
                    <a:srgbClr val="000000">
                      <a:lumMod val="25000"/>
                      <a:lumOff val="75000"/>
                    </a:srgb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1316143864820994"/>
                      <c:h val="0.11454571789499977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8.0833669585523168E-2"/>
                  <c:y val="7.4350909405509341E-2"/>
                </c:manualLayout>
              </c:layout>
              <c:spPr>
                <a:solidFill>
                  <a:srgbClr val="FFFFFF"/>
                </a:solidFill>
                <a:ln>
                  <a:solidFill>
                    <a:srgbClr val="000000">
                      <a:lumMod val="25000"/>
                      <a:lumOff val="75000"/>
                    </a:srgb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6932634007722497"/>
                      <c:h val="0.16689513291011063"/>
                    </c:manualLayout>
                  </c15:layout>
                </c:ext>
              </c:extLst>
            </c:dLbl>
            <c:spPr>
              <a:solidFill>
                <a:srgbClr val="FFFFFF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Sheet1!$A$2:$A$6</c:f>
              <c:strCache>
                <c:ptCount val="5"/>
                <c:pt idx="0">
                  <c:v>National emergency</c:v>
                </c:pt>
                <c:pt idx="1">
                  <c:v>Major problem but not an emergency</c:v>
                </c:pt>
                <c:pt idx="2">
                  <c:v>Minor problem</c:v>
                </c:pt>
                <c:pt idx="3">
                  <c:v>Not a problem at all</c:v>
                </c:pt>
                <c:pt idx="4">
                  <c:v>Don't know/Refused to answer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28</c:v>
                </c:pt>
                <c:pt idx="1">
                  <c:v>53</c:v>
                </c:pt>
                <c:pt idx="2">
                  <c:v>11</c:v>
                </c:pt>
                <c:pt idx="3">
                  <c:v>5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69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Don't know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Ability of Workers to identify potential impairment or addiction</c:v>
                </c:pt>
                <c:pt idx="1">
                  <c:v>Ability of Supervisor/Management to identify potential impairment or addiction</c:v>
                </c:pt>
                <c:pt idx="2">
                  <c:v>Quality of procedures for supervisors to follow once they've identified workers who are potentially impaired or addicted</c:v>
                </c:pt>
                <c:pt idx="3">
                  <c:v>Have in place appropriate processes for helping workers with recovery after treatment</c:v>
                </c:pt>
                <c:pt idx="4">
                  <c:v>Insurance and benefits appropriately structured to deal with this issue</c:v>
                </c:pt>
                <c:pt idx="5">
                  <c:v>Have in place appropriate policies for this issue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Not At All Confident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Ability of Workers to identify potential impairment or addiction</c:v>
                </c:pt>
                <c:pt idx="1">
                  <c:v>Ability of Supervisor/Management to identify potential impairment or addiction</c:v>
                </c:pt>
                <c:pt idx="2">
                  <c:v>Quality of procedures for supervisors to follow once they've identified workers who are potentially impaired or addicted</c:v>
                </c:pt>
                <c:pt idx="3">
                  <c:v>Have in place appropriate processes for helping workers with recovery after treatment</c:v>
                </c:pt>
                <c:pt idx="4">
                  <c:v>Insurance and benefits appropriately structured to deal with this issue</c:v>
                </c:pt>
                <c:pt idx="5">
                  <c:v>Have in place appropriate policies for this issue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5</c:v>
                </c:pt>
                <c:pt idx="1">
                  <c:v>4</c:v>
                </c:pt>
                <c:pt idx="2">
                  <c:v>4</c:v>
                </c:pt>
                <c:pt idx="3">
                  <c:v>5</c:v>
                </c:pt>
                <c:pt idx="4">
                  <c:v>4</c:v>
                </c:pt>
                <c:pt idx="5">
                  <c:v>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Not Very Confident</c:v>
                </c:pt>
              </c:strCache>
            </c:strRef>
          </c:tx>
          <c:spPr>
            <a:solidFill>
              <a:schemeClr val="accent3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Ability of Workers to identify potential impairment or addiction</c:v>
                </c:pt>
                <c:pt idx="1">
                  <c:v>Ability of Supervisor/Management to identify potential impairment or addiction</c:v>
                </c:pt>
                <c:pt idx="2">
                  <c:v>Quality of procedures for supervisors to follow once they've identified workers who are potentially impaired or addicted</c:v>
                </c:pt>
                <c:pt idx="3">
                  <c:v>Have in place appropriate processes for helping workers with recovery after treatment</c:v>
                </c:pt>
                <c:pt idx="4">
                  <c:v>Insurance and benefits appropriately structured to deal with this issue</c:v>
                </c:pt>
                <c:pt idx="5">
                  <c:v>Have in place appropriate policies for this issue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32</c:v>
                </c:pt>
                <c:pt idx="1">
                  <c:v>25</c:v>
                </c:pt>
                <c:pt idx="2">
                  <c:v>17</c:v>
                </c:pt>
                <c:pt idx="3">
                  <c:v>18</c:v>
                </c:pt>
                <c:pt idx="4">
                  <c:v>15</c:v>
                </c:pt>
                <c:pt idx="5">
                  <c:v>10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Somewhat Confident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Ability of Workers to identify potential impairment or addiction</c:v>
                </c:pt>
                <c:pt idx="1">
                  <c:v>Ability of Supervisor/Management to identify potential impairment or addiction</c:v>
                </c:pt>
                <c:pt idx="2">
                  <c:v>Quality of procedures for supervisors to follow once they've identified workers who are potentially impaired or addicted</c:v>
                </c:pt>
                <c:pt idx="3">
                  <c:v>Have in place appropriate processes for helping workers with recovery after treatment</c:v>
                </c:pt>
                <c:pt idx="4">
                  <c:v>Insurance and benefits appropriately structured to deal with this issue</c:v>
                </c:pt>
                <c:pt idx="5">
                  <c:v>Have in place appropriate policies for this issue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42</c:v>
                </c:pt>
                <c:pt idx="1">
                  <c:v>49</c:v>
                </c:pt>
                <c:pt idx="2">
                  <c:v>44</c:v>
                </c:pt>
                <c:pt idx="3">
                  <c:v>35</c:v>
                </c:pt>
                <c:pt idx="4">
                  <c:v>38</c:v>
                </c:pt>
                <c:pt idx="5">
                  <c:v>38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Very Confident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Ability of Workers to identify potential impairment or addiction</c:v>
                </c:pt>
                <c:pt idx="1">
                  <c:v>Ability of Supervisor/Management to identify potential impairment or addiction</c:v>
                </c:pt>
                <c:pt idx="2">
                  <c:v>Quality of procedures for supervisors to follow once they've identified workers who are potentially impaired or addicted</c:v>
                </c:pt>
                <c:pt idx="3">
                  <c:v>Have in place appropriate processes for helping workers with recovery after treatment</c:v>
                </c:pt>
                <c:pt idx="4">
                  <c:v>Insurance and benefits appropriately structured to deal with this issue</c:v>
                </c:pt>
                <c:pt idx="5">
                  <c:v>Have in place appropriate policies for this issue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17</c:v>
                </c:pt>
                <c:pt idx="1">
                  <c:v>19</c:v>
                </c:pt>
                <c:pt idx="2">
                  <c:v>33</c:v>
                </c:pt>
                <c:pt idx="3">
                  <c:v>38</c:v>
                </c:pt>
                <c:pt idx="4">
                  <c:v>39</c:v>
                </c:pt>
                <c:pt idx="5">
                  <c:v>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1823528"/>
        <c:axId val="391823920"/>
      </c:barChart>
      <c:catAx>
        <c:axId val="3918235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823920"/>
        <c:crosses val="autoZero"/>
        <c:auto val="1"/>
        <c:lblAlgn val="ctr"/>
        <c:lblOffset val="100"/>
        <c:noMultiLvlLbl val="0"/>
      </c:catAx>
      <c:valAx>
        <c:axId val="391823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823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  <a:ln w="25400" cap="flat" cmpd="sng" algn="ctr">
              <a:solidFill>
                <a:schemeClr val="accent4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Sheet1!$C$4:$C$8</c:f>
              <c:strCache>
                <c:ptCount val="5"/>
                <c:pt idx="0">
                  <c:v>KNOW SOMEONE ADDICTED TO OPIOIDS</c:v>
                </c:pt>
                <c:pt idx="2">
                  <c:v>KNOW SOMEONE WHO HAS OVERDOSED ON OPIOIDS</c:v>
                </c:pt>
                <c:pt idx="4">
                  <c:v>KNOW SOMEONE WHO HAS DIED FROM AN OVERDOSE</c:v>
                </c:pt>
              </c:strCache>
            </c:strRef>
          </c:cat>
          <c:val>
            <c:numRef>
              <c:f>Sheet1!$D$4:$D$8</c:f>
              <c:numCache>
                <c:formatCode>General</c:formatCode>
                <c:ptCount val="5"/>
                <c:pt idx="0" formatCode="0%">
                  <c:v>0.5</c:v>
                </c:pt>
                <c:pt idx="2" formatCode="0%">
                  <c:v>0.45</c:v>
                </c:pt>
                <c:pt idx="4" formatCode="0%">
                  <c:v>0.27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0"/>
        <c:axId val="313523104"/>
        <c:axId val="313531256"/>
      </c:barChart>
      <c:catAx>
        <c:axId val="313523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3531256"/>
        <c:crosses val="autoZero"/>
        <c:auto val="1"/>
        <c:lblAlgn val="ctr"/>
        <c:lblOffset val="100"/>
        <c:noMultiLvlLbl val="0"/>
      </c:catAx>
      <c:valAx>
        <c:axId val="31353125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13523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1"/>
                </a:solidFill>
              </a:rPr>
              <a:t>Massachusetts Adults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Sheet1!$B$27:$B$29</c:f>
              <c:strCache>
                <c:ptCount val="3"/>
                <c:pt idx="0">
                  <c:v>A National Emergeny </c:v>
                </c:pt>
                <c:pt idx="1">
                  <c:v>A Major Problem but not a National Emergency </c:v>
                </c:pt>
                <c:pt idx="2">
                  <c:v>A Minor Problem/Not A Problem</c:v>
                </c:pt>
              </c:strCache>
            </c:strRef>
          </c:cat>
          <c:val>
            <c:numRef>
              <c:f>Sheet1!$C$27:$C$29</c:f>
              <c:numCache>
                <c:formatCode>0%</c:formatCode>
                <c:ptCount val="3"/>
                <c:pt idx="0">
                  <c:v>0.52</c:v>
                </c:pt>
                <c:pt idx="1">
                  <c:v>0.38</c:v>
                </c:pt>
                <c:pt idx="2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3588744"/>
        <c:axId val="313615960"/>
      </c:barChart>
      <c:catAx>
        <c:axId val="313588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3615960"/>
        <c:crosses val="autoZero"/>
        <c:auto val="1"/>
        <c:lblAlgn val="ctr"/>
        <c:lblOffset val="100"/>
        <c:noMultiLvlLbl val="0"/>
      </c:catAx>
      <c:valAx>
        <c:axId val="313615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3588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1"/>
                </a:solidFill>
              </a:rPr>
              <a:t>National Adults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Sheet1!$E$27:$E$29</c:f>
              <c:strCache>
                <c:ptCount val="3"/>
                <c:pt idx="0">
                  <c:v>A National Emegency </c:v>
                </c:pt>
                <c:pt idx="1">
                  <c:v>A Major Problem But Not A National Emergency </c:v>
                </c:pt>
                <c:pt idx="2">
                  <c:v>A Minor Problem/Not A Problem at All </c:v>
                </c:pt>
              </c:strCache>
            </c:strRef>
          </c:cat>
          <c:val>
            <c:numRef>
              <c:f>Sheet1!$F$27:$F$29</c:f>
              <c:numCache>
                <c:formatCode>0%</c:formatCode>
                <c:ptCount val="3"/>
                <c:pt idx="0">
                  <c:v>0.28000000000000003</c:v>
                </c:pt>
                <c:pt idx="1">
                  <c:v>0.53</c:v>
                </c:pt>
                <c:pt idx="2">
                  <c:v>0.16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2157912"/>
        <c:axId val="312157520"/>
      </c:barChart>
      <c:catAx>
        <c:axId val="312157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157520"/>
        <c:crosses val="autoZero"/>
        <c:auto val="1"/>
        <c:lblAlgn val="ctr"/>
        <c:lblOffset val="100"/>
        <c:noMultiLvlLbl val="0"/>
      </c:catAx>
      <c:valAx>
        <c:axId val="312157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157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>
        <c:manualLayout>
          <c:layoutTarget val="inner"/>
          <c:xMode val="edge"/>
          <c:yMode val="edge"/>
          <c:x val="1.4874832210121359E-2"/>
          <c:y val="3.753924132146854E-2"/>
          <c:w val="0.96273729633878602"/>
          <c:h val="0.8582835348706411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4"/>
            </a:solidFill>
            <a:ln w="25400" cap="flat" cmpd="sng" algn="ctr">
              <a:solidFill>
                <a:schemeClr val="accent4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Sheet2!$D$19:$D$22</c:f>
              <c:strCache>
                <c:ptCount val="3"/>
                <c:pt idx="0">
                  <c:v>Getting Better</c:v>
                </c:pt>
                <c:pt idx="1">
                  <c:v>Nothing Changing</c:v>
                </c:pt>
                <c:pt idx="2">
                  <c:v>Getting Worse</c:v>
                </c:pt>
              </c:strCache>
              <c:extLst/>
            </c:strRef>
          </c:cat>
          <c:val>
            <c:numRef>
              <c:f>Sheet2!$E$19:$E$22</c:f>
              <c:numCache>
                <c:formatCode>0%</c:formatCode>
                <c:ptCount val="3"/>
                <c:pt idx="0">
                  <c:v>0.09</c:v>
                </c:pt>
                <c:pt idx="1">
                  <c:v>0.36</c:v>
                </c:pt>
                <c:pt idx="2">
                  <c:v>0.47</c:v>
                </c:pt>
              </c:numCache>
              <c:extLst/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35"/>
        <c:axId val="312158696"/>
        <c:axId val="312159088"/>
      </c:barChart>
      <c:catAx>
        <c:axId val="312158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159088"/>
        <c:crosses val="autoZero"/>
        <c:auto val="1"/>
        <c:lblAlgn val="ctr"/>
        <c:lblOffset val="100"/>
        <c:noMultiLvlLbl val="0"/>
      </c:catAx>
      <c:valAx>
        <c:axId val="31215908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12158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Excellent/Good</c:v>
                </c:pt>
              </c:strCache>
            </c:strRef>
          </c:tx>
          <c:spPr>
            <a:solidFill>
              <a:schemeClr val="accent4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Overall</c:v>
                </c:pt>
                <c:pt idx="1">
                  <c:v>Urban </c:v>
                </c:pt>
                <c:pt idx="2">
                  <c:v>Suburban</c:v>
                </c:pt>
                <c:pt idx="3">
                  <c:v>Rural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0.28999999999999998</c:v>
                </c:pt>
                <c:pt idx="1">
                  <c:v>0.31</c:v>
                </c:pt>
                <c:pt idx="2">
                  <c:v>0.27</c:v>
                </c:pt>
                <c:pt idx="3">
                  <c:v>0.25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Poor/Fair</c:v>
                </c:pt>
              </c:strCache>
            </c:strRef>
          </c:tx>
          <c:spPr>
            <a:solidFill>
              <a:schemeClr val="accent4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Overall</c:v>
                </c:pt>
                <c:pt idx="1">
                  <c:v>Urban </c:v>
                </c:pt>
                <c:pt idx="2">
                  <c:v>Suburban</c:v>
                </c:pt>
                <c:pt idx="3">
                  <c:v>Rural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0.56999999999999995</c:v>
                </c:pt>
                <c:pt idx="1">
                  <c:v>0.56000000000000005</c:v>
                </c:pt>
                <c:pt idx="2">
                  <c:v>0.56999999999999995</c:v>
                </c:pt>
                <c:pt idx="3">
                  <c:v>0.61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1824704"/>
        <c:axId val="391825096"/>
      </c:barChart>
      <c:catAx>
        <c:axId val="39182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825096"/>
        <c:crosses val="autoZero"/>
        <c:auto val="1"/>
        <c:lblAlgn val="ctr"/>
        <c:lblOffset val="100"/>
        <c:noMultiLvlLbl val="0"/>
      </c:catAx>
      <c:valAx>
        <c:axId val="391825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824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7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8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35000"/>
          <a:lumOff val="65000"/>
        </a:schemeClr>
      </a:solidFill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/>
    <cs:fontRef idx="minor">
      <a:schemeClr val="dk1"/>
    </cs:fontRef>
    <cs:spPr>
      <a:noFill/>
      <a:ln w="25400" cap="flat" cmpd="sng" algn="ctr">
        <a:solidFill>
          <a:schemeClr val="phClr"/>
        </a:solidFill>
        <a:miter lim="800000"/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flat" cmpd="sng" algn="ctr">
        <a:solidFill>
          <a:schemeClr val="phClr"/>
        </a:solidFill>
        <a:miter lim="800000"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1"/>
    <cs:effectRef idx="0"/>
    <cs:fontRef idx="minor">
      <a:schemeClr val="tx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35000"/>
          <a:lumOff val="65000"/>
        </a:schemeClr>
      </a:solidFill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/>
    <cs:fontRef idx="minor">
      <a:schemeClr val="dk1"/>
    </cs:fontRef>
    <cs:spPr>
      <a:noFill/>
      <a:ln w="25400" cap="flat" cmpd="sng" algn="ctr">
        <a:solidFill>
          <a:schemeClr val="phClr"/>
        </a:solidFill>
        <a:miter lim="800000"/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flat" cmpd="sng" algn="ctr">
        <a:solidFill>
          <a:schemeClr val="phClr"/>
        </a:solidFill>
        <a:miter lim="800000"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1"/>
    <cs:effectRef idx="0"/>
    <cs:fontRef idx="minor">
      <a:schemeClr val="tx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0.59731</cdr:x>
      <cdr:y>0.24751</cdr:y>
    </cdr:from>
    <cdr:to>
      <cdr:x>0.73615</cdr:x>
      <cdr:y>0.42783</cdr:y>
    </cdr:to>
    <cdr:cxnSp macro="">
      <cdr:nvCxnSpPr>
        <cdr:cNvPr id="3" name="Straight Arrow Connector 2"/>
        <cdr:cNvCxnSpPr/>
      </cdr:nvCxnSpPr>
      <cdr:spPr>
        <a:xfrm xmlns:a="http://schemas.openxmlformats.org/drawingml/2006/main" flipV="1">
          <a:off x="5179607" y="1136625"/>
          <a:ext cx="1203959" cy="82808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2"/>
          </a:solidFill>
          <a:prstDash val="dash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042603" cy="465615"/>
          </a:xfrm>
          <a:prstGeom prst="rect">
            <a:avLst/>
          </a:prstGeom>
        </p:spPr>
        <p:txBody>
          <a:bodyPr vert="horz" lIns="91870" tIns="45934" rIns="91870" bIns="4593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5736" y="1"/>
            <a:ext cx="3042603" cy="465615"/>
          </a:xfrm>
          <a:prstGeom prst="rect">
            <a:avLst/>
          </a:prstGeom>
        </p:spPr>
        <p:txBody>
          <a:bodyPr vert="horz" lIns="91870" tIns="45934" rIns="91870" bIns="4593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74459E1-DABA-4A93-984B-D2FAAC611687}" type="datetimeFigureOut">
              <a:rPr lang="en-US"/>
              <a:pPr>
                <a:defRPr/>
              </a:pPr>
              <a:t>9/12/2018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838722"/>
            <a:ext cx="3042603" cy="465615"/>
          </a:xfrm>
          <a:prstGeom prst="rect">
            <a:avLst/>
          </a:prstGeom>
        </p:spPr>
        <p:txBody>
          <a:bodyPr vert="horz" lIns="91870" tIns="45934" rIns="91870" bIns="4593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5736" y="8838722"/>
            <a:ext cx="3042603" cy="465615"/>
          </a:xfrm>
          <a:prstGeom prst="rect">
            <a:avLst/>
          </a:prstGeom>
        </p:spPr>
        <p:txBody>
          <a:bodyPr vert="horz" lIns="91870" tIns="45934" rIns="91870" bIns="4593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46B86B9-183D-4F1A-AF20-62FD2E693A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559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042603" cy="465615"/>
          </a:xfrm>
          <a:prstGeom prst="rect">
            <a:avLst/>
          </a:prstGeom>
        </p:spPr>
        <p:txBody>
          <a:bodyPr vert="horz" lIns="93615" tIns="46808" rIns="93615" bIns="468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5736" y="1"/>
            <a:ext cx="3042603" cy="465615"/>
          </a:xfrm>
          <a:prstGeom prst="rect">
            <a:avLst/>
          </a:prstGeom>
        </p:spPr>
        <p:txBody>
          <a:bodyPr vert="horz" lIns="93615" tIns="46808" rIns="93615" bIns="4680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24D4654-CB86-4A77-846A-FA22C3A32683}" type="datetimeFigureOut">
              <a:rPr lang="en-US"/>
              <a:pPr>
                <a:defRPr/>
              </a:pPr>
              <a:t>9/12/2018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15" tIns="46808" rIns="93615" bIns="46808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9" y="4420954"/>
            <a:ext cx="5614668" cy="4187349"/>
          </a:xfrm>
          <a:prstGeom prst="rect">
            <a:avLst/>
          </a:prstGeom>
        </p:spPr>
        <p:txBody>
          <a:bodyPr vert="horz" lIns="93615" tIns="46808" rIns="93615" bIns="46808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38722"/>
            <a:ext cx="3042603" cy="465615"/>
          </a:xfrm>
          <a:prstGeom prst="rect">
            <a:avLst/>
          </a:prstGeom>
        </p:spPr>
        <p:txBody>
          <a:bodyPr vert="horz" lIns="93615" tIns="46808" rIns="93615" bIns="468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5736" y="8838722"/>
            <a:ext cx="3042603" cy="465615"/>
          </a:xfrm>
          <a:prstGeom prst="rect">
            <a:avLst/>
          </a:prstGeom>
        </p:spPr>
        <p:txBody>
          <a:bodyPr vert="horz" lIns="93615" tIns="46808" rIns="93615" bIns="4680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17E9CAF-CA78-4668-B94D-278349315C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555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68469" y="5000446"/>
            <a:ext cx="5982139" cy="24647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902FC-13A1-4E02-8055-5D86C0003CE5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501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https://www.politico.com/f/?id=00000160-2734-d0c8-a9eb-2ff71c200000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7E9CAF-CA78-4668-B94D-278349315C5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530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7E9CAF-CA78-4668-B94D-278349315C5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200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7E9CAF-CA78-4668-B94D-278349315C5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573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-1"/>
            <a:ext cx="9144000" cy="339255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9048" y="3656128"/>
            <a:ext cx="5605780" cy="1139296"/>
          </a:xfrm>
        </p:spPr>
        <p:txBody>
          <a:bodyPr anchor="b"/>
          <a:lstStyle>
            <a:lvl1pPr algn="l"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9048" y="4887499"/>
            <a:ext cx="5605780" cy="1024149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32" y="1874067"/>
            <a:ext cx="2990147" cy="917731"/>
          </a:xfrm>
          <a:prstGeom prst="rect">
            <a:avLst/>
          </a:prstGeom>
        </p:spPr>
      </p:pic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-1" y="3227076"/>
            <a:ext cx="9144000" cy="170828"/>
          </a:xfrm>
          <a:prstGeom prst="rect">
            <a:avLst/>
          </a:prstGeom>
          <a:solidFill>
            <a:srgbClr val="F8BF5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-2" y="6428097"/>
            <a:ext cx="9144001" cy="42990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2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-33489" y="0"/>
            <a:ext cx="914400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BottomPlaceholder"/>
          <p:cNvSpPr>
            <a:spLocks noChangeArrowheads="1"/>
          </p:cNvSpPr>
          <p:nvPr userDrawn="1"/>
        </p:nvSpPr>
        <p:spPr bwMode="auto">
          <a:xfrm>
            <a:off x="-48986" y="2283840"/>
            <a:ext cx="2238620" cy="41116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32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605875" y="3105356"/>
            <a:ext cx="5036084" cy="502445"/>
          </a:xfrm>
        </p:spPr>
        <p:txBody>
          <a:bodyPr anchor="t"/>
          <a:lstStyle>
            <a:lvl1pPr>
              <a:defRPr sz="2400" b="1"/>
            </a:lvl1pPr>
          </a:lstStyle>
          <a:p>
            <a:pPr lvl="0"/>
            <a:r>
              <a:rPr lang="en-US" noProof="0" dirty="0"/>
              <a:t>Click to edit Master title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605875" y="3711729"/>
            <a:ext cx="5036084" cy="369332"/>
          </a:xfrm>
        </p:spPr>
        <p:txBody>
          <a:bodyPr>
            <a:sp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grpSp>
        <p:nvGrpSpPr>
          <p:cNvPr id="13513" name="McK Title Elements"/>
          <p:cNvGrpSpPr>
            <a:grpSpLocks/>
          </p:cNvGrpSpPr>
          <p:nvPr/>
        </p:nvGrpSpPr>
        <p:grpSpPr bwMode="auto">
          <a:xfrm>
            <a:off x="1" y="1"/>
            <a:ext cx="9140760" cy="6859620"/>
            <a:chOff x="0" y="0"/>
            <a:chExt cx="5643" cy="4235"/>
          </a:xfrm>
        </p:grpSpPr>
        <p:sp>
          <p:nvSpPr>
            <p:cNvPr id="13332" name="McK Document type" hidden="1"/>
            <p:cNvSpPr txBox="1">
              <a:spLocks noChangeArrowheads="1"/>
            </p:cNvSpPr>
            <p:nvPr userDrawn="1"/>
          </p:nvSpPr>
          <p:spPr bwMode="auto">
            <a:xfrm>
              <a:off x="1663" y="3104"/>
              <a:ext cx="3109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r>
                <a:rPr lang="en-US" sz="1428" dirty="0">
                  <a:solidFill>
                    <a:srgbClr val="000000"/>
                  </a:solidFill>
                  <a:cs typeface="+mn-cs"/>
                </a:rPr>
                <a:t>Document type</a:t>
              </a:r>
            </a:p>
          </p:txBody>
        </p:sp>
        <p:sp>
          <p:nvSpPr>
            <p:cNvPr id="13333" name="McK Date" hidden="1"/>
            <p:cNvSpPr txBox="1">
              <a:spLocks noChangeArrowheads="1"/>
            </p:cNvSpPr>
            <p:nvPr userDrawn="1"/>
          </p:nvSpPr>
          <p:spPr bwMode="auto">
            <a:xfrm>
              <a:off x="1663" y="3275"/>
              <a:ext cx="3109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1428" dirty="0">
                  <a:solidFill>
                    <a:srgbClr val="000000"/>
                  </a:solidFill>
                  <a:cs typeface="+mn-cs"/>
                </a:rPr>
                <a:t>Date</a:t>
              </a:r>
            </a:p>
          </p:txBody>
        </p:sp>
        <p:sp>
          <p:nvSpPr>
            <p:cNvPr id="13352" name="McK Disclaimer" hidden="1"/>
            <p:cNvSpPr>
              <a:spLocks noChangeArrowheads="1"/>
            </p:cNvSpPr>
            <p:nvPr userDrawn="1"/>
          </p:nvSpPr>
          <p:spPr bwMode="auto">
            <a:xfrm>
              <a:off x="1663" y="3713"/>
              <a:ext cx="2777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821202" eaLnBrk="0" hangingPunct="0"/>
              <a:r>
                <a:rPr lang="en-US" sz="816" dirty="0">
                  <a:solidFill>
                    <a:srgbClr val="000000"/>
                  </a:solidFill>
                  <a:cs typeface="+mn-cs"/>
                </a:rPr>
                <a:t>CONFIDENTIAL AND PROPRIETARY</a:t>
              </a:r>
            </a:p>
            <a:p>
              <a:pPr defTabSz="821202" eaLnBrk="0" hangingPunct="0"/>
              <a:r>
                <a:rPr lang="en-US" sz="816" dirty="0">
                  <a:solidFill>
                    <a:srgbClr val="000000"/>
                  </a:solidFill>
                  <a:cs typeface="+mn-cs"/>
                </a:rPr>
                <a:t>Any use of this material without specific permission of McKinsey &amp; Company is strictly prohibited</a:t>
              </a:r>
            </a:p>
          </p:txBody>
        </p:sp>
        <p:sp>
          <p:nvSpPr>
            <p:cNvPr id="13474" name="TitleBottomPlaceholder" hidden="1"/>
            <p:cNvSpPr>
              <a:spLocks noChangeArrowheads="1"/>
            </p:cNvSpPr>
            <p:nvPr userDrawn="1"/>
          </p:nvSpPr>
          <p:spPr bwMode="auto">
            <a:xfrm>
              <a:off x="0" y="1410"/>
              <a:ext cx="1382" cy="2825"/>
            </a:xfrm>
            <a:prstGeom prst="rect">
              <a:avLst/>
            </a:prstGeom>
            <a:solidFill>
              <a:srgbClr val="0065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32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475" name="TitleTopPlaceholder" hidden="1"/>
            <p:cNvSpPr>
              <a:spLocks noChangeArrowheads="1"/>
            </p:cNvSpPr>
            <p:nvPr userDrawn="1"/>
          </p:nvSpPr>
          <p:spPr bwMode="auto">
            <a:xfrm>
              <a:off x="0" y="0"/>
              <a:ext cx="1382" cy="1410"/>
            </a:xfrm>
            <a:prstGeom prst="rect">
              <a:avLst/>
            </a:prstGeom>
            <a:solidFill>
              <a:srgbClr val="91A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32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477" name="Rectangle 1189" hidden="1"/>
            <p:cNvSpPr>
              <a:spLocks noChangeArrowheads="1"/>
            </p:cNvSpPr>
            <p:nvPr userDrawn="1"/>
          </p:nvSpPr>
          <p:spPr bwMode="auto">
            <a:xfrm>
              <a:off x="0" y="0"/>
              <a:ext cx="5643" cy="423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32" dirty="0">
                <a:solidFill>
                  <a:srgbClr val="000000"/>
                </a:solidFill>
                <a:cs typeface="+mn-cs"/>
              </a:endParaRPr>
            </a:p>
          </p:txBody>
        </p:sp>
      </p:grpSp>
      <p:pic>
        <p:nvPicPr>
          <p:cNvPr id="13507" name="TitleBottomBarBW" hidden="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060" y="6574545"/>
            <a:ext cx="1670055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itleTopPlaceholder"/>
          <p:cNvSpPr>
            <a:spLocks noChangeArrowheads="1"/>
          </p:cNvSpPr>
          <p:nvPr userDrawn="1"/>
        </p:nvSpPr>
        <p:spPr bwMode="auto">
          <a:xfrm>
            <a:off x="-48986" y="1"/>
            <a:ext cx="2238620" cy="2283840"/>
          </a:xfrm>
          <a:prstGeom prst="rect">
            <a:avLst/>
          </a:prstGeom>
          <a:solidFill>
            <a:srgbClr val="F8BF56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32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-48986" y="6428097"/>
            <a:ext cx="9192986" cy="42990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875" y="1345464"/>
            <a:ext cx="3057414" cy="938376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829" y="1142357"/>
            <a:ext cx="8754413" cy="5175176"/>
          </a:xfrm>
        </p:spPr>
        <p:txBody>
          <a:bodyPr>
            <a:noAutofit/>
          </a:bodyPr>
          <a:lstStyle>
            <a:lvl1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2763" indent="-168275">
              <a:buClr>
                <a:schemeClr val="tx2"/>
              </a:buClr>
              <a:buFont typeface="Arial" panose="020B0604020202020204" pitchFamily="34" charset="0"/>
              <a:buChar char="̶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47713" indent="-227013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tabLst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73829" y="433871"/>
            <a:ext cx="8752621" cy="6349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989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829" y="1142357"/>
            <a:ext cx="8754413" cy="5175176"/>
          </a:xfrm>
        </p:spPr>
        <p:txBody>
          <a:bodyPr>
            <a:noAutofit/>
          </a:bodyPr>
          <a:lstStyle>
            <a:lvl1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2763" indent="-168275">
              <a:buClr>
                <a:schemeClr val="tx2"/>
              </a:buClr>
              <a:buFont typeface="Arial" panose="020B0604020202020204" pitchFamily="34" charset="0"/>
              <a:buChar char="̶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47713" indent="-227013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tabLst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09552" y="6660156"/>
            <a:ext cx="7069929" cy="18977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73829" y="433872"/>
            <a:ext cx="8752621" cy="6349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392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20138" y="6565900"/>
            <a:ext cx="198437" cy="1555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44635-D53B-4086-89ED-A5400ED4778D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72056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" y="6428097"/>
            <a:ext cx="9144000" cy="42990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621" y="429362"/>
            <a:ext cx="8749303" cy="648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622" y="1146379"/>
            <a:ext cx="8749302" cy="52133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-1" y="234880"/>
            <a:ext cx="9144000" cy="108857"/>
          </a:xfrm>
          <a:prstGeom prst="rect">
            <a:avLst/>
          </a:prstGeom>
          <a:solidFill>
            <a:srgbClr val="F8BF5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8510955" y="6536954"/>
            <a:ext cx="6330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r">
              <a:buFont typeface="Wingdings" panose="05000000000000000000" pitchFamily="2" charset="2"/>
              <a:buNone/>
            </a:pPr>
            <a:fld id="{875E1BC9-AFED-45F7-883E-56D4DC3C4571}" type="slidenum">
              <a:rPr lang="en-US" sz="9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0" indent="0" algn="r">
                <a:buFont typeface="Wingdings" panose="05000000000000000000" pitchFamily="2" charset="2"/>
                <a:buNone/>
              </a:pPr>
              <a:t>‹#›</a:t>
            </a:fld>
            <a:endParaRPr lang="en-US" sz="9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7963" y="6472902"/>
            <a:ext cx="1108744" cy="340294"/>
          </a:xfrm>
          <a:prstGeom prst="rect">
            <a:avLst/>
          </a:prstGeom>
        </p:spPr>
      </p:pic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0" y="-4342"/>
            <a:ext cx="9144000" cy="239222"/>
          </a:xfrm>
          <a:prstGeom prst="rect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3243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6" r:id="rId2"/>
    <p:sldLayoutId id="2147483793" r:id="rId3"/>
    <p:sldLayoutId id="2147483795" r:id="rId4"/>
    <p:sldLayoutId id="2147483797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900" b="1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̶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39775" indent="-225425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̶"/>
        <a:tabLst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̶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151" y="4718685"/>
            <a:ext cx="5605780" cy="1139296"/>
          </a:xfrm>
        </p:spPr>
        <p:txBody>
          <a:bodyPr/>
          <a:lstStyle/>
          <a:p>
            <a:r>
              <a:rPr lang="en-US" dirty="0" smtClean="0"/>
              <a:t>What Survey Data Is Saying</a:t>
            </a:r>
            <a:endParaRPr lang="en-US" sz="2449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51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43" y="391183"/>
            <a:ext cx="8921857" cy="634999"/>
          </a:xfrm>
        </p:spPr>
        <p:txBody>
          <a:bodyPr/>
          <a:lstStyle/>
          <a:p>
            <a:r>
              <a:rPr lang="en-US" dirty="0" smtClean="0"/>
              <a:t>Few are optimistic about the state of Massachusetts effectively addressing the Substance Use Disorder epidemic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6499551"/>
            <a:ext cx="8427755" cy="21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20" dirty="0">
                <a:solidFill>
                  <a:schemeClr val="bg1"/>
                </a:solidFill>
              </a:rPr>
              <a:t>https://</a:t>
            </a:r>
            <a:r>
              <a:rPr lang="en-US" sz="820" dirty="0" smtClean="0">
                <a:solidFill>
                  <a:schemeClr val="bg1"/>
                </a:solidFill>
              </a:rPr>
              <a:t>www.slideshare.net/AndrewDreyfus/massachusetts-public-opinion-poll-the-state-of-the-opioid-epidemic</a:t>
            </a:r>
            <a:endParaRPr lang="en-US" sz="820" dirty="0">
              <a:solidFill>
                <a:schemeClr val="bg1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253364" y="1134735"/>
          <a:ext cx="8671560" cy="4592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V="1">
            <a:off x="2545080" y="4178514"/>
            <a:ext cx="1112520" cy="804966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"/>
          <p:cNvSpPr txBox="1"/>
          <p:nvPr/>
        </p:nvSpPr>
        <p:spPr>
          <a:xfrm>
            <a:off x="69743" y="1134735"/>
            <a:ext cx="2394324" cy="307777"/>
          </a:xfrm>
          <a:prstGeom prst="rect">
            <a:avLst/>
          </a:prstGeom>
          <a:solidFill>
            <a:schemeClr val="accent4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MASSACHUSETTS DATA</a:t>
            </a:r>
          </a:p>
        </p:txBody>
      </p:sp>
    </p:spTree>
    <p:extLst>
      <p:ext uri="{BB962C8B-B14F-4D97-AF65-F5344CB8AC3E}">
        <p14:creationId xmlns:p14="http://schemas.microsoft.com/office/powerpoint/2010/main" val="338733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99736"/>
            <a:ext cx="9144000" cy="634999"/>
          </a:xfrm>
        </p:spPr>
        <p:txBody>
          <a:bodyPr/>
          <a:lstStyle/>
          <a:p>
            <a:r>
              <a:rPr lang="en-US" dirty="0"/>
              <a:t>Massachusetts </a:t>
            </a:r>
            <a:r>
              <a:rPr lang="en-US" dirty="0" smtClean="0"/>
              <a:t>residents </a:t>
            </a:r>
            <a:r>
              <a:rPr lang="en-US" dirty="0"/>
              <a:t>give poor ratings for available </a:t>
            </a:r>
            <a:r>
              <a:rPr lang="en-US" dirty="0" smtClean="0"/>
              <a:t>addiction care </a:t>
            </a:r>
            <a:r>
              <a:rPr lang="en-US" dirty="0"/>
              <a:t>and treatment </a:t>
            </a:r>
            <a:r>
              <a:rPr lang="en-US" sz="2000" dirty="0"/>
              <a:t/>
            </a:r>
            <a:br>
              <a:rPr lang="en-US" sz="2000" dirty="0"/>
            </a:b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3669047"/>
              </p:ext>
            </p:extLst>
          </p:nvPr>
        </p:nvGraphicFramePr>
        <p:xfrm>
          <a:off x="2382302" y="1961564"/>
          <a:ext cx="4678900" cy="4043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9"/>
          <p:cNvSpPr/>
          <p:nvPr/>
        </p:nvSpPr>
        <p:spPr>
          <a:xfrm>
            <a:off x="69743" y="6528559"/>
            <a:ext cx="8427755" cy="21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20" dirty="0">
                <a:solidFill>
                  <a:schemeClr val="bg1"/>
                </a:solidFill>
              </a:rPr>
              <a:t>https://</a:t>
            </a:r>
            <a:r>
              <a:rPr lang="en-US" sz="820" dirty="0" smtClean="0">
                <a:solidFill>
                  <a:schemeClr val="bg1"/>
                </a:solidFill>
              </a:rPr>
              <a:t>www.slideshare.net/AndrewDreyfus/massachusetts-public-opinion-poll-the-state-of-the-opioid-epidemic</a:t>
            </a:r>
            <a:endParaRPr lang="en-US" sz="820" dirty="0">
              <a:solidFill>
                <a:schemeClr val="bg1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201718" y="1130561"/>
            <a:ext cx="2394324" cy="307777"/>
          </a:xfrm>
          <a:prstGeom prst="rect">
            <a:avLst/>
          </a:prstGeom>
          <a:solidFill>
            <a:schemeClr val="accent4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MASSACHUSETTS DATA</a:t>
            </a:r>
          </a:p>
        </p:txBody>
      </p:sp>
    </p:spTree>
    <p:extLst>
      <p:ext uri="{BB962C8B-B14F-4D97-AF65-F5344CB8AC3E}">
        <p14:creationId xmlns:p14="http://schemas.microsoft.com/office/powerpoint/2010/main" val="4093303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17579" y="3762429"/>
            <a:ext cx="6180221" cy="3527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1617579" y="2791754"/>
            <a:ext cx="6858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1600" dirty="0"/>
              <a:t>National Survey </a:t>
            </a:r>
            <a:r>
              <a:rPr lang="en-US" altLang="en-US" sz="1600" dirty="0" smtClean="0"/>
              <a:t>Highlights  </a:t>
            </a:r>
            <a:endParaRPr lang="en-US" altLang="en-US" sz="160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altLang="en-US" sz="1600" b="1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1600" dirty="0"/>
              <a:t>Blue Cross Blue Shield Massachusetts Survey </a:t>
            </a:r>
            <a:r>
              <a:rPr lang="en-US" altLang="en-US" sz="1600" dirty="0" smtClean="0"/>
              <a:t>Highlights </a:t>
            </a:r>
            <a:endParaRPr lang="en-US" altLang="en-US" sz="160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altLang="en-US" sz="16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1600" b="1" dirty="0"/>
              <a:t>Boston Medical Center Survey </a:t>
            </a:r>
            <a:r>
              <a:rPr lang="en-US" altLang="en-US" sz="1600" b="1" dirty="0" smtClean="0"/>
              <a:t>Highlights </a:t>
            </a:r>
            <a:endParaRPr lang="en-US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306921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22238" y="313331"/>
            <a:ext cx="8908640" cy="796537"/>
          </a:xfrm>
        </p:spPr>
        <p:txBody>
          <a:bodyPr/>
          <a:lstStyle/>
          <a:p>
            <a:r>
              <a:rPr lang="en-US" altLang="en-US" dirty="0" smtClean="0"/>
              <a:t>In an effort to understand how BMC employees thought about mental health and substance use disorders, BMC conducted an internal survey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720138" y="6565900"/>
            <a:ext cx="198437" cy="1555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9472" y="1624907"/>
            <a:ext cx="6430945" cy="380938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smtClean="0"/>
              <a:t>BMC heard from </a:t>
            </a:r>
            <a:r>
              <a:rPr lang="en-US" sz="1400" b="1" dirty="0" smtClean="0">
                <a:solidFill>
                  <a:schemeClr val="tx2"/>
                </a:solidFill>
              </a:rPr>
              <a:t>1,476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smtClean="0"/>
              <a:t>respondents at all levels of the organization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2238" y="5776485"/>
            <a:ext cx="8796337" cy="52322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Our data set includes many key demographic indicators, among them: race, ethnicity, gender, gender identity, sexual identity, marital status and hours of work.</a:t>
            </a:r>
          </a:p>
        </p:txBody>
      </p:sp>
      <p:pic>
        <p:nvPicPr>
          <p:cNvPr id="7" name="Picture 6" descr="Grayken Survey on BMC Employee Support_1 29 2018 (3) (dragged) 5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32" t="27901" r="7376" b="15815"/>
          <a:stretch/>
        </p:blipFill>
        <p:spPr>
          <a:xfrm>
            <a:off x="289472" y="2148399"/>
            <a:ext cx="4347851" cy="2770182"/>
          </a:xfrm>
          <a:prstGeom prst="rect">
            <a:avLst/>
          </a:prstGeom>
        </p:spPr>
      </p:pic>
      <p:pic>
        <p:nvPicPr>
          <p:cNvPr id="8" name="Picture 7" descr="Grayken Survey on BMC Employee Support_1 29 2018 (3) (dragged) 2.pdf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7" t="30256" r="49584" b="8708"/>
          <a:stretch/>
        </p:blipFill>
        <p:spPr>
          <a:xfrm>
            <a:off x="4932371" y="2147644"/>
            <a:ext cx="3886985" cy="2965054"/>
          </a:xfrm>
          <a:prstGeom prst="rect">
            <a:avLst/>
          </a:prstGeom>
        </p:spPr>
      </p:pic>
      <p:sp>
        <p:nvSpPr>
          <p:cNvPr id="9" name="TextBox 1"/>
          <p:cNvSpPr txBox="1"/>
          <p:nvPr/>
        </p:nvSpPr>
        <p:spPr>
          <a:xfrm>
            <a:off x="69743" y="1134735"/>
            <a:ext cx="3116219" cy="307777"/>
          </a:xfrm>
          <a:prstGeom prst="rect">
            <a:avLst/>
          </a:prstGeom>
          <a:solidFill>
            <a:schemeClr val="accent4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BOSTON MEDICAL CENTER DATA</a:t>
            </a:r>
          </a:p>
        </p:txBody>
      </p:sp>
    </p:spTree>
    <p:extLst>
      <p:ext uri="{BB962C8B-B14F-4D97-AF65-F5344CB8AC3E}">
        <p14:creationId xmlns:p14="http://schemas.microsoft.com/office/powerpoint/2010/main" val="72495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Key Survey Findings: Summary of Survey Highlights 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175621" y="1498905"/>
            <a:ext cx="8620723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30.8 %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of employees surveyed had an immediate family member who had experience with a SUD specifically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Between 22% and 38.6%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employees surveyed reported that either they or a family member had experienced depression or anxiety, conditions which are often related to SUD.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However </a:t>
            </a:r>
            <a:r>
              <a:rPr lang="en-US" sz="1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83.1%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of employees surveyed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did not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know what mental health and/or substance use treatment services their health insurance covered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Of those employees who have used mental health substance use treatment benefits, only 35.7% were satisfied with them.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51.2% of employees said they were very uncomfortable or uncomfortable speaking with their supervisor about mental health or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substance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use issues they were experiencing</a:t>
            </a:r>
          </a:p>
          <a:p>
            <a:pPr>
              <a:spcAft>
                <a:spcPts val="0"/>
              </a:spcAft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Top two reasons for not speaking to a manager were: </a:t>
            </a: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oncerns about confidentiality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and fear of missing out on </a:t>
            </a:r>
            <a:r>
              <a:rPr lang="en-US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 career advancement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69743" y="1134735"/>
            <a:ext cx="3116219" cy="307777"/>
          </a:xfrm>
          <a:prstGeom prst="rect">
            <a:avLst/>
          </a:prstGeom>
          <a:solidFill>
            <a:schemeClr val="accent4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BOSTON MEDICAL CENTER DATA</a:t>
            </a:r>
          </a:p>
        </p:txBody>
      </p:sp>
    </p:spTree>
    <p:extLst>
      <p:ext uri="{BB962C8B-B14F-4D97-AF65-F5344CB8AC3E}">
        <p14:creationId xmlns:p14="http://schemas.microsoft.com/office/powerpoint/2010/main" val="195016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Key Survey Findings: Summary of the most powerful themes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175621" y="1442512"/>
            <a:ext cx="8620723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Make confidentiality a priority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Fear is a driving force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Address the full spectrum of Substance Use Disorder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From prevention to recovery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Take a clear and incontrovertible stand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Communicate a clear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broadly and 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deeply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uspend judgment and stigma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osition and leverage managers as the most critical resource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Instill accountability provide education and training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Understand what people are saying the core issues are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tress and anxiety may be a more critical area to address that SUDs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Clarify and educate everyone on available resources and support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enefits, programs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Shift the culture one step at a time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69743" y="1134735"/>
            <a:ext cx="3116219" cy="307777"/>
          </a:xfrm>
          <a:prstGeom prst="rect">
            <a:avLst/>
          </a:prstGeom>
          <a:solidFill>
            <a:schemeClr val="accent4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BOSTON MEDICAL CENTER DATA</a:t>
            </a:r>
          </a:p>
        </p:txBody>
      </p:sp>
    </p:spTree>
    <p:extLst>
      <p:ext uri="{BB962C8B-B14F-4D97-AF65-F5344CB8AC3E}">
        <p14:creationId xmlns:p14="http://schemas.microsoft.com/office/powerpoint/2010/main" val="354544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Introduction</a:t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Employees in every industry are grappling with substance use disorders – as individuals, family members, and friends. To demonstrate the breadth of this problem, we compiled data from multiple different sources: national surveys, a Massachusetts survey, and a survey of employees here at Boston Medical Center. Key findings from these surveys are shared here. </a:t>
            </a:r>
            <a:endParaRPr lang="en-US" dirty="0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84603" y="2763922"/>
            <a:ext cx="7104983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sz="1600" dirty="0" smtClean="0"/>
              <a:t>Find the following headlines inside: </a:t>
            </a:r>
          </a:p>
          <a:p>
            <a:endParaRPr lang="en-US" altLang="en-US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1600" b="1" dirty="0" smtClean="0"/>
              <a:t>National </a:t>
            </a:r>
            <a:r>
              <a:rPr lang="en-US" altLang="en-US" sz="1600" dirty="0" smtClean="0"/>
              <a:t>Survey Highlights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Blue Cross Blue Shield </a:t>
            </a:r>
            <a:r>
              <a:rPr lang="en-US" altLang="en-US" sz="1600" b="1" dirty="0" smtClean="0"/>
              <a:t>Massachusetts </a:t>
            </a:r>
            <a:r>
              <a:rPr lang="en-US" altLang="en-US" sz="1600" dirty="0" smtClean="0"/>
              <a:t>Survey Highlights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1600" b="1" dirty="0" smtClean="0"/>
              <a:t>Boston Medical Center </a:t>
            </a:r>
            <a:r>
              <a:rPr lang="en-US" altLang="en-US" sz="1600" dirty="0" smtClean="0"/>
              <a:t>Survey Highlights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00214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15979" y="2673221"/>
            <a:ext cx="6180221" cy="3527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1515979" y="2673221"/>
            <a:ext cx="6858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1600" b="1" dirty="0"/>
              <a:t>National Survey </a:t>
            </a:r>
            <a:r>
              <a:rPr lang="en-US" altLang="en-US" sz="1600" b="1" dirty="0" smtClean="0"/>
              <a:t>Highlights</a:t>
            </a:r>
            <a:endParaRPr lang="en-US" altLang="en-US" sz="1600" b="1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altLang="en-US" sz="1600" b="1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1600" dirty="0"/>
              <a:t>Blue Cross Blue Shield Massachusetts Survey H</a:t>
            </a:r>
            <a:r>
              <a:rPr lang="en-US" altLang="en-US" sz="1600" dirty="0" smtClean="0"/>
              <a:t>ighlights</a:t>
            </a:r>
            <a:endParaRPr lang="en-US" altLang="en-US" sz="160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altLang="en-US" sz="16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1600" dirty="0"/>
              <a:t>Boston Medical Center Survey </a:t>
            </a:r>
            <a:r>
              <a:rPr lang="en-US" altLang="en-US" sz="1600" dirty="0" smtClean="0"/>
              <a:t>Highlights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894136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42" y="457828"/>
            <a:ext cx="8968379" cy="648980"/>
          </a:xfrm>
        </p:spPr>
        <p:txBody>
          <a:bodyPr/>
          <a:lstStyle/>
          <a:p>
            <a:r>
              <a:rPr lang="en-US" dirty="0" smtClean="0"/>
              <a:t>Substance use disorders directly affected an estimated 20.2m adults in 2014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6087448"/>
            <a:ext cx="863309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Source: SAMHSA, Center for Behavioral Health Statistics and Quality, National Survey on Drug Use and Health (NSDUH), 2014.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523226"/>
            <a:ext cx="5710136" cy="21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20" dirty="0">
                <a:solidFill>
                  <a:schemeClr val="bg1"/>
                </a:solidFill>
              </a:rPr>
              <a:t>https://www.samhsa.gov/data/sites/default/files/report_2790/ShortReport-2790.html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1086972" y="2067395"/>
          <a:ext cx="7505339" cy="3830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52914" y="1609809"/>
            <a:ext cx="8107680" cy="30777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Alcohol and Illicit drug use are the two leading contributors 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69743" y="1134735"/>
            <a:ext cx="1862910" cy="307777"/>
          </a:xfrm>
          <a:prstGeom prst="rect">
            <a:avLst/>
          </a:prstGeom>
          <a:solidFill>
            <a:schemeClr val="accent4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DATA</a:t>
            </a:r>
          </a:p>
        </p:txBody>
      </p:sp>
      <p:sp>
        <p:nvSpPr>
          <p:cNvPr id="3" name="Oval 2"/>
          <p:cNvSpPr/>
          <p:nvPr/>
        </p:nvSpPr>
        <p:spPr>
          <a:xfrm>
            <a:off x="4119613" y="2194560"/>
            <a:ext cx="4472698" cy="1068404"/>
          </a:xfrm>
          <a:prstGeom prst="ellipse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20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735" y="376626"/>
            <a:ext cx="8749303" cy="634999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POLITICO/Harvard T.H. Chan School of Public </a:t>
            </a:r>
            <a:r>
              <a:rPr lang="en-US" dirty="0" smtClean="0"/>
              <a:t>Health poll found that the opioid epidemic is perceived as a major problem by most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/>
          </p:nvPr>
        </p:nvGraphicFramePr>
        <p:xfrm>
          <a:off x="1001198" y="1910285"/>
          <a:ext cx="7144378" cy="4370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9"/>
          <p:cNvSpPr/>
          <p:nvPr/>
        </p:nvSpPr>
        <p:spPr>
          <a:xfrm>
            <a:off x="69743" y="5419265"/>
            <a:ext cx="24670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Source: POLITICO/Harvard 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T.H. Chan School of Public Health, The Public’s Priorities for Congress and President Trump in the Post-Thanksgiving Period, November 15 – 19, 2017. Base: U.S. adults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6450818"/>
            <a:ext cx="5441182" cy="21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20" dirty="0">
                <a:solidFill>
                  <a:schemeClr val="bg1"/>
                </a:solidFill>
              </a:rPr>
              <a:t>https://www.politico.com/f/?id=00000160-2734-d0c8-a9eb-2ff71c200000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69743" y="1134735"/>
            <a:ext cx="1862910" cy="307777"/>
          </a:xfrm>
          <a:prstGeom prst="rect">
            <a:avLst/>
          </a:prstGeom>
          <a:solidFill>
            <a:schemeClr val="accent4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DATA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7469" y="1617395"/>
            <a:ext cx="8471836" cy="30777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The </a:t>
            </a:r>
            <a:r>
              <a:rPr lang="en-US" sz="1400" dirty="0">
                <a:solidFill>
                  <a:schemeClr val="bg1"/>
                </a:solidFill>
              </a:rPr>
              <a:t>Public’s Views </a:t>
            </a:r>
            <a:r>
              <a:rPr lang="en-US" sz="1400" dirty="0" smtClean="0">
                <a:solidFill>
                  <a:schemeClr val="bg1"/>
                </a:solidFill>
              </a:rPr>
              <a:t>About </a:t>
            </a:r>
            <a:r>
              <a:rPr lang="en-US" sz="1400" dirty="0">
                <a:solidFill>
                  <a:schemeClr val="bg1"/>
                </a:solidFill>
              </a:rPr>
              <a:t>How Much of a Problem Opioid Abuse Is in the </a:t>
            </a:r>
            <a:r>
              <a:rPr lang="en-US" sz="1400" dirty="0" smtClean="0">
                <a:solidFill>
                  <a:schemeClr val="bg1"/>
                </a:solidFill>
              </a:rPr>
              <a:t>Country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33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5621" y="342926"/>
            <a:ext cx="8760989" cy="736421"/>
          </a:xfrm>
        </p:spPr>
        <p:txBody>
          <a:bodyPr/>
          <a:lstStyle/>
          <a:p>
            <a:r>
              <a:rPr lang="en-US" dirty="0" smtClean="0"/>
              <a:t>A National Safety Council survey of HR professionals found employers have low confidence in their policies on prescription drug use</a:t>
            </a:r>
            <a:endParaRPr lang="en-US" dirty="0"/>
          </a:p>
        </p:txBody>
      </p:sp>
      <p:sp>
        <p:nvSpPr>
          <p:cNvPr id="7" name="TextBox 1"/>
          <p:cNvSpPr txBox="1"/>
          <p:nvPr/>
        </p:nvSpPr>
        <p:spPr>
          <a:xfrm>
            <a:off x="79170" y="1166789"/>
            <a:ext cx="1862910" cy="307777"/>
          </a:xfrm>
          <a:prstGeom prst="rect">
            <a:avLst/>
          </a:prstGeom>
          <a:solidFill>
            <a:schemeClr val="accent4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DATA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6896" y="1649449"/>
            <a:ext cx="8471836" cy="30777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Fewer than half of employers are confident in their policies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5621" y="5785231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Source: 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National Safety Council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Prescription Drugs &amp; The US 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Workforce, January 2017. Base: 501 HR Professionals. 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450818"/>
            <a:ext cx="5441182" cy="34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20" dirty="0">
                <a:solidFill>
                  <a:schemeClr val="bg1"/>
                </a:solidFill>
              </a:rPr>
              <a:t>https://www.nsc.org/Portals/0/Documents/NewsDocuments/2017/National-Employer-Addiction-Survey-Methodology.pdf?ver=2018-07-05-105114-883</a:t>
            </a: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400126529"/>
              </p:ext>
            </p:extLst>
          </p:nvPr>
        </p:nvGraphicFramePr>
        <p:xfrm>
          <a:off x="346896" y="2121341"/>
          <a:ext cx="8471835" cy="3420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4283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15979" y="3159877"/>
            <a:ext cx="6180221" cy="3527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1515979" y="2674540"/>
            <a:ext cx="6858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1600" dirty="0"/>
              <a:t>National Survey </a:t>
            </a:r>
            <a:r>
              <a:rPr lang="en-US" altLang="en-US" sz="1600" dirty="0" smtClean="0"/>
              <a:t>Highlights  </a:t>
            </a:r>
            <a:endParaRPr lang="en-US" altLang="en-US" sz="160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altLang="en-US" sz="1600" b="1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1600" b="1" dirty="0"/>
              <a:t>Blue Cross Blue Shield Massachusetts Survey </a:t>
            </a:r>
            <a:r>
              <a:rPr lang="en-US" altLang="en-US" sz="1600" b="1" dirty="0" smtClean="0"/>
              <a:t>Highlights </a:t>
            </a:r>
            <a:endParaRPr lang="en-US" altLang="en-US" sz="1600" b="1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altLang="en-US" sz="16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1600" dirty="0"/>
              <a:t>Boston Medical Center Survey </a:t>
            </a:r>
            <a:r>
              <a:rPr lang="en-US" altLang="en-US" sz="1600" dirty="0" smtClean="0"/>
              <a:t>Highlights 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400745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43" y="469670"/>
            <a:ext cx="8749303" cy="634999"/>
          </a:xfrm>
        </p:spPr>
        <p:txBody>
          <a:bodyPr/>
          <a:lstStyle/>
          <a:p>
            <a:r>
              <a:rPr lang="en-US" dirty="0" smtClean="0"/>
              <a:t>A majority </a:t>
            </a:r>
            <a:r>
              <a:rPr lang="en-US" dirty="0"/>
              <a:t>of Massachusetts residents know someone addicted to </a:t>
            </a:r>
            <a:r>
              <a:rPr lang="en-US" dirty="0" smtClean="0"/>
              <a:t>opioids, </a:t>
            </a:r>
            <a:r>
              <a:rPr lang="en-US" dirty="0"/>
              <a:t>and over a quarter know someone who died from an overdose</a:t>
            </a:r>
            <a:r>
              <a:rPr lang="en-US" sz="2000" dirty="0"/>
              <a:t/>
            </a:r>
            <a:br>
              <a:rPr lang="en-US" sz="2000" dirty="0"/>
            </a:b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501" y="6497476"/>
            <a:ext cx="8427755" cy="21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20" dirty="0">
                <a:solidFill>
                  <a:schemeClr val="bg1"/>
                </a:solidFill>
              </a:rPr>
              <a:t>https://</a:t>
            </a:r>
            <a:r>
              <a:rPr lang="en-US" sz="820" dirty="0" smtClean="0">
                <a:solidFill>
                  <a:schemeClr val="bg1"/>
                </a:solidFill>
              </a:rPr>
              <a:t>www.slideshare.net/AndrewDreyfus/massachusetts-public-opinion-poll-the-state-of-the-opioid-epidemic</a:t>
            </a:r>
            <a:endParaRPr lang="en-US" sz="820" dirty="0">
              <a:solidFill>
                <a:schemeClr val="bg1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496214" y="1634239"/>
          <a:ext cx="8415109" cy="3709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501" y="5958820"/>
            <a:ext cx="8106113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*Blue </a:t>
            </a:r>
            <a:r>
              <a:rPr lang="en-US" sz="1100" dirty="0"/>
              <a:t>Cross Blue Shield MA conducted a telephone survey of Massachusetts residents on the opioid epidemic</a:t>
            </a:r>
            <a:endParaRPr 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69743" y="1134735"/>
            <a:ext cx="2394324" cy="307777"/>
          </a:xfrm>
          <a:prstGeom prst="rect">
            <a:avLst/>
          </a:prstGeom>
          <a:solidFill>
            <a:schemeClr val="accent4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MASSACHUSETTS DATA</a:t>
            </a:r>
          </a:p>
        </p:txBody>
      </p:sp>
    </p:spTree>
    <p:extLst>
      <p:ext uri="{BB962C8B-B14F-4D97-AF65-F5344CB8AC3E}">
        <p14:creationId xmlns:p14="http://schemas.microsoft.com/office/powerpoint/2010/main" val="391826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581593"/>
            <a:ext cx="8427755" cy="21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20" dirty="0">
                <a:solidFill>
                  <a:schemeClr val="bg1"/>
                </a:solidFill>
              </a:rPr>
              <a:t>https://</a:t>
            </a:r>
            <a:r>
              <a:rPr lang="en-US" sz="820" dirty="0" smtClean="0">
                <a:solidFill>
                  <a:schemeClr val="bg1"/>
                </a:solidFill>
              </a:rPr>
              <a:t>www.slideshare.net/AndrewDreyfus/massachusetts-public-opinion-poll-the-state-of-the-opioid-epidemic</a:t>
            </a:r>
            <a:endParaRPr lang="en-US" sz="82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7158" y="336486"/>
            <a:ext cx="902684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Massachusetts residents are much more likely than other Americans to view the epidemic as a national emergency </a:t>
            </a: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/>
          </p:nvPr>
        </p:nvGraphicFramePr>
        <p:xfrm>
          <a:off x="732472" y="2392680"/>
          <a:ext cx="3687128" cy="3215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/>
          </p:nvPr>
        </p:nvGraphicFramePr>
        <p:xfrm>
          <a:off x="5253038" y="2369575"/>
          <a:ext cx="3469004" cy="3261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69743" y="1134735"/>
            <a:ext cx="2394324" cy="307777"/>
          </a:xfrm>
          <a:prstGeom prst="rect">
            <a:avLst/>
          </a:prstGeom>
          <a:solidFill>
            <a:schemeClr val="accent4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MASSACHUSETTS DATA</a:t>
            </a:r>
          </a:p>
        </p:txBody>
      </p:sp>
    </p:spTree>
    <p:extLst>
      <p:ext uri="{BB962C8B-B14F-4D97-AF65-F5344CB8AC3E}">
        <p14:creationId xmlns:p14="http://schemas.microsoft.com/office/powerpoint/2010/main" val="123208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Office Theme">
  <a:themeElements>
    <a:clrScheme name="BMC Health System">
      <a:dk1>
        <a:srgbClr val="000000"/>
      </a:dk1>
      <a:lt1>
        <a:srgbClr val="FFFFFF"/>
      </a:lt1>
      <a:dk2>
        <a:srgbClr val="00437B"/>
      </a:dk2>
      <a:lt2>
        <a:srgbClr val="FFFFFF"/>
      </a:lt2>
      <a:accent1>
        <a:srgbClr val="D4E2F8"/>
      </a:accent1>
      <a:accent2>
        <a:srgbClr val="9DBCED"/>
      </a:accent2>
      <a:accent3>
        <a:srgbClr val="FFFFFF"/>
      </a:accent3>
      <a:accent4>
        <a:srgbClr val="00437B"/>
      </a:accent4>
      <a:accent5>
        <a:srgbClr val="B3E0FF"/>
      </a:accent5>
      <a:accent6>
        <a:srgbClr val="6283C2"/>
      </a:accent6>
      <a:hlink>
        <a:srgbClr val="6283C2"/>
      </a:hlink>
      <a:folHlink>
        <a:srgbClr val="9DBCE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marL="228600" indent="-228600">
          <a:buFont typeface="Wingdings" panose="05000000000000000000" pitchFamily="2" charset="2"/>
          <a:buChar char="§"/>
          <a:defRPr sz="1600"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26035</TotalTime>
  <Words>770</Words>
  <Application>Microsoft Office PowerPoint</Application>
  <PresentationFormat>On-screen Show (4:3)</PresentationFormat>
  <Paragraphs>113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What Survey Data Is Saying</vt:lpstr>
      <vt:lpstr>Introduction </vt:lpstr>
      <vt:lpstr>PowerPoint Presentation</vt:lpstr>
      <vt:lpstr>Substance use disorders directly affected an estimated 20.2m adults in 2014</vt:lpstr>
      <vt:lpstr>A POLITICO/Harvard T.H. Chan School of Public Health poll found that the opioid epidemic is perceived as a major problem by most</vt:lpstr>
      <vt:lpstr>A National Safety Council survey of HR professionals found employers have low confidence in their policies on prescription drug use</vt:lpstr>
      <vt:lpstr>PowerPoint Presentation</vt:lpstr>
      <vt:lpstr>A majority of Massachusetts residents know someone addicted to opioids, and over a quarter know someone who died from an overdose </vt:lpstr>
      <vt:lpstr>PowerPoint Presentation</vt:lpstr>
      <vt:lpstr>Few are optimistic about the state of Massachusetts effectively addressing the Substance Use Disorder epidemic</vt:lpstr>
      <vt:lpstr>Massachusetts residents give poor ratings for available addiction care and treatment  </vt:lpstr>
      <vt:lpstr>PowerPoint Presentation</vt:lpstr>
      <vt:lpstr>In an effort to understand how BMC employees thought about mental health and substance use disorders, BMC conducted an internal survey</vt:lpstr>
      <vt:lpstr>Key Survey Findings: Summary of Survey Highlights </vt:lpstr>
      <vt:lpstr>Key Survey Findings: Summary of the most powerful themes</vt:lpstr>
    </vt:vector>
  </TitlesOfParts>
  <Company>Boston Medical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Hunley, Kelly</dc:creator>
  <cp:lastModifiedBy>Gottlieb, Maia</cp:lastModifiedBy>
  <cp:revision>1266</cp:revision>
  <cp:lastPrinted>2018-08-27T16:11:19Z</cp:lastPrinted>
  <dcterms:created xsi:type="dcterms:W3CDTF">2013-11-18T16:08:48Z</dcterms:created>
  <dcterms:modified xsi:type="dcterms:W3CDTF">2018-09-12T16:06:57Z</dcterms:modified>
</cp:coreProperties>
</file>