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Lst>
  <p:notesMasterIdLst>
    <p:notesMasterId r:id="rId70"/>
  </p:notesMasterIdLst>
  <p:sldIdLst>
    <p:sldId id="256" r:id="rId13"/>
    <p:sldId id="361" r:id="rId14"/>
    <p:sldId id="257" r:id="rId15"/>
    <p:sldId id="258" r:id="rId16"/>
    <p:sldId id="260" r:id="rId17"/>
    <p:sldId id="261" r:id="rId18"/>
    <p:sldId id="262" r:id="rId19"/>
    <p:sldId id="264" r:id="rId20"/>
    <p:sldId id="348" r:id="rId21"/>
    <p:sldId id="349" r:id="rId22"/>
    <p:sldId id="350" r:id="rId23"/>
    <p:sldId id="263" r:id="rId24"/>
    <p:sldId id="351" r:id="rId25"/>
    <p:sldId id="352" r:id="rId26"/>
    <p:sldId id="353" r:id="rId27"/>
    <p:sldId id="354" r:id="rId28"/>
    <p:sldId id="355" r:id="rId29"/>
    <p:sldId id="356" r:id="rId30"/>
    <p:sldId id="357" r:id="rId31"/>
    <p:sldId id="277" r:id="rId32"/>
    <p:sldId id="278" r:id="rId33"/>
    <p:sldId id="281" r:id="rId34"/>
    <p:sldId id="282" r:id="rId35"/>
    <p:sldId id="284" r:id="rId36"/>
    <p:sldId id="285" r:id="rId37"/>
    <p:sldId id="290" r:id="rId38"/>
    <p:sldId id="291" r:id="rId39"/>
    <p:sldId id="312" r:id="rId40"/>
    <p:sldId id="293" r:id="rId41"/>
    <p:sldId id="315" r:id="rId42"/>
    <p:sldId id="314" r:id="rId43"/>
    <p:sldId id="316" r:id="rId44"/>
    <p:sldId id="317" r:id="rId45"/>
    <p:sldId id="340" r:id="rId46"/>
    <p:sldId id="321" r:id="rId47"/>
    <p:sldId id="324" r:id="rId48"/>
    <p:sldId id="322" r:id="rId49"/>
    <p:sldId id="327" r:id="rId50"/>
    <p:sldId id="360" r:id="rId51"/>
    <p:sldId id="331" r:id="rId52"/>
    <p:sldId id="335" r:id="rId53"/>
    <p:sldId id="334" r:id="rId54"/>
    <p:sldId id="313" r:id="rId55"/>
    <p:sldId id="337" r:id="rId56"/>
    <p:sldId id="308" r:id="rId57"/>
    <p:sldId id="359" r:id="rId58"/>
    <p:sldId id="341" r:id="rId59"/>
    <p:sldId id="309" r:id="rId60"/>
    <p:sldId id="358" r:id="rId61"/>
    <p:sldId id="342" r:id="rId62"/>
    <p:sldId id="343" r:id="rId63"/>
    <p:sldId id="344" r:id="rId64"/>
    <p:sldId id="346" r:id="rId65"/>
    <p:sldId id="306" r:id="rId66"/>
    <p:sldId id="307" r:id="rId67"/>
    <p:sldId id="363" r:id="rId68"/>
    <p:sldId id="29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maromy, Miriam" initials="KM"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10" autoAdjust="0"/>
    <p:restoredTop sz="59609" autoAdjust="0"/>
  </p:normalViewPr>
  <p:slideViewPr>
    <p:cSldViewPr snapToGrid="0">
      <p:cViewPr varScale="1">
        <p:scale>
          <a:sx n="61" d="100"/>
          <a:sy n="61" d="100"/>
        </p:scale>
        <p:origin x="1518" y="78"/>
      </p:cViewPr>
      <p:guideLst>
        <p:guide orient="horz" pos="2160"/>
        <p:guide pos="3840"/>
      </p:guideLst>
    </p:cSldViewPr>
  </p:slideViewPr>
  <p:notesTextViewPr>
    <p:cViewPr>
      <p:scale>
        <a:sx n="1" d="1"/>
        <a:sy n="1" d="1"/>
      </p:scale>
      <p:origin x="0" y="0"/>
    </p:cViewPr>
  </p:notesTextViewPr>
  <p:sorterViewPr>
    <p:cViewPr>
      <p:scale>
        <a:sx n="100" d="100"/>
        <a:sy n="100" d="100"/>
      </p:scale>
      <p:origin x="0" y="-10728"/>
    </p:cViewPr>
  </p:sorterViewPr>
  <p:notesViewPr>
    <p:cSldViewPr snapToGrid="0">
      <p:cViewPr>
        <p:scale>
          <a:sx n="90" d="100"/>
          <a:sy n="90" d="100"/>
        </p:scale>
        <p:origin x="2112" y="-5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2926A-5B4F-44E8-B33C-86A75AA22102}" type="datetimeFigureOut">
              <a:rPr lang="en-US" smtClean="0"/>
              <a:t>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1E93F-67EC-47C5-8FFA-2C7C6D7E88A4}" type="slidenum">
              <a:rPr lang="en-US" smtClean="0"/>
              <a:t>‹#›</a:t>
            </a:fld>
            <a:endParaRPr lang="en-US"/>
          </a:p>
        </p:txBody>
      </p:sp>
    </p:spTree>
    <p:extLst>
      <p:ext uri="{BB962C8B-B14F-4D97-AF65-F5344CB8AC3E}">
        <p14:creationId xmlns:p14="http://schemas.microsoft.com/office/powerpoint/2010/main" val="2670845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hatterproof.org/inittogeth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mc.org/addiction/reducing-stigm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pubmed/2197574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us care for some patients who have problems related to substance use</a:t>
            </a:r>
          </a:p>
          <a:p>
            <a:endParaRPr lang="en-US" dirty="0"/>
          </a:p>
          <a:p>
            <a:r>
              <a:rPr lang="en-US" dirty="0" smtClean="0"/>
              <a:t>For some of us, treating substance use disorder is our main clinical focus</a:t>
            </a:r>
          </a:p>
          <a:p>
            <a:endParaRPr lang="en-US" dirty="0"/>
          </a:p>
          <a:p>
            <a:r>
              <a:rPr lang="en-US" dirty="0" smtClean="0"/>
              <a:t>Others of us do not seek out these patients, but we end of caring for them because substance use is a problem across all boundaries of age, gender, race/ethnicity and socio-economic class</a:t>
            </a:r>
          </a:p>
          <a:p>
            <a:endParaRPr lang="en-US" dirty="0"/>
          </a:p>
          <a:p>
            <a:r>
              <a:rPr lang="en-US" dirty="0" smtClean="0"/>
              <a:t>If we increase our understanding of problems related to substance use we can all provide better and more appropriate care for our patients</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a:t>
            </a:fld>
            <a:endParaRPr lang="en-US"/>
          </a:p>
        </p:txBody>
      </p:sp>
    </p:spTree>
    <p:extLst>
      <p:ext uri="{BB962C8B-B14F-4D97-AF65-F5344CB8AC3E}">
        <p14:creationId xmlns:p14="http://schemas.microsoft.com/office/powerpoint/2010/main" val="288875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Felitti</a:t>
            </a:r>
            <a:r>
              <a:rPr lang="en-US" dirty="0" smtClean="0"/>
              <a:t> and colleagues found in a large survey of Kaiser members that most reported having experienced at least one ACE, and 1/5 of the sample reported 3 or more ACEs.</a:t>
            </a:r>
          </a:p>
          <a:p>
            <a:endParaRPr lang="en-US" dirty="0" smtClean="0"/>
          </a:p>
          <a:p>
            <a:r>
              <a:rPr lang="en-US" dirty="0" smtClean="0"/>
              <a:t>They also found that experience of ACEs was correlated with the development of a wide variety of later health problems.</a:t>
            </a:r>
          </a:p>
          <a:p>
            <a:endParaRPr lang="en-US" dirty="0" smtClean="0"/>
          </a:p>
          <a:p>
            <a:r>
              <a:rPr lang="en-US" dirty="0" smtClean="0"/>
              <a:t>In particular, thy found that each ACE was associated with a 2-4 fold increased risk of early initiation of drug use, which in turn is associated with greatly increased risk of developing a substance use disorder.</a:t>
            </a:r>
          </a:p>
          <a:p>
            <a:endParaRPr lang="en-US" dirty="0" smtClean="0"/>
          </a:p>
          <a:p>
            <a:r>
              <a:rPr lang="en-US" dirty="0" smtClean="0"/>
              <a:t>Many subsequent studies have confirmed this relationship.</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10</a:t>
            </a:fld>
            <a:endParaRPr lang="en-US"/>
          </a:p>
        </p:txBody>
      </p:sp>
    </p:spTree>
    <p:extLst>
      <p:ext uri="{BB962C8B-B14F-4D97-AF65-F5344CB8AC3E}">
        <p14:creationId xmlns:p14="http://schemas.microsoft.com/office/powerpoint/2010/main" val="1153598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Researchers have found that</a:t>
            </a:r>
            <a:r>
              <a:rPr lang="en-US" baseline="0" dirty="0" smtClean="0"/>
              <a:t> </a:t>
            </a:r>
            <a:r>
              <a:rPr lang="en-US" dirty="0" smtClean="0"/>
              <a:t>childhood experience of ACEs</a:t>
            </a:r>
            <a:r>
              <a:rPr lang="en-US" baseline="0" dirty="0" smtClean="0"/>
              <a:t> increase the likelihood of developing all of these problems, and many more.</a:t>
            </a:r>
            <a:endParaRPr lang="en-US" dirty="0" smtClean="0"/>
          </a:p>
          <a:p>
            <a:endParaRPr lang="en-US" dirty="0" smtClean="0"/>
          </a:p>
          <a:p>
            <a:r>
              <a:rPr lang="en-US" dirty="0" smtClean="0"/>
              <a:t>What</a:t>
            </a:r>
            <a:r>
              <a:rPr lang="en-US" baseline="0" dirty="0" smtClean="0"/>
              <a:t> are the biologic mechanisms underlying these relationships?</a:t>
            </a:r>
          </a:p>
          <a:p>
            <a:endParaRPr lang="en-US" baseline="0" dirty="0" smtClean="0"/>
          </a:p>
          <a:p>
            <a:r>
              <a:rPr lang="en-US" baseline="0" dirty="0" smtClean="0"/>
              <a:t>Research shows that </a:t>
            </a:r>
            <a:r>
              <a:rPr lang="en-US" b="1" baseline="0" dirty="0" smtClean="0"/>
              <a:t>adults</a:t>
            </a:r>
            <a:r>
              <a:rPr lang="en-US" baseline="0" dirty="0" smtClean="0"/>
              <a:t> who experienced Adverse Childhood Events </a:t>
            </a:r>
            <a:r>
              <a:rPr lang="en-US" b="1" baseline="0" dirty="0" smtClean="0"/>
              <a:t>as children </a:t>
            </a:r>
            <a:r>
              <a:rPr lang="en-US" baseline="0" dirty="0" smtClean="0"/>
              <a:t>have higher levels of stress hormones and markers of inflammation, and these likely play a role in greater susceptibility to physical and behavioral health problems.</a:t>
            </a:r>
          </a:p>
          <a:p>
            <a:r>
              <a:rPr lang="en-US" baseline="0" dirty="0" smtClean="0"/>
              <a:t>(</a:t>
            </a:r>
            <a:r>
              <a:rPr lang="en-US" baseline="0" dirty="0" err="1" smtClean="0"/>
              <a:t>Hostinar</a:t>
            </a:r>
            <a:r>
              <a:rPr lang="en-US" baseline="0" dirty="0" smtClean="0"/>
              <a:t>, Dev </a:t>
            </a:r>
            <a:r>
              <a:rPr lang="en-US" baseline="0" dirty="0" err="1" smtClean="0"/>
              <a:t>Psycho,l</a:t>
            </a:r>
            <a:r>
              <a:rPr lang="en-US" baseline="0" dirty="0" smtClean="0"/>
              <a:t> 2015)</a:t>
            </a:r>
          </a:p>
          <a:p>
            <a:endParaRPr lang="en-US" dirty="0" smtClean="0"/>
          </a:p>
          <a:p>
            <a:r>
              <a:rPr lang="en-US" b="1" dirty="0" smtClean="0"/>
              <a:t>Conclude</a:t>
            </a:r>
            <a:r>
              <a:rPr lang="en-US" dirty="0" smtClean="0"/>
              <a:t>: so you can see that people who experienced ACEs did not make a choice to have a high risk of developing problems with substances—their brains tend to respond differently to stress and to be soothed by substance use, and this increases their risk  of developing problematic use</a:t>
            </a:r>
          </a:p>
          <a:p>
            <a:endParaRPr lang="en-US" dirty="0" smtClean="0"/>
          </a:p>
          <a:p>
            <a:r>
              <a:rPr lang="en-US" dirty="0" smtClean="0"/>
              <a:t>When we understand this, we can see why it doesn’t make sense to blame people who have problems with substances.  So many different factors influence my risk of developing a substance-related problem—my genes, my family, my culture, my access to substances, and things that happened to me when I am a baby or child.</a:t>
            </a:r>
          </a:p>
          <a:p>
            <a:endParaRPr lang="en-US" dirty="0" smtClean="0"/>
          </a:p>
          <a:p>
            <a:r>
              <a:rPr lang="en-US" dirty="0" smtClean="0"/>
              <a:t>If we didn’t understand these things, we might be inclined to blame people for their substance-related problem, rather than treating them for their disease.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11</a:t>
            </a:fld>
            <a:endParaRPr lang="en-US"/>
          </a:p>
        </p:txBody>
      </p:sp>
    </p:spTree>
    <p:extLst>
      <p:ext uri="{BB962C8B-B14F-4D97-AF65-F5344CB8AC3E}">
        <p14:creationId xmlns:p14="http://schemas.microsoft.com/office/powerpoint/2010/main" val="325272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video, a patient describes the impact of receiving supportive, respectful care for her substance</a:t>
            </a:r>
            <a:r>
              <a:rPr lang="en-US" baseline="0" dirty="0" smtClean="0"/>
              <a:t> use disorder</a:t>
            </a:r>
          </a:p>
          <a:p>
            <a:endParaRPr lang="en-US" baseline="0" dirty="0" smtClean="0"/>
          </a:p>
          <a:p>
            <a:r>
              <a:rPr lang="en-US" b="1" baseline="0" dirty="0" smtClean="0"/>
              <a:t>After video:</a:t>
            </a:r>
          </a:p>
          <a:p>
            <a:endParaRPr lang="en-US" b="1" baseline="0" dirty="0" smtClean="0"/>
          </a:p>
          <a:p>
            <a:r>
              <a:rPr lang="en-US" baseline="0" dirty="0" smtClean="0"/>
              <a:t>It’s amazing what an impact we can have, simply by being respectful and helping our patients to have hope</a:t>
            </a:r>
          </a:p>
          <a:p>
            <a:endParaRPr lang="en-US" baseline="0" dirty="0" smtClean="0"/>
          </a:p>
          <a:p>
            <a:endParaRPr lang="en-US" baseline="0" dirty="0" smtClean="0"/>
          </a:p>
          <a:p>
            <a:r>
              <a:rPr lang="en-US" baseline="0" dirty="0" smtClean="0"/>
              <a:t>	So, how do people develop problems with the use of substances?</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12</a:t>
            </a:fld>
            <a:endParaRPr lang="en-US"/>
          </a:p>
        </p:txBody>
      </p:sp>
    </p:spTree>
    <p:extLst>
      <p:ext uri="{BB962C8B-B14F-4D97-AF65-F5344CB8AC3E}">
        <p14:creationId xmlns:p14="http://schemas.microsoft.com/office/powerpoint/2010/main" val="1224433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we take a step back from it, it is really kind of strange that we humans develop addiction to some substances, but not to others.  Why</a:t>
            </a:r>
            <a:r>
              <a:rPr lang="en-US" baseline="0" dirty="0" smtClean="0"/>
              <a:t> don’t we have an addictive response to Lisinopril, or to metformin?</a:t>
            </a:r>
            <a:endParaRPr lang="en-US" dirty="0" smtClean="0"/>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13</a:t>
            </a:fld>
            <a:endParaRPr lang="en-US"/>
          </a:p>
        </p:txBody>
      </p:sp>
    </p:spTree>
    <p:extLst>
      <p:ext uri="{BB962C8B-B14F-4D97-AF65-F5344CB8AC3E}">
        <p14:creationId xmlns:p14="http://schemas.microsoft.com/office/powerpoint/2010/main" val="259885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(Paraphrase slide)</a:t>
            </a:r>
          </a:p>
          <a:p>
            <a:pPr eaLnBrk="1" hangingPunct="1"/>
            <a:endParaRPr lang="en-US" dirty="0" smtClean="0"/>
          </a:p>
          <a:p>
            <a:pPr eaLnBrk="1" hangingPunct="1"/>
            <a:r>
              <a:rPr lang="en-US" b="1" dirty="0" smtClean="0"/>
              <a:t>Comment</a:t>
            </a:r>
            <a:r>
              <a:rPr lang="en-US" dirty="0" smtClean="0"/>
              <a:t>: It</a:t>
            </a:r>
            <a:r>
              <a:rPr lang="en-US" baseline="0" dirty="0" smtClean="0"/>
              <a:t> makes sense that humans have evolved to take pleasure in things that keep us alive, help us bond, and help to perpetuate our species</a:t>
            </a:r>
            <a:endParaRPr lang="en-US" dirty="0" smtClean="0"/>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14</a:t>
            </a:fld>
            <a:endParaRPr lang="en-US"/>
          </a:p>
        </p:txBody>
      </p:sp>
    </p:spTree>
    <p:extLst>
      <p:ext uri="{BB962C8B-B14F-4D97-AF65-F5344CB8AC3E}">
        <p14:creationId xmlns:p14="http://schemas.microsoft.com/office/powerpoint/2010/main" val="423346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Remarkably, the drugs that can</a:t>
            </a:r>
            <a:r>
              <a:rPr lang="en-US" baseline="0" dirty="0" smtClean="0"/>
              <a:t> cause addictive behavior </a:t>
            </a:r>
            <a:r>
              <a:rPr lang="en-US" dirty="0" smtClean="0"/>
              <a:t>hijack</a:t>
            </a:r>
            <a:r>
              <a:rPr lang="en-US" baseline="0" dirty="0" smtClean="0"/>
              <a:t> this natural pleasure circuitry of the brain.</a:t>
            </a:r>
          </a:p>
          <a:p>
            <a:pPr eaLnBrk="1" hangingPunct="1"/>
            <a:endParaRPr lang="en-US" baseline="0" dirty="0" smtClean="0"/>
          </a:p>
          <a:p>
            <a:pPr eaLnBrk="1" hangingPunct="1"/>
            <a:r>
              <a:rPr lang="en-US" baseline="0" dirty="0" smtClean="0"/>
              <a:t>These drugs act </a:t>
            </a:r>
            <a:r>
              <a:rPr lang="en-US" b="1" baseline="0" dirty="0" smtClean="0"/>
              <a:t>as an imposter</a:t>
            </a:r>
            <a:r>
              <a:rPr lang="en-US" baseline="0" dirty="0" smtClean="0"/>
              <a:t>, activating the powerful systems that compel us to engage in activities that can help us to stay alive—but they don’t deliver on the promise to help us to thrive</a:t>
            </a:r>
            <a:endParaRPr lang="en-US" dirty="0" smtClean="0"/>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15</a:t>
            </a:fld>
            <a:endParaRPr lang="en-US"/>
          </a:p>
        </p:txBody>
      </p:sp>
    </p:spTree>
    <p:extLst>
      <p:ext uri="{BB962C8B-B14F-4D97-AF65-F5344CB8AC3E}">
        <p14:creationId xmlns:p14="http://schemas.microsoft.com/office/powerpoint/2010/main" val="365757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substances that cause</a:t>
            </a:r>
            <a:r>
              <a:rPr lang="en-US" baseline="0" dirty="0" smtClean="0"/>
              <a:t> addictive behavior </a:t>
            </a:r>
            <a:r>
              <a:rPr lang="en-US" dirty="0" smtClean="0"/>
              <a:t>increase dopamine levels in the “pleasure pathway” in our brains</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16</a:t>
            </a:fld>
            <a:endParaRPr lang="en-US"/>
          </a:p>
        </p:txBody>
      </p:sp>
    </p:spTree>
    <p:extLst>
      <p:ext uri="{BB962C8B-B14F-4D97-AF65-F5344CB8AC3E}">
        <p14:creationId xmlns:p14="http://schemas.microsoft.com/office/powerpoint/2010/main" val="327000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Helvetica" pitchFamily="34" charset="0"/>
                <a:ea typeface="ＭＳ Ｐゴシック" pitchFamily="34" charset="-128"/>
              </a:rPr>
              <a:t>Natural rewards stimulate dopamine neurotransmission.  </a:t>
            </a:r>
            <a:r>
              <a:rPr lang="en-US" dirty="0" smtClean="0">
                <a:latin typeface="Helvetica" pitchFamily="34" charset="0"/>
                <a:ea typeface="ＭＳ Ｐゴシック" pitchFamily="34" charset="-128"/>
              </a:rPr>
              <a:t>Eating something that you enjoy or being stimulated sexually can cause dopamine levels to increase. In these graphs, dopamine is being measured inside the brains of rats.  Its increase is shown in response to food or sex cues. This basic mechanism of controlled dopamine release and reuptake has been carefully shaped and calibrated by evolution to reward normal activities critical for our survival.</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17</a:t>
            </a:fld>
            <a:endParaRPr lang="en-US"/>
          </a:p>
        </p:txBody>
      </p:sp>
    </p:spTree>
    <p:extLst>
      <p:ext uri="{BB962C8B-B14F-4D97-AF65-F5344CB8AC3E}">
        <p14:creationId xmlns:p14="http://schemas.microsoft.com/office/powerpoint/2010/main" val="1697111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response of the rat brain to various substances.</a:t>
            </a:r>
          </a:p>
          <a:p>
            <a:endParaRPr lang="en-US" dirty="0" smtClean="0"/>
          </a:p>
          <a:p>
            <a:r>
              <a:rPr lang="en-US" dirty="0" smtClean="0"/>
              <a:t>The response in some cases is stronger that the response to sexual activity</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18</a:t>
            </a:fld>
            <a:endParaRPr lang="en-US"/>
          </a:p>
        </p:txBody>
      </p:sp>
    </p:spTree>
    <p:extLst>
      <p:ext uri="{BB962C8B-B14F-4D97-AF65-F5344CB8AC3E}">
        <p14:creationId xmlns:p14="http://schemas.microsoft.com/office/powerpoint/2010/main" val="1567168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spike in brain dopamine levels from amphetamine are 5 times as great as the levels produced</a:t>
            </a:r>
            <a:r>
              <a:rPr lang="en-US" baseline="0" dirty="0" smtClean="0"/>
              <a:t> by sex… (the tiny graph in the inset panel shows the relative size of the peak</a:t>
            </a:r>
            <a:r>
              <a:rPr lang="en-US" dirty="0" smtClean="0"/>
              <a:t> of dopamine in response to sex)</a:t>
            </a:r>
            <a:endParaRPr lang="en-US" baseline="0" dirty="0" smtClean="0"/>
          </a:p>
          <a:p>
            <a:endParaRPr lang="en-US" baseline="0" dirty="0" smtClean="0"/>
          </a:p>
          <a:p>
            <a:r>
              <a:rPr lang="en-US" b="1" baseline="0" dirty="0" smtClean="0"/>
              <a:t>No wonder addictive drugs overwhelm the balance between pleasure-seeking and cognitive over-ride</a:t>
            </a:r>
          </a:p>
          <a:p>
            <a:endParaRPr lang="en-US" dirty="0" smtClean="0"/>
          </a:p>
          <a:p>
            <a:r>
              <a:rPr lang="en-US" dirty="0" smtClean="0"/>
              <a:t>The intense stimulation of the dopaminergic system causes people to do things that “don’t make sense” unless we understand the power of the compulsion produced by these overwhelming stimuli: </a:t>
            </a:r>
          </a:p>
          <a:p>
            <a:endParaRPr lang="en-US" dirty="0" smtClean="0"/>
          </a:p>
          <a:p>
            <a:r>
              <a:rPr lang="en-US" dirty="0" smtClean="0"/>
              <a:t>Our brains did not evolve to be able to handle this type of stimulation, no matter how smart we are, or how strong our will-power is</a:t>
            </a:r>
          </a:p>
          <a:p>
            <a:endParaRPr lang="en-US" dirty="0" smtClean="0"/>
          </a:p>
          <a:p>
            <a:r>
              <a:rPr lang="en-US" dirty="0" smtClean="0"/>
              <a:t>We are left with a brain that is conditioned to prefer drug over non-drug rewards, and that overall, has a harder time appreciating all rewards due to an increase in the reward threshold caused by changes in the brain with chronic substance use.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19</a:t>
            </a:fld>
            <a:endParaRPr lang="en-US"/>
          </a:p>
        </p:txBody>
      </p:sp>
    </p:spTree>
    <p:extLst>
      <p:ext uri="{BB962C8B-B14F-4D97-AF65-F5344CB8AC3E}">
        <p14:creationId xmlns:p14="http://schemas.microsoft.com/office/powerpoint/2010/main" val="224014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recent survey of providers in Massachusetts on their attitudes towards substance use disorder uncovered some problematic misconceptions and lack of understanding. </a:t>
            </a:r>
          </a:p>
          <a:p>
            <a:endParaRPr lang="en-US" baseline="0" dirty="0" smtClean="0"/>
          </a:p>
          <a:p>
            <a:endParaRPr lang="en-US" baseline="0" dirty="0" smtClean="0"/>
          </a:p>
          <a:p>
            <a:endParaRPr lang="en-US" baseline="0" dirty="0" smtClean="0"/>
          </a:p>
          <a:p>
            <a:r>
              <a:rPr lang="en-US" baseline="0" dirty="0" smtClean="0"/>
              <a:t>Additional findings: </a:t>
            </a:r>
          </a:p>
          <a:p>
            <a:r>
              <a:rPr lang="en-US" b="1" baseline="0" dirty="0" smtClean="0"/>
              <a:t>Less than 1/3 of </a:t>
            </a:r>
            <a:r>
              <a:rPr lang="en-US" baseline="0" dirty="0" smtClean="0"/>
              <a:t>EM, FM/IM, OBGYN/Women’s Health or pediatric providers felt very prepared to screen, diagnose, provide brief intervention for, or discuss or provide treatment for OUD </a:t>
            </a:r>
          </a:p>
          <a:p>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latin typeface="+mn-lt"/>
                <a:ea typeface="+mn-ea"/>
                <a:cs typeface="+mn-cs"/>
              </a:rPr>
              <a:t>40% of EM or FM/IM providers feel that treating patients with OUD </a:t>
            </a:r>
            <a:r>
              <a:rPr lang="en-US" sz="1200" b="1" kern="1200" dirty="0" smtClean="0">
                <a:solidFill>
                  <a:schemeClr val="tx2"/>
                </a:solidFill>
                <a:latin typeface="+mn-lt"/>
                <a:ea typeface="+mn-ea"/>
                <a:cs typeface="+mn-cs"/>
              </a:rPr>
              <a:t>takes away time and resources from other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2"/>
                </a:solidFill>
                <a:latin typeface="+mn-lt"/>
                <a:ea typeface="+mn-ea"/>
                <a:cs typeface="+mn-cs"/>
              </a:rPr>
              <a:t>2x as many EM providers </a:t>
            </a:r>
            <a:r>
              <a:rPr lang="en-US" sz="1200" kern="1200" dirty="0" smtClean="0">
                <a:solidFill>
                  <a:srgbClr val="000000"/>
                </a:solidFill>
                <a:latin typeface="+mn-lt"/>
                <a:ea typeface="+mn-ea"/>
                <a:cs typeface="+mn-cs"/>
              </a:rPr>
              <a:t>than any other specialty believe methadone treatment for OUD </a:t>
            </a:r>
            <a:r>
              <a:rPr lang="en-US" sz="1200" b="1" kern="1200" dirty="0" smtClean="0">
                <a:solidFill>
                  <a:srgbClr val="000000"/>
                </a:solidFill>
                <a:latin typeface="+mn-lt"/>
                <a:ea typeface="+mn-ea"/>
                <a:cs typeface="+mn-cs"/>
              </a:rPr>
              <a:t>is </a:t>
            </a:r>
            <a:r>
              <a:rPr lang="en-US" sz="1200" b="1" kern="1200" dirty="0" smtClean="0">
                <a:solidFill>
                  <a:schemeClr val="tx2"/>
                </a:solidFill>
                <a:latin typeface="+mn-lt"/>
                <a:ea typeface="+mn-ea"/>
                <a:cs typeface="+mn-cs"/>
              </a:rPr>
              <a:t>substituting one addiction for another</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baseline="0" dirty="0" smtClean="0"/>
          </a:p>
          <a:p>
            <a:endParaRPr lang="en-US" baseline="0" dirty="0" smtClean="0"/>
          </a:p>
          <a:p>
            <a:r>
              <a:rPr lang="en-US" dirty="0" smtClean="0">
                <a:hlinkClick r:id="rId3"/>
              </a:rPr>
              <a:t>https://www.shatterproof.org/inittogether</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2</a:t>
            </a:fld>
            <a:endParaRPr lang="en-US"/>
          </a:p>
        </p:txBody>
      </p:sp>
    </p:spTree>
    <p:extLst>
      <p:ext uri="{BB962C8B-B14F-4D97-AF65-F5344CB8AC3E}">
        <p14:creationId xmlns:p14="http://schemas.microsoft.com/office/powerpoint/2010/main" val="1014969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video a physician describes his struggle with substance</a:t>
            </a:r>
            <a:r>
              <a:rPr lang="en-US" baseline="0" dirty="0" smtClean="0"/>
              <a:t> use disorder, and the way that the drugs altered his thinking</a:t>
            </a:r>
          </a:p>
          <a:p>
            <a:endParaRPr lang="en-US" baseline="0" dirty="0" smtClean="0"/>
          </a:p>
          <a:p>
            <a:r>
              <a:rPr lang="en-US" sz="1200" dirty="0" smtClean="0"/>
              <a:t>Insert clip of physician in recovery</a:t>
            </a:r>
          </a:p>
          <a:p>
            <a:r>
              <a:rPr lang="en-US" sz="1200" dirty="0" smtClean="0"/>
              <a:t>OpCr_L3.OB1_v1 0:00-2:20 </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20</a:t>
            </a:fld>
            <a:endParaRPr lang="en-US"/>
          </a:p>
        </p:txBody>
      </p:sp>
    </p:spTree>
    <p:extLst>
      <p:ext uri="{BB962C8B-B14F-4D97-AF65-F5344CB8AC3E}">
        <p14:creationId xmlns:p14="http://schemas.microsoft.com/office/powerpoint/2010/main" val="3891014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In spite of all that we know about the causes of substance use disorders, there is still a tremendous amount of stigma associated with these conditions.</a:t>
            </a:r>
          </a:p>
          <a:p>
            <a:endParaRPr lang="en-US" dirty="0"/>
          </a:p>
          <a:p>
            <a:r>
              <a:rPr lang="en-US" dirty="0" smtClean="0"/>
              <a:t>Stigma interferes with people seeking treatment, and it also sometimes interferes with us being willing to provide life-saving treatment for people with substance use disorders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t>(Downloaded from “</a:t>
            </a:r>
            <a:r>
              <a:rPr lang="en-US" sz="900" dirty="0" err="1" smtClean="0"/>
              <a:t>Quotefancy</a:t>
            </a:r>
            <a:r>
              <a:rPr lang="en-US" sz="900" dirty="0" smtClean="0"/>
              <a:t>” which appears to allow this sort of use free of charge)</a:t>
            </a:r>
          </a:p>
          <a:p>
            <a:endParaRPr lang="en-US" dirty="0"/>
          </a:p>
        </p:txBody>
      </p:sp>
      <p:sp>
        <p:nvSpPr>
          <p:cNvPr id="4" name="Slide Number Placeholder 3"/>
          <p:cNvSpPr>
            <a:spLocks noGrp="1"/>
          </p:cNvSpPr>
          <p:nvPr>
            <p:ph type="sldNum" sz="quarter" idx="5"/>
          </p:nvPr>
        </p:nvSpPr>
        <p:spPr/>
        <p:txBody>
          <a:bodyPr/>
          <a:lstStyle/>
          <a:p>
            <a:fld id="{3EE3D2AB-ABB5-4E57-8192-0D04CF92F5E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84347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 slide text)</a:t>
            </a:r>
          </a:p>
          <a:p>
            <a:endParaRPr lang="en-US" dirty="0"/>
          </a:p>
          <a:p>
            <a:r>
              <a:rPr lang="en-US" baseline="0" dirty="0" smtClean="0"/>
              <a:t>One</a:t>
            </a:r>
            <a:r>
              <a:rPr lang="en-US" dirty="0" smtClean="0"/>
              <a:t> answer is that we classify these particular problems </a:t>
            </a:r>
            <a:r>
              <a:rPr lang="en-US" baseline="0" dirty="0" smtClean="0"/>
              <a:t>as choices, rather than diseases;  </a:t>
            </a:r>
          </a:p>
          <a:p>
            <a:endParaRPr lang="en-US" dirty="0"/>
          </a:p>
          <a:p>
            <a:r>
              <a:rPr lang="en-US" dirty="0" smtClean="0"/>
              <a:t>but</a:t>
            </a:r>
            <a:r>
              <a:rPr lang="en-US" baseline="0" dirty="0" smtClean="0"/>
              <a:t> do you think a child who has experienced</a:t>
            </a:r>
            <a:r>
              <a:rPr lang="en-US" dirty="0" smtClean="0"/>
              <a:t> multiple ACEs, or a baby born with a genetic predisposition is just making a bad choice when they develop a substance use disorder?</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5F64FE-C89A-4B7F-BBCB-39A06B1222EB}" type="slidenum">
              <a:rPr lang="en-US" smtClean="0"/>
              <a:t>22</a:t>
            </a:fld>
            <a:endParaRPr lang="en-US"/>
          </a:p>
        </p:txBody>
      </p:sp>
    </p:spTree>
    <p:extLst>
      <p:ext uri="{BB962C8B-B14F-4D97-AF65-F5344CB8AC3E}">
        <p14:creationId xmlns:p14="http://schemas.microsoft.com/office/powerpoint/2010/main" val="289867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all</a:t>
            </a:r>
            <a:r>
              <a:rPr lang="en-US" baseline="0" dirty="0" smtClean="0"/>
              <a:t> recognize that stigma is not just something that comes from society at-large</a:t>
            </a:r>
          </a:p>
          <a:p>
            <a:endParaRPr lang="en-US" baseline="0" dirty="0" smtClean="0"/>
          </a:p>
          <a:p>
            <a:r>
              <a:rPr lang="en-US" dirty="0" smtClean="0"/>
              <a:t>We, in t</a:t>
            </a:r>
            <a:r>
              <a:rPr lang="en-US" baseline="0" dirty="0" smtClean="0"/>
              <a:t>he health professions, exhibit marked stigma toward people who have SUDs</a:t>
            </a:r>
          </a:p>
          <a:p>
            <a:endParaRPr lang="en-US" baseline="0" dirty="0" smtClean="0"/>
          </a:p>
          <a:p>
            <a:r>
              <a:rPr lang="en-US" baseline="0" dirty="0" smtClean="0"/>
              <a:t>Relapse rates are similar between SUDs and many other chronic diseases</a:t>
            </a:r>
          </a:p>
          <a:p>
            <a:endParaRPr lang="en-US" baseline="0" dirty="0" smtClean="0"/>
          </a:p>
          <a:p>
            <a:r>
              <a:rPr lang="en-US" baseline="0" dirty="0" smtClean="0"/>
              <a:t>Think for a minute about the way that staff in an emergency department or clinic talk about a patient who has a substance use disorder, compared with a patient who has heart failure. And yet, the two conditions may be equally likely to kill the patient.</a:t>
            </a:r>
          </a:p>
          <a:p>
            <a:endParaRPr lang="en-US" baseline="0" dirty="0" smtClean="0"/>
          </a:p>
          <a:p>
            <a:r>
              <a:rPr lang="en-US" b="1" baseline="0" dirty="0" smtClean="0"/>
              <a:t>What are some negative consequences of stigma toward people who use drugs?</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Examples include: shame; avoiding seeking treatment; avoiding seeking care for other problems; isolation; harsh legal action; denial of services; inability to find work </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865F64FE-C89A-4B7F-BBCB-39A06B1222EB}" type="slidenum">
              <a:rPr lang="en-US" smtClean="0"/>
              <a:t>23</a:t>
            </a:fld>
            <a:endParaRPr lang="en-US"/>
          </a:p>
        </p:txBody>
      </p:sp>
    </p:spTree>
    <p:extLst>
      <p:ext uri="{BB962C8B-B14F-4D97-AF65-F5344CB8AC3E}">
        <p14:creationId xmlns:p14="http://schemas.microsoft.com/office/powerpoint/2010/main" val="2811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Researchers Kelly and </a:t>
            </a:r>
            <a:r>
              <a:rPr lang="en-US" dirty="0" err="1" smtClean="0"/>
              <a:t>Westerhoff</a:t>
            </a:r>
            <a:r>
              <a:rPr lang="en-US" dirty="0" smtClean="0"/>
              <a:t> surveyed more than 500 clinicians</a:t>
            </a:r>
            <a:r>
              <a:rPr lang="en-US" baseline="0" dirty="0" smtClean="0"/>
              <a:t> attending two separate mental health conferences, and randomly assigned them to read a vignette describing someone as a “substance abuser” or an identical vignette that described the person as having “a substance use disorder”.  They then asked about the clinicians’ perception of the patient and thoughts about how he should be treated.</a:t>
            </a:r>
            <a:endParaRPr lang="en-US" dirty="0"/>
          </a:p>
        </p:txBody>
      </p:sp>
      <p:sp>
        <p:nvSpPr>
          <p:cNvPr id="4" name="Slide Number Placeholder 3"/>
          <p:cNvSpPr>
            <a:spLocks noGrp="1"/>
          </p:cNvSpPr>
          <p:nvPr>
            <p:ph type="sldNum" sz="quarter" idx="10"/>
          </p:nvPr>
        </p:nvSpPr>
        <p:spPr/>
        <p:txBody>
          <a:bodyPr/>
          <a:lstStyle/>
          <a:p>
            <a:fld id="{865F64FE-C89A-4B7F-BBCB-39A06B1222EB}" type="slidenum">
              <a:rPr lang="en-US" smtClean="0"/>
              <a:t>24</a:t>
            </a:fld>
            <a:endParaRPr lang="en-US"/>
          </a:p>
        </p:txBody>
      </p:sp>
    </p:spTree>
    <p:extLst>
      <p:ext uri="{BB962C8B-B14F-4D97-AF65-F5344CB8AC3E}">
        <p14:creationId xmlns:p14="http://schemas.microsoft.com/office/powerpoint/2010/main" val="1751455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65F64FE-C89A-4B7F-BBCB-39A06B1222EB}" type="slidenum">
              <a:rPr lang="en-US" smtClean="0"/>
              <a:t>25</a:t>
            </a:fld>
            <a:endParaRPr lang="en-US"/>
          </a:p>
        </p:txBody>
      </p:sp>
    </p:spTree>
    <p:extLst>
      <p:ext uri="{BB962C8B-B14F-4D97-AF65-F5344CB8AC3E}">
        <p14:creationId xmlns:p14="http://schemas.microsoft.com/office/powerpoint/2010/main" val="3032601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The first step in reducing our own stigmatizing beliefs is to recognize what we are thinking, and to question it.</a:t>
            </a:r>
          </a:p>
          <a:p>
            <a:endParaRPr lang="en-US" baseline="0" dirty="0" smtClean="0"/>
          </a:p>
          <a:p>
            <a:r>
              <a:rPr lang="en-US" baseline="0" dirty="0" smtClean="0"/>
              <a:t>For example, </a:t>
            </a:r>
          </a:p>
          <a:p>
            <a:endParaRPr lang="en-US" baseline="0" dirty="0" smtClean="0"/>
          </a:p>
          <a:p>
            <a:r>
              <a:rPr lang="en-US" baseline="0" dirty="0" smtClean="0"/>
              <a:t>“Someone who has a substance use disorder is less worthy of my care than someone who has another type of disorder”</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Stigma is also often combined with lack of knowledge. For instance, in a recent survey of Massachusetts medical providers (the RISE study), 50% considered substance use disorders to be untreatable.</a:t>
            </a:r>
            <a:endParaRPr lang="en-US" dirty="0" smtClean="0"/>
          </a:p>
          <a:p>
            <a:endParaRPr lang="en-US" baseline="0" dirty="0" smtClean="0"/>
          </a:p>
          <a:p>
            <a:r>
              <a:rPr lang="en-US" dirty="0" smtClean="0"/>
              <a:t>It’s also important to recognize the intersectionality of racial bias and stigma related to SUDs:</a:t>
            </a:r>
          </a:p>
          <a:p>
            <a:endParaRPr lang="en-US" dirty="0" smtClean="0"/>
          </a:p>
          <a:p>
            <a:r>
              <a:rPr lang="en-US" dirty="0" smtClean="0"/>
              <a:t>The</a:t>
            </a:r>
            <a:r>
              <a:rPr lang="en-US" baseline="0" dirty="0" smtClean="0"/>
              <a:t> epidemic of opioid overdose deaths has been attributed to “deaths of despair” among white middle-aged American men</a:t>
            </a:r>
          </a:p>
          <a:p>
            <a:endParaRPr lang="en-US" dirty="0" smtClean="0"/>
          </a:p>
          <a:p>
            <a:r>
              <a:rPr lang="en-US" baseline="0" dirty="0" smtClean="0"/>
              <a:t>But think about it…</a:t>
            </a:r>
          </a:p>
          <a:p>
            <a:endParaRPr lang="en-US" baseline="0" dirty="0" smtClean="0"/>
          </a:p>
          <a:p>
            <a:r>
              <a:rPr lang="en-US" baseline="0" dirty="0" smtClean="0"/>
              <a:t>Did anyone ever refer to the crack cocaine epidemic, which disproportionally affected black Americans, as representing “deaths of despair”?  </a:t>
            </a:r>
          </a:p>
          <a:p>
            <a:endParaRPr lang="en-US" dirty="0" smtClean="0"/>
          </a:p>
          <a:p>
            <a:r>
              <a:rPr lang="en-US" baseline="0" dirty="0" smtClean="0"/>
              <a:t>Why was that epidemic criminalized, while the opioid epidemic, which disproportionally affects white Americans, is addressed through treatment?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65F64FE-C89A-4B7F-BBCB-39A06B1222EB}" type="slidenum">
              <a:rPr lang="en-US" smtClean="0"/>
              <a:t>26</a:t>
            </a:fld>
            <a:endParaRPr lang="en-US"/>
          </a:p>
        </p:txBody>
      </p:sp>
    </p:spTree>
    <p:extLst>
      <p:ext uri="{BB962C8B-B14F-4D97-AF65-F5344CB8AC3E}">
        <p14:creationId xmlns:p14="http://schemas.microsoft.com/office/powerpoint/2010/main" val="1403389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https://www.bmc.org/addiction/reducing-stigma</a:t>
            </a:r>
            <a:endParaRPr lang="en-US" dirty="0" smtClean="0"/>
          </a:p>
          <a:p>
            <a:endParaRPr lang="en-US" dirty="0" smtClean="0"/>
          </a:p>
          <a:p>
            <a:r>
              <a:rPr lang="en-US" dirty="0" smtClean="0"/>
              <a:t>Next, we can work on changing our language</a:t>
            </a:r>
          </a:p>
          <a:p>
            <a:endParaRPr lang="en-US" dirty="0" smtClean="0"/>
          </a:p>
          <a:p>
            <a:r>
              <a:rPr lang="en-US" dirty="0" smtClean="0"/>
              <a:t>We could launch a campaign in our institution to raise awareness</a:t>
            </a:r>
            <a:r>
              <a:rPr lang="en-US" baseline="0" dirty="0" smtClean="0"/>
              <a:t> of the damaging effect of stigmatizing language, and suggest alternatives</a:t>
            </a:r>
          </a:p>
          <a:p>
            <a:endParaRPr lang="en-US" baseline="0" dirty="0" smtClean="0"/>
          </a:p>
          <a:p>
            <a:endParaRPr lang="en-US" baseline="0" dirty="0" smtClean="0"/>
          </a:p>
          <a:p>
            <a:r>
              <a:rPr lang="en-US" baseline="0" dirty="0" smtClean="0"/>
              <a:t>What else can we do to address substance use disorders?</a:t>
            </a:r>
          </a:p>
          <a:p>
            <a:endParaRPr lang="en-US" baseline="0" dirty="0" smtClean="0"/>
          </a:p>
          <a:p>
            <a:endParaRPr lang="en-US" baseline="0"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75C3D-524C-463D-9D71-772A55D9AF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718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patient describing how effective medications for opioid use disorder have been for him</a:t>
            </a:r>
          </a:p>
          <a:p>
            <a:endParaRPr lang="en-US" dirty="0" smtClean="0"/>
          </a:p>
          <a:p>
            <a:r>
              <a:rPr lang="en-US" sz="1200" dirty="0" smtClean="0"/>
              <a:t>Patient describing effectiveness of MOUD</a:t>
            </a:r>
          </a:p>
          <a:p>
            <a:r>
              <a:rPr lang="en-US" sz="1200" dirty="0" smtClean="0"/>
              <a:t>OpCR_L6.OB4_v1, 0:00-2:41 </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28</a:t>
            </a:fld>
            <a:endParaRPr lang="en-US"/>
          </a:p>
        </p:txBody>
      </p:sp>
    </p:spTree>
    <p:extLst>
      <p:ext uri="{BB962C8B-B14F-4D97-AF65-F5344CB8AC3E}">
        <p14:creationId xmlns:p14="http://schemas.microsoft.com/office/powerpoint/2010/main" val="2929039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0" baseline="0" dirty="0" smtClean="0"/>
              <a:t>“Whether we work in primary care, other clinical settings including surgical clinics, the ED, or inpatient settings, </a:t>
            </a:r>
          </a:p>
          <a:p>
            <a:r>
              <a:rPr lang="en-US" b="0" baseline="0" dirty="0" smtClean="0"/>
              <a:t>There is a lot that we can do to address substance use disorders.”</a:t>
            </a:r>
          </a:p>
          <a:p>
            <a:endParaRPr lang="en-US" b="0" baseline="0" dirty="0" smtClean="0"/>
          </a:p>
          <a:p>
            <a:pPr marL="171450" indent="-171450">
              <a:buFont typeface="Arial" panose="020B0604020202020204" pitchFamily="34" charset="0"/>
              <a:buChar char="•"/>
            </a:pPr>
            <a:r>
              <a:rPr lang="en-US" b="0" baseline="0" dirty="0" smtClean="0"/>
              <a:t>Screen</a:t>
            </a:r>
          </a:p>
          <a:p>
            <a:pPr marL="171450" indent="-171450">
              <a:buFont typeface="Arial" panose="020B0604020202020204" pitchFamily="34" charset="0"/>
              <a:buChar char="•"/>
            </a:pPr>
            <a:r>
              <a:rPr lang="en-US" b="0" baseline="0" dirty="0" smtClean="0"/>
              <a:t>Recommend or initiate treatment</a:t>
            </a:r>
          </a:p>
          <a:p>
            <a:pPr marL="171450" indent="-171450">
              <a:buFont typeface="Arial" panose="020B0604020202020204" pitchFamily="34" charset="0"/>
              <a:buChar char="•"/>
            </a:pPr>
            <a:r>
              <a:rPr lang="en-US" b="0" baseline="0" dirty="0" smtClean="0"/>
              <a:t>Reduce risk of harm</a:t>
            </a:r>
          </a:p>
          <a:p>
            <a:pPr marL="171450" indent="-171450">
              <a:buFont typeface="Arial" panose="020B0604020202020204" pitchFamily="34" charset="0"/>
              <a:buChar char="•"/>
            </a:pPr>
            <a:endParaRPr lang="en-US" b="1" baseline="0" dirty="0" smtClean="0"/>
          </a:p>
          <a:p>
            <a:r>
              <a:rPr lang="en-US" dirty="0" smtClean="0"/>
              <a:t>Screening for substance use disorders may be easier than you think.</a:t>
            </a:r>
          </a:p>
          <a:p>
            <a:endParaRPr lang="en-US" dirty="0" smtClean="0"/>
          </a:p>
          <a:p>
            <a:r>
              <a:rPr lang="en-US" dirty="0" smtClean="0"/>
              <a:t>This Single item screening</a:t>
            </a:r>
            <a:r>
              <a:rPr lang="en-US" baseline="0" dirty="0" smtClean="0"/>
              <a:t> question</a:t>
            </a:r>
            <a:r>
              <a:rPr lang="en-US" dirty="0" smtClean="0"/>
              <a:t> has reasonable sensitivity and specificity and is quick to administer</a:t>
            </a:r>
          </a:p>
          <a:p>
            <a:endParaRPr lang="en-US" dirty="0" smtClean="0"/>
          </a:p>
          <a:p>
            <a:r>
              <a:rPr lang="en-US" dirty="0" smtClean="0"/>
              <a:t>Providers often worry about screening because there are limits in what to do next. One of the points we'd like to make today is that, for OUD, you are no longer helpless. You can start treatment with buprenorphine in most cases, or refer to treatment. </a:t>
            </a:r>
          </a:p>
        </p:txBody>
      </p:sp>
      <p:sp>
        <p:nvSpPr>
          <p:cNvPr id="4" name="Slide Number Placeholder 3"/>
          <p:cNvSpPr>
            <a:spLocks noGrp="1"/>
          </p:cNvSpPr>
          <p:nvPr>
            <p:ph type="sldNum" sz="quarter" idx="10"/>
          </p:nvPr>
        </p:nvSpPr>
        <p:spPr/>
        <p:txBody>
          <a:bodyPr/>
          <a:lstStyle/>
          <a:p>
            <a:fld id="{0C81E93F-67EC-47C5-8FFA-2C7C6D7E88A4}" type="slidenum">
              <a:rPr lang="en-US" smtClean="0"/>
              <a:t>29</a:t>
            </a:fld>
            <a:endParaRPr lang="en-US"/>
          </a:p>
        </p:txBody>
      </p:sp>
    </p:spTree>
    <p:extLst>
      <p:ext uri="{BB962C8B-B14F-4D97-AF65-F5344CB8AC3E}">
        <p14:creationId xmlns:p14="http://schemas.microsoft.com/office/powerpoint/2010/main" val="5067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us have something in common</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3</a:t>
            </a:fld>
            <a:endParaRPr lang="en-US"/>
          </a:p>
        </p:txBody>
      </p:sp>
    </p:spTree>
    <p:extLst>
      <p:ext uri="{BB962C8B-B14F-4D97-AF65-F5344CB8AC3E}">
        <p14:creationId xmlns:p14="http://schemas.microsoft.com/office/powerpoint/2010/main" val="1882796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slide</a:t>
            </a:r>
          </a:p>
          <a:p>
            <a:endParaRPr lang="en-US" dirty="0" smtClean="0"/>
          </a:p>
          <a:p>
            <a:r>
              <a:rPr lang="en-US" dirty="0" smtClean="0"/>
              <a:t>“Detox” has</a:t>
            </a:r>
            <a:r>
              <a:rPr lang="en-US" baseline="0" dirty="0" smtClean="0"/>
              <a:t> no effect on long-term outcomes – maintenance treatment with medications is the key to success</a:t>
            </a:r>
            <a:r>
              <a:rPr lang="en-US" dirty="0" smtClean="0"/>
              <a:t>, and has been shown to reduce relapse, injection drug use, overdose, infection with HIV and hepatitis, crime, and incarceration.</a:t>
            </a:r>
          </a:p>
          <a:p>
            <a:endParaRPr lang="en-US" dirty="0" smtClean="0"/>
          </a:p>
          <a:p>
            <a:r>
              <a:rPr lang="en-US" dirty="0" smtClean="0"/>
              <a:t>Medications</a:t>
            </a:r>
            <a:r>
              <a:rPr lang="en-US" baseline="0" dirty="0" smtClean="0"/>
              <a:t> have a much stronger evidence-base as a stand-alone treatment than does psychosocial treatment alone.  However, behavioral health approaches to treatment are important to help patients to stabilize and to address co-occurring disorders, such as depression and PTSD. </a:t>
            </a:r>
          </a:p>
          <a:p>
            <a:endParaRPr lang="en-US" baseline="0" dirty="0" smtClean="0"/>
          </a:p>
          <a:p>
            <a:endParaRPr lang="en-US" sz="1200" b="1" i="0" kern="1200" baseline="0" dirty="0" smtClean="0">
              <a:solidFill>
                <a:schemeClr val="tx1"/>
              </a:solidFill>
              <a:effectLst/>
              <a:latin typeface="+mn-lt"/>
              <a:ea typeface="+mn-ea"/>
              <a:cs typeface="+mn-cs"/>
              <a:hlinkClick r:id="rId3"/>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2FB6219-A6D1-4830-B80F-C8D21285029F}" type="slidenum">
              <a:rPr lang="en-US" smtClean="0"/>
              <a:t>30</a:t>
            </a:fld>
            <a:endParaRPr lang="en-US"/>
          </a:p>
        </p:txBody>
      </p:sp>
    </p:spTree>
    <p:extLst>
      <p:ext uri="{BB962C8B-B14F-4D97-AF65-F5344CB8AC3E}">
        <p14:creationId xmlns:p14="http://schemas.microsoft.com/office/powerpoint/2010/main" val="1157643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on in drug use, euphoria is</a:t>
            </a:r>
            <a:r>
              <a:rPr lang="en-US" baseline="0" dirty="0" smtClean="0"/>
              <a:t> the main effect and function is preserved.  With chronic use, tolerance develops and euphoria is replaced by needing to use in order to avoid withdrawal.  Medication treatment aims to restore normal functioning by eliminating both euphoria and withdrawal, and returning the person to a psychological and physiologic state that is similar to their pre-drug-use state.</a:t>
            </a:r>
            <a:endParaRPr lang="en-US" dirty="0"/>
          </a:p>
        </p:txBody>
      </p:sp>
      <p:sp>
        <p:nvSpPr>
          <p:cNvPr id="4" name="Slide Number Placeholder 3"/>
          <p:cNvSpPr>
            <a:spLocks noGrp="1"/>
          </p:cNvSpPr>
          <p:nvPr>
            <p:ph type="sldNum" sz="quarter" idx="10"/>
          </p:nvPr>
        </p:nvSpPr>
        <p:spPr/>
        <p:txBody>
          <a:bodyPr/>
          <a:lstStyle/>
          <a:p>
            <a:fld id="{62FB6219-A6D1-4830-B80F-C8D21285029F}" type="slidenum">
              <a:rPr lang="en-US" smtClean="0"/>
              <a:t>31</a:t>
            </a:fld>
            <a:endParaRPr lang="en-US"/>
          </a:p>
        </p:txBody>
      </p:sp>
    </p:spTree>
    <p:extLst>
      <p:ext uri="{BB962C8B-B14F-4D97-AF65-F5344CB8AC3E}">
        <p14:creationId xmlns:p14="http://schemas.microsoft.com/office/powerpoint/2010/main" val="58622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(OUD=Opioid use disorder)  </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Methadone’s once daily dosing allows patients to get out of the cycle of addiction (binge/intoxication, withdrawal, preoccupation/anticipation)- which gets in the way of everyday life, and allows their brains and behavior to stabilize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spite of the stigma surrounding methadone, the evidence is clear that methadone is </a:t>
            </a:r>
            <a:r>
              <a:rPr lang="en-US" sz="1200" b="0" i="0" kern="1200" baseline="0" dirty="0" smtClean="0">
                <a:solidFill>
                  <a:schemeClr val="tx1"/>
                </a:solidFill>
                <a:effectLst/>
                <a:latin typeface="+mn-lt"/>
                <a:ea typeface="+mn-ea"/>
                <a:cs typeface="+mn-cs"/>
              </a:rPr>
              <a:t> highly </a:t>
            </a:r>
            <a:r>
              <a:rPr lang="en-US" sz="1200" b="0" i="0" kern="1200" dirty="0" smtClean="0">
                <a:solidFill>
                  <a:schemeClr val="tx1"/>
                </a:solidFill>
                <a:effectLst/>
                <a:latin typeface="+mn-lt"/>
                <a:ea typeface="+mn-ea"/>
                <a:cs typeface="+mn-cs"/>
              </a:rPr>
              <a:t>effective medication for retaining people in treatment and preventing adverse effects, including death.</a:t>
            </a:r>
          </a:p>
          <a:p>
            <a:endParaRPr lang="en-US" sz="1200" b="0" i="0" kern="1200" dirty="0" smtClean="0">
              <a:solidFill>
                <a:schemeClr val="tx1"/>
              </a:solidFill>
              <a:effectLst/>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FB6219-A6D1-4830-B80F-C8D21285029F}" type="slidenum">
              <a:rPr lang="en-US" smtClean="0"/>
              <a:t>32</a:t>
            </a:fld>
            <a:endParaRPr lang="en-US"/>
          </a:p>
        </p:txBody>
      </p:sp>
    </p:spTree>
    <p:extLst>
      <p:ext uri="{BB962C8B-B14F-4D97-AF65-F5344CB8AC3E}">
        <p14:creationId xmlns:p14="http://schemas.microsoft.com/office/powerpoint/2010/main" val="2196415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Methadone is offered all over the world, and methadone and</a:t>
            </a:r>
            <a:r>
              <a:rPr lang="en-US" baseline="0" dirty="0" smtClean="0"/>
              <a:t> buprenorphine are among the WHO list of 100 essential medications that should be available worldwide</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33</a:t>
            </a:fld>
            <a:endParaRPr lang="en-US"/>
          </a:p>
        </p:txBody>
      </p:sp>
    </p:spTree>
    <p:extLst>
      <p:ext uri="{BB962C8B-B14F-4D97-AF65-F5344CB8AC3E}">
        <p14:creationId xmlns:p14="http://schemas.microsoft.com/office/powerpoint/2010/main" val="2063114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OUD=opioid use disorder</a:t>
            </a:r>
            <a:endParaRPr lang="en-US" b="0" dirty="0"/>
          </a:p>
        </p:txBody>
      </p:sp>
      <p:sp>
        <p:nvSpPr>
          <p:cNvPr id="4" name="Slide Number Placeholder 3"/>
          <p:cNvSpPr>
            <a:spLocks noGrp="1"/>
          </p:cNvSpPr>
          <p:nvPr>
            <p:ph type="sldNum" sz="quarter" idx="10"/>
          </p:nvPr>
        </p:nvSpPr>
        <p:spPr/>
        <p:txBody>
          <a:bodyPr/>
          <a:lstStyle/>
          <a:p>
            <a:fld id="{0C81E93F-67EC-47C5-8FFA-2C7C6D7E88A4}" type="slidenum">
              <a:rPr lang="en-US" smtClean="0"/>
              <a:t>34</a:t>
            </a:fld>
            <a:endParaRPr lang="en-US"/>
          </a:p>
        </p:txBody>
      </p:sp>
    </p:spTree>
    <p:extLst>
      <p:ext uri="{BB962C8B-B14F-4D97-AF65-F5344CB8AC3E}">
        <p14:creationId xmlns:p14="http://schemas.microsoft.com/office/powerpoint/2010/main" val="1106964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wrap="square" numCol="1" anchorCtr="0" compatLnSpc="1">
            <a:prstTxWarp prst="textNoShape">
              <a:avLst/>
            </a:prstTxWarp>
          </a:bodyPr>
          <a:lstStyle>
            <a:lvl1pPr>
              <a:tabLst>
                <a:tab pos="723900" algn="l"/>
                <a:tab pos="1447800" algn="l"/>
                <a:tab pos="2171700" algn="l"/>
                <a:tab pos="2895600" algn="l"/>
              </a:tabLst>
              <a:defRPr>
                <a:solidFill>
                  <a:schemeClr val="tx1"/>
                </a:solidFill>
                <a:latin typeface="Calibri" panose="020F0502020204030204" pitchFamily="34" charset="0"/>
              </a:defRPr>
            </a:lvl1pPr>
            <a:lvl2pPr marL="742950" indent="-285750">
              <a:tabLst>
                <a:tab pos="723900" algn="l"/>
                <a:tab pos="1447800" algn="l"/>
                <a:tab pos="2171700" algn="l"/>
                <a:tab pos="2895600" algn="l"/>
              </a:tabLst>
              <a:defRPr>
                <a:solidFill>
                  <a:schemeClr val="tx1"/>
                </a:solidFill>
                <a:latin typeface="Calibri" panose="020F0502020204030204" pitchFamily="34" charset="0"/>
              </a:defRPr>
            </a:lvl2pPr>
            <a:lvl3pPr marL="1143000" indent="-228600">
              <a:tabLst>
                <a:tab pos="723900" algn="l"/>
                <a:tab pos="1447800" algn="l"/>
                <a:tab pos="2171700" algn="l"/>
                <a:tab pos="2895600" algn="l"/>
              </a:tabLst>
              <a:defRPr>
                <a:solidFill>
                  <a:schemeClr val="tx1"/>
                </a:solidFill>
                <a:latin typeface="Calibri" panose="020F0502020204030204" pitchFamily="34" charset="0"/>
              </a:defRPr>
            </a:lvl3pPr>
            <a:lvl4pPr marL="1600200" indent="-228600">
              <a:tabLst>
                <a:tab pos="723900" algn="l"/>
                <a:tab pos="1447800" algn="l"/>
                <a:tab pos="2171700" algn="l"/>
                <a:tab pos="2895600" algn="l"/>
              </a:tabLst>
              <a:defRPr>
                <a:solidFill>
                  <a:schemeClr val="tx1"/>
                </a:solidFill>
                <a:latin typeface="Calibri" panose="020F0502020204030204" pitchFamily="34" charset="0"/>
              </a:defRPr>
            </a:lvl4pPr>
            <a:lvl5pPr marL="2057400" indent="-228600">
              <a:tabLst>
                <a:tab pos="723900" algn="l"/>
                <a:tab pos="1447800" algn="l"/>
                <a:tab pos="2171700" algn="l"/>
                <a:tab pos="28956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defRPr>
            </a:lvl9pPr>
          </a:lstStyle>
          <a:p>
            <a:pPr fontAlgn="base">
              <a:spcBef>
                <a:spcPct val="0"/>
              </a:spcBef>
              <a:spcAft>
                <a:spcPct val="0"/>
              </a:spcAft>
              <a:buClr>
                <a:srgbClr val="000000"/>
              </a:buClr>
              <a:buSzPct val="100000"/>
              <a:buFont typeface="Times New Roman" panose="02020603050405020304" pitchFamily="18" charset="0"/>
              <a:buNone/>
            </a:pPr>
            <a:fld id="{69619D28-1945-4050-9394-012D084C883B}" type="slidenum">
              <a:rPr lang="en-US" altLang="en-US" sz="1400" smtClean="0">
                <a:solidFill>
                  <a:srgbClr val="FFFFFF"/>
                </a:solidFill>
                <a:latin typeface="Arial" panose="020B0604020202020204" pitchFamily="34" charset="0"/>
                <a:ea typeface="MS PGothic" panose="020B0600070205080204" pitchFamily="34" charset="-128"/>
              </a:rPr>
              <a:pPr fontAlgn="base">
                <a:spcBef>
                  <a:spcPct val="0"/>
                </a:spcBef>
                <a:spcAft>
                  <a:spcPct val="0"/>
                </a:spcAft>
                <a:buClr>
                  <a:srgbClr val="000000"/>
                </a:buClr>
                <a:buSzPct val="100000"/>
                <a:buFont typeface="Times New Roman" panose="02020603050405020304" pitchFamily="18" charset="0"/>
                <a:buNone/>
              </a:pPr>
              <a:t>35</a:t>
            </a:fld>
            <a:endParaRPr lang="en-US" altLang="en-US" sz="1400" smtClean="0">
              <a:solidFill>
                <a:srgbClr val="FFFFFF"/>
              </a:solidFill>
              <a:latin typeface="Arial" panose="020B0604020202020204" pitchFamily="34" charset="0"/>
              <a:ea typeface="MS PGothic" panose="020B0600070205080204" pitchFamily="34" charset="-128"/>
            </a:endParaRPr>
          </a:p>
        </p:txBody>
      </p:sp>
      <p:sp>
        <p:nvSpPr>
          <p:cNvPr id="11267" name="Rectangle 1"/>
          <p:cNvSpPr>
            <a:spLocks noGrp="1" noRot="1" noChangeAspect="1" noChangeArrowheads="1" noTextEdit="1"/>
          </p:cNvSpPr>
          <p:nvPr>
            <p:ph type="sldImg"/>
          </p:nvPr>
        </p:nvSpPr>
        <p:spPr bwMode="auto">
          <a:xfrm>
            <a:off x="423863" y="704850"/>
            <a:ext cx="6186487" cy="3481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Text Box 2"/>
          <p:cNvSpPr>
            <a:spLocks noGrp="1" noChangeArrowheads="1"/>
          </p:cNvSpPr>
          <p:nvPr>
            <p:ph type="body" idx="1"/>
          </p:nvPr>
        </p:nvSpPr>
        <p:spPr bwMode="auto">
          <a:xfrm>
            <a:off x="703263" y="4410075"/>
            <a:ext cx="5627687"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8820" numCol="1" anchor="t" anchorCtr="0" compatLnSpc="1">
            <a:prstTxWarp prst="textNoShape">
              <a:avLst/>
            </a:prstTxWarp>
          </a:bodyPr>
          <a:lstStyle/>
          <a:p>
            <a:pPr eaLnBrk="1" hangingPunct="1">
              <a:spcBef>
                <a:spcPct val="0"/>
              </a:spcBef>
            </a:pPr>
            <a:r>
              <a:rPr lang="en-US" altLang="en-US" sz="1000" dirty="0" smtClean="0"/>
              <a:t>How it works:</a:t>
            </a:r>
          </a:p>
          <a:p>
            <a:pPr eaLnBrk="1" hangingPunct="1">
              <a:spcBef>
                <a:spcPct val="0"/>
              </a:spcBef>
            </a:pPr>
            <a:r>
              <a:rPr lang="en-US" altLang="en-US" sz="1000" dirty="0" smtClean="0"/>
              <a:t>Combining</a:t>
            </a:r>
            <a:r>
              <a:rPr lang="en-US" altLang="en-US" sz="1000" baseline="0" dirty="0" smtClean="0"/>
              <a:t> buprenorphine with naloxone encourages patients to take the medication sublingually, as a medication, rather than dissolving it and injecting it (which increases intoxicating effect).  When the medication is dissolved under the tongue the naloxone is inactivated, but if it is injected it is active and can precipitate withdrawal.</a:t>
            </a:r>
            <a:endParaRPr lang="en-US" altLang="en-US" sz="1000" dirty="0" smtClean="0"/>
          </a:p>
          <a:p>
            <a:pPr eaLnBrk="1" hangingPunct="1">
              <a:spcBef>
                <a:spcPct val="0"/>
              </a:spcBef>
            </a:pPr>
            <a:endParaRPr lang="en-US" altLang="en-US" sz="1000" dirty="0" smtClean="0"/>
          </a:p>
          <a:p>
            <a:pPr eaLnBrk="1" hangingPunct="1">
              <a:spcBef>
                <a:spcPct val="0"/>
              </a:spcBef>
            </a:pPr>
            <a:r>
              <a:rPr lang="en-US" altLang="en-US" sz="1000" b="1" dirty="0" smtClean="0">
                <a:latin typeface="Arial Unicode MS" panose="020B0604020202020204" pitchFamily="34" charset="-128"/>
                <a:ea typeface="Arial Unicode MS" panose="020B0604020202020204" pitchFamily="34" charset="-128"/>
                <a:cs typeface="Arial Unicode MS" panose="020B0604020202020204" pitchFamily="34" charset="-128"/>
              </a:rPr>
              <a:t>As of 2017,</a:t>
            </a:r>
            <a:r>
              <a:rPr lang="en-US" altLang="en-US" sz="1000" b="1" baseline="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1000" b="1" i="1" baseline="0" dirty="0" smtClean="0">
                <a:latin typeface="Arial Unicode MS" panose="020B0604020202020204" pitchFamily="34" charset="-128"/>
                <a:ea typeface="Arial Unicode MS" panose="020B0604020202020204" pitchFamily="34" charset="-128"/>
                <a:cs typeface="Arial Unicode MS" panose="020B0604020202020204" pitchFamily="34" charset="-128"/>
              </a:rPr>
              <a:t>NPs (nurse practitioners), PA’s (Physician Assistants), CNSs (Clinical Nurse Specialists), CRNAs (Clinical Nurse </a:t>
            </a:r>
            <a:r>
              <a:rPr lang="en-US" altLang="en-US" sz="1000" b="1" i="1" baseline="0" dirty="0" err="1" smtClean="0">
                <a:latin typeface="Arial Unicode MS" panose="020B0604020202020204" pitchFamily="34" charset="-128"/>
                <a:ea typeface="Arial Unicode MS" panose="020B0604020202020204" pitchFamily="34" charset="-128"/>
                <a:cs typeface="Arial Unicode MS" panose="020B0604020202020204" pitchFamily="34" charset="-128"/>
              </a:rPr>
              <a:t>Anethetists</a:t>
            </a:r>
            <a:r>
              <a:rPr lang="en-US" altLang="en-US" sz="1000" b="1" i="1" baseline="0" dirty="0" smtClean="0">
                <a:latin typeface="Arial Unicode MS" panose="020B0604020202020204" pitchFamily="34" charset="-128"/>
                <a:ea typeface="Arial Unicode MS" panose="020B0604020202020204" pitchFamily="34" charset="-128"/>
                <a:cs typeface="Arial Unicode MS" panose="020B0604020202020204" pitchFamily="34" charset="-128"/>
              </a:rPr>
              <a:t>), and CNMs (certified nurse midwives) may take both the eight-hour DATA-waiver course for treatment of opioid use disorder, that physicians currently take, and the additional 16-hour course offered to meet the requirements for the DATA-2000 waiver</a:t>
            </a:r>
          </a:p>
          <a:p>
            <a:pPr eaLnBrk="1" hangingPunct="1">
              <a:spcBef>
                <a:spcPct val="0"/>
              </a:spcBef>
            </a:pPr>
            <a:endParaRPr lang="en-US" altLang="en-US" sz="1000" b="1" i="1" baseline="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spcBef>
                <a:spcPct val="0"/>
              </a:spcBef>
            </a:pPr>
            <a:r>
              <a:rPr lang="en-US" altLang="en-US" sz="1000" b="0" i="1" dirty="0" smtClean="0">
                <a:latin typeface="Arial Unicode MS" panose="020B0604020202020204" pitchFamily="34" charset="-128"/>
                <a:ea typeface="Arial Unicode MS" panose="020B0604020202020204" pitchFamily="34" charset="-128"/>
                <a:cs typeface="Arial Unicode MS" panose="020B0604020202020204" pitchFamily="34" charset="-128"/>
              </a:rPr>
              <a:t>Supervising physician must be DEA waived as well </a:t>
            </a:r>
          </a:p>
        </p:txBody>
      </p:sp>
    </p:spTree>
    <p:extLst>
      <p:ext uri="{BB962C8B-B14F-4D97-AF65-F5344CB8AC3E}">
        <p14:creationId xmlns:p14="http://schemas.microsoft.com/office/powerpoint/2010/main" val="3174522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marR="0" lvl="0" indent="-215900" algn="l" defTabSz="914400" rtl="0" eaLnBrk="1" fontAlgn="auto" latinLnBrk="0" hangingPunct="1">
              <a:lnSpc>
                <a:spcPct val="97000"/>
              </a:lnSpc>
              <a:spcBef>
                <a:spcPct val="0"/>
              </a:spcBef>
              <a:spcAft>
                <a:spcPts val="0"/>
              </a:spcAft>
              <a:buClrTx/>
              <a:buSzPct val="45000"/>
              <a:buFont typeface="StarSymbol" charset="0"/>
              <a:buNone/>
              <a:tabLst>
                <a:tab pos="723900" algn="l"/>
                <a:tab pos="1447800" algn="l"/>
                <a:tab pos="2171700" algn="l"/>
                <a:tab pos="2895600" algn="l"/>
                <a:tab pos="3619500" algn="l"/>
                <a:tab pos="4343400" algn="l"/>
                <a:tab pos="5067300" algn="l"/>
              </a:tabLst>
              <a:defRPr/>
            </a:pPr>
            <a:endParaRPr lang="en-US" dirty="0" smtClean="0"/>
          </a:p>
          <a:p>
            <a:pPr marL="215900" marR="0" lvl="0" indent="-215900" algn="l" defTabSz="914400" rtl="0" eaLnBrk="1" fontAlgn="auto" latinLnBrk="0" hangingPunct="1">
              <a:lnSpc>
                <a:spcPct val="97000"/>
              </a:lnSpc>
              <a:spcBef>
                <a:spcPct val="0"/>
              </a:spcBef>
              <a:spcAft>
                <a:spcPts val="0"/>
              </a:spcAft>
              <a:buClrTx/>
              <a:buSzPct val="45000"/>
              <a:buFont typeface="StarSymbol" charset="0"/>
              <a:buNone/>
              <a:tabLst>
                <a:tab pos="723900" algn="l"/>
                <a:tab pos="1447800" algn="l"/>
                <a:tab pos="2171700" algn="l"/>
                <a:tab pos="2895600" algn="l"/>
                <a:tab pos="3619500" algn="l"/>
                <a:tab pos="4343400" algn="l"/>
                <a:tab pos="5067300" algn="l"/>
              </a:tabLst>
              <a:defRPr/>
            </a:pPr>
            <a:r>
              <a:rPr lang="en-US" dirty="0" smtClean="0"/>
              <a:t>Because buprenorphine is a partial agonist, it has a ceiling for its intoxication and also for its respiratory suppression</a:t>
            </a:r>
            <a:r>
              <a:rPr lang="en-US" baseline="0" dirty="0" smtClean="0"/>
              <a:t> effects.  By itself it does not cause overdose deaths.</a:t>
            </a:r>
          </a:p>
          <a:p>
            <a:pPr marL="215900" marR="0" lvl="0" indent="-215900" algn="l" defTabSz="914400" rtl="0" eaLnBrk="1" fontAlgn="auto" latinLnBrk="0" hangingPunct="1">
              <a:lnSpc>
                <a:spcPct val="97000"/>
              </a:lnSpc>
              <a:spcBef>
                <a:spcPct val="0"/>
              </a:spcBef>
              <a:spcAft>
                <a:spcPts val="0"/>
              </a:spcAft>
              <a:buClrTx/>
              <a:buSzPct val="45000"/>
              <a:buFont typeface="StarSymbol" charset="0"/>
              <a:buNone/>
              <a:tabLst>
                <a:tab pos="723900" algn="l"/>
                <a:tab pos="1447800" algn="l"/>
                <a:tab pos="2171700" algn="l"/>
                <a:tab pos="2895600" algn="l"/>
                <a:tab pos="3619500" algn="l"/>
                <a:tab pos="4343400" algn="l"/>
                <a:tab pos="5067300" algn="l"/>
              </a:tabLst>
              <a:defRPr/>
            </a:pPr>
            <a:endParaRPr lang="en-US" baseline="0" dirty="0" smtClean="0"/>
          </a:p>
          <a:p>
            <a:pPr marL="215900" marR="0" lvl="0" indent="-215900" algn="l" defTabSz="914400" rtl="0" eaLnBrk="1" fontAlgn="auto" latinLnBrk="0" hangingPunct="1">
              <a:lnSpc>
                <a:spcPct val="97000"/>
              </a:lnSpc>
              <a:spcBef>
                <a:spcPct val="0"/>
              </a:spcBef>
              <a:spcAft>
                <a:spcPts val="0"/>
              </a:spcAft>
              <a:buClrTx/>
              <a:buSzPct val="45000"/>
              <a:buFont typeface="StarSymbol" charset="0"/>
              <a:buNone/>
              <a:tabLst>
                <a:tab pos="723900" algn="l"/>
                <a:tab pos="1447800" algn="l"/>
                <a:tab pos="2171700" algn="l"/>
                <a:tab pos="2895600" algn="l"/>
                <a:tab pos="3619500" algn="l"/>
                <a:tab pos="4343400" algn="l"/>
                <a:tab pos="5067300" algn="l"/>
              </a:tabLst>
              <a:defRPr/>
            </a:pPr>
            <a:r>
              <a:rPr lang="en-US" baseline="0" dirty="0" smtClean="0"/>
              <a:t>However, when combined with benzodiazepines or alcohol, overdose death is possible, and </a:t>
            </a:r>
          </a:p>
          <a:p>
            <a:pPr marL="215900" marR="0" lvl="0" indent="-215900" algn="l" defTabSz="914400" rtl="0" eaLnBrk="1" fontAlgn="auto" latinLnBrk="0" hangingPunct="1">
              <a:lnSpc>
                <a:spcPct val="97000"/>
              </a:lnSpc>
              <a:spcBef>
                <a:spcPct val="0"/>
              </a:spcBef>
              <a:spcAft>
                <a:spcPts val="0"/>
              </a:spcAft>
              <a:buClrTx/>
              <a:buSzPct val="45000"/>
              <a:buFont typeface="StarSymbol" charset="0"/>
              <a:buNone/>
              <a:tabLst>
                <a:tab pos="723900" algn="l"/>
                <a:tab pos="1447800" algn="l"/>
                <a:tab pos="2171700" algn="l"/>
                <a:tab pos="2895600" algn="l"/>
                <a:tab pos="3619500" algn="l"/>
                <a:tab pos="4343400" algn="l"/>
                <a:tab pos="5067300" algn="l"/>
              </a:tabLst>
              <a:defRPr/>
            </a:pPr>
            <a:r>
              <a:rPr lang="en-US" b="1" baseline="0" dirty="0" smtClean="0"/>
              <a:t>there is a high risk of overdose death if buprenorphine is accidentally consumed by babies or toddlers</a:t>
            </a:r>
            <a:endParaRPr lang="en-US" b="1" dirty="0" smtClean="0"/>
          </a:p>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endParaRPr lang="en-GB" b="1" dirty="0" smtClean="0">
              <a:latin typeface="Arial" charset="0"/>
              <a:ea typeface="Gothic" charset="0"/>
              <a:cs typeface="Gothic" charset="0"/>
            </a:endParaRPr>
          </a:p>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US" b="1" dirty="0" smtClean="0">
                <a:latin typeface="Arial" charset="0"/>
                <a:ea typeface="Gothic" charset="0"/>
                <a:cs typeface="Gothic" charset="0"/>
              </a:rPr>
              <a:t>Keep in mind that it is still activating by 50% - in an opioid naive brain, this activation will cause intoxication, compared to an opioid dependent brain, where their natural opioid function is affected</a:t>
            </a:r>
            <a:endParaRPr lang="en-GB" b="1" dirty="0">
              <a:latin typeface="Arial" charset="0"/>
              <a:ea typeface="Gothic" charset="0"/>
              <a:cs typeface="Gothic" charset="0"/>
            </a:endParaRPr>
          </a:p>
        </p:txBody>
      </p:sp>
    </p:spTree>
    <p:extLst>
      <p:ext uri="{BB962C8B-B14F-4D97-AF65-F5344CB8AC3E}">
        <p14:creationId xmlns:p14="http://schemas.microsoft.com/office/powerpoint/2010/main" val="66260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Be</a:t>
            </a:r>
            <a:r>
              <a:rPr lang="en-US" sz="1200" baseline="0" dirty="0" smtClean="0"/>
              <a:t> careful with concurrent use of </a:t>
            </a:r>
            <a:r>
              <a:rPr lang="en-US" sz="1200" dirty="0" smtClean="0"/>
              <a:t>benzos when prescribing buprenorphine—overdose deaths can occur from high-dose</a:t>
            </a:r>
            <a:r>
              <a:rPr lang="en-US" sz="1200" baseline="0" dirty="0" smtClean="0"/>
              <a:t> benzos and </a:t>
            </a:r>
            <a:r>
              <a:rPr lang="en-US" sz="1200" baseline="0" dirty="0" err="1" smtClean="0"/>
              <a:t>bup</a:t>
            </a:r>
            <a:endParaRPr lang="en-US" sz="1200" baseline="0" dirty="0" smtClean="0"/>
          </a:p>
          <a:p>
            <a:endParaRPr lang="en-US" sz="1200" baseline="0" dirty="0" smtClean="0"/>
          </a:p>
          <a:p>
            <a:r>
              <a:rPr lang="en-US" sz="1200" i="1" baseline="0" dirty="0" smtClean="0"/>
              <a:t>Review these points if you have time: </a:t>
            </a:r>
          </a:p>
          <a:p>
            <a:endParaRPr lang="en-US" sz="1200"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err="1" smtClean="0"/>
              <a:t>Probuphine</a:t>
            </a:r>
            <a:r>
              <a:rPr lang="en-US" sz="1200" baseline="0" dirty="0" smtClean="0"/>
              <a:t> </a:t>
            </a:r>
            <a:r>
              <a:rPr lang="en-US" sz="1200" dirty="0" smtClean="0"/>
              <a:t>Implant approved for stable patients on ≤8 mg buprenorphine</a:t>
            </a:r>
          </a:p>
          <a:p>
            <a:r>
              <a:rPr lang="en-US" sz="1200" baseline="0" dirty="0" smtClean="0"/>
              <a:t>requires special training, surgical procedure to implant.  Effective x 6 months, but never achieves &gt; 8 mg oral dose drug levels, and wanes over 6 months.  Very expensive.</a:t>
            </a:r>
          </a:p>
          <a:p>
            <a:r>
              <a:rPr lang="en-US" sz="1200" baseline="0" dirty="0" err="1" smtClean="0"/>
              <a:t>Subcutanous</a:t>
            </a:r>
            <a:r>
              <a:rPr lang="en-US" sz="1200" baseline="0" dirty="0" smtClean="0"/>
              <a:t> injection appears to very effective and reduces concerns about diversion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itchFamily="18"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Times New Roman" pitchFamily="18" charset="0"/>
                <a:ea typeface="ＭＳ Ｐゴシック" pitchFamily="34" charset="-128"/>
              </a:rPr>
              <a:t>Buprenorphine buccal film and Transdermal Patch are approved for pain. Buprenorphine/naloxone is not FDA approved for pain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latin typeface="Times New Roman" pitchFamily="18"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Times New Roman" pitchFamily="18" charset="0"/>
                <a:ea typeface="ＭＳ Ｐゴシック" pitchFamily="34" charset="-128"/>
              </a:rPr>
              <a:t>A patch does NOT require DEA x waiver and is a good alternative for pain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62FB6219-A6D1-4830-B80F-C8D21285029F}" type="slidenum">
              <a:rPr lang="en-US" smtClean="0"/>
              <a:t>37</a:t>
            </a:fld>
            <a:endParaRPr lang="en-US"/>
          </a:p>
        </p:txBody>
      </p:sp>
    </p:spTree>
    <p:extLst>
      <p:ext uri="{BB962C8B-B14F-4D97-AF65-F5344CB8AC3E}">
        <p14:creationId xmlns:p14="http://schemas.microsoft.com/office/powerpoint/2010/main" val="4241721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graph shows the decline in heroin overdose deaths in Baltimore,</a:t>
            </a:r>
            <a:r>
              <a:rPr lang="en-US" sz="1200" b="0" i="0" kern="1200" baseline="0" dirty="0" smtClean="0">
                <a:solidFill>
                  <a:schemeClr val="tx1"/>
                </a:solidFill>
                <a:effectLst/>
                <a:latin typeface="+mn-lt"/>
                <a:ea typeface="+mn-ea"/>
                <a:cs typeface="+mn-cs"/>
              </a:rPr>
              <a:t> in tandem with increasing access to buprenorphine and methadone</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FB6219-A6D1-4830-B80F-C8D21285029F}" type="slidenum">
              <a:rPr lang="en-US" smtClean="0"/>
              <a:t>38</a:t>
            </a:fld>
            <a:endParaRPr lang="en-US"/>
          </a:p>
        </p:txBody>
      </p:sp>
    </p:spTree>
    <p:extLst>
      <p:ext uri="{BB962C8B-B14F-4D97-AF65-F5344CB8AC3E}">
        <p14:creationId xmlns:p14="http://schemas.microsoft.com/office/powerpoint/2010/main" val="949359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some patients are more likely to receive access to buprenorphine</a:t>
            </a:r>
            <a:r>
              <a:rPr lang="en-US" baseline="0" dirty="0" smtClean="0"/>
              <a:t> than other. </a:t>
            </a:r>
          </a:p>
          <a:p>
            <a:endParaRPr lang="en-US" baseline="0" dirty="0" smtClean="0"/>
          </a:p>
          <a:p>
            <a:r>
              <a:rPr lang="en-US" baseline="0" dirty="0" smtClean="0"/>
              <a:t>Recent work from </a:t>
            </a:r>
            <a:r>
              <a:rPr lang="en-US" baseline="0" dirty="0" err="1" smtClean="0"/>
              <a:t>Lagisetty</a:t>
            </a:r>
            <a:r>
              <a:rPr lang="en-US" baseline="0" dirty="0" smtClean="0"/>
              <a:t> et al shows that while the number of buprenorphine visits is rising nationally, whites were far more likely to receive a buprenorphine prescription than patients of any other race. </a:t>
            </a:r>
          </a:p>
          <a:p>
            <a:endParaRPr lang="en-US" baseline="0" dirty="0" smtClean="0"/>
          </a:p>
          <a:p>
            <a:r>
              <a:rPr lang="en-US" baseline="0" dirty="0" smtClean="0"/>
              <a:t>In addition, private insurance or self-pay were more common methods of payment than Medicare/Medicaid or other. </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39</a:t>
            </a:fld>
            <a:endParaRPr lang="en-US"/>
          </a:p>
        </p:txBody>
      </p:sp>
    </p:spTree>
    <p:extLst>
      <p:ext uri="{BB962C8B-B14F-4D97-AF65-F5344CB8AC3E}">
        <p14:creationId xmlns:p14="http://schemas.microsoft.com/office/powerpoint/2010/main" val="121939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started out as babies</a:t>
            </a:r>
          </a:p>
          <a:p>
            <a:endParaRPr lang="en-US" dirty="0"/>
          </a:p>
          <a:p>
            <a:r>
              <a:rPr lang="en-US" dirty="0" smtClean="0"/>
              <a:t>No baby ever decided that she or he would become addicted to heroin </a:t>
            </a:r>
            <a:r>
              <a:rPr lang="en-US" dirty="0" smtClean="0">
                <a:solidFill>
                  <a:srgbClr val="FFFF00"/>
                </a:solidFill>
              </a:rPr>
              <a:t>or </a:t>
            </a:r>
            <a:r>
              <a:rPr lang="en-US" b="1" dirty="0" smtClean="0">
                <a:solidFill>
                  <a:srgbClr val="FFFF00"/>
                </a:solidFill>
              </a:rPr>
              <a:t>other opioids, develop alcohol use disorder or problems with cannabis</a:t>
            </a:r>
          </a:p>
          <a:p>
            <a:endParaRPr lang="en-US" dirty="0"/>
          </a:p>
          <a:p>
            <a:r>
              <a:rPr lang="en-US" dirty="0" smtClean="0"/>
              <a:t>But some babies and children start out in this world with a much greater risk of developing problems with substance use</a:t>
            </a:r>
          </a:p>
          <a:p>
            <a:endParaRPr lang="en-US" dirty="0"/>
          </a:p>
          <a:p>
            <a:r>
              <a:rPr lang="en-US" dirty="0" smtClean="0"/>
              <a:t>In this presentation we’ll talk about why some of us are much more vulnerable to developing problems with substances than others, </a:t>
            </a:r>
          </a:p>
          <a:p>
            <a:endParaRPr lang="en-US" dirty="0"/>
          </a:p>
          <a:p>
            <a:r>
              <a:rPr lang="en-US" dirty="0" smtClean="0"/>
              <a:t>and also ways that we can reduce risk and provide effective treatment for anyone with a substance use disorder</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4</a:t>
            </a:fld>
            <a:endParaRPr lang="en-US"/>
          </a:p>
        </p:txBody>
      </p:sp>
    </p:spTree>
    <p:extLst>
      <p:ext uri="{BB962C8B-B14F-4D97-AF65-F5344CB8AC3E}">
        <p14:creationId xmlns:p14="http://schemas.microsoft.com/office/powerpoint/2010/main" val="2412029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2FB6219-A6D1-4830-B80F-C8D21285029F}" type="slidenum">
              <a:rPr lang="en-US" smtClean="0"/>
              <a:t>40</a:t>
            </a:fld>
            <a:endParaRPr lang="en-US"/>
          </a:p>
        </p:txBody>
      </p:sp>
    </p:spTree>
    <p:extLst>
      <p:ext uri="{BB962C8B-B14F-4D97-AF65-F5344CB8AC3E}">
        <p14:creationId xmlns:p14="http://schemas.microsoft.com/office/powerpoint/2010/main" val="3328441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2FB6219-A6D1-4830-B80F-C8D21285029F}" type="slidenum">
              <a:rPr lang="en-US" smtClean="0"/>
              <a:t>41</a:t>
            </a:fld>
            <a:endParaRPr lang="en-US"/>
          </a:p>
        </p:txBody>
      </p:sp>
    </p:spTree>
    <p:extLst>
      <p:ext uri="{BB962C8B-B14F-4D97-AF65-F5344CB8AC3E}">
        <p14:creationId xmlns:p14="http://schemas.microsoft.com/office/powerpoint/2010/main" val="3130858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a:t>
            </a:r>
            <a:r>
              <a:rPr lang="en-US" baseline="0" dirty="0" smtClean="0"/>
              <a:t> </a:t>
            </a:r>
            <a:r>
              <a:rPr lang="en-US" dirty="0" smtClean="0"/>
              <a:t>Injectable naltrexone has significant limitations.  Because</a:t>
            </a:r>
            <a:r>
              <a:rPr lang="en-US" baseline="0" dirty="0" smtClean="0"/>
              <a:t> of the need for opioid abstinence prior to starting it, it is difficult to start this medication in an office-based setting.  </a:t>
            </a:r>
          </a:p>
          <a:p>
            <a:endParaRPr lang="en-US" baseline="0" dirty="0" smtClean="0"/>
          </a:p>
          <a:p>
            <a:r>
              <a:rPr lang="en-US" baseline="0" dirty="0" smtClean="0"/>
              <a:t>Many patients do not continue the medication after the first month of treatment.</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42</a:t>
            </a:fld>
            <a:endParaRPr lang="en-US"/>
          </a:p>
        </p:txBody>
      </p:sp>
    </p:spTree>
    <p:extLst>
      <p:ext uri="{BB962C8B-B14F-4D97-AF65-F5344CB8AC3E}">
        <p14:creationId xmlns:p14="http://schemas.microsoft.com/office/powerpoint/2010/main" val="3731778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Patient turned recovery coach talking about the long term nature of disease</a:t>
            </a:r>
          </a:p>
          <a:p>
            <a:pPr marL="0" indent="0">
              <a:buNone/>
            </a:pPr>
            <a:r>
              <a:rPr lang="en-US" dirty="0" smtClean="0"/>
              <a:t>OpCR_L7.OB2_v1, 0:00-1:08 </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43</a:t>
            </a:fld>
            <a:endParaRPr lang="en-US"/>
          </a:p>
        </p:txBody>
      </p:sp>
    </p:spTree>
    <p:extLst>
      <p:ext uri="{BB962C8B-B14F-4D97-AF65-F5344CB8AC3E}">
        <p14:creationId xmlns:p14="http://schemas.microsoft.com/office/powerpoint/2010/main" val="2835856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62FB6219-A6D1-4830-B80F-C8D21285029F}" type="slidenum">
              <a:rPr lang="en-US" smtClean="0"/>
              <a:t>44</a:t>
            </a:fld>
            <a:endParaRPr lang="en-US"/>
          </a:p>
        </p:txBody>
      </p:sp>
    </p:spTree>
    <p:extLst>
      <p:ext uri="{BB962C8B-B14F-4D97-AF65-F5344CB8AC3E}">
        <p14:creationId xmlns:p14="http://schemas.microsoft.com/office/powerpoint/2010/main" val="1392851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803220-0FA9-40BA-AB2E-179EBBE18E29}" type="slidenum">
              <a:rPr lang="en-US" altLang="en-US" sz="1200" smtClean="0"/>
              <a:pPr/>
              <a:t>45</a:t>
            </a:fld>
            <a:endParaRPr lang="en-US" altLang="en-US" sz="1200" smtClean="0"/>
          </a:p>
        </p:txBody>
      </p:sp>
    </p:spTree>
    <p:extLst>
      <p:ext uri="{BB962C8B-B14F-4D97-AF65-F5344CB8AC3E}">
        <p14:creationId xmlns:p14="http://schemas.microsoft.com/office/powerpoint/2010/main" val="588885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take specific steps to address substance use disorders in your health care system</a:t>
            </a:r>
          </a:p>
          <a:p>
            <a:r>
              <a:rPr lang="en-US" baseline="0" dirty="0" smtClean="0"/>
              <a:t>(review slide)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C81E93F-67EC-47C5-8FFA-2C7C6D7E88A4}" type="slidenum">
              <a:rPr lang="en-US" smtClean="0"/>
              <a:t>47</a:t>
            </a:fld>
            <a:endParaRPr lang="en-US"/>
          </a:p>
        </p:txBody>
      </p:sp>
    </p:spTree>
    <p:extLst>
      <p:ext uri="{BB962C8B-B14F-4D97-AF65-F5344CB8AC3E}">
        <p14:creationId xmlns:p14="http://schemas.microsoft.com/office/powerpoint/2010/main" val="3382364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81E93F-67EC-47C5-8FFA-2C7C6D7E88A4}" type="slidenum">
              <a:rPr lang="en-US" smtClean="0"/>
              <a:t>48</a:t>
            </a:fld>
            <a:endParaRPr lang="en-US"/>
          </a:p>
        </p:txBody>
      </p:sp>
    </p:spTree>
    <p:extLst>
      <p:ext uri="{BB962C8B-B14F-4D97-AF65-F5344CB8AC3E}">
        <p14:creationId xmlns:p14="http://schemas.microsoft.com/office/powerpoint/2010/main" val="4146080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50</a:t>
            </a:fld>
            <a:endParaRPr lang="en-US"/>
          </a:p>
        </p:txBody>
      </p:sp>
    </p:spTree>
    <p:extLst>
      <p:ext uri="{BB962C8B-B14F-4D97-AF65-F5344CB8AC3E}">
        <p14:creationId xmlns:p14="http://schemas.microsoft.com/office/powerpoint/2010/main" val="3450710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81E93F-67EC-47C5-8FFA-2C7C6D7E88A4}" type="slidenum">
              <a:rPr lang="en-US" smtClean="0"/>
              <a:t>54</a:t>
            </a:fld>
            <a:endParaRPr lang="en-US"/>
          </a:p>
        </p:txBody>
      </p:sp>
    </p:spTree>
    <p:extLst>
      <p:ext uri="{BB962C8B-B14F-4D97-AF65-F5344CB8AC3E}">
        <p14:creationId xmlns:p14="http://schemas.microsoft.com/office/powerpoint/2010/main" val="293892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grow from infants to children to young adults, our risk of developing problems with substances changes</a:t>
            </a:r>
          </a:p>
          <a:p>
            <a:endParaRPr lang="en-US" dirty="0" smtClean="0"/>
          </a:p>
          <a:p>
            <a:r>
              <a:rPr lang="en-US" dirty="0" smtClean="0"/>
              <a:t>We may begin with an inherited risk of developing these problems.  For instance, this may cause our experience of using substances to be stronger and more pleasurable than it is for other people; </a:t>
            </a:r>
          </a:p>
          <a:p>
            <a:endParaRPr lang="en-US" dirty="0"/>
          </a:p>
          <a:p>
            <a:r>
              <a:rPr lang="en-US" dirty="0" smtClean="0"/>
              <a:t>On the other hand, other people have lower inherited risk; for instance, they may inherit a trait that makes it unpleasant to drink alcohol, and so their risk of developing alcohol use disorder is lower</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5</a:t>
            </a:fld>
            <a:endParaRPr lang="en-US"/>
          </a:p>
        </p:txBody>
      </p:sp>
    </p:spTree>
    <p:extLst>
      <p:ext uri="{BB962C8B-B14F-4D97-AF65-F5344CB8AC3E}">
        <p14:creationId xmlns:p14="http://schemas.microsoft.com/office/powerpoint/2010/main" val="4005440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579DD8-CAB7-477E-B9DD-29D31DC44C49}" type="slidenum">
              <a:rPr lang="en-US" altLang="en-US" sz="1200" smtClean="0"/>
              <a:pPr/>
              <a:t>55</a:t>
            </a:fld>
            <a:endParaRPr lang="en-US" altLang="en-US" sz="1200" smtClean="0"/>
          </a:p>
        </p:txBody>
      </p:sp>
    </p:spTree>
    <p:extLst>
      <p:ext uri="{BB962C8B-B14F-4D97-AF65-F5344CB8AC3E}">
        <p14:creationId xmlns:p14="http://schemas.microsoft.com/office/powerpoint/2010/main" val="2435044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56</a:t>
            </a:fld>
            <a:endParaRPr lang="en-US"/>
          </a:p>
        </p:txBody>
      </p:sp>
    </p:spTree>
    <p:extLst>
      <p:ext uri="{BB962C8B-B14F-4D97-AF65-F5344CB8AC3E}">
        <p14:creationId xmlns:p14="http://schemas.microsoft.com/office/powerpoint/2010/main" val="2057590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even consider introducing the possibility of change throughout the system where you work.  This “Words Matter” pledge” is sent out to everyone who works at Boston Medical Center.</a:t>
            </a:r>
            <a:endParaRPr lang="en-US" dirty="0"/>
          </a:p>
        </p:txBody>
      </p:sp>
      <p:sp>
        <p:nvSpPr>
          <p:cNvPr id="4" name="Slide Number Placeholder 3"/>
          <p:cNvSpPr>
            <a:spLocks noGrp="1"/>
          </p:cNvSpPr>
          <p:nvPr>
            <p:ph type="sldNum" sz="quarter" idx="10"/>
          </p:nvPr>
        </p:nvSpPr>
        <p:spPr/>
        <p:txBody>
          <a:bodyPr/>
          <a:lstStyle/>
          <a:p>
            <a:fld id="{865F64FE-C89A-4B7F-BBCB-39A06B1222EB}" type="slidenum">
              <a:rPr lang="en-US" smtClean="0"/>
              <a:t>57</a:t>
            </a:fld>
            <a:endParaRPr lang="en-US"/>
          </a:p>
        </p:txBody>
      </p:sp>
    </p:spTree>
    <p:extLst>
      <p:ext uri="{BB962C8B-B14F-4D97-AF65-F5344CB8AC3E}">
        <p14:creationId xmlns:p14="http://schemas.microsoft.com/office/powerpoint/2010/main" val="240761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may grow up in a culture in which people commonly use substances as part of  social interactions or with meals, </a:t>
            </a: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6</a:t>
            </a:fld>
            <a:endParaRPr lang="en-US"/>
          </a:p>
        </p:txBody>
      </p:sp>
    </p:spTree>
    <p:extLst>
      <p:ext uri="{BB962C8B-B14F-4D97-AF65-F5344CB8AC3E}">
        <p14:creationId xmlns:p14="http://schemas.microsoft.com/office/powerpoint/2010/main" val="2291749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we may grow up in a culture in which young people use substances </a:t>
            </a:r>
            <a:r>
              <a:rPr lang="en-US" sz="1200" kern="1200" dirty="0" smtClean="0">
                <a:solidFill>
                  <a:schemeClr val="tx1"/>
                </a:solidFill>
                <a:effectLst/>
                <a:latin typeface="+mn-lt"/>
                <a:ea typeface="+mn-ea"/>
                <a:cs typeface="+mn-cs"/>
              </a:rPr>
              <a:t>to fit in, or as a coping mechanism for stress, anxiety, or trauma. Also the impact of legalization of marijuana in our society may have the effect of reinforcing a perception of social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acceptability and, therefore, indicate a </a:t>
            </a:r>
            <a:r>
              <a:rPr lang="en-US" sz="1200" kern="1200" smtClean="0">
                <a:solidFill>
                  <a:schemeClr val="tx1"/>
                </a:solidFill>
                <a:effectLst/>
                <a:latin typeface="+mn-lt"/>
                <a:ea typeface="+mn-ea"/>
                <a:cs typeface="+mn-cs"/>
              </a:rPr>
              <a:t>lower risk </a:t>
            </a:r>
            <a:r>
              <a:rPr lang="en-US" sz="1200" kern="1200" dirty="0" smtClean="0">
                <a:solidFill>
                  <a:schemeClr val="tx1"/>
                </a:solidFill>
                <a:effectLst/>
                <a:latin typeface="+mn-lt"/>
                <a:ea typeface="+mn-ea"/>
                <a:cs typeface="+mn-cs"/>
              </a:rPr>
              <a:t>for </a:t>
            </a:r>
            <a:r>
              <a:rPr lang="en-US" sz="1200" kern="1200" smtClean="0">
                <a:solidFill>
                  <a:schemeClr val="tx1"/>
                </a:solidFill>
                <a:effectLst/>
                <a:latin typeface="+mn-lt"/>
                <a:ea typeface="+mn-ea"/>
                <a:cs typeface="+mn-cs"/>
              </a:rPr>
              <a:t>young people.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7</a:t>
            </a:fld>
            <a:endParaRPr lang="en-US"/>
          </a:p>
        </p:txBody>
      </p:sp>
    </p:spTree>
    <p:extLst>
      <p:ext uri="{BB962C8B-B14F-4D97-AF65-F5344CB8AC3E}">
        <p14:creationId xmlns:p14="http://schemas.microsoft.com/office/powerpoint/2010/main" val="320217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factors that cause us to start using substances at an earlier age increase the likelihood that we will develop a substance use disorder as </a:t>
            </a:r>
            <a:r>
              <a:rPr lang="en-US" dirty="0" smtClean="0"/>
              <a:t>adults</a:t>
            </a:r>
          </a:p>
          <a:p>
            <a:endParaRPr lang="en-US" dirty="0"/>
          </a:p>
          <a:p>
            <a:r>
              <a:rPr lang="en-US" dirty="0" smtClean="0"/>
              <a:t>This could be because we were offered substances when we were very young, </a:t>
            </a:r>
          </a:p>
          <a:p>
            <a:endParaRPr lang="en-US" dirty="0"/>
          </a:p>
          <a:p>
            <a:r>
              <a:rPr lang="en-US" dirty="0" smtClean="0"/>
              <a:t>Or because we grew up in very stressful environments and were seeking escape</a:t>
            </a:r>
          </a:p>
          <a:p>
            <a:endParaRPr lang="en-US" dirty="0"/>
          </a:p>
          <a:p>
            <a:r>
              <a:rPr lang="en-US" dirty="0"/>
              <a:t>A big part of our risk of problems with substance use comes from experiences during childhood that are called Adverse Childhood Events, or ACEs.</a:t>
            </a:r>
          </a:p>
          <a:p>
            <a:endParaRPr lang="en-US" dirty="0"/>
          </a:p>
          <a:p>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8</a:t>
            </a:fld>
            <a:endParaRPr lang="en-US"/>
          </a:p>
        </p:txBody>
      </p:sp>
      <p:sp>
        <p:nvSpPr>
          <p:cNvPr id="5" name="TextBox 4"/>
          <p:cNvSpPr txBox="1"/>
          <p:nvPr/>
        </p:nvSpPr>
        <p:spPr>
          <a:xfrm>
            <a:off x="1318437" y="2158409"/>
            <a:ext cx="3285461" cy="1231106"/>
          </a:xfrm>
          <a:prstGeom prst="rect">
            <a:avLst/>
          </a:prstGeom>
          <a:noFill/>
        </p:spPr>
        <p:txBody>
          <a:bodyPr wrap="square" rtlCol="0">
            <a:spAutoFit/>
          </a:bodyPr>
          <a:lstStyle/>
          <a:p>
            <a:endParaRPr lang="en-US" sz="1400" dirty="0"/>
          </a:p>
          <a:p>
            <a:r>
              <a:rPr lang="en-US" sz="1400" dirty="0"/>
              <a:t>Show graph of data re age of initiation and </a:t>
            </a:r>
            <a:endParaRPr lang="en-US" sz="1400" dirty="0" smtClean="0"/>
          </a:p>
          <a:p>
            <a:r>
              <a:rPr lang="en-US" sz="1400" dirty="0" smtClean="0"/>
              <a:t>correlation </a:t>
            </a:r>
            <a:r>
              <a:rPr lang="en-US" sz="1400" dirty="0"/>
              <a:t>with development of an </a:t>
            </a:r>
            <a:r>
              <a:rPr lang="en-US" sz="1400" dirty="0" smtClean="0"/>
              <a:t>SUD</a:t>
            </a:r>
          </a:p>
          <a:p>
            <a:endParaRPr lang="en-US" sz="1400" dirty="0"/>
          </a:p>
          <a:p>
            <a:endParaRPr lang="en-US" dirty="0"/>
          </a:p>
        </p:txBody>
      </p:sp>
    </p:spTree>
    <p:extLst>
      <p:ext uri="{BB962C8B-B14F-4D97-AF65-F5344CB8AC3E}">
        <p14:creationId xmlns:p14="http://schemas.microsoft.com/office/powerpoint/2010/main" val="332307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Courtesy</a:t>
            </a:r>
            <a:r>
              <a:rPr lang="en-US" baseline="0" dirty="0" smtClean="0"/>
              <a:t> of ASAM Fundamentals </a:t>
            </a:r>
            <a:endParaRPr lang="en-US" dirty="0"/>
          </a:p>
        </p:txBody>
      </p:sp>
      <p:sp>
        <p:nvSpPr>
          <p:cNvPr id="4" name="Slide Number Placeholder 3"/>
          <p:cNvSpPr>
            <a:spLocks noGrp="1"/>
          </p:cNvSpPr>
          <p:nvPr>
            <p:ph type="sldNum" sz="quarter" idx="10"/>
          </p:nvPr>
        </p:nvSpPr>
        <p:spPr/>
        <p:txBody>
          <a:bodyPr/>
          <a:lstStyle/>
          <a:p>
            <a:fld id="{0C81E93F-67EC-47C5-8FFA-2C7C6D7E88A4}" type="slidenum">
              <a:rPr lang="en-US" smtClean="0"/>
              <a:t>9</a:t>
            </a:fld>
            <a:endParaRPr lang="en-US"/>
          </a:p>
        </p:txBody>
      </p:sp>
    </p:spTree>
    <p:extLst>
      <p:ext uri="{BB962C8B-B14F-4D97-AF65-F5344CB8AC3E}">
        <p14:creationId xmlns:p14="http://schemas.microsoft.com/office/powerpoint/2010/main" val="4215786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7F1A9E-CD0A-49A9-9867-213E626A919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366475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7F1A9E-CD0A-49A9-9867-213E626A919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347323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7F1A9E-CD0A-49A9-9867-213E626A919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2412334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lIns="0" tIns="0" rIns="0" bIns="0" anchor="ctr" anchorCtr="1"/>
          <a:lstStyle/>
          <a:p>
            <a:fld id="{E6678860-7E1D-45CB-98D0-E500A5E098B4}" type="slidenum">
              <a:rPr lang="en-US" smtClean="0"/>
              <a:pPr/>
              <a:t>‹#›</a:t>
            </a:fld>
            <a:endParaRPr lang="en-US" dirty="0"/>
          </a:p>
        </p:txBody>
      </p:sp>
      <p:sp>
        <p:nvSpPr>
          <p:cNvPr id="4" name="Content Placeholder 2"/>
          <p:cNvSpPr>
            <a:spLocks noGrp="1"/>
          </p:cNvSpPr>
          <p:nvPr>
            <p:ph idx="1"/>
          </p:nvPr>
        </p:nvSpPr>
        <p:spPr>
          <a:xfrm>
            <a:off x="838200" y="1300764"/>
            <a:ext cx="10515600" cy="4947634"/>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9019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971" y="365593"/>
            <a:ext cx="10514060" cy="1325096"/>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8273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7F1A9E-CD0A-49A9-9867-213E626A919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86398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7F1A9E-CD0A-49A9-9867-213E626A919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2224679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7F1A9E-CD0A-49A9-9867-213E626A9191}"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149592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7F1A9E-CD0A-49A9-9867-213E626A9191}" type="datetimeFigureOut">
              <a:rPr lang="en-US" smtClean="0"/>
              <a:t>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90337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7F1A9E-CD0A-49A9-9867-213E626A9191}" type="datetimeFigureOut">
              <a:rPr lang="en-US" smtClean="0"/>
              <a:t>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336357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7F1A9E-CD0A-49A9-9867-213E626A9191}" type="datetimeFigureOut">
              <a:rPr lang="en-US" smtClean="0"/>
              <a:t>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161413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7F1A9E-CD0A-49A9-9867-213E626A9191}"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115359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7F1A9E-CD0A-49A9-9867-213E626A9191}"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C935B-8B40-4F46-A333-82F46DE4D7B1}" type="slidenum">
              <a:rPr lang="en-US" smtClean="0"/>
              <a:t>‹#›</a:t>
            </a:fld>
            <a:endParaRPr lang="en-US"/>
          </a:p>
        </p:txBody>
      </p:sp>
    </p:spTree>
    <p:extLst>
      <p:ext uri="{BB962C8B-B14F-4D97-AF65-F5344CB8AC3E}">
        <p14:creationId xmlns:p14="http://schemas.microsoft.com/office/powerpoint/2010/main" val="1804493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F1A9E-CD0A-49A9-9867-213E626A9191}" type="datetimeFigureOut">
              <a:rPr lang="en-US" smtClean="0"/>
              <a:t>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C935B-8B40-4F46-A333-82F46DE4D7B1}" type="slidenum">
              <a:rPr lang="en-US" smtClean="0"/>
              <a:t>‹#›</a:t>
            </a:fld>
            <a:endParaRPr lang="en-US"/>
          </a:p>
        </p:txBody>
      </p:sp>
    </p:spTree>
    <p:extLst>
      <p:ext uri="{BB962C8B-B14F-4D97-AF65-F5344CB8AC3E}">
        <p14:creationId xmlns:p14="http://schemas.microsoft.com/office/powerpoint/2010/main" val="1070291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1783693236"/>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2478118290"/>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3242543073"/>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3503099242"/>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2041116684"/>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2309885503"/>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4169844345"/>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3360768419"/>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2320991737"/>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2109643885"/>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1/9/2020</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4" name="Picture 13" descr="custom_presentation.jpg"/>
          <p:cNvPicPr>
            <a:picLocks noChangeAspect="1"/>
          </p:cNvPicPr>
          <p:nvPr userDrawn="1"/>
        </p:nvPicPr>
        <p:blipFill>
          <a:blip r:embed="rId2" cstate="print"/>
          <a:stretch>
            <a:fillRect/>
          </a:stretch>
        </p:blipFill>
        <p:spPr>
          <a:xfrm>
            <a:off x="1" y="0"/>
            <a:ext cx="12192000" cy="6248400"/>
          </a:xfrm>
          <a:prstGeom prst="rect">
            <a:avLst/>
          </a:prstGeom>
        </p:spPr>
      </p:pic>
      <p:pic>
        <p:nvPicPr>
          <p:cNvPr id="2" name="Picture 1"/>
          <p:cNvPicPr>
            <a:picLocks noChangeAspect="1"/>
          </p:cNvPicPr>
          <p:nvPr userDrawn="1"/>
        </p:nvPicPr>
        <p:blipFill>
          <a:blip r:embed="rId3"/>
          <a:stretch>
            <a:fillRect/>
          </a:stretch>
        </p:blipFill>
        <p:spPr>
          <a:xfrm>
            <a:off x="7975348" y="6285907"/>
            <a:ext cx="2895851" cy="506012"/>
          </a:xfrm>
          <a:prstGeom prst="rect">
            <a:avLst/>
          </a:prstGeom>
        </p:spPr>
      </p:pic>
    </p:spTree>
    <p:extLst>
      <p:ext uri="{BB962C8B-B14F-4D97-AF65-F5344CB8AC3E}">
        <p14:creationId xmlns:p14="http://schemas.microsoft.com/office/powerpoint/2010/main" val="814464589"/>
      </p:ext>
    </p:extLst>
  </p:cSld>
  <p:clrMap bg1="dk1" tx1="lt1" bg2="dk2" tx2="lt2" accent1="accent1" accent2="accent2" accent3="accent3" accent4="accent4" accent5="accent5" accent6="accent6" hlink="hlink" folHlink="folHlink"/>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H7HfmYDkBz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protect-us.mimecast.com/s/ZG2KC82AOLSz9j2ySnAPdT?domain=dropbox.co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dropbox.com/sh/x4s4836c5jhngxk/AABmgF3JGGR3gAXshVlJ-rWUa?dl=0"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28.jp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dropbox.com/sh/x4s4836c5jhngxk/AABmgF3JGGR3gAXshVlJ-rWUa?dl=0"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ncbi.nlm.nih.gov/pubmed/?term=schwartz+ajph+buprenorphine+overdose"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www.shatterproof.org/inittogether" TargetMode="External"/><Relationship Id="rId3" Type="http://schemas.openxmlformats.org/officeDocument/2006/relationships/hyperlink" Target="https://store.samhsa.gov/product/TIP-63-Medications-for-Opioid-Use-Disorder-Full-Document-Including-Executive-Summary-and-Parts-1-5-/SMA19-5063FULLDOC" TargetMode="External"/><Relationship Id="rId7" Type="http://schemas.openxmlformats.org/officeDocument/2006/relationships/hyperlink" Target="http://www.ihi.org/resources/Pages/Publications/Effective-Strategies-for-Hospitals-Responding-to-Opioid-Crisis.aspx" TargetMode="External"/><Relationship Id="rId2" Type="http://schemas.openxmlformats.org/officeDocument/2006/relationships/hyperlink" Target="http://www.asam.org/docs/default-source/practice-support/guidelines-and-consensus-docs/asam-national-practice-guideline-supplement.pdf" TargetMode="External"/><Relationship Id="rId1" Type="http://schemas.openxmlformats.org/officeDocument/2006/relationships/slideLayout" Target="../slideLayouts/slideLayout7.xml"/><Relationship Id="rId6" Type="http://schemas.openxmlformats.org/officeDocument/2006/relationships/hyperlink" Target="https://www.bmc.org/addiction/reducing-stigma" TargetMode="External"/><Relationship Id="rId5" Type="http://schemas.openxmlformats.org/officeDocument/2006/relationships/hyperlink" Target="https://www.drugabuse.gov/understanding-drug-abuse-addiction-what-science-says" TargetMode="External"/><Relationship Id="rId4" Type="http://schemas.openxmlformats.org/officeDocument/2006/relationships/hyperlink" Target="https://pcssnow.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5531" y="1453439"/>
            <a:ext cx="9144000" cy="2387600"/>
          </a:xfrm>
        </p:spPr>
        <p:txBody>
          <a:bodyPr/>
          <a:lstStyle/>
          <a:p>
            <a:r>
              <a:rPr lang="en-US" b="1" dirty="0" smtClean="0"/>
              <a:t>Understanding problems related to substance use</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4453" y="389978"/>
            <a:ext cx="2268722" cy="11948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39" y="389978"/>
            <a:ext cx="3957145" cy="1758731"/>
          </a:xfrm>
          <a:prstGeom prst="rect">
            <a:avLst/>
          </a:prstGeom>
        </p:spPr>
      </p:pic>
      <p:sp>
        <p:nvSpPr>
          <p:cNvPr id="6" name="Title 1"/>
          <p:cNvSpPr txBox="1">
            <a:spLocks/>
          </p:cNvSpPr>
          <p:nvPr/>
        </p:nvSpPr>
        <p:spPr>
          <a:xfrm>
            <a:off x="389638" y="3958651"/>
            <a:ext cx="11024595" cy="695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smtClean="0"/>
              <a:t>A </a:t>
            </a:r>
            <a:r>
              <a:rPr lang="en-US" sz="3200" dirty="0"/>
              <a:t>p</a:t>
            </a:r>
            <a:r>
              <a:rPr lang="en-US" sz="3200" dirty="0" smtClean="0"/>
              <a:t>resentation of the Boston and Cambridge Hospital Consortium </a:t>
            </a:r>
            <a:endParaRPr lang="en-US" sz="3200" dirty="0"/>
          </a:p>
        </p:txBody>
      </p:sp>
      <p:sp>
        <p:nvSpPr>
          <p:cNvPr id="7" name="Title 1"/>
          <p:cNvSpPr txBox="1">
            <a:spLocks/>
          </p:cNvSpPr>
          <p:nvPr/>
        </p:nvSpPr>
        <p:spPr>
          <a:xfrm>
            <a:off x="1555531" y="5466803"/>
            <a:ext cx="9144000" cy="695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900" dirty="0" smtClean="0"/>
              <a:t>Developed by Miriam Komaromy, MD; Medical Director, </a:t>
            </a:r>
            <a:r>
              <a:rPr lang="en-US" sz="1900" dirty="0" err="1" smtClean="0"/>
              <a:t>Grayken</a:t>
            </a:r>
            <a:r>
              <a:rPr lang="en-US" sz="1900" dirty="0" smtClean="0"/>
              <a:t> Center for Addiction at Boston Medical Center, with the support of Scott Weiner, MD; Lorraine </a:t>
            </a:r>
            <a:r>
              <a:rPr lang="en-US" sz="1900" dirty="0" err="1" smtClean="0"/>
              <a:t>Magner</a:t>
            </a:r>
            <a:r>
              <a:rPr lang="en-US" sz="1900" dirty="0" smtClean="0"/>
              <a:t>, NP; Claudia Rodriguez, MD; and Maia Gottlieb, MPH </a:t>
            </a:r>
          </a:p>
        </p:txBody>
      </p:sp>
    </p:spTree>
    <p:extLst>
      <p:ext uri="{BB962C8B-B14F-4D97-AF65-F5344CB8AC3E}">
        <p14:creationId xmlns:p14="http://schemas.microsoft.com/office/powerpoint/2010/main" val="106609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290" y="2042092"/>
            <a:ext cx="10972800" cy="3453253"/>
          </a:xfrm>
          <a:prstGeom prst="rect">
            <a:avLst/>
          </a:prstGeom>
          <a:noFill/>
        </p:spPr>
        <p:txBody>
          <a:bodyPr wrap="square" rtlCol="0">
            <a:spAutoFit/>
          </a:bodyPr>
          <a:lstStyle/>
          <a:p>
            <a:pPr marL="457200" indent="-457200">
              <a:spcBef>
                <a:spcPct val="20000"/>
              </a:spcBef>
              <a:buClr>
                <a:srgbClr val="FFC000"/>
              </a:buClr>
              <a:buSzPct val="90000"/>
              <a:buFont typeface="Wingdings" panose="05000000000000000000" pitchFamily="2" charset="2"/>
              <a:buChar char="v"/>
              <a:defRPr/>
            </a:pPr>
            <a:r>
              <a:rPr lang="en-US" sz="2800" dirty="0">
                <a:latin typeface="Calibri" panose="020F0502020204030204" pitchFamily="34" charset="0"/>
              </a:rPr>
              <a:t>17000 Kaiser members surveyed 1995-7</a:t>
            </a:r>
          </a:p>
          <a:p>
            <a:pPr marL="457200" indent="-457200">
              <a:spcBef>
                <a:spcPct val="20000"/>
              </a:spcBef>
              <a:buClr>
                <a:srgbClr val="FFC000"/>
              </a:buClr>
              <a:buSzPct val="90000"/>
              <a:buFont typeface="Wingdings" panose="05000000000000000000" pitchFamily="2" charset="2"/>
              <a:buChar char="v"/>
              <a:defRPr/>
            </a:pPr>
            <a:r>
              <a:rPr lang="en-US" sz="2800" dirty="0">
                <a:latin typeface="Calibri" panose="020F0502020204030204" pitchFamily="34" charset="0"/>
              </a:rPr>
              <a:t>2/3 reported at least one ACE</a:t>
            </a:r>
          </a:p>
          <a:p>
            <a:pPr marL="457200" indent="-457200">
              <a:spcBef>
                <a:spcPct val="20000"/>
              </a:spcBef>
              <a:buClr>
                <a:srgbClr val="FFC000"/>
              </a:buClr>
              <a:buSzPct val="90000"/>
              <a:buFont typeface="Wingdings" panose="05000000000000000000" pitchFamily="2" charset="2"/>
              <a:buChar char="v"/>
              <a:defRPr/>
            </a:pPr>
            <a:r>
              <a:rPr lang="en-US" sz="2800" dirty="0">
                <a:latin typeface="Calibri" panose="020F0502020204030204" pitchFamily="34" charset="0"/>
              </a:rPr>
              <a:t>1/5 reported 3 or more ACEs</a:t>
            </a:r>
          </a:p>
          <a:p>
            <a:pPr marL="457200" indent="-457200">
              <a:spcBef>
                <a:spcPct val="20000"/>
              </a:spcBef>
              <a:buClr>
                <a:srgbClr val="FFC000"/>
              </a:buClr>
              <a:buSzPct val="90000"/>
              <a:buFont typeface="Wingdings" panose="05000000000000000000" pitchFamily="2" charset="2"/>
              <a:buChar char="v"/>
              <a:defRPr/>
            </a:pPr>
            <a:r>
              <a:rPr lang="en-US" sz="2800" dirty="0">
                <a:latin typeface="Calibri" panose="020F0502020204030204" pitchFamily="34" charset="0"/>
              </a:rPr>
              <a:t>Strongly predictive of negative outcomes later in life</a:t>
            </a:r>
          </a:p>
          <a:p>
            <a:pPr marL="914400" lvl="1" indent="-457200">
              <a:spcBef>
                <a:spcPct val="20000"/>
              </a:spcBef>
              <a:buClr>
                <a:srgbClr val="FFC000"/>
              </a:buClr>
              <a:buSzPct val="90000"/>
              <a:buFont typeface="Wingdings" panose="05000000000000000000" pitchFamily="2" charset="2"/>
              <a:buChar char="v"/>
              <a:defRPr/>
            </a:pPr>
            <a:r>
              <a:rPr lang="en-US" sz="2800" dirty="0">
                <a:latin typeface="Calibri" panose="020F0502020204030204" pitchFamily="34" charset="0"/>
              </a:rPr>
              <a:t>Each ACE associated with 2-4 fold increased risk of early initiation of drug use </a:t>
            </a:r>
            <a:r>
              <a:rPr lang="en-US" sz="2800" baseline="30000" dirty="0">
                <a:latin typeface="Calibri" panose="020F0502020204030204" pitchFamily="34" charset="0"/>
              </a:rPr>
              <a:t>2</a:t>
            </a:r>
          </a:p>
          <a:p>
            <a:pPr marL="457200" indent="-457200">
              <a:buClr>
                <a:srgbClr val="FFC000"/>
              </a:buClr>
              <a:buSzPct val="90000"/>
              <a:buFont typeface="Wingdings" panose="05000000000000000000" pitchFamily="2" charset="2"/>
              <a:buChar char="v"/>
              <a:defRPr/>
            </a:pPr>
            <a:r>
              <a:rPr lang="en-US" sz="2800" dirty="0" smtClean="0">
                <a:latin typeface="Calibri" panose="020F0502020204030204" pitchFamily="34" charset="0"/>
              </a:rPr>
              <a:t>Findings replicated in cohort of urban, poor, non-white patients in 2013</a:t>
            </a:r>
            <a:endParaRPr lang="en-US" sz="2800" dirty="0">
              <a:latin typeface="Calibri" panose="020F0502020204030204" pitchFamily="34" charset="0"/>
            </a:endParaRPr>
          </a:p>
        </p:txBody>
      </p:sp>
      <p:sp>
        <p:nvSpPr>
          <p:cNvPr id="5" name="TextBox 4"/>
          <p:cNvSpPr txBox="1"/>
          <p:nvPr/>
        </p:nvSpPr>
        <p:spPr>
          <a:xfrm>
            <a:off x="8016766" y="5647287"/>
            <a:ext cx="3984104" cy="1015663"/>
          </a:xfrm>
          <a:prstGeom prst="rect">
            <a:avLst/>
          </a:prstGeom>
          <a:noFill/>
          <a:ln w="3175">
            <a:noFill/>
          </a:ln>
        </p:spPr>
        <p:txBody>
          <a:bodyPr wrap="none" rtlCol="0">
            <a:spAutoFit/>
          </a:bodyPr>
          <a:lstStyle/>
          <a:p>
            <a:pPr>
              <a:defRPr/>
            </a:pPr>
            <a:r>
              <a:rPr lang="en-US" sz="2000" dirty="0" err="1"/>
              <a:t>Felitti</a:t>
            </a:r>
            <a:r>
              <a:rPr lang="en-US" sz="2000" dirty="0"/>
              <a:t>, V, Am J </a:t>
            </a:r>
            <a:r>
              <a:rPr lang="en-US" sz="2000" dirty="0" err="1"/>
              <a:t>Prev</a:t>
            </a:r>
            <a:r>
              <a:rPr lang="en-US" sz="2000" dirty="0"/>
              <a:t> Med, 1998</a:t>
            </a:r>
          </a:p>
          <a:p>
            <a:pPr>
              <a:defRPr/>
            </a:pPr>
            <a:r>
              <a:rPr lang="en-US" sz="2000" dirty="0" err="1"/>
              <a:t>Dube</a:t>
            </a:r>
            <a:r>
              <a:rPr lang="en-US" sz="2000" dirty="0"/>
              <a:t>, Pediatrics, </a:t>
            </a:r>
            <a:r>
              <a:rPr lang="en-US" sz="2000" dirty="0" smtClean="0"/>
              <a:t>2003</a:t>
            </a:r>
          </a:p>
          <a:p>
            <a:pPr>
              <a:defRPr/>
            </a:pPr>
            <a:r>
              <a:rPr lang="en-US" sz="2000" dirty="0" err="1" smtClean="0"/>
              <a:t>Mersky</a:t>
            </a:r>
            <a:r>
              <a:rPr lang="en-US" sz="2000" dirty="0" smtClean="0"/>
              <a:t>, , Child Abuse, Neglect, 2013</a:t>
            </a:r>
            <a:endParaRPr lang="en-US" sz="2000" dirty="0"/>
          </a:p>
        </p:txBody>
      </p:sp>
      <p:sp>
        <p:nvSpPr>
          <p:cNvPr id="6" name="TextBox 5"/>
          <p:cNvSpPr txBox="1"/>
          <p:nvPr/>
        </p:nvSpPr>
        <p:spPr>
          <a:xfrm>
            <a:off x="0" y="0"/>
            <a:ext cx="6301597"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Adverse Childhood Events - ACEs</a:t>
            </a:r>
            <a:endParaRPr lang="en-US" sz="3600" dirty="0">
              <a:solidFill>
                <a:schemeClr val="bg1"/>
              </a:solidFill>
            </a:endParaRPr>
          </a:p>
        </p:txBody>
      </p:sp>
      <p:sp>
        <p:nvSpPr>
          <p:cNvPr id="7" name="Title 1"/>
          <p:cNvSpPr>
            <a:spLocks noGrp="1"/>
          </p:cNvSpPr>
          <p:nvPr>
            <p:ph type="title"/>
          </p:nvPr>
        </p:nvSpPr>
        <p:spPr>
          <a:xfrm>
            <a:off x="609600" y="852132"/>
            <a:ext cx="10972800" cy="770467"/>
          </a:xfrm>
        </p:spPr>
        <p:txBody>
          <a:bodyPr/>
          <a:lstStyle/>
          <a:p>
            <a:pPr algn="ctr"/>
            <a:r>
              <a:rPr lang="en-US" dirty="0" smtClean="0"/>
              <a:t>An introduction</a:t>
            </a:r>
            <a:endParaRPr lang="en-US" dirty="0"/>
          </a:p>
        </p:txBody>
      </p:sp>
    </p:spTree>
    <p:extLst>
      <p:ext uri="{BB962C8B-B14F-4D97-AF65-F5344CB8AC3E}">
        <p14:creationId xmlns:p14="http://schemas.microsoft.com/office/powerpoint/2010/main" val="214686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7209" y="1509578"/>
            <a:ext cx="4715265" cy="677108"/>
          </a:xfrm>
          <a:prstGeom prst="rect">
            <a:avLst/>
          </a:prstGeom>
          <a:noFill/>
          <a:ln>
            <a:solidFill>
              <a:schemeClr val="bg1"/>
            </a:solidFill>
          </a:ln>
        </p:spPr>
        <p:txBody>
          <a:bodyPr wrap="none" rtlCol="0">
            <a:spAutoFit/>
          </a:bodyPr>
          <a:lstStyle/>
          <a:p>
            <a:pPr>
              <a:defRPr/>
            </a:pPr>
            <a:r>
              <a:rPr lang="en-US" sz="3800" b="1" dirty="0" smtClean="0">
                <a:solidFill>
                  <a:srgbClr val="FF0000"/>
                </a:solidFill>
                <a:effectLst>
                  <a:outerShdw blurRad="38100" dist="38100" dir="2700000" algn="tl">
                    <a:srgbClr val="000000">
                      <a:alpha val="43137"/>
                    </a:srgbClr>
                  </a:outerShdw>
                </a:effectLst>
                <a:latin typeface="Calibri" panose="020F0502020204030204" pitchFamily="34" charset="0"/>
              </a:rPr>
              <a:t>ALCOHOL use disorder</a:t>
            </a:r>
            <a:endParaRPr lang="en-US" sz="3800" b="1"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4" name="TextBox 3"/>
          <p:cNvSpPr txBox="1"/>
          <p:nvPr/>
        </p:nvSpPr>
        <p:spPr>
          <a:xfrm>
            <a:off x="5930197" y="3258467"/>
            <a:ext cx="4682692" cy="646331"/>
          </a:xfrm>
          <a:prstGeom prst="rect">
            <a:avLst/>
          </a:prstGeom>
          <a:solidFill>
            <a:schemeClr val="tx1"/>
          </a:solidFill>
        </p:spPr>
        <p:txBody>
          <a:bodyPr wrap="none" rtlCol="0">
            <a:spAutoFit/>
          </a:bodyPr>
          <a:lstStyle/>
          <a:p>
            <a:pPr>
              <a:defRPr/>
            </a:pPr>
            <a:r>
              <a:rPr lang="en-US" sz="3600" dirty="0" smtClean="0">
                <a:solidFill>
                  <a:schemeClr val="bg1"/>
                </a:solidFill>
                <a:latin typeface="Calibri" panose="020F0502020204030204" pitchFamily="34" charset="0"/>
              </a:rPr>
              <a:t>Substance use disorders</a:t>
            </a:r>
            <a:endParaRPr lang="en-US" sz="3600" dirty="0">
              <a:solidFill>
                <a:schemeClr val="bg1"/>
              </a:solidFill>
              <a:latin typeface="Calibri" panose="020F0502020204030204" pitchFamily="34" charset="0"/>
            </a:endParaRPr>
          </a:p>
        </p:txBody>
      </p:sp>
      <p:sp>
        <p:nvSpPr>
          <p:cNvPr id="5" name="TextBox 4"/>
          <p:cNvSpPr txBox="1"/>
          <p:nvPr/>
        </p:nvSpPr>
        <p:spPr>
          <a:xfrm>
            <a:off x="1787280" y="4138336"/>
            <a:ext cx="4027064" cy="584775"/>
          </a:xfrm>
          <a:prstGeom prst="rect">
            <a:avLst/>
          </a:prstGeom>
          <a:noFill/>
        </p:spPr>
        <p:txBody>
          <a:bodyPr wrap="none" rtlCol="0">
            <a:spAutoFit/>
          </a:bodyPr>
          <a:lstStyle/>
          <a:p>
            <a:pPr>
              <a:defRPr/>
            </a:pPr>
            <a:r>
              <a:rPr lang="en-US" sz="3200" b="1" u="sng" dirty="0">
                <a:solidFill>
                  <a:srgbClr val="92D050"/>
                </a:solidFill>
                <a:latin typeface="Calibri" panose="020F0502020204030204" pitchFamily="34" charset="0"/>
              </a:rPr>
              <a:t>Ischemic heart disease</a:t>
            </a:r>
          </a:p>
        </p:txBody>
      </p:sp>
      <p:sp>
        <p:nvSpPr>
          <p:cNvPr id="6" name="TextBox 5"/>
          <p:cNvSpPr txBox="1"/>
          <p:nvPr/>
        </p:nvSpPr>
        <p:spPr>
          <a:xfrm>
            <a:off x="7265628" y="1963100"/>
            <a:ext cx="1494192" cy="769441"/>
          </a:xfrm>
          <a:prstGeom prst="rect">
            <a:avLst/>
          </a:prstGeom>
          <a:noFill/>
        </p:spPr>
        <p:txBody>
          <a:bodyPr wrap="none" rtlCol="0">
            <a:spAutoFit/>
          </a:bodyPr>
          <a:lstStyle/>
          <a:p>
            <a:pPr>
              <a:defRPr/>
            </a:pPr>
            <a:r>
              <a:rPr lang="en-US" sz="4400" dirty="0">
                <a:solidFill>
                  <a:srgbClr val="00B0F0"/>
                </a:solidFill>
                <a:latin typeface="Calibri" panose="020F0502020204030204" pitchFamily="34" charset="0"/>
              </a:rPr>
              <a:t>COPD</a:t>
            </a:r>
          </a:p>
        </p:txBody>
      </p:sp>
      <p:sp>
        <p:nvSpPr>
          <p:cNvPr id="7" name="TextBox 6"/>
          <p:cNvSpPr txBox="1"/>
          <p:nvPr/>
        </p:nvSpPr>
        <p:spPr>
          <a:xfrm>
            <a:off x="6622474" y="4907811"/>
            <a:ext cx="2536272" cy="707886"/>
          </a:xfrm>
          <a:prstGeom prst="rect">
            <a:avLst/>
          </a:prstGeom>
          <a:noFill/>
        </p:spPr>
        <p:txBody>
          <a:bodyPr wrap="none" rtlCol="0">
            <a:spAutoFit/>
          </a:bodyPr>
          <a:lstStyle/>
          <a:p>
            <a:pPr>
              <a:defRPr/>
            </a:pPr>
            <a:r>
              <a:rPr lang="en-US" sz="4000" b="1" i="1" dirty="0">
                <a:solidFill>
                  <a:prstClr val="white">
                    <a:lumMod val="65000"/>
                  </a:prstClr>
                </a:solidFill>
                <a:latin typeface="Calibri" panose="020F0502020204030204" pitchFamily="34" charset="0"/>
              </a:rPr>
              <a:t>Depression</a:t>
            </a:r>
          </a:p>
        </p:txBody>
      </p:sp>
      <p:sp>
        <p:nvSpPr>
          <p:cNvPr id="8" name="TextBox 7"/>
          <p:cNvSpPr txBox="1"/>
          <p:nvPr/>
        </p:nvSpPr>
        <p:spPr>
          <a:xfrm>
            <a:off x="7231611" y="983052"/>
            <a:ext cx="3477875" cy="523220"/>
          </a:xfrm>
          <a:prstGeom prst="rect">
            <a:avLst/>
          </a:prstGeom>
          <a:noFill/>
        </p:spPr>
        <p:txBody>
          <a:bodyPr wrap="none" rtlCol="0">
            <a:spAutoFit/>
          </a:bodyPr>
          <a:lstStyle/>
          <a:p>
            <a:pPr>
              <a:defRPr/>
            </a:pPr>
            <a:r>
              <a:rPr lang="en-US" sz="2800" b="1" dirty="0">
                <a:solidFill>
                  <a:srgbClr val="7030A0"/>
                </a:solidFill>
                <a:latin typeface="Calibri" panose="020F0502020204030204" pitchFamily="34" charset="0"/>
              </a:rPr>
              <a:t>Adolescent pregnancy</a:t>
            </a:r>
          </a:p>
        </p:txBody>
      </p:sp>
      <p:sp>
        <p:nvSpPr>
          <p:cNvPr id="9" name="TextBox 8"/>
          <p:cNvSpPr txBox="1"/>
          <p:nvPr/>
        </p:nvSpPr>
        <p:spPr>
          <a:xfrm>
            <a:off x="828185" y="2904524"/>
            <a:ext cx="4550219" cy="677108"/>
          </a:xfrm>
          <a:prstGeom prst="rect">
            <a:avLst/>
          </a:prstGeom>
          <a:noFill/>
        </p:spPr>
        <p:txBody>
          <a:bodyPr wrap="square" rtlCol="0">
            <a:spAutoFit/>
          </a:bodyPr>
          <a:lstStyle/>
          <a:p>
            <a:pPr>
              <a:defRPr/>
            </a:pPr>
            <a:r>
              <a:rPr lang="en-US" sz="3800" b="1" dirty="0">
                <a:solidFill>
                  <a:srgbClr val="FFC000"/>
                </a:solidFill>
                <a:latin typeface="Calibri" panose="020F0502020204030204" pitchFamily="34" charset="0"/>
              </a:rPr>
              <a:t>Domestic violence</a:t>
            </a:r>
          </a:p>
        </p:txBody>
      </p:sp>
      <p:sp>
        <p:nvSpPr>
          <p:cNvPr id="10" name="TextBox 9"/>
          <p:cNvSpPr txBox="1"/>
          <p:nvPr/>
        </p:nvSpPr>
        <p:spPr>
          <a:xfrm>
            <a:off x="0" y="0"/>
            <a:ext cx="6301597"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Adverse Childhood Events - ACEs</a:t>
            </a:r>
            <a:endParaRPr lang="en-US" sz="3600" dirty="0">
              <a:solidFill>
                <a:schemeClr val="bg1"/>
              </a:solidFill>
            </a:endParaRPr>
          </a:p>
        </p:txBody>
      </p:sp>
    </p:spTree>
    <p:extLst>
      <p:ext uri="{BB962C8B-B14F-4D97-AF65-F5344CB8AC3E}">
        <p14:creationId xmlns:p14="http://schemas.microsoft.com/office/powerpoint/2010/main" val="2777778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4910" y="6137564"/>
            <a:ext cx="3232039" cy="369332"/>
          </a:xfrm>
          <a:prstGeom prst="rect">
            <a:avLst/>
          </a:prstGeom>
          <a:noFill/>
        </p:spPr>
        <p:txBody>
          <a:bodyPr wrap="none" rtlCol="0">
            <a:spAutoFit/>
          </a:bodyPr>
          <a:lstStyle/>
          <a:p>
            <a:r>
              <a:rPr lang="en-US" u="sng" dirty="0" smtClean="0">
                <a:hlinkClick r:id="rId3"/>
              </a:rPr>
              <a:t>https</a:t>
            </a:r>
            <a:r>
              <a:rPr lang="en-US" u="sng" dirty="0">
                <a:hlinkClick r:id="rId3"/>
              </a:rPr>
              <a:t>://youtu.be/H7HfmYDkBzg</a:t>
            </a:r>
            <a:r>
              <a:rPr lang="en-US" dirty="0"/>
              <a:t> </a:t>
            </a:r>
          </a:p>
        </p:txBody>
      </p:sp>
      <p:pic>
        <p:nvPicPr>
          <p:cNvPr id="4" name="Picture 3"/>
          <p:cNvPicPr>
            <a:picLocks noChangeAspect="1"/>
          </p:cNvPicPr>
          <p:nvPr/>
        </p:nvPicPr>
        <p:blipFill rotWithShape="1">
          <a:blip r:embed="rId4"/>
          <a:srcRect l="2202" t="15959" r="31922" b="32929"/>
          <a:stretch/>
        </p:blipFill>
        <p:spPr>
          <a:xfrm>
            <a:off x="761999" y="277090"/>
            <a:ext cx="10861963" cy="5713259"/>
          </a:xfrm>
          <a:prstGeom prst="rect">
            <a:avLst/>
          </a:prstGeom>
        </p:spPr>
      </p:pic>
    </p:spTree>
    <p:extLst>
      <p:ext uri="{BB962C8B-B14F-4D97-AF65-F5344CB8AC3E}">
        <p14:creationId xmlns:p14="http://schemas.microsoft.com/office/powerpoint/2010/main" val="1088143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806" y="1828799"/>
            <a:ext cx="10625959" cy="3600986"/>
          </a:xfrm>
          <a:prstGeom prst="rect">
            <a:avLst/>
          </a:prstGeom>
        </p:spPr>
        <p:txBody>
          <a:bodyPr wrap="square">
            <a:spAutoFit/>
          </a:bodyPr>
          <a:lstStyle/>
          <a:p>
            <a:pPr algn="ctr"/>
            <a:r>
              <a:rPr lang="en-US" sz="3800" dirty="0">
                <a:latin typeface="Calibri" panose="020F0502020204030204" pitchFamily="34" charset="0"/>
              </a:rPr>
              <a:t>Why does the human brain develop a substance use disorders?</a:t>
            </a:r>
            <a:br>
              <a:rPr lang="en-US" sz="3800" dirty="0">
                <a:latin typeface="Calibri" panose="020F0502020204030204" pitchFamily="34" charset="0"/>
              </a:rPr>
            </a:br>
            <a:r>
              <a:rPr lang="en-US" sz="3800" dirty="0">
                <a:latin typeface="Calibri" panose="020F0502020204030204" pitchFamily="34" charset="0"/>
              </a:rPr>
              <a:t/>
            </a:r>
            <a:br>
              <a:rPr lang="en-US" sz="3800" dirty="0">
                <a:latin typeface="Calibri" panose="020F0502020204030204" pitchFamily="34" charset="0"/>
              </a:rPr>
            </a:br>
            <a:r>
              <a:rPr lang="en-US" sz="3800" dirty="0">
                <a:latin typeface="Calibri" panose="020F0502020204030204" pitchFamily="34" charset="0"/>
              </a:rPr>
              <a:t/>
            </a:r>
            <a:br>
              <a:rPr lang="en-US" sz="3800" dirty="0">
                <a:latin typeface="Calibri" panose="020F0502020204030204" pitchFamily="34" charset="0"/>
              </a:rPr>
            </a:br>
            <a:r>
              <a:rPr lang="en-US" sz="3800" dirty="0">
                <a:latin typeface="Calibri" panose="020F0502020204030204" pitchFamily="34" charset="0"/>
              </a:rPr>
              <a:t>Why can we only develop addictive behaviors in response some substances?</a:t>
            </a:r>
            <a:endParaRPr lang="en-US" sz="3800" dirty="0"/>
          </a:p>
        </p:txBody>
      </p:sp>
      <p:sp>
        <p:nvSpPr>
          <p:cNvPr id="3" name="TextBox 2"/>
          <p:cNvSpPr txBox="1"/>
          <p:nvPr/>
        </p:nvSpPr>
        <p:spPr>
          <a:xfrm>
            <a:off x="0" y="0"/>
            <a:ext cx="4301114"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Biological Background</a:t>
            </a:r>
            <a:endParaRPr lang="en-US" sz="3600" dirty="0">
              <a:solidFill>
                <a:schemeClr val="bg1"/>
              </a:solidFill>
            </a:endParaRPr>
          </a:p>
        </p:txBody>
      </p:sp>
    </p:spTree>
    <p:extLst>
      <p:ext uri="{BB962C8B-B14F-4D97-AF65-F5344CB8AC3E}">
        <p14:creationId xmlns:p14="http://schemas.microsoft.com/office/powerpoint/2010/main" val="390081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09600" y="2133600"/>
            <a:ext cx="10972800" cy="4343400"/>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smtClean="0">
                <a:latin typeface="Calibri" panose="020F0502020204030204" pitchFamily="34" charset="0"/>
              </a:rPr>
              <a:t>A particular pathway in the brain is activated by all of the activities that we find pleasurable</a:t>
            </a:r>
          </a:p>
          <a:p>
            <a:pPr lvl="1">
              <a:defRPr/>
            </a:pPr>
            <a:r>
              <a:rPr lang="en-US" dirty="0" smtClean="0">
                <a:latin typeface="Calibri" panose="020F0502020204030204" pitchFamily="34" charset="0"/>
              </a:rPr>
              <a:t>Food, water and sex; “appetites”</a:t>
            </a:r>
          </a:p>
          <a:p>
            <a:pPr lvl="1">
              <a:defRPr/>
            </a:pPr>
            <a:r>
              <a:rPr lang="en-US" dirty="0" smtClean="0">
                <a:latin typeface="Calibri" panose="020F0502020204030204" pitchFamily="34" charset="0"/>
              </a:rPr>
              <a:t>Interpersonal relationships, spirituality, exercise, art, music, beauty</a:t>
            </a:r>
          </a:p>
          <a:p>
            <a:pPr marL="356616" lvl="1" indent="0">
              <a:buFont typeface="Arial" panose="020B0604020202020204" pitchFamily="34" charset="0"/>
              <a:buNone/>
              <a:defRPr/>
            </a:pPr>
            <a:endParaRPr lang="en-US" dirty="0" smtClean="0">
              <a:latin typeface="Calibri" panose="020F0502020204030204" pitchFamily="34" charset="0"/>
            </a:endParaRPr>
          </a:p>
          <a:p>
            <a:pPr>
              <a:defRPr/>
            </a:pPr>
            <a:r>
              <a:rPr lang="en-US" dirty="0" smtClean="0">
                <a:latin typeface="Calibri" panose="020F0502020204030204" pitchFamily="34" charset="0"/>
              </a:rPr>
              <a:t>The common reward pathway in the brain for all pleasurable activities involves the neurotransmitter </a:t>
            </a:r>
            <a:r>
              <a:rPr lang="en-US" b="1" dirty="0" smtClean="0">
                <a:solidFill>
                  <a:srgbClr val="00B050"/>
                </a:solidFill>
                <a:latin typeface="Calibri" panose="020F0502020204030204" pitchFamily="34" charset="0"/>
              </a:rPr>
              <a:t>Dopamine</a:t>
            </a:r>
            <a:endParaRPr lang="en-US" b="1" dirty="0">
              <a:solidFill>
                <a:srgbClr val="00B050"/>
              </a:solidFill>
              <a:latin typeface="Calibri" panose="020F0502020204030204" pitchFamily="34" charset="0"/>
            </a:endParaRPr>
          </a:p>
        </p:txBody>
      </p:sp>
      <p:sp>
        <p:nvSpPr>
          <p:cNvPr id="3" name="Rectangle 2"/>
          <p:cNvSpPr txBox="1">
            <a:spLocks noChangeArrowheads="1"/>
          </p:cNvSpPr>
          <p:nvPr/>
        </p:nvSpPr>
        <p:spPr>
          <a:xfrm>
            <a:off x="483476" y="990600"/>
            <a:ext cx="109728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smtClean="0">
                <a:latin typeface="Calibri" panose="020F0502020204030204" pitchFamily="34" charset="0"/>
              </a:rPr>
              <a:t>The Reward Pathway</a:t>
            </a:r>
            <a:endParaRPr lang="en-US" dirty="0">
              <a:latin typeface="Calibri" panose="020F0502020204030204" pitchFamily="34" charset="0"/>
            </a:endParaRPr>
          </a:p>
        </p:txBody>
      </p:sp>
      <p:sp>
        <p:nvSpPr>
          <p:cNvPr id="6" name="TextBox 5"/>
          <p:cNvSpPr txBox="1"/>
          <p:nvPr/>
        </p:nvSpPr>
        <p:spPr>
          <a:xfrm>
            <a:off x="0" y="0"/>
            <a:ext cx="4301114"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Biological Background</a:t>
            </a:r>
            <a:endParaRPr lang="en-US" sz="3600" dirty="0">
              <a:solidFill>
                <a:schemeClr val="bg1"/>
              </a:solidFill>
            </a:endParaRPr>
          </a:p>
        </p:txBody>
      </p:sp>
    </p:spTree>
    <p:extLst>
      <p:ext uri="{BB962C8B-B14F-4D97-AF65-F5344CB8AC3E}">
        <p14:creationId xmlns:p14="http://schemas.microsoft.com/office/powerpoint/2010/main" val="3197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70115" y="2133600"/>
            <a:ext cx="11560628" cy="1752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i="1" dirty="0" smtClean="0">
                <a:latin typeface="Calibri" panose="020F0502020204030204" pitchFamily="34" charset="0"/>
              </a:rPr>
              <a:t>The drugs that can cause addictive behaviors are those that hijack the natural pleasure circuitry of the brain</a:t>
            </a:r>
            <a:endParaRPr lang="en-US" sz="4000" i="1" dirty="0">
              <a:latin typeface="Calibri" panose="020F0502020204030204" pitchFamily="34" charset="0"/>
            </a:endParaRPr>
          </a:p>
        </p:txBody>
      </p:sp>
      <p:sp>
        <p:nvSpPr>
          <p:cNvPr id="3" name="TextBox 2"/>
          <p:cNvSpPr txBox="1"/>
          <p:nvPr/>
        </p:nvSpPr>
        <p:spPr>
          <a:xfrm>
            <a:off x="0" y="0"/>
            <a:ext cx="4301114"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Biological Background</a:t>
            </a:r>
            <a:endParaRPr lang="en-US" sz="3600" dirty="0">
              <a:solidFill>
                <a:schemeClr val="bg1"/>
              </a:solidFill>
            </a:endParaRPr>
          </a:p>
        </p:txBody>
      </p:sp>
    </p:spTree>
    <p:extLst>
      <p:ext uri="{BB962C8B-B14F-4D97-AF65-F5344CB8AC3E}">
        <p14:creationId xmlns:p14="http://schemas.microsoft.com/office/powerpoint/2010/main" val="2542754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tretch>
            <a:fillRect/>
          </a:stretch>
        </p:blipFill>
        <p:spPr>
          <a:xfrm>
            <a:off x="2545975" y="1524000"/>
            <a:ext cx="7450667" cy="5029200"/>
          </a:xfrm>
          <a:prstGeom prst="rect">
            <a:avLst/>
          </a:prstGeom>
          <a:noFill/>
        </p:spPr>
      </p:pic>
      <p:sp>
        <p:nvSpPr>
          <p:cNvPr id="3" name="Rectangle 2"/>
          <p:cNvSpPr txBox="1">
            <a:spLocks noChangeArrowheads="1"/>
          </p:cNvSpPr>
          <p:nvPr/>
        </p:nvSpPr>
        <p:spPr>
          <a:xfrm>
            <a:off x="175308" y="798731"/>
            <a:ext cx="12192000" cy="5728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dirty="0" smtClean="0">
                <a:latin typeface="Calibri" panose="020F0502020204030204" pitchFamily="34" charset="0"/>
              </a:rPr>
              <a:t>All addictive drugs act directly or indirectly via dopaminergic pathways</a:t>
            </a:r>
            <a:endParaRPr lang="en-US" sz="3200" dirty="0">
              <a:latin typeface="Calibri" panose="020F0502020204030204" pitchFamily="34" charset="0"/>
            </a:endParaRPr>
          </a:p>
        </p:txBody>
      </p:sp>
      <p:sp>
        <p:nvSpPr>
          <p:cNvPr id="4" name="Text Box 4"/>
          <p:cNvSpPr txBox="1">
            <a:spLocks noChangeArrowheads="1"/>
          </p:cNvSpPr>
          <p:nvPr/>
        </p:nvSpPr>
        <p:spPr bwMode="auto">
          <a:xfrm>
            <a:off x="914400" y="2743200"/>
            <a:ext cx="1676400" cy="457200"/>
          </a:xfrm>
          <a:prstGeom prst="rect">
            <a:avLst/>
          </a:prstGeom>
          <a:noFill/>
          <a:ln w="9525">
            <a:noFill/>
            <a:miter lim="800000"/>
            <a:headEnd/>
            <a:tailEnd/>
          </a:ln>
        </p:spPr>
        <p:txBody>
          <a:bodyPr>
            <a:spAutoFit/>
          </a:bodyPr>
          <a:lstStyle/>
          <a:p>
            <a:pPr>
              <a:spcBef>
                <a:spcPct val="50000"/>
              </a:spcBef>
              <a:defRPr/>
            </a:pPr>
            <a:r>
              <a:rPr lang="en-US" sz="2400" dirty="0">
                <a:latin typeface="Tahoma" pitchFamily="34" charset="0"/>
              </a:rPr>
              <a:t>Dopamine</a:t>
            </a:r>
          </a:p>
        </p:txBody>
      </p:sp>
      <p:sp>
        <p:nvSpPr>
          <p:cNvPr id="5" name="Line 5"/>
          <p:cNvSpPr>
            <a:spLocks noChangeShapeType="1"/>
          </p:cNvSpPr>
          <p:nvPr/>
        </p:nvSpPr>
        <p:spPr bwMode="auto">
          <a:xfrm>
            <a:off x="2465294" y="2971800"/>
            <a:ext cx="1752600" cy="209550"/>
          </a:xfrm>
          <a:prstGeom prst="line">
            <a:avLst/>
          </a:prstGeom>
          <a:noFill/>
          <a:ln w="15875" cmpd="sng">
            <a:solidFill>
              <a:schemeClr val="bg1"/>
            </a:solidFill>
            <a:round/>
            <a:headEnd/>
            <a:tailEnd type="triangle" w="med" len="med"/>
          </a:ln>
        </p:spPr>
        <p:txBody>
          <a:bodyPr/>
          <a:lstStyle/>
          <a:p>
            <a:pPr>
              <a:defRPr/>
            </a:pPr>
            <a:endParaRPr lang="en-US">
              <a:solidFill>
                <a:prstClr val="white"/>
              </a:solidFill>
            </a:endParaRPr>
          </a:p>
        </p:txBody>
      </p:sp>
      <p:sp>
        <p:nvSpPr>
          <p:cNvPr id="6" name="TextBox 5"/>
          <p:cNvSpPr txBox="1"/>
          <p:nvPr/>
        </p:nvSpPr>
        <p:spPr>
          <a:xfrm>
            <a:off x="0" y="0"/>
            <a:ext cx="4301114"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Biological Background</a:t>
            </a:r>
            <a:endParaRPr lang="en-US" sz="3600" dirty="0">
              <a:solidFill>
                <a:schemeClr val="bg1"/>
              </a:solidFill>
            </a:endParaRPr>
          </a:p>
        </p:txBody>
      </p:sp>
    </p:spTree>
    <p:extLst>
      <p:ext uri="{BB962C8B-B14F-4D97-AF65-F5344CB8AC3E}">
        <p14:creationId xmlns:p14="http://schemas.microsoft.com/office/powerpoint/2010/main" val="282966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Line 3"/>
          <p:cNvSpPr>
            <a:spLocks noChangeShapeType="1"/>
          </p:cNvSpPr>
          <p:nvPr/>
        </p:nvSpPr>
        <p:spPr bwMode="auto">
          <a:xfrm>
            <a:off x="2540000" y="2566988"/>
            <a:ext cx="1588" cy="2798763"/>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3" name="Line 4"/>
          <p:cNvSpPr>
            <a:spLocks noChangeShapeType="1"/>
          </p:cNvSpPr>
          <p:nvPr/>
        </p:nvSpPr>
        <p:spPr bwMode="auto">
          <a:xfrm>
            <a:off x="2495550" y="5365751"/>
            <a:ext cx="44450"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4" name="Line 5"/>
          <p:cNvSpPr>
            <a:spLocks noChangeShapeType="1"/>
          </p:cNvSpPr>
          <p:nvPr/>
        </p:nvSpPr>
        <p:spPr bwMode="auto">
          <a:xfrm>
            <a:off x="2495550" y="4668837"/>
            <a:ext cx="44450"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5" name="Line 6"/>
          <p:cNvSpPr>
            <a:spLocks noChangeShapeType="1"/>
          </p:cNvSpPr>
          <p:nvPr/>
        </p:nvSpPr>
        <p:spPr bwMode="auto">
          <a:xfrm>
            <a:off x="2495550" y="3970337"/>
            <a:ext cx="44450"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6" name="Line 7"/>
          <p:cNvSpPr>
            <a:spLocks noChangeShapeType="1"/>
          </p:cNvSpPr>
          <p:nvPr/>
        </p:nvSpPr>
        <p:spPr bwMode="auto">
          <a:xfrm>
            <a:off x="2495550" y="3265487"/>
            <a:ext cx="44450"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 name="Line 8"/>
          <p:cNvSpPr>
            <a:spLocks noChangeShapeType="1"/>
          </p:cNvSpPr>
          <p:nvPr/>
        </p:nvSpPr>
        <p:spPr bwMode="auto">
          <a:xfrm>
            <a:off x="2495550" y="2566987"/>
            <a:ext cx="44450"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 name="Line 9"/>
          <p:cNvSpPr>
            <a:spLocks noChangeShapeType="1"/>
          </p:cNvSpPr>
          <p:nvPr/>
        </p:nvSpPr>
        <p:spPr bwMode="auto">
          <a:xfrm>
            <a:off x="2540001" y="5365751"/>
            <a:ext cx="2703513"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 name="Line 10"/>
          <p:cNvSpPr>
            <a:spLocks noChangeShapeType="1"/>
          </p:cNvSpPr>
          <p:nvPr/>
        </p:nvSpPr>
        <p:spPr bwMode="auto">
          <a:xfrm flipV="1">
            <a:off x="2540000"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0" name="Line 11"/>
          <p:cNvSpPr>
            <a:spLocks noChangeShapeType="1"/>
          </p:cNvSpPr>
          <p:nvPr/>
        </p:nvSpPr>
        <p:spPr bwMode="auto">
          <a:xfrm flipV="1">
            <a:off x="2684463" y="5365750"/>
            <a:ext cx="0"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1" name="Line 12"/>
          <p:cNvSpPr>
            <a:spLocks noChangeShapeType="1"/>
          </p:cNvSpPr>
          <p:nvPr/>
        </p:nvSpPr>
        <p:spPr bwMode="auto">
          <a:xfrm flipV="1">
            <a:off x="2820989" y="5365750"/>
            <a:ext cx="1587"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 name="Line 13"/>
          <p:cNvSpPr>
            <a:spLocks noChangeShapeType="1"/>
          </p:cNvSpPr>
          <p:nvPr/>
        </p:nvSpPr>
        <p:spPr bwMode="auto">
          <a:xfrm flipV="1">
            <a:off x="2965450"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3" name="Line 14"/>
          <p:cNvSpPr>
            <a:spLocks noChangeShapeType="1"/>
          </p:cNvSpPr>
          <p:nvPr/>
        </p:nvSpPr>
        <p:spPr bwMode="auto">
          <a:xfrm flipV="1">
            <a:off x="3111500"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4" name="Line 15"/>
          <p:cNvSpPr>
            <a:spLocks noChangeShapeType="1"/>
          </p:cNvSpPr>
          <p:nvPr/>
        </p:nvSpPr>
        <p:spPr bwMode="auto">
          <a:xfrm flipV="1">
            <a:off x="3248025"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5" name="Line 16"/>
          <p:cNvSpPr>
            <a:spLocks noChangeShapeType="1"/>
          </p:cNvSpPr>
          <p:nvPr/>
        </p:nvSpPr>
        <p:spPr bwMode="auto">
          <a:xfrm flipV="1">
            <a:off x="3392489" y="5365750"/>
            <a:ext cx="1587"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6" name="Line 17"/>
          <p:cNvSpPr>
            <a:spLocks noChangeShapeType="1"/>
          </p:cNvSpPr>
          <p:nvPr/>
        </p:nvSpPr>
        <p:spPr bwMode="auto">
          <a:xfrm flipV="1">
            <a:off x="3536950"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7" name="Line 18"/>
          <p:cNvSpPr>
            <a:spLocks noChangeShapeType="1"/>
          </p:cNvSpPr>
          <p:nvPr/>
        </p:nvSpPr>
        <p:spPr bwMode="auto">
          <a:xfrm flipV="1">
            <a:off x="3675064" y="5365750"/>
            <a:ext cx="1587"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8" name="Line 19"/>
          <p:cNvSpPr>
            <a:spLocks noChangeShapeType="1"/>
          </p:cNvSpPr>
          <p:nvPr/>
        </p:nvSpPr>
        <p:spPr bwMode="auto">
          <a:xfrm flipV="1">
            <a:off x="3819525"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9" name="Line 20"/>
          <p:cNvSpPr>
            <a:spLocks noChangeShapeType="1"/>
          </p:cNvSpPr>
          <p:nvPr/>
        </p:nvSpPr>
        <p:spPr bwMode="auto">
          <a:xfrm flipV="1">
            <a:off x="3963989" y="5365750"/>
            <a:ext cx="1587"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0" name="Line 21"/>
          <p:cNvSpPr>
            <a:spLocks noChangeShapeType="1"/>
          </p:cNvSpPr>
          <p:nvPr/>
        </p:nvSpPr>
        <p:spPr bwMode="auto">
          <a:xfrm flipV="1">
            <a:off x="4108450"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1" name="Line 22"/>
          <p:cNvSpPr>
            <a:spLocks noChangeShapeType="1"/>
          </p:cNvSpPr>
          <p:nvPr/>
        </p:nvSpPr>
        <p:spPr bwMode="auto">
          <a:xfrm flipV="1">
            <a:off x="4246563" y="5365750"/>
            <a:ext cx="0"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2" name="Line 23"/>
          <p:cNvSpPr>
            <a:spLocks noChangeShapeType="1"/>
          </p:cNvSpPr>
          <p:nvPr/>
        </p:nvSpPr>
        <p:spPr bwMode="auto">
          <a:xfrm flipV="1">
            <a:off x="4391025"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3" name="Line 24"/>
          <p:cNvSpPr>
            <a:spLocks noChangeShapeType="1"/>
          </p:cNvSpPr>
          <p:nvPr/>
        </p:nvSpPr>
        <p:spPr bwMode="auto">
          <a:xfrm flipV="1">
            <a:off x="4535488" y="5365750"/>
            <a:ext cx="0"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4" name="Line 25"/>
          <p:cNvSpPr>
            <a:spLocks noChangeShapeType="1"/>
          </p:cNvSpPr>
          <p:nvPr/>
        </p:nvSpPr>
        <p:spPr bwMode="auto">
          <a:xfrm flipV="1">
            <a:off x="4673600" y="5365750"/>
            <a:ext cx="0"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5" name="Line 26"/>
          <p:cNvSpPr>
            <a:spLocks noChangeShapeType="1"/>
          </p:cNvSpPr>
          <p:nvPr/>
        </p:nvSpPr>
        <p:spPr bwMode="auto">
          <a:xfrm flipV="1">
            <a:off x="4818063" y="5365750"/>
            <a:ext cx="0"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6" name="Line 27"/>
          <p:cNvSpPr>
            <a:spLocks noChangeShapeType="1"/>
          </p:cNvSpPr>
          <p:nvPr/>
        </p:nvSpPr>
        <p:spPr bwMode="auto">
          <a:xfrm flipV="1">
            <a:off x="4962525"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7" name="Line 28"/>
          <p:cNvSpPr>
            <a:spLocks noChangeShapeType="1"/>
          </p:cNvSpPr>
          <p:nvPr/>
        </p:nvSpPr>
        <p:spPr bwMode="auto">
          <a:xfrm flipV="1">
            <a:off x="5099050" y="5365750"/>
            <a:ext cx="1588"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8" name="Line 29"/>
          <p:cNvSpPr>
            <a:spLocks noChangeShapeType="1"/>
          </p:cNvSpPr>
          <p:nvPr/>
        </p:nvSpPr>
        <p:spPr bwMode="auto">
          <a:xfrm flipV="1">
            <a:off x="5243514" y="5365750"/>
            <a:ext cx="1587" cy="4445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9" name="Line 30"/>
          <p:cNvSpPr>
            <a:spLocks noChangeShapeType="1"/>
          </p:cNvSpPr>
          <p:nvPr/>
        </p:nvSpPr>
        <p:spPr bwMode="auto">
          <a:xfrm>
            <a:off x="2611438" y="3970338"/>
            <a:ext cx="146050" cy="6667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0" name="Line 31"/>
          <p:cNvSpPr>
            <a:spLocks noChangeShapeType="1"/>
          </p:cNvSpPr>
          <p:nvPr/>
        </p:nvSpPr>
        <p:spPr bwMode="auto">
          <a:xfrm flipV="1">
            <a:off x="2757489" y="3897312"/>
            <a:ext cx="136525" cy="13970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1" name="Line 32"/>
          <p:cNvSpPr>
            <a:spLocks noChangeShapeType="1"/>
          </p:cNvSpPr>
          <p:nvPr/>
        </p:nvSpPr>
        <p:spPr bwMode="auto">
          <a:xfrm>
            <a:off x="2894013" y="3897312"/>
            <a:ext cx="144462" cy="58738"/>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2" name="Line 33"/>
          <p:cNvSpPr>
            <a:spLocks noChangeShapeType="1"/>
          </p:cNvSpPr>
          <p:nvPr/>
        </p:nvSpPr>
        <p:spPr bwMode="auto">
          <a:xfrm>
            <a:off x="3038476" y="3956051"/>
            <a:ext cx="144463" cy="1539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3" name="Line 34"/>
          <p:cNvSpPr>
            <a:spLocks noChangeShapeType="1"/>
          </p:cNvSpPr>
          <p:nvPr/>
        </p:nvSpPr>
        <p:spPr bwMode="auto">
          <a:xfrm flipV="1">
            <a:off x="3182938" y="3265487"/>
            <a:ext cx="138112" cy="8445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4" name="Line 35"/>
          <p:cNvSpPr>
            <a:spLocks noChangeShapeType="1"/>
          </p:cNvSpPr>
          <p:nvPr/>
        </p:nvSpPr>
        <p:spPr bwMode="auto">
          <a:xfrm>
            <a:off x="3321051" y="3265488"/>
            <a:ext cx="144463" cy="13811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5" name="Line 36"/>
          <p:cNvSpPr>
            <a:spLocks noChangeShapeType="1"/>
          </p:cNvSpPr>
          <p:nvPr/>
        </p:nvSpPr>
        <p:spPr bwMode="auto">
          <a:xfrm>
            <a:off x="3465513" y="3403600"/>
            <a:ext cx="144462" cy="214312"/>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6" name="Line 37"/>
          <p:cNvSpPr>
            <a:spLocks noChangeShapeType="1"/>
          </p:cNvSpPr>
          <p:nvPr/>
        </p:nvSpPr>
        <p:spPr bwMode="auto">
          <a:xfrm>
            <a:off x="3609976" y="3617912"/>
            <a:ext cx="136525" cy="13970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7" name="Line 38"/>
          <p:cNvSpPr>
            <a:spLocks noChangeShapeType="1"/>
          </p:cNvSpPr>
          <p:nvPr/>
        </p:nvSpPr>
        <p:spPr bwMode="auto">
          <a:xfrm>
            <a:off x="3746501" y="3757613"/>
            <a:ext cx="144463" cy="4286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8" name="Line 39"/>
          <p:cNvSpPr>
            <a:spLocks noChangeShapeType="1"/>
          </p:cNvSpPr>
          <p:nvPr/>
        </p:nvSpPr>
        <p:spPr bwMode="auto">
          <a:xfrm>
            <a:off x="3890963" y="3800476"/>
            <a:ext cx="146050" cy="1587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9" name="Line 40"/>
          <p:cNvSpPr>
            <a:spLocks noChangeShapeType="1"/>
          </p:cNvSpPr>
          <p:nvPr/>
        </p:nvSpPr>
        <p:spPr bwMode="auto">
          <a:xfrm>
            <a:off x="4037014" y="3816351"/>
            <a:ext cx="136525" cy="222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0" name="Line 41"/>
          <p:cNvSpPr>
            <a:spLocks noChangeShapeType="1"/>
          </p:cNvSpPr>
          <p:nvPr/>
        </p:nvSpPr>
        <p:spPr bwMode="auto">
          <a:xfrm>
            <a:off x="4173538" y="3838576"/>
            <a:ext cx="144462" cy="142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1" name="Line 42"/>
          <p:cNvSpPr>
            <a:spLocks noChangeShapeType="1"/>
          </p:cNvSpPr>
          <p:nvPr/>
        </p:nvSpPr>
        <p:spPr bwMode="auto">
          <a:xfrm>
            <a:off x="4318001" y="3852862"/>
            <a:ext cx="144463" cy="444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2" name="Line 43"/>
          <p:cNvSpPr>
            <a:spLocks noChangeShapeType="1"/>
          </p:cNvSpPr>
          <p:nvPr/>
        </p:nvSpPr>
        <p:spPr bwMode="auto">
          <a:xfrm>
            <a:off x="4462463" y="3897313"/>
            <a:ext cx="138112" cy="2857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3" name="Line 44"/>
          <p:cNvSpPr>
            <a:spLocks noChangeShapeType="1"/>
          </p:cNvSpPr>
          <p:nvPr/>
        </p:nvSpPr>
        <p:spPr bwMode="auto">
          <a:xfrm>
            <a:off x="4600576" y="3925888"/>
            <a:ext cx="144463" cy="3016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4" name="Line 45"/>
          <p:cNvSpPr>
            <a:spLocks noChangeShapeType="1"/>
          </p:cNvSpPr>
          <p:nvPr/>
        </p:nvSpPr>
        <p:spPr bwMode="auto">
          <a:xfrm>
            <a:off x="4745038" y="3956051"/>
            <a:ext cx="144462" cy="142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5" name="Line 46"/>
          <p:cNvSpPr>
            <a:spLocks noChangeShapeType="1"/>
          </p:cNvSpPr>
          <p:nvPr/>
        </p:nvSpPr>
        <p:spPr bwMode="auto">
          <a:xfrm flipV="1">
            <a:off x="4889501" y="3956051"/>
            <a:ext cx="138113" cy="142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6" name="Line 47"/>
          <p:cNvSpPr>
            <a:spLocks noChangeShapeType="1"/>
          </p:cNvSpPr>
          <p:nvPr/>
        </p:nvSpPr>
        <p:spPr bwMode="auto">
          <a:xfrm>
            <a:off x="5027613" y="3956051"/>
            <a:ext cx="144462" cy="142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7" name="Rectangle 48"/>
          <p:cNvSpPr>
            <a:spLocks noChangeArrowheads="1"/>
          </p:cNvSpPr>
          <p:nvPr/>
        </p:nvSpPr>
        <p:spPr bwMode="auto">
          <a:xfrm>
            <a:off x="2560638" y="3917951"/>
            <a:ext cx="95250" cy="96837"/>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48" name="Rectangle 49"/>
          <p:cNvSpPr>
            <a:spLocks noChangeArrowheads="1"/>
          </p:cNvSpPr>
          <p:nvPr/>
        </p:nvSpPr>
        <p:spPr bwMode="auto">
          <a:xfrm>
            <a:off x="2706688" y="3984625"/>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49" name="Rectangle 50"/>
          <p:cNvSpPr>
            <a:spLocks noChangeArrowheads="1"/>
          </p:cNvSpPr>
          <p:nvPr/>
        </p:nvSpPr>
        <p:spPr bwMode="auto">
          <a:xfrm>
            <a:off x="2843213" y="3844925"/>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0" name="Rectangle 51"/>
          <p:cNvSpPr>
            <a:spLocks noChangeArrowheads="1"/>
          </p:cNvSpPr>
          <p:nvPr/>
        </p:nvSpPr>
        <p:spPr bwMode="auto">
          <a:xfrm>
            <a:off x="2987676" y="3903662"/>
            <a:ext cx="93663"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1" name="Rectangle 52"/>
          <p:cNvSpPr>
            <a:spLocks noChangeArrowheads="1"/>
          </p:cNvSpPr>
          <p:nvPr/>
        </p:nvSpPr>
        <p:spPr bwMode="auto">
          <a:xfrm>
            <a:off x="3132138" y="4057651"/>
            <a:ext cx="95250" cy="96837"/>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2" name="Rectangle 53"/>
          <p:cNvSpPr>
            <a:spLocks noChangeArrowheads="1"/>
          </p:cNvSpPr>
          <p:nvPr/>
        </p:nvSpPr>
        <p:spPr bwMode="auto">
          <a:xfrm>
            <a:off x="3270251" y="3213100"/>
            <a:ext cx="93663"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3" name="Rectangle 54"/>
          <p:cNvSpPr>
            <a:spLocks noChangeArrowheads="1"/>
          </p:cNvSpPr>
          <p:nvPr/>
        </p:nvSpPr>
        <p:spPr bwMode="auto">
          <a:xfrm>
            <a:off x="3414713" y="3352800"/>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4" name="Rectangle 55"/>
          <p:cNvSpPr>
            <a:spLocks noChangeArrowheads="1"/>
          </p:cNvSpPr>
          <p:nvPr/>
        </p:nvSpPr>
        <p:spPr bwMode="auto">
          <a:xfrm>
            <a:off x="3559176" y="3565525"/>
            <a:ext cx="93663"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5" name="Rectangle 56"/>
          <p:cNvSpPr>
            <a:spLocks noChangeArrowheads="1"/>
          </p:cNvSpPr>
          <p:nvPr/>
        </p:nvSpPr>
        <p:spPr bwMode="auto">
          <a:xfrm>
            <a:off x="3697288" y="3705225"/>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6" name="Rectangle 57"/>
          <p:cNvSpPr>
            <a:spLocks noChangeArrowheads="1"/>
          </p:cNvSpPr>
          <p:nvPr/>
        </p:nvSpPr>
        <p:spPr bwMode="auto">
          <a:xfrm>
            <a:off x="3841751" y="3749675"/>
            <a:ext cx="93663"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7" name="Rectangle 58"/>
          <p:cNvSpPr>
            <a:spLocks noChangeArrowheads="1"/>
          </p:cNvSpPr>
          <p:nvPr/>
        </p:nvSpPr>
        <p:spPr bwMode="auto">
          <a:xfrm>
            <a:off x="3986213" y="3763962"/>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8" name="Rectangle 59"/>
          <p:cNvSpPr>
            <a:spLocks noChangeArrowheads="1"/>
          </p:cNvSpPr>
          <p:nvPr/>
        </p:nvSpPr>
        <p:spPr bwMode="auto">
          <a:xfrm>
            <a:off x="4122738" y="3786187"/>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59" name="Rectangle 60"/>
          <p:cNvSpPr>
            <a:spLocks noChangeArrowheads="1"/>
          </p:cNvSpPr>
          <p:nvPr/>
        </p:nvSpPr>
        <p:spPr bwMode="auto">
          <a:xfrm>
            <a:off x="4267200" y="3800476"/>
            <a:ext cx="95250" cy="96837"/>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60" name="Rectangle 61"/>
          <p:cNvSpPr>
            <a:spLocks noChangeArrowheads="1"/>
          </p:cNvSpPr>
          <p:nvPr/>
        </p:nvSpPr>
        <p:spPr bwMode="auto">
          <a:xfrm>
            <a:off x="4411663" y="3844925"/>
            <a:ext cx="95250"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61" name="Rectangle 62"/>
          <p:cNvSpPr>
            <a:spLocks noChangeArrowheads="1"/>
          </p:cNvSpPr>
          <p:nvPr/>
        </p:nvSpPr>
        <p:spPr bwMode="auto">
          <a:xfrm>
            <a:off x="4549776" y="3875087"/>
            <a:ext cx="93663"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62" name="Rectangle 63"/>
          <p:cNvSpPr>
            <a:spLocks noChangeArrowheads="1"/>
          </p:cNvSpPr>
          <p:nvPr/>
        </p:nvSpPr>
        <p:spPr bwMode="auto">
          <a:xfrm>
            <a:off x="4694238" y="3903662"/>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63" name="Rectangle 64"/>
          <p:cNvSpPr>
            <a:spLocks noChangeArrowheads="1"/>
          </p:cNvSpPr>
          <p:nvPr/>
        </p:nvSpPr>
        <p:spPr bwMode="auto">
          <a:xfrm>
            <a:off x="4838700" y="3917951"/>
            <a:ext cx="95250" cy="96837"/>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64" name="Rectangle 65"/>
          <p:cNvSpPr>
            <a:spLocks noChangeArrowheads="1"/>
          </p:cNvSpPr>
          <p:nvPr/>
        </p:nvSpPr>
        <p:spPr bwMode="auto">
          <a:xfrm>
            <a:off x="4976813" y="3903662"/>
            <a:ext cx="93662" cy="952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65" name="Rectangle 66"/>
          <p:cNvSpPr>
            <a:spLocks noChangeArrowheads="1"/>
          </p:cNvSpPr>
          <p:nvPr/>
        </p:nvSpPr>
        <p:spPr bwMode="auto">
          <a:xfrm>
            <a:off x="5121276" y="3917951"/>
            <a:ext cx="93663" cy="96837"/>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66" name="Rectangle 67"/>
          <p:cNvSpPr>
            <a:spLocks noChangeArrowheads="1"/>
          </p:cNvSpPr>
          <p:nvPr/>
        </p:nvSpPr>
        <p:spPr bwMode="auto">
          <a:xfrm>
            <a:off x="2352675" y="5284787"/>
            <a:ext cx="92974" cy="215444"/>
          </a:xfrm>
          <a:prstGeom prst="rect">
            <a:avLst/>
          </a:prstGeom>
          <a:noFill/>
          <a:ln w="9525">
            <a:noFill/>
            <a:miter lim="800000"/>
            <a:headEnd/>
            <a:tailEnd/>
          </a:ln>
        </p:spPr>
        <p:txBody>
          <a:bodyPr wrap="none" lIns="0" tIns="0" rIns="0" bIns="0">
            <a:spAutoFit/>
          </a:bodyPr>
          <a:lstStyle/>
          <a:p>
            <a:pPr eaLnBrk="0" hangingPunct="0">
              <a:defRPr/>
            </a:pPr>
            <a:r>
              <a:rPr lang="en-US" sz="1400" b="1" dirty="0">
                <a:solidFill>
                  <a:srgbClr val="FFFFFF"/>
                </a:solidFill>
              </a:rPr>
              <a:t>0</a:t>
            </a:r>
            <a:endParaRPr lang="en-US" sz="2400" b="1" dirty="0">
              <a:solidFill>
                <a:prstClr val="white"/>
              </a:solidFill>
            </a:endParaRPr>
          </a:p>
        </p:txBody>
      </p:sp>
      <p:sp>
        <p:nvSpPr>
          <p:cNvPr id="67" name="Rectangle 68"/>
          <p:cNvSpPr>
            <a:spLocks noChangeArrowheads="1"/>
          </p:cNvSpPr>
          <p:nvPr/>
        </p:nvSpPr>
        <p:spPr bwMode="auto">
          <a:xfrm>
            <a:off x="2271714" y="4583112"/>
            <a:ext cx="177613"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50</a:t>
            </a:r>
            <a:endParaRPr lang="en-US" sz="2400" b="1">
              <a:solidFill>
                <a:prstClr val="white"/>
              </a:solidFill>
            </a:endParaRPr>
          </a:p>
        </p:txBody>
      </p:sp>
      <p:sp>
        <p:nvSpPr>
          <p:cNvPr id="68" name="Rectangle 69"/>
          <p:cNvSpPr>
            <a:spLocks noChangeArrowheads="1"/>
          </p:cNvSpPr>
          <p:nvPr/>
        </p:nvSpPr>
        <p:spPr bwMode="auto">
          <a:xfrm>
            <a:off x="2190750" y="3889375"/>
            <a:ext cx="274114"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100</a:t>
            </a:r>
            <a:endParaRPr lang="en-US" sz="2400" b="1">
              <a:solidFill>
                <a:prstClr val="white"/>
              </a:solidFill>
            </a:endParaRPr>
          </a:p>
        </p:txBody>
      </p:sp>
      <p:sp>
        <p:nvSpPr>
          <p:cNvPr id="69" name="Rectangle 70"/>
          <p:cNvSpPr>
            <a:spLocks noChangeArrowheads="1"/>
          </p:cNvSpPr>
          <p:nvPr/>
        </p:nvSpPr>
        <p:spPr bwMode="auto">
          <a:xfrm>
            <a:off x="2190750" y="3184525"/>
            <a:ext cx="265778"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150</a:t>
            </a:r>
            <a:endParaRPr lang="en-US" sz="2400" b="1">
              <a:solidFill>
                <a:prstClr val="white"/>
              </a:solidFill>
            </a:endParaRPr>
          </a:p>
        </p:txBody>
      </p:sp>
      <p:sp>
        <p:nvSpPr>
          <p:cNvPr id="70" name="Rectangle 71"/>
          <p:cNvSpPr>
            <a:spLocks noChangeArrowheads="1"/>
          </p:cNvSpPr>
          <p:nvPr/>
        </p:nvSpPr>
        <p:spPr bwMode="auto">
          <a:xfrm>
            <a:off x="2190750" y="2487612"/>
            <a:ext cx="272190"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200</a:t>
            </a:r>
            <a:endParaRPr lang="en-US" sz="2400" b="1">
              <a:solidFill>
                <a:prstClr val="white"/>
              </a:solidFill>
            </a:endParaRPr>
          </a:p>
        </p:txBody>
      </p:sp>
      <p:sp>
        <p:nvSpPr>
          <p:cNvPr id="71" name="Rectangle 72"/>
          <p:cNvSpPr>
            <a:spLocks noChangeArrowheads="1"/>
          </p:cNvSpPr>
          <p:nvPr/>
        </p:nvSpPr>
        <p:spPr bwMode="auto">
          <a:xfrm>
            <a:off x="2574925" y="5487987"/>
            <a:ext cx="92974"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0</a:t>
            </a:r>
            <a:endParaRPr lang="en-US" sz="2400" b="1">
              <a:solidFill>
                <a:prstClr val="white"/>
              </a:solidFill>
            </a:endParaRPr>
          </a:p>
        </p:txBody>
      </p:sp>
      <p:sp>
        <p:nvSpPr>
          <p:cNvPr id="72" name="Rectangle 73"/>
          <p:cNvSpPr>
            <a:spLocks noChangeArrowheads="1"/>
          </p:cNvSpPr>
          <p:nvPr/>
        </p:nvSpPr>
        <p:spPr bwMode="auto">
          <a:xfrm>
            <a:off x="3386138" y="5487987"/>
            <a:ext cx="192360"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60</a:t>
            </a:r>
            <a:endParaRPr lang="en-US" sz="2400" b="1">
              <a:solidFill>
                <a:prstClr val="white"/>
              </a:solidFill>
            </a:endParaRPr>
          </a:p>
        </p:txBody>
      </p:sp>
      <p:sp>
        <p:nvSpPr>
          <p:cNvPr id="73" name="Rectangle 74"/>
          <p:cNvSpPr>
            <a:spLocks noChangeArrowheads="1"/>
          </p:cNvSpPr>
          <p:nvPr/>
        </p:nvSpPr>
        <p:spPr bwMode="auto">
          <a:xfrm>
            <a:off x="4202114" y="5487987"/>
            <a:ext cx="267381"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120</a:t>
            </a:r>
            <a:endParaRPr lang="en-US" sz="2400" b="1">
              <a:solidFill>
                <a:prstClr val="white"/>
              </a:solidFill>
            </a:endParaRPr>
          </a:p>
        </p:txBody>
      </p:sp>
      <p:sp>
        <p:nvSpPr>
          <p:cNvPr id="74" name="Rectangle 75"/>
          <p:cNvSpPr>
            <a:spLocks noChangeArrowheads="1"/>
          </p:cNvSpPr>
          <p:nvPr/>
        </p:nvSpPr>
        <p:spPr bwMode="auto">
          <a:xfrm>
            <a:off x="5056188" y="5487987"/>
            <a:ext cx="280526"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180</a:t>
            </a:r>
            <a:endParaRPr lang="en-US" sz="2400" b="1">
              <a:solidFill>
                <a:prstClr val="white"/>
              </a:solidFill>
            </a:endParaRPr>
          </a:p>
        </p:txBody>
      </p:sp>
      <p:sp>
        <p:nvSpPr>
          <p:cNvPr id="75" name="Rectangle 76"/>
          <p:cNvSpPr>
            <a:spLocks noChangeArrowheads="1"/>
          </p:cNvSpPr>
          <p:nvPr/>
        </p:nvSpPr>
        <p:spPr bwMode="auto">
          <a:xfrm>
            <a:off x="3233738" y="5775326"/>
            <a:ext cx="918906" cy="246221"/>
          </a:xfrm>
          <a:prstGeom prst="rect">
            <a:avLst/>
          </a:prstGeom>
          <a:noFill/>
          <a:ln w="9525">
            <a:noFill/>
            <a:miter lim="800000"/>
            <a:headEnd/>
            <a:tailEnd/>
          </a:ln>
        </p:spPr>
        <p:txBody>
          <a:bodyPr wrap="none" lIns="0" tIns="0" rIns="0" bIns="0">
            <a:spAutoFit/>
          </a:bodyPr>
          <a:lstStyle/>
          <a:p>
            <a:pPr eaLnBrk="0" hangingPunct="0">
              <a:defRPr/>
            </a:pPr>
            <a:r>
              <a:rPr lang="en-US" sz="1600" dirty="0">
                <a:solidFill>
                  <a:srgbClr val="FFFFFF"/>
                </a:solidFill>
              </a:rPr>
              <a:t>Time (min)</a:t>
            </a:r>
            <a:endParaRPr lang="en-US" sz="2400" dirty="0">
              <a:solidFill>
                <a:prstClr val="white"/>
              </a:solidFill>
            </a:endParaRPr>
          </a:p>
        </p:txBody>
      </p:sp>
      <p:sp>
        <p:nvSpPr>
          <p:cNvPr id="76" name="Rectangle 77"/>
          <p:cNvSpPr>
            <a:spLocks noChangeArrowheads="1"/>
          </p:cNvSpPr>
          <p:nvPr/>
        </p:nvSpPr>
        <p:spPr bwMode="auto">
          <a:xfrm rot="-5400000">
            <a:off x="1059657" y="3782219"/>
            <a:ext cx="1976438" cy="244475"/>
          </a:xfrm>
          <a:prstGeom prst="rect">
            <a:avLst/>
          </a:prstGeom>
          <a:noFill/>
          <a:ln w="9525">
            <a:noFill/>
            <a:miter lim="800000"/>
            <a:headEnd/>
            <a:tailEnd/>
          </a:ln>
        </p:spPr>
        <p:txBody>
          <a:bodyPr wrap="none" lIns="0" tIns="0" rIns="0" bIns="0">
            <a:spAutoFit/>
          </a:bodyPr>
          <a:lstStyle/>
          <a:p>
            <a:pPr eaLnBrk="0" hangingPunct="0">
              <a:defRPr/>
            </a:pPr>
            <a:r>
              <a:rPr lang="en-US" sz="1600" b="1" dirty="0">
                <a:solidFill>
                  <a:srgbClr val="FFFFFF"/>
                </a:solidFill>
                <a:effectLst>
                  <a:outerShdw blurRad="38100" dist="38100" dir="2700000" algn="tl">
                    <a:srgbClr val="000000">
                      <a:alpha val="43137"/>
                    </a:srgbClr>
                  </a:outerShdw>
                </a:effectLst>
              </a:rPr>
              <a:t>% of Basal DA Output</a:t>
            </a:r>
            <a:endParaRPr lang="en-US" sz="1600" b="1" dirty="0">
              <a:solidFill>
                <a:prstClr val="white"/>
              </a:solidFill>
              <a:effectLst>
                <a:outerShdw blurRad="38100" dist="38100" dir="2700000" algn="tl">
                  <a:srgbClr val="000000">
                    <a:alpha val="43137"/>
                  </a:srgbClr>
                </a:outerShdw>
              </a:effectLst>
            </a:endParaRPr>
          </a:p>
        </p:txBody>
      </p:sp>
      <p:sp>
        <p:nvSpPr>
          <p:cNvPr id="77" name="Line 79"/>
          <p:cNvSpPr>
            <a:spLocks noChangeShapeType="1"/>
          </p:cNvSpPr>
          <p:nvPr/>
        </p:nvSpPr>
        <p:spPr bwMode="auto">
          <a:xfrm>
            <a:off x="2617789" y="4664075"/>
            <a:ext cx="1201737" cy="0"/>
          </a:xfrm>
          <a:prstGeom prst="line">
            <a:avLst/>
          </a:prstGeom>
          <a:noFill/>
          <a:ln w="28575">
            <a:solidFill>
              <a:srgbClr val="FFFFFF"/>
            </a:solidFill>
            <a:round/>
            <a:headEnd/>
            <a:tailEnd/>
          </a:ln>
        </p:spPr>
        <p:txBody>
          <a:bodyPr wrap="none" anchor="ctr"/>
          <a:lstStyle/>
          <a:p>
            <a:pPr>
              <a:defRPr/>
            </a:pPr>
            <a:endParaRPr lang="el-GR">
              <a:solidFill>
                <a:prstClr val="white"/>
              </a:solidFill>
            </a:endParaRPr>
          </a:p>
        </p:txBody>
      </p:sp>
      <p:sp>
        <p:nvSpPr>
          <p:cNvPr id="78" name="Line 80"/>
          <p:cNvSpPr>
            <a:spLocks noChangeShapeType="1"/>
          </p:cNvSpPr>
          <p:nvPr/>
        </p:nvSpPr>
        <p:spPr bwMode="auto">
          <a:xfrm>
            <a:off x="2617788" y="4578350"/>
            <a:ext cx="0" cy="169862"/>
          </a:xfrm>
          <a:prstGeom prst="line">
            <a:avLst/>
          </a:prstGeom>
          <a:noFill/>
          <a:ln w="28575">
            <a:solidFill>
              <a:srgbClr val="FFFFFF"/>
            </a:solidFill>
            <a:round/>
            <a:headEnd/>
            <a:tailEnd/>
          </a:ln>
        </p:spPr>
        <p:txBody>
          <a:bodyPr wrap="none" anchor="ctr"/>
          <a:lstStyle/>
          <a:p>
            <a:pPr>
              <a:defRPr/>
            </a:pPr>
            <a:endParaRPr lang="el-GR">
              <a:solidFill>
                <a:prstClr val="white"/>
              </a:solidFill>
            </a:endParaRPr>
          </a:p>
        </p:txBody>
      </p:sp>
      <p:sp>
        <p:nvSpPr>
          <p:cNvPr id="79" name="Line 81"/>
          <p:cNvSpPr>
            <a:spLocks noChangeShapeType="1"/>
          </p:cNvSpPr>
          <p:nvPr/>
        </p:nvSpPr>
        <p:spPr bwMode="auto">
          <a:xfrm>
            <a:off x="3819525" y="4578350"/>
            <a:ext cx="0" cy="169862"/>
          </a:xfrm>
          <a:prstGeom prst="line">
            <a:avLst/>
          </a:prstGeom>
          <a:noFill/>
          <a:ln w="28575">
            <a:solidFill>
              <a:srgbClr val="FFFFFF"/>
            </a:solidFill>
            <a:round/>
            <a:headEnd/>
            <a:tailEnd/>
          </a:ln>
        </p:spPr>
        <p:txBody>
          <a:bodyPr wrap="none" anchor="ctr"/>
          <a:lstStyle/>
          <a:p>
            <a:pPr>
              <a:defRPr/>
            </a:pPr>
            <a:endParaRPr lang="el-GR">
              <a:solidFill>
                <a:prstClr val="white"/>
              </a:solidFill>
            </a:endParaRPr>
          </a:p>
        </p:txBody>
      </p:sp>
      <p:sp>
        <p:nvSpPr>
          <p:cNvPr id="80" name="Line 82"/>
          <p:cNvSpPr>
            <a:spLocks noChangeShapeType="1"/>
          </p:cNvSpPr>
          <p:nvPr/>
        </p:nvSpPr>
        <p:spPr bwMode="auto">
          <a:xfrm>
            <a:off x="3179763" y="4578350"/>
            <a:ext cx="0" cy="169862"/>
          </a:xfrm>
          <a:prstGeom prst="line">
            <a:avLst/>
          </a:prstGeom>
          <a:noFill/>
          <a:ln w="28575">
            <a:solidFill>
              <a:srgbClr val="FFFFFF"/>
            </a:solidFill>
            <a:round/>
            <a:headEnd/>
            <a:tailEnd/>
          </a:ln>
        </p:spPr>
        <p:txBody>
          <a:bodyPr wrap="none" anchor="ctr"/>
          <a:lstStyle/>
          <a:p>
            <a:pPr>
              <a:defRPr/>
            </a:pPr>
            <a:endParaRPr lang="el-GR">
              <a:solidFill>
                <a:prstClr val="white"/>
              </a:solidFill>
            </a:endParaRPr>
          </a:p>
        </p:txBody>
      </p:sp>
      <p:sp>
        <p:nvSpPr>
          <p:cNvPr id="81" name="Rectangle 83"/>
          <p:cNvSpPr>
            <a:spLocks noChangeArrowheads="1"/>
          </p:cNvSpPr>
          <p:nvPr/>
        </p:nvSpPr>
        <p:spPr bwMode="auto">
          <a:xfrm>
            <a:off x="2666895" y="4335462"/>
            <a:ext cx="514563" cy="215444"/>
          </a:xfrm>
          <a:prstGeom prst="rect">
            <a:avLst/>
          </a:prstGeom>
          <a:noFill/>
          <a:ln w="9525">
            <a:noFill/>
            <a:miter lim="800000"/>
            <a:headEnd/>
            <a:tailEnd/>
          </a:ln>
        </p:spPr>
        <p:txBody>
          <a:bodyPr wrap="none" lIns="0" tIns="0" rIns="0" bIns="0">
            <a:spAutoFit/>
          </a:bodyPr>
          <a:lstStyle/>
          <a:p>
            <a:pPr algn="ctr" eaLnBrk="0" hangingPunct="0">
              <a:defRPr/>
            </a:pPr>
            <a:r>
              <a:rPr lang="en-US" sz="1400" b="1" dirty="0">
                <a:solidFill>
                  <a:srgbClr val="FFFFFF"/>
                </a:solidFill>
              </a:rPr>
              <a:t>Empty</a:t>
            </a:r>
            <a:endParaRPr lang="en-US" sz="2400" b="1" dirty="0">
              <a:solidFill>
                <a:prstClr val="white"/>
              </a:solidFill>
            </a:endParaRPr>
          </a:p>
        </p:txBody>
      </p:sp>
      <p:sp>
        <p:nvSpPr>
          <p:cNvPr id="82" name="Text Box 87"/>
          <p:cNvSpPr txBox="1">
            <a:spLocks noChangeArrowheads="1"/>
          </p:cNvSpPr>
          <p:nvPr/>
        </p:nvSpPr>
        <p:spPr bwMode="auto">
          <a:xfrm>
            <a:off x="3121026" y="2028825"/>
            <a:ext cx="970137" cy="523220"/>
          </a:xfrm>
          <a:prstGeom prst="rect">
            <a:avLst/>
          </a:prstGeom>
          <a:noFill/>
          <a:ln w="9525">
            <a:noFill/>
            <a:miter lim="800000"/>
            <a:headEnd/>
            <a:tailEnd/>
          </a:ln>
        </p:spPr>
        <p:txBody>
          <a:bodyPr wrap="none">
            <a:spAutoFit/>
          </a:bodyPr>
          <a:lstStyle/>
          <a:p>
            <a:pPr>
              <a:defRPr/>
            </a:pPr>
            <a:r>
              <a:rPr lang="en-US" sz="2800" b="1" dirty="0">
                <a:solidFill>
                  <a:srgbClr val="FFFF00"/>
                </a:solidFill>
              </a:rPr>
              <a:t>Food</a:t>
            </a:r>
          </a:p>
        </p:txBody>
      </p:sp>
      <p:sp>
        <p:nvSpPr>
          <p:cNvPr id="83" name="Text Box 178"/>
          <p:cNvSpPr txBox="1">
            <a:spLocks noChangeArrowheads="1"/>
          </p:cNvSpPr>
          <p:nvPr/>
        </p:nvSpPr>
        <p:spPr bwMode="auto">
          <a:xfrm>
            <a:off x="8207376" y="2010093"/>
            <a:ext cx="763351" cy="523220"/>
          </a:xfrm>
          <a:prstGeom prst="rect">
            <a:avLst/>
          </a:prstGeom>
          <a:noFill/>
          <a:ln w="9525">
            <a:noFill/>
            <a:miter lim="800000"/>
            <a:headEnd/>
            <a:tailEnd/>
          </a:ln>
        </p:spPr>
        <p:txBody>
          <a:bodyPr wrap="none">
            <a:spAutoFit/>
          </a:bodyPr>
          <a:lstStyle/>
          <a:p>
            <a:pPr>
              <a:defRPr/>
            </a:pPr>
            <a:r>
              <a:rPr lang="en-US" sz="2800" b="1" dirty="0">
                <a:solidFill>
                  <a:srgbClr val="F6DE55"/>
                </a:solidFill>
              </a:rPr>
              <a:t>Sex</a:t>
            </a:r>
          </a:p>
        </p:txBody>
      </p:sp>
      <p:sp>
        <p:nvSpPr>
          <p:cNvPr id="84" name="Text Box 184"/>
          <p:cNvSpPr txBox="1">
            <a:spLocks noChangeArrowheads="1"/>
          </p:cNvSpPr>
          <p:nvPr/>
        </p:nvSpPr>
        <p:spPr bwMode="auto">
          <a:xfrm>
            <a:off x="3124201" y="4716462"/>
            <a:ext cx="1909763" cy="304800"/>
          </a:xfrm>
          <a:prstGeom prst="rect">
            <a:avLst/>
          </a:prstGeom>
          <a:noFill/>
          <a:ln w="9525">
            <a:noFill/>
            <a:miter lim="800000"/>
            <a:headEnd/>
            <a:tailEnd/>
          </a:ln>
        </p:spPr>
        <p:txBody>
          <a:bodyPr>
            <a:spAutoFit/>
          </a:bodyPr>
          <a:lstStyle/>
          <a:p>
            <a:pPr eaLnBrk="0" hangingPunct="0">
              <a:defRPr/>
            </a:pPr>
            <a:r>
              <a:rPr lang="en-US" sz="1400" b="1" dirty="0">
                <a:solidFill>
                  <a:prstClr val="white"/>
                </a:solidFill>
              </a:rPr>
              <a:t>Box Feeding</a:t>
            </a:r>
          </a:p>
        </p:txBody>
      </p:sp>
      <p:sp>
        <p:nvSpPr>
          <p:cNvPr id="85" name="Line 235"/>
          <p:cNvSpPr>
            <a:spLocks noChangeShapeType="1"/>
          </p:cNvSpPr>
          <p:nvPr/>
        </p:nvSpPr>
        <p:spPr bwMode="auto">
          <a:xfrm>
            <a:off x="6992938" y="2568576"/>
            <a:ext cx="0" cy="14112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6" name="Line 236"/>
          <p:cNvSpPr>
            <a:spLocks noChangeShapeType="1"/>
          </p:cNvSpPr>
          <p:nvPr/>
        </p:nvSpPr>
        <p:spPr bwMode="auto">
          <a:xfrm>
            <a:off x="6956426" y="3275012"/>
            <a:ext cx="36513"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7" name="Line 237"/>
          <p:cNvSpPr>
            <a:spLocks noChangeShapeType="1"/>
          </p:cNvSpPr>
          <p:nvPr/>
        </p:nvSpPr>
        <p:spPr bwMode="auto">
          <a:xfrm>
            <a:off x="6956426" y="2568576"/>
            <a:ext cx="36513"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8" name="Rectangle 238"/>
          <p:cNvSpPr>
            <a:spLocks noChangeArrowheads="1"/>
          </p:cNvSpPr>
          <p:nvPr/>
        </p:nvSpPr>
        <p:spPr bwMode="auto">
          <a:xfrm>
            <a:off x="6700838" y="3903662"/>
            <a:ext cx="274114"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100</a:t>
            </a:r>
            <a:endParaRPr lang="en-US" sz="1400">
              <a:solidFill>
                <a:prstClr val="white"/>
              </a:solidFill>
            </a:endParaRPr>
          </a:p>
        </p:txBody>
      </p:sp>
      <p:sp>
        <p:nvSpPr>
          <p:cNvPr id="89" name="Rectangle 239"/>
          <p:cNvSpPr>
            <a:spLocks noChangeArrowheads="1"/>
          </p:cNvSpPr>
          <p:nvPr/>
        </p:nvSpPr>
        <p:spPr bwMode="auto">
          <a:xfrm>
            <a:off x="6700838" y="3203575"/>
            <a:ext cx="265778"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150</a:t>
            </a:r>
            <a:endParaRPr lang="en-US" sz="1400">
              <a:solidFill>
                <a:prstClr val="white"/>
              </a:solidFill>
            </a:endParaRPr>
          </a:p>
        </p:txBody>
      </p:sp>
      <p:sp>
        <p:nvSpPr>
          <p:cNvPr id="90" name="Rectangle 240"/>
          <p:cNvSpPr>
            <a:spLocks noChangeArrowheads="1"/>
          </p:cNvSpPr>
          <p:nvPr/>
        </p:nvSpPr>
        <p:spPr bwMode="auto">
          <a:xfrm>
            <a:off x="6700838" y="2497137"/>
            <a:ext cx="272190" cy="21544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FFFF"/>
                </a:solidFill>
              </a:rPr>
              <a:t>200</a:t>
            </a:r>
            <a:endParaRPr lang="en-US" sz="1400">
              <a:solidFill>
                <a:prstClr val="white"/>
              </a:solidFill>
            </a:endParaRPr>
          </a:p>
        </p:txBody>
      </p:sp>
      <p:sp>
        <p:nvSpPr>
          <p:cNvPr id="91" name="Rectangle 241"/>
          <p:cNvSpPr>
            <a:spLocks noChangeArrowheads="1"/>
          </p:cNvSpPr>
          <p:nvPr/>
        </p:nvSpPr>
        <p:spPr bwMode="auto">
          <a:xfrm rot="-5400000">
            <a:off x="5148263" y="3675063"/>
            <a:ext cx="2762250" cy="244475"/>
          </a:xfrm>
          <a:prstGeom prst="rect">
            <a:avLst/>
          </a:prstGeom>
          <a:noFill/>
          <a:ln w="9525">
            <a:noFill/>
            <a:miter lim="800000"/>
            <a:headEnd/>
            <a:tailEnd/>
          </a:ln>
        </p:spPr>
        <p:txBody>
          <a:bodyPr wrap="none" lIns="0" tIns="0" rIns="0" bIns="0">
            <a:spAutoFit/>
          </a:bodyPr>
          <a:lstStyle/>
          <a:p>
            <a:pPr algn="ctr" eaLnBrk="0" hangingPunct="0">
              <a:defRPr/>
            </a:pPr>
            <a:r>
              <a:rPr lang="en-US" sz="1600" b="1" dirty="0">
                <a:solidFill>
                  <a:srgbClr val="FFFFFF"/>
                </a:solidFill>
                <a:effectLst>
                  <a:outerShdw blurRad="38100" dist="38100" dir="2700000" algn="tl">
                    <a:srgbClr val="000000">
                      <a:alpha val="43137"/>
                    </a:srgbClr>
                  </a:outerShdw>
                </a:effectLst>
              </a:rPr>
              <a:t>DA Concentration (% Baseline)</a:t>
            </a:r>
            <a:endParaRPr lang="en-US" sz="1600" dirty="0">
              <a:solidFill>
                <a:prstClr val="white"/>
              </a:solidFill>
              <a:effectLst>
                <a:outerShdw blurRad="38100" dist="38100" dir="2700000" algn="tl">
                  <a:srgbClr val="000000">
                    <a:alpha val="43137"/>
                  </a:srgbClr>
                </a:outerShdw>
              </a:effectLst>
            </a:endParaRPr>
          </a:p>
        </p:txBody>
      </p:sp>
      <p:sp>
        <p:nvSpPr>
          <p:cNvPr id="92" name="Line 242"/>
          <p:cNvSpPr>
            <a:spLocks noChangeShapeType="1"/>
          </p:cNvSpPr>
          <p:nvPr/>
        </p:nvSpPr>
        <p:spPr bwMode="auto">
          <a:xfrm>
            <a:off x="6997700" y="5367337"/>
            <a:ext cx="2374900"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3" name="Line 243"/>
          <p:cNvSpPr>
            <a:spLocks noChangeShapeType="1"/>
          </p:cNvSpPr>
          <p:nvPr/>
        </p:nvSpPr>
        <p:spPr bwMode="auto">
          <a:xfrm flipV="1">
            <a:off x="7119939" y="3275012"/>
            <a:ext cx="306387" cy="6286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94" name="Line 244"/>
          <p:cNvSpPr>
            <a:spLocks noChangeShapeType="1"/>
          </p:cNvSpPr>
          <p:nvPr/>
        </p:nvSpPr>
        <p:spPr bwMode="auto">
          <a:xfrm flipV="1">
            <a:off x="7426326" y="2568576"/>
            <a:ext cx="315913" cy="70643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95" name="Line 245"/>
          <p:cNvSpPr>
            <a:spLocks noChangeShapeType="1"/>
          </p:cNvSpPr>
          <p:nvPr/>
        </p:nvSpPr>
        <p:spPr bwMode="auto">
          <a:xfrm>
            <a:off x="7742238" y="2568576"/>
            <a:ext cx="304800" cy="28257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96" name="Line 246"/>
          <p:cNvSpPr>
            <a:spLocks noChangeShapeType="1"/>
          </p:cNvSpPr>
          <p:nvPr/>
        </p:nvSpPr>
        <p:spPr bwMode="auto">
          <a:xfrm>
            <a:off x="8047039" y="2851151"/>
            <a:ext cx="306387" cy="1666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97" name="Line 247"/>
          <p:cNvSpPr>
            <a:spLocks noChangeShapeType="1"/>
          </p:cNvSpPr>
          <p:nvPr/>
        </p:nvSpPr>
        <p:spPr bwMode="auto">
          <a:xfrm flipV="1">
            <a:off x="8353426" y="2946401"/>
            <a:ext cx="315913" cy="7143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98" name="Line 248"/>
          <p:cNvSpPr>
            <a:spLocks noChangeShapeType="1"/>
          </p:cNvSpPr>
          <p:nvPr/>
        </p:nvSpPr>
        <p:spPr bwMode="auto">
          <a:xfrm>
            <a:off x="8669339" y="2946401"/>
            <a:ext cx="306387" cy="1873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99" name="Line 249"/>
          <p:cNvSpPr>
            <a:spLocks noChangeShapeType="1"/>
          </p:cNvSpPr>
          <p:nvPr/>
        </p:nvSpPr>
        <p:spPr bwMode="auto">
          <a:xfrm flipV="1">
            <a:off x="8975726" y="3114675"/>
            <a:ext cx="315913" cy="190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0" name="Rectangle 250"/>
          <p:cNvSpPr>
            <a:spLocks noChangeArrowheads="1"/>
          </p:cNvSpPr>
          <p:nvPr/>
        </p:nvSpPr>
        <p:spPr bwMode="auto">
          <a:xfrm>
            <a:off x="7361238" y="3228976"/>
            <a:ext cx="120650" cy="84137"/>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101" name="Rectangle 251"/>
          <p:cNvSpPr>
            <a:spLocks noChangeArrowheads="1"/>
          </p:cNvSpPr>
          <p:nvPr/>
        </p:nvSpPr>
        <p:spPr bwMode="auto">
          <a:xfrm>
            <a:off x="7675564" y="2524125"/>
            <a:ext cx="122237" cy="825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102" name="Rectangle 252"/>
          <p:cNvSpPr>
            <a:spLocks noChangeArrowheads="1"/>
          </p:cNvSpPr>
          <p:nvPr/>
        </p:nvSpPr>
        <p:spPr bwMode="auto">
          <a:xfrm>
            <a:off x="7981950" y="2805112"/>
            <a:ext cx="120650" cy="84138"/>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103" name="Rectangle 253"/>
          <p:cNvSpPr>
            <a:spLocks noChangeArrowheads="1"/>
          </p:cNvSpPr>
          <p:nvPr/>
        </p:nvSpPr>
        <p:spPr bwMode="auto">
          <a:xfrm>
            <a:off x="8289926" y="2973387"/>
            <a:ext cx="119063" cy="82550"/>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104" name="Rectangle 254"/>
          <p:cNvSpPr>
            <a:spLocks noChangeArrowheads="1"/>
          </p:cNvSpPr>
          <p:nvPr/>
        </p:nvSpPr>
        <p:spPr bwMode="auto">
          <a:xfrm>
            <a:off x="8604250" y="2901951"/>
            <a:ext cx="120650" cy="84137"/>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105" name="Rectangle 255"/>
          <p:cNvSpPr>
            <a:spLocks noChangeArrowheads="1"/>
          </p:cNvSpPr>
          <p:nvPr/>
        </p:nvSpPr>
        <p:spPr bwMode="auto">
          <a:xfrm>
            <a:off x="8910638" y="3087687"/>
            <a:ext cx="120650" cy="84138"/>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106" name="Rectangle 256"/>
          <p:cNvSpPr>
            <a:spLocks noChangeArrowheads="1"/>
          </p:cNvSpPr>
          <p:nvPr/>
        </p:nvSpPr>
        <p:spPr bwMode="auto">
          <a:xfrm>
            <a:off x="9226550" y="3068637"/>
            <a:ext cx="120650" cy="84138"/>
          </a:xfrm>
          <a:prstGeom prst="rect">
            <a:avLst/>
          </a:prstGeom>
          <a:solidFill>
            <a:srgbClr val="FF9966"/>
          </a:solidFill>
          <a:ln w="9525">
            <a:solidFill>
              <a:srgbClr val="FF9966"/>
            </a:solidFill>
            <a:miter lim="800000"/>
            <a:headEnd/>
            <a:tailEnd/>
          </a:ln>
        </p:spPr>
        <p:txBody>
          <a:bodyPr/>
          <a:lstStyle/>
          <a:p>
            <a:pPr eaLnBrk="0" hangingPunct="0">
              <a:defRPr/>
            </a:pPr>
            <a:endParaRPr lang="el-GR">
              <a:solidFill>
                <a:prstClr val="white"/>
              </a:solidFill>
            </a:endParaRPr>
          </a:p>
        </p:txBody>
      </p:sp>
      <p:sp>
        <p:nvSpPr>
          <p:cNvPr id="107" name="Rectangle 257"/>
          <p:cNvSpPr>
            <a:spLocks noChangeArrowheads="1"/>
          </p:cNvSpPr>
          <p:nvPr/>
        </p:nvSpPr>
        <p:spPr bwMode="auto">
          <a:xfrm>
            <a:off x="6249988" y="5454650"/>
            <a:ext cx="722312" cy="488950"/>
          </a:xfrm>
          <a:prstGeom prst="rect">
            <a:avLst/>
          </a:prstGeom>
          <a:noFill/>
          <a:ln w="9525">
            <a:noFill/>
            <a:miter lim="800000"/>
            <a:headEnd/>
            <a:tailEnd/>
          </a:ln>
        </p:spPr>
        <p:txBody>
          <a:bodyPr wrap="none" lIns="0" tIns="0" rIns="0" bIns="0">
            <a:spAutoFit/>
          </a:bodyPr>
          <a:lstStyle/>
          <a:p>
            <a:pPr algn="ctr" eaLnBrk="0" hangingPunct="0">
              <a:defRPr/>
            </a:pPr>
            <a:r>
              <a:rPr lang="en-US" sz="1600" dirty="0">
                <a:solidFill>
                  <a:srgbClr val="FFFFFF"/>
                </a:solidFill>
              </a:rPr>
              <a:t>Sample</a:t>
            </a:r>
          </a:p>
          <a:p>
            <a:pPr algn="ctr" eaLnBrk="0" hangingPunct="0">
              <a:defRPr/>
            </a:pPr>
            <a:r>
              <a:rPr lang="en-US" sz="1600" dirty="0">
                <a:solidFill>
                  <a:srgbClr val="FFFFFF"/>
                </a:solidFill>
              </a:rPr>
              <a:t>Number</a:t>
            </a:r>
            <a:endParaRPr lang="en-US" sz="1600" dirty="0">
              <a:solidFill>
                <a:prstClr val="white"/>
              </a:solidFill>
            </a:endParaRPr>
          </a:p>
        </p:txBody>
      </p:sp>
      <p:grpSp>
        <p:nvGrpSpPr>
          <p:cNvPr id="108" name="Group 258"/>
          <p:cNvGrpSpPr>
            <a:grpSpLocks/>
          </p:cNvGrpSpPr>
          <p:nvPr/>
        </p:nvGrpSpPr>
        <p:grpSpPr bwMode="auto">
          <a:xfrm>
            <a:off x="7059613" y="5365750"/>
            <a:ext cx="88900" cy="304800"/>
            <a:chOff x="2953" y="3143"/>
            <a:chExt cx="56" cy="192"/>
          </a:xfrm>
        </p:grpSpPr>
        <p:sp>
          <p:nvSpPr>
            <p:cNvPr id="109" name="Line 259"/>
            <p:cNvSpPr>
              <a:spLocks noChangeShapeType="1"/>
            </p:cNvSpPr>
            <p:nvPr/>
          </p:nvSpPr>
          <p:spPr bwMode="auto">
            <a:xfrm flipV="1">
              <a:off x="2983" y="3143"/>
              <a:ext cx="0"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10" name="Rectangle 260"/>
            <p:cNvSpPr>
              <a:spLocks noChangeArrowheads="1"/>
            </p:cNvSpPr>
            <p:nvPr/>
          </p:nvSpPr>
          <p:spPr bwMode="auto">
            <a:xfrm>
              <a:off x="2953" y="3199"/>
              <a:ext cx="56"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1</a:t>
              </a:r>
              <a:endParaRPr lang="en-US" sz="1400" b="1">
                <a:solidFill>
                  <a:prstClr val="white"/>
                </a:solidFill>
              </a:endParaRPr>
            </a:p>
          </p:txBody>
        </p:sp>
      </p:grpSp>
      <p:grpSp>
        <p:nvGrpSpPr>
          <p:cNvPr id="111" name="Group 261"/>
          <p:cNvGrpSpPr>
            <a:grpSpLocks/>
          </p:cNvGrpSpPr>
          <p:nvPr/>
        </p:nvGrpSpPr>
        <p:grpSpPr bwMode="auto">
          <a:xfrm>
            <a:off x="7351740" y="5365750"/>
            <a:ext cx="90488" cy="304800"/>
            <a:chOff x="3086" y="3143"/>
            <a:chExt cx="57" cy="192"/>
          </a:xfrm>
        </p:grpSpPr>
        <p:sp>
          <p:nvSpPr>
            <p:cNvPr id="112" name="Line 262"/>
            <p:cNvSpPr>
              <a:spLocks noChangeShapeType="1"/>
            </p:cNvSpPr>
            <p:nvPr/>
          </p:nvSpPr>
          <p:spPr bwMode="auto">
            <a:xfrm flipV="1">
              <a:off x="3114" y="3143"/>
              <a:ext cx="0"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13" name="Rectangle 263"/>
            <p:cNvSpPr>
              <a:spLocks noChangeArrowheads="1"/>
            </p:cNvSpPr>
            <p:nvPr/>
          </p:nvSpPr>
          <p:spPr bwMode="auto">
            <a:xfrm>
              <a:off x="3086" y="3199"/>
              <a:ext cx="57"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2</a:t>
              </a:r>
              <a:endParaRPr lang="en-US" sz="1400" b="1">
                <a:solidFill>
                  <a:prstClr val="white"/>
                </a:solidFill>
              </a:endParaRPr>
            </a:p>
          </p:txBody>
        </p:sp>
      </p:grpSp>
      <p:grpSp>
        <p:nvGrpSpPr>
          <p:cNvPr id="114" name="Group 264"/>
          <p:cNvGrpSpPr>
            <a:grpSpLocks/>
          </p:cNvGrpSpPr>
          <p:nvPr/>
        </p:nvGrpSpPr>
        <p:grpSpPr bwMode="auto">
          <a:xfrm>
            <a:off x="7681914" y="5365750"/>
            <a:ext cx="88900" cy="304800"/>
            <a:chOff x="3216" y="3143"/>
            <a:chExt cx="56" cy="192"/>
          </a:xfrm>
        </p:grpSpPr>
        <p:sp>
          <p:nvSpPr>
            <p:cNvPr id="115" name="Line 265"/>
            <p:cNvSpPr>
              <a:spLocks noChangeShapeType="1"/>
            </p:cNvSpPr>
            <p:nvPr/>
          </p:nvSpPr>
          <p:spPr bwMode="auto">
            <a:xfrm flipV="1">
              <a:off x="3240" y="3143"/>
              <a:ext cx="1"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16" name="Rectangle 266"/>
            <p:cNvSpPr>
              <a:spLocks noChangeArrowheads="1"/>
            </p:cNvSpPr>
            <p:nvPr/>
          </p:nvSpPr>
          <p:spPr bwMode="auto">
            <a:xfrm>
              <a:off x="3216" y="3199"/>
              <a:ext cx="56"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3</a:t>
              </a:r>
              <a:endParaRPr lang="en-US" sz="1400" b="1">
                <a:solidFill>
                  <a:prstClr val="white"/>
                </a:solidFill>
              </a:endParaRPr>
            </a:p>
          </p:txBody>
        </p:sp>
      </p:grpSp>
      <p:grpSp>
        <p:nvGrpSpPr>
          <p:cNvPr id="117" name="Group 267"/>
          <p:cNvGrpSpPr>
            <a:grpSpLocks/>
          </p:cNvGrpSpPr>
          <p:nvPr/>
        </p:nvGrpSpPr>
        <p:grpSpPr bwMode="auto">
          <a:xfrm>
            <a:off x="8012113" y="5365750"/>
            <a:ext cx="95250" cy="304800"/>
            <a:chOff x="3340" y="3143"/>
            <a:chExt cx="60" cy="192"/>
          </a:xfrm>
        </p:grpSpPr>
        <p:sp>
          <p:nvSpPr>
            <p:cNvPr id="118" name="Line 268"/>
            <p:cNvSpPr>
              <a:spLocks noChangeShapeType="1"/>
            </p:cNvSpPr>
            <p:nvPr/>
          </p:nvSpPr>
          <p:spPr bwMode="auto">
            <a:xfrm flipV="1">
              <a:off x="3371" y="3143"/>
              <a:ext cx="0"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19" name="Rectangle 269"/>
            <p:cNvSpPr>
              <a:spLocks noChangeArrowheads="1"/>
            </p:cNvSpPr>
            <p:nvPr/>
          </p:nvSpPr>
          <p:spPr bwMode="auto">
            <a:xfrm>
              <a:off x="3340" y="3199"/>
              <a:ext cx="60"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4</a:t>
              </a:r>
              <a:endParaRPr lang="en-US" sz="1400" b="1">
                <a:solidFill>
                  <a:prstClr val="white"/>
                </a:solidFill>
              </a:endParaRPr>
            </a:p>
          </p:txBody>
        </p:sp>
      </p:grpSp>
      <p:grpSp>
        <p:nvGrpSpPr>
          <p:cNvPr id="120" name="Group 270"/>
          <p:cNvGrpSpPr>
            <a:grpSpLocks/>
          </p:cNvGrpSpPr>
          <p:nvPr/>
        </p:nvGrpSpPr>
        <p:grpSpPr bwMode="auto">
          <a:xfrm>
            <a:off x="8337550" y="5365750"/>
            <a:ext cx="88900" cy="304800"/>
            <a:chOff x="3470" y="3143"/>
            <a:chExt cx="56" cy="192"/>
          </a:xfrm>
        </p:grpSpPr>
        <p:sp>
          <p:nvSpPr>
            <p:cNvPr id="121" name="Line 271"/>
            <p:cNvSpPr>
              <a:spLocks noChangeShapeType="1"/>
            </p:cNvSpPr>
            <p:nvPr/>
          </p:nvSpPr>
          <p:spPr bwMode="auto">
            <a:xfrm flipV="1">
              <a:off x="3498" y="3143"/>
              <a:ext cx="1"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2" name="Rectangle 272"/>
            <p:cNvSpPr>
              <a:spLocks noChangeArrowheads="1"/>
            </p:cNvSpPr>
            <p:nvPr/>
          </p:nvSpPr>
          <p:spPr bwMode="auto">
            <a:xfrm>
              <a:off x="3470" y="3199"/>
              <a:ext cx="56"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5</a:t>
              </a:r>
              <a:endParaRPr lang="en-US" sz="1400" b="1">
                <a:solidFill>
                  <a:prstClr val="white"/>
                </a:solidFill>
              </a:endParaRPr>
            </a:p>
          </p:txBody>
        </p:sp>
      </p:grpSp>
      <p:grpSp>
        <p:nvGrpSpPr>
          <p:cNvPr id="123" name="Group 273"/>
          <p:cNvGrpSpPr>
            <a:grpSpLocks/>
          </p:cNvGrpSpPr>
          <p:nvPr/>
        </p:nvGrpSpPr>
        <p:grpSpPr bwMode="auto">
          <a:xfrm>
            <a:off x="8623330" y="5370512"/>
            <a:ext cx="100013" cy="304800"/>
            <a:chOff x="3602" y="3143"/>
            <a:chExt cx="63" cy="192"/>
          </a:xfrm>
        </p:grpSpPr>
        <p:sp>
          <p:nvSpPr>
            <p:cNvPr id="124" name="Line 274"/>
            <p:cNvSpPr>
              <a:spLocks noChangeShapeType="1"/>
            </p:cNvSpPr>
            <p:nvPr/>
          </p:nvSpPr>
          <p:spPr bwMode="auto">
            <a:xfrm flipV="1">
              <a:off x="3628" y="3143"/>
              <a:ext cx="1"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5" name="Rectangle 275"/>
            <p:cNvSpPr>
              <a:spLocks noChangeArrowheads="1"/>
            </p:cNvSpPr>
            <p:nvPr/>
          </p:nvSpPr>
          <p:spPr bwMode="auto">
            <a:xfrm>
              <a:off x="3602" y="3199"/>
              <a:ext cx="63"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6</a:t>
              </a:r>
              <a:endParaRPr lang="en-US" sz="1400" b="1">
                <a:solidFill>
                  <a:prstClr val="white"/>
                </a:solidFill>
              </a:endParaRPr>
            </a:p>
          </p:txBody>
        </p:sp>
      </p:grpSp>
      <p:grpSp>
        <p:nvGrpSpPr>
          <p:cNvPr id="126" name="Group 276"/>
          <p:cNvGrpSpPr>
            <a:grpSpLocks/>
          </p:cNvGrpSpPr>
          <p:nvPr/>
        </p:nvGrpSpPr>
        <p:grpSpPr bwMode="auto">
          <a:xfrm>
            <a:off x="8929688" y="5365750"/>
            <a:ext cx="88900" cy="304800"/>
            <a:chOff x="3729" y="3143"/>
            <a:chExt cx="56" cy="192"/>
          </a:xfrm>
        </p:grpSpPr>
        <p:sp>
          <p:nvSpPr>
            <p:cNvPr id="127" name="Line 277"/>
            <p:cNvSpPr>
              <a:spLocks noChangeShapeType="1"/>
            </p:cNvSpPr>
            <p:nvPr/>
          </p:nvSpPr>
          <p:spPr bwMode="auto">
            <a:xfrm flipV="1">
              <a:off x="3755" y="3143"/>
              <a:ext cx="1"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8" name="Rectangle 278"/>
            <p:cNvSpPr>
              <a:spLocks noChangeArrowheads="1"/>
            </p:cNvSpPr>
            <p:nvPr/>
          </p:nvSpPr>
          <p:spPr bwMode="auto">
            <a:xfrm>
              <a:off x="3729" y="3199"/>
              <a:ext cx="56"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7</a:t>
              </a:r>
              <a:endParaRPr lang="en-US" sz="1400" b="1">
                <a:solidFill>
                  <a:prstClr val="white"/>
                </a:solidFill>
              </a:endParaRPr>
            </a:p>
          </p:txBody>
        </p:sp>
      </p:grpSp>
      <p:grpSp>
        <p:nvGrpSpPr>
          <p:cNvPr id="129" name="Group 279"/>
          <p:cNvGrpSpPr>
            <a:grpSpLocks/>
          </p:cNvGrpSpPr>
          <p:nvPr/>
        </p:nvGrpSpPr>
        <p:grpSpPr bwMode="auto">
          <a:xfrm>
            <a:off x="9224994" y="5375275"/>
            <a:ext cx="100013" cy="304800"/>
            <a:chOff x="3852" y="3143"/>
            <a:chExt cx="63" cy="192"/>
          </a:xfrm>
        </p:grpSpPr>
        <p:sp>
          <p:nvSpPr>
            <p:cNvPr id="130" name="Line 280"/>
            <p:cNvSpPr>
              <a:spLocks noChangeShapeType="1"/>
            </p:cNvSpPr>
            <p:nvPr/>
          </p:nvSpPr>
          <p:spPr bwMode="auto">
            <a:xfrm flipV="1">
              <a:off x="3883" y="3143"/>
              <a:ext cx="0" cy="24"/>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31" name="Rectangle 281"/>
            <p:cNvSpPr>
              <a:spLocks noChangeArrowheads="1"/>
            </p:cNvSpPr>
            <p:nvPr/>
          </p:nvSpPr>
          <p:spPr bwMode="auto">
            <a:xfrm>
              <a:off x="3852" y="3199"/>
              <a:ext cx="63" cy="136"/>
            </a:xfrm>
            <a:prstGeom prst="rect">
              <a:avLst/>
            </a:prstGeom>
            <a:noFill/>
            <a:ln w="9525">
              <a:noFill/>
              <a:miter lim="800000"/>
              <a:headEnd/>
              <a:tailEnd/>
            </a:ln>
          </p:spPr>
          <p:txBody>
            <a:bodyPr wrap="none" lIns="0" tIns="0" rIns="0" bIns="0">
              <a:spAutoFit/>
            </a:bodyPr>
            <a:lstStyle/>
            <a:p>
              <a:pPr algn="ctr" eaLnBrk="0" hangingPunct="0">
                <a:defRPr/>
              </a:pPr>
              <a:r>
                <a:rPr lang="en-US" sz="1400" b="1">
                  <a:solidFill>
                    <a:srgbClr val="FFFFFF"/>
                  </a:solidFill>
                </a:rPr>
                <a:t>8</a:t>
              </a:r>
              <a:endParaRPr lang="en-US" sz="1400" b="1">
                <a:solidFill>
                  <a:prstClr val="white"/>
                </a:solidFill>
              </a:endParaRPr>
            </a:p>
          </p:txBody>
        </p:sp>
      </p:grpSp>
      <p:sp>
        <p:nvSpPr>
          <p:cNvPr id="132" name="Rectangle 283"/>
          <p:cNvSpPr>
            <a:spLocks noChangeArrowheads="1"/>
          </p:cNvSpPr>
          <p:nvPr/>
        </p:nvSpPr>
        <p:spPr bwMode="auto">
          <a:xfrm>
            <a:off x="7954964" y="5076825"/>
            <a:ext cx="1015727" cy="184666"/>
          </a:xfrm>
          <a:prstGeom prst="rect">
            <a:avLst/>
          </a:prstGeom>
          <a:noFill/>
          <a:ln w="9525">
            <a:solidFill>
              <a:schemeClr val="bg1"/>
            </a:solidFill>
            <a:miter lim="800000"/>
            <a:headEnd/>
            <a:tailEnd/>
          </a:ln>
        </p:spPr>
        <p:txBody>
          <a:bodyPr wrap="none" lIns="0" tIns="0" rIns="0" bIns="0">
            <a:spAutoFit/>
          </a:bodyPr>
          <a:lstStyle/>
          <a:p>
            <a:pPr eaLnBrk="0" hangingPunct="0">
              <a:defRPr/>
            </a:pPr>
            <a:r>
              <a:rPr lang="en-US" sz="1200" b="1">
                <a:solidFill>
                  <a:schemeClr val="bg1"/>
                </a:solidFill>
              </a:rPr>
              <a:t>Female  Present</a:t>
            </a:r>
            <a:endParaRPr lang="en-US" sz="1200">
              <a:solidFill>
                <a:schemeClr val="bg1"/>
              </a:solidFill>
            </a:endParaRPr>
          </a:p>
        </p:txBody>
      </p:sp>
      <p:sp>
        <p:nvSpPr>
          <p:cNvPr id="133" name="Line 284"/>
          <p:cNvSpPr>
            <a:spLocks noChangeShapeType="1"/>
          </p:cNvSpPr>
          <p:nvPr/>
        </p:nvSpPr>
        <p:spPr bwMode="auto">
          <a:xfrm>
            <a:off x="7415213" y="4967288"/>
            <a:ext cx="0" cy="104775"/>
          </a:xfrm>
          <a:prstGeom prst="line">
            <a:avLst/>
          </a:prstGeom>
          <a:noFill/>
          <a:ln w="25400">
            <a:solidFill>
              <a:schemeClr val="bg1"/>
            </a:solidFill>
            <a:round/>
            <a:headEnd/>
            <a:tailEnd/>
          </a:ln>
        </p:spPr>
        <p:txBody>
          <a:bodyPr/>
          <a:lstStyle/>
          <a:p>
            <a:pPr>
              <a:defRPr/>
            </a:pPr>
            <a:endParaRPr lang="el-GR">
              <a:solidFill>
                <a:prstClr val="white"/>
              </a:solidFill>
            </a:endParaRPr>
          </a:p>
        </p:txBody>
      </p:sp>
      <p:sp>
        <p:nvSpPr>
          <p:cNvPr id="134" name="Line 285"/>
          <p:cNvSpPr>
            <a:spLocks noChangeShapeType="1"/>
          </p:cNvSpPr>
          <p:nvPr/>
        </p:nvSpPr>
        <p:spPr bwMode="auto">
          <a:xfrm>
            <a:off x="9310688" y="4967288"/>
            <a:ext cx="0" cy="104775"/>
          </a:xfrm>
          <a:prstGeom prst="line">
            <a:avLst/>
          </a:prstGeom>
          <a:noFill/>
          <a:ln w="25400">
            <a:solidFill>
              <a:schemeClr val="bg1"/>
            </a:solidFill>
            <a:round/>
            <a:headEnd/>
            <a:tailEnd/>
          </a:ln>
        </p:spPr>
        <p:txBody>
          <a:bodyPr/>
          <a:lstStyle/>
          <a:p>
            <a:pPr>
              <a:defRPr/>
            </a:pPr>
            <a:endParaRPr lang="el-GR">
              <a:solidFill>
                <a:schemeClr val="bg1"/>
              </a:solidFill>
            </a:endParaRPr>
          </a:p>
        </p:txBody>
      </p:sp>
      <p:sp>
        <p:nvSpPr>
          <p:cNvPr id="135" name="Line 286"/>
          <p:cNvSpPr>
            <a:spLocks noChangeShapeType="1"/>
          </p:cNvSpPr>
          <p:nvPr/>
        </p:nvSpPr>
        <p:spPr bwMode="auto">
          <a:xfrm>
            <a:off x="7415213" y="5062537"/>
            <a:ext cx="1905000" cy="0"/>
          </a:xfrm>
          <a:prstGeom prst="line">
            <a:avLst/>
          </a:prstGeom>
          <a:noFill/>
          <a:ln w="25400">
            <a:solidFill>
              <a:schemeClr val="bg1"/>
            </a:solidFill>
            <a:round/>
            <a:headEnd/>
            <a:tailEnd/>
          </a:ln>
        </p:spPr>
        <p:txBody>
          <a:bodyPr/>
          <a:lstStyle/>
          <a:p>
            <a:pPr>
              <a:defRPr/>
            </a:pPr>
            <a:endParaRPr lang="el-GR">
              <a:solidFill>
                <a:prstClr val="white"/>
              </a:solidFill>
            </a:endParaRPr>
          </a:p>
        </p:txBody>
      </p:sp>
      <p:sp>
        <p:nvSpPr>
          <p:cNvPr id="136" name="Text Box 87"/>
          <p:cNvSpPr txBox="1">
            <a:spLocks noChangeArrowheads="1"/>
          </p:cNvSpPr>
          <p:nvPr/>
        </p:nvSpPr>
        <p:spPr bwMode="auto">
          <a:xfrm>
            <a:off x="3121027" y="2028825"/>
            <a:ext cx="970137" cy="523220"/>
          </a:xfrm>
          <a:prstGeom prst="rect">
            <a:avLst/>
          </a:prstGeom>
          <a:noFill/>
          <a:ln w="9525">
            <a:noFill/>
            <a:miter lim="800000"/>
            <a:headEnd/>
            <a:tailEnd/>
          </a:ln>
        </p:spPr>
        <p:txBody>
          <a:bodyPr wrap="none">
            <a:spAutoFit/>
          </a:bodyPr>
          <a:lstStyle/>
          <a:p>
            <a:pPr>
              <a:defRPr/>
            </a:pPr>
            <a:r>
              <a:rPr lang="en-US" sz="2800" b="1" dirty="0">
                <a:solidFill>
                  <a:srgbClr val="F6DE55"/>
                </a:solidFill>
              </a:rPr>
              <a:t>Food</a:t>
            </a:r>
          </a:p>
        </p:txBody>
      </p:sp>
      <p:sp>
        <p:nvSpPr>
          <p:cNvPr id="139" name="Rectangle 225"/>
          <p:cNvSpPr>
            <a:spLocks noChangeArrowheads="1"/>
          </p:cNvSpPr>
          <p:nvPr/>
        </p:nvSpPr>
        <p:spPr bwMode="auto">
          <a:xfrm>
            <a:off x="763588" y="577513"/>
            <a:ext cx="10972800" cy="1041400"/>
          </a:xfrm>
          <a:prstGeom prst="rect">
            <a:avLst/>
          </a:prstGeom>
          <a:noFill/>
          <a:ln w="9525">
            <a:noFill/>
            <a:miter lim="800000"/>
            <a:headEnd/>
            <a:tailEnd/>
          </a:ln>
        </p:spPr>
        <p:txBody>
          <a:bodyPr anchor="ctr"/>
          <a:lstStyle/>
          <a:p>
            <a:pPr algn="ctr" eaLnBrk="0" hangingPunct="0">
              <a:defRPr/>
            </a:pPr>
            <a:r>
              <a:rPr lang="en-US" sz="4400" b="1" dirty="0">
                <a:ln>
                  <a:solidFill>
                    <a:srgbClr val="06204C"/>
                  </a:solidFill>
                </a:ln>
                <a:solidFill>
                  <a:schemeClr val="bg1"/>
                </a:solidFill>
                <a:latin typeface="Calibri" panose="020F0502020204030204" pitchFamily="34" charset="0"/>
              </a:rPr>
              <a:t>Natural Rewards and Dopamine Levels</a:t>
            </a:r>
          </a:p>
        </p:txBody>
      </p:sp>
      <p:sp>
        <p:nvSpPr>
          <p:cNvPr id="140" name="Rectangle 224"/>
          <p:cNvSpPr>
            <a:spLocks noChangeArrowheads="1"/>
          </p:cNvSpPr>
          <p:nvPr/>
        </p:nvSpPr>
        <p:spPr bwMode="auto">
          <a:xfrm>
            <a:off x="609600" y="6279218"/>
            <a:ext cx="6248400" cy="523220"/>
          </a:xfrm>
          <a:prstGeom prst="rect">
            <a:avLst/>
          </a:prstGeom>
          <a:noFill/>
          <a:ln w="9525">
            <a:noFill/>
            <a:miter lim="800000"/>
            <a:headEnd/>
            <a:tailEnd/>
          </a:ln>
        </p:spPr>
        <p:txBody>
          <a:bodyPr wrap="square">
            <a:spAutoFit/>
          </a:bodyPr>
          <a:lstStyle/>
          <a:p>
            <a:pPr eaLnBrk="0" hangingPunct="0">
              <a:defRPr/>
            </a:pPr>
            <a:r>
              <a:rPr lang="en-US" sz="1400" dirty="0">
                <a:solidFill>
                  <a:schemeClr val="bg1"/>
                </a:solidFill>
              </a:rPr>
              <a:t>Adapted from: Di </a:t>
            </a:r>
            <a:r>
              <a:rPr lang="en-US" sz="1400" dirty="0" err="1">
                <a:solidFill>
                  <a:schemeClr val="bg1"/>
                </a:solidFill>
              </a:rPr>
              <a:t>Chiara</a:t>
            </a:r>
            <a:r>
              <a:rPr lang="en-US" sz="1400" dirty="0">
                <a:solidFill>
                  <a:schemeClr val="bg1"/>
                </a:solidFill>
              </a:rPr>
              <a:t> et al, </a:t>
            </a:r>
            <a:r>
              <a:rPr lang="en-US" sz="1400" i="1" dirty="0">
                <a:solidFill>
                  <a:schemeClr val="bg1"/>
                </a:solidFill>
              </a:rPr>
              <a:t>Neuroscience</a:t>
            </a:r>
            <a:r>
              <a:rPr lang="en-US" sz="1400" dirty="0">
                <a:solidFill>
                  <a:schemeClr val="bg1"/>
                </a:solidFill>
              </a:rPr>
              <a:t>, 1999</a:t>
            </a:r>
          </a:p>
          <a:p>
            <a:pPr eaLnBrk="0" hangingPunct="0">
              <a:defRPr/>
            </a:pPr>
            <a:r>
              <a:rPr lang="en-US" sz="1400" dirty="0">
                <a:solidFill>
                  <a:schemeClr val="bg1"/>
                </a:solidFill>
              </a:rPr>
              <a:t>Adapted from: </a:t>
            </a:r>
            <a:r>
              <a:rPr lang="en-US" sz="1400" dirty="0" err="1">
                <a:solidFill>
                  <a:schemeClr val="bg1"/>
                </a:solidFill>
              </a:rPr>
              <a:t>Fiorino</a:t>
            </a:r>
            <a:r>
              <a:rPr lang="en-US" sz="1400" dirty="0">
                <a:solidFill>
                  <a:schemeClr val="bg1"/>
                </a:solidFill>
              </a:rPr>
              <a:t> and Phillips, </a:t>
            </a:r>
            <a:r>
              <a:rPr lang="en-US" sz="1400" i="1" dirty="0">
                <a:solidFill>
                  <a:schemeClr val="bg1"/>
                </a:solidFill>
              </a:rPr>
              <a:t>J Neuroscience</a:t>
            </a:r>
            <a:r>
              <a:rPr lang="en-US" sz="1400" dirty="0">
                <a:solidFill>
                  <a:schemeClr val="bg1"/>
                </a:solidFill>
              </a:rPr>
              <a:t>, 1997</a:t>
            </a:r>
          </a:p>
        </p:txBody>
      </p:sp>
      <p:sp>
        <p:nvSpPr>
          <p:cNvPr id="141" name="TextBox 140"/>
          <p:cNvSpPr txBox="1"/>
          <p:nvPr/>
        </p:nvSpPr>
        <p:spPr>
          <a:xfrm>
            <a:off x="8928486" y="5917081"/>
            <a:ext cx="3063874" cy="307777"/>
          </a:xfrm>
          <a:prstGeom prst="rect">
            <a:avLst/>
          </a:prstGeom>
          <a:noFill/>
        </p:spPr>
        <p:txBody>
          <a:bodyPr wrap="square" rtlCol="0">
            <a:spAutoFit/>
          </a:bodyPr>
          <a:lstStyle/>
          <a:p>
            <a:pPr>
              <a:defRPr/>
            </a:pPr>
            <a:r>
              <a:rPr lang="en-US" sz="1400" dirty="0">
                <a:solidFill>
                  <a:prstClr val="white"/>
                </a:solidFill>
              </a:rPr>
              <a:t>Slide courtesy of </a:t>
            </a:r>
            <a:r>
              <a:rPr lang="en-US" sz="1400" dirty="0" err="1">
                <a:solidFill>
                  <a:prstClr val="white"/>
                </a:solidFill>
              </a:rPr>
              <a:t>Petros</a:t>
            </a:r>
            <a:r>
              <a:rPr lang="en-US" sz="1400" dirty="0">
                <a:solidFill>
                  <a:prstClr val="white"/>
                </a:solidFill>
              </a:rPr>
              <a:t> </a:t>
            </a:r>
            <a:r>
              <a:rPr lang="en-US" sz="1400" dirty="0" err="1">
                <a:solidFill>
                  <a:prstClr val="white"/>
                </a:solidFill>
              </a:rPr>
              <a:t>Levounis</a:t>
            </a:r>
            <a:r>
              <a:rPr lang="en-US" sz="1400" dirty="0">
                <a:solidFill>
                  <a:prstClr val="white"/>
                </a:solidFill>
              </a:rPr>
              <a:t>, MD</a:t>
            </a:r>
          </a:p>
        </p:txBody>
      </p:sp>
    </p:spTree>
    <p:extLst>
      <p:ext uri="{BB962C8B-B14F-4D97-AF65-F5344CB8AC3E}">
        <p14:creationId xmlns:p14="http://schemas.microsoft.com/office/powerpoint/2010/main" val="4236094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1179268" y="587912"/>
            <a:ext cx="4132263" cy="2893475"/>
          </a:xfrm>
          <a:prstGeom prst="rect">
            <a:avLst/>
          </a:prstGeom>
          <a:noFill/>
          <a:ln w="9525">
            <a:solidFill>
              <a:schemeClr val="tx1"/>
            </a:solidFill>
            <a:miter lim="800000"/>
            <a:headEnd/>
            <a:tailEnd/>
          </a:ln>
        </p:spPr>
        <p:txBody>
          <a:bodyPr wrap="none" anchor="ctr"/>
          <a:lstStyle/>
          <a:p>
            <a:pPr eaLnBrk="0" hangingPunct="0">
              <a:defRPr/>
            </a:pPr>
            <a:endParaRPr lang="el-GR">
              <a:solidFill>
                <a:prstClr val="white"/>
              </a:solidFill>
            </a:endParaRPr>
          </a:p>
        </p:txBody>
      </p:sp>
      <p:sp>
        <p:nvSpPr>
          <p:cNvPr id="3" name="Rectangle 91"/>
          <p:cNvSpPr>
            <a:spLocks noChangeArrowheads="1"/>
          </p:cNvSpPr>
          <p:nvPr/>
        </p:nvSpPr>
        <p:spPr bwMode="auto">
          <a:xfrm>
            <a:off x="5398293" y="587911"/>
            <a:ext cx="4132263" cy="2882363"/>
          </a:xfrm>
          <a:prstGeom prst="rect">
            <a:avLst/>
          </a:prstGeom>
          <a:noFill/>
          <a:ln w="9525">
            <a:solidFill>
              <a:schemeClr val="tx1"/>
            </a:solidFill>
            <a:miter lim="800000"/>
            <a:headEnd/>
            <a:tailEnd/>
          </a:ln>
        </p:spPr>
        <p:txBody>
          <a:bodyPr wrap="none" anchor="ctr"/>
          <a:lstStyle/>
          <a:p>
            <a:pPr eaLnBrk="0" hangingPunct="0">
              <a:defRPr/>
            </a:pPr>
            <a:endParaRPr lang="el-GR">
              <a:solidFill>
                <a:prstClr val="white"/>
              </a:solidFill>
            </a:endParaRPr>
          </a:p>
        </p:txBody>
      </p:sp>
      <p:sp>
        <p:nvSpPr>
          <p:cNvPr id="4" name="Line 92"/>
          <p:cNvSpPr>
            <a:spLocks noChangeShapeType="1"/>
          </p:cNvSpPr>
          <p:nvPr/>
        </p:nvSpPr>
        <p:spPr bwMode="auto">
          <a:xfrm>
            <a:off x="6198393" y="1138238"/>
            <a:ext cx="1588" cy="2066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5" name="Line 93"/>
          <p:cNvSpPr>
            <a:spLocks noChangeShapeType="1"/>
          </p:cNvSpPr>
          <p:nvPr/>
        </p:nvSpPr>
        <p:spPr bwMode="auto">
          <a:xfrm>
            <a:off x="6160293" y="2171701"/>
            <a:ext cx="38100"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6" name="Line 94"/>
          <p:cNvSpPr>
            <a:spLocks noChangeShapeType="1"/>
          </p:cNvSpPr>
          <p:nvPr/>
        </p:nvSpPr>
        <p:spPr bwMode="auto">
          <a:xfrm>
            <a:off x="6160293" y="1657350"/>
            <a:ext cx="38100"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 name="Line 95"/>
          <p:cNvSpPr>
            <a:spLocks noChangeShapeType="1"/>
          </p:cNvSpPr>
          <p:nvPr/>
        </p:nvSpPr>
        <p:spPr bwMode="auto">
          <a:xfrm>
            <a:off x="6160293" y="1138237"/>
            <a:ext cx="38100"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 name="Rectangle 96"/>
          <p:cNvSpPr>
            <a:spLocks noChangeArrowheads="1"/>
          </p:cNvSpPr>
          <p:nvPr/>
        </p:nvSpPr>
        <p:spPr bwMode="auto">
          <a:xfrm>
            <a:off x="6034881" y="3141662"/>
            <a:ext cx="78548"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0</a:t>
            </a:r>
            <a:endParaRPr lang="en-US" sz="1200">
              <a:solidFill>
                <a:prstClr val="white"/>
              </a:solidFill>
            </a:endParaRPr>
          </a:p>
        </p:txBody>
      </p:sp>
      <p:sp>
        <p:nvSpPr>
          <p:cNvPr id="9" name="Rectangle 97"/>
          <p:cNvSpPr>
            <a:spLocks noChangeArrowheads="1"/>
          </p:cNvSpPr>
          <p:nvPr/>
        </p:nvSpPr>
        <p:spPr bwMode="auto">
          <a:xfrm>
            <a:off x="5895181" y="2628900"/>
            <a:ext cx="232436"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100</a:t>
            </a:r>
            <a:endParaRPr lang="en-US" sz="1200">
              <a:solidFill>
                <a:prstClr val="white"/>
              </a:solidFill>
            </a:endParaRPr>
          </a:p>
        </p:txBody>
      </p:sp>
      <p:sp>
        <p:nvSpPr>
          <p:cNvPr id="10" name="Rectangle 98"/>
          <p:cNvSpPr>
            <a:spLocks noChangeArrowheads="1"/>
          </p:cNvSpPr>
          <p:nvPr/>
        </p:nvSpPr>
        <p:spPr bwMode="auto">
          <a:xfrm>
            <a:off x="5895182" y="2109787"/>
            <a:ext cx="231025"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200</a:t>
            </a:r>
            <a:endParaRPr lang="en-US" sz="1200">
              <a:solidFill>
                <a:prstClr val="white"/>
              </a:solidFill>
            </a:endParaRPr>
          </a:p>
        </p:txBody>
      </p:sp>
      <p:sp>
        <p:nvSpPr>
          <p:cNvPr id="11" name="Rectangle 99"/>
          <p:cNvSpPr>
            <a:spLocks noChangeArrowheads="1"/>
          </p:cNvSpPr>
          <p:nvPr/>
        </p:nvSpPr>
        <p:spPr bwMode="auto">
          <a:xfrm>
            <a:off x="5895181" y="1595437"/>
            <a:ext cx="232436"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300</a:t>
            </a:r>
            <a:endParaRPr lang="en-US" sz="1200">
              <a:solidFill>
                <a:prstClr val="white"/>
              </a:solidFill>
            </a:endParaRPr>
          </a:p>
        </p:txBody>
      </p:sp>
      <p:sp>
        <p:nvSpPr>
          <p:cNvPr id="12" name="Rectangle 100"/>
          <p:cNvSpPr>
            <a:spLocks noChangeArrowheads="1"/>
          </p:cNvSpPr>
          <p:nvPr/>
        </p:nvSpPr>
        <p:spPr bwMode="auto">
          <a:xfrm>
            <a:off x="5895181" y="1077912"/>
            <a:ext cx="238848" cy="18466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400</a:t>
            </a:r>
            <a:endParaRPr lang="en-US" sz="1200" dirty="0">
              <a:solidFill>
                <a:prstClr val="white"/>
              </a:solidFill>
            </a:endParaRPr>
          </a:p>
        </p:txBody>
      </p:sp>
      <p:sp>
        <p:nvSpPr>
          <p:cNvPr id="13" name="Line 101"/>
          <p:cNvSpPr>
            <a:spLocks noChangeShapeType="1"/>
          </p:cNvSpPr>
          <p:nvPr/>
        </p:nvSpPr>
        <p:spPr bwMode="auto">
          <a:xfrm>
            <a:off x="6169818" y="3205162"/>
            <a:ext cx="38100"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4" name="Line 102"/>
          <p:cNvSpPr>
            <a:spLocks noChangeShapeType="1"/>
          </p:cNvSpPr>
          <p:nvPr/>
        </p:nvSpPr>
        <p:spPr bwMode="auto">
          <a:xfrm>
            <a:off x="6363494" y="3205162"/>
            <a:ext cx="2720975"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5" name="Line 103"/>
          <p:cNvSpPr>
            <a:spLocks noChangeShapeType="1"/>
          </p:cNvSpPr>
          <p:nvPr/>
        </p:nvSpPr>
        <p:spPr bwMode="auto">
          <a:xfrm flipV="1">
            <a:off x="6363493" y="3205163"/>
            <a:ext cx="0"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6" name="Line 104"/>
          <p:cNvSpPr>
            <a:spLocks noChangeShapeType="1"/>
          </p:cNvSpPr>
          <p:nvPr/>
        </p:nvSpPr>
        <p:spPr bwMode="auto">
          <a:xfrm flipV="1">
            <a:off x="6546057" y="3205163"/>
            <a:ext cx="1587"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7" name="Line 105"/>
          <p:cNvSpPr>
            <a:spLocks noChangeShapeType="1"/>
          </p:cNvSpPr>
          <p:nvPr/>
        </p:nvSpPr>
        <p:spPr bwMode="auto">
          <a:xfrm flipV="1">
            <a:off x="6725443" y="3205163"/>
            <a:ext cx="0"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8" name="Line 106"/>
          <p:cNvSpPr>
            <a:spLocks noChangeShapeType="1"/>
          </p:cNvSpPr>
          <p:nvPr/>
        </p:nvSpPr>
        <p:spPr bwMode="auto">
          <a:xfrm flipV="1">
            <a:off x="6906418" y="3205163"/>
            <a:ext cx="1588"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9" name="Line 107"/>
          <p:cNvSpPr>
            <a:spLocks noChangeShapeType="1"/>
          </p:cNvSpPr>
          <p:nvPr/>
        </p:nvSpPr>
        <p:spPr bwMode="auto">
          <a:xfrm flipV="1">
            <a:off x="7090568" y="3205163"/>
            <a:ext cx="1588"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0" name="Line 108"/>
          <p:cNvSpPr>
            <a:spLocks noChangeShapeType="1"/>
          </p:cNvSpPr>
          <p:nvPr/>
        </p:nvSpPr>
        <p:spPr bwMode="auto">
          <a:xfrm flipV="1">
            <a:off x="7266782" y="3205163"/>
            <a:ext cx="1587"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1" name="Line 109"/>
          <p:cNvSpPr>
            <a:spLocks noChangeShapeType="1"/>
          </p:cNvSpPr>
          <p:nvPr/>
        </p:nvSpPr>
        <p:spPr bwMode="auto">
          <a:xfrm flipV="1">
            <a:off x="7452518" y="3205163"/>
            <a:ext cx="0"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2" name="Line 110"/>
          <p:cNvSpPr>
            <a:spLocks noChangeShapeType="1"/>
          </p:cNvSpPr>
          <p:nvPr/>
        </p:nvSpPr>
        <p:spPr bwMode="auto">
          <a:xfrm flipV="1">
            <a:off x="7635082" y="3205163"/>
            <a:ext cx="1587"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3" name="Line 111"/>
          <p:cNvSpPr>
            <a:spLocks noChangeShapeType="1"/>
          </p:cNvSpPr>
          <p:nvPr/>
        </p:nvSpPr>
        <p:spPr bwMode="auto">
          <a:xfrm flipV="1">
            <a:off x="7811293" y="3205163"/>
            <a:ext cx="0"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4" name="Line 112"/>
          <p:cNvSpPr>
            <a:spLocks noChangeShapeType="1"/>
          </p:cNvSpPr>
          <p:nvPr/>
        </p:nvSpPr>
        <p:spPr bwMode="auto">
          <a:xfrm flipV="1">
            <a:off x="7995443" y="3205163"/>
            <a:ext cx="1588"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5" name="Line 113"/>
          <p:cNvSpPr>
            <a:spLocks noChangeShapeType="1"/>
          </p:cNvSpPr>
          <p:nvPr/>
        </p:nvSpPr>
        <p:spPr bwMode="auto">
          <a:xfrm flipV="1">
            <a:off x="8178007" y="3205163"/>
            <a:ext cx="1587"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6" name="Line 114"/>
          <p:cNvSpPr>
            <a:spLocks noChangeShapeType="1"/>
          </p:cNvSpPr>
          <p:nvPr/>
        </p:nvSpPr>
        <p:spPr bwMode="auto">
          <a:xfrm flipV="1">
            <a:off x="8355806" y="3205163"/>
            <a:ext cx="0"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7" name="Line 115"/>
          <p:cNvSpPr>
            <a:spLocks noChangeShapeType="1"/>
          </p:cNvSpPr>
          <p:nvPr/>
        </p:nvSpPr>
        <p:spPr bwMode="auto">
          <a:xfrm flipV="1">
            <a:off x="8539957" y="3205163"/>
            <a:ext cx="1587"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8" name="Line 116"/>
          <p:cNvSpPr>
            <a:spLocks noChangeShapeType="1"/>
          </p:cNvSpPr>
          <p:nvPr/>
        </p:nvSpPr>
        <p:spPr bwMode="auto">
          <a:xfrm flipV="1">
            <a:off x="8722518" y="3205163"/>
            <a:ext cx="1588"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29" name="Line 117"/>
          <p:cNvSpPr>
            <a:spLocks noChangeShapeType="1"/>
          </p:cNvSpPr>
          <p:nvPr/>
        </p:nvSpPr>
        <p:spPr bwMode="auto">
          <a:xfrm flipV="1">
            <a:off x="8900318" y="3205163"/>
            <a:ext cx="0"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30" name="Line 118"/>
          <p:cNvSpPr>
            <a:spLocks noChangeShapeType="1"/>
          </p:cNvSpPr>
          <p:nvPr/>
        </p:nvSpPr>
        <p:spPr bwMode="auto">
          <a:xfrm flipV="1">
            <a:off x="9084468" y="3205163"/>
            <a:ext cx="0" cy="349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31" name="Rectangle 119"/>
          <p:cNvSpPr>
            <a:spLocks noChangeArrowheads="1"/>
          </p:cNvSpPr>
          <p:nvPr/>
        </p:nvSpPr>
        <p:spPr bwMode="auto">
          <a:xfrm>
            <a:off x="6333331" y="3200400"/>
            <a:ext cx="78548" cy="18466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0</a:t>
            </a:r>
            <a:endParaRPr lang="en-US" sz="1200" dirty="0">
              <a:solidFill>
                <a:prstClr val="white"/>
              </a:solidFill>
            </a:endParaRPr>
          </a:p>
        </p:txBody>
      </p:sp>
      <p:sp>
        <p:nvSpPr>
          <p:cNvPr id="32" name="Rectangle 120"/>
          <p:cNvSpPr>
            <a:spLocks noChangeArrowheads="1"/>
          </p:cNvSpPr>
          <p:nvPr/>
        </p:nvSpPr>
        <p:spPr bwMode="auto">
          <a:xfrm>
            <a:off x="6873081" y="3200400"/>
            <a:ext cx="75342" cy="18466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1</a:t>
            </a:r>
            <a:endParaRPr lang="en-US" sz="1200" dirty="0">
              <a:solidFill>
                <a:prstClr val="white"/>
              </a:solidFill>
            </a:endParaRPr>
          </a:p>
        </p:txBody>
      </p:sp>
      <p:sp>
        <p:nvSpPr>
          <p:cNvPr id="33" name="Rectangle 121"/>
          <p:cNvSpPr>
            <a:spLocks noChangeArrowheads="1"/>
          </p:cNvSpPr>
          <p:nvPr/>
        </p:nvSpPr>
        <p:spPr bwMode="auto">
          <a:xfrm>
            <a:off x="7420768" y="3200400"/>
            <a:ext cx="76944" cy="18466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2</a:t>
            </a:r>
            <a:endParaRPr lang="en-US" sz="1200" dirty="0">
              <a:solidFill>
                <a:prstClr val="white"/>
              </a:solidFill>
            </a:endParaRPr>
          </a:p>
        </p:txBody>
      </p:sp>
      <p:sp>
        <p:nvSpPr>
          <p:cNvPr id="34" name="Rectangle 122"/>
          <p:cNvSpPr>
            <a:spLocks noChangeArrowheads="1"/>
          </p:cNvSpPr>
          <p:nvPr/>
        </p:nvSpPr>
        <p:spPr bwMode="auto">
          <a:xfrm>
            <a:off x="7963693" y="3200400"/>
            <a:ext cx="75342" cy="18466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3</a:t>
            </a:r>
            <a:endParaRPr lang="en-US" sz="1200" dirty="0">
              <a:solidFill>
                <a:prstClr val="white"/>
              </a:solidFill>
            </a:endParaRPr>
          </a:p>
        </p:txBody>
      </p:sp>
      <p:sp>
        <p:nvSpPr>
          <p:cNvPr id="35" name="Rectangle 123"/>
          <p:cNvSpPr>
            <a:spLocks noChangeArrowheads="1"/>
          </p:cNvSpPr>
          <p:nvPr/>
        </p:nvSpPr>
        <p:spPr bwMode="auto">
          <a:xfrm>
            <a:off x="8508206" y="3200400"/>
            <a:ext cx="81754" cy="18466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4</a:t>
            </a:r>
            <a:endParaRPr lang="en-US" sz="1200" dirty="0">
              <a:solidFill>
                <a:prstClr val="white"/>
              </a:solidFill>
            </a:endParaRPr>
          </a:p>
        </p:txBody>
      </p:sp>
      <p:sp>
        <p:nvSpPr>
          <p:cNvPr id="36" name="Rectangle 124"/>
          <p:cNvSpPr>
            <a:spLocks noChangeArrowheads="1"/>
          </p:cNvSpPr>
          <p:nvPr/>
        </p:nvSpPr>
        <p:spPr bwMode="auto">
          <a:xfrm>
            <a:off x="8970168" y="3200400"/>
            <a:ext cx="248466" cy="18466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5 </a:t>
            </a:r>
            <a:r>
              <a:rPr lang="en-US" sz="1200" b="1" dirty="0" err="1">
                <a:solidFill>
                  <a:srgbClr val="FFFFFF"/>
                </a:solidFill>
              </a:rPr>
              <a:t>hr</a:t>
            </a:r>
            <a:endParaRPr lang="en-US" sz="1200" dirty="0">
              <a:solidFill>
                <a:prstClr val="white"/>
              </a:solidFill>
            </a:endParaRPr>
          </a:p>
        </p:txBody>
      </p:sp>
      <p:sp>
        <p:nvSpPr>
          <p:cNvPr id="37" name="Rectangle 126"/>
          <p:cNvSpPr>
            <a:spLocks noChangeArrowheads="1"/>
          </p:cNvSpPr>
          <p:nvPr/>
        </p:nvSpPr>
        <p:spPr bwMode="auto">
          <a:xfrm rot="-5400000">
            <a:off x="5142229" y="1913473"/>
            <a:ext cx="1228093"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 of Basal Release</a:t>
            </a:r>
            <a:endParaRPr lang="en-US" sz="1200">
              <a:solidFill>
                <a:prstClr val="white"/>
              </a:solidFill>
            </a:endParaRPr>
          </a:p>
        </p:txBody>
      </p:sp>
      <p:sp>
        <p:nvSpPr>
          <p:cNvPr id="38" name="Line 127"/>
          <p:cNvSpPr>
            <a:spLocks noChangeShapeType="1"/>
          </p:cNvSpPr>
          <p:nvPr/>
        </p:nvSpPr>
        <p:spPr bwMode="auto">
          <a:xfrm>
            <a:off x="6323806" y="2689226"/>
            <a:ext cx="38100"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39" name="Line 128"/>
          <p:cNvSpPr>
            <a:spLocks noChangeShapeType="1"/>
          </p:cNvSpPr>
          <p:nvPr/>
        </p:nvSpPr>
        <p:spPr bwMode="auto">
          <a:xfrm flipV="1">
            <a:off x="6361906" y="2081213"/>
            <a:ext cx="184150" cy="60801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0" name="Oval 130"/>
          <p:cNvSpPr>
            <a:spLocks noChangeArrowheads="1"/>
          </p:cNvSpPr>
          <p:nvPr/>
        </p:nvSpPr>
        <p:spPr bwMode="auto">
          <a:xfrm>
            <a:off x="6319044" y="2649538"/>
            <a:ext cx="80963"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41" name="Line 132"/>
          <p:cNvSpPr>
            <a:spLocks noChangeShapeType="1"/>
          </p:cNvSpPr>
          <p:nvPr/>
        </p:nvSpPr>
        <p:spPr bwMode="auto">
          <a:xfrm flipV="1">
            <a:off x="6546056" y="1890712"/>
            <a:ext cx="176212" cy="19050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2" name="Line 133"/>
          <p:cNvSpPr>
            <a:spLocks noChangeShapeType="1"/>
          </p:cNvSpPr>
          <p:nvPr/>
        </p:nvSpPr>
        <p:spPr bwMode="auto">
          <a:xfrm flipV="1">
            <a:off x="6722268" y="1735138"/>
            <a:ext cx="184150" cy="15557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3" name="Line 134"/>
          <p:cNvSpPr>
            <a:spLocks noChangeShapeType="1"/>
          </p:cNvSpPr>
          <p:nvPr/>
        </p:nvSpPr>
        <p:spPr bwMode="auto">
          <a:xfrm flipV="1">
            <a:off x="6906418" y="1501775"/>
            <a:ext cx="184150" cy="233362"/>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4" name="Line 135"/>
          <p:cNvSpPr>
            <a:spLocks noChangeShapeType="1"/>
          </p:cNvSpPr>
          <p:nvPr/>
        </p:nvSpPr>
        <p:spPr bwMode="auto">
          <a:xfrm>
            <a:off x="7090569" y="1501775"/>
            <a:ext cx="176213" cy="5080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5" name="Line 136"/>
          <p:cNvSpPr>
            <a:spLocks noChangeShapeType="1"/>
          </p:cNvSpPr>
          <p:nvPr/>
        </p:nvSpPr>
        <p:spPr bwMode="auto">
          <a:xfrm>
            <a:off x="7266781" y="1552575"/>
            <a:ext cx="184150" cy="80962"/>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6" name="Line 137"/>
          <p:cNvSpPr>
            <a:spLocks noChangeShapeType="1"/>
          </p:cNvSpPr>
          <p:nvPr/>
        </p:nvSpPr>
        <p:spPr bwMode="auto">
          <a:xfrm>
            <a:off x="7450931" y="1633538"/>
            <a:ext cx="182562" cy="12541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7" name="Line 138"/>
          <p:cNvSpPr>
            <a:spLocks noChangeShapeType="1"/>
          </p:cNvSpPr>
          <p:nvPr/>
        </p:nvSpPr>
        <p:spPr bwMode="auto">
          <a:xfrm>
            <a:off x="7633494" y="1758951"/>
            <a:ext cx="176213" cy="1031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8" name="Line 139"/>
          <p:cNvSpPr>
            <a:spLocks noChangeShapeType="1"/>
          </p:cNvSpPr>
          <p:nvPr/>
        </p:nvSpPr>
        <p:spPr bwMode="auto">
          <a:xfrm>
            <a:off x="7809706" y="1862138"/>
            <a:ext cx="184150" cy="3905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9" name="Line 140"/>
          <p:cNvSpPr>
            <a:spLocks noChangeShapeType="1"/>
          </p:cNvSpPr>
          <p:nvPr/>
        </p:nvSpPr>
        <p:spPr bwMode="auto">
          <a:xfrm>
            <a:off x="7993856" y="2252663"/>
            <a:ext cx="184150" cy="349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50" name="Line 141"/>
          <p:cNvSpPr>
            <a:spLocks noChangeShapeType="1"/>
          </p:cNvSpPr>
          <p:nvPr/>
        </p:nvSpPr>
        <p:spPr bwMode="auto">
          <a:xfrm>
            <a:off x="8178006" y="2287588"/>
            <a:ext cx="176212" cy="6826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51" name="Line 142"/>
          <p:cNvSpPr>
            <a:spLocks noChangeShapeType="1"/>
          </p:cNvSpPr>
          <p:nvPr/>
        </p:nvSpPr>
        <p:spPr bwMode="auto">
          <a:xfrm>
            <a:off x="8354218" y="2355851"/>
            <a:ext cx="184150" cy="523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52" name="Line 143"/>
          <p:cNvSpPr>
            <a:spLocks noChangeShapeType="1"/>
          </p:cNvSpPr>
          <p:nvPr/>
        </p:nvSpPr>
        <p:spPr bwMode="auto">
          <a:xfrm>
            <a:off x="8538368" y="2408238"/>
            <a:ext cx="184150" cy="7461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53" name="Line 144"/>
          <p:cNvSpPr>
            <a:spLocks noChangeShapeType="1"/>
          </p:cNvSpPr>
          <p:nvPr/>
        </p:nvSpPr>
        <p:spPr bwMode="auto">
          <a:xfrm>
            <a:off x="8722518" y="2482850"/>
            <a:ext cx="177800" cy="5080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54" name="Line 145"/>
          <p:cNvSpPr>
            <a:spLocks noChangeShapeType="1"/>
          </p:cNvSpPr>
          <p:nvPr/>
        </p:nvSpPr>
        <p:spPr bwMode="auto">
          <a:xfrm>
            <a:off x="8900319" y="2533650"/>
            <a:ext cx="182563" cy="1270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55" name="Oval 146"/>
          <p:cNvSpPr>
            <a:spLocks noChangeArrowheads="1"/>
          </p:cNvSpPr>
          <p:nvPr/>
        </p:nvSpPr>
        <p:spPr bwMode="auto">
          <a:xfrm>
            <a:off x="6500018" y="2039938"/>
            <a:ext cx="84138"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56" name="Oval 147"/>
          <p:cNvSpPr>
            <a:spLocks noChangeArrowheads="1"/>
          </p:cNvSpPr>
          <p:nvPr/>
        </p:nvSpPr>
        <p:spPr bwMode="auto">
          <a:xfrm>
            <a:off x="6677818" y="1851025"/>
            <a:ext cx="82550"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57" name="Oval 148"/>
          <p:cNvSpPr>
            <a:spLocks noChangeArrowheads="1"/>
          </p:cNvSpPr>
          <p:nvPr/>
        </p:nvSpPr>
        <p:spPr bwMode="auto">
          <a:xfrm>
            <a:off x="6861968" y="1695450"/>
            <a:ext cx="82550"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58" name="Oval 149"/>
          <p:cNvSpPr>
            <a:spLocks noChangeArrowheads="1"/>
          </p:cNvSpPr>
          <p:nvPr/>
        </p:nvSpPr>
        <p:spPr bwMode="auto">
          <a:xfrm>
            <a:off x="7046118" y="1460500"/>
            <a:ext cx="82550"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59" name="Oval 150"/>
          <p:cNvSpPr>
            <a:spLocks noChangeArrowheads="1"/>
          </p:cNvSpPr>
          <p:nvPr/>
        </p:nvSpPr>
        <p:spPr bwMode="auto">
          <a:xfrm>
            <a:off x="7223919" y="1512888"/>
            <a:ext cx="80963"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0" name="Oval 151"/>
          <p:cNvSpPr>
            <a:spLocks noChangeArrowheads="1"/>
          </p:cNvSpPr>
          <p:nvPr/>
        </p:nvSpPr>
        <p:spPr bwMode="auto">
          <a:xfrm>
            <a:off x="7406481" y="1593850"/>
            <a:ext cx="82550"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1" name="Oval 152"/>
          <p:cNvSpPr>
            <a:spLocks noChangeArrowheads="1"/>
          </p:cNvSpPr>
          <p:nvPr/>
        </p:nvSpPr>
        <p:spPr bwMode="auto">
          <a:xfrm>
            <a:off x="7590631" y="1719263"/>
            <a:ext cx="80962"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2" name="Oval 153"/>
          <p:cNvSpPr>
            <a:spLocks noChangeArrowheads="1"/>
          </p:cNvSpPr>
          <p:nvPr/>
        </p:nvSpPr>
        <p:spPr bwMode="auto">
          <a:xfrm>
            <a:off x="7766844" y="1822450"/>
            <a:ext cx="80963"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3" name="Oval 154"/>
          <p:cNvSpPr>
            <a:spLocks noChangeArrowheads="1"/>
          </p:cNvSpPr>
          <p:nvPr/>
        </p:nvSpPr>
        <p:spPr bwMode="auto">
          <a:xfrm>
            <a:off x="7949406" y="2212975"/>
            <a:ext cx="82550"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4" name="Oval 155"/>
          <p:cNvSpPr>
            <a:spLocks noChangeArrowheads="1"/>
          </p:cNvSpPr>
          <p:nvPr/>
        </p:nvSpPr>
        <p:spPr bwMode="auto">
          <a:xfrm>
            <a:off x="8133556" y="2246313"/>
            <a:ext cx="82550"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5" name="Oval 156"/>
          <p:cNvSpPr>
            <a:spLocks noChangeArrowheads="1"/>
          </p:cNvSpPr>
          <p:nvPr/>
        </p:nvSpPr>
        <p:spPr bwMode="auto">
          <a:xfrm>
            <a:off x="8311356" y="2316163"/>
            <a:ext cx="80962"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6" name="Oval 157"/>
          <p:cNvSpPr>
            <a:spLocks noChangeArrowheads="1"/>
          </p:cNvSpPr>
          <p:nvPr/>
        </p:nvSpPr>
        <p:spPr bwMode="auto">
          <a:xfrm>
            <a:off x="8493918" y="2366963"/>
            <a:ext cx="82550"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7" name="Oval 158"/>
          <p:cNvSpPr>
            <a:spLocks noChangeArrowheads="1"/>
          </p:cNvSpPr>
          <p:nvPr/>
        </p:nvSpPr>
        <p:spPr bwMode="auto">
          <a:xfrm>
            <a:off x="8678068" y="2441575"/>
            <a:ext cx="82550" cy="76200"/>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8" name="Oval 159"/>
          <p:cNvSpPr>
            <a:spLocks noChangeArrowheads="1"/>
          </p:cNvSpPr>
          <p:nvPr/>
        </p:nvSpPr>
        <p:spPr bwMode="auto">
          <a:xfrm>
            <a:off x="8855868" y="2493963"/>
            <a:ext cx="82550"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69" name="Oval 160"/>
          <p:cNvSpPr>
            <a:spLocks noChangeArrowheads="1"/>
          </p:cNvSpPr>
          <p:nvPr/>
        </p:nvSpPr>
        <p:spPr bwMode="auto">
          <a:xfrm>
            <a:off x="9040019" y="2505075"/>
            <a:ext cx="79375"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70" name="Line 165"/>
          <p:cNvSpPr>
            <a:spLocks noChangeShapeType="1"/>
          </p:cNvSpPr>
          <p:nvPr/>
        </p:nvSpPr>
        <p:spPr bwMode="auto">
          <a:xfrm>
            <a:off x="6153944" y="2676525"/>
            <a:ext cx="36513"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1" name="Text Box 166"/>
          <p:cNvSpPr txBox="1">
            <a:spLocks noChangeArrowheads="1"/>
          </p:cNvSpPr>
          <p:nvPr/>
        </p:nvSpPr>
        <p:spPr bwMode="auto">
          <a:xfrm>
            <a:off x="7870031" y="744537"/>
            <a:ext cx="1245854" cy="400110"/>
          </a:xfrm>
          <a:prstGeom prst="rect">
            <a:avLst/>
          </a:prstGeom>
          <a:noFill/>
          <a:ln w="9525">
            <a:noFill/>
            <a:miter lim="800000"/>
            <a:headEnd/>
            <a:tailEnd/>
          </a:ln>
        </p:spPr>
        <p:txBody>
          <a:bodyPr wrap="none">
            <a:spAutoFit/>
          </a:bodyPr>
          <a:lstStyle/>
          <a:p>
            <a:pPr eaLnBrk="0" hangingPunct="0">
              <a:defRPr/>
            </a:pPr>
            <a:r>
              <a:rPr lang="en-US" sz="2000" b="1" dirty="0">
                <a:solidFill>
                  <a:srgbClr val="F6DE55"/>
                </a:solidFill>
              </a:rPr>
              <a:t>COCAINE</a:t>
            </a:r>
          </a:p>
        </p:txBody>
      </p:sp>
      <p:sp>
        <p:nvSpPr>
          <p:cNvPr id="72" name="Rectangle 167"/>
          <p:cNvSpPr>
            <a:spLocks noChangeArrowheads="1"/>
          </p:cNvSpPr>
          <p:nvPr/>
        </p:nvSpPr>
        <p:spPr bwMode="auto">
          <a:xfrm>
            <a:off x="1184098" y="3451990"/>
            <a:ext cx="4132263" cy="2794000"/>
          </a:xfrm>
          <a:prstGeom prst="rect">
            <a:avLst/>
          </a:prstGeom>
          <a:solidFill>
            <a:schemeClr val="tx1"/>
          </a:solidFill>
          <a:ln w="9525">
            <a:solidFill>
              <a:schemeClr val="tx1"/>
            </a:solidFill>
            <a:miter lim="800000"/>
            <a:headEnd/>
            <a:tailEnd/>
          </a:ln>
        </p:spPr>
        <p:txBody>
          <a:bodyPr wrap="none" anchor="ctr"/>
          <a:lstStyle/>
          <a:p>
            <a:pPr eaLnBrk="0" hangingPunct="0">
              <a:defRPr/>
            </a:pPr>
            <a:endParaRPr lang="el-GR">
              <a:solidFill>
                <a:prstClr val="white"/>
              </a:solidFill>
            </a:endParaRPr>
          </a:p>
        </p:txBody>
      </p:sp>
      <p:sp>
        <p:nvSpPr>
          <p:cNvPr id="73" name="Line 168"/>
          <p:cNvSpPr>
            <a:spLocks noChangeShapeType="1"/>
          </p:cNvSpPr>
          <p:nvPr/>
        </p:nvSpPr>
        <p:spPr bwMode="auto">
          <a:xfrm>
            <a:off x="2040732" y="3949701"/>
            <a:ext cx="1587" cy="16097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4" name="Line 169"/>
          <p:cNvSpPr>
            <a:spLocks noChangeShapeType="1"/>
          </p:cNvSpPr>
          <p:nvPr/>
        </p:nvSpPr>
        <p:spPr bwMode="auto">
          <a:xfrm>
            <a:off x="2005807" y="4813301"/>
            <a:ext cx="34925"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5" name="Line 170"/>
          <p:cNvSpPr>
            <a:spLocks noChangeShapeType="1"/>
          </p:cNvSpPr>
          <p:nvPr/>
        </p:nvSpPr>
        <p:spPr bwMode="auto">
          <a:xfrm>
            <a:off x="2005807" y="4384676"/>
            <a:ext cx="34925"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6" name="Rectangle 171"/>
          <p:cNvSpPr>
            <a:spLocks noChangeArrowheads="1"/>
          </p:cNvSpPr>
          <p:nvPr/>
        </p:nvSpPr>
        <p:spPr bwMode="auto">
          <a:xfrm>
            <a:off x="1894681" y="5870575"/>
            <a:ext cx="78548"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0</a:t>
            </a:r>
            <a:endParaRPr lang="en-US" sz="1200">
              <a:solidFill>
                <a:prstClr val="white"/>
              </a:solidFill>
            </a:endParaRPr>
          </a:p>
        </p:txBody>
      </p:sp>
      <p:sp>
        <p:nvSpPr>
          <p:cNvPr id="77" name="Rectangle 172"/>
          <p:cNvSpPr>
            <a:spLocks noChangeArrowheads="1"/>
          </p:cNvSpPr>
          <p:nvPr/>
        </p:nvSpPr>
        <p:spPr bwMode="auto">
          <a:xfrm>
            <a:off x="1772443" y="5184775"/>
            <a:ext cx="232436"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100</a:t>
            </a:r>
            <a:endParaRPr lang="en-US" sz="1200">
              <a:solidFill>
                <a:prstClr val="white"/>
              </a:solidFill>
            </a:endParaRPr>
          </a:p>
        </p:txBody>
      </p:sp>
      <p:sp>
        <p:nvSpPr>
          <p:cNvPr id="78" name="Rectangle 173"/>
          <p:cNvSpPr>
            <a:spLocks noChangeArrowheads="1"/>
          </p:cNvSpPr>
          <p:nvPr/>
        </p:nvSpPr>
        <p:spPr bwMode="auto">
          <a:xfrm>
            <a:off x="1772443" y="4748212"/>
            <a:ext cx="226216"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150</a:t>
            </a:r>
            <a:endParaRPr lang="en-US" sz="1200">
              <a:solidFill>
                <a:prstClr val="white"/>
              </a:solidFill>
            </a:endParaRPr>
          </a:p>
        </p:txBody>
      </p:sp>
      <p:sp>
        <p:nvSpPr>
          <p:cNvPr id="79" name="Rectangle 174"/>
          <p:cNvSpPr>
            <a:spLocks noChangeArrowheads="1"/>
          </p:cNvSpPr>
          <p:nvPr/>
        </p:nvSpPr>
        <p:spPr bwMode="auto">
          <a:xfrm>
            <a:off x="1772444" y="4319587"/>
            <a:ext cx="231025"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200</a:t>
            </a:r>
            <a:endParaRPr lang="en-US" sz="1200">
              <a:solidFill>
                <a:prstClr val="white"/>
              </a:solidFill>
            </a:endParaRPr>
          </a:p>
        </p:txBody>
      </p:sp>
      <p:sp>
        <p:nvSpPr>
          <p:cNvPr id="80" name="Rectangle 175"/>
          <p:cNvSpPr>
            <a:spLocks noChangeArrowheads="1"/>
          </p:cNvSpPr>
          <p:nvPr/>
        </p:nvSpPr>
        <p:spPr bwMode="auto">
          <a:xfrm>
            <a:off x="1731169" y="3894137"/>
            <a:ext cx="223331"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250</a:t>
            </a:r>
            <a:endParaRPr lang="en-US" sz="1200">
              <a:solidFill>
                <a:prstClr val="white"/>
              </a:solidFill>
            </a:endParaRPr>
          </a:p>
        </p:txBody>
      </p:sp>
      <p:sp>
        <p:nvSpPr>
          <p:cNvPr id="81" name="Line 176"/>
          <p:cNvSpPr>
            <a:spLocks noChangeShapeType="1"/>
          </p:cNvSpPr>
          <p:nvPr/>
        </p:nvSpPr>
        <p:spPr bwMode="auto">
          <a:xfrm>
            <a:off x="2013743" y="5935662"/>
            <a:ext cx="33338" cy="0"/>
          </a:xfrm>
          <a:prstGeom prst="line">
            <a:avLst/>
          </a:prstGeom>
          <a:noFill/>
          <a:ln w="19050">
            <a:solidFill>
              <a:srgbClr val="FFFFFF"/>
            </a:solidFill>
            <a:round/>
            <a:headEnd/>
            <a:tailEnd/>
          </a:ln>
        </p:spPr>
        <p:txBody>
          <a:bodyPr/>
          <a:lstStyle/>
          <a:p>
            <a:pPr>
              <a:defRPr/>
            </a:pPr>
            <a:endParaRPr lang="el-GR">
              <a:solidFill>
                <a:prstClr val="white"/>
              </a:solidFill>
            </a:endParaRPr>
          </a:p>
        </p:txBody>
      </p:sp>
      <p:grpSp>
        <p:nvGrpSpPr>
          <p:cNvPr id="82" name="Group 177"/>
          <p:cNvGrpSpPr>
            <a:grpSpLocks/>
          </p:cNvGrpSpPr>
          <p:nvPr/>
        </p:nvGrpSpPr>
        <p:grpSpPr bwMode="auto">
          <a:xfrm>
            <a:off x="2158207" y="5935668"/>
            <a:ext cx="1982381" cy="282913"/>
            <a:chOff x="2062" y="3229"/>
            <a:chExt cx="2140" cy="294"/>
          </a:xfrm>
        </p:grpSpPr>
        <p:sp>
          <p:nvSpPr>
            <p:cNvPr id="83" name="Line 178"/>
            <p:cNvSpPr>
              <a:spLocks noChangeShapeType="1"/>
            </p:cNvSpPr>
            <p:nvPr/>
          </p:nvSpPr>
          <p:spPr bwMode="auto">
            <a:xfrm>
              <a:off x="2089" y="3229"/>
              <a:ext cx="1952" cy="1"/>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4" name="Line 179"/>
            <p:cNvSpPr>
              <a:spLocks noChangeShapeType="1"/>
            </p:cNvSpPr>
            <p:nvPr/>
          </p:nvSpPr>
          <p:spPr bwMode="auto">
            <a:xfrm flipV="1">
              <a:off x="2089"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5" name="Line 180"/>
            <p:cNvSpPr>
              <a:spLocks noChangeShapeType="1"/>
            </p:cNvSpPr>
            <p:nvPr/>
          </p:nvSpPr>
          <p:spPr bwMode="auto">
            <a:xfrm flipV="1">
              <a:off x="2305"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6" name="Line 181"/>
            <p:cNvSpPr>
              <a:spLocks noChangeShapeType="1"/>
            </p:cNvSpPr>
            <p:nvPr/>
          </p:nvSpPr>
          <p:spPr bwMode="auto">
            <a:xfrm flipV="1">
              <a:off x="2521"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7" name="Line 182"/>
            <p:cNvSpPr>
              <a:spLocks noChangeShapeType="1"/>
            </p:cNvSpPr>
            <p:nvPr/>
          </p:nvSpPr>
          <p:spPr bwMode="auto">
            <a:xfrm flipV="1">
              <a:off x="2738"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8" name="Line 183"/>
            <p:cNvSpPr>
              <a:spLocks noChangeShapeType="1"/>
            </p:cNvSpPr>
            <p:nvPr/>
          </p:nvSpPr>
          <p:spPr bwMode="auto">
            <a:xfrm flipV="1">
              <a:off x="2954"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9" name="Line 184"/>
            <p:cNvSpPr>
              <a:spLocks noChangeShapeType="1"/>
            </p:cNvSpPr>
            <p:nvPr/>
          </p:nvSpPr>
          <p:spPr bwMode="auto">
            <a:xfrm flipV="1">
              <a:off x="3176"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0" name="Line 185"/>
            <p:cNvSpPr>
              <a:spLocks noChangeShapeType="1"/>
            </p:cNvSpPr>
            <p:nvPr/>
          </p:nvSpPr>
          <p:spPr bwMode="auto">
            <a:xfrm flipV="1">
              <a:off x="3392"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1" name="Line 186"/>
            <p:cNvSpPr>
              <a:spLocks noChangeShapeType="1"/>
            </p:cNvSpPr>
            <p:nvPr/>
          </p:nvSpPr>
          <p:spPr bwMode="auto">
            <a:xfrm flipV="1">
              <a:off x="3609"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2" name="Line 187"/>
            <p:cNvSpPr>
              <a:spLocks noChangeShapeType="1"/>
            </p:cNvSpPr>
            <p:nvPr/>
          </p:nvSpPr>
          <p:spPr bwMode="auto">
            <a:xfrm flipV="1">
              <a:off x="3825"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3" name="Line 188"/>
            <p:cNvSpPr>
              <a:spLocks noChangeShapeType="1"/>
            </p:cNvSpPr>
            <p:nvPr/>
          </p:nvSpPr>
          <p:spPr bwMode="auto">
            <a:xfrm flipV="1">
              <a:off x="4041" y="3229"/>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4" name="Rectangle 189"/>
            <p:cNvSpPr>
              <a:spLocks noChangeArrowheads="1"/>
            </p:cNvSpPr>
            <p:nvPr/>
          </p:nvSpPr>
          <p:spPr bwMode="auto">
            <a:xfrm>
              <a:off x="2062" y="3331"/>
              <a:ext cx="85" cy="192"/>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0</a:t>
              </a:r>
              <a:endParaRPr lang="en-US" sz="1200">
                <a:solidFill>
                  <a:prstClr val="white"/>
                </a:solidFill>
              </a:endParaRPr>
            </a:p>
          </p:txBody>
        </p:sp>
        <p:sp>
          <p:nvSpPr>
            <p:cNvPr id="95" name="Rectangle 190"/>
            <p:cNvSpPr>
              <a:spLocks noChangeArrowheads="1"/>
            </p:cNvSpPr>
            <p:nvPr/>
          </p:nvSpPr>
          <p:spPr bwMode="auto">
            <a:xfrm>
              <a:off x="2706" y="3331"/>
              <a:ext cx="81" cy="192"/>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a:t>
              </a:r>
              <a:endParaRPr lang="en-US" sz="1200">
                <a:solidFill>
                  <a:prstClr val="white"/>
                </a:solidFill>
              </a:endParaRPr>
            </a:p>
          </p:txBody>
        </p:sp>
        <p:sp>
          <p:nvSpPr>
            <p:cNvPr id="96" name="Rectangle 191"/>
            <p:cNvSpPr>
              <a:spLocks noChangeArrowheads="1"/>
            </p:cNvSpPr>
            <p:nvPr/>
          </p:nvSpPr>
          <p:spPr bwMode="auto">
            <a:xfrm>
              <a:off x="3363" y="3331"/>
              <a:ext cx="83" cy="192"/>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2</a:t>
              </a:r>
              <a:endParaRPr lang="en-US" sz="1200">
                <a:solidFill>
                  <a:prstClr val="white"/>
                </a:solidFill>
              </a:endParaRPr>
            </a:p>
          </p:txBody>
        </p:sp>
        <p:sp>
          <p:nvSpPr>
            <p:cNvPr id="97" name="Rectangle 192"/>
            <p:cNvSpPr>
              <a:spLocks noChangeArrowheads="1"/>
            </p:cNvSpPr>
            <p:nvPr/>
          </p:nvSpPr>
          <p:spPr bwMode="auto">
            <a:xfrm>
              <a:off x="3934" y="3331"/>
              <a:ext cx="268" cy="192"/>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3 </a:t>
              </a:r>
              <a:r>
                <a:rPr lang="en-US" sz="1200" b="1" dirty="0" err="1">
                  <a:solidFill>
                    <a:srgbClr val="FFFFFF"/>
                  </a:solidFill>
                </a:rPr>
                <a:t>hr</a:t>
              </a:r>
              <a:endParaRPr lang="en-US" sz="1200" dirty="0">
                <a:solidFill>
                  <a:prstClr val="white"/>
                </a:solidFill>
              </a:endParaRPr>
            </a:p>
          </p:txBody>
        </p:sp>
      </p:grpSp>
      <p:sp>
        <p:nvSpPr>
          <p:cNvPr id="98" name="Rectangle 194"/>
          <p:cNvSpPr>
            <a:spLocks noChangeArrowheads="1"/>
          </p:cNvSpPr>
          <p:nvPr/>
        </p:nvSpPr>
        <p:spPr bwMode="auto">
          <a:xfrm rot="-5400000">
            <a:off x="979804" y="4723348"/>
            <a:ext cx="1228093" cy="18466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 of Basal Release</a:t>
            </a:r>
            <a:endParaRPr lang="en-US" sz="1200">
              <a:solidFill>
                <a:prstClr val="white"/>
              </a:solidFill>
            </a:endParaRPr>
          </a:p>
        </p:txBody>
      </p:sp>
      <p:sp>
        <p:nvSpPr>
          <p:cNvPr id="99" name="Line 195"/>
          <p:cNvSpPr>
            <a:spLocks noChangeShapeType="1"/>
          </p:cNvSpPr>
          <p:nvPr/>
        </p:nvSpPr>
        <p:spPr bwMode="auto">
          <a:xfrm>
            <a:off x="2150268" y="5248275"/>
            <a:ext cx="33338"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00" name="Line 196"/>
          <p:cNvSpPr>
            <a:spLocks noChangeShapeType="1"/>
          </p:cNvSpPr>
          <p:nvPr/>
        </p:nvSpPr>
        <p:spPr bwMode="auto">
          <a:xfrm flipV="1">
            <a:off x="2183606" y="4211637"/>
            <a:ext cx="201612" cy="1036638"/>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1" name="Oval 197"/>
          <p:cNvSpPr>
            <a:spLocks noChangeArrowheads="1"/>
          </p:cNvSpPr>
          <p:nvPr/>
        </p:nvSpPr>
        <p:spPr bwMode="auto">
          <a:xfrm>
            <a:off x="2145507" y="5207000"/>
            <a:ext cx="73025"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02" name="Line 198"/>
          <p:cNvSpPr>
            <a:spLocks noChangeShapeType="1"/>
          </p:cNvSpPr>
          <p:nvPr/>
        </p:nvSpPr>
        <p:spPr bwMode="auto">
          <a:xfrm>
            <a:off x="2385218" y="4211637"/>
            <a:ext cx="198438" cy="3873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3" name="Line 199"/>
          <p:cNvSpPr>
            <a:spLocks noChangeShapeType="1"/>
          </p:cNvSpPr>
          <p:nvPr/>
        </p:nvSpPr>
        <p:spPr bwMode="auto">
          <a:xfrm>
            <a:off x="2583656" y="4598987"/>
            <a:ext cx="201612" cy="128588"/>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4" name="Line 200"/>
          <p:cNvSpPr>
            <a:spLocks noChangeShapeType="1"/>
          </p:cNvSpPr>
          <p:nvPr/>
        </p:nvSpPr>
        <p:spPr bwMode="auto">
          <a:xfrm>
            <a:off x="2785269" y="4727575"/>
            <a:ext cx="200025" cy="444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5" name="Line 201"/>
          <p:cNvSpPr>
            <a:spLocks noChangeShapeType="1"/>
          </p:cNvSpPr>
          <p:nvPr/>
        </p:nvSpPr>
        <p:spPr bwMode="auto">
          <a:xfrm>
            <a:off x="2985293" y="4772026"/>
            <a:ext cx="204788" cy="349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6" name="Line 202"/>
          <p:cNvSpPr>
            <a:spLocks noChangeShapeType="1"/>
          </p:cNvSpPr>
          <p:nvPr/>
        </p:nvSpPr>
        <p:spPr bwMode="auto">
          <a:xfrm>
            <a:off x="3190082" y="4806950"/>
            <a:ext cx="200025" cy="7620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7" name="Line 203"/>
          <p:cNvSpPr>
            <a:spLocks noChangeShapeType="1"/>
          </p:cNvSpPr>
          <p:nvPr/>
        </p:nvSpPr>
        <p:spPr bwMode="auto">
          <a:xfrm>
            <a:off x="3390106" y="4883150"/>
            <a:ext cx="201612" cy="17462"/>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8" name="Line 204"/>
          <p:cNvSpPr>
            <a:spLocks noChangeShapeType="1"/>
          </p:cNvSpPr>
          <p:nvPr/>
        </p:nvSpPr>
        <p:spPr bwMode="auto">
          <a:xfrm>
            <a:off x="3591719" y="4900613"/>
            <a:ext cx="200025" cy="1111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09" name="Line 205"/>
          <p:cNvSpPr>
            <a:spLocks noChangeShapeType="1"/>
          </p:cNvSpPr>
          <p:nvPr/>
        </p:nvSpPr>
        <p:spPr bwMode="auto">
          <a:xfrm>
            <a:off x="3791744" y="4911725"/>
            <a:ext cx="200025" cy="4762"/>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110" name="Oval 206"/>
          <p:cNvSpPr>
            <a:spLocks noChangeArrowheads="1"/>
          </p:cNvSpPr>
          <p:nvPr/>
        </p:nvSpPr>
        <p:spPr bwMode="auto">
          <a:xfrm>
            <a:off x="2345532" y="4170362"/>
            <a:ext cx="71437" cy="76200"/>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1" name="Oval 207"/>
          <p:cNvSpPr>
            <a:spLocks noChangeArrowheads="1"/>
          </p:cNvSpPr>
          <p:nvPr/>
        </p:nvSpPr>
        <p:spPr bwMode="auto">
          <a:xfrm>
            <a:off x="2545557" y="4559301"/>
            <a:ext cx="71437" cy="73025"/>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2" name="Oval 208"/>
          <p:cNvSpPr>
            <a:spLocks noChangeArrowheads="1"/>
          </p:cNvSpPr>
          <p:nvPr/>
        </p:nvSpPr>
        <p:spPr bwMode="auto">
          <a:xfrm>
            <a:off x="2747168" y="4686300"/>
            <a:ext cx="71438"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3" name="Oval 209"/>
          <p:cNvSpPr>
            <a:spLocks noChangeArrowheads="1"/>
          </p:cNvSpPr>
          <p:nvPr/>
        </p:nvSpPr>
        <p:spPr bwMode="auto">
          <a:xfrm>
            <a:off x="2945607" y="4732338"/>
            <a:ext cx="73025"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4" name="Oval 211"/>
          <p:cNvSpPr>
            <a:spLocks noChangeArrowheads="1"/>
          </p:cNvSpPr>
          <p:nvPr/>
        </p:nvSpPr>
        <p:spPr bwMode="auto">
          <a:xfrm>
            <a:off x="3352007" y="4843463"/>
            <a:ext cx="73025" cy="73025"/>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5" name="Oval 212"/>
          <p:cNvSpPr>
            <a:spLocks noChangeArrowheads="1"/>
          </p:cNvSpPr>
          <p:nvPr/>
        </p:nvSpPr>
        <p:spPr bwMode="auto">
          <a:xfrm>
            <a:off x="3553618" y="4859337"/>
            <a:ext cx="71438" cy="76200"/>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6" name="Oval 213"/>
          <p:cNvSpPr>
            <a:spLocks noChangeArrowheads="1"/>
          </p:cNvSpPr>
          <p:nvPr/>
        </p:nvSpPr>
        <p:spPr bwMode="auto">
          <a:xfrm>
            <a:off x="3753643" y="4872038"/>
            <a:ext cx="71438" cy="74613"/>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7" name="Oval 214"/>
          <p:cNvSpPr>
            <a:spLocks noChangeArrowheads="1"/>
          </p:cNvSpPr>
          <p:nvPr/>
        </p:nvSpPr>
        <p:spPr bwMode="auto">
          <a:xfrm>
            <a:off x="3953668" y="4876800"/>
            <a:ext cx="71438" cy="74612"/>
          </a:xfrm>
          <a:prstGeom prst="ellipse">
            <a:avLst/>
          </a:prstGeom>
          <a:solidFill>
            <a:srgbClr val="FF9966"/>
          </a:solidFill>
          <a:ln w="9525">
            <a:solidFill>
              <a:srgbClr val="FF9966"/>
            </a:solidFill>
            <a:round/>
            <a:headEnd/>
            <a:tailEnd/>
          </a:ln>
        </p:spPr>
        <p:txBody>
          <a:bodyPr/>
          <a:lstStyle/>
          <a:p>
            <a:pPr eaLnBrk="0" hangingPunct="0">
              <a:defRPr/>
            </a:pPr>
            <a:endParaRPr lang="el-GR">
              <a:solidFill>
                <a:prstClr val="white"/>
              </a:solidFill>
            </a:endParaRPr>
          </a:p>
        </p:txBody>
      </p:sp>
      <p:sp>
        <p:nvSpPr>
          <p:cNvPr id="118" name="Line 219"/>
          <p:cNvSpPr>
            <a:spLocks noChangeShapeType="1"/>
          </p:cNvSpPr>
          <p:nvPr/>
        </p:nvSpPr>
        <p:spPr bwMode="auto">
          <a:xfrm>
            <a:off x="2010568" y="5232400"/>
            <a:ext cx="33338"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19" name="Line 220"/>
          <p:cNvSpPr>
            <a:spLocks noChangeShapeType="1"/>
          </p:cNvSpPr>
          <p:nvPr/>
        </p:nvSpPr>
        <p:spPr bwMode="auto">
          <a:xfrm>
            <a:off x="2042318" y="5618162"/>
            <a:ext cx="0" cy="3190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0" name="Line 221"/>
          <p:cNvSpPr>
            <a:spLocks noChangeShapeType="1"/>
          </p:cNvSpPr>
          <p:nvPr/>
        </p:nvSpPr>
        <p:spPr bwMode="auto">
          <a:xfrm flipV="1">
            <a:off x="1996281" y="5589588"/>
            <a:ext cx="100012" cy="476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1" name="Line 222"/>
          <p:cNvSpPr>
            <a:spLocks noChangeShapeType="1"/>
          </p:cNvSpPr>
          <p:nvPr/>
        </p:nvSpPr>
        <p:spPr bwMode="auto">
          <a:xfrm flipV="1">
            <a:off x="1993106" y="5540375"/>
            <a:ext cx="100012" cy="49212"/>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2" name="Text Box 223"/>
          <p:cNvSpPr txBox="1">
            <a:spLocks noChangeArrowheads="1"/>
          </p:cNvSpPr>
          <p:nvPr/>
        </p:nvSpPr>
        <p:spPr bwMode="auto">
          <a:xfrm>
            <a:off x="3792209" y="3666273"/>
            <a:ext cx="1322926" cy="400110"/>
          </a:xfrm>
          <a:prstGeom prst="rect">
            <a:avLst/>
          </a:prstGeom>
          <a:noFill/>
          <a:ln w="9525">
            <a:noFill/>
            <a:miter lim="800000"/>
            <a:headEnd/>
            <a:tailEnd/>
          </a:ln>
        </p:spPr>
        <p:txBody>
          <a:bodyPr wrap="none">
            <a:spAutoFit/>
          </a:bodyPr>
          <a:lstStyle/>
          <a:p>
            <a:pPr algn="r" eaLnBrk="0" hangingPunct="0">
              <a:defRPr/>
            </a:pPr>
            <a:r>
              <a:rPr lang="en-US" sz="2000" b="1" dirty="0">
                <a:solidFill>
                  <a:srgbClr val="F6DE55"/>
                </a:solidFill>
              </a:rPr>
              <a:t>NICOTINE</a:t>
            </a:r>
          </a:p>
        </p:txBody>
      </p:sp>
      <p:grpSp>
        <p:nvGrpSpPr>
          <p:cNvPr id="123" name="Group 226"/>
          <p:cNvGrpSpPr>
            <a:grpSpLocks/>
          </p:cNvGrpSpPr>
          <p:nvPr/>
        </p:nvGrpSpPr>
        <p:grpSpPr bwMode="auto">
          <a:xfrm>
            <a:off x="5393530" y="3503611"/>
            <a:ext cx="4230643" cy="2728913"/>
            <a:chOff x="3170" y="2416"/>
            <a:chExt cx="2928" cy="1760"/>
          </a:xfrm>
          <a:noFill/>
        </p:grpSpPr>
        <p:sp>
          <p:nvSpPr>
            <p:cNvPr id="124" name="Rectangle 227"/>
            <p:cNvSpPr>
              <a:spLocks noChangeArrowheads="1"/>
            </p:cNvSpPr>
            <p:nvPr/>
          </p:nvSpPr>
          <p:spPr bwMode="auto">
            <a:xfrm>
              <a:off x="3170" y="2416"/>
              <a:ext cx="2928" cy="1760"/>
            </a:xfrm>
            <a:prstGeom prst="rect">
              <a:avLst/>
            </a:prstGeom>
            <a:grpFill/>
            <a:ln w="9525">
              <a:noFill/>
              <a:miter lim="800000"/>
              <a:headEnd/>
              <a:tailEnd/>
            </a:ln>
          </p:spPr>
          <p:txBody>
            <a:bodyPr wrap="none" anchor="ctr"/>
            <a:lstStyle/>
            <a:p>
              <a:pPr eaLnBrk="0" hangingPunct="0">
                <a:defRPr/>
              </a:pPr>
              <a:endParaRPr lang="el-GR">
                <a:solidFill>
                  <a:prstClr val="white"/>
                </a:solidFill>
              </a:endParaRPr>
            </a:p>
          </p:txBody>
        </p:sp>
        <p:sp>
          <p:nvSpPr>
            <p:cNvPr id="125" name="Line 228"/>
            <p:cNvSpPr>
              <a:spLocks noChangeShapeType="1"/>
            </p:cNvSpPr>
            <p:nvPr/>
          </p:nvSpPr>
          <p:spPr bwMode="auto">
            <a:xfrm>
              <a:off x="3784" y="2478"/>
              <a:ext cx="1" cy="1280"/>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26" name="Line 229"/>
            <p:cNvSpPr>
              <a:spLocks noChangeShapeType="1"/>
            </p:cNvSpPr>
            <p:nvPr/>
          </p:nvSpPr>
          <p:spPr bwMode="auto">
            <a:xfrm>
              <a:off x="3762" y="3649"/>
              <a:ext cx="22" cy="0"/>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27" name="Line 230"/>
            <p:cNvSpPr>
              <a:spLocks noChangeShapeType="1"/>
            </p:cNvSpPr>
            <p:nvPr/>
          </p:nvSpPr>
          <p:spPr bwMode="auto">
            <a:xfrm>
              <a:off x="3762" y="3260"/>
              <a:ext cx="22" cy="0"/>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28" name="Line 231"/>
            <p:cNvSpPr>
              <a:spLocks noChangeShapeType="1"/>
            </p:cNvSpPr>
            <p:nvPr/>
          </p:nvSpPr>
          <p:spPr bwMode="auto">
            <a:xfrm>
              <a:off x="3762" y="2867"/>
              <a:ext cx="22" cy="1"/>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29" name="Line 232"/>
            <p:cNvSpPr>
              <a:spLocks noChangeShapeType="1"/>
            </p:cNvSpPr>
            <p:nvPr/>
          </p:nvSpPr>
          <p:spPr bwMode="auto">
            <a:xfrm>
              <a:off x="3762" y="2478"/>
              <a:ext cx="22" cy="0"/>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0" name="Line 233"/>
            <p:cNvSpPr>
              <a:spLocks noChangeShapeType="1"/>
            </p:cNvSpPr>
            <p:nvPr/>
          </p:nvSpPr>
          <p:spPr bwMode="auto">
            <a:xfrm>
              <a:off x="3994" y="3866"/>
              <a:ext cx="1707" cy="1"/>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1" name="Line 234"/>
            <p:cNvSpPr>
              <a:spLocks noChangeShapeType="1"/>
            </p:cNvSpPr>
            <p:nvPr/>
          </p:nvSpPr>
          <p:spPr bwMode="auto">
            <a:xfrm flipV="1">
              <a:off x="3994" y="3867"/>
              <a:ext cx="0"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2" name="Line 235"/>
            <p:cNvSpPr>
              <a:spLocks noChangeShapeType="1"/>
            </p:cNvSpPr>
            <p:nvPr/>
          </p:nvSpPr>
          <p:spPr bwMode="auto">
            <a:xfrm flipV="1">
              <a:off x="4136"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3" name="Line 236"/>
            <p:cNvSpPr>
              <a:spLocks noChangeShapeType="1"/>
            </p:cNvSpPr>
            <p:nvPr/>
          </p:nvSpPr>
          <p:spPr bwMode="auto">
            <a:xfrm flipV="1">
              <a:off x="4279"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4" name="Line 237"/>
            <p:cNvSpPr>
              <a:spLocks noChangeShapeType="1"/>
            </p:cNvSpPr>
            <p:nvPr/>
          </p:nvSpPr>
          <p:spPr bwMode="auto">
            <a:xfrm flipV="1">
              <a:off x="4421" y="3867"/>
              <a:ext cx="0"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5" name="Line 238"/>
            <p:cNvSpPr>
              <a:spLocks noChangeShapeType="1"/>
            </p:cNvSpPr>
            <p:nvPr/>
          </p:nvSpPr>
          <p:spPr bwMode="auto">
            <a:xfrm flipV="1">
              <a:off x="4563"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6" name="Line 239"/>
            <p:cNvSpPr>
              <a:spLocks noChangeShapeType="1"/>
            </p:cNvSpPr>
            <p:nvPr/>
          </p:nvSpPr>
          <p:spPr bwMode="auto">
            <a:xfrm flipV="1">
              <a:off x="4706"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7" name="Line 240"/>
            <p:cNvSpPr>
              <a:spLocks noChangeShapeType="1"/>
            </p:cNvSpPr>
            <p:nvPr/>
          </p:nvSpPr>
          <p:spPr bwMode="auto">
            <a:xfrm flipV="1">
              <a:off x="4848" y="3867"/>
              <a:ext cx="0"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8" name="Line 241"/>
            <p:cNvSpPr>
              <a:spLocks noChangeShapeType="1"/>
            </p:cNvSpPr>
            <p:nvPr/>
          </p:nvSpPr>
          <p:spPr bwMode="auto">
            <a:xfrm flipV="1">
              <a:off x="4987"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39" name="Line 242"/>
            <p:cNvSpPr>
              <a:spLocks noChangeShapeType="1"/>
            </p:cNvSpPr>
            <p:nvPr/>
          </p:nvSpPr>
          <p:spPr bwMode="auto">
            <a:xfrm flipV="1">
              <a:off x="5130" y="3867"/>
              <a:ext cx="0"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40" name="Line 243"/>
            <p:cNvSpPr>
              <a:spLocks noChangeShapeType="1"/>
            </p:cNvSpPr>
            <p:nvPr/>
          </p:nvSpPr>
          <p:spPr bwMode="auto">
            <a:xfrm flipV="1">
              <a:off x="5272"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41" name="Line 244"/>
            <p:cNvSpPr>
              <a:spLocks noChangeShapeType="1"/>
            </p:cNvSpPr>
            <p:nvPr/>
          </p:nvSpPr>
          <p:spPr bwMode="auto">
            <a:xfrm flipV="1">
              <a:off x="5415" y="3867"/>
              <a:ext cx="0"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42" name="Line 245"/>
            <p:cNvSpPr>
              <a:spLocks noChangeShapeType="1"/>
            </p:cNvSpPr>
            <p:nvPr/>
          </p:nvSpPr>
          <p:spPr bwMode="auto">
            <a:xfrm flipV="1">
              <a:off x="5556"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43" name="Line 246"/>
            <p:cNvSpPr>
              <a:spLocks noChangeShapeType="1"/>
            </p:cNvSpPr>
            <p:nvPr/>
          </p:nvSpPr>
          <p:spPr bwMode="auto">
            <a:xfrm flipV="1">
              <a:off x="5699" y="3867"/>
              <a:ext cx="1" cy="1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144" name="Line 247"/>
            <p:cNvSpPr>
              <a:spLocks noChangeShapeType="1"/>
            </p:cNvSpPr>
            <p:nvPr/>
          </p:nvSpPr>
          <p:spPr bwMode="auto">
            <a:xfrm flipV="1">
              <a:off x="3998" y="3391"/>
              <a:ext cx="142" cy="258"/>
            </a:xfrm>
            <a:prstGeom prst="line">
              <a:avLst/>
            </a:prstGeom>
            <a:grpFill/>
            <a:ln w="28575">
              <a:solidFill>
                <a:srgbClr val="FF9966"/>
              </a:solidFill>
              <a:round/>
              <a:headEnd/>
              <a:tailEnd/>
            </a:ln>
          </p:spPr>
          <p:txBody>
            <a:bodyPr/>
            <a:lstStyle/>
            <a:p>
              <a:pPr>
                <a:defRPr/>
              </a:pPr>
              <a:endParaRPr lang="el-GR">
                <a:solidFill>
                  <a:prstClr val="white"/>
                </a:solidFill>
              </a:endParaRPr>
            </a:p>
          </p:txBody>
        </p:sp>
        <p:sp>
          <p:nvSpPr>
            <p:cNvPr id="145" name="Line 248"/>
            <p:cNvSpPr>
              <a:spLocks noChangeShapeType="1"/>
            </p:cNvSpPr>
            <p:nvPr/>
          </p:nvSpPr>
          <p:spPr bwMode="auto">
            <a:xfrm>
              <a:off x="4140" y="3391"/>
              <a:ext cx="142" cy="94"/>
            </a:xfrm>
            <a:prstGeom prst="line">
              <a:avLst/>
            </a:prstGeom>
            <a:grpFill/>
            <a:ln w="28575">
              <a:solidFill>
                <a:srgbClr val="FF9966"/>
              </a:solidFill>
              <a:round/>
              <a:headEnd/>
              <a:tailEnd/>
            </a:ln>
          </p:spPr>
          <p:txBody>
            <a:bodyPr/>
            <a:lstStyle/>
            <a:p>
              <a:pPr>
                <a:defRPr/>
              </a:pPr>
              <a:endParaRPr lang="el-GR">
                <a:solidFill>
                  <a:prstClr val="white"/>
                </a:solidFill>
              </a:endParaRPr>
            </a:p>
          </p:txBody>
        </p:sp>
        <p:sp>
          <p:nvSpPr>
            <p:cNvPr id="146" name="Line 249"/>
            <p:cNvSpPr>
              <a:spLocks noChangeShapeType="1"/>
            </p:cNvSpPr>
            <p:nvPr/>
          </p:nvSpPr>
          <p:spPr bwMode="auto">
            <a:xfrm>
              <a:off x="4282" y="3485"/>
              <a:ext cx="143" cy="95"/>
            </a:xfrm>
            <a:prstGeom prst="line">
              <a:avLst/>
            </a:prstGeom>
            <a:grpFill/>
            <a:ln w="28575">
              <a:solidFill>
                <a:srgbClr val="FF9966"/>
              </a:solidFill>
              <a:round/>
              <a:headEnd/>
              <a:tailEnd/>
            </a:ln>
          </p:spPr>
          <p:txBody>
            <a:bodyPr/>
            <a:lstStyle/>
            <a:p>
              <a:pPr>
                <a:defRPr/>
              </a:pPr>
              <a:endParaRPr lang="el-GR">
                <a:solidFill>
                  <a:prstClr val="white"/>
                </a:solidFill>
              </a:endParaRPr>
            </a:p>
          </p:txBody>
        </p:sp>
        <p:sp>
          <p:nvSpPr>
            <p:cNvPr id="147" name="Line 250"/>
            <p:cNvSpPr>
              <a:spLocks noChangeShapeType="1"/>
            </p:cNvSpPr>
            <p:nvPr/>
          </p:nvSpPr>
          <p:spPr bwMode="auto">
            <a:xfrm>
              <a:off x="4425" y="3580"/>
              <a:ext cx="142" cy="47"/>
            </a:xfrm>
            <a:prstGeom prst="line">
              <a:avLst/>
            </a:prstGeom>
            <a:grpFill/>
            <a:ln w="28575">
              <a:solidFill>
                <a:srgbClr val="FF9966"/>
              </a:solidFill>
              <a:round/>
              <a:headEnd/>
              <a:tailEnd/>
            </a:ln>
          </p:spPr>
          <p:txBody>
            <a:bodyPr/>
            <a:lstStyle/>
            <a:p>
              <a:pPr>
                <a:defRPr/>
              </a:pPr>
              <a:endParaRPr lang="el-GR">
                <a:solidFill>
                  <a:prstClr val="white"/>
                </a:solidFill>
              </a:endParaRPr>
            </a:p>
          </p:txBody>
        </p:sp>
        <p:sp>
          <p:nvSpPr>
            <p:cNvPr id="148" name="Line 251"/>
            <p:cNvSpPr>
              <a:spLocks noChangeShapeType="1"/>
            </p:cNvSpPr>
            <p:nvPr/>
          </p:nvSpPr>
          <p:spPr bwMode="auto">
            <a:xfrm>
              <a:off x="4567" y="3627"/>
              <a:ext cx="143" cy="16"/>
            </a:xfrm>
            <a:prstGeom prst="line">
              <a:avLst/>
            </a:prstGeom>
            <a:grpFill/>
            <a:ln w="28575">
              <a:solidFill>
                <a:srgbClr val="FF9966"/>
              </a:solidFill>
              <a:round/>
              <a:headEnd/>
              <a:tailEnd/>
            </a:ln>
          </p:spPr>
          <p:txBody>
            <a:bodyPr/>
            <a:lstStyle/>
            <a:p>
              <a:pPr>
                <a:defRPr/>
              </a:pPr>
              <a:endParaRPr lang="el-GR">
                <a:solidFill>
                  <a:prstClr val="white"/>
                </a:solidFill>
              </a:endParaRPr>
            </a:p>
          </p:txBody>
        </p:sp>
        <p:sp>
          <p:nvSpPr>
            <p:cNvPr id="149" name="Line 252"/>
            <p:cNvSpPr>
              <a:spLocks noChangeShapeType="1"/>
            </p:cNvSpPr>
            <p:nvPr/>
          </p:nvSpPr>
          <p:spPr bwMode="auto">
            <a:xfrm>
              <a:off x="4710" y="3643"/>
              <a:ext cx="138" cy="6"/>
            </a:xfrm>
            <a:prstGeom prst="line">
              <a:avLst/>
            </a:prstGeom>
            <a:grpFill/>
            <a:ln w="28575">
              <a:solidFill>
                <a:srgbClr val="FF9966"/>
              </a:solidFill>
              <a:round/>
              <a:headEnd/>
              <a:tailEnd/>
            </a:ln>
          </p:spPr>
          <p:txBody>
            <a:bodyPr/>
            <a:lstStyle/>
            <a:p>
              <a:pPr>
                <a:defRPr/>
              </a:pPr>
              <a:endParaRPr lang="el-GR">
                <a:solidFill>
                  <a:prstClr val="white"/>
                </a:solidFill>
              </a:endParaRPr>
            </a:p>
          </p:txBody>
        </p:sp>
        <p:sp>
          <p:nvSpPr>
            <p:cNvPr id="150" name="Line 253"/>
            <p:cNvSpPr>
              <a:spLocks noChangeShapeType="1"/>
            </p:cNvSpPr>
            <p:nvPr/>
          </p:nvSpPr>
          <p:spPr bwMode="auto">
            <a:xfrm flipV="1">
              <a:off x="3998" y="3071"/>
              <a:ext cx="142" cy="578"/>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1" name="Line 254"/>
            <p:cNvSpPr>
              <a:spLocks noChangeShapeType="1"/>
            </p:cNvSpPr>
            <p:nvPr/>
          </p:nvSpPr>
          <p:spPr bwMode="auto">
            <a:xfrm>
              <a:off x="4140" y="3071"/>
              <a:ext cx="142" cy="189"/>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2" name="Line 255"/>
            <p:cNvSpPr>
              <a:spLocks noChangeShapeType="1"/>
            </p:cNvSpPr>
            <p:nvPr/>
          </p:nvSpPr>
          <p:spPr bwMode="auto">
            <a:xfrm>
              <a:off x="4282" y="3260"/>
              <a:ext cx="143" cy="154"/>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3" name="Line 256"/>
            <p:cNvSpPr>
              <a:spLocks noChangeShapeType="1"/>
            </p:cNvSpPr>
            <p:nvPr/>
          </p:nvSpPr>
          <p:spPr bwMode="auto">
            <a:xfrm>
              <a:off x="4425" y="3414"/>
              <a:ext cx="142" cy="235"/>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4" name="Line 257"/>
            <p:cNvSpPr>
              <a:spLocks noChangeShapeType="1"/>
            </p:cNvSpPr>
            <p:nvPr/>
          </p:nvSpPr>
          <p:spPr bwMode="auto">
            <a:xfrm>
              <a:off x="4567" y="3649"/>
              <a:ext cx="143" cy="6"/>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5" name="Line 258"/>
            <p:cNvSpPr>
              <a:spLocks noChangeShapeType="1"/>
            </p:cNvSpPr>
            <p:nvPr/>
          </p:nvSpPr>
          <p:spPr bwMode="auto">
            <a:xfrm flipV="1">
              <a:off x="4710" y="3643"/>
              <a:ext cx="138" cy="12"/>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6" name="Line 259"/>
            <p:cNvSpPr>
              <a:spLocks noChangeShapeType="1"/>
            </p:cNvSpPr>
            <p:nvPr/>
          </p:nvSpPr>
          <p:spPr bwMode="auto">
            <a:xfrm>
              <a:off x="4848" y="3643"/>
              <a:ext cx="143" cy="12"/>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7" name="Line 260"/>
            <p:cNvSpPr>
              <a:spLocks noChangeShapeType="1"/>
            </p:cNvSpPr>
            <p:nvPr/>
          </p:nvSpPr>
          <p:spPr bwMode="auto">
            <a:xfrm flipV="1">
              <a:off x="4991" y="3618"/>
              <a:ext cx="142" cy="37"/>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8" name="Line 261"/>
            <p:cNvSpPr>
              <a:spLocks noChangeShapeType="1"/>
            </p:cNvSpPr>
            <p:nvPr/>
          </p:nvSpPr>
          <p:spPr bwMode="auto">
            <a:xfrm>
              <a:off x="5133" y="3618"/>
              <a:ext cx="143" cy="31"/>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159" name="Line 262"/>
            <p:cNvSpPr>
              <a:spLocks noChangeShapeType="1"/>
            </p:cNvSpPr>
            <p:nvPr/>
          </p:nvSpPr>
          <p:spPr bwMode="auto">
            <a:xfrm flipV="1">
              <a:off x="3998" y="3140"/>
              <a:ext cx="142" cy="509"/>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0" name="Line 263"/>
            <p:cNvSpPr>
              <a:spLocks noChangeShapeType="1"/>
            </p:cNvSpPr>
            <p:nvPr/>
          </p:nvSpPr>
          <p:spPr bwMode="auto">
            <a:xfrm flipV="1">
              <a:off x="4140" y="2908"/>
              <a:ext cx="142" cy="232"/>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1" name="Line 264"/>
            <p:cNvSpPr>
              <a:spLocks noChangeShapeType="1"/>
            </p:cNvSpPr>
            <p:nvPr/>
          </p:nvSpPr>
          <p:spPr bwMode="auto">
            <a:xfrm>
              <a:off x="4282" y="2908"/>
              <a:ext cx="143" cy="185"/>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2" name="Line 265"/>
            <p:cNvSpPr>
              <a:spLocks noChangeShapeType="1"/>
            </p:cNvSpPr>
            <p:nvPr/>
          </p:nvSpPr>
          <p:spPr bwMode="auto">
            <a:xfrm>
              <a:off x="4425" y="3093"/>
              <a:ext cx="142" cy="94"/>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3" name="Line 266"/>
            <p:cNvSpPr>
              <a:spLocks noChangeShapeType="1"/>
            </p:cNvSpPr>
            <p:nvPr/>
          </p:nvSpPr>
          <p:spPr bwMode="auto">
            <a:xfrm>
              <a:off x="4567" y="3187"/>
              <a:ext cx="143" cy="211"/>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4" name="Line 267"/>
            <p:cNvSpPr>
              <a:spLocks noChangeShapeType="1"/>
            </p:cNvSpPr>
            <p:nvPr/>
          </p:nvSpPr>
          <p:spPr bwMode="auto">
            <a:xfrm>
              <a:off x="4710" y="3398"/>
              <a:ext cx="138" cy="79"/>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5" name="Line 268"/>
            <p:cNvSpPr>
              <a:spLocks noChangeShapeType="1"/>
            </p:cNvSpPr>
            <p:nvPr/>
          </p:nvSpPr>
          <p:spPr bwMode="auto">
            <a:xfrm>
              <a:off x="4848" y="3477"/>
              <a:ext cx="143" cy="93"/>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6" name="Line 269"/>
            <p:cNvSpPr>
              <a:spLocks noChangeShapeType="1"/>
            </p:cNvSpPr>
            <p:nvPr/>
          </p:nvSpPr>
          <p:spPr bwMode="auto">
            <a:xfrm>
              <a:off x="4991" y="3570"/>
              <a:ext cx="142" cy="25"/>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7" name="Line 270"/>
            <p:cNvSpPr>
              <a:spLocks noChangeShapeType="1"/>
            </p:cNvSpPr>
            <p:nvPr/>
          </p:nvSpPr>
          <p:spPr bwMode="auto">
            <a:xfrm>
              <a:off x="5133" y="3595"/>
              <a:ext cx="143" cy="38"/>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8" name="Line 271"/>
            <p:cNvSpPr>
              <a:spLocks noChangeShapeType="1"/>
            </p:cNvSpPr>
            <p:nvPr/>
          </p:nvSpPr>
          <p:spPr bwMode="auto">
            <a:xfrm>
              <a:off x="5276" y="3633"/>
              <a:ext cx="142" cy="16"/>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169" name="Line 272"/>
            <p:cNvSpPr>
              <a:spLocks noChangeShapeType="1"/>
            </p:cNvSpPr>
            <p:nvPr/>
          </p:nvSpPr>
          <p:spPr bwMode="auto">
            <a:xfrm flipV="1">
              <a:off x="3998" y="3196"/>
              <a:ext cx="142" cy="453"/>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0" name="Line 273"/>
            <p:cNvSpPr>
              <a:spLocks noChangeShapeType="1"/>
            </p:cNvSpPr>
            <p:nvPr/>
          </p:nvSpPr>
          <p:spPr bwMode="auto">
            <a:xfrm flipV="1">
              <a:off x="4140" y="3118"/>
              <a:ext cx="142" cy="78"/>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1" name="Line 274"/>
            <p:cNvSpPr>
              <a:spLocks noChangeShapeType="1"/>
            </p:cNvSpPr>
            <p:nvPr/>
          </p:nvSpPr>
          <p:spPr bwMode="auto">
            <a:xfrm flipV="1">
              <a:off x="4282" y="3008"/>
              <a:ext cx="143" cy="110"/>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2" name="Line 275"/>
            <p:cNvSpPr>
              <a:spLocks noChangeShapeType="1"/>
            </p:cNvSpPr>
            <p:nvPr/>
          </p:nvSpPr>
          <p:spPr bwMode="auto">
            <a:xfrm>
              <a:off x="4425" y="3008"/>
              <a:ext cx="142" cy="85"/>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3" name="Line 276"/>
            <p:cNvSpPr>
              <a:spLocks noChangeShapeType="1"/>
            </p:cNvSpPr>
            <p:nvPr/>
          </p:nvSpPr>
          <p:spPr bwMode="auto">
            <a:xfrm>
              <a:off x="4567" y="3093"/>
              <a:ext cx="143" cy="88"/>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4" name="Line 277"/>
            <p:cNvSpPr>
              <a:spLocks noChangeShapeType="1"/>
            </p:cNvSpPr>
            <p:nvPr/>
          </p:nvSpPr>
          <p:spPr bwMode="auto">
            <a:xfrm>
              <a:off x="4710" y="3181"/>
              <a:ext cx="138" cy="69"/>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5" name="Line 278"/>
            <p:cNvSpPr>
              <a:spLocks noChangeShapeType="1"/>
            </p:cNvSpPr>
            <p:nvPr/>
          </p:nvSpPr>
          <p:spPr bwMode="auto">
            <a:xfrm>
              <a:off x="4848" y="3250"/>
              <a:ext cx="143" cy="63"/>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6" name="Line 279"/>
            <p:cNvSpPr>
              <a:spLocks noChangeShapeType="1"/>
            </p:cNvSpPr>
            <p:nvPr/>
          </p:nvSpPr>
          <p:spPr bwMode="auto">
            <a:xfrm>
              <a:off x="4991" y="3313"/>
              <a:ext cx="142" cy="63"/>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7" name="Line 280"/>
            <p:cNvSpPr>
              <a:spLocks noChangeShapeType="1"/>
            </p:cNvSpPr>
            <p:nvPr/>
          </p:nvSpPr>
          <p:spPr bwMode="auto">
            <a:xfrm>
              <a:off x="5184" y="3404"/>
              <a:ext cx="92" cy="50"/>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8" name="Line 281"/>
            <p:cNvSpPr>
              <a:spLocks noChangeShapeType="1"/>
            </p:cNvSpPr>
            <p:nvPr/>
          </p:nvSpPr>
          <p:spPr bwMode="auto">
            <a:xfrm>
              <a:off x="5276" y="3454"/>
              <a:ext cx="142" cy="23"/>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79" name="Line 282"/>
            <p:cNvSpPr>
              <a:spLocks noChangeShapeType="1"/>
            </p:cNvSpPr>
            <p:nvPr/>
          </p:nvSpPr>
          <p:spPr bwMode="auto">
            <a:xfrm>
              <a:off x="5418" y="3477"/>
              <a:ext cx="142" cy="15"/>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80" name="Line 283"/>
            <p:cNvSpPr>
              <a:spLocks noChangeShapeType="1"/>
            </p:cNvSpPr>
            <p:nvPr/>
          </p:nvSpPr>
          <p:spPr bwMode="auto">
            <a:xfrm>
              <a:off x="5560" y="3492"/>
              <a:ext cx="143" cy="40"/>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181" name="Oval 284"/>
            <p:cNvSpPr>
              <a:spLocks noChangeArrowheads="1"/>
            </p:cNvSpPr>
            <p:nvPr/>
          </p:nvSpPr>
          <p:spPr bwMode="auto">
            <a:xfrm>
              <a:off x="3971" y="3627"/>
              <a:ext cx="49" cy="40"/>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182" name="Oval 285"/>
            <p:cNvSpPr>
              <a:spLocks noChangeArrowheads="1"/>
            </p:cNvSpPr>
            <p:nvPr/>
          </p:nvSpPr>
          <p:spPr bwMode="auto">
            <a:xfrm>
              <a:off x="4114" y="3369"/>
              <a:ext cx="48" cy="41"/>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183" name="Oval 286"/>
            <p:cNvSpPr>
              <a:spLocks noChangeArrowheads="1"/>
            </p:cNvSpPr>
            <p:nvPr/>
          </p:nvSpPr>
          <p:spPr bwMode="auto">
            <a:xfrm>
              <a:off x="4256" y="3464"/>
              <a:ext cx="49" cy="40"/>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184" name="Oval 287"/>
            <p:cNvSpPr>
              <a:spLocks noChangeArrowheads="1"/>
            </p:cNvSpPr>
            <p:nvPr/>
          </p:nvSpPr>
          <p:spPr bwMode="auto">
            <a:xfrm>
              <a:off x="4398" y="3558"/>
              <a:ext cx="50" cy="41"/>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185" name="Oval 288"/>
            <p:cNvSpPr>
              <a:spLocks noChangeArrowheads="1"/>
            </p:cNvSpPr>
            <p:nvPr/>
          </p:nvSpPr>
          <p:spPr bwMode="auto">
            <a:xfrm>
              <a:off x="4541" y="3605"/>
              <a:ext cx="48" cy="41"/>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186" name="Oval 289"/>
            <p:cNvSpPr>
              <a:spLocks noChangeArrowheads="1"/>
            </p:cNvSpPr>
            <p:nvPr/>
          </p:nvSpPr>
          <p:spPr bwMode="auto">
            <a:xfrm>
              <a:off x="4684" y="3621"/>
              <a:ext cx="48" cy="40"/>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187" name="Oval 290"/>
            <p:cNvSpPr>
              <a:spLocks noChangeArrowheads="1"/>
            </p:cNvSpPr>
            <p:nvPr/>
          </p:nvSpPr>
          <p:spPr bwMode="auto">
            <a:xfrm>
              <a:off x="4822" y="3627"/>
              <a:ext cx="49" cy="40"/>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188" name="Rectangle 291"/>
            <p:cNvSpPr>
              <a:spLocks noChangeArrowheads="1"/>
            </p:cNvSpPr>
            <p:nvPr/>
          </p:nvSpPr>
          <p:spPr bwMode="auto">
            <a:xfrm>
              <a:off x="3819" y="3627"/>
              <a:ext cx="49" cy="40"/>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89" name="Rectangle 292"/>
            <p:cNvSpPr>
              <a:spLocks noChangeArrowheads="1"/>
            </p:cNvSpPr>
            <p:nvPr/>
          </p:nvSpPr>
          <p:spPr bwMode="auto">
            <a:xfrm>
              <a:off x="4114" y="3049"/>
              <a:ext cx="48" cy="41"/>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90" name="Rectangle 293"/>
            <p:cNvSpPr>
              <a:spLocks noChangeArrowheads="1"/>
            </p:cNvSpPr>
            <p:nvPr/>
          </p:nvSpPr>
          <p:spPr bwMode="auto">
            <a:xfrm>
              <a:off x="4256" y="3238"/>
              <a:ext cx="49" cy="41"/>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91" name="Rectangle 294"/>
            <p:cNvSpPr>
              <a:spLocks noChangeArrowheads="1"/>
            </p:cNvSpPr>
            <p:nvPr/>
          </p:nvSpPr>
          <p:spPr bwMode="auto">
            <a:xfrm>
              <a:off x="4398" y="3391"/>
              <a:ext cx="50" cy="41"/>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92" name="Rectangle 295"/>
            <p:cNvSpPr>
              <a:spLocks noChangeArrowheads="1"/>
            </p:cNvSpPr>
            <p:nvPr/>
          </p:nvSpPr>
          <p:spPr bwMode="auto">
            <a:xfrm>
              <a:off x="4541" y="3627"/>
              <a:ext cx="48" cy="40"/>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93" name="Rectangle 296"/>
            <p:cNvSpPr>
              <a:spLocks noChangeArrowheads="1"/>
            </p:cNvSpPr>
            <p:nvPr/>
          </p:nvSpPr>
          <p:spPr bwMode="auto">
            <a:xfrm>
              <a:off x="4822" y="3621"/>
              <a:ext cx="49" cy="40"/>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94" name="Rectangle 297"/>
            <p:cNvSpPr>
              <a:spLocks noChangeArrowheads="1"/>
            </p:cNvSpPr>
            <p:nvPr/>
          </p:nvSpPr>
          <p:spPr bwMode="auto">
            <a:xfrm>
              <a:off x="5107" y="3595"/>
              <a:ext cx="49" cy="41"/>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95" name="Rectangle 298"/>
            <p:cNvSpPr>
              <a:spLocks noChangeArrowheads="1"/>
            </p:cNvSpPr>
            <p:nvPr/>
          </p:nvSpPr>
          <p:spPr bwMode="auto">
            <a:xfrm>
              <a:off x="5249" y="3627"/>
              <a:ext cx="49" cy="40"/>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196" name="Freeform 299"/>
            <p:cNvSpPr>
              <a:spLocks/>
            </p:cNvSpPr>
            <p:nvPr/>
          </p:nvSpPr>
          <p:spPr bwMode="auto">
            <a:xfrm>
              <a:off x="3872" y="3627"/>
              <a:ext cx="52"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197" name="Freeform 300"/>
            <p:cNvSpPr>
              <a:spLocks/>
            </p:cNvSpPr>
            <p:nvPr/>
          </p:nvSpPr>
          <p:spPr bwMode="auto">
            <a:xfrm>
              <a:off x="4114" y="3118"/>
              <a:ext cx="52"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198" name="Freeform 301"/>
            <p:cNvSpPr>
              <a:spLocks/>
            </p:cNvSpPr>
            <p:nvPr/>
          </p:nvSpPr>
          <p:spPr bwMode="auto">
            <a:xfrm>
              <a:off x="4256" y="2886"/>
              <a:ext cx="53"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199" name="Freeform 302"/>
            <p:cNvSpPr>
              <a:spLocks/>
            </p:cNvSpPr>
            <p:nvPr/>
          </p:nvSpPr>
          <p:spPr bwMode="auto">
            <a:xfrm>
              <a:off x="4398" y="3071"/>
              <a:ext cx="53"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0" name="Freeform 303"/>
            <p:cNvSpPr>
              <a:spLocks/>
            </p:cNvSpPr>
            <p:nvPr/>
          </p:nvSpPr>
          <p:spPr bwMode="auto">
            <a:xfrm>
              <a:off x="4541" y="3165"/>
              <a:ext cx="52" cy="45"/>
            </a:xfrm>
            <a:custGeom>
              <a:avLst/>
              <a:gdLst>
                <a:gd name="T0" fmla="*/ 1 w 84"/>
                <a:gd name="T1" fmla="*/ 0 h 85"/>
                <a:gd name="T2" fmla="*/ 1 w 84"/>
                <a:gd name="T3" fmla="*/ 1 h 85"/>
                <a:gd name="T4" fmla="*/ 0 w 84"/>
                <a:gd name="T5" fmla="*/ 1 h 85"/>
                <a:gd name="T6" fmla="*/ 1 w 84"/>
                <a:gd name="T7" fmla="*/ 0 h 85"/>
                <a:gd name="T8" fmla="*/ 0 60000 65536"/>
                <a:gd name="T9" fmla="*/ 0 60000 65536"/>
                <a:gd name="T10" fmla="*/ 0 60000 65536"/>
                <a:gd name="T11" fmla="*/ 0 60000 65536"/>
                <a:gd name="T12" fmla="*/ 0 w 84"/>
                <a:gd name="T13" fmla="*/ 0 h 85"/>
                <a:gd name="T14" fmla="*/ 84 w 84"/>
                <a:gd name="T15" fmla="*/ 85 h 85"/>
              </a:gdLst>
              <a:ahLst/>
              <a:cxnLst>
                <a:cxn ang="T8">
                  <a:pos x="T0" y="T1"/>
                </a:cxn>
                <a:cxn ang="T9">
                  <a:pos x="T2" y="T3"/>
                </a:cxn>
                <a:cxn ang="T10">
                  <a:pos x="T4" y="T5"/>
                </a:cxn>
                <a:cxn ang="T11">
                  <a:pos x="T6" y="T7"/>
                </a:cxn>
              </a:cxnLst>
              <a:rect l="T12" t="T13" r="T14" b="T15"/>
              <a:pathLst>
                <a:path w="84" h="85">
                  <a:moveTo>
                    <a:pt x="42" y="0"/>
                  </a:moveTo>
                  <a:lnTo>
                    <a:pt x="84" y="85"/>
                  </a:lnTo>
                  <a:lnTo>
                    <a:pt x="0" y="85"/>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1" name="Freeform 304"/>
            <p:cNvSpPr>
              <a:spLocks/>
            </p:cNvSpPr>
            <p:nvPr/>
          </p:nvSpPr>
          <p:spPr bwMode="auto">
            <a:xfrm>
              <a:off x="4684" y="3376"/>
              <a:ext cx="52"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2" name="Freeform 305"/>
            <p:cNvSpPr>
              <a:spLocks/>
            </p:cNvSpPr>
            <p:nvPr/>
          </p:nvSpPr>
          <p:spPr bwMode="auto">
            <a:xfrm>
              <a:off x="4822" y="3454"/>
              <a:ext cx="53" cy="44"/>
            </a:xfrm>
            <a:custGeom>
              <a:avLst/>
              <a:gdLst>
                <a:gd name="T0" fmla="*/ 1 w 85"/>
                <a:gd name="T1" fmla="*/ 0 h 84"/>
                <a:gd name="T2" fmla="*/ 1 w 85"/>
                <a:gd name="T3" fmla="*/ 1 h 84"/>
                <a:gd name="T4" fmla="*/ 0 w 85"/>
                <a:gd name="T5" fmla="*/ 1 h 84"/>
                <a:gd name="T6" fmla="*/ 1 w 85"/>
                <a:gd name="T7" fmla="*/ 0 h 84"/>
                <a:gd name="T8" fmla="*/ 0 60000 65536"/>
                <a:gd name="T9" fmla="*/ 0 60000 65536"/>
                <a:gd name="T10" fmla="*/ 0 60000 65536"/>
                <a:gd name="T11" fmla="*/ 0 60000 65536"/>
                <a:gd name="T12" fmla="*/ 0 w 85"/>
                <a:gd name="T13" fmla="*/ 0 h 84"/>
                <a:gd name="T14" fmla="*/ 85 w 85"/>
                <a:gd name="T15" fmla="*/ 84 h 84"/>
              </a:gdLst>
              <a:ahLst/>
              <a:cxnLst>
                <a:cxn ang="T8">
                  <a:pos x="T0" y="T1"/>
                </a:cxn>
                <a:cxn ang="T9">
                  <a:pos x="T2" y="T3"/>
                </a:cxn>
                <a:cxn ang="T10">
                  <a:pos x="T4" y="T5"/>
                </a:cxn>
                <a:cxn ang="T11">
                  <a:pos x="T6" y="T7"/>
                </a:cxn>
              </a:cxnLst>
              <a:rect l="T12" t="T13" r="T14" b="T15"/>
              <a:pathLst>
                <a:path w="85" h="84">
                  <a:moveTo>
                    <a:pt x="43" y="0"/>
                  </a:moveTo>
                  <a:lnTo>
                    <a:pt x="85" y="84"/>
                  </a:lnTo>
                  <a:lnTo>
                    <a:pt x="0" y="84"/>
                  </a:lnTo>
                  <a:lnTo>
                    <a:pt x="43"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3" name="Freeform 306"/>
            <p:cNvSpPr>
              <a:spLocks/>
            </p:cNvSpPr>
            <p:nvPr/>
          </p:nvSpPr>
          <p:spPr bwMode="auto">
            <a:xfrm>
              <a:off x="4965" y="3548"/>
              <a:ext cx="52"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4" name="Freeform 307"/>
            <p:cNvSpPr>
              <a:spLocks/>
            </p:cNvSpPr>
            <p:nvPr/>
          </p:nvSpPr>
          <p:spPr bwMode="auto">
            <a:xfrm>
              <a:off x="5107" y="3573"/>
              <a:ext cx="53" cy="45"/>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5" name="Freeform 308"/>
            <p:cNvSpPr>
              <a:spLocks/>
            </p:cNvSpPr>
            <p:nvPr/>
          </p:nvSpPr>
          <p:spPr bwMode="auto">
            <a:xfrm>
              <a:off x="5249" y="3611"/>
              <a:ext cx="53"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6" name="Freeform 309"/>
            <p:cNvSpPr>
              <a:spLocks/>
            </p:cNvSpPr>
            <p:nvPr/>
          </p:nvSpPr>
          <p:spPr bwMode="auto">
            <a:xfrm>
              <a:off x="5392" y="3627"/>
              <a:ext cx="52"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07" name="Freeform 310"/>
            <p:cNvSpPr>
              <a:spLocks/>
            </p:cNvSpPr>
            <p:nvPr/>
          </p:nvSpPr>
          <p:spPr bwMode="auto">
            <a:xfrm>
              <a:off x="3919" y="3627"/>
              <a:ext cx="52"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08" name="Freeform 311"/>
            <p:cNvSpPr>
              <a:spLocks/>
            </p:cNvSpPr>
            <p:nvPr/>
          </p:nvSpPr>
          <p:spPr bwMode="auto">
            <a:xfrm>
              <a:off x="4114" y="3175"/>
              <a:ext cx="52" cy="44"/>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 name="T15" fmla="*/ 0 w 84"/>
                <a:gd name="T16" fmla="*/ 0 h 85"/>
                <a:gd name="T17" fmla="*/ 84 w 84"/>
                <a:gd name="T18" fmla="*/ 85 h 85"/>
              </a:gdLst>
              <a:ahLst/>
              <a:cxnLst>
                <a:cxn ang="T10">
                  <a:pos x="T0" y="T1"/>
                </a:cxn>
                <a:cxn ang="T11">
                  <a:pos x="T2" y="T3"/>
                </a:cxn>
                <a:cxn ang="T12">
                  <a:pos x="T4" y="T5"/>
                </a:cxn>
                <a:cxn ang="T13">
                  <a:pos x="T6" y="T7"/>
                </a:cxn>
                <a:cxn ang="T14">
                  <a:pos x="T8" y="T9"/>
                </a:cxn>
              </a:cxnLst>
              <a:rect l="T15" t="T16" r="T17" b="T18"/>
              <a:pathLst>
                <a:path w="84" h="85">
                  <a:moveTo>
                    <a:pt x="42" y="0"/>
                  </a:moveTo>
                  <a:lnTo>
                    <a:pt x="84" y="42"/>
                  </a:lnTo>
                  <a:lnTo>
                    <a:pt x="42" y="85"/>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09" name="Freeform 312"/>
            <p:cNvSpPr>
              <a:spLocks/>
            </p:cNvSpPr>
            <p:nvPr/>
          </p:nvSpPr>
          <p:spPr bwMode="auto">
            <a:xfrm>
              <a:off x="4256" y="3096"/>
              <a:ext cx="53"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0" name="Freeform 313"/>
            <p:cNvSpPr>
              <a:spLocks/>
            </p:cNvSpPr>
            <p:nvPr/>
          </p:nvSpPr>
          <p:spPr bwMode="auto">
            <a:xfrm>
              <a:off x="4398" y="2987"/>
              <a:ext cx="53"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1" name="Freeform 314"/>
            <p:cNvSpPr>
              <a:spLocks/>
            </p:cNvSpPr>
            <p:nvPr/>
          </p:nvSpPr>
          <p:spPr bwMode="auto">
            <a:xfrm>
              <a:off x="4541" y="3071"/>
              <a:ext cx="52"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2" name="Freeform 315"/>
            <p:cNvSpPr>
              <a:spLocks/>
            </p:cNvSpPr>
            <p:nvPr/>
          </p:nvSpPr>
          <p:spPr bwMode="auto">
            <a:xfrm>
              <a:off x="4684" y="3159"/>
              <a:ext cx="52" cy="44"/>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 name="T15" fmla="*/ 0 w 84"/>
                <a:gd name="T16" fmla="*/ 0 h 85"/>
                <a:gd name="T17" fmla="*/ 84 w 84"/>
                <a:gd name="T18" fmla="*/ 85 h 85"/>
              </a:gdLst>
              <a:ahLst/>
              <a:cxnLst>
                <a:cxn ang="T10">
                  <a:pos x="T0" y="T1"/>
                </a:cxn>
                <a:cxn ang="T11">
                  <a:pos x="T2" y="T3"/>
                </a:cxn>
                <a:cxn ang="T12">
                  <a:pos x="T4" y="T5"/>
                </a:cxn>
                <a:cxn ang="T13">
                  <a:pos x="T6" y="T7"/>
                </a:cxn>
                <a:cxn ang="T14">
                  <a:pos x="T8" y="T9"/>
                </a:cxn>
              </a:cxnLst>
              <a:rect l="T15" t="T16" r="T17" b="T18"/>
              <a:pathLst>
                <a:path w="84" h="85">
                  <a:moveTo>
                    <a:pt x="42" y="0"/>
                  </a:moveTo>
                  <a:lnTo>
                    <a:pt x="84" y="42"/>
                  </a:lnTo>
                  <a:lnTo>
                    <a:pt x="42" y="85"/>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3" name="Freeform 316"/>
            <p:cNvSpPr>
              <a:spLocks/>
            </p:cNvSpPr>
            <p:nvPr/>
          </p:nvSpPr>
          <p:spPr bwMode="auto">
            <a:xfrm>
              <a:off x="4822" y="3228"/>
              <a:ext cx="53" cy="45"/>
            </a:xfrm>
            <a:custGeom>
              <a:avLst/>
              <a:gdLst>
                <a:gd name="T0" fmla="*/ 1 w 85"/>
                <a:gd name="T1" fmla="*/ 0 h 84"/>
                <a:gd name="T2" fmla="*/ 1 w 85"/>
                <a:gd name="T3" fmla="*/ 1 h 84"/>
                <a:gd name="T4" fmla="*/ 1 w 85"/>
                <a:gd name="T5" fmla="*/ 1 h 84"/>
                <a:gd name="T6" fmla="*/ 0 w 85"/>
                <a:gd name="T7" fmla="*/ 1 h 84"/>
                <a:gd name="T8" fmla="*/ 1 w 85"/>
                <a:gd name="T9" fmla="*/ 0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43" y="0"/>
                  </a:moveTo>
                  <a:lnTo>
                    <a:pt x="85" y="42"/>
                  </a:lnTo>
                  <a:lnTo>
                    <a:pt x="43" y="84"/>
                  </a:lnTo>
                  <a:lnTo>
                    <a:pt x="0" y="42"/>
                  </a:lnTo>
                  <a:lnTo>
                    <a:pt x="43"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4" name="Freeform 317"/>
            <p:cNvSpPr>
              <a:spLocks/>
            </p:cNvSpPr>
            <p:nvPr/>
          </p:nvSpPr>
          <p:spPr bwMode="auto">
            <a:xfrm>
              <a:off x="4965" y="3291"/>
              <a:ext cx="52"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5" name="Freeform 318"/>
            <p:cNvSpPr>
              <a:spLocks/>
            </p:cNvSpPr>
            <p:nvPr/>
          </p:nvSpPr>
          <p:spPr bwMode="auto">
            <a:xfrm>
              <a:off x="5107" y="3354"/>
              <a:ext cx="53"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6" name="Freeform 319"/>
            <p:cNvSpPr>
              <a:spLocks/>
            </p:cNvSpPr>
            <p:nvPr/>
          </p:nvSpPr>
          <p:spPr bwMode="auto">
            <a:xfrm>
              <a:off x="5249" y="3432"/>
              <a:ext cx="53" cy="45"/>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7" name="Freeform 320"/>
            <p:cNvSpPr>
              <a:spLocks/>
            </p:cNvSpPr>
            <p:nvPr/>
          </p:nvSpPr>
          <p:spPr bwMode="auto">
            <a:xfrm>
              <a:off x="5392" y="3454"/>
              <a:ext cx="52"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8" name="Freeform 321"/>
            <p:cNvSpPr>
              <a:spLocks/>
            </p:cNvSpPr>
            <p:nvPr/>
          </p:nvSpPr>
          <p:spPr bwMode="auto">
            <a:xfrm>
              <a:off x="5534" y="3470"/>
              <a:ext cx="53"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19" name="Freeform 322"/>
            <p:cNvSpPr>
              <a:spLocks/>
            </p:cNvSpPr>
            <p:nvPr/>
          </p:nvSpPr>
          <p:spPr bwMode="auto">
            <a:xfrm>
              <a:off x="5677" y="3510"/>
              <a:ext cx="52" cy="45"/>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20" name="Rectangle 323"/>
            <p:cNvSpPr>
              <a:spLocks noChangeArrowheads="1"/>
            </p:cNvSpPr>
            <p:nvPr/>
          </p:nvSpPr>
          <p:spPr bwMode="auto">
            <a:xfrm>
              <a:off x="3555" y="3614"/>
              <a:ext cx="165" cy="116"/>
            </a:xfrm>
            <a:prstGeom prst="rect">
              <a:avLst/>
            </a:prstGeom>
            <a:grpFill/>
            <a:ln w="9525">
              <a:noFill/>
              <a:miter lim="800000"/>
              <a:headEnd/>
              <a:tailEnd/>
            </a:ln>
          </p:spPr>
          <p:txBody>
            <a:bodyPr wrap="none" lIns="0" tIns="0" rIns="0" bIns="0">
              <a:spAutoFit/>
            </a:bodyPr>
            <a:lstStyle/>
            <a:p>
              <a:pPr algn="r" eaLnBrk="0" hangingPunct="0">
                <a:defRPr/>
              </a:pPr>
              <a:r>
                <a:rPr lang="en-US" sz="1200" b="1">
                  <a:solidFill>
                    <a:srgbClr val="FFFFFF"/>
                  </a:solidFill>
                </a:rPr>
                <a:t>100</a:t>
              </a:r>
              <a:endParaRPr lang="en-US" sz="1200" b="1">
                <a:solidFill>
                  <a:prstClr val="white"/>
                </a:solidFill>
              </a:endParaRPr>
            </a:p>
          </p:txBody>
        </p:sp>
        <p:sp>
          <p:nvSpPr>
            <p:cNvPr id="221" name="Rectangle 324"/>
            <p:cNvSpPr>
              <a:spLocks noChangeArrowheads="1"/>
            </p:cNvSpPr>
            <p:nvPr/>
          </p:nvSpPr>
          <p:spPr bwMode="auto">
            <a:xfrm>
              <a:off x="3560" y="3224"/>
              <a:ext cx="160" cy="116"/>
            </a:xfrm>
            <a:prstGeom prst="rect">
              <a:avLst/>
            </a:prstGeom>
            <a:grpFill/>
            <a:ln w="9525">
              <a:noFill/>
              <a:miter lim="800000"/>
              <a:headEnd/>
              <a:tailEnd/>
            </a:ln>
          </p:spPr>
          <p:txBody>
            <a:bodyPr wrap="none" lIns="0" tIns="0" rIns="0" bIns="0">
              <a:spAutoFit/>
            </a:bodyPr>
            <a:lstStyle/>
            <a:p>
              <a:pPr algn="r" eaLnBrk="0" hangingPunct="0">
                <a:defRPr/>
              </a:pPr>
              <a:r>
                <a:rPr lang="en-US" sz="1200" b="1">
                  <a:solidFill>
                    <a:srgbClr val="FFFFFF"/>
                  </a:solidFill>
                </a:rPr>
                <a:t>150</a:t>
              </a:r>
              <a:endParaRPr lang="en-US" sz="1200" b="1">
                <a:solidFill>
                  <a:prstClr val="white"/>
                </a:solidFill>
              </a:endParaRPr>
            </a:p>
          </p:txBody>
        </p:sp>
        <p:sp>
          <p:nvSpPr>
            <p:cNvPr id="222" name="Rectangle 325"/>
            <p:cNvSpPr>
              <a:spLocks noChangeArrowheads="1"/>
            </p:cNvSpPr>
            <p:nvPr/>
          </p:nvSpPr>
          <p:spPr bwMode="auto">
            <a:xfrm>
              <a:off x="3556" y="2831"/>
              <a:ext cx="164" cy="116"/>
            </a:xfrm>
            <a:prstGeom prst="rect">
              <a:avLst/>
            </a:prstGeom>
            <a:grpFill/>
            <a:ln w="9525">
              <a:noFill/>
              <a:miter lim="800000"/>
              <a:headEnd/>
              <a:tailEnd/>
            </a:ln>
          </p:spPr>
          <p:txBody>
            <a:bodyPr wrap="none" lIns="0" tIns="0" rIns="0" bIns="0">
              <a:spAutoFit/>
            </a:bodyPr>
            <a:lstStyle/>
            <a:p>
              <a:pPr algn="r" eaLnBrk="0" hangingPunct="0">
                <a:defRPr/>
              </a:pPr>
              <a:r>
                <a:rPr lang="en-US" sz="1200" b="1">
                  <a:solidFill>
                    <a:srgbClr val="FFFFFF"/>
                  </a:solidFill>
                </a:rPr>
                <a:t>200</a:t>
              </a:r>
              <a:endParaRPr lang="en-US" sz="1200" b="1">
                <a:solidFill>
                  <a:prstClr val="white"/>
                </a:solidFill>
              </a:endParaRPr>
            </a:p>
          </p:txBody>
        </p:sp>
        <p:sp>
          <p:nvSpPr>
            <p:cNvPr id="223" name="Rectangle 326"/>
            <p:cNvSpPr>
              <a:spLocks noChangeArrowheads="1"/>
            </p:cNvSpPr>
            <p:nvPr/>
          </p:nvSpPr>
          <p:spPr bwMode="auto">
            <a:xfrm>
              <a:off x="3562" y="2443"/>
              <a:ext cx="158" cy="116"/>
            </a:xfrm>
            <a:prstGeom prst="rect">
              <a:avLst/>
            </a:prstGeom>
            <a:grpFill/>
            <a:ln w="9525">
              <a:noFill/>
              <a:miter lim="800000"/>
              <a:headEnd/>
              <a:tailEnd/>
            </a:ln>
          </p:spPr>
          <p:txBody>
            <a:bodyPr wrap="none" lIns="0" tIns="0" rIns="0" bIns="0">
              <a:spAutoFit/>
            </a:bodyPr>
            <a:lstStyle/>
            <a:p>
              <a:pPr algn="r" eaLnBrk="0" hangingPunct="0">
                <a:defRPr/>
              </a:pPr>
              <a:r>
                <a:rPr lang="en-US" sz="1200" b="1">
                  <a:solidFill>
                    <a:srgbClr val="FFFFFF"/>
                  </a:solidFill>
                </a:rPr>
                <a:t>250</a:t>
              </a:r>
              <a:endParaRPr lang="en-US" sz="1200" b="1">
                <a:solidFill>
                  <a:prstClr val="white"/>
                </a:solidFill>
              </a:endParaRPr>
            </a:p>
          </p:txBody>
        </p:sp>
        <p:sp>
          <p:nvSpPr>
            <p:cNvPr id="224" name="Rectangle 327"/>
            <p:cNvSpPr>
              <a:spLocks noChangeArrowheads="1"/>
            </p:cNvSpPr>
            <p:nvPr/>
          </p:nvSpPr>
          <p:spPr bwMode="auto">
            <a:xfrm>
              <a:off x="3964" y="3921"/>
              <a:ext cx="56"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0</a:t>
              </a:r>
              <a:endParaRPr lang="en-US" sz="1200" b="1">
                <a:solidFill>
                  <a:prstClr val="white"/>
                </a:solidFill>
              </a:endParaRPr>
            </a:p>
          </p:txBody>
        </p:sp>
        <p:sp>
          <p:nvSpPr>
            <p:cNvPr id="225" name="Rectangle 328"/>
            <p:cNvSpPr>
              <a:spLocks noChangeArrowheads="1"/>
            </p:cNvSpPr>
            <p:nvPr/>
          </p:nvSpPr>
          <p:spPr bwMode="auto">
            <a:xfrm>
              <a:off x="4392" y="3921"/>
              <a:ext cx="53"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1</a:t>
              </a:r>
              <a:endParaRPr lang="en-US" sz="1200" b="1">
                <a:solidFill>
                  <a:prstClr val="white"/>
                </a:solidFill>
              </a:endParaRPr>
            </a:p>
          </p:txBody>
        </p:sp>
        <p:sp>
          <p:nvSpPr>
            <p:cNvPr id="226" name="Rectangle 329"/>
            <p:cNvSpPr>
              <a:spLocks noChangeArrowheads="1"/>
            </p:cNvSpPr>
            <p:nvPr/>
          </p:nvSpPr>
          <p:spPr bwMode="auto">
            <a:xfrm>
              <a:off x="4816" y="3921"/>
              <a:ext cx="55"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2</a:t>
              </a:r>
              <a:endParaRPr lang="en-US" sz="1200" b="1">
                <a:solidFill>
                  <a:prstClr val="white"/>
                </a:solidFill>
              </a:endParaRPr>
            </a:p>
          </p:txBody>
        </p:sp>
        <p:sp>
          <p:nvSpPr>
            <p:cNvPr id="227" name="Rectangle 330"/>
            <p:cNvSpPr>
              <a:spLocks noChangeArrowheads="1"/>
            </p:cNvSpPr>
            <p:nvPr/>
          </p:nvSpPr>
          <p:spPr bwMode="auto">
            <a:xfrm>
              <a:off x="5240" y="3921"/>
              <a:ext cx="53"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3</a:t>
              </a:r>
              <a:endParaRPr lang="en-US" sz="1200" b="1">
                <a:solidFill>
                  <a:prstClr val="white"/>
                </a:solidFill>
              </a:endParaRPr>
            </a:p>
          </p:txBody>
        </p:sp>
        <p:sp>
          <p:nvSpPr>
            <p:cNvPr id="228" name="Rectangle 331"/>
            <p:cNvSpPr>
              <a:spLocks noChangeArrowheads="1"/>
            </p:cNvSpPr>
            <p:nvPr/>
          </p:nvSpPr>
          <p:spPr bwMode="auto">
            <a:xfrm>
              <a:off x="5615" y="3921"/>
              <a:ext cx="158"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4hr</a:t>
              </a:r>
              <a:endParaRPr lang="en-US" sz="1200" b="1">
                <a:solidFill>
                  <a:prstClr val="white"/>
                </a:solidFill>
              </a:endParaRPr>
            </a:p>
          </p:txBody>
        </p:sp>
        <p:sp>
          <p:nvSpPr>
            <p:cNvPr id="229" name="Rectangle 332"/>
            <p:cNvSpPr>
              <a:spLocks noChangeArrowheads="1"/>
            </p:cNvSpPr>
            <p:nvPr/>
          </p:nvSpPr>
          <p:spPr bwMode="auto">
            <a:xfrm>
              <a:off x="4412" y="4018"/>
              <a:ext cx="0" cy="116"/>
            </a:xfrm>
            <a:prstGeom prst="rect">
              <a:avLst/>
            </a:prstGeom>
            <a:grpFill/>
            <a:ln w="9525">
              <a:noFill/>
              <a:miter lim="800000"/>
              <a:headEnd/>
              <a:tailEnd/>
            </a:ln>
          </p:spPr>
          <p:txBody>
            <a:bodyPr wrap="none" lIns="0" tIns="0" rIns="0" bIns="0">
              <a:spAutoFit/>
            </a:bodyPr>
            <a:lstStyle/>
            <a:p>
              <a:pPr eaLnBrk="0" hangingPunct="0">
                <a:defRPr/>
              </a:pPr>
              <a:endParaRPr lang="el-GR" sz="1200" b="1">
                <a:solidFill>
                  <a:prstClr val="white"/>
                </a:solidFill>
              </a:endParaRPr>
            </a:p>
          </p:txBody>
        </p:sp>
        <p:sp>
          <p:nvSpPr>
            <p:cNvPr id="230" name="Rectangle 333"/>
            <p:cNvSpPr>
              <a:spLocks noChangeArrowheads="1"/>
            </p:cNvSpPr>
            <p:nvPr/>
          </p:nvSpPr>
          <p:spPr bwMode="auto">
            <a:xfrm rot="16200000">
              <a:off x="3036" y="3194"/>
              <a:ext cx="774" cy="131"/>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 of Basal Release</a:t>
              </a:r>
              <a:endParaRPr lang="en-US" sz="1200" b="1">
                <a:solidFill>
                  <a:prstClr val="white"/>
                </a:solidFill>
              </a:endParaRPr>
            </a:p>
          </p:txBody>
        </p:sp>
        <p:sp>
          <p:nvSpPr>
            <p:cNvPr id="231" name="Line 334"/>
            <p:cNvSpPr>
              <a:spLocks noChangeShapeType="1"/>
            </p:cNvSpPr>
            <p:nvPr/>
          </p:nvSpPr>
          <p:spPr bwMode="auto">
            <a:xfrm>
              <a:off x="5341" y="2978"/>
              <a:ext cx="119" cy="0"/>
            </a:xfrm>
            <a:prstGeom prst="line">
              <a:avLst/>
            </a:prstGeom>
            <a:grpFill/>
            <a:ln w="28575">
              <a:solidFill>
                <a:srgbClr val="FF9966"/>
              </a:solidFill>
              <a:round/>
              <a:headEnd/>
              <a:tailEnd/>
            </a:ln>
          </p:spPr>
          <p:txBody>
            <a:bodyPr/>
            <a:lstStyle/>
            <a:p>
              <a:pPr>
                <a:defRPr/>
              </a:pPr>
              <a:endParaRPr lang="el-GR">
                <a:solidFill>
                  <a:prstClr val="white"/>
                </a:solidFill>
              </a:endParaRPr>
            </a:p>
          </p:txBody>
        </p:sp>
        <p:sp>
          <p:nvSpPr>
            <p:cNvPr id="232" name="Oval 335"/>
            <p:cNvSpPr>
              <a:spLocks noChangeArrowheads="1"/>
            </p:cNvSpPr>
            <p:nvPr/>
          </p:nvSpPr>
          <p:spPr bwMode="auto">
            <a:xfrm>
              <a:off x="5378" y="2959"/>
              <a:ext cx="41" cy="34"/>
            </a:xfrm>
            <a:prstGeom prst="ellipse">
              <a:avLst/>
            </a:prstGeom>
            <a:grpFill/>
            <a:ln w="9525">
              <a:solidFill>
                <a:srgbClr val="FF9966"/>
              </a:solidFill>
              <a:round/>
              <a:headEnd/>
              <a:tailEnd/>
            </a:ln>
          </p:spPr>
          <p:txBody>
            <a:bodyPr/>
            <a:lstStyle/>
            <a:p>
              <a:pPr eaLnBrk="0" hangingPunct="0">
                <a:defRPr/>
              </a:pPr>
              <a:endParaRPr lang="el-GR">
                <a:solidFill>
                  <a:prstClr val="white"/>
                </a:solidFill>
              </a:endParaRPr>
            </a:p>
          </p:txBody>
        </p:sp>
        <p:sp>
          <p:nvSpPr>
            <p:cNvPr id="233" name="Rectangle 336"/>
            <p:cNvSpPr>
              <a:spLocks noChangeArrowheads="1"/>
            </p:cNvSpPr>
            <p:nvPr/>
          </p:nvSpPr>
          <p:spPr bwMode="auto">
            <a:xfrm>
              <a:off x="5504" y="2943"/>
              <a:ext cx="192" cy="116"/>
            </a:xfrm>
            <a:prstGeom prst="rect">
              <a:avLst/>
            </a:prstGeom>
            <a:grpFill/>
            <a:ln w="9525">
              <a:noFill/>
              <a:miter lim="800000"/>
              <a:headEnd/>
              <a:tailEnd/>
            </a:ln>
          </p:spPr>
          <p:txBody>
            <a:bodyPr wrap="none" lIns="0" tIns="0" rIns="0" bIns="0">
              <a:spAutoFit/>
            </a:bodyPr>
            <a:lstStyle/>
            <a:p>
              <a:pPr eaLnBrk="0" hangingPunct="0">
                <a:defRPr/>
              </a:pPr>
              <a:r>
                <a:rPr lang="en-US" sz="1200" b="1" dirty="0">
                  <a:solidFill>
                    <a:srgbClr val="FFFFFF"/>
                  </a:solidFill>
                </a:rPr>
                <a:t>0.25</a:t>
              </a:r>
              <a:endParaRPr lang="en-US" sz="1200" b="1" dirty="0">
                <a:solidFill>
                  <a:prstClr val="white"/>
                </a:solidFill>
              </a:endParaRPr>
            </a:p>
          </p:txBody>
        </p:sp>
        <p:sp>
          <p:nvSpPr>
            <p:cNvPr id="234" name="Line 337"/>
            <p:cNvSpPr>
              <a:spLocks noChangeShapeType="1"/>
            </p:cNvSpPr>
            <p:nvPr/>
          </p:nvSpPr>
          <p:spPr bwMode="auto">
            <a:xfrm>
              <a:off x="5341" y="3063"/>
              <a:ext cx="119" cy="1"/>
            </a:xfrm>
            <a:prstGeom prst="line">
              <a:avLst/>
            </a:prstGeom>
            <a:grpFill/>
            <a:ln w="28575">
              <a:solidFill>
                <a:srgbClr val="66CCFF"/>
              </a:solidFill>
              <a:round/>
              <a:headEnd/>
              <a:tailEnd/>
            </a:ln>
          </p:spPr>
          <p:txBody>
            <a:bodyPr/>
            <a:lstStyle/>
            <a:p>
              <a:pPr>
                <a:defRPr/>
              </a:pPr>
              <a:endParaRPr lang="el-GR">
                <a:solidFill>
                  <a:prstClr val="white"/>
                </a:solidFill>
              </a:endParaRPr>
            </a:p>
          </p:txBody>
        </p:sp>
        <p:sp>
          <p:nvSpPr>
            <p:cNvPr id="235" name="Rectangle 338"/>
            <p:cNvSpPr>
              <a:spLocks noChangeArrowheads="1"/>
            </p:cNvSpPr>
            <p:nvPr/>
          </p:nvSpPr>
          <p:spPr bwMode="auto">
            <a:xfrm>
              <a:off x="5378" y="3044"/>
              <a:ext cx="41" cy="34"/>
            </a:xfrm>
            <a:prstGeom prst="rect">
              <a:avLst/>
            </a:prstGeom>
            <a:grpFill/>
            <a:ln w="9525">
              <a:solidFill>
                <a:srgbClr val="66CCFF"/>
              </a:solidFill>
              <a:miter lim="800000"/>
              <a:headEnd/>
              <a:tailEnd/>
            </a:ln>
          </p:spPr>
          <p:txBody>
            <a:bodyPr/>
            <a:lstStyle/>
            <a:p>
              <a:pPr eaLnBrk="0" hangingPunct="0">
                <a:defRPr/>
              </a:pPr>
              <a:endParaRPr lang="el-GR">
                <a:solidFill>
                  <a:prstClr val="white"/>
                </a:solidFill>
              </a:endParaRPr>
            </a:p>
          </p:txBody>
        </p:sp>
        <p:sp>
          <p:nvSpPr>
            <p:cNvPr id="236" name="Rectangle 339"/>
            <p:cNvSpPr>
              <a:spLocks noChangeArrowheads="1"/>
            </p:cNvSpPr>
            <p:nvPr/>
          </p:nvSpPr>
          <p:spPr bwMode="auto">
            <a:xfrm>
              <a:off x="5504" y="3027"/>
              <a:ext cx="141"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0.5</a:t>
              </a:r>
              <a:endParaRPr lang="en-US" sz="1200" b="1">
                <a:solidFill>
                  <a:prstClr val="white"/>
                </a:solidFill>
              </a:endParaRPr>
            </a:p>
          </p:txBody>
        </p:sp>
        <p:sp>
          <p:nvSpPr>
            <p:cNvPr id="237" name="Line 340"/>
            <p:cNvSpPr>
              <a:spLocks noChangeShapeType="1"/>
            </p:cNvSpPr>
            <p:nvPr/>
          </p:nvSpPr>
          <p:spPr bwMode="auto">
            <a:xfrm>
              <a:off x="5341" y="3148"/>
              <a:ext cx="119" cy="0"/>
            </a:xfrm>
            <a:prstGeom prst="line">
              <a:avLst/>
            </a:prstGeom>
            <a:grpFill/>
            <a:ln w="28575">
              <a:solidFill>
                <a:srgbClr val="00FF00"/>
              </a:solidFill>
              <a:round/>
              <a:headEnd/>
              <a:tailEnd/>
            </a:ln>
          </p:spPr>
          <p:txBody>
            <a:bodyPr/>
            <a:lstStyle/>
            <a:p>
              <a:pPr>
                <a:defRPr/>
              </a:pPr>
              <a:endParaRPr lang="el-GR">
                <a:solidFill>
                  <a:prstClr val="white"/>
                </a:solidFill>
              </a:endParaRPr>
            </a:p>
          </p:txBody>
        </p:sp>
        <p:sp>
          <p:nvSpPr>
            <p:cNvPr id="238" name="Freeform 341"/>
            <p:cNvSpPr>
              <a:spLocks/>
            </p:cNvSpPr>
            <p:nvPr/>
          </p:nvSpPr>
          <p:spPr bwMode="auto">
            <a:xfrm>
              <a:off x="5378" y="3129"/>
              <a:ext cx="45" cy="38"/>
            </a:xfrm>
            <a:custGeom>
              <a:avLst/>
              <a:gdLst>
                <a:gd name="T0" fmla="*/ 1 w 72"/>
                <a:gd name="T1" fmla="*/ 0 h 72"/>
                <a:gd name="T2" fmla="*/ 1 w 72"/>
                <a:gd name="T3" fmla="*/ 1 h 72"/>
                <a:gd name="T4" fmla="*/ 0 w 72"/>
                <a:gd name="T5" fmla="*/ 1 h 72"/>
                <a:gd name="T6" fmla="*/ 1 w 72"/>
                <a:gd name="T7" fmla="*/ 0 h 72"/>
                <a:gd name="T8" fmla="*/ 0 60000 65536"/>
                <a:gd name="T9" fmla="*/ 0 60000 65536"/>
                <a:gd name="T10" fmla="*/ 0 60000 65536"/>
                <a:gd name="T11" fmla="*/ 0 60000 65536"/>
                <a:gd name="T12" fmla="*/ 0 w 72"/>
                <a:gd name="T13" fmla="*/ 0 h 72"/>
                <a:gd name="T14" fmla="*/ 72 w 72"/>
                <a:gd name="T15" fmla="*/ 72 h 72"/>
              </a:gdLst>
              <a:ahLst/>
              <a:cxnLst>
                <a:cxn ang="T8">
                  <a:pos x="T0" y="T1"/>
                </a:cxn>
                <a:cxn ang="T9">
                  <a:pos x="T2" y="T3"/>
                </a:cxn>
                <a:cxn ang="T10">
                  <a:pos x="T4" y="T5"/>
                </a:cxn>
                <a:cxn ang="T11">
                  <a:pos x="T6" y="T7"/>
                </a:cxn>
              </a:cxnLst>
              <a:rect l="T12" t="T13" r="T14" b="T15"/>
              <a:pathLst>
                <a:path w="72" h="72">
                  <a:moveTo>
                    <a:pt x="36" y="0"/>
                  </a:moveTo>
                  <a:lnTo>
                    <a:pt x="72" y="72"/>
                  </a:lnTo>
                  <a:lnTo>
                    <a:pt x="0" y="72"/>
                  </a:lnTo>
                  <a:lnTo>
                    <a:pt x="36" y="0"/>
                  </a:lnTo>
                  <a:close/>
                </a:path>
              </a:pathLst>
            </a:custGeom>
            <a:grpFill/>
            <a:ln w="9525">
              <a:solidFill>
                <a:srgbClr val="00FF00"/>
              </a:solidFill>
              <a:round/>
              <a:headEnd/>
              <a:tailEnd/>
            </a:ln>
          </p:spPr>
          <p:txBody>
            <a:bodyPr/>
            <a:lstStyle/>
            <a:p>
              <a:pPr>
                <a:defRPr/>
              </a:pPr>
              <a:endParaRPr lang="el-GR">
                <a:solidFill>
                  <a:prstClr val="white"/>
                </a:solidFill>
              </a:endParaRPr>
            </a:p>
          </p:txBody>
        </p:sp>
        <p:sp>
          <p:nvSpPr>
            <p:cNvPr id="239" name="Rectangle 342"/>
            <p:cNvSpPr>
              <a:spLocks noChangeArrowheads="1"/>
            </p:cNvSpPr>
            <p:nvPr/>
          </p:nvSpPr>
          <p:spPr bwMode="auto">
            <a:xfrm>
              <a:off x="5504" y="3113"/>
              <a:ext cx="53"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1</a:t>
              </a:r>
              <a:endParaRPr lang="en-US" sz="1200" b="1">
                <a:solidFill>
                  <a:prstClr val="white"/>
                </a:solidFill>
              </a:endParaRPr>
            </a:p>
          </p:txBody>
        </p:sp>
        <p:sp>
          <p:nvSpPr>
            <p:cNvPr id="240" name="Line 343"/>
            <p:cNvSpPr>
              <a:spLocks noChangeShapeType="1"/>
            </p:cNvSpPr>
            <p:nvPr/>
          </p:nvSpPr>
          <p:spPr bwMode="auto">
            <a:xfrm>
              <a:off x="5341" y="3232"/>
              <a:ext cx="119" cy="1"/>
            </a:xfrm>
            <a:prstGeom prst="line">
              <a:avLst/>
            </a:prstGeom>
            <a:grpFill/>
            <a:ln w="28575">
              <a:solidFill>
                <a:srgbClr val="FFFF99"/>
              </a:solidFill>
              <a:round/>
              <a:headEnd/>
              <a:tailEnd/>
            </a:ln>
          </p:spPr>
          <p:txBody>
            <a:bodyPr/>
            <a:lstStyle/>
            <a:p>
              <a:pPr>
                <a:defRPr/>
              </a:pPr>
              <a:endParaRPr lang="el-GR">
                <a:solidFill>
                  <a:prstClr val="white"/>
                </a:solidFill>
              </a:endParaRPr>
            </a:p>
          </p:txBody>
        </p:sp>
        <p:sp>
          <p:nvSpPr>
            <p:cNvPr id="241" name="Freeform 344"/>
            <p:cNvSpPr>
              <a:spLocks/>
            </p:cNvSpPr>
            <p:nvPr/>
          </p:nvSpPr>
          <p:spPr bwMode="auto">
            <a:xfrm>
              <a:off x="5378" y="3213"/>
              <a:ext cx="45" cy="38"/>
            </a:xfrm>
            <a:custGeom>
              <a:avLst/>
              <a:gdLst>
                <a:gd name="T0" fmla="*/ 1 w 72"/>
                <a:gd name="T1" fmla="*/ 0 h 72"/>
                <a:gd name="T2" fmla="*/ 1 w 72"/>
                <a:gd name="T3" fmla="*/ 1 h 72"/>
                <a:gd name="T4" fmla="*/ 1 w 72"/>
                <a:gd name="T5" fmla="*/ 1 h 72"/>
                <a:gd name="T6" fmla="*/ 0 w 72"/>
                <a:gd name="T7" fmla="*/ 1 h 72"/>
                <a:gd name="T8" fmla="*/ 1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grpFill/>
            <a:ln w="9525">
              <a:solidFill>
                <a:srgbClr val="FFFF99"/>
              </a:solidFill>
              <a:round/>
              <a:headEnd/>
              <a:tailEnd/>
            </a:ln>
          </p:spPr>
          <p:txBody>
            <a:bodyPr/>
            <a:lstStyle/>
            <a:p>
              <a:pPr>
                <a:defRPr/>
              </a:pPr>
              <a:endParaRPr lang="el-GR">
                <a:solidFill>
                  <a:prstClr val="white"/>
                </a:solidFill>
              </a:endParaRPr>
            </a:p>
          </p:txBody>
        </p:sp>
        <p:sp>
          <p:nvSpPr>
            <p:cNvPr id="242" name="Rectangle 345"/>
            <p:cNvSpPr>
              <a:spLocks noChangeArrowheads="1"/>
            </p:cNvSpPr>
            <p:nvPr/>
          </p:nvSpPr>
          <p:spPr bwMode="auto">
            <a:xfrm>
              <a:off x="5504" y="3197"/>
              <a:ext cx="140" cy="116"/>
            </a:xfrm>
            <a:prstGeom prst="rect">
              <a:avLst/>
            </a:prstGeom>
            <a:grpFill/>
            <a:ln w="9525">
              <a:noFill/>
              <a:miter lim="800000"/>
              <a:headEnd/>
              <a:tailEnd/>
            </a:ln>
          </p:spPr>
          <p:txBody>
            <a:bodyPr wrap="none" lIns="0" tIns="0" rIns="0" bIns="0">
              <a:spAutoFit/>
            </a:bodyPr>
            <a:lstStyle/>
            <a:p>
              <a:pPr eaLnBrk="0" hangingPunct="0">
                <a:defRPr/>
              </a:pPr>
              <a:r>
                <a:rPr lang="en-US" sz="1200" b="1">
                  <a:solidFill>
                    <a:srgbClr val="FFFFFF"/>
                  </a:solidFill>
                </a:rPr>
                <a:t>2.5</a:t>
              </a:r>
              <a:endParaRPr lang="en-US" sz="1200" b="1">
                <a:solidFill>
                  <a:prstClr val="white"/>
                </a:solidFill>
              </a:endParaRPr>
            </a:p>
          </p:txBody>
        </p:sp>
        <p:sp>
          <p:nvSpPr>
            <p:cNvPr id="243" name="Line 347"/>
            <p:cNvSpPr>
              <a:spLocks noChangeShapeType="1"/>
            </p:cNvSpPr>
            <p:nvPr/>
          </p:nvSpPr>
          <p:spPr bwMode="auto">
            <a:xfrm flipH="1">
              <a:off x="3784" y="3790"/>
              <a:ext cx="0" cy="89"/>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244" name="Line 348"/>
            <p:cNvSpPr>
              <a:spLocks noChangeShapeType="1"/>
            </p:cNvSpPr>
            <p:nvPr/>
          </p:nvSpPr>
          <p:spPr bwMode="auto">
            <a:xfrm>
              <a:off x="3757" y="3879"/>
              <a:ext cx="28" cy="0"/>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245" name="Line 349"/>
            <p:cNvSpPr>
              <a:spLocks noChangeShapeType="1"/>
            </p:cNvSpPr>
            <p:nvPr/>
          </p:nvSpPr>
          <p:spPr bwMode="auto">
            <a:xfrm flipV="1">
              <a:off x="3747" y="3773"/>
              <a:ext cx="67" cy="26"/>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246" name="Line 350"/>
            <p:cNvSpPr>
              <a:spLocks noChangeShapeType="1"/>
            </p:cNvSpPr>
            <p:nvPr/>
          </p:nvSpPr>
          <p:spPr bwMode="auto">
            <a:xfrm flipV="1">
              <a:off x="3744" y="3746"/>
              <a:ext cx="67" cy="27"/>
            </a:xfrm>
            <a:prstGeom prst="line">
              <a:avLst/>
            </a:prstGeom>
            <a:grpFill/>
            <a:ln w="19050">
              <a:solidFill>
                <a:srgbClr val="FFFFFF"/>
              </a:solidFill>
              <a:round/>
              <a:headEnd/>
              <a:tailEnd/>
            </a:ln>
          </p:spPr>
          <p:txBody>
            <a:bodyPr/>
            <a:lstStyle/>
            <a:p>
              <a:pPr>
                <a:defRPr/>
              </a:pPr>
              <a:endParaRPr lang="el-GR">
                <a:solidFill>
                  <a:prstClr val="white"/>
                </a:solidFill>
              </a:endParaRPr>
            </a:p>
          </p:txBody>
        </p:sp>
        <p:sp>
          <p:nvSpPr>
            <p:cNvPr id="247" name="Rectangle 351"/>
            <p:cNvSpPr>
              <a:spLocks noChangeArrowheads="1"/>
            </p:cNvSpPr>
            <p:nvPr/>
          </p:nvSpPr>
          <p:spPr bwMode="auto">
            <a:xfrm>
              <a:off x="3668" y="3841"/>
              <a:ext cx="56" cy="116"/>
            </a:xfrm>
            <a:prstGeom prst="rect">
              <a:avLst/>
            </a:prstGeom>
            <a:grpFill/>
            <a:ln w="9525">
              <a:noFill/>
              <a:miter lim="800000"/>
              <a:headEnd/>
              <a:tailEnd/>
            </a:ln>
          </p:spPr>
          <p:txBody>
            <a:bodyPr wrap="none" lIns="0" tIns="0" rIns="0" bIns="0">
              <a:spAutoFit/>
            </a:bodyPr>
            <a:lstStyle/>
            <a:p>
              <a:pPr algn="r" eaLnBrk="0" hangingPunct="0">
                <a:defRPr/>
              </a:pPr>
              <a:r>
                <a:rPr lang="en-US" sz="1200" b="1">
                  <a:solidFill>
                    <a:srgbClr val="FFFFFF"/>
                  </a:solidFill>
                </a:rPr>
                <a:t>0</a:t>
              </a:r>
              <a:endParaRPr lang="en-US" sz="1200" b="1">
                <a:solidFill>
                  <a:prstClr val="white"/>
                </a:solidFill>
              </a:endParaRPr>
            </a:p>
          </p:txBody>
        </p:sp>
        <p:sp>
          <p:nvSpPr>
            <p:cNvPr id="248" name="Text Box 352"/>
            <p:cNvSpPr txBox="1">
              <a:spLocks noChangeArrowheads="1"/>
            </p:cNvSpPr>
            <p:nvPr/>
          </p:nvSpPr>
          <p:spPr bwMode="auto">
            <a:xfrm>
              <a:off x="5056" y="2763"/>
              <a:ext cx="911" cy="173"/>
            </a:xfrm>
            <a:prstGeom prst="rect">
              <a:avLst/>
            </a:prstGeom>
            <a:grpFill/>
            <a:ln w="9525">
              <a:noFill/>
              <a:miter lim="800000"/>
              <a:headEnd/>
              <a:tailEnd/>
            </a:ln>
          </p:spPr>
          <p:txBody>
            <a:bodyPr>
              <a:spAutoFit/>
            </a:bodyPr>
            <a:lstStyle/>
            <a:p>
              <a:pPr eaLnBrk="0" hangingPunct="0">
                <a:defRPr/>
              </a:pPr>
              <a:r>
                <a:rPr lang="en-US" sz="1200" b="1" dirty="0">
                  <a:solidFill>
                    <a:srgbClr val="F6DE55"/>
                  </a:solidFill>
                </a:rPr>
                <a:t>Dose (g/kg </a:t>
              </a:r>
              <a:r>
                <a:rPr lang="en-US" sz="1200" b="1" dirty="0" err="1">
                  <a:solidFill>
                    <a:srgbClr val="F6DE55"/>
                  </a:solidFill>
                </a:rPr>
                <a:t>ip</a:t>
              </a:r>
              <a:r>
                <a:rPr lang="en-US" sz="1200" b="1" dirty="0">
                  <a:solidFill>
                    <a:srgbClr val="F6DE55"/>
                  </a:solidFill>
                </a:rPr>
                <a:t>)</a:t>
              </a:r>
            </a:p>
          </p:txBody>
        </p:sp>
        <p:sp>
          <p:nvSpPr>
            <p:cNvPr id="249" name="Line 353"/>
            <p:cNvSpPr>
              <a:spLocks noChangeShapeType="1"/>
            </p:cNvSpPr>
            <p:nvPr/>
          </p:nvSpPr>
          <p:spPr bwMode="auto">
            <a:xfrm>
              <a:off x="5184" y="2921"/>
              <a:ext cx="667" cy="0"/>
            </a:xfrm>
            <a:prstGeom prst="line">
              <a:avLst/>
            </a:prstGeom>
            <a:grpFill/>
            <a:ln w="19050">
              <a:solidFill>
                <a:schemeClr val="accent1"/>
              </a:solidFill>
              <a:round/>
              <a:headEnd/>
              <a:tailEnd/>
            </a:ln>
          </p:spPr>
          <p:txBody>
            <a:bodyPr wrap="none" anchor="ctr"/>
            <a:lstStyle/>
            <a:p>
              <a:pPr>
                <a:defRPr/>
              </a:pPr>
              <a:endParaRPr lang="el-GR">
                <a:solidFill>
                  <a:prstClr val="white"/>
                </a:solidFill>
              </a:endParaRPr>
            </a:p>
          </p:txBody>
        </p:sp>
        <p:sp>
          <p:nvSpPr>
            <p:cNvPr id="250" name="Rectangle 354"/>
            <p:cNvSpPr>
              <a:spLocks noChangeArrowheads="1"/>
            </p:cNvSpPr>
            <p:nvPr/>
          </p:nvSpPr>
          <p:spPr bwMode="auto">
            <a:xfrm>
              <a:off x="5012" y="2512"/>
              <a:ext cx="1021" cy="226"/>
            </a:xfrm>
            <a:prstGeom prst="rect">
              <a:avLst/>
            </a:prstGeom>
            <a:grpFill/>
            <a:ln w="9525">
              <a:noFill/>
              <a:miter lim="800000"/>
              <a:headEnd/>
              <a:tailEnd/>
            </a:ln>
          </p:spPr>
          <p:txBody>
            <a:bodyPr anchor="ctr"/>
            <a:lstStyle/>
            <a:p>
              <a:pPr eaLnBrk="0" hangingPunct="0">
                <a:defRPr/>
              </a:pPr>
              <a:r>
                <a:rPr lang="en-US" sz="2000" b="1" dirty="0">
                  <a:solidFill>
                    <a:srgbClr val="F6DE55"/>
                  </a:solidFill>
                </a:rPr>
                <a:t>ETHANOL</a:t>
              </a:r>
            </a:p>
          </p:txBody>
        </p:sp>
      </p:grpSp>
      <p:sp>
        <p:nvSpPr>
          <p:cNvPr id="251" name="Text Box 463"/>
          <p:cNvSpPr txBox="1">
            <a:spLocks noChangeArrowheads="1"/>
          </p:cNvSpPr>
          <p:nvPr/>
        </p:nvSpPr>
        <p:spPr bwMode="auto">
          <a:xfrm>
            <a:off x="3712368" y="769937"/>
            <a:ext cx="1676400" cy="400050"/>
          </a:xfrm>
          <a:prstGeom prst="rect">
            <a:avLst/>
          </a:prstGeom>
          <a:noFill/>
          <a:ln w="9525">
            <a:noFill/>
            <a:miter lim="800000"/>
            <a:headEnd/>
            <a:tailEnd/>
          </a:ln>
        </p:spPr>
        <p:txBody>
          <a:bodyPr>
            <a:spAutoFit/>
          </a:bodyPr>
          <a:lstStyle/>
          <a:p>
            <a:pPr>
              <a:defRPr/>
            </a:pPr>
            <a:r>
              <a:rPr lang="en-US" sz="2000" b="1" dirty="0">
                <a:solidFill>
                  <a:srgbClr val="F6DE55"/>
                </a:solidFill>
              </a:rPr>
              <a:t>MORPHINE</a:t>
            </a:r>
          </a:p>
        </p:txBody>
      </p:sp>
      <p:grpSp>
        <p:nvGrpSpPr>
          <p:cNvPr id="252" name="Group 1571"/>
          <p:cNvGrpSpPr>
            <a:grpSpLocks/>
          </p:cNvGrpSpPr>
          <p:nvPr/>
        </p:nvGrpSpPr>
        <p:grpSpPr bwMode="auto">
          <a:xfrm>
            <a:off x="1535112" y="1146969"/>
            <a:ext cx="3819525" cy="2146300"/>
            <a:chOff x="3042" y="2681"/>
            <a:chExt cx="2406" cy="1352"/>
          </a:xfrm>
        </p:grpSpPr>
        <p:sp>
          <p:nvSpPr>
            <p:cNvPr id="253" name="Rectangle 340"/>
            <p:cNvSpPr>
              <a:spLocks noChangeArrowheads="1"/>
            </p:cNvSpPr>
            <p:nvPr/>
          </p:nvSpPr>
          <p:spPr bwMode="auto">
            <a:xfrm rot="16200000">
              <a:off x="2713" y="3342"/>
              <a:ext cx="774" cy="11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 of Basal Release</a:t>
              </a:r>
              <a:endParaRPr lang="en-US" sz="1200" b="1" dirty="0">
                <a:solidFill>
                  <a:prstClr val="white"/>
                </a:solidFill>
              </a:endParaRPr>
            </a:p>
          </p:txBody>
        </p:sp>
        <p:sp>
          <p:nvSpPr>
            <p:cNvPr id="254" name="Line 304"/>
            <p:cNvSpPr>
              <a:spLocks noChangeShapeType="1"/>
            </p:cNvSpPr>
            <p:nvPr/>
          </p:nvSpPr>
          <p:spPr bwMode="auto">
            <a:xfrm>
              <a:off x="3380" y="2715"/>
              <a:ext cx="1" cy="916"/>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55" name="Line 305"/>
            <p:cNvSpPr>
              <a:spLocks noChangeShapeType="1"/>
            </p:cNvSpPr>
            <p:nvPr/>
          </p:nvSpPr>
          <p:spPr bwMode="auto">
            <a:xfrm>
              <a:off x="3359" y="3883"/>
              <a:ext cx="21" cy="1"/>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56" name="Line 306"/>
            <p:cNvSpPr>
              <a:spLocks noChangeShapeType="1"/>
            </p:cNvSpPr>
            <p:nvPr/>
          </p:nvSpPr>
          <p:spPr bwMode="auto">
            <a:xfrm rot="-2677329" flipH="1" flipV="1">
              <a:off x="3334" y="3639"/>
              <a:ext cx="73" cy="2"/>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57" name="Line 307"/>
            <p:cNvSpPr>
              <a:spLocks noChangeShapeType="1"/>
            </p:cNvSpPr>
            <p:nvPr/>
          </p:nvSpPr>
          <p:spPr bwMode="auto">
            <a:xfrm>
              <a:off x="3359" y="3470"/>
              <a:ext cx="21" cy="1"/>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58" name="Line 308"/>
            <p:cNvSpPr>
              <a:spLocks noChangeShapeType="1"/>
            </p:cNvSpPr>
            <p:nvPr/>
          </p:nvSpPr>
          <p:spPr bwMode="auto">
            <a:xfrm>
              <a:off x="3359" y="3218"/>
              <a:ext cx="21" cy="1"/>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59" name="Line 309"/>
            <p:cNvSpPr>
              <a:spLocks noChangeShapeType="1"/>
            </p:cNvSpPr>
            <p:nvPr/>
          </p:nvSpPr>
          <p:spPr bwMode="auto">
            <a:xfrm>
              <a:off x="3359" y="2967"/>
              <a:ext cx="21" cy="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60" name="Line 310"/>
            <p:cNvSpPr>
              <a:spLocks noChangeShapeType="1"/>
            </p:cNvSpPr>
            <p:nvPr/>
          </p:nvSpPr>
          <p:spPr bwMode="auto">
            <a:xfrm>
              <a:off x="3359" y="2715"/>
              <a:ext cx="21" cy="1"/>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61" name="Rectangle 311"/>
            <p:cNvSpPr>
              <a:spLocks noChangeArrowheads="1"/>
            </p:cNvSpPr>
            <p:nvPr/>
          </p:nvSpPr>
          <p:spPr bwMode="auto">
            <a:xfrm>
              <a:off x="3292" y="3847"/>
              <a:ext cx="49"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0</a:t>
              </a:r>
              <a:endParaRPr lang="en-US" sz="1200" b="1">
                <a:solidFill>
                  <a:prstClr val="white"/>
                </a:solidFill>
              </a:endParaRPr>
            </a:p>
          </p:txBody>
        </p:sp>
        <p:sp>
          <p:nvSpPr>
            <p:cNvPr id="262" name="Rectangle 312"/>
            <p:cNvSpPr>
              <a:spLocks noChangeArrowheads="1"/>
            </p:cNvSpPr>
            <p:nvPr/>
          </p:nvSpPr>
          <p:spPr bwMode="auto">
            <a:xfrm>
              <a:off x="3216" y="3433"/>
              <a:ext cx="146"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100</a:t>
              </a:r>
              <a:endParaRPr lang="en-US" sz="1200" b="1">
                <a:solidFill>
                  <a:prstClr val="white"/>
                </a:solidFill>
              </a:endParaRPr>
            </a:p>
          </p:txBody>
        </p:sp>
        <p:sp>
          <p:nvSpPr>
            <p:cNvPr id="263" name="Rectangle 313"/>
            <p:cNvSpPr>
              <a:spLocks noChangeArrowheads="1"/>
            </p:cNvSpPr>
            <p:nvPr/>
          </p:nvSpPr>
          <p:spPr bwMode="auto">
            <a:xfrm>
              <a:off x="3216" y="3180"/>
              <a:ext cx="142"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150</a:t>
              </a:r>
              <a:endParaRPr lang="en-US" sz="1200" b="1">
                <a:solidFill>
                  <a:prstClr val="white"/>
                </a:solidFill>
              </a:endParaRPr>
            </a:p>
          </p:txBody>
        </p:sp>
        <p:sp>
          <p:nvSpPr>
            <p:cNvPr id="264" name="Rectangle 314"/>
            <p:cNvSpPr>
              <a:spLocks noChangeArrowheads="1"/>
            </p:cNvSpPr>
            <p:nvPr/>
          </p:nvSpPr>
          <p:spPr bwMode="auto">
            <a:xfrm>
              <a:off x="3216" y="2931"/>
              <a:ext cx="146" cy="11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200</a:t>
              </a:r>
              <a:endParaRPr lang="en-US" sz="1200" b="1" dirty="0">
                <a:solidFill>
                  <a:prstClr val="white"/>
                </a:solidFill>
              </a:endParaRPr>
            </a:p>
          </p:txBody>
        </p:sp>
        <p:sp>
          <p:nvSpPr>
            <p:cNvPr id="265" name="Rectangle 315"/>
            <p:cNvSpPr>
              <a:spLocks noChangeArrowheads="1"/>
            </p:cNvSpPr>
            <p:nvPr/>
          </p:nvSpPr>
          <p:spPr bwMode="auto">
            <a:xfrm>
              <a:off x="3216" y="2681"/>
              <a:ext cx="141" cy="11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250</a:t>
              </a:r>
              <a:endParaRPr lang="en-US" sz="1200" b="1" dirty="0">
                <a:solidFill>
                  <a:prstClr val="white"/>
                </a:solidFill>
              </a:endParaRPr>
            </a:p>
          </p:txBody>
        </p:sp>
        <p:sp>
          <p:nvSpPr>
            <p:cNvPr id="266" name="Line 316"/>
            <p:cNvSpPr>
              <a:spLocks noChangeShapeType="1"/>
            </p:cNvSpPr>
            <p:nvPr/>
          </p:nvSpPr>
          <p:spPr bwMode="auto">
            <a:xfrm>
              <a:off x="3469" y="3861"/>
              <a:ext cx="1786" cy="1"/>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67" name="Line 317"/>
            <p:cNvSpPr>
              <a:spLocks noChangeShapeType="1"/>
            </p:cNvSpPr>
            <p:nvPr/>
          </p:nvSpPr>
          <p:spPr bwMode="auto">
            <a:xfrm flipV="1">
              <a:off x="3469"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68" name="Line 318"/>
            <p:cNvSpPr>
              <a:spLocks noChangeShapeType="1"/>
            </p:cNvSpPr>
            <p:nvPr/>
          </p:nvSpPr>
          <p:spPr bwMode="auto">
            <a:xfrm flipV="1">
              <a:off x="3588"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69" name="Line 319"/>
            <p:cNvSpPr>
              <a:spLocks noChangeShapeType="1"/>
            </p:cNvSpPr>
            <p:nvPr/>
          </p:nvSpPr>
          <p:spPr bwMode="auto">
            <a:xfrm flipV="1">
              <a:off x="3707"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0" name="Line 320"/>
            <p:cNvSpPr>
              <a:spLocks noChangeShapeType="1"/>
            </p:cNvSpPr>
            <p:nvPr/>
          </p:nvSpPr>
          <p:spPr bwMode="auto">
            <a:xfrm flipV="1">
              <a:off x="3826"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1" name="Line 321"/>
            <p:cNvSpPr>
              <a:spLocks noChangeShapeType="1"/>
            </p:cNvSpPr>
            <p:nvPr/>
          </p:nvSpPr>
          <p:spPr bwMode="auto">
            <a:xfrm flipV="1">
              <a:off x="3945"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2" name="Line 322"/>
            <p:cNvSpPr>
              <a:spLocks noChangeShapeType="1"/>
            </p:cNvSpPr>
            <p:nvPr/>
          </p:nvSpPr>
          <p:spPr bwMode="auto">
            <a:xfrm flipV="1">
              <a:off x="4064"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3" name="Line 323"/>
            <p:cNvSpPr>
              <a:spLocks noChangeShapeType="1"/>
            </p:cNvSpPr>
            <p:nvPr/>
          </p:nvSpPr>
          <p:spPr bwMode="auto">
            <a:xfrm flipV="1">
              <a:off x="4184"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4" name="Line 324"/>
            <p:cNvSpPr>
              <a:spLocks noChangeShapeType="1"/>
            </p:cNvSpPr>
            <p:nvPr/>
          </p:nvSpPr>
          <p:spPr bwMode="auto">
            <a:xfrm flipV="1">
              <a:off x="4303"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5" name="Line 325"/>
            <p:cNvSpPr>
              <a:spLocks noChangeShapeType="1"/>
            </p:cNvSpPr>
            <p:nvPr/>
          </p:nvSpPr>
          <p:spPr bwMode="auto">
            <a:xfrm flipV="1">
              <a:off x="4420"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6" name="Line 326"/>
            <p:cNvSpPr>
              <a:spLocks noChangeShapeType="1"/>
            </p:cNvSpPr>
            <p:nvPr/>
          </p:nvSpPr>
          <p:spPr bwMode="auto">
            <a:xfrm flipV="1">
              <a:off x="4539"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7" name="Line 327"/>
            <p:cNvSpPr>
              <a:spLocks noChangeShapeType="1"/>
            </p:cNvSpPr>
            <p:nvPr/>
          </p:nvSpPr>
          <p:spPr bwMode="auto">
            <a:xfrm flipV="1">
              <a:off x="4658"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8" name="Line 328"/>
            <p:cNvSpPr>
              <a:spLocks noChangeShapeType="1"/>
            </p:cNvSpPr>
            <p:nvPr/>
          </p:nvSpPr>
          <p:spPr bwMode="auto">
            <a:xfrm flipV="1">
              <a:off x="4777"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79" name="Line 329"/>
            <p:cNvSpPr>
              <a:spLocks noChangeShapeType="1"/>
            </p:cNvSpPr>
            <p:nvPr/>
          </p:nvSpPr>
          <p:spPr bwMode="auto">
            <a:xfrm flipV="1">
              <a:off x="4896"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80" name="Line 330"/>
            <p:cNvSpPr>
              <a:spLocks noChangeShapeType="1"/>
            </p:cNvSpPr>
            <p:nvPr/>
          </p:nvSpPr>
          <p:spPr bwMode="auto">
            <a:xfrm flipV="1">
              <a:off x="5015" y="3861"/>
              <a:ext cx="1"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81" name="Line 331"/>
            <p:cNvSpPr>
              <a:spLocks noChangeShapeType="1"/>
            </p:cNvSpPr>
            <p:nvPr/>
          </p:nvSpPr>
          <p:spPr bwMode="auto">
            <a:xfrm flipV="1">
              <a:off x="5136"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82" name="Line 332"/>
            <p:cNvSpPr>
              <a:spLocks noChangeShapeType="1"/>
            </p:cNvSpPr>
            <p:nvPr/>
          </p:nvSpPr>
          <p:spPr bwMode="auto">
            <a:xfrm flipV="1">
              <a:off x="5255" y="3861"/>
              <a:ext cx="0" cy="2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83" name="Rectangle 333"/>
            <p:cNvSpPr>
              <a:spLocks noChangeArrowheads="1"/>
            </p:cNvSpPr>
            <p:nvPr/>
          </p:nvSpPr>
          <p:spPr bwMode="auto">
            <a:xfrm>
              <a:off x="3452" y="3917"/>
              <a:ext cx="49"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0</a:t>
              </a:r>
              <a:endParaRPr lang="en-US" sz="1200" b="1">
                <a:solidFill>
                  <a:prstClr val="white"/>
                </a:solidFill>
              </a:endParaRPr>
            </a:p>
          </p:txBody>
        </p:sp>
        <p:sp>
          <p:nvSpPr>
            <p:cNvPr id="284" name="Rectangle 334"/>
            <p:cNvSpPr>
              <a:spLocks noChangeArrowheads="1"/>
            </p:cNvSpPr>
            <p:nvPr/>
          </p:nvSpPr>
          <p:spPr bwMode="auto">
            <a:xfrm>
              <a:off x="3808" y="3917"/>
              <a:ext cx="47"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a:t>
              </a:r>
              <a:endParaRPr lang="en-US" sz="1200" b="1">
                <a:solidFill>
                  <a:prstClr val="white"/>
                </a:solidFill>
              </a:endParaRPr>
            </a:p>
          </p:txBody>
        </p:sp>
        <p:sp>
          <p:nvSpPr>
            <p:cNvPr id="285" name="Rectangle 335"/>
            <p:cNvSpPr>
              <a:spLocks noChangeArrowheads="1"/>
            </p:cNvSpPr>
            <p:nvPr/>
          </p:nvSpPr>
          <p:spPr bwMode="auto">
            <a:xfrm>
              <a:off x="4167" y="3917"/>
              <a:ext cx="48"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2</a:t>
              </a:r>
              <a:endParaRPr lang="en-US" sz="1200" b="1">
                <a:solidFill>
                  <a:prstClr val="white"/>
                </a:solidFill>
              </a:endParaRPr>
            </a:p>
          </p:txBody>
        </p:sp>
        <p:sp>
          <p:nvSpPr>
            <p:cNvPr id="286" name="Rectangle 336"/>
            <p:cNvSpPr>
              <a:spLocks noChangeArrowheads="1"/>
            </p:cNvSpPr>
            <p:nvPr/>
          </p:nvSpPr>
          <p:spPr bwMode="auto">
            <a:xfrm>
              <a:off x="4520" y="3917"/>
              <a:ext cx="47"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3</a:t>
              </a:r>
              <a:endParaRPr lang="en-US" sz="1200" b="1">
                <a:solidFill>
                  <a:prstClr val="white"/>
                </a:solidFill>
              </a:endParaRPr>
            </a:p>
          </p:txBody>
        </p:sp>
        <p:sp>
          <p:nvSpPr>
            <p:cNvPr id="287" name="Rectangle 337"/>
            <p:cNvSpPr>
              <a:spLocks noChangeArrowheads="1"/>
            </p:cNvSpPr>
            <p:nvPr/>
          </p:nvSpPr>
          <p:spPr bwMode="auto">
            <a:xfrm>
              <a:off x="4880" y="3917"/>
              <a:ext cx="51"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4</a:t>
              </a:r>
              <a:endParaRPr lang="en-US" sz="1200" b="1">
                <a:solidFill>
                  <a:prstClr val="white"/>
                </a:solidFill>
              </a:endParaRPr>
            </a:p>
          </p:txBody>
        </p:sp>
        <p:sp>
          <p:nvSpPr>
            <p:cNvPr id="288" name="Rectangle 338"/>
            <p:cNvSpPr>
              <a:spLocks noChangeArrowheads="1"/>
            </p:cNvSpPr>
            <p:nvPr/>
          </p:nvSpPr>
          <p:spPr bwMode="auto">
            <a:xfrm>
              <a:off x="5203" y="3917"/>
              <a:ext cx="157"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5 hr</a:t>
              </a:r>
              <a:endParaRPr lang="en-US" sz="1200" b="1">
                <a:solidFill>
                  <a:prstClr val="white"/>
                </a:solidFill>
              </a:endParaRPr>
            </a:p>
          </p:txBody>
        </p:sp>
        <p:sp>
          <p:nvSpPr>
            <p:cNvPr id="289" name="Line 341"/>
            <p:cNvSpPr>
              <a:spLocks noChangeShapeType="1"/>
            </p:cNvSpPr>
            <p:nvPr/>
          </p:nvSpPr>
          <p:spPr bwMode="auto">
            <a:xfrm rot="-2677329" flipH="1" flipV="1">
              <a:off x="3346" y="3674"/>
              <a:ext cx="72" cy="2"/>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90" name="Line 342"/>
            <p:cNvSpPr>
              <a:spLocks noChangeShapeType="1"/>
            </p:cNvSpPr>
            <p:nvPr/>
          </p:nvSpPr>
          <p:spPr bwMode="auto">
            <a:xfrm flipV="1">
              <a:off x="3379" y="3683"/>
              <a:ext cx="0" cy="200"/>
            </a:xfrm>
            <a:prstGeom prst="line">
              <a:avLst/>
            </a:prstGeom>
            <a:noFill/>
            <a:ln w="19050">
              <a:solidFill>
                <a:srgbClr val="FFFFFF"/>
              </a:solidFill>
              <a:round/>
              <a:headEnd/>
              <a:tailEnd/>
            </a:ln>
          </p:spPr>
          <p:txBody>
            <a:bodyPr/>
            <a:lstStyle/>
            <a:p>
              <a:pPr eaLnBrk="0" hangingPunct="0">
                <a:defRPr/>
              </a:pPr>
              <a:endParaRPr lang="en-US">
                <a:solidFill>
                  <a:prstClr val="white"/>
                </a:solidFill>
              </a:endParaRPr>
            </a:p>
          </p:txBody>
        </p:sp>
        <p:sp>
          <p:nvSpPr>
            <p:cNvPr id="291" name="Line 343"/>
            <p:cNvSpPr>
              <a:spLocks noChangeShapeType="1"/>
            </p:cNvSpPr>
            <p:nvPr/>
          </p:nvSpPr>
          <p:spPr bwMode="auto">
            <a:xfrm flipV="1">
              <a:off x="3469" y="3344"/>
              <a:ext cx="119" cy="126"/>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292" name="Line 344"/>
            <p:cNvSpPr>
              <a:spLocks noChangeShapeType="1"/>
            </p:cNvSpPr>
            <p:nvPr/>
          </p:nvSpPr>
          <p:spPr bwMode="auto">
            <a:xfrm flipV="1">
              <a:off x="3469" y="3294"/>
              <a:ext cx="119" cy="176"/>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293" name="Line 345"/>
            <p:cNvSpPr>
              <a:spLocks noChangeShapeType="1"/>
            </p:cNvSpPr>
            <p:nvPr/>
          </p:nvSpPr>
          <p:spPr bwMode="auto">
            <a:xfrm flipV="1">
              <a:off x="3469" y="3238"/>
              <a:ext cx="119" cy="232"/>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294" name="Line 346"/>
            <p:cNvSpPr>
              <a:spLocks noChangeShapeType="1"/>
            </p:cNvSpPr>
            <p:nvPr/>
          </p:nvSpPr>
          <p:spPr bwMode="auto">
            <a:xfrm flipV="1">
              <a:off x="3469" y="3238"/>
              <a:ext cx="119" cy="232"/>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295" name="Oval 347"/>
            <p:cNvSpPr>
              <a:spLocks noChangeArrowheads="1"/>
            </p:cNvSpPr>
            <p:nvPr/>
          </p:nvSpPr>
          <p:spPr bwMode="auto">
            <a:xfrm>
              <a:off x="3445" y="3447"/>
              <a:ext cx="44"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296" name="Rectangle 348"/>
            <p:cNvSpPr>
              <a:spLocks noChangeArrowheads="1"/>
            </p:cNvSpPr>
            <p:nvPr/>
          </p:nvSpPr>
          <p:spPr bwMode="auto">
            <a:xfrm>
              <a:off x="3445" y="3447"/>
              <a:ext cx="44"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297" name="Freeform 349"/>
            <p:cNvSpPr>
              <a:spLocks/>
            </p:cNvSpPr>
            <p:nvPr/>
          </p:nvSpPr>
          <p:spPr bwMode="auto">
            <a:xfrm>
              <a:off x="3445" y="3447"/>
              <a:ext cx="47" cy="47"/>
            </a:xfrm>
            <a:custGeom>
              <a:avLst/>
              <a:gdLst>
                <a:gd name="T0" fmla="*/ 4 w 84"/>
                <a:gd name="T1" fmla="*/ 0 h 84"/>
                <a:gd name="T2" fmla="*/ 8 w 84"/>
                <a:gd name="T3" fmla="*/ 8 h 84"/>
                <a:gd name="T4" fmla="*/ 0 w 84"/>
                <a:gd name="T5" fmla="*/ 8 h 84"/>
                <a:gd name="T6" fmla="*/ 4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298" name="Freeform 350"/>
            <p:cNvSpPr>
              <a:spLocks/>
            </p:cNvSpPr>
            <p:nvPr/>
          </p:nvSpPr>
          <p:spPr bwMode="auto">
            <a:xfrm>
              <a:off x="3445" y="3447"/>
              <a:ext cx="47" cy="47"/>
            </a:xfrm>
            <a:custGeom>
              <a:avLst/>
              <a:gdLst>
                <a:gd name="T0" fmla="*/ 4 w 84"/>
                <a:gd name="T1" fmla="*/ 0 h 84"/>
                <a:gd name="T2" fmla="*/ 8 w 84"/>
                <a:gd name="T3" fmla="*/ 4 h 84"/>
                <a:gd name="T4" fmla="*/ 4 w 84"/>
                <a:gd name="T5" fmla="*/ 8 h 84"/>
                <a:gd name="T6" fmla="*/ 0 w 84"/>
                <a:gd name="T7" fmla="*/ 4 h 84"/>
                <a:gd name="T8" fmla="*/ 4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299" name="Line 351"/>
            <p:cNvSpPr>
              <a:spLocks noChangeShapeType="1"/>
            </p:cNvSpPr>
            <p:nvPr/>
          </p:nvSpPr>
          <p:spPr bwMode="auto">
            <a:xfrm flipV="1">
              <a:off x="3588" y="3268"/>
              <a:ext cx="119" cy="76"/>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0" name="Line 352"/>
            <p:cNvSpPr>
              <a:spLocks noChangeShapeType="1"/>
            </p:cNvSpPr>
            <p:nvPr/>
          </p:nvSpPr>
          <p:spPr bwMode="auto">
            <a:xfrm>
              <a:off x="3707" y="3268"/>
              <a:ext cx="119" cy="36"/>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1" name="Line 353"/>
            <p:cNvSpPr>
              <a:spLocks noChangeShapeType="1"/>
            </p:cNvSpPr>
            <p:nvPr/>
          </p:nvSpPr>
          <p:spPr bwMode="auto">
            <a:xfrm>
              <a:off x="3826" y="3304"/>
              <a:ext cx="119" cy="33"/>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2" name="Line 354"/>
            <p:cNvSpPr>
              <a:spLocks noChangeShapeType="1"/>
            </p:cNvSpPr>
            <p:nvPr/>
          </p:nvSpPr>
          <p:spPr bwMode="auto">
            <a:xfrm>
              <a:off x="3945" y="3337"/>
              <a:ext cx="119" cy="43"/>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3" name="Line 355"/>
            <p:cNvSpPr>
              <a:spLocks noChangeShapeType="1"/>
            </p:cNvSpPr>
            <p:nvPr/>
          </p:nvSpPr>
          <p:spPr bwMode="auto">
            <a:xfrm>
              <a:off x="4064" y="3380"/>
              <a:ext cx="120" cy="40"/>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4" name="Line 356"/>
            <p:cNvSpPr>
              <a:spLocks noChangeShapeType="1"/>
            </p:cNvSpPr>
            <p:nvPr/>
          </p:nvSpPr>
          <p:spPr bwMode="auto">
            <a:xfrm>
              <a:off x="4184" y="3420"/>
              <a:ext cx="119" cy="34"/>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5" name="Line 357"/>
            <p:cNvSpPr>
              <a:spLocks noChangeShapeType="1"/>
            </p:cNvSpPr>
            <p:nvPr/>
          </p:nvSpPr>
          <p:spPr bwMode="auto">
            <a:xfrm>
              <a:off x="4303" y="3454"/>
              <a:ext cx="117" cy="16"/>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6" name="Line 358"/>
            <p:cNvSpPr>
              <a:spLocks noChangeShapeType="1"/>
            </p:cNvSpPr>
            <p:nvPr/>
          </p:nvSpPr>
          <p:spPr bwMode="auto">
            <a:xfrm>
              <a:off x="4420" y="3470"/>
              <a:ext cx="119" cy="10"/>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07" name="Line 359"/>
            <p:cNvSpPr>
              <a:spLocks noChangeShapeType="1"/>
            </p:cNvSpPr>
            <p:nvPr/>
          </p:nvSpPr>
          <p:spPr bwMode="auto">
            <a:xfrm flipV="1">
              <a:off x="3588" y="3188"/>
              <a:ext cx="119" cy="106"/>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08" name="Line 360"/>
            <p:cNvSpPr>
              <a:spLocks noChangeShapeType="1"/>
            </p:cNvSpPr>
            <p:nvPr/>
          </p:nvSpPr>
          <p:spPr bwMode="auto">
            <a:xfrm flipV="1">
              <a:off x="3707" y="3142"/>
              <a:ext cx="119" cy="46"/>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09" name="Line 361"/>
            <p:cNvSpPr>
              <a:spLocks noChangeShapeType="1"/>
            </p:cNvSpPr>
            <p:nvPr/>
          </p:nvSpPr>
          <p:spPr bwMode="auto">
            <a:xfrm>
              <a:off x="3826" y="3142"/>
              <a:ext cx="119" cy="76"/>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0" name="Line 362"/>
            <p:cNvSpPr>
              <a:spLocks noChangeShapeType="1"/>
            </p:cNvSpPr>
            <p:nvPr/>
          </p:nvSpPr>
          <p:spPr bwMode="auto">
            <a:xfrm>
              <a:off x="3945" y="3218"/>
              <a:ext cx="119" cy="50"/>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1" name="Line 363"/>
            <p:cNvSpPr>
              <a:spLocks noChangeShapeType="1"/>
            </p:cNvSpPr>
            <p:nvPr/>
          </p:nvSpPr>
          <p:spPr bwMode="auto">
            <a:xfrm>
              <a:off x="4064" y="3268"/>
              <a:ext cx="120" cy="50"/>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2" name="Line 364"/>
            <p:cNvSpPr>
              <a:spLocks noChangeShapeType="1"/>
            </p:cNvSpPr>
            <p:nvPr/>
          </p:nvSpPr>
          <p:spPr bwMode="auto">
            <a:xfrm>
              <a:off x="4184" y="3318"/>
              <a:ext cx="119" cy="92"/>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3" name="Line 365"/>
            <p:cNvSpPr>
              <a:spLocks noChangeShapeType="1"/>
            </p:cNvSpPr>
            <p:nvPr/>
          </p:nvSpPr>
          <p:spPr bwMode="auto">
            <a:xfrm>
              <a:off x="4303" y="3410"/>
              <a:ext cx="117" cy="10"/>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4" name="Line 366"/>
            <p:cNvSpPr>
              <a:spLocks noChangeShapeType="1"/>
            </p:cNvSpPr>
            <p:nvPr/>
          </p:nvSpPr>
          <p:spPr bwMode="auto">
            <a:xfrm>
              <a:off x="4420" y="3420"/>
              <a:ext cx="119" cy="13"/>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5" name="Line 367"/>
            <p:cNvSpPr>
              <a:spLocks noChangeShapeType="1"/>
            </p:cNvSpPr>
            <p:nvPr/>
          </p:nvSpPr>
          <p:spPr bwMode="auto">
            <a:xfrm>
              <a:off x="4539" y="3433"/>
              <a:ext cx="119" cy="7"/>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6" name="Line 368"/>
            <p:cNvSpPr>
              <a:spLocks noChangeShapeType="1"/>
            </p:cNvSpPr>
            <p:nvPr/>
          </p:nvSpPr>
          <p:spPr bwMode="auto">
            <a:xfrm>
              <a:off x="4658" y="3440"/>
              <a:ext cx="119" cy="1"/>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7" name="Line 369"/>
            <p:cNvSpPr>
              <a:spLocks noChangeShapeType="1"/>
            </p:cNvSpPr>
            <p:nvPr/>
          </p:nvSpPr>
          <p:spPr bwMode="auto">
            <a:xfrm>
              <a:off x="4777" y="3440"/>
              <a:ext cx="119" cy="1"/>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318" name="Line 370"/>
            <p:cNvSpPr>
              <a:spLocks noChangeShapeType="1"/>
            </p:cNvSpPr>
            <p:nvPr/>
          </p:nvSpPr>
          <p:spPr bwMode="auto">
            <a:xfrm flipV="1">
              <a:off x="3588" y="3169"/>
              <a:ext cx="119" cy="69"/>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19" name="Line 371"/>
            <p:cNvSpPr>
              <a:spLocks noChangeShapeType="1"/>
            </p:cNvSpPr>
            <p:nvPr/>
          </p:nvSpPr>
          <p:spPr bwMode="auto">
            <a:xfrm flipV="1">
              <a:off x="3707" y="3076"/>
              <a:ext cx="119" cy="93"/>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0" name="Line 372"/>
            <p:cNvSpPr>
              <a:spLocks noChangeShapeType="1"/>
            </p:cNvSpPr>
            <p:nvPr/>
          </p:nvSpPr>
          <p:spPr bwMode="auto">
            <a:xfrm flipV="1">
              <a:off x="3826" y="3056"/>
              <a:ext cx="119" cy="20"/>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1" name="Line 373"/>
            <p:cNvSpPr>
              <a:spLocks noChangeShapeType="1"/>
            </p:cNvSpPr>
            <p:nvPr/>
          </p:nvSpPr>
          <p:spPr bwMode="auto">
            <a:xfrm>
              <a:off x="3945" y="3056"/>
              <a:ext cx="119" cy="73"/>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2" name="Line 374"/>
            <p:cNvSpPr>
              <a:spLocks noChangeShapeType="1"/>
            </p:cNvSpPr>
            <p:nvPr/>
          </p:nvSpPr>
          <p:spPr bwMode="auto">
            <a:xfrm>
              <a:off x="4064" y="3129"/>
              <a:ext cx="120" cy="89"/>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3" name="Line 375"/>
            <p:cNvSpPr>
              <a:spLocks noChangeShapeType="1"/>
            </p:cNvSpPr>
            <p:nvPr/>
          </p:nvSpPr>
          <p:spPr bwMode="auto">
            <a:xfrm>
              <a:off x="4184" y="3218"/>
              <a:ext cx="119" cy="50"/>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4" name="Line 376"/>
            <p:cNvSpPr>
              <a:spLocks noChangeShapeType="1"/>
            </p:cNvSpPr>
            <p:nvPr/>
          </p:nvSpPr>
          <p:spPr bwMode="auto">
            <a:xfrm>
              <a:off x="4303" y="3268"/>
              <a:ext cx="117" cy="59"/>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5" name="Line 377"/>
            <p:cNvSpPr>
              <a:spLocks noChangeShapeType="1"/>
            </p:cNvSpPr>
            <p:nvPr/>
          </p:nvSpPr>
          <p:spPr bwMode="auto">
            <a:xfrm>
              <a:off x="4420" y="3327"/>
              <a:ext cx="119" cy="17"/>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6" name="Line 378"/>
            <p:cNvSpPr>
              <a:spLocks noChangeShapeType="1"/>
            </p:cNvSpPr>
            <p:nvPr/>
          </p:nvSpPr>
          <p:spPr bwMode="auto">
            <a:xfrm>
              <a:off x="4539" y="3344"/>
              <a:ext cx="119" cy="26"/>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7" name="Line 379"/>
            <p:cNvSpPr>
              <a:spLocks noChangeShapeType="1"/>
            </p:cNvSpPr>
            <p:nvPr/>
          </p:nvSpPr>
          <p:spPr bwMode="auto">
            <a:xfrm>
              <a:off x="4658" y="3370"/>
              <a:ext cx="119" cy="50"/>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8" name="Line 380"/>
            <p:cNvSpPr>
              <a:spLocks noChangeShapeType="1"/>
            </p:cNvSpPr>
            <p:nvPr/>
          </p:nvSpPr>
          <p:spPr bwMode="auto">
            <a:xfrm>
              <a:off x="4777" y="3420"/>
              <a:ext cx="119" cy="20"/>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29" name="Line 381"/>
            <p:cNvSpPr>
              <a:spLocks noChangeShapeType="1"/>
            </p:cNvSpPr>
            <p:nvPr/>
          </p:nvSpPr>
          <p:spPr bwMode="auto">
            <a:xfrm>
              <a:off x="4896" y="3440"/>
              <a:ext cx="119" cy="3"/>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30" name="Line 382"/>
            <p:cNvSpPr>
              <a:spLocks noChangeShapeType="1"/>
            </p:cNvSpPr>
            <p:nvPr/>
          </p:nvSpPr>
          <p:spPr bwMode="auto">
            <a:xfrm>
              <a:off x="5015" y="3443"/>
              <a:ext cx="121" cy="17"/>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31" name="Line 383"/>
            <p:cNvSpPr>
              <a:spLocks noChangeShapeType="1"/>
            </p:cNvSpPr>
            <p:nvPr/>
          </p:nvSpPr>
          <p:spPr bwMode="auto">
            <a:xfrm>
              <a:off x="5136" y="3460"/>
              <a:ext cx="119" cy="10"/>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332" name="Line 384"/>
            <p:cNvSpPr>
              <a:spLocks noChangeShapeType="1"/>
            </p:cNvSpPr>
            <p:nvPr/>
          </p:nvSpPr>
          <p:spPr bwMode="auto">
            <a:xfrm flipV="1">
              <a:off x="3588" y="3192"/>
              <a:ext cx="119" cy="46"/>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33" name="Line 385"/>
            <p:cNvSpPr>
              <a:spLocks noChangeShapeType="1"/>
            </p:cNvSpPr>
            <p:nvPr/>
          </p:nvSpPr>
          <p:spPr bwMode="auto">
            <a:xfrm flipV="1">
              <a:off x="3707" y="3086"/>
              <a:ext cx="119" cy="106"/>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34" name="Line 386"/>
            <p:cNvSpPr>
              <a:spLocks noChangeShapeType="1"/>
            </p:cNvSpPr>
            <p:nvPr/>
          </p:nvSpPr>
          <p:spPr bwMode="auto">
            <a:xfrm flipV="1">
              <a:off x="3826" y="3013"/>
              <a:ext cx="119" cy="73"/>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35" name="Line 387"/>
            <p:cNvSpPr>
              <a:spLocks noChangeShapeType="1"/>
            </p:cNvSpPr>
            <p:nvPr/>
          </p:nvSpPr>
          <p:spPr bwMode="auto">
            <a:xfrm flipV="1">
              <a:off x="3945" y="2993"/>
              <a:ext cx="119" cy="20"/>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36" name="Line 388"/>
            <p:cNvSpPr>
              <a:spLocks noChangeShapeType="1"/>
            </p:cNvSpPr>
            <p:nvPr/>
          </p:nvSpPr>
          <p:spPr bwMode="auto">
            <a:xfrm>
              <a:off x="4064" y="2993"/>
              <a:ext cx="120" cy="10"/>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37" name="Line 389"/>
            <p:cNvSpPr>
              <a:spLocks noChangeShapeType="1"/>
            </p:cNvSpPr>
            <p:nvPr/>
          </p:nvSpPr>
          <p:spPr bwMode="auto">
            <a:xfrm>
              <a:off x="4184" y="3003"/>
              <a:ext cx="119" cy="3"/>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38" name="Line 390"/>
            <p:cNvSpPr>
              <a:spLocks noChangeShapeType="1"/>
            </p:cNvSpPr>
            <p:nvPr/>
          </p:nvSpPr>
          <p:spPr bwMode="auto">
            <a:xfrm>
              <a:off x="4303" y="3006"/>
              <a:ext cx="117" cy="7"/>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39" name="Line 391"/>
            <p:cNvSpPr>
              <a:spLocks noChangeShapeType="1"/>
            </p:cNvSpPr>
            <p:nvPr/>
          </p:nvSpPr>
          <p:spPr bwMode="auto">
            <a:xfrm>
              <a:off x="4420" y="3013"/>
              <a:ext cx="119" cy="40"/>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40" name="Line 392"/>
            <p:cNvSpPr>
              <a:spLocks noChangeShapeType="1"/>
            </p:cNvSpPr>
            <p:nvPr/>
          </p:nvSpPr>
          <p:spPr bwMode="auto">
            <a:xfrm>
              <a:off x="4539" y="3053"/>
              <a:ext cx="119" cy="66"/>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41" name="Line 393"/>
            <p:cNvSpPr>
              <a:spLocks noChangeShapeType="1"/>
            </p:cNvSpPr>
            <p:nvPr/>
          </p:nvSpPr>
          <p:spPr bwMode="auto">
            <a:xfrm>
              <a:off x="4658" y="3119"/>
              <a:ext cx="119" cy="73"/>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42" name="Line 394"/>
            <p:cNvSpPr>
              <a:spLocks noChangeShapeType="1"/>
            </p:cNvSpPr>
            <p:nvPr/>
          </p:nvSpPr>
          <p:spPr bwMode="auto">
            <a:xfrm>
              <a:off x="4777" y="3192"/>
              <a:ext cx="119" cy="116"/>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43" name="Line 395"/>
            <p:cNvSpPr>
              <a:spLocks noChangeShapeType="1"/>
            </p:cNvSpPr>
            <p:nvPr/>
          </p:nvSpPr>
          <p:spPr bwMode="auto">
            <a:xfrm>
              <a:off x="4896" y="3308"/>
              <a:ext cx="119" cy="53"/>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44" name="Line 396"/>
            <p:cNvSpPr>
              <a:spLocks noChangeShapeType="1"/>
            </p:cNvSpPr>
            <p:nvPr/>
          </p:nvSpPr>
          <p:spPr bwMode="auto">
            <a:xfrm>
              <a:off x="5039" y="3366"/>
              <a:ext cx="121" cy="9"/>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45" name="Line 397"/>
            <p:cNvSpPr>
              <a:spLocks noChangeShapeType="1"/>
            </p:cNvSpPr>
            <p:nvPr/>
          </p:nvSpPr>
          <p:spPr bwMode="auto">
            <a:xfrm>
              <a:off x="5136" y="3370"/>
              <a:ext cx="119" cy="50"/>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346" name="Oval 398"/>
            <p:cNvSpPr>
              <a:spLocks noChangeArrowheads="1"/>
            </p:cNvSpPr>
            <p:nvPr/>
          </p:nvSpPr>
          <p:spPr bwMode="auto">
            <a:xfrm>
              <a:off x="3564" y="3321"/>
              <a:ext cx="44"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47" name="Oval 399"/>
            <p:cNvSpPr>
              <a:spLocks noChangeArrowheads="1"/>
            </p:cNvSpPr>
            <p:nvPr/>
          </p:nvSpPr>
          <p:spPr bwMode="auto">
            <a:xfrm>
              <a:off x="3683" y="3245"/>
              <a:ext cx="44"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48" name="Oval 400"/>
            <p:cNvSpPr>
              <a:spLocks noChangeArrowheads="1"/>
            </p:cNvSpPr>
            <p:nvPr/>
          </p:nvSpPr>
          <p:spPr bwMode="auto">
            <a:xfrm>
              <a:off x="3802" y="3281"/>
              <a:ext cx="44"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49" name="Oval 401"/>
            <p:cNvSpPr>
              <a:spLocks noChangeArrowheads="1"/>
            </p:cNvSpPr>
            <p:nvPr/>
          </p:nvSpPr>
          <p:spPr bwMode="auto">
            <a:xfrm>
              <a:off x="3921" y="3314"/>
              <a:ext cx="45"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50" name="Oval 402"/>
            <p:cNvSpPr>
              <a:spLocks noChangeArrowheads="1"/>
            </p:cNvSpPr>
            <p:nvPr/>
          </p:nvSpPr>
          <p:spPr bwMode="auto">
            <a:xfrm>
              <a:off x="4041" y="3357"/>
              <a:ext cx="44"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51" name="Oval 403"/>
            <p:cNvSpPr>
              <a:spLocks noChangeArrowheads="1"/>
            </p:cNvSpPr>
            <p:nvPr/>
          </p:nvSpPr>
          <p:spPr bwMode="auto">
            <a:xfrm>
              <a:off x="4160" y="3397"/>
              <a:ext cx="45"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52" name="Oval 404"/>
            <p:cNvSpPr>
              <a:spLocks noChangeArrowheads="1"/>
            </p:cNvSpPr>
            <p:nvPr/>
          </p:nvSpPr>
          <p:spPr bwMode="auto">
            <a:xfrm>
              <a:off x="4279" y="3430"/>
              <a:ext cx="45" cy="44"/>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53" name="Oval 405"/>
            <p:cNvSpPr>
              <a:spLocks noChangeArrowheads="1"/>
            </p:cNvSpPr>
            <p:nvPr/>
          </p:nvSpPr>
          <p:spPr bwMode="auto">
            <a:xfrm>
              <a:off x="4396" y="3447"/>
              <a:ext cx="44"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54" name="Oval 406"/>
            <p:cNvSpPr>
              <a:spLocks noChangeArrowheads="1"/>
            </p:cNvSpPr>
            <p:nvPr/>
          </p:nvSpPr>
          <p:spPr bwMode="auto">
            <a:xfrm>
              <a:off x="4515" y="3457"/>
              <a:ext cx="44" cy="43"/>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55" name="Rectangle 407"/>
            <p:cNvSpPr>
              <a:spLocks noChangeArrowheads="1"/>
            </p:cNvSpPr>
            <p:nvPr/>
          </p:nvSpPr>
          <p:spPr bwMode="auto">
            <a:xfrm>
              <a:off x="3564" y="3271"/>
              <a:ext cx="44"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56" name="Rectangle 408"/>
            <p:cNvSpPr>
              <a:spLocks noChangeArrowheads="1"/>
            </p:cNvSpPr>
            <p:nvPr/>
          </p:nvSpPr>
          <p:spPr bwMode="auto">
            <a:xfrm>
              <a:off x="3683" y="3165"/>
              <a:ext cx="44"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57" name="Rectangle 409"/>
            <p:cNvSpPr>
              <a:spLocks noChangeArrowheads="1"/>
            </p:cNvSpPr>
            <p:nvPr/>
          </p:nvSpPr>
          <p:spPr bwMode="auto">
            <a:xfrm>
              <a:off x="3802" y="3119"/>
              <a:ext cx="44"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58" name="Rectangle 410"/>
            <p:cNvSpPr>
              <a:spLocks noChangeArrowheads="1"/>
            </p:cNvSpPr>
            <p:nvPr/>
          </p:nvSpPr>
          <p:spPr bwMode="auto">
            <a:xfrm>
              <a:off x="3921" y="3195"/>
              <a:ext cx="45"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59" name="Rectangle 411"/>
            <p:cNvSpPr>
              <a:spLocks noChangeArrowheads="1"/>
            </p:cNvSpPr>
            <p:nvPr/>
          </p:nvSpPr>
          <p:spPr bwMode="auto">
            <a:xfrm>
              <a:off x="4041" y="3245"/>
              <a:ext cx="44"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0" name="Rectangle 412"/>
            <p:cNvSpPr>
              <a:spLocks noChangeArrowheads="1"/>
            </p:cNvSpPr>
            <p:nvPr/>
          </p:nvSpPr>
          <p:spPr bwMode="auto">
            <a:xfrm>
              <a:off x="4160" y="3294"/>
              <a:ext cx="45"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1" name="Rectangle 413"/>
            <p:cNvSpPr>
              <a:spLocks noChangeArrowheads="1"/>
            </p:cNvSpPr>
            <p:nvPr/>
          </p:nvSpPr>
          <p:spPr bwMode="auto">
            <a:xfrm>
              <a:off x="4279" y="3387"/>
              <a:ext cx="45"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2" name="Rectangle 414"/>
            <p:cNvSpPr>
              <a:spLocks noChangeArrowheads="1"/>
            </p:cNvSpPr>
            <p:nvPr/>
          </p:nvSpPr>
          <p:spPr bwMode="auto">
            <a:xfrm>
              <a:off x="4396" y="3397"/>
              <a:ext cx="44"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3" name="Rectangle 415"/>
            <p:cNvSpPr>
              <a:spLocks noChangeArrowheads="1"/>
            </p:cNvSpPr>
            <p:nvPr/>
          </p:nvSpPr>
          <p:spPr bwMode="auto">
            <a:xfrm>
              <a:off x="4515" y="3410"/>
              <a:ext cx="44" cy="44"/>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4" name="Rectangle 416"/>
            <p:cNvSpPr>
              <a:spLocks noChangeArrowheads="1"/>
            </p:cNvSpPr>
            <p:nvPr/>
          </p:nvSpPr>
          <p:spPr bwMode="auto">
            <a:xfrm>
              <a:off x="4634" y="3417"/>
              <a:ext cx="45"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5" name="Rectangle 417"/>
            <p:cNvSpPr>
              <a:spLocks noChangeArrowheads="1"/>
            </p:cNvSpPr>
            <p:nvPr/>
          </p:nvSpPr>
          <p:spPr bwMode="auto">
            <a:xfrm>
              <a:off x="4753" y="3417"/>
              <a:ext cx="45"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6" name="Rectangle 418"/>
            <p:cNvSpPr>
              <a:spLocks noChangeArrowheads="1"/>
            </p:cNvSpPr>
            <p:nvPr/>
          </p:nvSpPr>
          <p:spPr bwMode="auto">
            <a:xfrm>
              <a:off x="4872" y="3417"/>
              <a:ext cx="45" cy="43"/>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367" name="Freeform 419"/>
            <p:cNvSpPr>
              <a:spLocks/>
            </p:cNvSpPr>
            <p:nvPr/>
          </p:nvSpPr>
          <p:spPr bwMode="auto">
            <a:xfrm>
              <a:off x="3564" y="3215"/>
              <a:ext cx="48" cy="46"/>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68" name="Freeform 420"/>
            <p:cNvSpPr>
              <a:spLocks/>
            </p:cNvSpPr>
            <p:nvPr/>
          </p:nvSpPr>
          <p:spPr bwMode="auto">
            <a:xfrm>
              <a:off x="3683" y="3145"/>
              <a:ext cx="48" cy="47"/>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69" name="Freeform 421"/>
            <p:cNvSpPr>
              <a:spLocks/>
            </p:cNvSpPr>
            <p:nvPr/>
          </p:nvSpPr>
          <p:spPr bwMode="auto">
            <a:xfrm>
              <a:off x="3802" y="3053"/>
              <a:ext cx="48" cy="46"/>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0" name="Freeform 422"/>
            <p:cNvSpPr>
              <a:spLocks/>
            </p:cNvSpPr>
            <p:nvPr/>
          </p:nvSpPr>
          <p:spPr bwMode="auto">
            <a:xfrm>
              <a:off x="3921" y="3033"/>
              <a:ext cx="48" cy="46"/>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1" name="Freeform 423"/>
            <p:cNvSpPr>
              <a:spLocks/>
            </p:cNvSpPr>
            <p:nvPr/>
          </p:nvSpPr>
          <p:spPr bwMode="auto">
            <a:xfrm>
              <a:off x="4041" y="3106"/>
              <a:ext cx="47" cy="46"/>
            </a:xfrm>
            <a:custGeom>
              <a:avLst/>
              <a:gdLst>
                <a:gd name="T0" fmla="*/ 4 w 84"/>
                <a:gd name="T1" fmla="*/ 0 h 84"/>
                <a:gd name="T2" fmla="*/ 8 w 84"/>
                <a:gd name="T3" fmla="*/ 8 h 84"/>
                <a:gd name="T4" fmla="*/ 0 w 84"/>
                <a:gd name="T5" fmla="*/ 8 h 84"/>
                <a:gd name="T6" fmla="*/ 4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2" name="Freeform 424"/>
            <p:cNvSpPr>
              <a:spLocks/>
            </p:cNvSpPr>
            <p:nvPr/>
          </p:nvSpPr>
          <p:spPr bwMode="auto">
            <a:xfrm>
              <a:off x="4160" y="3195"/>
              <a:ext cx="47" cy="46"/>
            </a:xfrm>
            <a:custGeom>
              <a:avLst/>
              <a:gdLst>
                <a:gd name="T0" fmla="*/ 4 w 84"/>
                <a:gd name="T1" fmla="*/ 0 h 84"/>
                <a:gd name="T2" fmla="*/ 8 w 84"/>
                <a:gd name="T3" fmla="*/ 8 h 84"/>
                <a:gd name="T4" fmla="*/ 0 w 84"/>
                <a:gd name="T5" fmla="*/ 8 h 84"/>
                <a:gd name="T6" fmla="*/ 4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3" name="Freeform 425"/>
            <p:cNvSpPr>
              <a:spLocks/>
            </p:cNvSpPr>
            <p:nvPr/>
          </p:nvSpPr>
          <p:spPr bwMode="auto">
            <a:xfrm>
              <a:off x="4279" y="3245"/>
              <a:ext cx="48" cy="46"/>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4" name="Freeform 426"/>
            <p:cNvSpPr>
              <a:spLocks/>
            </p:cNvSpPr>
            <p:nvPr/>
          </p:nvSpPr>
          <p:spPr bwMode="auto">
            <a:xfrm>
              <a:off x="4396" y="3304"/>
              <a:ext cx="47" cy="47"/>
            </a:xfrm>
            <a:custGeom>
              <a:avLst/>
              <a:gdLst>
                <a:gd name="T0" fmla="*/ 4 w 84"/>
                <a:gd name="T1" fmla="*/ 0 h 84"/>
                <a:gd name="T2" fmla="*/ 8 w 84"/>
                <a:gd name="T3" fmla="*/ 8 h 84"/>
                <a:gd name="T4" fmla="*/ 0 w 84"/>
                <a:gd name="T5" fmla="*/ 8 h 84"/>
                <a:gd name="T6" fmla="*/ 4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5" name="Freeform 427"/>
            <p:cNvSpPr>
              <a:spLocks/>
            </p:cNvSpPr>
            <p:nvPr/>
          </p:nvSpPr>
          <p:spPr bwMode="auto">
            <a:xfrm>
              <a:off x="4515" y="3321"/>
              <a:ext cx="48" cy="46"/>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6" name="Freeform 428"/>
            <p:cNvSpPr>
              <a:spLocks/>
            </p:cNvSpPr>
            <p:nvPr/>
          </p:nvSpPr>
          <p:spPr bwMode="auto">
            <a:xfrm>
              <a:off x="4634" y="3347"/>
              <a:ext cx="48" cy="47"/>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7" name="Freeform 429"/>
            <p:cNvSpPr>
              <a:spLocks/>
            </p:cNvSpPr>
            <p:nvPr/>
          </p:nvSpPr>
          <p:spPr bwMode="auto">
            <a:xfrm>
              <a:off x="4753" y="3397"/>
              <a:ext cx="48" cy="46"/>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8" name="Freeform 430"/>
            <p:cNvSpPr>
              <a:spLocks/>
            </p:cNvSpPr>
            <p:nvPr/>
          </p:nvSpPr>
          <p:spPr bwMode="auto">
            <a:xfrm>
              <a:off x="4872" y="3417"/>
              <a:ext cx="48" cy="47"/>
            </a:xfrm>
            <a:custGeom>
              <a:avLst/>
              <a:gdLst>
                <a:gd name="T0" fmla="*/ 5 w 84"/>
                <a:gd name="T1" fmla="*/ 0 h 85"/>
                <a:gd name="T2" fmla="*/ 9 w 84"/>
                <a:gd name="T3" fmla="*/ 8 h 85"/>
                <a:gd name="T4" fmla="*/ 0 w 84"/>
                <a:gd name="T5" fmla="*/ 8 h 85"/>
                <a:gd name="T6" fmla="*/ 5 w 84"/>
                <a:gd name="T7" fmla="*/ 0 h 85"/>
                <a:gd name="T8" fmla="*/ 0 60000 65536"/>
                <a:gd name="T9" fmla="*/ 0 60000 65536"/>
                <a:gd name="T10" fmla="*/ 0 60000 65536"/>
                <a:gd name="T11" fmla="*/ 0 60000 65536"/>
                <a:gd name="T12" fmla="*/ 0 w 84"/>
                <a:gd name="T13" fmla="*/ 0 h 85"/>
                <a:gd name="T14" fmla="*/ 84 w 84"/>
                <a:gd name="T15" fmla="*/ 85 h 85"/>
              </a:gdLst>
              <a:ahLst/>
              <a:cxnLst>
                <a:cxn ang="T8">
                  <a:pos x="T0" y="T1"/>
                </a:cxn>
                <a:cxn ang="T9">
                  <a:pos x="T2" y="T3"/>
                </a:cxn>
                <a:cxn ang="T10">
                  <a:pos x="T4" y="T5"/>
                </a:cxn>
                <a:cxn ang="T11">
                  <a:pos x="T6" y="T7"/>
                </a:cxn>
              </a:cxnLst>
              <a:rect l="T12" t="T13" r="T14" b="T15"/>
              <a:pathLst>
                <a:path w="84" h="85">
                  <a:moveTo>
                    <a:pt x="42" y="0"/>
                  </a:moveTo>
                  <a:lnTo>
                    <a:pt x="84" y="85"/>
                  </a:lnTo>
                  <a:lnTo>
                    <a:pt x="0" y="85"/>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79" name="Freeform 431"/>
            <p:cNvSpPr>
              <a:spLocks/>
            </p:cNvSpPr>
            <p:nvPr/>
          </p:nvSpPr>
          <p:spPr bwMode="auto">
            <a:xfrm>
              <a:off x="4992" y="3420"/>
              <a:ext cx="47" cy="47"/>
            </a:xfrm>
            <a:custGeom>
              <a:avLst/>
              <a:gdLst>
                <a:gd name="T0" fmla="*/ 4 w 84"/>
                <a:gd name="T1" fmla="*/ 0 h 85"/>
                <a:gd name="T2" fmla="*/ 8 w 84"/>
                <a:gd name="T3" fmla="*/ 8 h 85"/>
                <a:gd name="T4" fmla="*/ 0 w 84"/>
                <a:gd name="T5" fmla="*/ 8 h 85"/>
                <a:gd name="T6" fmla="*/ 4 w 84"/>
                <a:gd name="T7" fmla="*/ 0 h 85"/>
                <a:gd name="T8" fmla="*/ 0 60000 65536"/>
                <a:gd name="T9" fmla="*/ 0 60000 65536"/>
                <a:gd name="T10" fmla="*/ 0 60000 65536"/>
                <a:gd name="T11" fmla="*/ 0 60000 65536"/>
                <a:gd name="T12" fmla="*/ 0 w 84"/>
                <a:gd name="T13" fmla="*/ 0 h 85"/>
                <a:gd name="T14" fmla="*/ 84 w 84"/>
                <a:gd name="T15" fmla="*/ 85 h 85"/>
              </a:gdLst>
              <a:ahLst/>
              <a:cxnLst>
                <a:cxn ang="T8">
                  <a:pos x="T0" y="T1"/>
                </a:cxn>
                <a:cxn ang="T9">
                  <a:pos x="T2" y="T3"/>
                </a:cxn>
                <a:cxn ang="T10">
                  <a:pos x="T4" y="T5"/>
                </a:cxn>
                <a:cxn ang="T11">
                  <a:pos x="T6" y="T7"/>
                </a:cxn>
              </a:cxnLst>
              <a:rect l="T12" t="T13" r="T14" b="T15"/>
              <a:pathLst>
                <a:path w="84" h="85">
                  <a:moveTo>
                    <a:pt x="42" y="0"/>
                  </a:moveTo>
                  <a:lnTo>
                    <a:pt x="84" y="85"/>
                  </a:lnTo>
                  <a:lnTo>
                    <a:pt x="0" y="85"/>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80" name="Freeform 432"/>
            <p:cNvSpPr>
              <a:spLocks/>
            </p:cNvSpPr>
            <p:nvPr/>
          </p:nvSpPr>
          <p:spPr bwMode="auto">
            <a:xfrm>
              <a:off x="5112" y="3437"/>
              <a:ext cx="47" cy="47"/>
            </a:xfrm>
            <a:custGeom>
              <a:avLst/>
              <a:gdLst>
                <a:gd name="T0" fmla="*/ 4 w 84"/>
                <a:gd name="T1" fmla="*/ 0 h 85"/>
                <a:gd name="T2" fmla="*/ 8 w 84"/>
                <a:gd name="T3" fmla="*/ 8 h 85"/>
                <a:gd name="T4" fmla="*/ 0 w 84"/>
                <a:gd name="T5" fmla="*/ 8 h 85"/>
                <a:gd name="T6" fmla="*/ 4 w 84"/>
                <a:gd name="T7" fmla="*/ 0 h 85"/>
                <a:gd name="T8" fmla="*/ 0 60000 65536"/>
                <a:gd name="T9" fmla="*/ 0 60000 65536"/>
                <a:gd name="T10" fmla="*/ 0 60000 65536"/>
                <a:gd name="T11" fmla="*/ 0 60000 65536"/>
                <a:gd name="T12" fmla="*/ 0 w 84"/>
                <a:gd name="T13" fmla="*/ 0 h 85"/>
                <a:gd name="T14" fmla="*/ 84 w 84"/>
                <a:gd name="T15" fmla="*/ 85 h 85"/>
              </a:gdLst>
              <a:ahLst/>
              <a:cxnLst>
                <a:cxn ang="T8">
                  <a:pos x="T0" y="T1"/>
                </a:cxn>
                <a:cxn ang="T9">
                  <a:pos x="T2" y="T3"/>
                </a:cxn>
                <a:cxn ang="T10">
                  <a:pos x="T4" y="T5"/>
                </a:cxn>
                <a:cxn ang="T11">
                  <a:pos x="T6" y="T7"/>
                </a:cxn>
              </a:cxnLst>
              <a:rect l="T12" t="T13" r="T14" b="T15"/>
              <a:pathLst>
                <a:path w="84" h="85">
                  <a:moveTo>
                    <a:pt x="42" y="0"/>
                  </a:moveTo>
                  <a:lnTo>
                    <a:pt x="84" y="85"/>
                  </a:lnTo>
                  <a:lnTo>
                    <a:pt x="0" y="85"/>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81" name="Freeform 433"/>
            <p:cNvSpPr>
              <a:spLocks/>
            </p:cNvSpPr>
            <p:nvPr/>
          </p:nvSpPr>
          <p:spPr bwMode="auto">
            <a:xfrm>
              <a:off x="5231" y="3447"/>
              <a:ext cx="48" cy="47"/>
            </a:xfrm>
            <a:custGeom>
              <a:avLst/>
              <a:gdLst>
                <a:gd name="T0" fmla="*/ 5 w 84"/>
                <a:gd name="T1" fmla="*/ 0 h 84"/>
                <a:gd name="T2" fmla="*/ 9 w 84"/>
                <a:gd name="T3" fmla="*/ 8 h 84"/>
                <a:gd name="T4" fmla="*/ 0 w 84"/>
                <a:gd name="T5" fmla="*/ 8 h 84"/>
                <a:gd name="T6" fmla="*/ 5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382" name="Freeform 434"/>
            <p:cNvSpPr>
              <a:spLocks/>
            </p:cNvSpPr>
            <p:nvPr/>
          </p:nvSpPr>
          <p:spPr bwMode="auto">
            <a:xfrm>
              <a:off x="3564" y="3215"/>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83" name="Freeform 435"/>
            <p:cNvSpPr>
              <a:spLocks/>
            </p:cNvSpPr>
            <p:nvPr/>
          </p:nvSpPr>
          <p:spPr bwMode="auto">
            <a:xfrm>
              <a:off x="3683" y="3169"/>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84" name="Freeform 436"/>
            <p:cNvSpPr>
              <a:spLocks/>
            </p:cNvSpPr>
            <p:nvPr/>
          </p:nvSpPr>
          <p:spPr bwMode="auto">
            <a:xfrm>
              <a:off x="3802" y="3063"/>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85" name="Freeform 437"/>
            <p:cNvSpPr>
              <a:spLocks/>
            </p:cNvSpPr>
            <p:nvPr/>
          </p:nvSpPr>
          <p:spPr bwMode="auto">
            <a:xfrm>
              <a:off x="3921" y="2990"/>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86" name="Freeform 438"/>
            <p:cNvSpPr>
              <a:spLocks/>
            </p:cNvSpPr>
            <p:nvPr/>
          </p:nvSpPr>
          <p:spPr bwMode="auto">
            <a:xfrm>
              <a:off x="4041" y="2970"/>
              <a:ext cx="47" cy="46"/>
            </a:xfrm>
            <a:custGeom>
              <a:avLst/>
              <a:gdLst>
                <a:gd name="T0" fmla="*/ 4 w 84"/>
                <a:gd name="T1" fmla="*/ 0 h 84"/>
                <a:gd name="T2" fmla="*/ 8 w 84"/>
                <a:gd name="T3" fmla="*/ 4 h 84"/>
                <a:gd name="T4" fmla="*/ 4 w 84"/>
                <a:gd name="T5" fmla="*/ 8 h 84"/>
                <a:gd name="T6" fmla="*/ 0 w 84"/>
                <a:gd name="T7" fmla="*/ 4 h 84"/>
                <a:gd name="T8" fmla="*/ 4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87" name="Freeform 439"/>
            <p:cNvSpPr>
              <a:spLocks/>
            </p:cNvSpPr>
            <p:nvPr/>
          </p:nvSpPr>
          <p:spPr bwMode="auto">
            <a:xfrm>
              <a:off x="4160" y="2980"/>
              <a:ext cx="47" cy="46"/>
            </a:xfrm>
            <a:custGeom>
              <a:avLst/>
              <a:gdLst>
                <a:gd name="T0" fmla="*/ 4 w 84"/>
                <a:gd name="T1" fmla="*/ 0 h 84"/>
                <a:gd name="T2" fmla="*/ 8 w 84"/>
                <a:gd name="T3" fmla="*/ 4 h 84"/>
                <a:gd name="T4" fmla="*/ 4 w 84"/>
                <a:gd name="T5" fmla="*/ 8 h 84"/>
                <a:gd name="T6" fmla="*/ 0 w 84"/>
                <a:gd name="T7" fmla="*/ 4 h 84"/>
                <a:gd name="T8" fmla="*/ 4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88" name="Freeform 440"/>
            <p:cNvSpPr>
              <a:spLocks/>
            </p:cNvSpPr>
            <p:nvPr/>
          </p:nvSpPr>
          <p:spPr bwMode="auto">
            <a:xfrm>
              <a:off x="4279" y="2983"/>
              <a:ext cx="48" cy="47"/>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89" name="Freeform 441"/>
            <p:cNvSpPr>
              <a:spLocks/>
            </p:cNvSpPr>
            <p:nvPr/>
          </p:nvSpPr>
          <p:spPr bwMode="auto">
            <a:xfrm>
              <a:off x="4396" y="2990"/>
              <a:ext cx="47" cy="46"/>
            </a:xfrm>
            <a:custGeom>
              <a:avLst/>
              <a:gdLst>
                <a:gd name="T0" fmla="*/ 4 w 84"/>
                <a:gd name="T1" fmla="*/ 0 h 84"/>
                <a:gd name="T2" fmla="*/ 8 w 84"/>
                <a:gd name="T3" fmla="*/ 4 h 84"/>
                <a:gd name="T4" fmla="*/ 4 w 84"/>
                <a:gd name="T5" fmla="*/ 8 h 84"/>
                <a:gd name="T6" fmla="*/ 0 w 84"/>
                <a:gd name="T7" fmla="*/ 4 h 84"/>
                <a:gd name="T8" fmla="*/ 4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0" name="Freeform 442"/>
            <p:cNvSpPr>
              <a:spLocks/>
            </p:cNvSpPr>
            <p:nvPr/>
          </p:nvSpPr>
          <p:spPr bwMode="auto">
            <a:xfrm>
              <a:off x="4515" y="3030"/>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1" name="Freeform 443"/>
            <p:cNvSpPr>
              <a:spLocks/>
            </p:cNvSpPr>
            <p:nvPr/>
          </p:nvSpPr>
          <p:spPr bwMode="auto">
            <a:xfrm>
              <a:off x="4634" y="3096"/>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2" name="Freeform 444"/>
            <p:cNvSpPr>
              <a:spLocks/>
            </p:cNvSpPr>
            <p:nvPr/>
          </p:nvSpPr>
          <p:spPr bwMode="auto">
            <a:xfrm>
              <a:off x="4753" y="3169"/>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3" name="Freeform 445"/>
            <p:cNvSpPr>
              <a:spLocks/>
            </p:cNvSpPr>
            <p:nvPr/>
          </p:nvSpPr>
          <p:spPr bwMode="auto">
            <a:xfrm>
              <a:off x="4872" y="3284"/>
              <a:ext cx="48" cy="47"/>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4" name="Freeform 446"/>
            <p:cNvSpPr>
              <a:spLocks/>
            </p:cNvSpPr>
            <p:nvPr/>
          </p:nvSpPr>
          <p:spPr bwMode="auto">
            <a:xfrm>
              <a:off x="4992" y="3337"/>
              <a:ext cx="47" cy="47"/>
            </a:xfrm>
            <a:custGeom>
              <a:avLst/>
              <a:gdLst>
                <a:gd name="T0" fmla="*/ 4 w 84"/>
                <a:gd name="T1" fmla="*/ 0 h 84"/>
                <a:gd name="T2" fmla="*/ 8 w 84"/>
                <a:gd name="T3" fmla="*/ 4 h 84"/>
                <a:gd name="T4" fmla="*/ 4 w 84"/>
                <a:gd name="T5" fmla="*/ 8 h 84"/>
                <a:gd name="T6" fmla="*/ 0 w 84"/>
                <a:gd name="T7" fmla="*/ 4 h 84"/>
                <a:gd name="T8" fmla="*/ 4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5" name="Freeform 447"/>
            <p:cNvSpPr>
              <a:spLocks/>
            </p:cNvSpPr>
            <p:nvPr/>
          </p:nvSpPr>
          <p:spPr bwMode="auto">
            <a:xfrm>
              <a:off x="5112" y="3347"/>
              <a:ext cx="47" cy="47"/>
            </a:xfrm>
            <a:custGeom>
              <a:avLst/>
              <a:gdLst>
                <a:gd name="T0" fmla="*/ 4 w 84"/>
                <a:gd name="T1" fmla="*/ 0 h 84"/>
                <a:gd name="T2" fmla="*/ 8 w 84"/>
                <a:gd name="T3" fmla="*/ 4 h 84"/>
                <a:gd name="T4" fmla="*/ 4 w 84"/>
                <a:gd name="T5" fmla="*/ 8 h 84"/>
                <a:gd name="T6" fmla="*/ 0 w 84"/>
                <a:gd name="T7" fmla="*/ 4 h 84"/>
                <a:gd name="T8" fmla="*/ 4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6" name="Freeform 448"/>
            <p:cNvSpPr>
              <a:spLocks/>
            </p:cNvSpPr>
            <p:nvPr/>
          </p:nvSpPr>
          <p:spPr bwMode="auto">
            <a:xfrm>
              <a:off x="5231" y="3397"/>
              <a:ext cx="48" cy="46"/>
            </a:xfrm>
            <a:custGeom>
              <a:avLst/>
              <a:gdLst>
                <a:gd name="T0" fmla="*/ 5 w 84"/>
                <a:gd name="T1" fmla="*/ 0 h 84"/>
                <a:gd name="T2" fmla="*/ 9 w 84"/>
                <a:gd name="T3" fmla="*/ 4 h 84"/>
                <a:gd name="T4" fmla="*/ 5 w 84"/>
                <a:gd name="T5" fmla="*/ 8 h 84"/>
                <a:gd name="T6" fmla="*/ 0 w 84"/>
                <a:gd name="T7" fmla="*/ 4 h 84"/>
                <a:gd name="T8" fmla="*/ 5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397" name="Line 450"/>
            <p:cNvSpPr>
              <a:spLocks noChangeShapeType="1"/>
            </p:cNvSpPr>
            <p:nvPr/>
          </p:nvSpPr>
          <p:spPr bwMode="auto">
            <a:xfrm>
              <a:off x="4943" y="2936"/>
              <a:ext cx="108" cy="1"/>
            </a:xfrm>
            <a:prstGeom prst="line">
              <a:avLst/>
            </a:prstGeom>
            <a:noFill/>
            <a:ln w="28575">
              <a:solidFill>
                <a:srgbClr val="FF9966"/>
              </a:solidFill>
              <a:round/>
              <a:headEnd/>
              <a:tailEnd/>
            </a:ln>
          </p:spPr>
          <p:txBody>
            <a:bodyPr/>
            <a:lstStyle/>
            <a:p>
              <a:pPr eaLnBrk="0" hangingPunct="0">
                <a:defRPr/>
              </a:pPr>
              <a:endParaRPr lang="en-US">
                <a:solidFill>
                  <a:prstClr val="white"/>
                </a:solidFill>
              </a:endParaRPr>
            </a:p>
          </p:txBody>
        </p:sp>
        <p:sp>
          <p:nvSpPr>
            <p:cNvPr id="398" name="Oval 451"/>
            <p:cNvSpPr>
              <a:spLocks noChangeArrowheads="1"/>
            </p:cNvSpPr>
            <p:nvPr/>
          </p:nvSpPr>
          <p:spPr bwMode="auto">
            <a:xfrm>
              <a:off x="4976" y="2916"/>
              <a:ext cx="38" cy="37"/>
            </a:xfrm>
            <a:prstGeom prst="ellipse">
              <a:avLst/>
            </a:prstGeom>
            <a:solidFill>
              <a:srgbClr val="FF9966"/>
            </a:solidFill>
            <a:ln w="9525">
              <a:solidFill>
                <a:srgbClr val="FF9966"/>
              </a:solidFill>
              <a:round/>
              <a:headEnd/>
              <a:tailEnd/>
            </a:ln>
          </p:spPr>
          <p:txBody>
            <a:bodyPr/>
            <a:lstStyle/>
            <a:p>
              <a:pPr eaLnBrk="0" hangingPunct="0">
                <a:defRPr/>
              </a:pPr>
              <a:endParaRPr lang="en-US">
                <a:solidFill>
                  <a:prstClr val="white"/>
                </a:solidFill>
              </a:endParaRPr>
            </a:p>
          </p:txBody>
        </p:sp>
        <p:sp>
          <p:nvSpPr>
            <p:cNvPr id="399" name="Rectangle 452"/>
            <p:cNvSpPr>
              <a:spLocks noChangeArrowheads="1"/>
            </p:cNvSpPr>
            <p:nvPr/>
          </p:nvSpPr>
          <p:spPr bwMode="auto">
            <a:xfrm>
              <a:off x="5091" y="2899"/>
              <a:ext cx="125" cy="116"/>
            </a:xfrm>
            <a:prstGeom prst="rect">
              <a:avLst/>
            </a:prstGeom>
            <a:noFill/>
            <a:ln w="9525">
              <a:noFill/>
              <a:miter lim="800000"/>
              <a:headEnd/>
              <a:tailEnd/>
            </a:ln>
          </p:spPr>
          <p:txBody>
            <a:bodyPr wrap="none" lIns="0" tIns="0" rIns="0" bIns="0">
              <a:spAutoFit/>
            </a:bodyPr>
            <a:lstStyle/>
            <a:p>
              <a:pPr eaLnBrk="0" hangingPunct="0">
                <a:defRPr/>
              </a:pPr>
              <a:r>
                <a:rPr lang="en-US" sz="1200" b="1" dirty="0">
                  <a:solidFill>
                    <a:srgbClr val="FFFFFF"/>
                  </a:solidFill>
                </a:rPr>
                <a:t>0.5</a:t>
              </a:r>
              <a:endParaRPr lang="en-US" sz="1200" b="1" dirty="0">
                <a:solidFill>
                  <a:prstClr val="white"/>
                </a:solidFill>
              </a:endParaRPr>
            </a:p>
          </p:txBody>
        </p:sp>
        <p:sp>
          <p:nvSpPr>
            <p:cNvPr id="400" name="Line 453"/>
            <p:cNvSpPr>
              <a:spLocks noChangeShapeType="1"/>
            </p:cNvSpPr>
            <p:nvPr/>
          </p:nvSpPr>
          <p:spPr bwMode="auto">
            <a:xfrm>
              <a:off x="4943" y="3026"/>
              <a:ext cx="108" cy="1"/>
            </a:xfrm>
            <a:prstGeom prst="line">
              <a:avLst/>
            </a:prstGeom>
            <a:noFill/>
            <a:ln w="28575">
              <a:solidFill>
                <a:srgbClr val="66CCFF"/>
              </a:solidFill>
              <a:round/>
              <a:headEnd/>
              <a:tailEnd/>
            </a:ln>
          </p:spPr>
          <p:txBody>
            <a:bodyPr/>
            <a:lstStyle/>
            <a:p>
              <a:pPr eaLnBrk="0" hangingPunct="0">
                <a:defRPr/>
              </a:pPr>
              <a:endParaRPr lang="en-US">
                <a:solidFill>
                  <a:prstClr val="white"/>
                </a:solidFill>
              </a:endParaRPr>
            </a:p>
          </p:txBody>
        </p:sp>
        <p:sp>
          <p:nvSpPr>
            <p:cNvPr id="401" name="Rectangle 454"/>
            <p:cNvSpPr>
              <a:spLocks noChangeArrowheads="1"/>
            </p:cNvSpPr>
            <p:nvPr/>
          </p:nvSpPr>
          <p:spPr bwMode="auto">
            <a:xfrm>
              <a:off x="4976" y="3006"/>
              <a:ext cx="38" cy="37"/>
            </a:xfrm>
            <a:prstGeom prst="rect">
              <a:avLst/>
            </a:prstGeom>
            <a:solidFill>
              <a:srgbClr val="66CCFF"/>
            </a:solidFill>
            <a:ln w="9525">
              <a:solidFill>
                <a:srgbClr val="66CCFF"/>
              </a:solidFill>
              <a:miter lim="800000"/>
              <a:headEnd/>
              <a:tailEnd/>
            </a:ln>
          </p:spPr>
          <p:txBody>
            <a:bodyPr/>
            <a:lstStyle/>
            <a:p>
              <a:pPr eaLnBrk="0" hangingPunct="0">
                <a:defRPr/>
              </a:pPr>
              <a:endParaRPr lang="en-US">
                <a:solidFill>
                  <a:prstClr val="white"/>
                </a:solidFill>
              </a:endParaRPr>
            </a:p>
          </p:txBody>
        </p:sp>
        <p:sp>
          <p:nvSpPr>
            <p:cNvPr id="402" name="Rectangle 455"/>
            <p:cNvSpPr>
              <a:spLocks noChangeArrowheads="1"/>
            </p:cNvSpPr>
            <p:nvPr/>
          </p:nvSpPr>
          <p:spPr bwMode="auto">
            <a:xfrm>
              <a:off x="5091" y="2989"/>
              <a:ext cx="125"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1.0</a:t>
              </a:r>
              <a:endParaRPr lang="en-US" sz="1200" b="1">
                <a:solidFill>
                  <a:prstClr val="white"/>
                </a:solidFill>
              </a:endParaRPr>
            </a:p>
          </p:txBody>
        </p:sp>
        <p:sp>
          <p:nvSpPr>
            <p:cNvPr id="403" name="Line 456"/>
            <p:cNvSpPr>
              <a:spLocks noChangeShapeType="1"/>
            </p:cNvSpPr>
            <p:nvPr/>
          </p:nvSpPr>
          <p:spPr bwMode="auto">
            <a:xfrm>
              <a:off x="4943" y="3115"/>
              <a:ext cx="108" cy="1"/>
            </a:xfrm>
            <a:prstGeom prst="line">
              <a:avLst/>
            </a:prstGeom>
            <a:noFill/>
            <a:ln w="28575">
              <a:solidFill>
                <a:srgbClr val="00FF00"/>
              </a:solidFill>
              <a:round/>
              <a:headEnd/>
              <a:tailEnd/>
            </a:ln>
          </p:spPr>
          <p:txBody>
            <a:bodyPr/>
            <a:lstStyle/>
            <a:p>
              <a:pPr eaLnBrk="0" hangingPunct="0">
                <a:defRPr/>
              </a:pPr>
              <a:endParaRPr lang="en-US">
                <a:solidFill>
                  <a:prstClr val="white"/>
                </a:solidFill>
              </a:endParaRPr>
            </a:p>
          </p:txBody>
        </p:sp>
        <p:sp>
          <p:nvSpPr>
            <p:cNvPr id="404" name="Freeform 457"/>
            <p:cNvSpPr>
              <a:spLocks/>
            </p:cNvSpPr>
            <p:nvPr/>
          </p:nvSpPr>
          <p:spPr bwMode="auto">
            <a:xfrm>
              <a:off x="4976" y="3096"/>
              <a:ext cx="41" cy="39"/>
            </a:xfrm>
            <a:custGeom>
              <a:avLst/>
              <a:gdLst>
                <a:gd name="T0" fmla="*/ 4 w 72"/>
                <a:gd name="T1" fmla="*/ 0 h 72"/>
                <a:gd name="T2" fmla="*/ 7 w 72"/>
                <a:gd name="T3" fmla="*/ 6 h 72"/>
                <a:gd name="T4" fmla="*/ 0 w 72"/>
                <a:gd name="T5" fmla="*/ 6 h 72"/>
                <a:gd name="T6" fmla="*/ 4 w 72"/>
                <a:gd name="T7" fmla="*/ 0 h 72"/>
                <a:gd name="T8" fmla="*/ 0 60000 65536"/>
                <a:gd name="T9" fmla="*/ 0 60000 65536"/>
                <a:gd name="T10" fmla="*/ 0 60000 65536"/>
                <a:gd name="T11" fmla="*/ 0 60000 65536"/>
                <a:gd name="T12" fmla="*/ 0 w 72"/>
                <a:gd name="T13" fmla="*/ 0 h 72"/>
                <a:gd name="T14" fmla="*/ 72 w 72"/>
                <a:gd name="T15" fmla="*/ 72 h 72"/>
              </a:gdLst>
              <a:ahLst/>
              <a:cxnLst>
                <a:cxn ang="T8">
                  <a:pos x="T0" y="T1"/>
                </a:cxn>
                <a:cxn ang="T9">
                  <a:pos x="T2" y="T3"/>
                </a:cxn>
                <a:cxn ang="T10">
                  <a:pos x="T4" y="T5"/>
                </a:cxn>
                <a:cxn ang="T11">
                  <a:pos x="T6" y="T7"/>
                </a:cxn>
              </a:cxnLst>
              <a:rect l="T12" t="T13" r="T14" b="T15"/>
              <a:pathLst>
                <a:path w="72" h="72">
                  <a:moveTo>
                    <a:pt x="36" y="0"/>
                  </a:moveTo>
                  <a:lnTo>
                    <a:pt x="72" y="72"/>
                  </a:lnTo>
                  <a:lnTo>
                    <a:pt x="0" y="72"/>
                  </a:lnTo>
                  <a:lnTo>
                    <a:pt x="36" y="0"/>
                  </a:lnTo>
                  <a:close/>
                </a:path>
              </a:pathLst>
            </a:custGeom>
            <a:solidFill>
              <a:srgbClr val="00FF00"/>
            </a:solidFill>
            <a:ln w="9525">
              <a:solidFill>
                <a:srgbClr val="00FF00"/>
              </a:solidFill>
              <a:round/>
              <a:headEnd/>
              <a:tailEnd/>
            </a:ln>
          </p:spPr>
          <p:txBody>
            <a:bodyPr/>
            <a:lstStyle/>
            <a:p>
              <a:pPr eaLnBrk="0" hangingPunct="0">
                <a:defRPr/>
              </a:pPr>
              <a:endParaRPr lang="en-US">
                <a:solidFill>
                  <a:prstClr val="white"/>
                </a:solidFill>
              </a:endParaRPr>
            </a:p>
          </p:txBody>
        </p:sp>
        <p:sp>
          <p:nvSpPr>
            <p:cNvPr id="405" name="Rectangle 458"/>
            <p:cNvSpPr>
              <a:spLocks noChangeArrowheads="1"/>
            </p:cNvSpPr>
            <p:nvPr/>
          </p:nvSpPr>
          <p:spPr bwMode="auto">
            <a:xfrm>
              <a:off x="5091" y="3078"/>
              <a:ext cx="124"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2.5</a:t>
              </a:r>
              <a:endParaRPr lang="en-US" sz="1200" b="1">
                <a:solidFill>
                  <a:prstClr val="white"/>
                </a:solidFill>
              </a:endParaRPr>
            </a:p>
          </p:txBody>
        </p:sp>
        <p:sp>
          <p:nvSpPr>
            <p:cNvPr id="406" name="Line 459"/>
            <p:cNvSpPr>
              <a:spLocks noChangeShapeType="1"/>
            </p:cNvSpPr>
            <p:nvPr/>
          </p:nvSpPr>
          <p:spPr bwMode="auto">
            <a:xfrm>
              <a:off x="4943" y="3205"/>
              <a:ext cx="108" cy="0"/>
            </a:xfrm>
            <a:prstGeom prst="line">
              <a:avLst/>
            </a:prstGeom>
            <a:noFill/>
            <a:ln w="28575">
              <a:solidFill>
                <a:srgbClr val="FFFF99"/>
              </a:solidFill>
              <a:round/>
              <a:headEnd/>
              <a:tailEnd/>
            </a:ln>
          </p:spPr>
          <p:txBody>
            <a:bodyPr/>
            <a:lstStyle/>
            <a:p>
              <a:pPr eaLnBrk="0" hangingPunct="0">
                <a:defRPr/>
              </a:pPr>
              <a:endParaRPr lang="en-US">
                <a:solidFill>
                  <a:prstClr val="white"/>
                </a:solidFill>
              </a:endParaRPr>
            </a:p>
          </p:txBody>
        </p:sp>
        <p:sp>
          <p:nvSpPr>
            <p:cNvPr id="407" name="Freeform 460"/>
            <p:cNvSpPr>
              <a:spLocks/>
            </p:cNvSpPr>
            <p:nvPr/>
          </p:nvSpPr>
          <p:spPr bwMode="auto">
            <a:xfrm>
              <a:off x="4976" y="3185"/>
              <a:ext cx="41" cy="40"/>
            </a:xfrm>
            <a:custGeom>
              <a:avLst/>
              <a:gdLst>
                <a:gd name="T0" fmla="*/ 4 w 72"/>
                <a:gd name="T1" fmla="*/ 0 h 72"/>
                <a:gd name="T2" fmla="*/ 7 w 72"/>
                <a:gd name="T3" fmla="*/ 3 h 72"/>
                <a:gd name="T4" fmla="*/ 4 w 72"/>
                <a:gd name="T5" fmla="*/ 7 h 72"/>
                <a:gd name="T6" fmla="*/ 0 w 72"/>
                <a:gd name="T7" fmla="*/ 3 h 72"/>
                <a:gd name="T8" fmla="*/ 4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solidFill>
              <a:srgbClr val="FFFF99"/>
            </a:solidFill>
            <a:ln w="9525">
              <a:solidFill>
                <a:srgbClr val="FFFF99"/>
              </a:solidFill>
              <a:round/>
              <a:headEnd/>
              <a:tailEnd/>
            </a:ln>
          </p:spPr>
          <p:txBody>
            <a:bodyPr/>
            <a:lstStyle/>
            <a:p>
              <a:pPr eaLnBrk="0" hangingPunct="0">
                <a:defRPr/>
              </a:pPr>
              <a:endParaRPr lang="en-US">
                <a:solidFill>
                  <a:prstClr val="white"/>
                </a:solidFill>
              </a:endParaRPr>
            </a:p>
          </p:txBody>
        </p:sp>
        <p:sp>
          <p:nvSpPr>
            <p:cNvPr id="408" name="Rectangle 461"/>
            <p:cNvSpPr>
              <a:spLocks noChangeArrowheads="1"/>
            </p:cNvSpPr>
            <p:nvPr/>
          </p:nvSpPr>
          <p:spPr bwMode="auto">
            <a:xfrm>
              <a:off x="5091" y="3170"/>
              <a:ext cx="97" cy="116"/>
            </a:xfrm>
            <a:prstGeom prst="rect">
              <a:avLst/>
            </a:prstGeom>
            <a:noFill/>
            <a:ln w="9525">
              <a:noFill/>
              <a:miter lim="800000"/>
              <a:headEnd/>
              <a:tailEnd/>
            </a:ln>
          </p:spPr>
          <p:txBody>
            <a:bodyPr wrap="none" lIns="0" tIns="0" rIns="0" bIns="0">
              <a:spAutoFit/>
            </a:bodyPr>
            <a:lstStyle/>
            <a:p>
              <a:pPr eaLnBrk="0" hangingPunct="0">
                <a:defRPr/>
              </a:pPr>
              <a:r>
                <a:rPr lang="en-US" sz="1200" b="1">
                  <a:solidFill>
                    <a:srgbClr val="FFFFFF"/>
                  </a:solidFill>
                </a:rPr>
                <a:t>10</a:t>
              </a:r>
              <a:endParaRPr lang="en-US" sz="1200" b="1">
                <a:solidFill>
                  <a:prstClr val="white"/>
                </a:solidFill>
              </a:endParaRPr>
            </a:p>
          </p:txBody>
        </p:sp>
        <p:sp>
          <p:nvSpPr>
            <p:cNvPr id="409" name="Text Box 462"/>
            <p:cNvSpPr txBox="1">
              <a:spLocks noChangeArrowheads="1"/>
            </p:cNvSpPr>
            <p:nvPr/>
          </p:nvSpPr>
          <p:spPr bwMode="auto">
            <a:xfrm>
              <a:off x="4751" y="2742"/>
              <a:ext cx="697" cy="173"/>
            </a:xfrm>
            <a:prstGeom prst="rect">
              <a:avLst/>
            </a:prstGeom>
            <a:noFill/>
            <a:ln w="9525">
              <a:noFill/>
              <a:miter lim="800000"/>
              <a:headEnd/>
              <a:tailEnd/>
            </a:ln>
          </p:spPr>
          <p:txBody>
            <a:bodyPr>
              <a:spAutoFit/>
            </a:bodyPr>
            <a:lstStyle/>
            <a:p>
              <a:pPr algn="ctr" eaLnBrk="0" hangingPunct="0">
                <a:defRPr/>
              </a:pPr>
              <a:r>
                <a:rPr lang="en-US" sz="1200" b="1" dirty="0">
                  <a:solidFill>
                    <a:srgbClr val="FFFFFF"/>
                  </a:solidFill>
                </a:rPr>
                <a:t>Dose mg/kg  </a:t>
              </a:r>
            </a:p>
          </p:txBody>
        </p:sp>
        <p:sp>
          <p:nvSpPr>
            <p:cNvPr id="410" name="Text Box 1567"/>
            <p:cNvSpPr txBox="1">
              <a:spLocks noChangeArrowheads="1"/>
            </p:cNvSpPr>
            <p:nvPr/>
          </p:nvSpPr>
          <p:spPr bwMode="auto">
            <a:xfrm>
              <a:off x="5168" y="2881"/>
              <a:ext cx="116" cy="155"/>
            </a:xfrm>
            <a:prstGeom prst="rect">
              <a:avLst/>
            </a:prstGeom>
            <a:noFill/>
            <a:ln w="9525">
              <a:noFill/>
              <a:miter lim="800000"/>
              <a:headEnd/>
              <a:tailEnd/>
            </a:ln>
          </p:spPr>
          <p:txBody>
            <a:bodyPr wrap="none">
              <a:spAutoFit/>
            </a:bodyPr>
            <a:lstStyle/>
            <a:p>
              <a:pPr eaLnBrk="0" hangingPunct="0">
                <a:defRPr/>
              </a:pPr>
              <a:endParaRPr lang="en-US" sz="1000" b="1" dirty="0">
                <a:solidFill>
                  <a:prstClr val="white"/>
                </a:solidFill>
              </a:endParaRPr>
            </a:p>
          </p:txBody>
        </p:sp>
        <p:sp>
          <p:nvSpPr>
            <p:cNvPr id="411" name="Text Box 1568"/>
            <p:cNvSpPr txBox="1">
              <a:spLocks noChangeArrowheads="1"/>
            </p:cNvSpPr>
            <p:nvPr/>
          </p:nvSpPr>
          <p:spPr bwMode="auto">
            <a:xfrm>
              <a:off x="5168" y="2971"/>
              <a:ext cx="116" cy="155"/>
            </a:xfrm>
            <a:prstGeom prst="rect">
              <a:avLst/>
            </a:prstGeom>
            <a:noFill/>
            <a:ln w="9525">
              <a:noFill/>
              <a:miter lim="800000"/>
              <a:headEnd/>
              <a:tailEnd/>
            </a:ln>
          </p:spPr>
          <p:txBody>
            <a:bodyPr wrap="none">
              <a:spAutoFit/>
            </a:bodyPr>
            <a:lstStyle/>
            <a:p>
              <a:pPr eaLnBrk="0" hangingPunct="0">
                <a:defRPr/>
              </a:pPr>
              <a:endParaRPr lang="en-US" sz="1000" b="1" dirty="0">
                <a:solidFill>
                  <a:prstClr val="white"/>
                </a:solidFill>
              </a:endParaRPr>
            </a:p>
          </p:txBody>
        </p:sp>
        <p:sp>
          <p:nvSpPr>
            <p:cNvPr id="412" name="Text Box 1569"/>
            <p:cNvSpPr txBox="1">
              <a:spLocks noChangeArrowheads="1"/>
            </p:cNvSpPr>
            <p:nvPr/>
          </p:nvSpPr>
          <p:spPr bwMode="auto">
            <a:xfrm>
              <a:off x="5156" y="3151"/>
              <a:ext cx="116" cy="155"/>
            </a:xfrm>
            <a:prstGeom prst="rect">
              <a:avLst/>
            </a:prstGeom>
            <a:noFill/>
            <a:ln w="9525">
              <a:noFill/>
              <a:miter lim="800000"/>
              <a:headEnd/>
              <a:tailEnd/>
            </a:ln>
          </p:spPr>
          <p:txBody>
            <a:bodyPr wrap="none">
              <a:spAutoFit/>
            </a:bodyPr>
            <a:lstStyle/>
            <a:p>
              <a:pPr eaLnBrk="0" hangingPunct="0">
                <a:defRPr/>
              </a:pPr>
              <a:endParaRPr lang="en-US" sz="1000" b="1" dirty="0">
                <a:solidFill>
                  <a:prstClr val="white"/>
                </a:solidFill>
              </a:endParaRPr>
            </a:p>
          </p:txBody>
        </p:sp>
        <p:sp>
          <p:nvSpPr>
            <p:cNvPr id="413" name="Text Box 1570"/>
            <p:cNvSpPr txBox="1">
              <a:spLocks noChangeArrowheads="1"/>
            </p:cNvSpPr>
            <p:nvPr/>
          </p:nvSpPr>
          <p:spPr bwMode="auto">
            <a:xfrm>
              <a:off x="5162" y="3055"/>
              <a:ext cx="116" cy="155"/>
            </a:xfrm>
            <a:prstGeom prst="rect">
              <a:avLst/>
            </a:prstGeom>
            <a:noFill/>
            <a:ln w="9525">
              <a:noFill/>
              <a:miter lim="800000"/>
              <a:headEnd/>
              <a:tailEnd/>
            </a:ln>
          </p:spPr>
          <p:txBody>
            <a:bodyPr wrap="none">
              <a:spAutoFit/>
            </a:bodyPr>
            <a:lstStyle/>
            <a:p>
              <a:pPr eaLnBrk="0" hangingPunct="0">
                <a:defRPr/>
              </a:pPr>
              <a:endParaRPr lang="en-US" sz="1000" b="1" dirty="0">
                <a:solidFill>
                  <a:prstClr val="white"/>
                </a:solidFill>
              </a:endParaRPr>
            </a:p>
          </p:txBody>
        </p:sp>
      </p:grpSp>
      <p:sp>
        <p:nvSpPr>
          <p:cNvPr id="414" name="Rectangle 413"/>
          <p:cNvSpPr/>
          <p:nvPr/>
        </p:nvSpPr>
        <p:spPr>
          <a:xfrm>
            <a:off x="5398293" y="3470274"/>
            <a:ext cx="4131962" cy="276225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15" name="Rectangle 225"/>
          <p:cNvSpPr>
            <a:spLocks noChangeArrowheads="1"/>
          </p:cNvSpPr>
          <p:nvPr/>
        </p:nvSpPr>
        <p:spPr bwMode="auto">
          <a:xfrm>
            <a:off x="0" y="-15875"/>
            <a:ext cx="11049000" cy="603788"/>
          </a:xfrm>
          <a:prstGeom prst="rect">
            <a:avLst/>
          </a:prstGeom>
          <a:noFill/>
          <a:ln w="9525">
            <a:noFill/>
            <a:miter lim="800000"/>
            <a:headEnd/>
            <a:tailEnd/>
          </a:ln>
        </p:spPr>
        <p:txBody>
          <a:bodyPr anchor="ctr"/>
          <a:lstStyle/>
          <a:p>
            <a:pPr algn="ctr" eaLnBrk="0" hangingPunct="0">
              <a:defRPr/>
            </a:pPr>
            <a:r>
              <a:rPr lang="en-US" sz="2800" b="1" dirty="0" smtClean="0">
                <a:solidFill>
                  <a:schemeClr val="bg1"/>
                </a:solidFill>
                <a:latin typeface="Calibri" panose="020F0502020204030204" pitchFamily="34" charset="0"/>
              </a:rPr>
              <a:t>Effects </a:t>
            </a:r>
            <a:r>
              <a:rPr lang="en-US" sz="2800" b="1" dirty="0">
                <a:solidFill>
                  <a:schemeClr val="bg1"/>
                </a:solidFill>
                <a:latin typeface="Calibri" panose="020F0502020204030204" pitchFamily="34" charset="0"/>
              </a:rPr>
              <a:t>of Drugs on Dopamine Levels</a:t>
            </a:r>
          </a:p>
        </p:txBody>
      </p:sp>
      <p:sp>
        <p:nvSpPr>
          <p:cNvPr id="416" name="Rectangle 224"/>
          <p:cNvSpPr>
            <a:spLocks noChangeArrowheads="1"/>
          </p:cNvSpPr>
          <p:nvPr/>
        </p:nvSpPr>
        <p:spPr bwMode="auto">
          <a:xfrm>
            <a:off x="609600" y="6273398"/>
            <a:ext cx="5970587" cy="523220"/>
          </a:xfrm>
          <a:prstGeom prst="rect">
            <a:avLst/>
          </a:prstGeom>
          <a:noFill/>
          <a:ln w="9525">
            <a:noFill/>
            <a:miter lim="800000"/>
            <a:headEnd/>
            <a:tailEnd/>
          </a:ln>
        </p:spPr>
        <p:txBody>
          <a:bodyPr wrap="square">
            <a:spAutoFit/>
          </a:bodyPr>
          <a:lstStyle/>
          <a:p>
            <a:pPr eaLnBrk="0" hangingPunct="0">
              <a:defRPr/>
            </a:pPr>
            <a:r>
              <a:rPr lang="en-US" sz="1400" dirty="0">
                <a:solidFill>
                  <a:schemeClr val="bg1"/>
                </a:solidFill>
              </a:rPr>
              <a:t>Adapted from: Di </a:t>
            </a:r>
            <a:r>
              <a:rPr lang="en-US" sz="1400" dirty="0" err="1">
                <a:solidFill>
                  <a:schemeClr val="bg1"/>
                </a:solidFill>
              </a:rPr>
              <a:t>Chiara</a:t>
            </a:r>
            <a:r>
              <a:rPr lang="en-US" sz="1400" dirty="0">
                <a:solidFill>
                  <a:schemeClr val="bg1"/>
                </a:solidFill>
              </a:rPr>
              <a:t> and </a:t>
            </a:r>
            <a:r>
              <a:rPr lang="en-US" sz="1400" dirty="0" err="1">
                <a:solidFill>
                  <a:schemeClr val="bg1"/>
                </a:solidFill>
              </a:rPr>
              <a:t>Imperato</a:t>
            </a:r>
            <a:r>
              <a:rPr lang="en-US" sz="1400" dirty="0">
                <a:solidFill>
                  <a:schemeClr val="bg1"/>
                </a:solidFill>
              </a:rPr>
              <a:t>, </a:t>
            </a:r>
            <a:r>
              <a:rPr lang="en-US" sz="1400" i="1" dirty="0">
                <a:solidFill>
                  <a:schemeClr val="bg1"/>
                </a:solidFill>
              </a:rPr>
              <a:t>Proceedings of the National Academy of Sciences USA</a:t>
            </a:r>
            <a:r>
              <a:rPr lang="en-US" sz="1400" dirty="0">
                <a:solidFill>
                  <a:schemeClr val="bg1"/>
                </a:solidFill>
              </a:rPr>
              <a:t>, 1988; courtesy of Nora D </a:t>
            </a:r>
            <a:r>
              <a:rPr lang="en-US" sz="1400" dirty="0" err="1">
                <a:solidFill>
                  <a:schemeClr val="bg1"/>
                </a:solidFill>
              </a:rPr>
              <a:t>Volkow</a:t>
            </a:r>
            <a:r>
              <a:rPr lang="en-US" sz="1400" dirty="0">
                <a:solidFill>
                  <a:schemeClr val="bg1"/>
                </a:solidFill>
              </a:rPr>
              <a:t>, MD</a:t>
            </a:r>
          </a:p>
        </p:txBody>
      </p:sp>
      <p:sp>
        <p:nvSpPr>
          <p:cNvPr id="417" name="TextBox 416"/>
          <p:cNvSpPr txBox="1"/>
          <p:nvPr/>
        </p:nvSpPr>
        <p:spPr>
          <a:xfrm>
            <a:off x="9543569" y="5890345"/>
            <a:ext cx="2561376" cy="277057"/>
          </a:xfrm>
          <a:prstGeom prst="rect">
            <a:avLst/>
          </a:prstGeom>
          <a:noFill/>
        </p:spPr>
        <p:txBody>
          <a:bodyPr wrap="square" rtlCol="0">
            <a:spAutoFit/>
          </a:bodyPr>
          <a:lstStyle/>
          <a:p>
            <a:pPr>
              <a:defRPr/>
            </a:pPr>
            <a:r>
              <a:rPr lang="en-US" sz="1200" dirty="0">
                <a:solidFill>
                  <a:prstClr val="white"/>
                </a:solidFill>
              </a:rPr>
              <a:t>Slide courtesy of </a:t>
            </a:r>
            <a:r>
              <a:rPr lang="en-US" sz="1200" dirty="0" err="1">
                <a:solidFill>
                  <a:prstClr val="white"/>
                </a:solidFill>
              </a:rPr>
              <a:t>Petros</a:t>
            </a:r>
            <a:r>
              <a:rPr lang="en-US" sz="1200" dirty="0">
                <a:solidFill>
                  <a:prstClr val="white"/>
                </a:solidFill>
              </a:rPr>
              <a:t> </a:t>
            </a:r>
            <a:r>
              <a:rPr lang="en-US" sz="1200" dirty="0" err="1">
                <a:solidFill>
                  <a:prstClr val="white"/>
                </a:solidFill>
              </a:rPr>
              <a:t>Levounis</a:t>
            </a:r>
            <a:r>
              <a:rPr lang="en-US" sz="1200" dirty="0">
                <a:solidFill>
                  <a:prstClr val="white"/>
                </a:solidFill>
              </a:rPr>
              <a:t>, MD</a:t>
            </a:r>
          </a:p>
        </p:txBody>
      </p:sp>
    </p:spTree>
    <p:extLst>
      <p:ext uri="{BB962C8B-B14F-4D97-AF65-F5344CB8AC3E}">
        <p14:creationId xmlns:p14="http://schemas.microsoft.com/office/powerpoint/2010/main" val="7449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78"/>
          <p:cNvGrpSpPr>
            <a:grpSpLocks/>
          </p:cNvGrpSpPr>
          <p:nvPr/>
        </p:nvGrpSpPr>
        <p:grpSpPr bwMode="auto">
          <a:xfrm>
            <a:off x="2286000" y="990600"/>
            <a:ext cx="6503764" cy="4909126"/>
            <a:chOff x="2551500" y="1839913"/>
            <a:chExt cx="3617525" cy="2380030"/>
          </a:xfrm>
        </p:grpSpPr>
        <p:sp>
          <p:nvSpPr>
            <p:cNvPr id="3" name="Line 3"/>
            <p:cNvSpPr>
              <a:spLocks noChangeShapeType="1"/>
            </p:cNvSpPr>
            <p:nvPr/>
          </p:nvSpPr>
          <p:spPr bwMode="auto">
            <a:xfrm>
              <a:off x="3175000" y="1943100"/>
              <a:ext cx="1587" cy="2092325"/>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4" name="Line 4"/>
            <p:cNvSpPr>
              <a:spLocks noChangeShapeType="1"/>
            </p:cNvSpPr>
            <p:nvPr/>
          </p:nvSpPr>
          <p:spPr bwMode="auto">
            <a:xfrm>
              <a:off x="3122612" y="3844925"/>
              <a:ext cx="52388"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5" name="Line 5"/>
            <p:cNvSpPr>
              <a:spLocks noChangeShapeType="1"/>
            </p:cNvSpPr>
            <p:nvPr/>
          </p:nvSpPr>
          <p:spPr bwMode="auto">
            <a:xfrm>
              <a:off x="3122612" y="3654425"/>
              <a:ext cx="52388"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6" name="Line 6"/>
            <p:cNvSpPr>
              <a:spLocks noChangeShapeType="1"/>
            </p:cNvSpPr>
            <p:nvPr/>
          </p:nvSpPr>
          <p:spPr bwMode="auto">
            <a:xfrm>
              <a:off x="3122612" y="3462338"/>
              <a:ext cx="52388"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 name="Line 7"/>
            <p:cNvSpPr>
              <a:spLocks noChangeShapeType="1"/>
            </p:cNvSpPr>
            <p:nvPr/>
          </p:nvSpPr>
          <p:spPr bwMode="auto">
            <a:xfrm>
              <a:off x="3122612" y="3273425"/>
              <a:ext cx="52388"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 name="Line 8"/>
            <p:cNvSpPr>
              <a:spLocks noChangeShapeType="1"/>
            </p:cNvSpPr>
            <p:nvPr/>
          </p:nvSpPr>
          <p:spPr bwMode="auto">
            <a:xfrm>
              <a:off x="3122612" y="3082925"/>
              <a:ext cx="52388" cy="0"/>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9" name="Line 9"/>
            <p:cNvSpPr>
              <a:spLocks noChangeShapeType="1"/>
            </p:cNvSpPr>
            <p:nvPr/>
          </p:nvSpPr>
          <p:spPr bwMode="auto">
            <a:xfrm>
              <a:off x="3122612" y="2897188"/>
              <a:ext cx="52388" cy="1587"/>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0" name="Line 10"/>
            <p:cNvSpPr>
              <a:spLocks noChangeShapeType="1"/>
            </p:cNvSpPr>
            <p:nvPr/>
          </p:nvSpPr>
          <p:spPr bwMode="auto">
            <a:xfrm>
              <a:off x="3122612" y="2705100"/>
              <a:ext cx="52388"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1" name="Line 11"/>
            <p:cNvSpPr>
              <a:spLocks noChangeShapeType="1"/>
            </p:cNvSpPr>
            <p:nvPr/>
          </p:nvSpPr>
          <p:spPr bwMode="auto">
            <a:xfrm>
              <a:off x="3122612" y="2514600"/>
              <a:ext cx="52388"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2" name="Line 12"/>
            <p:cNvSpPr>
              <a:spLocks noChangeShapeType="1"/>
            </p:cNvSpPr>
            <p:nvPr/>
          </p:nvSpPr>
          <p:spPr bwMode="auto">
            <a:xfrm>
              <a:off x="3122612" y="2324100"/>
              <a:ext cx="52388"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3" name="Line 13"/>
            <p:cNvSpPr>
              <a:spLocks noChangeShapeType="1"/>
            </p:cNvSpPr>
            <p:nvPr/>
          </p:nvSpPr>
          <p:spPr bwMode="auto">
            <a:xfrm>
              <a:off x="3122612" y="2133600"/>
              <a:ext cx="52388"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4" name="Line 14"/>
            <p:cNvSpPr>
              <a:spLocks noChangeShapeType="1"/>
            </p:cNvSpPr>
            <p:nvPr/>
          </p:nvSpPr>
          <p:spPr bwMode="auto">
            <a:xfrm>
              <a:off x="3122612" y="1943100"/>
              <a:ext cx="52388" cy="1588"/>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15" name="Rectangle 15"/>
            <p:cNvSpPr>
              <a:spLocks noChangeArrowheads="1"/>
            </p:cNvSpPr>
            <p:nvPr/>
          </p:nvSpPr>
          <p:spPr bwMode="auto">
            <a:xfrm>
              <a:off x="2968211" y="3973513"/>
              <a:ext cx="43689"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0</a:t>
              </a:r>
              <a:endParaRPr lang="en-US" sz="1200">
                <a:solidFill>
                  <a:prstClr val="white"/>
                </a:solidFill>
              </a:endParaRPr>
            </a:p>
          </p:txBody>
        </p:sp>
        <p:sp>
          <p:nvSpPr>
            <p:cNvPr id="16" name="Rectangle 16"/>
            <p:cNvSpPr>
              <a:spLocks noChangeArrowheads="1"/>
            </p:cNvSpPr>
            <p:nvPr/>
          </p:nvSpPr>
          <p:spPr bwMode="auto">
            <a:xfrm>
              <a:off x="2822226" y="3783013"/>
              <a:ext cx="129285"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100</a:t>
              </a:r>
              <a:endParaRPr lang="en-US" sz="1200">
                <a:solidFill>
                  <a:prstClr val="white"/>
                </a:solidFill>
              </a:endParaRPr>
            </a:p>
          </p:txBody>
        </p:sp>
        <p:sp>
          <p:nvSpPr>
            <p:cNvPr id="17" name="Rectangle 17"/>
            <p:cNvSpPr>
              <a:spLocks noChangeArrowheads="1"/>
            </p:cNvSpPr>
            <p:nvPr/>
          </p:nvSpPr>
          <p:spPr bwMode="auto">
            <a:xfrm>
              <a:off x="2822618" y="3592513"/>
              <a:ext cx="128501"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200</a:t>
              </a:r>
              <a:endParaRPr lang="en-US" sz="1200">
                <a:solidFill>
                  <a:prstClr val="white"/>
                </a:solidFill>
              </a:endParaRPr>
            </a:p>
          </p:txBody>
        </p:sp>
        <p:sp>
          <p:nvSpPr>
            <p:cNvPr id="18" name="Rectangle 18"/>
            <p:cNvSpPr>
              <a:spLocks noChangeArrowheads="1"/>
            </p:cNvSpPr>
            <p:nvPr/>
          </p:nvSpPr>
          <p:spPr bwMode="auto">
            <a:xfrm>
              <a:off x="2822226" y="3402013"/>
              <a:ext cx="129285"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300</a:t>
              </a:r>
              <a:endParaRPr lang="en-US" sz="1200">
                <a:solidFill>
                  <a:prstClr val="white"/>
                </a:solidFill>
              </a:endParaRPr>
            </a:p>
          </p:txBody>
        </p:sp>
        <p:sp>
          <p:nvSpPr>
            <p:cNvPr id="19" name="Rectangle 19"/>
            <p:cNvSpPr>
              <a:spLocks noChangeArrowheads="1"/>
            </p:cNvSpPr>
            <p:nvPr/>
          </p:nvSpPr>
          <p:spPr bwMode="auto">
            <a:xfrm>
              <a:off x="2820443" y="3211513"/>
              <a:ext cx="132852"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400</a:t>
              </a:r>
              <a:endParaRPr lang="en-US" sz="1200">
                <a:solidFill>
                  <a:prstClr val="white"/>
                </a:solidFill>
              </a:endParaRPr>
            </a:p>
          </p:txBody>
        </p:sp>
        <p:sp>
          <p:nvSpPr>
            <p:cNvPr id="20" name="Rectangle 20"/>
            <p:cNvSpPr>
              <a:spLocks noChangeArrowheads="1"/>
            </p:cNvSpPr>
            <p:nvPr/>
          </p:nvSpPr>
          <p:spPr bwMode="auto">
            <a:xfrm>
              <a:off x="2823064" y="3021013"/>
              <a:ext cx="127609"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500</a:t>
              </a:r>
              <a:endParaRPr lang="en-US" sz="1200">
                <a:solidFill>
                  <a:prstClr val="white"/>
                </a:solidFill>
              </a:endParaRPr>
            </a:p>
          </p:txBody>
        </p:sp>
        <p:sp>
          <p:nvSpPr>
            <p:cNvPr id="21" name="Rectangle 21"/>
            <p:cNvSpPr>
              <a:spLocks noChangeArrowheads="1"/>
            </p:cNvSpPr>
            <p:nvPr/>
          </p:nvSpPr>
          <p:spPr bwMode="auto">
            <a:xfrm>
              <a:off x="2819551" y="2833688"/>
              <a:ext cx="134635"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600</a:t>
              </a:r>
              <a:endParaRPr lang="en-US" sz="1200">
                <a:solidFill>
                  <a:prstClr val="white"/>
                </a:solidFill>
              </a:endParaRPr>
            </a:p>
          </p:txBody>
        </p:sp>
        <p:sp>
          <p:nvSpPr>
            <p:cNvPr id="22" name="Rectangle 22"/>
            <p:cNvSpPr>
              <a:spLocks noChangeArrowheads="1"/>
            </p:cNvSpPr>
            <p:nvPr/>
          </p:nvSpPr>
          <p:spPr bwMode="auto">
            <a:xfrm>
              <a:off x="2822226" y="2643188"/>
              <a:ext cx="129285"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700</a:t>
              </a:r>
              <a:endParaRPr lang="en-US" sz="1200">
                <a:solidFill>
                  <a:prstClr val="white"/>
                </a:solidFill>
              </a:endParaRPr>
            </a:p>
          </p:txBody>
        </p:sp>
        <p:sp>
          <p:nvSpPr>
            <p:cNvPr id="23" name="Rectangle 23"/>
            <p:cNvSpPr>
              <a:spLocks noChangeArrowheads="1"/>
            </p:cNvSpPr>
            <p:nvPr/>
          </p:nvSpPr>
          <p:spPr bwMode="auto">
            <a:xfrm>
              <a:off x="2819551" y="2452688"/>
              <a:ext cx="134635"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800</a:t>
              </a:r>
              <a:endParaRPr lang="en-US" sz="1200">
                <a:solidFill>
                  <a:prstClr val="white"/>
                </a:solidFill>
              </a:endParaRPr>
            </a:p>
          </p:txBody>
        </p:sp>
        <p:sp>
          <p:nvSpPr>
            <p:cNvPr id="24" name="Rectangle 24"/>
            <p:cNvSpPr>
              <a:spLocks noChangeArrowheads="1"/>
            </p:cNvSpPr>
            <p:nvPr/>
          </p:nvSpPr>
          <p:spPr bwMode="auto">
            <a:xfrm>
              <a:off x="2819551" y="2262188"/>
              <a:ext cx="134635"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900</a:t>
              </a:r>
              <a:endParaRPr lang="en-US" sz="1200">
                <a:solidFill>
                  <a:prstClr val="white"/>
                </a:solidFill>
              </a:endParaRPr>
            </a:p>
          </p:txBody>
        </p:sp>
        <p:sp>
          <p:nvSpPr>
            <p:cNvPr id="25" name="Rectangle 25"/>
            <p:cNvSpPr>
              <a:spLocks noChangeArrowheads="1"/>
            </p:cNvSpPr>
            <p:nvPr/>
          </p:nvSpPr>
          <p:spPr bwMode="auto">
            <a:xfrm>
              <a:off x="2747200" y="2071688"/>
              <a:ext cx="172975"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1000</a:t>
              </a:r>
              <a:endParaRPr lang="en-US" sz="1200">
                <a:solidFill>
                  <a:prstClr val="white"/>
                </a:solidFill>
              </a:endParaRPr>
            </a:p>
          </p:txBody>
        </p:sp>
        <p:sp>
          <p:nvSpPr>
            <p:cNvPr id="26" name="Rectangle 26"/>
            <p:cNvSpPr>
              <a:spLocks noChangeArrowheads="1"/>
            </p:cNvSpPr>
            <p:nvPr/>
          </p:nvSpPr>
          <p:spPr bwMode="auto">
            <a:xfrm>
              <a:off x="2748090" y="1881188"/>
              <a:ext cx="171192"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1100</a:t>
              </a:r>
              <a:endParaRPr lang="en-US" sz="1200">
                <a:solidFill>
                  <a:prstClr val="white"/>
                </a:solidFill>
              </a:endParaRPr>
            </a:p>
          </p:txBody>
        </p:sp>
        <p:sp>
          <p:nvSpPr>
            <p:cNvPr id="27" name="Line 27"/>
            <p:cNvSpPr>
              <a:spLocks noChangeShapeType="1"/>
            </p:cNvSpPr>
            <p:nvPr/>
          </p:nvSpPr>
          <p:spPr bwMode="auto">
            <a:xfrm>
              <a:off x="3122612" y="4035425"/>
              <a:ext cx="52388" cy="0"/>
            </a:xfrm>
            <a:prstGeom prst="line">
              <a:avLst/>
            </a:prstGeom>
            <a:noFill/>
            <a:ln w="19050">
              <a:solidFill>
                <a:srgbClr val="FFFFFF"/>
              </a:solidFill>
              <a:round/>
              <a:headEnd/>
              <a:tailEnd/>
            </a:ln>
          </p:spPr>
          <p:txBody>
            <a:bodyPr/>
            <a:lstStyle/>
            <a:p>
              <a:pPr>
                <a:defRPr/>
              </a:pPr>
              <a:endParaRPr lang="el-GR">
                <a:solidFill>
                  <a:prstClr val="white"/>
                </a:solidFill>
              </a:endParaRPr>
            </a:p>
          </p:txBody>
        </p:sp>
        <p:grpSp>
          <p:nvGrpSpPr>
            <p:cNvPr id="28" name="Group 28"/>
            <p:cNvGrpSpPr>
              <a:grpSpLocks/>
            </p:cNvGrpSpPr>
            <p:nvPr/>
          </p:nvGrpSpPr>
          <p:grpSpPr bwMode="auto">
            <a:xfrm>
              <a:off x="3376134" y="4035237"/>
              <a:ext cx="2792179" cy="184706"/>
              <a:chOff x="2365" y="3383"/>
              <a:chExt cx="1939" cy="198"/>
            </a:xfrm>
          </p:grpSpPr>
          <p:sp>
            <p:nvSpPr>
              <p:cNvPr id="66" name="Line 29"/>
              <p:cNvSpPr>
                <a:spLocks noChangeShapeType="1"/>
              </p:cNvSpPr>
              <p:nvPr/>
            </p:nvSpPr>
            <p:spPr bwMode="auto">
              <a:xfrm>
                <a:off x="2381" y="3383"/>
                <a:ext cx="1887" cy="1"/>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67" name="Line 30"/>
              <p:cNvSpPr>
                <a:spLocks noChangeShapeType="1"/>
              </p:cNvSpPr>
              <p:nvPr/>
            </p:nvSpPr>
            <p:spPr bwMode="auto">
              <a:xfrm flipV="1">
                <a:off x="2381"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68" name="Line 31"/>
              <p:cNvSpPr>
                <a:spLocks noChangeShapeType="1"/>
              </p:cNvSpPr>
              <p:nvPr/>
            </p:nvSpPr>
            <p:spPr bwMode="auto">
              <a:xfrm flipV="1">
                <a:off x="2507"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69" name="Line 32"/>
              <p:cNvSpPr>
                <a:spLocks noChangeShapeType="1"/>
              </p:cNvSpPr>
              <p:nvPr/>
            </p:nvSpPr>
            <p:spPr bwMode="auto">
              <a:xfrm flipV="1">
                <a:off x="2632"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0" name="Line 33"/>
              <p:cNvSpPr>
                <a:spLocks noChangeShapeType="1"/>
              </p:cNvSpPr>
              <p:nvPr/>
            </p:nvSpPr>
            <p:spPr bwMode="auto">
              <a:xfrm flipV="1">
                <a:off x="2758"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1" name="Line 34"/>
              <p:cNvSpPr>
                <a:spLocks noChangeShapeType="1"/>
              </p:cNvSpPr>
              <p:nvPr/>
            </p:nvSpPr>
            <p:spPr bwMode="auto">
              <a:xfrm flipV="1">
                <a:off x="2884"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2" name="Line 35"/>
              <p:cNvSpPr>
                <a:spLocks noChangeShapeType="1"/>
              </p:cNvSpPr>
              <p:nvPr/>
            </p:nvSpPr>
            <p:spPr bwMode="auto">
              <a:xfrm flipV="1">
                <a:off x="3010"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3" name="Line 36"/>
              <p:cNvSpPr>
                <a:spLocks noChangeShapeType="1"/>
              </p:cNvSpPr>
              <p:nvPr/>
            </p:nvSpPr>
            <p:spPr bwMode="auto">
              <a:xfrm flipV="1">
                <a:off x="3136"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4" name="Line 37"/>
              <p:cNvSpPr>
                <a:spLocks noChangeShapeType="1"/>
              </p:cNvSpPr>
              <p:nvPr/>
            </p:nvSpPr>
            <p:spPr bwMode="auto">
              <a:xfrm flipV="1">
                <a:off x="3261"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5" name="Line 38"/>
              <p:cNvSpPr>
                <a:spLocks noChangeShapeType="1"/>
              </p:cNvSpPr>
              <p:nvPr/>
            </p:nvSpPr>
            <p:spPr bwMode="auto">
              <a:xfrm flipV="1">
                <a:off x="3387"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6" name="Line 39"/>
              <p:cNvSpPr>
                <a:spLocks noChangeShapeType="1"/>
              </p:cNvSpPr>
              <p:nvPr/>
            </p:nvSpPr>
            <p:spPr bwMode="auto">
              <a:xfrm flipV="1">
                <a:off x="3513"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7" name="Line 40"/>
              <p:cNvSpPr>
                <a:spLocks noChangeShapeType="1"/>
              </p:cNvSpPr>
              <p:nvPr/>
            </p:nvSpPr>
            <p:spPr bwMode="auto">
              <a:xfrm flipV="1">
                <a:off x="3639"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8" name="Line 41"/>
              <p:cNvSpPr>
                <a:spLocks noChangeShapeType="1"/>
              </p:cNvSpPr>
              <p:nvPr/>
            </p:nvSpPr>
            <p:spPr bwMode="auto">
              <a:xfrm flipV="1">
                <a:off x="3764"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79" name="Line 42"/>
              <p:cNvSpPr>
                <a:spLocks noChangeShapeType="1"/>
              </p:cNvSpPr>
              <p:nvPr/>
            </p:nvSpPr>
            <p:spPr bwMode="auto">
              <a:xfrm flipV="1">
                <a:off x="3890"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0" name="Line 43"/>
              <p:cNvSpPr>
                <a:spLocks noChangeShapeType="1"/>
              </p:cNvSpPr>
              <p:nvPr/>
            </p:nvSpPr>
            <p:spPr bwMode="auto">
              <a:xfrm flipV="1">
                <a:off x="4016"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1" name="Line 44"/>
              <p:cNvSpPr>
                <a:spLocks noChangeShapeType="1"/>
              </p:cNvSpPr>
              <p:nvPr/>
            </p:nvSpPr>
            <p:spPr bwMode="auto">
              <a:xfrm flipV="1">
                <a:off x="4142"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2" name="Line 45"/>
              <p:cNvSpPr>
                <a:spLocks noChangeShapeType="1"/>
              </p:cNvSpPr>
              <p:nvPr/>
            </p:nvSpPr>
            <p:spPr bwMode="auto">
              <a:xfrm flipV="1">
                <a:off x="4268" y="3383"/>
                <a:ext cx="1" cy="36"/>
              </a:xfrm>
              <a:prstGeom prst="line">
                <a:avLst/>
              </a:prstGeom>
              <a:noFill/>
              <a:ln w="19050">
                <a:solidFill>
                  <a:srgbClr val="FFFFFF"/>
                </a:solidFill>
                <a:round/>
                <a:headEnd/>
                <a:tailEnd/>
              </a:ln>
            </p:spPr>
            <p:txBody>
              <a:bodyPr/>
              <a:lstStyle/>
              <a:p>
                <a:pPr>
                  <a:defRPr/>
                </a:pPr>
                <a:endParaRPr lang="el-GR">
                  <a:solidFill>
                    <a:prstClr val="white"/>
                  </a:solidFill>
                </a:endParaRPr>
              </a:p>
            </p:txBody>
          </p:sp>
          <p:sp>
            <p:nvSpPr>
              <p:cNvPr id="83" name="Rectangle 47"/>
              <p:cNvSpPr>
                <a:spLocks noChangeArrowheads="1"/>
              </p:cNvSpPr>
              <p:nvPr/>
            </p:nvSpPr>
            <p:spPr bwMode="auto">
              <a:xfrm>
                <a:off x="2365" y="3485"/>
                <a:ext cx="30" cy="96"/>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0</a:t>
                </a:r>
                <a:endParaRPr lang="en-US" sz="1200">
                  <a:solidFill>
                    <a:prstClr val="white"/>
                  </a:solidFill>
                </a:endParaRPr>
              </a:p>
            </p:txBody>
          </p:sp>
          <p:sp>
            <p:nvSpPr>
              <p:cNvPr id="84" name="Rectangle 48"/>
              <p:cNvSpPr>
                <a:spLocks noChangeArrowheads="1"/>
              </p:cNvSpPr>
              <p:nvPr/>
            </p:nvSpPr>
            <p:spPr bwMode="auto">
              <a:xfrm>
                <a:off x="2747" y="3485"/>
                <a:ext cx="29" cy="96"/>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1</a:t>
                </a:r>
                <a:endParaRPr lang="en-US" sz="1200">
                  <a:solidFill>
                    <a:prstClr val="white"/>
                  </a:solidFill>
                </a:endParaRPr>
              </a:p>
            </p:txBody>
          </p:sp>
          <p:sp>
            <p:nvSpPr>
              <p:cNvPr id="85" name="Rectangle 49"/>
              <p:cNvSpPr>
                <a:spLocks noChangeArrowheads="1"/>
              </p:cNvSpPr>
              <p:nvPr/>
            </p:nvSpPr>
            <p:spPr bwMode="auto">
              <a:xfrm>
                <a:off x="3120" y="3485"/>
                <a:ext cx="30" cy="96"/>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2</a:t>
                </a:r>
                <a:endParaRPr lang="en-US" sz="1200">
                  <a:solidFill>
                    <a:prstClr val="white"/>
                  </a:solidFill>
                </a:endParaRPr>
              </a:p>
            </p:txBody>
          </p:sp>
          <p:sp>
            <p:nvSpPr>
              <p:cNvPr id="86" name="Rectangle 50"/>
              <p:cNvSpPr>
                <a:spLocks noChangeArrowheads="1"/>
              </p:cNvSpPr>
              <p:nvPr/>
            </p:nvSpPr>
            <p:spPr bwMode="auto">
              <a:xfrm>
                <a:off x="3497" y="3485"/>
                <a:ext cx="29" cy="96"/>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3</a:t>
                </a:r>
                <a:endParaRPr lang="en-US" sz="1200">
                  <a:solidFill>
                    <a:prstClr val="white"/>
                  </a:solidFill>
                </a:endParaRPr>
              </a:p>
            </p:txBody>
          </p:sp>
          <p:sp>
            <p:nvSpPr>
              <p:cNvPr id="87" name="Rectangle 51"/>
              <p:cNvSpPr>
                <a:spLocks noChangeArrowheads="1"/>
              </p:cNvSpPr>
              <p:nvPr/>
            </p:nvSpPr>
            <p:spPr bwMode="auto">
              <a:xfrm>
                <a:off x="3875" y="3485"/>
                <a:ext cx="32" cy="96"/>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4</a:t>
                </a:r>
                <a:endParaRPr lang="en-US" sz="1200">
                  <a:solidFill>
                    <a:prstClr val="white"/>
                  </a:solidFill>
                </a:endParaRPr>
              </a:p>
            </p:txBody>
          </p:sp>
          <p:sp>
            <p:nvSpPr>
              <p:cNvPr id="88" name="Rectangle 52"/>
              <p:cNvSpPr>
                <a:spLocks noChangeArrowheads="1"/>
              </p:cNvSpPr>
              <p:nvPr/>
            </p:nvSpPr>
            <p:spPr bwMode="auto">
              <a:xfrm>
                <a:off x="4208" y="3485"/>
                <a:ext cx="96" cy="96"/>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5 hr</a:t>
                </a:r>
                <a:endParaRPr lang="en-US" sz="1200">
                  <a:solidFill>
                    <a:prstClr val="white"/>
                  </a:solidFill>
                </a:endParaRPr>
              </a:p>
            </p:txBody>
          </p:sp>
        </p:grpSp>
        <p:sp>
          <p:nvSpPr>
            <p:cNvPr id="29" name="Rectangle 54"/>
            <p:cNvSpPr>
              <a:spLocks noChangeArrowheads="1"/>
            </p:cNvSpPr>
            <p:nvPr/>
          </p:nvSpPr>
          <p:spPr bwMode="auto">
            <a:xfrm rot="16200000">
              <a:off x="2305157" y="2746868"/>
              <a:ext cx="595401" cy="102715"/>
            </a:xfrm>
            <a:prstGeom prst="rect">
              <a:avLst/>
            </a:prstGeom>
            <a:noFill/>
            <a:ln w="9525">
              <a:noFill/>
              <a:miter lim="800000"/>
              <a:headEnd/>
              <a:tailEnd/>
            </a:ln>
          </p:spPr>
          <p:txBody>
            <a:bodyPr wrap="none" lIns="0" tIns="0" rIns="0" bIns="0">
              <a:spAutoFit/>
            </a:bodyPr>
            <a:lstStyle/>
            <a:p>
              <a:pPr algn="ctr" eaLnBrk="0" hangingPunct="0">
                <a:defRPr/>
              </a:pPr>
              <a:r>
                <a:rPr lang="en-US" sz="1200" b="1" dirty="0">
                  <a:solidFill>
                    <a:srgbClr val="FFFFFF"/>
                  </a:solidFill>
                </a:rPr>
                <a:t>% of Basal Release</a:t>
              </a:r>
              <a:endParaRPr lang="en-US" sz="1200" dirty="0">
                <a:solidFill>
                  <a:prstClr val="white"/>
                </a:solidFill>
              </a:endParaRPr>
            </a:p>
          </p:txBody>
        </p:sp>
        <p:sp>
          <p:nvSpPr>
            <p:cNvPr id="30" name="Line 55"/>
            <p:cNvSpPr>
              <a:spLocks noChangeShapeType="1"/>
            </p:cNvSpPr>
            <p:nvPr/>
          </p:nvSpPr>
          <p:spPr bwMode="auto">
            <a:xfrm flipV="1">
              <a:off x="3400425" y="3049588"/>
              <a:ext cx="180975" cy="79533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1" name="Oval 56"/>
            <p:cNvSpPr>
              <a:spLocks noChangeArrowheads="1"/>
            </p:cNvSpPr>
            <p:nvPr/>
          </p:nvSpPr>
          <p:spPr bwMode="auto">
            <a:xfrm>
              <a:off x="3351212" y="3805238"/>
              <a:ext cx="112713"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32" name="Line 57"/>
            <p:cNvSpPr>
              <a:spLocks noChangeShapeType="1"/>
            </p:cNvSpPr>
            <p:nvPr/>
          </p:nvSpPr>
          <p:spPr bwMode="auto">
            <a:xfrm flipV="1">
              <a:off x="3581400" y="2133600"/>
              <a:ext cx="179387" cy="915988"/>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3" name="Line 58"/>
            <p:cNvSpPr>
              <a:spLocks noChangeShapeType="1"/>
            </p:cNvSpPr>
            <p:nvPr/>
          </p:nvSpPr>
          <p:spPr bwMode="auto">
            <a:xfrm>
              <a:off x="3760787" y="2133600"/>
              <a:ext cx="182563" cy="6445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4" name="Line 59"/>
            <p:cNvSpPr>
              <a:spLocks noChangeShapeType="1"/>
            </p:cNvSpPr>
            <p:nvPr/>
          </p:nvSpPr>
          <p:spPr bwMode="auto">
            <a:xfrm>
              <a:off x="3943350" y="2778125"/>
              <a:ext cx="180975" cy="4000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5" name="Line 60"/>
            <p:cNvSpPr>
              <a:spLocks noChangeShapeType="1"/>
            </p:cNvSpPr>
            <p:nvPr/>
          </p:nvSpPr>
          <p:spPr bwMode="auto">
            <a:xfrm>
              <a:off x="4124325" y="3178175"/>
              <a:ext cx="182562" cy="952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6" name="Line 61"/>
            <p:cNvSpPr>
              <a:spLocks noChangeShapeType="1"/>
            </p:cNvSpPr>
            <p:nvPr/>
          </p:nvSpPr>
          <p:spPr bwMode="auto">
            <a:xfrm>
              <a:off x="4306887" y="3273425"/>
              <a:ext cx="179388" cy="603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7" name="Line 62"/>
            <p:cNvSpPr>
              <a:spLocks noChangeShapeType="1"/>
            </p:cNvSpPr>
            <p:nvPr/>
          </p:nvSpPr>
          <p:spPr bwMode="auto">
            <a:xfrm>
              <a:off x="4486275" y="3333750"/>
              <a:ext cx="180975" cy="55563"/>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8" name="Line 63"/>
            <p:cNvSpPr>
              <a:spLocks noChangeShapeType="1"/>
            </p:cNvSpPr>
            <p:nvPr/>
          </p:nvSpPr>
          <p:spPr bwMode="auto">
            <a:xfrm>
              <a:off x="4667250" y="3389313"/>
              <a:ext cx="180975" cy="571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39" name="Line 64"/>
            <p:cNvSpPr>
              <a:spLocks noChangeShapeType="1"/>
            </p:cNvSpPr>
            <p:nvPr/>
          </p:nvSpPr>
          <p:spPr bwMode="auto">
            <a:xfrm>
              <a:off x="4848225" y="3446463"/>
              <a:ext cx="182562" cy="55562"/>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0" name="Line 65"/>
            <p:cNvSpPr>
              <a:spLocks noChangeShapeType="1"/>
            </p:cNvSpPr>
            <p:nvPr/>
          </p:nvSpPr>
          <p:spPr bwMode="auto">
            <a:xfrm>
              <a:off x="5030787" y="3502025"/>
              <a:ext cx="179388" cy="857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1" name="Line 66"/>
            <p:cNvSpPr>
              <a:spLocks noChangeShapeType="1"/>
            </p:cNvSpPr>
            <p:nvPr/>
          </p:nvSpPr>
          <p:spPr bwMode="auto">
            <a:xfrm>
              <a:off x="5210175" y="3587750"/>
              <a:ext cx="180975" cy="26988"/>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2" name="Line 67"/>
            <p:cNvSpPr>
              <a:spLocks noChangeShapeType="1"/>
            </p:cNvSpPr>
            <p:nvPr/>
          </p:nvSpPr>
          <p:spPr bwMode="auto">
            <a:xfrm>
              <a:off x="5391150" y="3614738"/>
              <a:ext cx="180975" cy="2222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3" name="Line 68"/>
            <p:cNvSpPr>
              <a:spLocks noChangeShapeType="1"/>
            </p:cNvSpPr>
            <p:nvPr/>
          </p:nvSpPr>
          <p:spPr bwMode="auto">
            <a:xfrm>
              <a:off x="5572125" y="3636963"/>
              <a:ext cx="182562" cy="39687"/>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4" name="Line 69"/>
            <p:cNvSpPr>
              <a:spLocks noChangeShapeType="1"/>
            </p:cNvSpPr>
            <p:nvPr/>
          </p:nvSpPr>
          <p:spPr bwMode="auto">
            <a:xfrm>
              <a:off x="5754687" y="3676650"/>
              <a:ext cx="179388" cy="28575"/>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5" name="Line 70"/>
            <p:cNvSpPr>
              <a:spLocks noChangeShapeType="1"/>
            </p:cNvSpPr>
            <p:nvPr/>
          </p:nvSpPr>
          <p:spPr bwMode="auto">
            <a:xfrm>
              <a:off x="5934075" y="3705225"/>
              <a:ext cx="184150" cy="4445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46" name="Oval 71"/>
            <p:cNvSpPr>
              <a:spLocks noChangeArrowheads="1"/>
            </p:cNvSpPr>
            <p:nvPr/>
          </p:nvSpPr>
          <p:spPr bwMode="auto">
            <a:xfrm>
              <a:off x="3519487" y="3009900"/>
              <a:ext cx="112713"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47" name="Oval 72"/>
            <p:cNvSpPr>
              <a:spLocks noChangeArrowheads="1"/>
            </p:cNvSpPr>
            <p:nvPr/>
          </p:nvSpPr>
          <p:spPr bwMode="auto">
            <a:xfrm>
              <a:off x="3700462" y="2093913"/>
              <a:ext cx="111125"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48" name="Oval 73"/>
            <p:cNvSpPr>
              <a:spLocks noChangeArrowheads="1"/>
            </p:cNvSpPr>
            <p:nvPr/>
          </p:nvSpPr>
          <p:spPr bwMode="auto">
            <a:xfrm>
              <a:off x="3883025" y="2738438"/>
              <a:ext cx="112712"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49" name="Oval 74"/>
            <p:cNvSpPr>
              <a:spLocks noChangeArrowheads="1"/>
            </p:cNvSpPr>
            <p:nvPr/>
          </p:nvSpPr>
          <p:spPr bwMode="auto">
            <a:xfrm>
              <a:off x="4064000" y="3138488"/>
              <a:ext cx="112712" cy="71437"/>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0" name="Oval 75"/>
            <p:cNvSpPr>
              <a:spLocks noChangeArrowheads="1"/>
            </p:cNvSpPr>
            <p:nvPr/>
          </p:nvSpPr>
          <p:spPr bwMode="auto">
            <a:xfrm>
              <a:off x="4244975" y="3233738"/>
              <a:ext cx="112712"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1" name="Oval 76"/>
            <p:cNvSpPr>
              <a:spLocks noChangeArrowheads="1"/>
            </p:cNvSpPr>
            <p:nvPr/>
          </p:nvSpPr>
          <p:spPr bwMode="auto">
            <a:xfrm>
              <a:off x="4425950" y="3294063"/>
              <a:ext cx="111125"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2" name="Oval 77"/>
            <p:cNvSpPr>
              <a:spLocks noChangeArrowheads="1"/>
            </p:cNvSpPr>
            <p:nvPr/>
          </p:nvSpPr>
          <p:spPr bwMode="auto">
            <a:xfrm>
              <a:off x="4606925" y="3351213"/>
              <a:ext cx="112712"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3" name="Oval 78"/>
            <p:cNvSpPr>
              <a:spLocks noChangeArrowheads="1"/>
            </p:cNvSpPr>
            <p:nvPr/>
          </p:nvSpPr>
          <p:spPr bwMode="auto">
            <a:xfrm>
              <a:off x="4787900" y="3406775"/>
              <a:ext cx="112712"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4" name="Oval 79"/>
            <p:cNvSpPr>
              <a:spLocks noChangeArrowheads="1"/>
            </p:cNvSpPr>
            <p:nvPr/>
          </p:nvSpPr>
          <p:spPr bwMode="auto">
            <a:xfrm>
              <a:off x="4968875" y="3462338"/>
              <a:ext cx="112712"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5" name="Oval 80"/>
            <p:cNvSpPr>
              <a:spLocks noChangeArrowheads="1"/>
            </p:cNvSpPr>
            <p:nvPr/>
          </p:nvSpPr>
          <p:spPr bwMode="auto">
            <a:xfrm>
              <a:off x="5149850" y="3548063"/>
              <a:ext cx="112712"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6" name="Oval 81"/>
            <p:cNvSpPr>
              <a:spLocks noChangeArrowheads="1"/>
            </p:cNvSpPr>
            <p:nvPr/>
          </p:nvSpPr>
          <p:spPr bwMode="auto">
            <a:xfrm>
              <a:off x="5332412" y="3575050"/>
              <a:ext cx="111125"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7" name="Oval 82"/>
            <p:cNvSpPr>
              <a:spLocks noChangeArrowheads="1"/>
            </p:cNvSpPr>
            <p:nvPr/>
          </p:nvSpPr>
          <p:spPr bwMode="auto">
            <a:xfrm>
              <a:off x="5513387" y="3598863"/>
              <a:ext cx="111125"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8" name="Oval 83"/>
            <p:cNvSpPr>
              <a:spLocks noChangeArrowheads="1"/>
            </p:cNvSpPr>
            <p:nvPr/>
          </p:nvSpPr>
          <p:spPr bwMode="auto">
            <a:xfrm>
              <a:off x="5692775" y="3636963"/>
              <a:ext cx="112712"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59" name="Oval 84"/>
            <p:cNvSpPr>
              <a:spLocks noChangeArrowheads="1"/>
            </p:cNvSpPr>
            <p:nvPr/>
          </p:nvSpPr>
          <p:spPr bwMode="auto">
            <a:xfrm>
              <a:off x="5876925" y="3665538"/>
              <a:ext cx="109537"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60" name="Oval 85"/>
            <p:cNvSpPr>
              <a:spLocks noChangeArrowheads="1"/>
            </p:cNvSpPr>
            <p:nvPr/>
          </p:nvSpPr>
          <p:spPr bwMode="auto">
            <a:xfrm>
              <a:off x="6057900" y="3709988"/>
              <a:ext cx="111125" cy="73025"/>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61" name="Line 86"/>
            <p:cNvSpPr>
              <a:spLocks noChangeShapeType="1"/>
            </p:cNvSpPr>
            <p:nvPr/>
          </p:nvSpPr>
          <p:spPr bwMode="auto">
            <a:xfrm>
              <a:off x="5133975" y="2590800"/>
              <a:ext cx="276225" cy="0"/>
            </a:xfrm>
            <a:prstGeom prst="line">
              <a:avLst/>
            </a:prstGeom>
            <a:noFill/>
            <a:ln w="28575">
              <a:solidFill>
                <a:srgbClr val="FF9966"/>
              </a:solidFill>
              <a:round/>
              <a:headEnd/>
              <a:tailEnd/>
            </a:ln>
          </p:spPr>
          <p:txBody>
            <a:bodyPr/>
            <a:lstStyle/>
            <a:p>
              <a:pPr>
                <a:defRPr/>
              </a:pPr>
              <a:endParaRPr lang="el-GR">
                <a:solidFill>
                  <a:prstClr val="white"/>
                </a:solidFill>
              </a:endParaRPr>
            </a:p>
          </p:txBody>
        </p:sp>
        <p:sp>
          <p:nvSpPr>
            <p:cNvPr id="62" name="Oval 87"/>
            <p:cNvSpPr>
              <a:spLocks noChangeArrowheads="1"/>
            </p:cNvSpPr>
            <p:nvPr/>
          </p:nvSpPr>
          <p:spPr bwMode="auto">
            <a:xfrm>
              <a:off x="5219700" y="2555875"/>
              <a:ext cx="95250" cy="61913"/>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sp>
          <p:nvSpPr>
            <p:cNvPr id="63" name="Rectangle 88"/>
            <p:cNvSpPr>
              <a:spLocks noChangeArrowheads="1"/>
            </p:cNvSpPr>
            <p:nvPr/>
          </p:nvSpPr>
          <p:spPr bwMode="auto">
            <a:xfrm>
              <a:off x="5503503" y="2528888"/>
              <a:ext cx="115020" cy="89529"/>
            </a:xfrm>
            <a:prstGeom prst="rect">
              <a:avLst/>
            </a:prstGeom>
            <a:noFill/>
            <a:ln w="9525">
              <a:noFill/>
              <a:miter lim="800000"/>
              <a:headEnd/>
              <a:tailEnd/>
            </a:ln>
          </p:spPr>
          <p:txBody>
            <a:bodyPr wrap="none" lIns="0" tIns="0" rIns="0" bIns="0">
              <a:spAutoFit/>
            </a:bodyPr>
            <a:lstStyle/>
            <a:p>
              <a:pPr algn="ctr" eaLnBrk="0" hangingPunct="0">
                <a:defRPr/>
              </a:pPr>
              <a:r>
                <a:rPr lang="en-US" sz="1200" b="1">
                  <a:solidFill>
                    <a:srgbClr val="FFFFFF"/>
                  </a:solidFill>
                </a:rPr>
                <a:t>DA</a:t>
              </a:r>
              <a:endParaRPr lang="en-US" sz="1200">
                <a:solidFill>
                  <a:prstClr val="white"/>
                </a:solidFill>
              </a:endParaRPr>
            </a:p>
          </p:txBody>
        </p:sp>
        <p:sp>
          <p:nvSpPr>
            <p:cNvPr id="64" name="Rectangle 89"/>
            <p:cNvSpPr>
              <a:spLocks noChangeArrowheads="1"/>
            </p:cNvSpPr>
            <p:nvPr/>
          </p:nvSpPr>
          <p:spPr bwMode="auto">
            <a:xfrm>
              <a:off x="3844113" y="1839913"/>
              <a:ext cx="36" cy="89530"/>
            </a:xfrm>
            <a:prstGeom prst="rect">
              <a:avLst/>
            </a:prstGeom>
            <a:noFill/>
            <a:ln w="9525">
              <a:noFill/>
              <a:miter lim="800000"/>
              <a:headEnd/>
              <a:tailEnd/>
            </a:ln>
          </p:spPr>
          <p:txBody>
            <a:bodyPr wrap="none" lIns="0" tIns="0" rIns="0" bIns="0">
              <a:spAutoFit/>
            </a:bodyPr>
            <a:lstStyle/>
            <a:p>
              <a:pPr algn="ctr" eaLnBrk="0" hangingPunct="0">
                <a:defRPr/>
              </a:pPr>
              <a:endParaRPr lang="el-GR" sz="1200">
                <a:solidFill>
                  <a:prstClr val="white"/>
                </a:solidFill>
              </a:endParaRPr>
            </a:p>
          </p:txBody>
        </p:sp>
        <p:sp>
          <p:nvSpPr>
            <p:cNvPr id="65" name="Oval 210"/>
            <p:cNvSpPr>
              <a:spLocks noChangeArrowheads="1"/>
            </p:cNvSpPr>
            <p:nvPr/>
          </p:nvSpPr>
          <p:spPr bwMode="auto">
            <a:xfrm rot="5400000">
              <a:off x="3555822" y="2550264"/>
              <a:ext cx="62268" cy="87423"/>
            </a:xfrm>
            <a:prstGeom prst="ellipse">
              <a:avLst/>
            </a:prstGeom>
            <a:solidFill>
              <a:srgbClr val="FF9966"/>
            </a:solidFill>
            <a:ln w="9525">
              <a:solidFill>
                <a:srgbClr val="FF9966"/>
              </a:solidFill>
              <a:round/>
              <a:headEnd/>
              <a:tailEnd/>
            </a:ln>
          </p:spPr>
          <p:txBody>
            <a:bodyPr/>
            <a:lstStyle/>
            <a:p>
              <a:pPr algn="ctr" eaLnBrk="0" hangingPunct="0">
                <a:defRPr/>
              </a:pPr>
              <a:endParaRPr lang="el-GR">
                <a:solidFill>
                  <a:prstClr val="white"/>
                </a:solidFill>
              </a:endParaRPr>
            </a:p>
          </p:txBody>
        </p:sp>
      </p:grpSp>
      <p:sp>
        <p:nvSpPr>
          <p:cNvPr id="89" name="Rectangle 225"/>
          <p:cNvSpPr>
            <a:spLocks noChangeArrowheads="1"/>
          </p:cNvSpPr>
          <p:nvPr/>
        </p:nvSpPr>
        <p:spPr bwMode="auto">
          <a:xfrm>
            <a:off x="603133" y="300085"/>
            <a:ext cx="10972800" cy="467581"/>
          </a:xfrm>
          <a:prstGeom prst="rect">
            <a:avLst/>
          </a:prstGeom>
          <a:noFill/>
          <a:ln w="9525">
            <a:noFill/>
            <a:miter lim="800000"/>
            <a:headEnd/>
            <a:tailEnd/>
          </a:ln>
        </p:spPr>
        <p:txBody>
          <a:bodyPr anchor="ctr"/>
          <a:lstStyle/>
          <a:p>
            <a:pPr algn="ctr" eaLnBrk="0" hangingPunct="0">
              <a:defRPr/>
            </a:pPr>
            <a:r>
              <a:rPr lang="en-US" sz="4000" b="1" dirty="0">
                <a:solidFill>
                  <a:schemeClr val="bg1"/>
                </a:solidFill>
                <a:effectLst>
                  <a:outerShdw blurRad="38100" dist="38100" dir="2700000" algn="tl">
                    <a:srgbClr val="000000">
                      <a:alpha val="43137"/>
                    </a:srgbClr>
                  </a:outerShdw>
                </a:effectLst>
                <a:latin typeface="Calibri" panose="020F0502020204030204" pitchFamily="34" charset="0"/>
              </a:rPr>
              <a:t>Effects of Amphetamines on Dopamine Levels</a:t>
            </a:r>
          </a:p>
        </p:txBody>
      </p:sp>
      <p:sp>
        <p:nvSpPr>
          <p:cNvPr id="90" name="Rectangle 354"/>
          <p:cNvSpPr>
            <a:spLocks noChangeArrowheads="1"/>
          </p:cNvSpPr>
          <p:nvPr/>
        </p:nvSpPr>
        <p:spPr bwMode="auto">
          <a:xfrm>
            <a:off x="6631934" y="1447801"/>
            <a:ext cx="2105025" cy="358775"/>
          </a:xfrm>
          <a:prstGeom prst="rect">
            <a:avLst/>
          </a:prstGeom>
          <a:noFill/>
          <a:ln w="9525">
            <a:noFill/>
            <a:miter lim="800000"/>
            <a:headEnd/>
            <a:tailEnd/>
          </a:ln>
        </p:spPr>
        <p:txBody>
          <a:bodyPr anchor="ctr"/>
          <a:lstStyle/>
          <a:p>
            <a:pPr eaLnBrk="0" hangingPunct="0">
              <a:defRPr/>
            </a:pPr>
            <a:r>
              <a:rPr lang="en-US" sz="2000" b="1" dirty="0">
                <a:solidFill>
                  <a:srgbClr val="F6DE55"/>
                </a:solidFill>
              </a:rPr>
              <a:t>AMPHETAMINE</a:t>
            </a:r>
          </a:p>
        </p:txBody>
      </p:sp>
      <p:sp>
        <p:nvSpPr>
          <p:cNvPr id="91" name="Rectangle 224"/>
          <p:cNvSpPr>
            <a:spLocks noChangeArrowheads="1"/>
          </p:cNvSpPr>
          <p:nvPr/>
        </p:nvSpPr>
        <p:spPr bwMode="auto">
          <a:xfrm>
            <a:off x="7160080" y="3068389"/>
            <a:ext cx="2947764" cy="954107"/>
          </a:xfrm>
          <a:prstGeom prst="rect">
            <a:avLst/>
          </a:prstGeom>
          <a:noFill/>
          <a:ln w="9525">
            <a:noFill/>
            <a:miter lim="800000"/>
            <a:headEnd/>
            <a:tailEnd/>
          </a:ln>
        </p:spPr>
        <p:txBody>
          <a:bodyPr wrap="square">
            <a:spAutoFit/>
          </a:bodyPr>
          <a:lstStyle/>
          <a:p>
            <a:pPr eaLnBrk="0" hangingPunct="0">
              <a:defRPr/>
            </a:pPr>
            <a:r>
              <a:rPr lang="en-US" sz="1400" dirty="0">
                <a:solidFill>
                  <a:prstClr val="white"/>
                </a:solidFill>
              </a:rPr>
              <a:t>Adapted from: Di Chiara and </a:t>
            </a:r>
            <a:r>
              <a:rPr lang="en-US" sz="1400" dirty="0" err="1">
                <a:solidFill>
                  <a:prstClr val="white"/>
                </a:solidFill>
              </a:rPr>
              <a:t>Imperato</a:t>
            </a:r>
            <a:r>
              <a:rPr lang="en-US" sz="1400" dirty="0">
                <a:solidFill>
                  <a:prstClr val="white"/>
                </a:solidFill>
              </a:rPr>
              <a:t>, </a:t>
            </a:r>
            <a:r>
              <a:rPr lang="en-US" sz="1400" i="1" dirty="0">
                <a:solidFill>
                  <a:prstClr val="white"/>
                </a:solidFill>
              </a:rPr>
              <a:t>Proceedings of the National Academy of Sciences USA</a:t>
            </a:r>
            <a:r>
              <a:rPr lang="en-US" sz="1400" dirty="0">
                <a:solidFill>
                  <a:prstClr val="white"/>
                </a:solidFill>
              </a:rPr>
              <a:t>, 1988; courtesy of Nora D </a:t>
            </a:r>
            <a:r>
              <a:rPr lang="en-US" sz="1400" dirty="0" err="1">
                <a:solidFill>
                  <a:prstClr val="white"/>
                </a:solidFill>
              </a:rPr>
              <a:t>Volkow</a:t>
            </a:r>
            <a:r>
              <a:rPr lang="en-US" sz="1400" dirty="0">
                <a:solidFill>
                  <a:prstClr val="white"/>
                </a:solidFill>
              </a:rPr>
              <a:t>, MD.</a:t>
            </a:r>
          </a:p>
        </p:txBody>
      </p:sp>
      <p:sp>
        <p:nvSpPr>
          <p:cNvPr id="92" name="TextBox 91"/>
          <p:cNvSpPr txBox="1"/>
          <p:nvPr/>
        </p:nvSpPr>
        <p:spPr>
          <a:xfrm>
            <a:off x="9214069" y="5899726"/>
            <a:ext cx="2977931" cy="307777"/>
          </a:xfrm>
          <a:prstGeom prst="rect">
            <a:avLst/>
          </a:prstGeom>
          <a:noFill/>
        </p:spPr>
        <p:txBody>
          <a:bodyPr wrap="none" rtlCol="0">
            <a:spAutoFit/>
          </a:bodyPr>
          <a:lstStyle/>
          <a:p>
            <a:pPr>
              <a:defRPr/>
            </a:pPr>
            <a:r>
              <a:rPr lang="en-US" sz="1400" dirty="0">
                <a:solidFill>
                  <a:prstClr val="white"/>
                </a:solidFill>
              </a:rPr>
              <a:t>Slide courtesy of </a:t>
            </a:r>
            <a:r>
              <a:rPr lang="en-US" sz="1400" dirty="0" err="1">
                <a:solidFill>
                  <a:prstClr val="white"/>
                </a:solidFill>
              </a:rPr>
              <a:t>Petros</a:t>
            </a:r>
            <a:r>
              <a:rPr lang="en-US" sz="1400" dirty="0">
                <a:solidFill>
                  <a:prstClr val="white"/>
                </a:solidFill>
              </a:rPr>
              <a:t> </a:t>
            </a:r>
            <a:r>
              <a:rPr lang="en-US" sz="1400" dirty="0" err="1">
                <a:solidFill>
                  <a:prstClr val="white"/>
                </a:solidFill>
              </a:rPr>
              <a:t>Levounis</a:t>
            </a:r>
            <a:r>
              <a:rPr lang="en-US" sz="1400" dirty="0">
                <a:solidFill>
                  <a:prstClr val="white"/>
                </a:solidFill>
              </a:rPr>
              <a:t>, MD</a:t>
            </a:r>
          </a:p>
        </p:txBody>
      </p:sp>
      <p:pic>
        <p:nvPicPr>
          <p:cNvPr id="93" name="Picture 92"/>
          <p:cNvPicPr>
            <a:picLocks noChangeAspect="1"/>
          </p:cNvPicPr>
          <p:nvPr/>
        </p:nvPicPr>
        <p:blipFill>
          <a:blip r:embed="rId3"/>
          <a:stretch>
            <a:fillRect/>
          </a:stretch>
        </p:blipFill>
        <p:spPr>
          <a:xfrm>
            <a:off x="4516317" y="4585453"/>
            <a:ext cx="820871" cy="602587"/>
          </a:xfrm>
          <a:prstGeom prst="rect">
            <a:avLst/>
          </a:prstGeom>
          <a:ln w="25400">
            <a:solidFill>
              <a:schemeClr val="bg1"/>
            </a:solidFill>
          </a:ln>
        </p:spPr>
      </p:pic>
    </p:spTree>
    <p:extLst>
      <p:ext uri="{BB962C8B-B14F-4D97-AF65-F5344CB8AC3E}">
        <p14:creationId xmlns:p14="http://schemas.microsoft.com/office/powerpoint/2010/main" val="1332799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0923" y="217918"/>
            <a:ext cx="11506201" cy="8991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smtClean="0"/>
              <a:t>Why are we doing this training?</a:t>
            </a:r>
            <a:endParaRPr lang="en-US" sz="4200" dirty="0"/>
          </a:p>
        </p:txBody>
      </p:sp>
      <p:pic>
        <p:nvPicPr>
          <p:cNvPr id="3" name="Picture 2" descr="http://shatterproof.prod.acquia-sites.com/sites/default/files/2019-07/in-it-together-finding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31" y="1220174"/>
            <a:ext cx="4671433" cy="46714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hatterproof.prod.acquia-sites.com/sites/default/files/2019-07/in-it-together-findings-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2206" y="1220174"/>
            <a:ext cx="4652295" cy="46522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88354" y="6361332"/>
            <a:ext cx="5982355" cy="369332"/>
          </a:xfrm>
          <a:prstGeom prst="rect">
            <a:avLst/>
          </a:prstGeom>
          <a:noFill/>
          <a:ln w="12700">
            <a:noFill/>
          </a:ln>
        </p:spPr>
        <p:txBody>
          <a:bodyPr wrap="square" rtlCol="0">
            <a:spAutoFit/>
          </a:bodyPr>
          <a:lstStyle/>
          <a:p>
            <a:r>
              <a:rPr lang="en-US" dirty="0" smtClean="0"/>
              <a:t>Shatterproof, 2019</a:t>
            </a:r>
            <a:endParaRPr lang="en-US" dirty="0"/>
          </a:p>
        </p:txBody>
      </p:sp>
    </p:spTree>
    <p:extLst>
      <p:ext uri="{BB962C8B-B14F-4D97-AF65-F5344CB8AC3E}">
        <p14:creationId xmlns:p14="http://schemas.microsoft.com/office/powerpoint/2010/main" val="4263579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5273" y="6262255"/>
            <a:ext cx="9349135" cy="369332"/>
          </a:xfrm>
          <a:prstGeom prst="rect">
            <a:avLst/>
          </a:prstGeom>
          <a:noFill/>
        </p:spPr>
        <p:txBody>
          <a:bodyPr wrap="square" rtlCol="0">
            <a:spAutoFit/>
          </a:bodyPr>
          <a:lstStyle/>
          <a:p>
            <a:r>
              <a:rPr lang="en-US" u="sng" dirty="0">
                <a:hlinkClick r:id="rId3"/>
              </a:rPr>
              <a:t>https://www.dropbox.com/sh/x4s4836c5jhngxk/AABmgF3JGGR3gAXshVlJ-rWUa?dl=0</a:t>
            </a:r>
            <a:endParaRPr lang="en-US" dirty="0"/>
          </a:p>
        </p:txBody>
      </p:sp>
      <p:pic>
        <p:nvPicPr>
          <p:cNvPr id="3" name="Picture 2"/>
          <p:cNvPicPr>
            <a:picLocks noChangeAspect="1"/>
          </p:cNvPicPr>
          <p:nvPr/>
        </p:nvPicPr>
        <p:blipFill rotWithShape="1">
          <a:blip r:embed="rId4"/>
          <a:srcRect l="3297" t="30909" r="34797" b="22829"/>
          <a:stretch/>
        </p:blipFill>
        <p:spPr>
          <a:xfrm>
            <a:off x="554182" y="360217"/>
            <a:ext cx="11277600" cy="5713653"/>
          </a:xfrm>
          <a:prstGeom prst="rect">
            <a:avLst/>
          </a:prstGeom>
        </p:spPr>
      </p:pic>
    </p:spTree>
    <p:extLst>
      <p:ext uri="{BB962C8B-B14F-4D97-AF65-F5344CB8AC3E}">
        <p14:creationId xmlns:p14="http://schemas.microsoft.com/office/powerpoint/2010/main" val="2636911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01C1996-2DF3-42EC-835B-4F91A0CF3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3940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2558" y="2127086"/>
            <a:ext cx="9366532" cy="4336776"/>
          </a:xfrm>
        </p:spPr>
        <p:txBody>
          <a:bodyPr>
            <a:normAutofit/>
          </a:bodyPr>
          <a:lstStyle/>
          <a:p>
            <a:r>
              <a:rPr lang="en-US" dirty="0" smtClean="0"/>
              <a:t>Why do you think it is socially  “ok” to express stigma toward a few groups, such as people who use drugs or are obese, but not so much toward others, such as people with physical disabilities?</a:t>
            </a:r>
            <a:endParaRPr lang="en-US" dirty="0"/>
          </a:p>
        </p:txBody>
      </p:sp>
      <p:pic>
        <p:nvPicPr>
          <p:cNvPr id="1026" name="Picture 2" descr="Image result for question mark images"/>
          <p:cNvPicPr>
            <a:picLocks noChangeAspect="1" noChangeArrowheads="1"/>
          </p:cNvPicPr>
          <p:nvPr/>
        </p:nvPicPr>
        <p:blipFill rotWithShape="1">
          <a:blip r:embed="rId3">
            <a:extLst>
              <a:ext uri="{28A0092B-C50C-407E-A947-70E740481C1C}">
                <a14:useLocalDpi xmlns:a14="http://schemas.microsoft.com/office/drawing/2010/main" val="0"/>
              </a:ext>
            </a:extLst>
          </a:blip>
          <a:srcRect b="6507"/>
          <a:stretch/>
        </p:blipFill>
        <p:spPr bwMode="auto">
          <a:xfrm>
            <a:off x="186058" y="1055031"/>
            <a:ext cx="2476500" cy="2493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463862"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Stigma</a:t>
            </a:r>
            <a:endParaRPr lang="en-US" sz="3600" dirty="0">
              <a:solidFill>
                <a:schemeClr val="bg1"/>
              </a:solidFill>
            </a:endParaRPr>
          </a:p>
        </p:txBody>
      </p:sp>
    </p:spTree>
    <p:extLst>
      <p:ext uri="{BB962C8B-B14F-4D97-AF65-F5344CB8AC3E}">
        <p14:creationId xmlns:p14="http://schemas.microsoft.com/office/powerpoint/2010/main" val="15515374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47" y="1231274"/>
            <a:ext cx="11506201" cy="899159"/>
          </a:xfrm>
        </p:spPr>
        <p:txBody>
          <a:bodyPr>
            <a:normAutofit fontScale="90000"/>
          </a:bodyPr>
          <a:lstStyle/>
          <a:p>
            <a:r>
              <a:rPr lang="en-US" dirty="0" smtClean="0"/>
              <a:t>What are some examples of stigmatizing language used by professionals about people who have substance use disorders?</a:t>
            </a:r>
            <a:endParaRPr lang="en-US" dirty="0"/>
          </a:p>
        </p:txBody>
      </p:sp>
      <p:sp>
        <p:nvSpPr>
          <p:cNvPr id="3" name="TextBox 2"/>
          <p:cNvSpPr txBox="1"/>
          <p:nvPr/>
        </p:nvSpPr>
        <p:spPr>
          <a:xfrm>
            <a:off x="2844768" y="2020074"/>
            <a:ext cx="7686597" cy="4554146"/>
          </a:xfrm>
          <a:prstGeom prst="rect">
            <a:avLst/>
          </a:prstGeom>
          <a:noFill/>
        </p:spPr>
        <p:txBody>
          <a:bodyPr wrap="square" rtlCol="0">
            <a:spAutoFit/>
          </a:bodyPr>
          <a:lstStyle/>
          <a:p>
            <a:r>
              <a:rPr lang="en-US" sz="3600" b="1" dirty="0" smtClean="0">
                <a:solidFill>
                  <a:srgbClr val="FF0000"/>
                </a:solidFill>
              </a:rPr>
              <a:t>Junkie</a:t>
            </a:r>
          </a:p>
          <a:p>
            <a:r>
              <a:rPr lang="en-US" sz="3600" b="1" dirty="0" smtClean="0">
                <a:solidFill>
                  <a:srgbClr val="FF0000"/>
                </a:solidFill>
              </a:rPr>
              <a:t>	Addict</a:t>
            </a:r>
          </a:p>
          <a:p>
            <a:r>
              <a:rPr lang="en-US" sz="3600" b="1" dirty="0" smtClean="0">
                <a:solidFill>
                  <a:srgbClr val="FF0000"/>
                </a:solidFill>
              </a:rPr>
              <a:t>		Alcoholic</a:t>
            </a:r>
          </a:p>
          <a:p>
            <a:r>
              <a:rPr lang="en-US" sz="3600" b="1" dirty="0" smtClean="0">
                <a:solidFill>
                  <a:srgbClr val="FF0000"/>
                </a:solidFill>
              </a:rPr>
              <a:t>			Abuser</a:t>
            </a:r>
          </a:p>
          <a:p>
            <a:r>
              <a:rPr lang="en-US" sz="3600" b="1" dirty="0" smtClean="0">
                <a:solidFill>
                  <a:srgbClr val="FF0000"/>
                </a:solidFill>
              </a:rPr>
              <a:t>				Drug of choice</a:t>
            </a:r>
          </a:p>
          <a:p>
            <a:r>
              <a:rPr lang="en-US" sz="3600" b="1" dirty="0" smtClean="0">
                <a:solidFill>
                  <a:srgbClr val="FF0000"/>
                </a:solidFill>
              </a:rPr>
              <a:t>					Shooter</a:t>
            </a:r>
          </a:p>
          <a:p>
            <a:r>
              <a:rPr lang="en-US" sz="3600" b="1" dirty="0" smtClean="0">
                <a:solidFill>
                  <a:srgbClr val="FF0000"/>
                </a:solidFill>
              </a:rPr>
              <a:t>						Dirty</a:t>
            </a:r>
          </a:p>
          <a:p>
            <a:r>
              <a:rPr lang="en-US" sz="3600" b="1" dirty="0" smtClean="0">
                <a:solidFill>
                  <a:srgbClr val="FF0000"/>
                </a:solidFill>
              </a:rPr>
              <a:t>							Clean</a:t>
            </a:r>
          </a:p>
        </p:txBody>
      </p:sp>
      <p:sp>
        <p:nvSpPr>
          <p:cNvPr id="4" name="TextBox 3"/>
          <p:cNvSpPr txBox="1"/>
          <p:nvPr/>
        </p:nvSpPr>
        <p:spPr>
          <a:xfrm>
            <a:off x="0" y="0"/>
            <a:ext cx="1463862"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Stigma</a:t>
            </a:r>
            <a:endParaRPr lang="en-US" sz="3600" dirty="0">
              <a:solidFill>
                <a:schemeClr val="bg1"/>
              </a:solidFill>
            </a:endParaRPr>
          </a:p>
        </p:txBody>
      </p:sp>
    </p:spTree>
    <p:extLst>
      <p:ext uri="{BB962C8B-B14F-4D97-AF65-F5344CB8AC3E}">
        <p14:creationId xmlns:p14="http://schemas.microsoft.com/office/powerpoint/2010/main" val="13073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8345" y="899739"/>
            <a:ext cx="10334964" cy="5623748"/>
          </a:xfrm>
          <a:prstGeom prst="rect">
            <a:avLst/>
          </a:prstGeom>
        </p:spPr>
      </p:pic>
      <p:sp>
        <p:nvSpPr>
          <p:cNvPr id="3" name="TextBox 2"/>
          <p:cNvSpPr txBox="1"/>
          <p:nvPr/>
        </p:nvSpPr>
        <p:spPr>
          <a:xfrm>
            <a:off x="8992850" y="6488668"/>
            <a:ext cx="5982355" cy="369332"/>
          </a:xfrm>
          <a:prstGeom prst="rect">
            <a:avLst/>
          </a:prstGeom>
          <a:noFill/>
          <a:ln w="12700">
            <a:noFill/>
          </a:ln>
        </p:spPr>
        <p:txBody>
          <a:bodyPr wrap="square" rtlCol="0">
            <a:spAutoFit/>
          </a:bodyPr>
          <a:lstStyle/>
          <a:p>
            <a:r>
              <a:rPr lang="en-US" dirty="0" smtClean="0"/>
              <a:t>Kelly JR, 2010, </a:t>
            </a:r>
            <a:r>
              <a:rPr lang="en-US" dirty="0" err="1" smtClean="0"/>
              <a:t>Int</a:t>
            </a:r>
            <a:r>
              <a:rPr lang="en-US" dirty="0" smtClean="0"/>
              <a:t> J Drug Policy</a:t>
            </a:r>
            <a:endParaRPr lang="en-US" dirty="0"/>
          </a:p>
        </p:txBody>
      </p:sp>
      <p:pic>
        <p:nvPicPr>
          <p:cNvPr id="4" name="Picture 3"/>
          <p:cNvPicPr>
            <a:picLocks noChangeAspect="1"/>
          </p:cNvPicPr>
          <p:nvPr/>
        </p:nvPicPr>
        <p:blipFill>
          <a:blip r:embed="rId4"/>
          <a:stretch>
            <a:fillRect/>
          </a:stretch>
        </p:blipFill>
        <p:spPr>
          <a:xfrm>
            <a:off x="10974819" y="1285251"/>
            <a:ext cx="965749" cy="983308"/>
          </a:xfrm>
          <a:prstGeom prst="rect">
            <a:avLst/>
          </a:prstGeom>
        </p:spPr>
      </p:pic>
      <p:pic>
        <p:nvPicPr>
          <p:cNvPr id="5" name="Picture 4"/>
          <p:cNvPicPr>
            <a:picLocks noChangeAspect="1"/>
          </p:cNvPicPr>
          <p:nvPr/>
        </p:nvPicPr>
        <p:blipFill>
          <a:blip r:embed="rId5"/>
          <a:stretch>
            <a:fillRect/>
          </a:stretch>
        </p:blipFill>
        <p:spPr>
          <a:xfrm>
            <a:off x="11018279" y="3545567"/>
            <a:ext cx="965749" cy="1075079"/>
          </a:xfrm>
          <a:prstGeom prst="rect">
            <a:avLst/>
          </a:prstGeom>
        </p:spPr>
      </p:pic>
      <p:sp>
        <p:nvSpPr>
          <p:cNvPr id="6" name="Rectangle 5"/>
          <p:cNvSpPr/>
          <p:nvPr/>
        </p:nvSpPr>
        <p:spPr>
          <a:xfrm>
            <a:off x="1920240" y="1312660"/>
            <a:ext cx="2011680" cy="3300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20240" y="3907846"/>
            <a:ext cx="2626822" cy="350522"/>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0"/>
            <a:ext cx="1463862"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Stigma</a:t>
            </a:r>
            <a:endParaRPr lang="en-US" sz="3600" dirty="0">
              <a:solidFill>
                <a:schemeClr val="bg1"/>
              </a:solidFill>
            </a:endParaRPr>
          </a:p>
        </p:txBody>
      </p:sp>
    </p:spTree>
    <p:extLst>
      <p:ext uri="{BB962C8B-B14F-4D97-AF65-F5344CB8AC3E}">
        <p14:creationId xmlns:p14="http://schemas.microsoft.com/office/powerpoint/2010/main" val="3140341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52132"/>
            <a:ext cx="10972800" cy="770467"/>
          </a:xfrm>
        </p:spPr>
        <p:txBody>
          <a:bodyPr/>
          <a:lstStyle/>
          <a:p>
            <a:pPr algn="ctr"/>
            <a:r>
              <a:rPr lang="en-US" dirty="0" smtClean="0"/>
              <a:t>Words matter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6496497"/>
              </p:ext>
            </p:extLst>
          </p:nvPr>
        </p:nvGraphicFramePr>
        <p:xfrm>
          <a:off x="609600" y="1885929"/>
          <a:ext cx="10972800" cy="3779520"/>
        </p:xfrm>
        <a:graphic>
          <a:graphicData uri="http://schemas.openxmlformats.org/drawingml/2006/table">
            <a:tbl>
              <a:tblPr firstRow="1" bandRow="1">
                <a:tableStyleId>{5C22544A-7EE6-4342-B048-85BDC9FD1C3A}</a:tableStyleId>
              </a:tblPr>
              <a:tblGrid>
                <a:gridCol w="10972800"/>
              </a:tblGrid>
              <a:tr h="370840">
                <a:tc>
                  <a:txBody>
                    <a:bodyPr/>
                    <a:lstStyle/>
                    <a:p>
                      <a:r>
                        <a:rPr lang="en-US" sz="2800" dirty="0" smtClean="0">
                          <a:solidFill>
                            <a:schemeClr val="bg2">
                              <a:lumMod val="90000"/>
                              <a:lumOff val="10000"/>
                            </a:schemeClr>
                          </a:solidFill>
                        </a:rPr>
                        <a:t>Comparing responses</a:t>
                      </a:r>
                      <a:r>
                        <a:rPr lang="en-US" sz="2800" baseline="0" dirty="0" smtClean="0">
                          <a:solidFill>
                            <a:schemeClr val="bg2">
                              <a:lumMod val="90000"/>
                              <a:lumOff val="10000"/>
                            </a:schemeClr>
                          </a:solidFill>
                        </a:rPr>
                        <a:t> to a </a:t>
                      </a:r>
                      <a:r>
                        <a:rPr lang="en-US" sz="2800" dirty="0" smtClean="0">
                          <a:solidFill>
                            <a:schemeClr val="bg2">
                              <a:lumMod val="90000"/>
                              <a:lumOff val="10000"/>
                            </a:schemeClr>
                          </a:solidFill>
                        </a:rPr>
                        <a:t>“person with a substance use disorder”</a:t>
                      </a:r>
                      <a:r>
                        <a:rPr lang="en-US" sz="2800" baseline="0" dirty="0" smtClean="0">
                          <a:solidFill>
                            <a:schemeClr val="bg2">
                              <a:lumMod val="90000"/>
                              <a:lumOff val="10000"/>
                            </a:schemeClr>
                          </a:solidFill>
                        </a:rPr>
                        <a:t> vs.</a:t>
                      </a:r>
                      <a:r>
                        <a:rPr lang="en-US" sz="2800" dirty="0" smtClean="0">
                          <a:solidFill>
                            <a:schemeClr val="bg2">
                              <a:lumMod val="90000"/>
                              <a:lumOff val="10000"/>
                            </a:schemeClr>
                          </a:solidFill>
                        </a:rPr>
                        <a:t> the “substance abuser” …</a:t>
                      </a:r>
                      <a:endParaRPr lang="en-US" sz="2800" dirty="0">
                        <a:solidFill>
                          <a:schemeClr val="bg2">
                            <a:lumMod val="90000"/>
                            <a:lumOff val="10000"/>
                          </a:schemeClr>
                        </a:solidFill>
                      </a:endParaRPr>
                    </a:p>
                  </a:txBody>
                  <a:tcPr/>
                </a:tc>
              </a:tr>
              <a:tr h="370840">
                <a:tc>
                  <a:txBody>
                    <a:bodyPr/>
                    <a:lstStyle/>
                    <a:p>
                      <a:r>
                        <a:rPr lang="en-US" sz="2400" b="1" dirty="0" smtClean="0"/>
                        <a:t>The</a:t>
                      </a:r>
                      <a:r>
                        <a:rPr lang="en-US" sz="2400" b="1" baseline="0" dirty="0" smtClean="0"/>
                        <a:t> “substance abuser” was felt to be m</a:t>
                      </a:r>
                      <a:r>
                        <a:rPr lang="en-US" sz="2400" b="1" dirty="0" smtClean="0"/>
                        <a:t>ore</a:t>
                      </a:r>
                      <a:r>
                        <a:rPr lang="en-US" sz="2400" b="1" baseline="0" dirty="0" smtClean="0"/>
                        <a:t> likely to be personally culpable (responsible) for his condition; respondents were more likely to feel that:</a:t>
                      </a:r>
                      <a:endParaRPr lang="en-US" sz="2400" b="1" dirty="0"/>
                    </a:p>
                  </a:txBody>
                  <a:tcPr/>
                </a:tc>
              </a:tr>
              <a:tr h="370840">
                <a:tc>
                  <a:txBody>
                    <a:bodyPr/>
                    <a:lstStyle/>
                    <a:p>
                      <a:r>
                        <a:rPr lang="en-US" sz="2400" b="1" dirty="0" smtClean="0">
                          <a:solidFill>
                            <a:srgbClr val="FF0000"/>
                          </a:solidFill>
                        </a:rPr>
                        <a:t>     His problem is caused</a:t>
                      </a:r>
                      <a:r>
                        <a:rPr lang="en-US" sz="2400" b="1" baseline="0" dirty="0" smtClean="0">
                          <a:solidFill>
                            <a:srgbClr val="FF0000"/>
                          </a:solidFill>
                        </a:rPr>
                        <a:t> by a reckless lifestyle</a:t>
                      </a:r>
                    </a:p>
                    <a:p>
                      <a:r>
                        <a:rPr lang="en-US" sz="2400" b="1" baseline="0" dirty="0" smtClean="0">
                          <a:solidFill>
                            <a:srgbClr val="FF0000"/>
                          </a:solidFill>
                        </a:rPr>
                        <a:t>     He is responsible for causing his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baseline="0" dirty="0" smtClean="0"/>
                        <a:t>Clinicians were more likely to agree that punitive measures should be administered to the “substance abuser” than to the person with a substance use disorder</a:t>
                      </a:r>
                      <a:endParaRPr lang="en-US" sz="2400" b="1" dirty="0" smtClean="0"/>
                    </a:p>
                  </a:txBody>
                  <a:tcPr/>
                </a:tc>
              </a:tr>
              <a:tr h="370840">
                <a:tc>
                  <a:txBody>
                    <a:bodyPr/>
                    <a:lstStyle/>
                    <a:p>
                      <a:r>
                        <a:rPr lang="en-US" sz="2400" b="1" dirty="0" smtClean="0"/>
                        <a:t>     </a:t>
                      </a:r>
                      <a:r>
                        <a:rPr lang="en-US" sz="2400" b="1" dirty="0" smtClean="0">
                          <a:solidFill>
                            <a:srgbClr val="FF0000"/>
                          </a:solidFill>
                        </a:rPr>
                        <a:t>He should be given some kind of jail sentence to serve as a wake-up</a:t>
                      </a:r>
                      <a:r>
                        <a:rPr lang="en-US" sz="2400" b="1" baseline="0" dirty="0" smtClean="0">
                          <a:solidFill>
                            <a:srgbClr val="FF0000"/>
                          </a:solidFill>
                        </a:rPr>
                        <a:t> call</a:t>
                      </a:r>
                      <a:endParaRPr lang="en-US" sz="2400" b="1" dirty="0">
                        <a:solidFill>
                          <a:srgbClr val="FF0000"/>
                        </a:solidFill>
                      </a:endParaRPr>
                    </a:p>
                  </a:txBody>
                  <a:tcPr/>
                </a:tc>
              </a:tr>
            </a:tbl>
          </a:graphicData>
        </a:graphic>
      </p:graphicFrame>
      <p:sp>
        <p:nvSpPr>
          <p:cNvPr id="5" name="TextBox 4"/>
          <p:cNvSpPr txBox="1"/>
          <p:nvPr/>
        </p:nvSpPr>
        <p:spPr>
          <a:xfrm>
            <a:off x="8294515" y="6196793"/>
            <a:ext cx="3545389" cy="369332"/>
          </a:xfrm>
          <a:prstGeom prst="rect">
            <a:avLst/>
          </a:prstGeom>
          <a:noFill/>
          <a:ln w="12700">
            <a:noFill/>
          </a:ln>
        </p:spPr>
        <p:txBody>
          <a:bodyPr wrap="square" rtlCol="0">
            <a:spAutoFit/>
          </a:bodyPr>
          <a:lstStyle/>
          <a:p>
            <a:r>
              <a:rPr lang="en-US" dirty="0" smtClean="0"/>
              <a:t>Kelly JR, 2010, </a:t>
            </a:r>
            <a:r>
              <a:rPr lang="en-US" dirty="0" err="1" smtClean="0"/>
              <a:t>Int</a:t>
            </a:r>
            <a:r>
              <a:rPr lang="en-US" dirty="0" smtClean="0"/>
              <a:t> J Drug Policy</a:t>
            </a:r>
            <a:endParaRPr lang="en-US" dirty="0"/>
          </a:p>
        </p:txBody>
      </p:sp>
      <p:sp>
        <p:nvSpPr>
          <p:cNvPr id="6" name="TextBox 5"/>
          <p:cNvSpPr txBox="1"/>
          <p:nvPr/>
        </p:nvSpPr>
        <p:spPr>
          <a:xfrm>
            <a:off x="0" y="0"/>
            <a:ext cx="1463862"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Stigma</a:t>
            </a:r>
            <a:endParaRPr lang="en-US" sz="3600" dirty="0">
              <a:solidFill>
                <a:schemeClr val="bg1"/>
              </a:solidFill>
            </a:endParaRPr>
          </a:p>
        </p:txBody>
      </p:sp>
    </p:spTree>
    <p:extLst>
      <p:ext uri="{BB962C8B-B14F-4D97-AF65-F5344CB8AC3E}">
        <p14:creationId xmlns:p14="http://schemas.microsoft.com/office/powerpoint/2010/main" val="3351244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07" y="172710"/>
            <a:ext cx="8872755" cy="6654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1463862"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Stigma</a:t>
            </a:r>
            <a:endParaRPr lang="en-US" sz="3600" dirty="0">
              <a:solidFill>
                <a:schemeClr val="bg1"/>
              </a:solidFill>
            </a:endParaRPr>
          </a:p>
        </p:txBody>
      </p:sp>
    </p:spTree>
    <p:extLst>
      <p:ext uri="{BB962C8B-B14F-4D97-AF65-F5344CB8AC3E}">
        <p14:creationId xmlns:p14="http://schemas.microsoft.com/office/powerpoint/2010/main" val="3354612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408823-A41E-4518-A8C9-C44BE815607C}"/>
              </a:ext>
            </a:extLst>
          </p:cNvPr>
          <p:cNvSpPr>
            <a:spLocks noGrp="1"/>
          </p:cNvSpPr>
          <p:nvPr>
            <p:ph type="title"/>
          </p:nvPr>
        </p:nvSpPr>
        <p:spPr>
          <a:xfrm>
            <a:off x="838200" y="122237"/>
            <a:ext cx="10515600" cy="941019"/>
          </a:xfrm>
        </p:spPr>
        <p:txBody>
          <a:bodyPr/>
          <a:lstStyle/>
          <a:p>
            <a:pPr algn="ctr"/>
            <a:r>
              <a:rPr lang="en-US" dirty="0"/>
              <a:t>Avoid Stigmatizing Language</a:t>
            </a:r>
          </a:p>
        </p:txBody>
      </p:sp>
      <p:graphicFrame>
        <p:nvGraphicFramePr>
          <p:cNvPr id="4" name="Content Placeholder 4">
            <a:extLst>
              <a:ext uri="{FF2B5EF4-FFF2-40B4-BE49-F238E27FC236}">
                <a16:creationId xmlns:a16="http://schemas.microsoft.com/office/drawing/2014/main" xmlns="" id="{8BABF041-6C6F-49E3-8BFD-8810F0F7F64E}"/>
              </a:ext>
            </a:extLst>
          </p:cNvPr>
          <p:cNvGraphicFramePr>
            <a:graphicFrameLocks/>
          </p:cNvGraphicFramePr>
          <p:nvPr>
            <p:extLst>
              <p:ext uri="{D42A27DB-BD31-4B8C-83A1-F6EECF244321}">
                <p14:modId xmlns:p14="http://schemas.microsoft.com/office/powerpoint/2010/main" val="2151962478"/>
              </p:ext>
            </p:extLst>
          </p:nvPr>
        </p:nvGraphicFramePr>
        <p:xfrm>
          <a:off x="705293" y="1139456"/>
          <a:ext cx="10972800" cy="5364212"/>
        </p:xfrm>
        <a:graphic>
          <a:graphicData uri="http://schemas.openxmlformats.org/drawingml/2006/table">
            <a:tbl>
              <a:tblPr firstRow="1" bandRow="1"/>
              <a:tblGrid>
                <a:gridCol w="4778477">
                  <a:extLst>
                    <a:ext uri="{9D8B030D-6E8A-4147-A177-3AD203B41FA5}">
                      <a16:colId xmlns:a16="http://schemas.microsoft.com/office/drawing/2014/main" xmlns="" val="1986037599"/>
                    </a:ext>
                  </a:extLst>
                </a:gridCol>
                <a:gridCol w="6194323">
                  <a:extLst>
                    <a:ext uri="{9D8B030D-6E8A-4147-A177-3AD203B41FA5}">
                      <a16:colId xmlns:a16="http://schemas.microsoft.com/office/drawing/2014/main" xmlns="" val="3837823838"/>
                    </a:ext>
                  </a:extLst>
                </a:gridCol>
              </a:tblGrid>
              <a:tr h="544696">
                <a:tc gridSpan="2">
                  <a:txBody>
                    <a:bodyPr/>
                    <a:lstStyle>
                      <a:lvl1pPr marL="0" algn="l" rtl="0" eaLnBrk="1" hangingPunct="1">
                        <a:defRPr b="1" kern="1200">
                          <a:solidFill>
                            <a:schemeClr val="lt1"/>
                          </a:solidFill>
                          <a:latin typeface="Calibri" panose="020F0502020204030204"/>
                        </a:defRPr>
                      </a:lvl1pPr>
                      <a:lvl2pPr marL="457200" algn="l" rtl="0" eaLnBrk="1" hangingPunct="1">
                        <a:defRPr b="1" kern="1200">
                          <a:solidFill>
                            <a:schemeClr val="lt1"/>
                          </a:solidFill>
                          <a:latin typeface="Calibri" panose="020F0502020204030204"/>
                        </a:defRPr>
                      </a:lvl2pPr>
                      <a:lvl3pPr marL="914400" algn="l" rtl="0" eaLnBrk="1" hangingPunct="1">
                        <a:defRPr b="1" kern="1200">
                          <a:solidFill>
                            <a:schemeClr val="lt1"/>
                          </a:solidFill>
                          <a:latin typeface="Calibri" panose="020F0502020204030204"/>
                        </a:defRPr>
                      </a:lvl3pPr>
                      <a:lvl4pPr marL="1371600" algn="l" rtl="0" eaLnBrk="1" hangingPunct="1">
                        <a:defRPr b="1" kern="1200">
                          <a:solidFill>
                            <a:schemeClr val="lt1"/>
                          </a:solidFill>
                          <a:latin typeface="Calibri" panose="020F0502020204030204"/>
                        </a:defRPr>
                      </a:lvl4pPr>
                      <a:lvl5pPr marL="1828800" algn="l" rtl="0" eaLnBrk="1" hangingPunct="1">
                        <a:defRPr b="1" kern="1200">
                          <a:solidFill>
                            <a:schemeClr val="lt1"/>
                          </a:solidFill>
                          <a:latin typeface="Calibri" panose="020F0502020204030204"/>
                        </a:defRPr>
                      </a:lvl5pPr>
                      <a:lvl6pPr marL="2286000" algn="l" rtl="0" eaLnBrk="1" hangingPunct="1">
                        <a:defRPr b="1" kern="1200">
                          <a:solidFill>
                            <a:schemeClr val="lt1"/>
                          </a:solidFill>
                          <a:latin typeface="Calibri" panose="020F0502020204030204"/>
                        </a:defRPr>
                      </a:lvl6pPr>
                      <a:lvl7pPr marL="2743200" algn="l" rtl="0" eaLnBrk="1" hangingPunct="1">
                        <a:defRPr b="1" kern="1200">
                          <a:solidFill>
                            <a:schemeClr val="lt1"/>
                          </a:solidFill>
                          <a:latin typeface="Calibri" panose="020F0502020204030204"/>
                        </a:defRPr>
                      </a:lvl7pPr>
                      <a:lvl8pPr marL="3200400" algn="l" rtl="0" eaLnBrk="1" hangingPunct="1">
                        <a:defRPr b="1" kern="1200">
                          <a:solidFill>
                            <a:schemeClr val="lt1"/>
                          </a:solidFill>
                          <a:latin typeface="Calibri" panose="020F0502020204030204"/>
                        </a:defRPr>
                      </a:lvl8pPr>
                      <a:lvl9pPr marL="3657600" algn="l" rtl="0" eaLnBrk="1" hangingPunct="1">
                        <a:defRPr b="1" kern="1200">
                          <a:solidFill>
                            <a:schemeClr val="lt1"/>
                          </a:solidFill>
                          <a:latin typeface="Calibri" panose="020F0502020204030204"/>
                        </a:defRPr>
                      </a:lvl9pPr>
                    </a:lstStyle>
                    <a:p>
                      <a:r>
                        <a:rPr lang="en-US" sz="2800" dirty="0">
                          <a:latin typeface="+mj-lt"/>
                        </a:rPr>
                        <a:t>The language we choose shapes the way we treat</a:t>
                      </a:r>
                      <a:r>
                        <a:rPr lang="en-US" sz="2800" baseline="0" dirty="0">
                          <a:latin typeface="+mj-lt"/>
                        </a:rPr>
                        <a:t> our patients…</a:t>
                      </a:r>
                      <a:endParaRPr lang="en-US" sz="2800" dirty="0">
                        <a:latin typeface="+mj-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n-US" sz="2800" dirty="0"/>
                    </a:p>
                  </a:txBody>
                  <a:tcPr/>
                </a:tc>
                <a:extLst>
                  <a:ext uri="{0D108BD9-81ED-4DB2-BD59-A6C34878D82A}">
                    <a16:rowId xmlns:a16="http://schemas.microsoft.com/office/drawing/2014/main" xmlns="" val="295949944"/>
                  </a:ext>
                </a:extLst>
              </a:tr>
              <a:tr h="544696">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800" b="1" dirty="0">
                          <a:latin typeface="+mj-lt"/>
                        </a:rPr>
                        <a:t>Instead of:</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800" b="1" dirty="0">
                          <a:latin typeface="+mj-lt"/>
                        </a:rPr>
                        <a:t>You can say….</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xmlns="" val="3378400571"/>
                  </a:ext>
                </a:extLst>
              </a:tr>
              <a:tr h="422978">
                <a:tc>
                  <a:txBody>
                    <a:bodyPr/>
                    <a:lstStyle/>
                    <a:p>
                      <a:r>
                        <a:rPr lang="en-US" sz="2400" dirty="0" smtClean="0">
                          <a:latin typeface="+mj-lt"/>
                        </a:rPr>
                        <a:t>“drug abuse”</a:t>
                      </a:r>
                      <a:endParaRPr lang="en-US" sz="2400" dirty="0">
                        <a:latin typeface="+mj-lt"/>
                      </a:endParaRP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r>
                        <a:rPr lang="en-US" sz="2400" dirty="0" smtClean="0">
                          <a:latin typeface="+mj-lt"/>
                        </a:rPr>
                        <a:t>Substance use disorder</a:t>
                      </a:r>
                      <a:endParaRPr lang="en-US" sz="2400" dirty="0">
                        <a:latin typeface="+mj-lt"/>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“addict” or “junkie”</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Person with</a:t>
                      </a:r>
                      <a:r>
                        <a:rPr lang="en-US" sz="2400" baseline="0" dirty="0">
                          <a:latin typeface="+mj-lt"/>
                        </a:rPr>
                        <a:t> a substance use disorder</a:t>
                      </a:r>
                      <a:endParaRPr lang="en-US" sz="2400" dirty="0">
                        <a:latin typeface="+mj-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xmlns="" val="126004687"/>
                  </a:ext>
                </a:extLst>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“alcoholic”</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Person with alcohol use disorder</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xmlns="" val="753314879"/>
                  </a:ext>
                </a:extLst>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“dirty urine”</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smtClean="0">
                          <a:latin typeface="+mj-lt"/>
                        </a:rPr>
                        <a:t>Abnormal,</a:t>
                      </a:r>
                      <a:r>
                        <a:rPr lang="en-US" sz="2400" baseline="0" dirty="0" smtClean="0">
                          <a:latin typeface="+mj-lt"/>
                        </a:rPr>
                        <a:t> </a:t>
                      </a:r>
                      <a:r>
                        <a:rPr lang="en-US" sz="2400" dirty="0" smtClean="0">
                          <a:latin typeface="+mj-lt"/>
                        </a:rPr>
                        <a:t>positive, or unexpected </a:t>
                      </a:r>
                      <a:r>
                        <a:rPr lang="en-US" sz="2400" dirty="0">
                          <a:latin typeface="+mj-lt"/>
                        </a:rPr>
                        <a:t>urine</a:t>
                      </a:r>
                      <a:r>
                        <a:rPr lang="en-US" sz="2400" baseline="0" dirty="0">
                          <a:latin typeface="+mj-lt"/>
                        </a:rPr>
                        <a:t> test result</a:t>
                      </a:r>
                      <a:endParaRPr lang="en-US" sz="2400" dirty="0">
                        <a:latin typeface="+mj-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xmlns="" val="3515838990"/>
                  </a:ext>
                </a:extLst>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“clean</a:t>
                      </a:r>
                      <a:r>
                        <a:rPr lang="en-US" sz="2400" baseline="0" dirty="0">
                          <a:latin typeface="+mj-lt"/>
                        </a:rPr>
                        <a:t> urine”</a:t>
                      </a:r>
                      <a:endParaRPr lang="en-US" sz="2400" dirty="0">
                        <a:latin typeface="+mj-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Normal or negative urine test result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xmlns="" val="3520551385"/>
                  </a:ext>
                </a:extLst>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“clean</a:t>
                      </a:r>
                      <a:r>
                        <a:rPr lang="en-US" sz="2400" baseline="0" dirty="0">
                          <a:latin typeface="+mj-lt"/>
                        </a:rPr>
                        <a:t> (referring to a person)”</a:t>
                      </a:r>
                      <a:endParaRPr lang="en-US" sz="2400" dirty="0">
                        <a:latin typeface="+mj-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Abstinent, </a:t>
                      </a:r>
                      <a:r>
                        <a:rPr lang="en-US" sz="2400" dirty="0" smtClean="0">
                          <a:latin typeface="+mj-lt"/>
                        </a:rPr>
                        <a:t>in remission, In </a:t>
                      </a:r>
                      <a:r>
                        <a:rPr lang="en-US" sz="2400" dirty="0">
                          <a:latin typeface="+mj-lt"/>
                        </a:rPr>
                        <a:t>recovery</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xmlns="" val="1289572231"/>
                  </a:ext>
                </a:extLst>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“dirty</a:t>
                      </a:r>
                      <a:r>
                        <a:rPr lang="en-US" sz="2400" baseline="0" dirty="0">
                          <a:latin typeface="+mj-lt"/>
                        </a:rPr>
                        <a:t> (referring to a person)”</a:t>
                      </a:r>
                      <a:endParaRPr lang="en-US" sz="2400" dirty="0">
                        <a:latin typeface="+mj-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In</a:t>
                      </a:r>
                      <a:r>
                        <a:rPr lang="en-US" sz="2400" baseline="0" dirty="0">
                          <a:latin typeface="+mj-lt"/>
                        </a:rPr>
                        <a:t> a period </a:t>
                      </a:r>
                      <a:r>
                        <a:rPr lang="en-US" sz="2400" baseline="0" dirty="0" smtClean="0">
                          <a:latin typeface="+mj-lt"/>
                        </a:rPr>
                        <a:t>disease exacerbation, or relapse</a:t>
                      </a:r>
                      <a:endParaRPr lang="en-US" sz="2400" dirty="0">
                        <a:latin typeface="+mj-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xmlns="" val="4088296930"/>
                  </a:ext>
                </a:extLst>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“shooting up”</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Injecting</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xmlns="" val="4067513577"/>
                  </a:ext>
                </a:extLst>
              </a:tr>
              <a:tr h="422978">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a:latin typeface="+mj-lt"/>
                        </a:rPr>
                        <a:t>“shooter”</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hangingPunct="1">
                        <a:defRPr kern="1200">
                          <a:solidFill>
                            <a:schemeClr val="dk1"/>
                          </a:solidFill>
                          <a:latin typeface="Calibri" panose="020F0502020204030204"/>
                        </a:defRPr>
                      </a:lvl1pPr>
                      <a:lvl2pPr marL="457200" algn="l" rtl="0" eaLnBrk="1" hangingPunct="1">
                        <a:defRPr kern="1200">
                          <a:solidFill>
                            <a:schemeClr val="dk1"/>
                          </a:solidFill>
                          <a:latin typeface="Calibri" panose="020F0502020204030204"/>
                        </a:defRPr>
                      </a:lvl2pPr>
                      <a:lvl3pPr marL="914400" algn="l" rtl="0" eaLnBrk="1" hangingPunct="1">
                        <a:defRPr kern="1200">
                          <a:solidFill>
                            <a:schemeClr val="dk1"/>
                          </a:solidFill>
                          <a:latin typeface="Calibri" panose="020F0502020204030204"/>
                        </a:defRPr>
                      </a:lvl3pPr>
                      <a:lvl4pPr marL="1371600" algn="l" rtl="0" eaLnBrk="1" hangingPunct="1">
                        <a:defRPr kern="1200">
                          <a:solidFill>
                            <a:schemeClr val="dk1"/>
                          </a:solidFill>
                          <a:latin typeface="Calibri" panose="020F0502020204030204"/>
                        </a:defRPr>
                      </a:lvl4pPr>
                      <a:lvl5pPr marL="1828800" algn="l" rtl="0" eaLnBrk="1" hangingPunct="1">
                        <a:defRPr kern="1200">
                          <a:solidFill>
                            <a:schemeClr val="dk1"/>
                          </a:solidFill>
                          <a:latin typeface="Calibri" panose="020F0502020204030204"/>
                        </a:defRPr>
                      </a:lvl5pPr>
                      <a:lvl6pPr marL="2286000" algn="l" rtl="0" eaLnBrk="1" hangingPunct="1">
                        <a:defRPr kern="1200">
                          <a:solidFill>
                            <a:schemeClr val="dk1"/>
                          </a:solidFill>
                          <a:latin typeface="Calibri" panose="020F0502020204030204"/>
                        </a:defRPr>
                      </a:lvl6pPr>
                      <a:lvl7pPr marL="2743200" algn="l" rtl="0" eaLnBrk="1" hangingPunct="1">
                        <a:defRPr kern="1200">
                          <a:solidFill>
                            <a:schemeClr val="dk1"/>
                          </a:solidFill>
                          <a:latin typeface="Calibri" panose="020F0502020204030204"/>
                        </a:defRPr>
                      </a:lvl7pPr>
                      <a:lvl8pPr marL="3200400" algn="l" rtl="0" eaLnBrk="1" hangingPunct="1">
                        <a:defRPr kern="1200">
                          <a:solidFill>
                            <a:schemeClr val="dk1"/>
                          </a:solidFill>
                          <a:latin typeface="Calibri" panose="020F0502020204030204"/>
                        </a:defRPr>
                      </a:lvl8pPr>
                      <a:lvl9pPr marL="3657600" algn="l" rtl="0" eaLnBrk="1" hangingPunct="1">
                        <a:defRPr kern="1200">
                          <a:solidFill>
                            <a:schemeClr val="dk1"/>
                          </a:solidFill>
                          <a:latin typeface="Calibri" panose="020F0502020204030204"/>
                        </a:defRPr>
                      </a:lvl9pPr>
                    </a:lstStyle>
                    <a:p>
                      <a:r>
                        <a:rPr lang="en-US" sz="2400" dirty="0" smtClean="0">
                          <a:latin typeface="+mj-lt"/>
                        </a:rPr>
                        <a:t>Person </a:t>
                      </a:r>
                      <a:r>
                        <a:rPr lang="en-US" sz="2400" dirty="0">
                          <a:latin typeface="+mj-lt"/>
                        </a:rPr>
                        <a:t>who injects drugs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xmlns="" val="2079182047"/>
                  </a:ext>
                </a:extLst>
              </a:tr>
            </a:tbl>
          </a:graphicData>
        </a:graphic>
      </p:graphicFrame>
      <p:sp>
        <p:nvSpPr>
          <p:cNvPr id="5" name="TextBox 4"/>
          <p:cNvSpPr txBox="1"/>
          <p:nvPr/>
        </p:nvSpPr>
        <p:spPr>
          <a:xfrm>
            <a:off x="0" y="0"/>
            <a:ext cx="1463862"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Stigma</a:t>
            </a:r>
            <a:endParaRPr lang="en-US" sz="3600" dirty="0">
              <a:solidFill>
                <a:schemeClr val="bg1"/>
              </a:solidFill>
            </a:endParaRPr>
          </a:p>
        </p:txBody>
      </p:sp>
    </p:spTree>
    <p:extLst>
      <p:ext uri="{BB962C8B-B14F-4D97-AF65-F5344CB8AC3E}">
        <p14:creationId xmlns:p14="http://schemas.microsoft.com/office/powerpoint/2010/main" val="2229177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7236" y="6223108"/>
            <a:ext cx="8506691" cy="369332"/>
          </a:xfrm>
          <a:prstGeom prst="rect">
            <a:avLst/>
          </a:prstGeom>
        </p:spPr>
        <p:txBody>
          <a:bodyPr wrap="square">
            <a:spAutoFit/>
          </a:bodyPr>
          <a:lstStyle/>
          <a:p>
            <a:r>
              <a:rPr lang="en-US" dirty="0">
                <a:hlinkClick r:id="rId3"/>
              </a:rPr>
              <a:t>https://www.dropbox.com/sh/x4s4836c5jhngxk/AABmgF3JGGR3gAXshVlJ-rWUa?dl=0</a:t>
            </a:r>
            <a:endParaRPr lang="en-US" dirty="0"/>
          </a:p>
        </p:txBody>
      </p:sp>
      <p:pic>
        <p:nvPicPr>
          <p:cNvPr id="4" name="Picture 3"/>
          <p:cNvPicPr>
            <a:picLocks noChangeAspect="1"/>
          </p:cNvPicPr>
          <p:nvPr/>
        </p:nvPicPr>
        <p:blipFill rotWithShape="1">
          <a:blip r:embed="rId4"/>
          <a:srcRect l="3297" t="31515" r="35072" b="23030"/>
          <a:stretch/>
        </p:blipFill>
        <p:spPr>
          <a:xfrm>
            <a:off x="429490" y="277090"/>
            <a:ext cx="11319165" cy="5659583"/>
          </a:xfrm>
          <a:prstGeom prst="rect">
            <a:avLst/>
          </a:prstGeom>
        </p:spPr>
      </p:pic>
    </p:spTree>
    <p:extLst>
      <p:ext uri="{BB962C8B-B14F-4D97-AF65-F5344CB8AC3E}">
        <p14:creationId xmlns:p14="http://schemas.microsoft.com/office/powerpoint/2010/main" val="3336217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to address substance use disorders?</a:t>
            </a:r>
            <a:endParaRPr lang="en-US" dirty="0"/>
          </a:p>
        </p:txBody>
      </p:sp>
      <p:sp>
        <p:nvSpPr>
          <p:cNvPr id="3" name="Content Placeholder 2"/>
          <p:cNvSpPr>
            <a:spLocks noGrp="1"/>
          </p:cNvSpPr>
          <p:nvPr>
            <p:ph idx="1"/>
          </p:nvPr>
        </p:nvSpPr>
        <p:spPr>
          <a:xfrm>
            <a:off x="960120" y="2169304"/>
            <a:ext cx="10393680" cy="3506915"/>
          </a:xfrm>
        </p:spPr>
        <p:txBody>
          <a:bodyPr>
            <a:normAutofit/>
          </a:bodyPr>
          <a:lstStyle/>
          <a:p>
            <a:r>
              <a:rPr lang="en-US" sz="3600" dirty="0" smtClean="0"/>
              <a:t>Screen:</a:t>
            </a:r>
          </a:p>
          <a:p>
            <a:pPr lvl="1"/>
            <a:r>
              <a:rPr lang="en-US" sz="3200" dirty="0"/>
              <a:t>“How many times in the past year have you used an illegal drug or used a prescription medication for non-medical reasons?”</a:t>
            </a:r>
            <a:endParaRPr lang="en-US" sz="3200" dirty="0" smtClean="0"/>
          </a:p>
          <a:p>
            <a:r>
              <a:rPr lang="en-US" sz="3600" dirty="0" smtClean="0"/>
              <a:t>Recommend or initiate treatment</a:t>
            </a:r>
          </a:p>
          <a:p>
            <a:r>
              <a:rPr lang="en-US" sz="3600" dirty="0" smtClean="0"/>
              <a:t>Reduce risk of harm</a:t>
            </a:r>
            <a:endParaRPr lang="en-US" sz="3600" dirty="0"/>
          </a:p>
        </p:txBody>
      </p:sp>
    </p:spTree>
    <p:extLst>
      <p:ext uri="{BB962C8B-B14F-4D97-AF65-F5344CB8AC3E}">
        <p14:creationId xmlns:p14="http://schemas.microsoft.com/office/powerpoint/2010/main" val="189702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7" y="208516"/>
            <a:ext cx="9889409" cy="6476774"/>
          </a:xfrm>
          <a:prstGeom prst="rect">
            <a:avLst/>
          </a:prstGeom>
        </p:spPr>
      </p:pic>
    </p:spTree>
    <p:extLst>
      <p:ext uri="{BB962C8B-B14F-4D97-AF65-F5344CB8AC3E}">
        <p14:creationId xmlns:p14="http://schemas.microsoft.com/office/powerpoint/2010/main" val="11821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2" y="564961"/>
            <a:ext cx="8800546" cy="855510"/>
          </a:xfrm>
        </p:spPr>
        <p:txBody>
          <a:bodyPr/>
          <a:lstStyle/>
          <a:p>
            <a:r>
              <a:rPr lang="en-US" b="1" dirty="0" smtClean="0">
                <a:latin typeface="+mn-lt"/>
              </a:rPr>
              <a:t>Medications for Opioid Use Disorder</a:t>
            </a:r>
            <a:endParaRPr lang="en-US" b="1" dirty="0">
              <a:latin typeface="+mn-lt"/>
            </a:endParaRPr>
          </a:p>
        </p:txBody>
      </p:sp>
      <p:sp>
        <p:nvSpPr>
          <p:cNvPr id="3" name="Content Placeholder 2"/>
          <p:cNvSpPr>
            <a:spLocks noGrp="1"/>
          </p:cNvSpPr>
          <p:nvPr>
            <p:ph idx="1"/>
          </p:nvPr>
        </p:nvSpPr>
        <p:spPr>
          <a:xfrm>
            <a:off x="749434" y="1537550"/>
            <a:ext cx="5411880" cy="5320450"/>
          </a:xfrm>
        </p:spPr>
        <p:txBody>
          <a:bodyPr>
            <a:normAutofit fontScale="85000" lnSpcReduction="10000"/>
          </a:bodyPr>
          <a:lstStyle/>
          <a:p>
            <a:pPr marL="457200" lvl="1" indent="0">
              <a:spcBef>
                <a:spcPct val="40000"/>
              </a:spcBef>
              <a:buFont typeface="Arial" panose="020B0604020202020204" pitchFamily="34" charset="0"/>
              <a:buNone/>
              <a:defRPr/>
            </a:pPr>
            <a:r>
              <a:rPr lang="en-US" altLang="en-US" sz="3800" b="1" dirty="0">
                <a:cs typeface="Arial" panose="020B0604020202020204" pitchFamily="34" charset="0"/>
              </a:rPr>
              <a:t>Goals: </a:t>
            </a:r>
          </a:p>
          <a:p>
            <a:pPr lvl="1">
              <a:spcBef>
                <a:spcPct val="40000"/>
              </a:spcBef>
              <a:buFontTx/>
              <a:buChar char="•"/>
              <a:defRPr/>
            </a:pPr>
            <a:r>
              <a:rPr lang="en-US" altLang="en-US" sz="3200" dirty="0">
                <a:cs typeface="Arial" panose="020B0604020202020204" pitchFamily="34" charset="0"/>
              </a:rPr>
              <a:t>Alleviate physical withdrawal and craving</a:t>
            </a:r>
            <a:endParaRPr lang="en-US" altLang="en-US" sz="3200" i="1" dirty="0">
              <a:cs typeface="Arial" panose="020B0604020202020204" pitchFamily="34" charset="0"/>
            </a:endParaRPr>
          </a:p>
          <a:p>
            <a:pPr lvl="1">
              <a:spcBef>
                <a:spcPct val="40000"/>
              </a:spcBef>
              <a:buFontTx/>
              <a:buChar char="•"/>
              <a:defRPr/>
            </a:pPr>
            <a:r>
              <a:rPr lang="en-US" altLang="en-US" sz="3200" dirty="0">
                <a:cs typeface="Arial" panose="020B0604020202020204" pitchFamily="34" charset="0"/>
              </a:rPr>
              <a:t>Opioid </a:t>
            </a:r>
            <a:r>
              <a:rPr lang="en-US" altLang="en-US" sz="3200" dirty="0" smtClean="0">
                <a:cs typeface="Arial" panose="020B0604020202020204" pitchFamily="34" charset="0"/>
              </a:rPr>
              <a:t>blockade (blunt the euphoric effect of other opioids)</a:t>
            </a:r>
            <a:endParaRPr lang="en-US" altLang="en-US" sz="3200" dirty="0">
              <a:cs typeface="Arial" panose="020B0604020202020204" pitchFamily="34" charset="0"/>
            </a:endParaRPr>
          </a:p>
          <a:p>
            <a:pPr lvl="1">
              <a:spcBef>
                <a:spcPct val="40000"/>
              </a:spcBef>
              <a:buFontTx/>
              <a:buChar char="•"/>
              <a:defRPr/>
            </a:pPr>
            <a:r>
              <a:rPr lang="en-US" altLang="en-US" sz="3200" dirty="0">
                <a:cs typeface="Arial" panose="020B0604020202020204" pitchFamily="34" charset="0"/>
              </a:rPr>
              <a:t>Reduce or eliminate risky substance use</a:t>
            </a:r>
          </a:p>
          <a:p>
            <a:pPr lvl="1">
              <a:spcBef>
                <a:spcPct val="40000"/>
              </a:spcBef>
              <a:buFontTx/>
              <a:buChar char="•"/>
              <a:defRPr/>
            </a:pPr>
            <a:r>
              <a:rPr lang="en-US" altLang="en-US" sz="3200" dirty="0" smtClean="0">
                <a:cs typeface="Arial" panose="020B0604020202020204" pitchFamily="34" charset="0"/>
              </a:rPr>
              <a:t>Normalize </a:t>
            </a:r>
            <a:r>
              <a:rPr lang="en-US" altLang="en-US" sz="3200" dirty="0">
                <a:cs typeface="Arial" panose="020B0604020202020204" pitchFamily="34" charset="0"/>
              </a:rPr>
              <a:t>brain </a:t>
            </a:r>
            <a:r>
              <a:rPr lang="en-US" altLang="en-US" sz="3200" dirty="0" smtClean="0">
                <a:cs typeface="Arial" panose="020B0604020202020204" pitchFamily="34" charset="0"/>
              </a:rPr>
              <a:t>function</a:t>
            </a:r>
          </a:p>
          <a:p>
            <a:pPr lvl="1">
              <a:spcBef>
                <a:spcPct val="40000"/>
              </a:spcBef>
              <a:buFontTx/>
              <a:buChar char="•"/>
              <a:defRPr/>
            </a:pPr>
            <a:r>
              <a:rPr lang="en-US" altLang="en-US" sz="3200" dirty="0" smtClean="0">
                <a:cs typeface="Arial" panose="020B0604020202020204" pitchFamily="34" charset="0"/>
              </a:rPr>
              <a:t>Decrease the risk of injection-related harms</a:t>
            </a:r>
          </a:p>
          <a:p>
            <a:pPr lvl="1">
              <a:spcBef>
                <a:spcPct val="40000"/>
              </a:spcBef>
              <a:buFontTx/>
              <a:buChar char="•"/>
              <a:defRPr/>
            </a:pPr>
            <a:r>
              <a:rPr lang="en-US" altLang="en-US" sz="3200" dirty="0" smtClean="0">
                <a:cs typeface="Arial" panose="020B0604020202020204" pitchFamily="34" charset="0"/>
              </a:rPr>
              <a:t>Prevent overdose</a:t>
            </a:r>
            <a:endParaRPr lang="en-US" altLang="en-US" sz="3200" dirty="0">
              <a:cs typeface="Arial" panose="020B0604020202020204" pitchFamily="34" charset="0"/>
            </a:endParaRPr>
          </a:p>
          <a:p>
            <a:pPr marL="0" indent="0">
              <a:spcBef>
                <a:spcPct val="40000"/>
              </a:spcBef>
              <a:buFont typeface="Arial" panose="020B0604020202020204" pitchFamily="34" charset="0"/>
              <a:buNone/>
              <a:defRPr/>
            </a:pPr>
            <a:r>
              <a:rPr lang="en-US" altLang="en-US" b="1" dirty="0" smtClean="0">
                <a:cs typeface="Arial" panose="020B0604020202020204" pitchFamily="34" charset="0"/>
              </a:rPr>
              <a:t>     </a:t>
            </a:r>
            <a:endParaRPr lang="en-US" dirty="0"/>
          </a:p>
        </p:txBody>
      </p:sp>
      <p:sp>
        <p:nvSpPr>
          <p:cNvPr id="4" name="TextBox 3"/>
          <p:cNvSpPr txBox="1"/>
          <p:nvPr/>
        </p:nvSpPr>
        <p:spPr>
          <a:xfrm>
            <a:off x="0" y="0"/>
            <a:ext cx="2124299"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Treatment</a:t>
            </a:r>
            <a:endParaRPr lang="en-US" sz="3600" dirty="0">
              <a:solidFill>
                <a:schemeClr val="bg1"/>
              </a:solidFill>
            </a:endParaRPr>
          </a:p>
        </p:txBody>
      </p:sp>
      <p:sp>
        <p:nvSpPr>
          <p:cNvPr id="5" name="TextBox 4"/>
          <p:cNvSpPr txBox="1"/>
          <p:nvPr/>
        </p:nvSpPr>
        <p:spPr>
          <a:xfrm>
            <a:off x="7380515" y="1420471"/>
            <a:ext cx="4071257" cy="4899803"/>
          </a:xfrm>
          <a:prstGeom prst="rect">
            <a:avLst/>
          </a:prstGeom>
          <a:noFill/>
        </p:spPr>
        <p:txBody>
          <a:bodyPr wrap="square" rtlCol="0">
            <a:spAutoFit/>
          </a:bodyPr>
          <a:lstStyle/>
          <a:p>
            <a:pPr>
              <a:spcBef>
                <a:spcPct val="40000"/>
              </a:spcBef>
              <a:defRPr/>
            </a:pPr>
            <a:r>
              <a:rPr lang="en-US" altLang="en-US" sz="3200" b="1" dirty="0">
                <a:cs typeface="Arial" panose="020B0604020202020204" pitchFamily="34" charset="0"/>
              </a:rPr>
              <a:t>Options:</a:t>
            </a:r>
          </a:p>
          <a:p>
            <a:pPr lvl="1">
              <a:spcBef>
                <a:spcPct val="40000"/>
              </a:spcBef>
              <a:buFontTx/>
              <a:buChar char="•"/>
              <a:defRPr/>
            </a:pPr>
            <a:r>
              <a:rPr lang="en-US" altLang="en-US" sz="3200" dirty="0">
                <a:cs typeface="Arial" panose="020B0604020202020204" pitchFamily="34" charset="0"/>
              </a:rPr>
              <a:t>Methadone (full opioid agonist)</a:t>
            </a:r>
          </a:p>
          <a:p>
            <a:pPr lvl="1">
              <a:spcBef>
                <a:spcPct val="40000"/>
              </a:spcBef>
              <a:buFontTx/>
              <a:buChar char="•"/>
              <a:defRPr/>
            </a:pPr>
            <a:r>
              <a:rPr lang="en-US" altLang="en-US" sz="3200" dirty="0">
                <a:cs typeface="Arial" panose="020B0604020202020204" pitchFamily="34" charset="0"/>
              </a:rPr>
              <a:t>Buprenorphine (partial opioid agonist)</a:t>
            </a:r>
          </a:p>
          <a:p>
            <a:pPr lvl="1">
              <a:spcBef>
                <a:spcPct val="40000"/>
              </a:spcBef>
              <a:buFontTx/>
              <a:buChar char="•"/>
              <a:defRPr/>
            </a:pPr>
            <a:r>
              <a:rPr lang="en-US" altLang="en-US" sz="3200" dirty="0">
                <a:cs typeface="Arial" panose="020B0604020202020204" pitchFamily="34" charset="0"/>
              </a:rPr>
              <a:t>Naltrexone (opioid antagonist)</a:t>
            </a:r>
          </a:p>
          <a:p>
            <a:endParaRPr lang="en-US" dirty="0"/>
          </a:p>
        </p:txBody>
      </p:sp>
    </p:spTree>
    <p:extLst>
      <p:ext uri="{BB962C8B-B14F-4D97-AF65-F5344CB8AC3E}">
        <p14:creationId xmlns:p14="http://schemas.microsoft.com/office/powerpoint/2010/main" val="1196051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6"/>
          <p:cNvSpPr>
            <a:spLocks noChangeArrowheads="1"/>
          </p:cNvSpPr>
          <p:nvPr/>
        </p:nvSpPr>
        <p:spPr bwMode="auto">
          <a:xfrm>
            <a:off x="1918366" y="2873370"/>
            <a:ext cx="8077200" cy="1295400"/>
          </a:xfrm>
          <a:prstGeom prst="rect">
            <a:avLst/>
          </a:prstGeom>
          <a:solidFill>
            <a:schemeClr val="accent2"/>
          </a:solidFill>
          <a:ln w="9525">
            <a:solidFill>
              <a:schemeClr val="tx1"/>
            </a:solidFill>
            <a:miter lim="800000"/>
            <a:headEnd/>
            <a:tailEnd/>
          </a:ln>
        </p:spPr>
        <p:txBody>
          <a:bodyPr wrap="none" anchor="ctr"/>
          <a:lstStyle/>
          <a:p>
            <a:pPr algn="ctr" eaLnBrk="0" hangingPunct="0"/>
            <a:endParaRPr lang="en-US" sz="2400" dirty="0">
              <a:solidFill>
                <a:srgbClr val="FFFFFF"/>
              </a:solidFill>
              <a:latin typeface="Calibri" pitchFamily="34" charset="0"/>
            </a:endParaRPr>
          </a:p>
        </p:txBody>
      </p:sp>
      <p:sp>
        <p:nvSpPr>
          <p:cNvPr id="15" name="Rectangle 14"/>
          <p:cNvSpPr>
            <a:spLocks noChangeArrowheads="1"/>
          </p:cNvSpPr>
          <p:nvPr/>
        </p:nvSpPr>
        <p:spPr bwMode="auto">
          <a:xfrm>
            <a:off x="1921272" y="4175182"/>
            <a:ext cx="8077200" cy="1676400"/>
          </a:xfrm>
          <a:prstGeom prst="rect">
            <a:avLst/>
          </a:prstGeom>
          <a:solidFill>
            <a:schemeClr val="accent4"/>
          </a:solidFill>
          <a:ln w="9525">
            <a:solidFill>
              <a:schemeClr val="tx1"/>
            </a:solidFill>
            <a:miter lim="800000"/>
            <a:headEnd/>
            <a:tailEnd/>
          </a:ln>
        </p:spPr>
        <p:txBody>
          <a:bodyPr wrap="none" anchor="ctr"/>
          <a:lstStyle/>
          <a:p>
            <a:pPr algn="ctr" eaLnBrk="0" hangingPunct="0">
              <a:defRPr/>
            </a:pPr>
            <a:endParaRPr lang="en-US" altLang="en-US" sz="2000">
              <a:solidFill>
                <a:srgbClr val="FFFFFF"/>
              </a:solidFill>
            </a:endParaRPr>
          </a:p>
        </p:txBody>
      </p:sp>
      <p:sp>
        <p:nvSpPr>
          <p:cNvPr id="17" name="Freeform 14"/>
          <p:cNvSpPr>
            <a:spLocks/>
          </p:cNvSpPr>
          <p:nvPr/>
        </p:nvSpPr>
        <p:spPr bwMode="auto">
          <a:xfrm>
            <a:off x="5132110" y="3266898"/>
            <a:ext cx="2286000" cy="1536700"/>
          </a:xfrm>
          <a:custGeom>
            <a:avLst/>
            <a:gdLst>
              <a:gd name="T0" fmla="*/ 0 w 2304"/>
              <a:gd name="T1" fmla="*/ 846772683 h 968"/>
              <a:gd name="T2" fmla="*/ 141758791 w 2304"/>
              <a:gd name="T3" fmla="*/ 2147483647 h 968"/>
              <a:gd name="T4" fmla="*/ 283517582 w 2304"/>
              <a:gd name="T5" fmla="*/ 0 h 968"/>
              <a:gd name="T6" fmla="*/ 519782130 w 2304"/>
              <a:gd name="T7" fmla="*/ 2147483647 h 968"/>
              <a:gd name="T8" fmla="*/ 661540983 w 2304"/>
              <a:gd name="T9" fmla="*/ 120967519 h 968"/>
              <a:gd name="T10" fmla="*/ 850552622 w 2304"/>
              <a:gd name="T11" fmla="*/ 2147483647 h 968"/>
              <a:gd name="T12" fmla="*/ 992311351 w 2304"/>
              <a:gd name="T13" fmla="*/ 120967519 h 968"/>
              <a:gd name="T14" fmla="*/ 1323081967 w 2304"/>
              <a:gd name="T15" fmla="*/ 2147483647 h 968"/>
              <a:gd name="T16" fmla="*/ 1417587786 w 2304"/>
              <a:gd name="T17" fmla="*/ 483870076 h 968"/>
              <a:gd name="T18" fmla="*/ 1606599425 w 2304"/>
              <a:gd name="T19" fmla="*/ 2147483647 h 968"/>
              <a:gd name="T20" fmla="*/ 1748358153 w 2304"/>
              <a:gd name="T21" fmla="*/ 604837546 h 968"/>
              <a:gd name="T22" fmla="*/ 1984622702 w 2304"/>
              <a:gd name="T23" fmla="*/ 2147483647 h 968"/>
              <a:gd name="T24" fmla="*/ 2079128521 w 2304"/>
              <a:gd name="T25" fmla="*/ 604837546 h 968"/>
              <a:gd name="T26" fmla="*/ 2147483647 w 2304"/>
              <a:gd name="T27" fmla="*/ 2147483647 h 9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4"/>
              <a:gd name="T43" fmla="*/ 0 h 968"/>
              <a:gd name="T44" fmla="*/ 2304 w 2304"/>
              <a:gd name="T45" fmla="*/ 968 h 9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4" h="968">
                <a:moveTo>
                  <a:pt x="0" y="336"/>
                </a:moveTo>
                <a:cubicBezTo>
                  <a:pt x="48" y="652"/>
                  <a:pt x="96" y="968"/>
                  <a:pt x="144" y="912"/>
                </a:cubicBezTo>
                <a:cubicBezTo>
                  <a:pt x="192" y="856"/>
                  <a:pt x="224" y="0"/>
                  <a:pt x="288" y="0"/>
                </a:cubicBezTo>
                <a:cubicBezTo>
                  <a:pt x="352" y="0"/>
                  <a:pt x="464" y="904"/>
                  <a:pt x="528" y="912"/>
                </a:cubicBezTo>
                <a:cubicBezTo>
                  <a:pt x="592" y="920"/>
                  <a:pt x="616" y="48"/>
                  <a:pt x="672" y="48"/>
                </a:cubicBezTo>
                <a:cubicBezTo>
                  <a:pt x="728" y="48"/>
                  <a:pt x="808" y="912"/>
                  <a:pt x="864" y="912"/>
                </a:cubicBezTo>
                <a:cubicBezTo>
                  <a:pt x="920" y="912"/>
                  <a:pt x="928" y="48"/>
                  <a:pt x="1008" y="48"/>
                </a:cubicBezTo>
                <a:cubicBezTo>
                  <a:pt x="1088" y="48"/>
                  <a:pt x="1272" y="888"/>
                  <a:pt x="1344" y="912"/>
                </a:cubicBezTo>
                <a:cubicBezTo>
                  <a:pt x="1416" y="936"/>
                  <a:pt x="1392" y="192"/>
                  <a:pt x="1440" y="192"/>
                </a:cubicBezTo>
                <a:cubicBezTo>
                  <a:pt x="1488" y="192"/>
                  <a:pt x="1576" y="904"/>
                  <a:pt x="1632" y="912"/>
                </a:cubicBezTo>
                <a:cubicBezTo>
                  <a:pt x="1688" y="920"/>
                  <a:pt x="1712" y="240"/>
                  <a:pt x="1776" y="240"/>
                </a:cubicBezTo>
                <a:cubicBezTo>
                  <a:pt x="1840" y="240"/>
                  <a:pt x="1960" y="912"/>
                  <a:pt x="2016" y="912"/>
                </a:cubicBezTo>
                <a:cubicBezTo>
                  <a:pt x="2072" y="912"/>
                  <a:pt x="2064" y="240"/>
                  <a:pt x="2112" y="240"/>
                </a:cubicBezTo>
                <a:cubicBezTo>
                  <a:pt x="2160" y="240"/>
                  <a:pt x="2232" y="576"/>
                  <a:pt x="2304" y="912"/>
                </a:cubicBezTo>
              </a:path>
            </a:pathLst>
          </a:custGeom>
          <a:noFill/>
          <a:ln w="88900">
            <a:solidFill>
              <a:schemeClr val="tx1"/>
            </a:solidFill>
            <a:round/>
            <a:headEnd/>
            <a:tailEnd/>
          </a:ln>
        </p:spPr>
        <p:txBody>
          <a:bodyPr/>
          <a:lstStyle/>
          <a:p>
            <a:endParaRPr lang="en-US"/>
          </a:p>
        </p:txBody>
      </p:sp>
      <p:sp>
        <p:nvSpPr>
          <p:cNvPr id="18" name="Text Box 15"/>
          <p:cNvSpPr txBox="1">
            <a:spLocks noChangeArrowheads="1"/>
          </p:cNvSpPr>
          <p:nvPr/>
        </p:nvSpPr>
        <p:spPr bwMode="auto">
          <a:xfrm>
            <a:off x="4749022" y="4790899"/>
            <a:ext cx="3429000" cy="830997"/>
          </a:xfrm>
          <a:prstGeom prst="rect">
            <a:avLst/>
          </a:prstGeom>
          <a:noFill/>
          <a:ln w="9525">
            <a:noFill/>
            <a:miter lim="800000"/>
            <a:headEnd/>
            <a:tailEnd/>
          </a:ln>
        </p:spPr>
        <p:txBody>
          <a:bodyPr>
            <a:spAutoFit/>
          </a:bodyPr>
          <a:lstStyle/>
          <a:p>
            <a:pPr algn="ctr">
              <a:spcBef>
                <a:spcPct val="50000"/>
              </a:spcBef>
            </a:pPr>
            <a:r>
              <a:rPr lang="en-US" altLang="en-US" sz="2400" b="1">
                <a:solidFill>
                  <a:srgbClr val="FFFFFF"/>
                </a:solidFill>
                <a:latin typeface="Arial Narrow" pitchFamily="34" charset="0"/>
              </a:rPr>
              <a:t>Tolerance &amp; Physical Dependence</a:t>
            </a:r>
          </a:p>
        </p:txBody>
      </p:sp>
      <p:sp>
        <p:nvSpPr>
          <p:cNvPr id="19" name="Text Box 17"/>
          <p:cNvSpPr txBox="1">
            <a:spLocks noChangeArrowheads="1"/>
          </p:cNvSpPr>
          <p:nvPr/>
        </p:nvSpPr>
        <p:spPr bwMode="auto">
          <a:xfrm>
            <a:off x="8330422" y="4409898"/>
            <a:ext cx="1524000" cy="830997"/>
          </a:xfrm>
          <a:prstGeom prst="rect">
            <a:avLst/>
          </a:prstGeom>
          <a:solidFill>
            <a:schemeClr val="accent1"/>
          </a:solidFill>
          <a:ln w="9525">
            <a:noFill/>
            <a:miter lim="800000"/>
            <a:headEnd/>
            <a:tailEnd/>
          </a:ln>
        </p:spPr>
        <p:txBody>
          <a:bodyPr>
            <a:spAutoFit/>
          </a:bodyPr>
          <a:lstStyle/>
          <a:p>
            <a:pPr algn="ctr" eaLnBrk="0" hangingPunct="0"/>
            <a:r>
              <a:rPr lang="en-US" altLang="en-US" sz="2400" b="1" dirty="0">
                <a:solidFill>
                  <a:schemeClr val="bg1"/>
                </a:solidFill>
                <a:latin typeface="Arial Narrow" pitchFamily="34" charset="0"/>
              </a:rPr>
              <a:t>Medication </a:t>
            </a:r>
            <a:r>
              <a:rPr lang="en-US" altLang="en-US" sz="2400" b="1" dirty="0" smtClean="0">
                <a:solidFill>
                  <a:schemeClr val="bg1"/>
                </a:solidFill>
                <a:latin typeface="Arial Narrow" pitchFamily="34" charset="0"/>
              </a:rPr>
              <a:t>Treatment</a:t>
            </a:r>
            <a:endParaRPr lang="en-US" altLang="en-US" sz="2400" b="1" dirty="0">
              <a:solidFill>
                <a:schemeClr val="bg1"/>
              </a:solidFill>
              <a:latin typeface="Arial Narrow" pitchFamily="34" charset="0"/>
            </a:endParaRPr>
          </a:p>
        </p:txBody>
      </p:sp>
      <p:sp>
        <p:nvSpPr>
          <p:cNvPr id="20" name="Rectangle 4"/>
          <p:cNvSpPr>
            <a:spLocks noChangeArrowheads="1"/>
          </p:cNvSpPr>
          <p:nvPr/>
        </p:nvSpPr>
        <p:spPr bwMode="auto">
          <a:xfrm>
            <a:off x="1905615" y="1266015"/>
            <a:ext cx="8077200" cy="1600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en-US" sz="2400">
              <a:solidFill>
                <a:srgbClr val="FFFFFF"/>
              </a:solidFill>
              <a:latin typeface="Calibri" pitchFamily="34" charset="0"/>
            </a:endParaRPr>
          </a:p>
        </p:txBody>
      </p:sp>
      <p:sp>
        <p:nvSpPr>
          <p:cNvPr id="21" name="Text Box 7"/>
          <p:cNvSpPr txBox="1">
            <a:spLocks noChangeArrowheads="1"/>
          </p:cNvSpPr>
          <p:nvPr/>
        </p:nvSpPr>
        <p:spPr bwMode="auto">
          <a:xfrm rot="-5400000">
            <a:off x="1604369" y="3271023"/>
            <a:ext cx="1114425" cy="457200"/>
          </a:xfrm>
          <a:prstGeom prst="rect">
            <a:avLst/>
          </a:prstGeom>
          <a:noFill/>
          <a:ln w="9525">
            <a:noFill/>
            <a:miter lim="800000"/>
            <a:headEnd/>
            <a:tailEnd/>
          </a:ln>
        </p:spPr>
        <p:txBody>
          <a:bodyPr wrap="none">
            <a:spAutoFit/>
          </a:bodyPr>
          <a:lstStyle/>
          <a:p>
            <a:pPr eaLnBrk="0" hangingPunct="0"/>
            <a:r>
              <a:rPr lang="en-US" altLang="en-US" sz="2400">
                <a:solidFill>
                  <a:srgbClr val="FFFFFF"/>
                </a:solidFill>
              </a:rPr>
              <a:t>Normal</a:t>
            </a:r>
          </a:p>
        </p:txBody>
      </p:sp>
      <p:sp>
        <p:nvSpPr>
          <p:cNvPr id="22" name="Text Box 8"/>
          <p:cNvSpPr txBox="1">
            <a:spLocks noChangeArrowheads="1"/>
          </p:cNvSpPr>
          <p:nvPr/>
        </p:nvSpPr>
        <p:spPr bwMode="auto">
          <a:xfrm rot="-5400000">
            <a:off x="1546763" y="1859583"/>
            <a:ext cx="1300163" cy="457200"/>
          </a:xfrm>
          <a:prstGeom prst="rect">
            <a:avLst/>
          </a:prstGeom>
          <a:noFill/>
          <a:ln w="9525">
            <a:noFill/>
            <a:miter lim="800000"/>
            <a:headEnd/>
            <a:tailEnd/>
          </a:ln>
        </p:spPr>
        <p:txBody>
          <a:bodyPr wrap="none">
            <a:spAutoFit/>
          </a:bodyPr>
          <a:lstStyle/>
          <a:p>
            <a:pPr eaLnBrk="0" hangingPunct="0"/>
            <a:r>
              <a:rPr lang="en-US" altLang="en-US" sz="2400" dirty="0">
                <a:solidFill>
                  <a:srgbClr val="FFFFFF"/>
                </a:solidFill>
              </a:rPr>
              <a:t>Euphoria</a:t>
            </a:r>
          </a:p>
        </p:txBody>
      </p:sp>
      <p:sp>
        <p:nvSpPr>
          <p:cNvPr id="16" name="Freeform 13"/>
          <p:cNvSpPr>
            <a:spLocks/>
          </p:cNvSpPr>
          <p:nvPr/>
        </p:nvSpPr>
        <p:spPr bwMode="auto">
          <a:xfrm>
            <a:off x="2541310" y="1742901"/>
            <a:ext cx="2590800" cy="2247900"/>
          </a:xfrm>
          <a:custGeom>
            <a:avLst/>
            <a:gdLst>
              <a:gd name="T0" fmla="*/ 0 w 2208"/>
              <a:gd name="T1" fmla="*/ 2147483647 h 1416"/>
              <a:gd name="T2" fmla="*/ 264344866 w 2208"/>
              <a:gd name="T3" fmla="*/ 60483754 h 1416"/>
              <a:gd name="T4" fmla="*/ 528689731 w 2208"/>
              <a:gd name="T5" fmla="*/ 2147483647 h 1416"/>
              <a:gd name="T6" fmla="*/ 793034670 w 2208"/>
              <a:gd name="T7" fmla="*/ 181451237 h 1416"/>
              <a:gd name="T8" fmla="*/ 1057379463 w 2208"/>
              <a:gd name="T9" fmla="*/ 2147483647 h 1416"/>
              <a:gd name="T10" fmla="*/ 1321724548 w 2208"/>
              <a:gd name="T11" fmla="*/ 544353761 h 1416"/>
              <a:gd name="T12" fmla="*/ 1586069341 w 2208"/>
              <a:gd name="T13" fmla="*/ 2147483647 h 1416"/>
              <a:gd name="T14" fmla="*/ 1850414133 w 2208"/>
              <a:gd name="T15" fmla="*/ 786288677 h 1416"/>
              <a:gd name="T16" fmla="*/ 2114757752 w 2208"/>
              <a:gd name="T17" fmla="*/ 2147483647 h 1416"/>
              <a:gd name="T18" fmla="*/ 2147483647 w 2208"/>
              <a:gd name="T19" fmla="*/ 1270158709 h 1416"/>
              <a:gd name="T20" fmla="*/ 2147483647 w 2208"/>
              <a:gd name="T21" fmla="*/ 2147483647 h 1416"/>
              <a:gd name="T22" fmla="*/ 2147483647 w 2208"/>
              <a:gd name="T23" fmla="*/ 1149191251 h 1416"/>
              <a:gd name="T24" fmla="*/ 2147483647 w 2208"/>
              <a:gd name="T25" fmla="*/ 2147483647 h 14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8"/>
              <a:gd name="T40" fmla="*/ 0 h 1416"/>
              <a:gd name="T41" fmla="*/ 2208 w 2208"/>
              <a:gd name="T42" fmla="*/ 1416 h 14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8" h="1416">
                <a:moveTo>
                  <a:pt x="0" y="1416"/>
                </a:moveTo>
                <a:cubicBezTo>
                  <a:pt x="64" y="732"/>
                  <a:pt x="128" y="48"/>
                  <a:pt x="192" y="24"/>
                </a:cubicBezTo>
                <a:cubicBezTo>
                  <a:pt x="256" y="0"/>
                  <a:pt x="320" y="1264"/>
                  <a:pt x="384" y="1272"/>
                </a:cubicBezTo>
                <a:cubicBezTo>
                  <a:pt x="448" y="1280"/>
                  <a:pt x="512" y="96"/>
                  <a:pt x="576" y="72"/>
                </a:cubicBezTo>
                <a:cubicBezTo>
                  <a:pt x="640" y="48"/>
                  <a:pt x="704" y="1104"/>
                  <a:pt x="768" y="1128"/>
                </a:cubicBezTo>
                <a:cubicBezTo>
                  <a:pt x="832" y="1152"/>
                  <a:pt x="896" y="200"/>
                  <a:pt x="960" y="216"/>
                </a:cubicBezTo>
                <a:cubicBezTo>
                  <a:pt x="1024" y="232"/>
                  <a:pt x="1088" y="1208"/>
                  <a:pt x="1152" y="1224"/>
                </a:cubicBezTo>
                <a:cubicBezTo>
                  <a:pt x="1216" y="1240"/>
                  <a:pt x="1280" y="320"/>
                  <a:pt x="1344" y="312"/>
                </a:cubicBezTo>
                <a:cubicBezTo>
                  <a:pt x="1408" y="304"/>
                  <a:pt x="1480" y="1144"/>
                  <a:pt x="1536" y="1176"/>
                </a:cubicBezTo>
                <a:cubicBezTo>
                  <a:pt x="1592" y="1208"/>
                  <a:pt x="1624" y="472"/>
                  <a:pt x="1680" y="504"/>
                </a:cubicBezTo>
                <a:cubicBezTo>
                  <a:pt x="1736" y="536"/>
                  <a:pt x="1824" y="1376"/>
                  <a:pt x="1872" y="1368"/>
                </a:cubicBezTo>
                <a:cubicBezTo>
                  <a:pt x="1920" y="1360"/>
                  <a:pt x="1912" y="464"/>
                  <a:pt x="1968" y="456"/>
                </a:cubicBezTo>
                <a:cubicBezTo>
                  <a:pt x="2024" y="448"/>
                  <a:pt x="2168" y="1176"/>
                  <a:pt x="2208" y="1320"/>
                </a:cubicBezTo>
              </a:path>
            </a:pathLst>
          </a:custGeom>
          <a:noFill/>
          <a:ln w="88900">
            <a:solidFill>
              <a:schemeClr val="tx1"/>
            </a:solidFill>
            <a:round/>
            <a:headEnd/>
            <a:tailEnd/>
          </a:ln>
        </p:spPr>
        <p:txBody>
          <a:bodyPr/>
          <a:lstStyle/>
          <a:p>
            <a:endParaRPr lang="en-US"/>
          </a:p>
        </p:txBody>
      </p:sp>
      <p:sp>
        <p:nvSpPr>
          <p:cNvPr id="24" name="Freeform 16"/>
          <p:cNvSpPr>
            <a:spLocks/>
          </p:cNvSpPr>
          <p:nvPr/>
        </p:nvSpPr>
        <p:spPr bwMode="auto">
          <a:xfrm>
            <a:off x="7418110" y="3147751"/>
            <a:ext cx="2438400" cy="1752600"/>
          </a:xfrm>
          <a:custGeom>
            <a:avLst/>
            <a:gdLst>
              <a:gd name="T0" fmla="*/ 0 w 1536"/>
              <a:gd name="T1" fmla="*/ 2147483647 h 1248"/>
              <a:gd name="T2" fmla="*/ 120967511 w 1536"/>
              <a:gd name="T3" fmla="*/ 2147483647 h 1248"/>
              <a:gd name="T4" fmla="*/ 362902484 w 1536"/>
              <a:gd name="T5" fmla="*/ 2147483647 h 1248"/>
              <a:gd name="T6" fmla="*/ 362902484 w 1536"/>
              <a:gd name="T7" fmla="*/ 1135948720 h 1248"/>
              <a:gd name="T8" fmla="*/ 2056447640 w 1536"/>
              <a:gd name="T9" fmla="*/ 94662876 h 1248"/>
              <a:gd name="T10" fmla="*/ 2147483647 w 1536"/>
              <a:gd name="T11" fmla="*/ 567974360 h 1248"/>
              <a:gd name="T12" fmla="*/ 0 60000 65536"/>
              <a:gd name="T13" fmla="*/ 0 60000 65536"/>
              <a:gd name="T14" fmla="*/ 0 60000 65536"/>
              <a:gd name="T15" fmla="*/ 0 60000 65536"/>
              <a:gd name="T16" fmla="*/ 0 60000 65536"/>
              <a:gd name="T17" fmla="*/ 0 60000 65536"/>
              <a:gd name="T18" fmla="*/ 0 w 1536"/>
              <a:gd name="T19" fmla="*/ 0 h 1248"/>
              <a:gd name="T20" fmla="*/ 1536 w 1536"/>
              <a:gd name="T21" fmla="*/ 1248 h 1248"/>
            </a:gdLst>
            <a:ahLst/>
            <a:cxnLst>
              <a:cxn ang="T12">
                <a:pos x="T0" y="T1"/>
              </a:cxn>
              <a:cxn ang="T13">
                <a:pos x="T2" y="T3"/>
              </a:cxn>
              <a:cxn ang="T14">
                <a:pos x="T4" y="T5"/>
              </a:cxn>
              <a:cxn ang="T15">
                <a:pos x="T6" y="T7"/>
              </a:cxn>
              <a:cxn ang="T16">
                <a:pos x="T8" y="T9"/>
              </a:cxn>
              <a:cxn ang="T17">
                <a:pos x="T10" y="T11"/>
              </a:cxn>
            </a:cxnLst>
            <a:rect l="T18" t="T19" r="T20" b="T21"/>
            <a:pathLst>
              <a:path w="1536" h="1248">
                <a:moveTo>
                  <a:pt x="0" y="1104"/>
                </a:moveTo>
                <a:cubicBezTo>
                  <a:pt x="12" y="1124"/>
                  <a:pt x="24" y="1144"/>
                  <a:pt x="48" y="1152"/>
                </a:cubicBezTo>
                <a:cubicBezTo>
                  <a:pt x="72" y="1160"/>
                  <a:pt x="128" y="1248"/>
                  <a:pt x="144" y="1152"/>
                </a:cubicBezTo>
                <a:cubicBezTo>
                  <a:pt x="160" y="1056"/>
                  <a:pt x="32" y="760"/>
                  <a:pt x="144" y="576"/>
                </a:cubicBezTo>
                <a:cubicBezTo>
                  <a:pt x="256" y="392"/>
                  <a:pt x="584" y="96"/>
                  <a:pt x="816" y="48"/>
                </a:cubicBezTo>
                <a:cubicBezTo>
                  <a:pt x="1048" y="0"/>
                  <a:pt x="1416" y="248"/>
                  <a:pt x="1536" y="288"/>
                </a:cubicBezTo>
              </a:path>
            </a:pathLst>
          </a:custGeom>
          <a:noFill/>
          <a:ln w="88900">
            <a:solidFill>
              <a:schemeClr val="tx1"/>
            </a:solidFill>
            <a:round/>
            <a:headEnd/>
            <a:tailEnd/>
          </a:ln>
        </p:spPr>
        <p:txBody>
          <a:bodyPr/>
          <a:lstStyle/>
          <a:p>
            <a:endParaRPr lang="en-US"/>
          </a:p>
        </p:txBody>
      </p:sp>
      <p:sp>
        <p:nvSpPr>
          <p:cNvPr id="25" name="Text Box 6"/>
          <p:cNvSpPr txBox="1">
            <a:spLocks noChangeArrowheads="1"/>
          </p:cNvSpPr>
          <p:nvPr/>
        </p:nvSpPr>
        <p:spPr bwMode="auto">
          <a:xfrm rot="-5400000">
            <a:off x="1424003" y="4788517"/>
            <a:ext cx="1620838" cy="457200"/>
          </a:xfrm>
          <a:prstGeom prst="rect">
            <a:avLst/>
          </a:prstGeom>
          <a:noFill/>
          <a:ln w="9525">
            <a:noFill/>
            <a:miter lim="800000"/>
            <a:headEnd/>
            <a:tailEnd/>
          </a:ln>
        </p:spPr>
        <p:txBody>
          <a:bodyPr wrap="none">
            <a:spAutoFit/>
          </a:bodyPr>
          <a:lstStyle/>
          <a:p>
            <a:pPr eaLnBrk="0" hangingPunct="0"/>
            <a:r>
              <a:rPr lang="en-US" altLang="en-US" sz="2400" dirty="0">
                <a:solidFill>
                  <a:srgbClr val="FFFFFF"/>
                </a:solidFill>
              </a:rPr>
              <a:t>Withdrawal</a:t>
            </a:r>
          </a:p>
        </p:txBody>
      </p:sp>
      <p:sp>
        <p:nvSpPr>
          <p:cNvPr id="26" name="Text Box 10"/>
          <p:cNvSpPr txBox="1">
            <a:spLocks noChangeArrowheads="1"/>
          </p:cNvSpPr>
          <p:nvPr/>
        </p:nvSpPr>
        <p:spPr bwMode="auto">
          <a:xfrm>
            <a:off x="2541310" y="6107084"/>
            <a:ext cx="1381125" cy="457200"/>
          </a:xfrm>
          <a:prstGeom prst="rect">
            <a:avLst/>
          </a:prstGeom>
          <a:noFill/>
          <a:ln w="9525">
            <a:noFill/>
            <a:miter lim="800000"/>
            <a:headEnd/>
            <a:tailEnd/>
          </a:ln>
        </p:spPr>
        <p:txBody>
          <a:bodyPr wrap="none">
            <a:spAutoFit/>
          </a:bodyPr>
          <a:lstStyle/>
          <a:p>
            <a:pPr eaLnBrk="0" hangingPunct="0"/>
            <a:r>
              <a:rPr lang="en-US" altLang="en-US" sz="2400" b="1" dirty="0">
                <a:solidFill>
                  <a:schemeClr val="accent1"/>
                </a:solidFill>
                <a:latin typeface="Arial Narrow" pitchFamily="34" charset="0"/>
              </a:rPr>
              <a:t>Acute use</a:t>
            </a:r>
          </a:p>
        </p:txBody>
      </p:sp>
      <p:sp>
        <p:nvSpPr>
          <p:cNvPr id="27" name="Text Box 9"/>
          <p:cNvSpPr txBox="1">
            <a:spLocks noChangeArrowheads="1"/>
          </p:cNvSpPr>
          <p:nvPr/>
        </p:nvSpPr>
        <p:spPr bwMode="auto">
          <a:xfrm>
            <a:off x="5459928" y="6064186"/>
            <a:ext cx="1630363" cy="457200"/>
          </a:xfrm>
          <a:prstGeom prst="rect">
            <a:avLst/>
          </a:prstGeom>
          <a:noFill/>
          <a:ln w="9525">
            <a:noFill/>
            <a:miter lim="800000"/>
            <a:headEnd/>
            <a:tailEnd/>
          </a:ln>
        </p:spPr>
        <p:txBody>
          <a:bodyPr wrap="none">
            <a:spAutoFit/>
          </a:bodyPr>
          <a:lstStyle/>
          <a:p>
            <a:pPr eaLnBrk="0" hangingPunct="0"/>
            <a:r>
              <a:rPr lang="en-US" altLang="en-US" sz="2400" b="1" dirty="0">
                <a:solidFill>
                  <a:srgbClr val="53548A"/>
                </a:solidFill>
                <a:latin typeface="Arial Narrow" pitchFamily="34" charset="0"/>
              </a:rPr>
              <a:t>Chronic use</a:t>
            </a:r>
          </a:p>
        </p:txBody>
      </p:sp>
      <p:sp>
        <p:nvSpPr>
          <p:cNvPr id="28" name="Rectangle 17"/>
          <p:cNvSpPr>
            <a:spLocks noChangeArrowheads="1"/>
          </p:cNvSpPr>
          <p:nvPr/>
        </p:nvSpPr>
        <p:spPr bwMode="auto">
          <a:xfrm>
            <a:off x="7662042" y="6336720"/>
            <a:ext cx="4529958" cy="369332"/>
          </a:xfrm>
          <a:prstGeom prst="rect">
            <a:avLst/>
          </a:prstGeom>
          <a:noFill/>
          <a:ln w="9525">
            <a:noFill/>
            <a:miter lim="800000"/>
            <a:headEnd/>
            <a:tailEnd/>
          </a:ln>
        </p:spPr>
        <p:txBody>
          <a:bodyPr wrap="square">
            <a:spAutoFit/>
          </a:bodyPr>
          <a:lstStyle/>
          <a:p>
            <a:r>
              <a:rPr lang="en-US" dirty="0" smtClean="0">
                <a:latin typeface="Calibri" pitchFamily="34" charset="0"/>
              </a:rPr>
              <a:t>Adapted from Alford</a:t>
            </a:r>
            <a:r>
              <a:rPr lang="en-US" dirty="0">
                <a:latin typeface="Calibri" pitchFamily="34" charset="0"/>
              </a:rPr>
              <a:t>, Boston University, 2012</a:t>
            </a:r>
          </a:p>
        </p:txBody>
      </p:sp>
      <p:sp>
        <p:nvSpPr>
          <p:cNvPr id="2" name="TextBox 1"/>
          <p:cNvSpPr txBox="1"/>
          <p:nvPr/>
        </p:nvSpPr>
        <p:spPr>
          <a:xfrm>
            <a:off x="2475185" y="177906"/>
            <a:ext cx="8907519" cy="954107"/>
          </a:xfrm>
          <a:prstGeom prst="rect">
            <a:avLst/>
          </a:prstGeom>
          <a:solidFill>
            <a:schemeClr val="bg1"/>
          </a:solidFill>
          <a:ln w="12700">
            <a:solidFill>
              <a:schemeClr val="bg1"/>
            </a:solidFill>
          </a:ln>
        </p:spPr>
        <p:txBody>
          <a:bodyPr wrap="square" rtlCol="0">
            <a:spAutoFit/>
          </a:bodyPr>
          <a:lstStyle/>
          <a:p>
            <a:pPr algn="ctr"/>
            <a:r>
              <a:rPr lang="en-US" sz="2800" dirty="0" smtClean="0"/>
              <a:t>What is the purpose of treating Opioid Use Disorder with long-acting opioid medications?</a:t>
            </a:r>
            <a:endParaRPr lang="en-US" sz="2800" dirty="0"/>
          </a:p>
        </p:txBody>
      </p:sp>
      <p:sp>
        <p:nvSpPr>
          <p:cNvPr id="23" name="TextBox 22"/>
          <p:cNvSpPr txBox="1"/>
          <p:nvPr/>
        </p:nvSpPr>
        <p:spPr>
          <a:xfrm>
            <a:off x="0" y="0"/>
            <a:ext cx="2124299"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Treatment</a:t>
            </a:r>
            <a:endParaRPr lang="en-US" sz="3600" dirty="0">
              <a:solidFill>
                <a:schemeClr val="bg1"/>
              </a:solidFill>
            </a:endParaRPr>
          </a:p>
        </p:txBody>
      </p:sp>
    </p:spTree>
    <p:extLst>
      <p:ext uri="{BB962C8B-B14F-4D97-AF65-F5344CB8AC3E}">
        <p14:creationId xmlns:p14="http://schemas.microsoft.com/office/powerpoint/2010/main" val="89780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a:xfrm>
            <a:off x="0" y="388207"/>
            <a:ext cx="12192000" cy="731146"/>
          </a:xfrm>
          <a:prstGeom prst="rect">
            <a:avLst/>
          </a:prstGeom>
          <a:solidFill>
            <a:schemeClr val="accent1">
              <a:lumMod val="40000"/>
              <a:lumOff val="6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latin typeface="+mn-lt"/>
              </a:rPr>
              <a:t>Pharmacotherapy for Opioid </a:t>
            </a:r>
            <a:r>
              <a:rPr lang="en-US" sz="4000" dirty="0">
                <a:latin typeface="+mn-lt"/>
              </a:rPr>
              <a:t>U</a:t>
            </a:r>
            <a:r>
              <a:rPr lang="en-US" sz="4000" dirty="0" smtClean="0">
                <a:latin typeface="+mn-lt"/>
              </a:rPr>
              <a:t>se </a:t>
            </a:r>
            <a:r>
              <a:rPr lang="en-US" sz="4000" dirty="0">
                <a:latin typeface="+mn-lt"/>
              </a:rPr>
              <a:t>D</a:t>
            </a:r>
            <a:r>
              <a:rPr lang="en-US" sz="4000" dirty="0" smtClean="0">
                <a:latin typeface="+mn-lt"/>
              </a:rPr>
              <a:t>isorder:  </a:t>
            </a:r>
            <a:r>
              <a:rPr lang="en-US" sz="4000" b="1" dirty="0" smtClean="0">
                <a:latin typeface="+mn-lt"/>
              </a:rPr>
              <a:t>Methadone</a:t>
            </a:r>
            <a:endParaRPr lang="en-US" sz="4000" b="1" dirty="0">
              <a:latin typeface="+mn-lt"/>
            </a:endParaRPr>
          </a:p>
        </p:txBody>
      </p:sp>
      <p:sp>
        <p:nvSpPr>
          <p:cNvPr id="17" name="Content Placeholder 1"/>
          <p:cNvSpPr txBox="1">
            <a:spLocks/>
          </p:cNvSpPr>
          <p:nvPr/>
        </p:nvSpPr>
        <p:spPr>
          <a:xfrm>
            <a:off x="253906" y="1641060"/>
            <a:ext cx="8710800" cy="5216940"/>
          </a:xfrm>
          <a:prstGeom prst="rect">
            <a:avLst/>
          </a:prstGeom>
        </p:spPr>
        <p:txBody>
          <a:bodyPr wrap="square"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US" sz="3200" b="1" dirty="0" smtClean="0"/>
              <a:t>How it works</a:t>
            </a:r>
          </a:p>
          <a:p>
            <a:pPr lvl="1">
              <a:defRPr/>
            </a:pPr>
            <a:r>
              <a:rPr lang="en-US" sz="3200" dirty="0" smtClean="0"/>
              <a:t>Full mu opioid receptor agonist</a:t>
            </a:r>
          </a:p>
          <a:p>
            <a:pPr lvl="1">
              <a:defRPr/>
            </a:pPr>
            <a:r>
              <a:rPr lang="en-US" sz="3200" dirty="0" smtClean="0"/>
              <a:t>Very long-acting; dose is titrated every 3-4 days</a:t>
            </a:r>
            <a:endParaRPr lang="en-US" sz="3200" dirty="0"/>
          </a:p>
          <a:p>
            <a:pPr lvl="1">
              <a:defRPr/>
            </a:pPr>
            <a:r>
              <a:rPr lang="en-US" sz="3200" dirty="0" smtClean="0"/>
              <a:t>Dose 1x/day for OUD; TID dosing for pain.</a:t>
            </a:r>
          </a:p>
          <a:p>
            <a:pPr marL="0" indent="0">
              <a:buNone/>
              <a:defRPr/>
            </a:pPr>
            <a:r>
              <a:rPr lang="en-US" sz="3200" b="1" dirty="0" smtClean="0"/>
              <a:t>Who can offer methadone </a:t>
            </a:r>
            <a:r>
              <a:rPr lang="en-US" sz="3200" b="1" dirty="0" smtClean="0">
                <a:solidFill>
                  <a:srgbClr val="FF0000"/>
                </a:solidFill>
              </a:rPr>
              <a:t>for treatment of a opioid use disorder (OUD)?</a:t>
            </a:r>
          </a:p>
          <a:p>
            <a:pPr lvl="1">
              <a:defRPr/>
            </a:pPr>
            <a:r>
              <a:rPr lang="en-US" sz="3200" dirty="0" smtClean="0"/>
              <a:t>Only designated Opioid Treatment Programs (OTP)</a:t>
            </a:r>
          </a:p>
          <a:p>
            <a:pPr lvl="1">
              <a:defRPr/>
            </a:pPr>
            <a:r>
              <a:rPr lang="en-US" sz="3200" b="1" dirty="0" smtClean="0">
                <a:solidFill>
                  <a:srgbClr val="FF0000"/>
                </a:solidFill>
              </a:rPr>
              <a:t>Illegal</a:t>
            </a:r>
            <a:r>
              <a:rPr lang="en-US" sz="3200" dirty="0" smtClean="0"/>
              <a:t> to prescribe methadone </a:t>
            </a:r>
            <a:r>
              <a:rPr lang="en-US" sz="3200" b="1" dirty="0" smtClean="0">
                <a:solidFill>
                  <a:srgbClr val="FF0000"/>
                </a:solidFill>
              </a:rPr>
              <a:t>for treatment of OUD </a:t>
            </a:r>
            <a:r>
              <a:rPr lang="en-US" sz="3200" dirty="0" smtClean="0"/>
              <a:t>in general practice </a:t>
            </a:r>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8432" y="3405200"/>
            <a:ext cx="3477444" cy="261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986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9wS_DFgdrKVuryQYUklL9qgZ-FvndLFyuNSocBBKO3kyQBIG2U8yme2yuvI22pER_JJEAwVRzyI6Gok5Lkqv2GAn52h1ytYnkuRuZLlof0Gj92O-R07lVqUElpihtkN6pWu65-95Zs7r1DPqSi-bW1Bw59sEe9hy8J6wrZRDpiU4s_XY-6hDTLBU8np0jwPnY4UFnAU5ccSnqVPd0O-L1KsMZNIX4ooz_XPHGx3HdD0or1EB1hwgCVe8dOVAw4msG_WojNCpUF3C_vKEq8xPZpZmwdCZyjeARkmzeYyHiN677JqiM_qyHOcueyvQxNHIHzBcZC9J9i4C0kop8EIh-mzTUUnI9HALhZ0k-O0frHPpuK0g2fBX9MyBiEzJAHjemLZI2H5u3zUnOQNhIxsGOX2QVuzzxzHm0RMS82e3wG0nclnWq3EcbsQatmKD-fyRB1azf6I3Nwhimp-8zwpAHSrrkfZSUyYt7DAtlQoHLEcyJhPAtDUDk5a6yph7gWUnv-ADr1tH52JyPCBQALBoNGRUw4BChw_DSbac4QcZX3dc52fWlY23Sv3g3X1Q_EhaGAm5_1lRIyBGO47ZSbq82Lu2p7M2JlLN--yFJfzJOPc9eROwsTW2yvvYw6CxlbjORLIqPQCqx7bwqPTiuyvAwWjH=w280-h210-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5" y="0"/>
            <a:ext cx="91439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2282" y="2296509"/>
            <a:ext cx="2805723" cy="2554545"/>
          </a:xfrm>
          <a:prstGeom prst="rect">
            <a:avLst/>
          </a:prstGeom>
          <a:noFill/>
          <a:ln>
            <a:noFill/>
          </a:ln>
        </p:spPr>
        <p:txBody>
          <a:bodyPr wrap="square" rtlCol="0">
            <a:spAutoFit/>
          </a:bodyPr>
          <a:lstStyle/>
          <a:p>
            <a:r>
              <a:rPr lang="en-US" sz="2800" dirty="0" smtClean="0"/>
              <a:t>Mom receiving a methadone dose in a rural methadone clinic in Thailand</a:t>
            </a:r>
          </a:p>
          <a:p>
            <a:r>
              <a:rPr lang="en-US" sz="2000" dirty="0" smtClean="0"/>
              <a:t>December, 2018</a:t>
            </a:r>
            <a:endParaRPr lang="en-US" sz="2000" dirty="0"/>
          </a:p>
        </p:txBody>
      </p:sp>
    </p:spTree>
    <p:extLst>
      <p:ext uri="{BB962C8B-B14F-4D97-AF65-F5344CB8AC3E}">
        <p14:creationId xmlns:p14="http://schemas.microsoft.com/office/powerpoint/2010/main" val="3437061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248"/>
            <a:ext cx="12192000" cy="851338"/>
          </a:xfrm>
          <a:solidFill>
            <a:schemeClr val="accent1">
              <a:lumMod val="40000"/>
              <a:lumOff val="60000"/>
            </a:schemeClr>
          </a:solidFill>
        </p:spPr>
        <p:txBody>
          <a:bodyPr>
            <a:normAutofit/>
          </a:bodyPr>
          <a:lstStyle/>
          <a:p>
            <a:pPr algn="ctr"/>
            <a:r>
              <a:rPr lang="en-US" sz="4000" dirty="0">
                <a:latin typeface="+mn-lt"/>
              </a:rPr>
              <a:t>Pharmacotherapy for </a:t>
            </a:r>
            <a:r>
              <a:rPr lang="en-US" sz="4000" dirty="0" smtClean="0">
                <a:latin typeface="+mn-lt"/>
              </a:rPr>
              <a:t>OUD: </a:t>
            </a:r>
            <a:r>
              <a:rPr lang="en-US" sz="4000" b="1" dirty="0">
                <a:latin typeface="+mn-lt"/>
              </a:rPr>
              <a:t>Methadone</a:t>
            </a:r>
            <a:endParaRPr lang="en-US" sz="4000" dirty="0">
              <a:latin typeface="+mn-lt"/>
            </a:endParaRPr>
          </a:p>
        </p:txBody>
      </p:sp>
      <p:sp>
        <p:nvSpPr>
          <p:cNvPr id="3" name="Text Placeholder 2"/>
          <p:cNvSpPr>
            <a:spLocks noGrp="1"/>
          </p:cNvSpPr>
          <p:nvPr>
            <p:ph type="body" idx="1"/>
          </p:nvPr>
        </p:nvSpPr>
        <p:spPr>
          <a:xfrm>
            <a:off x="839788" y="857251"/>
            <a:ext cx="5157787" cy="823912"/>
          </a:xfrm>
        </p:spPr>
        <p:txBody>
          <a:bodyPr/>
          <a:lstStyle/>
          <a:p>
            <a:r>
              <a:rPr lang="en-US" dirty="0" smtClean="0"/>
              <a:t>Benefits</a:t>
            </a:r>
            <a:endParaRPr lang="en-US" dirty="0"/>
          </a:p>
        </p:txBody>
      </p:sp>
      <p:sp>
        <p:nvSpPr>
          <p:cNvPr id="4" name="Content Placeholder 3"/>
          <p:cNvSpPr>
            <a:spLocks noGrp="1"/>
          </p:cNvSpPr>
          <p:nvPr>
            <p:ph sz="half" idx="2"/>
          </p:nvPr>
        </p:nvSpPr>
        <p:spPr>
          <a:xfrm>
            <a:off x="839788" y="1681163"/>
            <a:ext cx="5157787" cy="4508500"/>
          </a:xfrm>
        </p:spPr>
        <p:txBody>
          <a:bodyPr>
            <a:normAutofit/>
          </a:bodyPr>
          <a:lstStyle/>
          <a:p>
            <a:pPr marL="502920" indent="-457200">
              <a:defRPr/>
            </a:pPr>
            <a:r>
              <a:rPr lang="en-US" dirty="0"/>
              <a:t>Daily, observed dosing</a:t>
            </a:r>
          </a:p>
          <a:p>
            <a:pPr marL="502920" indent="-457200">
              <a:defRPr/>
            </a:pPr>
            <a:r>
              <a:rPr lang="en-US" dirty="0"/>
              <a:t>S</a:t>
            </a:r>
            <a:r>
              <a:rPr lang="en-US" dirty="0" smtClean="0"/>
              <a:t>tructured </a:t>
            </a:r>
            <a:r>
              <a:rPr lang="en-US" dirty="0"/>
              <a:t>environment</a:t>
            </a:r>
          </a:p>
          <a:p>
            <a:pPr marL="502920" indent="-457200">
              <a:defRPr/>
            </a:pPr>
            <a:r>
              <a:rPr lang="en-US" dirty="0"/>
              <a:t>Multi-disciplinary approach</a:t>
            </a:r>
          </a:p>
          <a:p>
            <a:pPr marL="502920" indent="-457200">
              <a:defRPr/>
            </a:pPr>
            <a:r>
              <a:rPr lang="en-US" dirty="0"/>
              <a:t>Well studied:  proven to decrease overdose deaths, </a:t>
            </a:r>
            <a:r>
              <a:rPr lang="en-US" dirty="0" smtClean="0"/>
              <a:t>hepatitis and HIV, criminal activity; </a:t>
            </a:r>
            <a:r>
              <a:rPr lang="en-US" dirty="0"/>
              <a:t>increase </a:t>
            </a:r>
            <a:r>
              <a:rPr lang="en-US" dirty="0" smtClean="0"/>
              <a:t>employment; </a:t>
            </a:r>
            <a:r>
              <a:rPr lang="en-US" dirty="0"/>
              <a:t>and to be cost-effective</a:t>
            </a:r>
          </a:p>
          <a:p>
            <a:pPr marL="502920" indent="-457200">
              <a:defRPr/>
            </a:pPr>
            <a:r>
              <a:rPr lang="en-US" dirty="0" smtClean="0"/>
              <a:t>Good </a:t>
            </a:r>
            <a:r>
              <a:rPr lang="en-US" dirty="0"/>
              <a:t>treatment retention rates </a:t>
            </a:r>
          </a:p>
          <a:p>
            <a:endParaRPr lang="en-US" dirty="0"/>
          </a:p>
        </p:txBody>
      </p:sp>
      <p:sp>
        <p:nvSpPr>
          <p:cNvPr id="5" name="Text Placeholder 4"/>
          <p:cNvSpPr>
            <a:spLocks noGrp="1"/>
          </p:cNvSpPr>
          <p:nvPr>
            <p:ph type="body" sz="quarter" idx="3"/>
          </p:nvPr>
        </p:nvSpPr>
        <p:spPr>
          <a:xfrm>
            <a:off x="6172200" y="857251"/>
            <a:ext cx="5183188" cy="823912"/>
          </a:xfrm>
        </p:spPr>
        <p:txBody>
          <a:bodyPr/>
          <a:lstStyle/>
          <a:p>
            <a:r>
              <a:rPr lang="en-US" dirty="0" smtClean="0"/>
              <a:t>Limitations</a:t>
            </a:r>
            <a:endParaRPr lang="en-US" dirty="0"/>
          </a:p>
        </p:txBody>
      </p:sp>
      <p:sp>
        <p:nvSpPr>
          <p:cNvPr id="6" name="Content Placeholder 5"/>
          <p:cNvSpPr>
            <a:spLocks noGrp="1"/>
          </p:cNvSpPr>
          <p:nvPr>
            <p:ph sz="quarter" idx="4"/>
          </p:nvPr>
        </p:nvSpPr>
        <p:spPr>
          <a:xfrm>
            <a:off x="6172200" y="1681163"/>
            <a:ext cx="5183188" cy="4508500"/>
          </a:xfrm>
        </p:spPr>
        <p:txBody>
          <a:bodyPr>
            <a:normAutofit fontScale="92500" lnSpcReduction="20000"/>
          </a:bodyPr>
          <a:lstStyle/>
          <a:p>
            <a:pPr marL="502920" indent="-457200">
              <a:defRPr/>
            </a:pPr>
            <a:r>
              <a:rPr lang="en-US" dirty="0"/>
              <a:t>R</a:t>
            </a:r>
            <a:r>
              <a:rPr lang="en-US" dirty="0" smtClean="0"/>
              <a:t>isk </a:t>
            </a:r>
            <a:r>
              <a:rPr lang="en-US" dirty="0"/>
              <a:t>of overdose </a:t>
            </a:r>
          </a:p>
          <a:p>
            <a:pPr marL="502920" indent="-457200">
              <a:defRPr/>
            </a:pPr>
            <a:r>
              <a:rPr lang="en-US" dirty="0"/>
              <a:t>M</a:t>
            </a:r>
            <a:r>
              <a:rPr lang="en-US" dirty="0" smtClean="0"/>
              <a:t>edication </a:t>
            </a:r>
            <a:r>
              <a:rPr lang="en-US" dirty="0"/>
              <a:t>interactions (many)</a:t>
            </a:r>
          </a:p>
          <a:p>
            <a:pPr marL="502920" indent="-457200">
              <a:defRPr/>
            </a:pPr>
            <a:r>
              <a:rPr lang="en-US" dirty="0"/>
              <a:t>Slow titration results in longer time to stabilize on dose</a:t>
            </a:r>
          </a:p>
          <a:p>
            <a:pPr marL="502920" indent="-457200">
              <a:defRPr/>
            </a:pPr>
            <a:r>
              <a:rPr lang="en-US" dirty="0"/>
              <a:t>Poor </a:t>
            </a:r>
            <a:r>
              <a:rPr lang="en-US" dirty="0" smtClean="0"/>
              <a:t>access in rural areas</a:t>
            </a:r>
            <a:endParaRPr lang="en-US" dirty="0"/>
          </a:p>
          <a:p>
            <a:pPr marL="502920" indent="-457200">
              <a:defRPr/>
            </a:pPr>
            <a:r>
              <a:rPr lang="en-US" dirty="0"/>
              <a:t>Risk of QT prolongation </a:t>
            </a:r>
            <a:r>
              <a:rPr lang="en-US" dirty="0" smtClean="0"/>
              <a:t>(</a:t>
            </a:r>
            <a:r>
              <a:rPr lang="en-US" dirty="0"/>
              <a:t>although questioned in some recent studies)</a:t>
            </a:r>
          </a:p>
          <a:p>
            <a:pPr marL="502920" indent="-457200">
              <a:defRPr/>
            </a:pPr>
            <a:r>
              <a:rPr lang="en-US" dirty="0"/>
              <a:t>Environment may be a trigger for relapse </a:t>
            </a:r>
          </a:p>
          <a:p>
            <a:pPr marL="502920" indent="-457200">
              <a:defRPr/>
            </a:pPr>
            <a:r>
              <a:rPr lang="en-US" dirty="0"/>
              <a:t>Stigma </a:t>
            </a:r>
            <a:endParaRPr lang="en-US" dirty="0" smtClean="0"/>
          </a:p>
          <a:p>
            <a:pPr marL="502920" indent="-457200">
              <a:defRPr/>
            </a:pPr>
            <a:r>
              <a:rPr lang="en-US" dirty="0" smtClean="0"/>
              <a:t>Inconvenience</a:t>
            </a:r>
          </a:p>
          <a:p>
            <a:pPr marL="45720" indent="0">
              <a:buNone/>
              <a:defRPr/>
            </a:pPr>
            <a:endParaRPr lang="en-US" dirty="0"/>
          </a:p>
          <a:p>
            <a:endParaRPr lang="en-US" dirty="0"/>
          </a:p>
        </p:txBody>
      </p:sp>
    </p:spTree>
    <p:extLst>
      <p:ext uri="{BB962C8B-B14F-4D97-AF65-F5344CB8AC3E}">
        <p14:creationId xmlns:p14="http://schemas.microsoft.com/office/powerpoint/2010/main" val="2436324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6" y="6256338"/>
            <a:ext cx="2455863" cy="379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p:cNvSpPr>
            <a:spLocks noGrp="1"/>
          </p:cNvSpPr>
          <p:nvPr>
            <p:ph type="title"/>
          </p:nvPr>
        </p:nvSpPr>
        <p:spPr>
          <a:xfrm>
            <a:off x="0" y="248517"/>
            <a:ext cx="12192000" cy="930805"/>
          </a:xfrm>
          <a:solidFill>
            <a:schemeClr val="accent1">
              <a:lumMod val="40000"/>
              <a:lumOff val="60000"/>
            </a:schemeClr>
          </a:solidFill>
        </p:spPr>
        <p:txBody>
          <a:bodyPr>
            <a:normAutofit fontScale="90000"/>
          </a:bodyPr>
          <a:lstStyle/>
          <a:p>
            <a:r>
              <a:rPr lang="en-US" altLang="en-US" sz="4000" dirty="0">
                <a:latin typeface="+mn-lt"/>
              </a:rPr>
              <a:t>Pharmacotherapy for </a:t>
            </a:r>
            <a:r>
              <a:rPr lang="en-US" altLang="en-US" sz="4000" dirty="0" smtClean="0">
                <a:latin typeface="+mn-lt"/>
              </a:rPr>
              <a:t>Opioid </a:t>
            </a:r>
            <a:r>
              <a:rPr lang="en-US" altLang="en-US" sz="4000" dirty="0">
                <a:latin typeface="+mn-lt"/>
              </a:rPr>
              <a:t>U</a:t>
            </a:r>
            <a:r>
              <a:rPr lang="en-US" altLang="en-US" sz="4000" dirty="0" smtClean="0">
                <a:latin typeface="+mn-lt"/>
              </a:rPr>
              <a:t>se </a:t>
            </a:r>
            <a:r>
              <a:rPr lang="en-US" altLang="en-US" sz="4000" dirty="0">
                <a:latin typeface="+mn-lt"/>
              </a:rPr>
              <a:t>D</a:t>
            </a:r>
            <a:r>
              <a:rPr lang="en-US" altLang="en-US" sz="4000" dirty="0" smtClean="0">
                <a:latin typeface="+mn-lt"/>
              </a:rPr>
              <a:t>isorder: </a:t>
            </a:r>
            <a:r>
              <a:rPr lang="en-US" altLang="en-US" sz="4000" b="1" dirty="0">
                <a:latin typeface="+mn-lt"/>
              </a:rPr>
              <a:t>Buprenorphine</a:t>
            </a:r>
            <a:endParaRPr lang="en-US" sz="4000" b="1" dirty="0">
              <a:latin typeface="+mn-lt"/>
            </a:endParaRPr>
          </a:p>
        </p:txBody>
      </p:sp>
      <p:sp>
        <p:nvSpPr>
          <p:cNvPr id="8" name="Content Placeholder 2"/>
          <p:cNvSpPr txBox="1">
            <a:spLocks/>
          </p:cNvSpPr>
          <p:nvPr/>
        </p:nvSpPr>
        <p:spPr>
          <a:xfrm>
            <a:off x="429281" y="1772792"/>
            <a:ext cx="9896605" cy="486295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 indent="0">
              <a:buNone/>
              <a:defRPr/>
            </a:pPr>
            <a:r>
              <a:rPr lang="en-US" b="1" dirty="0" smtClean="0"/>
              <a:t>How it works</a:t>
            </a:r>
          </a:p>
          <a:p>
            <a:pPr marL="731520" lvl="1">
              <a:defRPr/>
            </a:pPr>
            <a:r>
              <a:rPr lang="en-US" sz="2800" dirty="0" smtClean="0">
                <a:solidFill>
                  <a:srgbClr val="FF0000"/>
                </a:solidFill>
              </a:rPr>
              <a:t>Partial</a:t>
            </a:r>
            <a:r>
              <a:rPr lang="en-US" sz="2800" dirty="0" smtClean="0"/>
              <a:t> mu opioid agonist </a:t>
            </a:r>
          </a:p>
          <a:p>
            <a:pPr marL="731520" lvl="1">
              <a:defRPr/>
            </a:pPr>
            <a:r>
              <a:rPr lang="en-US" sz="2800" dirty="0" smtClean="0"/>
              <a:t>Binds tightly to receptor, long lasting</a:t>
            </a:r>
          </a:p>
          <a:p>
            <a:pPr marL="731520" lvl="1">
              <a:defRPr/>
            </a:pPr>
            <a:r>
              <a:rPr lang="en-US" sz="2800" dirty="0" smtClean="0"/>
              <a:t>Formulated with naloxone - deterrent to injection</a:t>
            </a:r>
          </a:p>
          <a:p>
            <a:pPr marL="731520" lvl="1">
              <a:defRPr/>
            </a:pPr>
            <a:r>
              <a:rPr lang="en-US" sz="2800" dirty="0" smtClean="0"/>
              <a:t>Sublingual tablets and films, and newer injectable &amp; implant </a:t>
            </a:r>
          </a:p>
          <a:p>
            <a:pPr marL="45720" indent="0">
              <a:buNone/>
              <a:defRPr/>
            </a:pPr>
            <a:r>
              <a:rPr lang="en-US" b="1" dirty="0" smtClean="0"/>
              <a:t>Who can prescribe</a:t>
            </a:r>
          </a:p>
          <a:p>
            <a:pPr marL="731520" lvl="1">
              <a:defRPr/>
            </a:pPr>
            <a:r>
              <a:rPr lang="en-US" sz="2800" dirty="0" smtClean="0"/>
              <a:t>Physicians who have DATA-2000 waiver (DEA-X ) – requires 8 hour training course</a:t>
            </a:r>
          </a:p>
          <a:p>
            <a:pPr marL="731520" lvl="1">
              <a:defRPr/>
            </a:pPr>
            <a:r>
              <a:rPr lang="en-US" sz="2800" dirty="0"/>
              <a:t>A</a:t>
            </a:r>
            <a:r>
              <a:rPr lang="en-US" sz="2800" dirty="0" smtClean="0"/>
              <a:t>s of 2017, </a:t>
            </a:r>
            <a:r>
              <a:rPr lang="en-US" altLang="en-US" sz="2800" b="1" i="1" dirty="0">
                <a:ea typeface="Arial Unicode MS" panose="020B0604020202020204" pitchFamily="34" charset="-128"/>
                <a:cs typeface="Arial Unicode MS" panose="020B0604020202020204" pitchFamily="34" charset="-128"/>
              </a:rPr>
              <a:t>NPs, PAs, CNSs, CRNAs, and CNMs </a:t>
            </a:r>
            <a:r>
              <a:rPr lang="en-US" altLang="en-US" sz="2800" dirty="0" smtClean="0">
                <a:ea typeface="Arial Unicode MS" panose="020B0604020202020204" pitchFamily="34" charset="-128"/>
                <a:cs typeface="Arial Unicode MS" panose="020B0604020202020204" pitchFamily="34" charset="-128"/>
              </a:rPr>
              <a:t>can all qualify to prescribe by taking the 8-hour course plus 16 additional hours</a:t>
            </a:r>
            <a:endParaRPr lang="en-US" sz="2800" dirty="0" smtClean="0"/>
          </a:p>
        </p:txBody>
      </p:sp>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8331" y="2816292"/>
            <a:ext cx="1593669" cy="13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2395" y="1302482"/>
            <a:ext cx="3295650" cy="1390650"/>
          </a:xfrm>
          <a:prstGeom prst="rect">
            <a:avLst/>
          </a:prstGeom>
        </p:spPr>
      </p:pic>
    </p:spTree>
    <p:extLst>
      <p:ext uri="{BB962C8B-B14F-4D97-AF65-F5344CB8AC3E}">
        <p14:creationId xmlns:p14="http://schemas.microsoft.com/office/powerpoint/2010/main" val="3246354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779174" y="5972308"/>
            <a:ext cx="6613490"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Compton WM et al. N Engl J Med 2016;374:154-163</a:t>
            </a:r>
            <a:endParaRPr lang="en-GB" sz="1089" b="1" dirty="0">
              <a:solidFill>
                <a:srgbClr val="FFFFFF"/>
              </a:solidFill>
              <a:latin typeface="Arial" charset="0"/>
            </a:endParaRPr>
          </a:p>
        </p:txBody>
      </p:sp>
      <p:sp>
        <p:nvSpPr>
          <p:cNvPr id="7" name="Rectangle 2"/>
          <p:cNvSpPr txBox="1">
            <a:spLocks noChangeArrowheads="1"/>
          </p:cNvSpPr>
          <p:nvPr/>
        </p:nvSpPr>
        <p:spPr>
          <a:xfrm>
            <a:off x="1745858" y="263615"/>
            <a:ext cx="8625693" cy="81232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smtClean="0">
                <a:latin typeface="+mn-lt"/>
              </a:rPr>
              <a:t>Why is overdose potential low with buprenorphine?</a:t>
            </a:r>
            <a:endParaRPr lang="en-US" b="1" dirty="0">
              <a:latin typeface="+mn-lt"/>
            </a:endParaRPr>
          </a:p>
        </p:txBody>
      </p:sp>
      <p:sp>
        <p:nvSpPr>
          <p:cNvPr id="8" name="Text Box 6"/>
          <p:cNvSpPr txBox="1">
            <a:spLocks noChangeArrowheads="1"/>
          </p:cNvSpPr>
          <p:nvPr/>
        </p:nvSpPr>
        <p:spPr bwMode="auto">
          <a:xfrm>
            <a:off x="420448" y="3318943"/>
            <a:ext cx="808235" cy="646331"/>
          </a:xfrm>
          <a:prstGeom prst="rect">
            <a:avLst/>
          </a:prstGeom>
          <a:noFill/>
          <a:ln w="9525">
            <a:noFill/>
            <a:miter lim="800000"/>
            <a:headEnd/>
            <a:tailEnd/>
          </a:ln>
        </p:spPr>
        <p:txBody>
          <a:bodyPr wrap="none">
            <a:spAutoFit/>
          </a:bodyPr>
          <a:lstStyle/>
          <a:p>
            <a:pPr eaLnBrk="1" hangingPunct="1"/>
            <a:r>
              <a:rPr lang="en-US" dirty="0"/>
              <a:t>Opioid</a:t>
            </a:r>
          </a:p>
          <a:p>
            <a:pPr eaLnBrk="1" hangingPunct="1"/>
            <a:r>
              <a:rPr lang="en-US" dirty="0"/>
              <a:t>Effects</a:t>
            </a:r>
          </a:p>
        </p:txBody>
      </p:sp>
      <p:sp>
        <p:nvSpPr>
          <p:cNvPr id="9" name="Text Box 7"/>
          <p:cNvSpPr txBox="1">
            <a:spLocks noChangeArrowheads="1"/>
          </p:cNvSpPr>
          <p:nvPr/>
        </p:nvSpPr>
        <p:spPr bwMode="auto">
          <a:xfrm>
            <a:off x="3392248" y="5605596"/>
            <a:ext cx="1015021" cy="369332"/>
          </a:xfrm>
          <a:prstGeom prst="rect">
            <a:avLst/>
          </a:prstGeom>
          <a:noFill/>
          <a:ln w="9525">
            <a:noFill/>
            <a:miter lim="800000"/>
            <a:headEnd/>
            <a:tailEnd/>
          </a:ln>
        </p:spPr>
        <p:txBody>
          <a:bodyPr wrap="none">
            <a:spAutoFit/>
          </a:bodyPr>
          <a:lstStyle/>
          <a:p>
            <a:pPr eaLnBrk="1" hangingPunct="1"/>
            <a:r>
              <a:rPr lang="en-US" dirty="0"/>
              <a:t>Log dose</a:t>
            </a:r>
          </a:p>
        </p:txBody>
      </p:sp>
      <p:sp>
        <p:nvSpPr>
          <p:cNvPr id="10" name="Line 16"/>
          <p:cNvSpPr>
            <a:spLocks noChangeShapeType="1"/>
          </p:cNvSpPr>
          <p:nvPr/>
        </p:nvSpPr>
        <p:spPr bwMode="auto">
          <a:xfrm flipV="1">
            <a:off x="1350723" y="1716835"/>
            <a:ext cx="0" cy="3879056"/>
          </a:xfrm>
          <a:prstGeom prst="line">
            <a:avLst/>
          </a:prstGeom>
          <a:noFill/>
          <a:ln w="9525">
            <a:solidFill>
              <a:schemeClr val="tx1"/>
            </a:solidFill>
            <a:round/>
            <a:headEnd/>
            <a:tailEnd type="triangle" w="med" len="med"/>
          </a:ln>
        </p:spPr>
        <p:txBody>
          <a:bodyPr/>
          <a:lstStyle/>
          <a:p>
            <a:endParaRPr lang="en-US"/>
          </a:p>
        </p:txBody>
      </p:sp>
      <p:sp>
        <p:nvSpPr>
          <p:cNvPr id="11" name="Line 17"/>
          <p:cNvSpPr>
            <a:spLocks noChangeShapeType="1"/>
          </p:cNvSpPr>
          <p:nvPr/>
        </p:nvSpPr>
        <p:spPr bwMode="auto">
          <a:xfrm>
            <a:off x="1348766" y="5612326"/>
            <a:ext cx="5867400" cy="8965"/>
          </a:xfrm>
          <a:prstGeom prst="line">
            <a:avLst/>
          </a:prstGeom>
          <a:noFill/>
          <a:ln w="9525">
            <a:solidFill>
              <a:schemeClr val="tx1"/>
            </a:solidFill>
            <a:round/>
            <a:headEnd/>
            <a:tailEnd type="triangle" w="med" len="med"/>
          </a:ln>
        </p:spPr>
        <p:txBody>
          <a:bodyPr/>
          <a:lstStyle/>
          <a:p>
            <a:endParaRPr lang="en-US"/>
          </a:p>
        </p:txBody>
      </p:sp>
      <p:sp>
        <p:nvSpPr>
          <p:cNvPr id="12" name="Freeform 12"/>
          <p:cNvSpPr>
            <a:spLocks/>
          </p:cNvSpPr>
          <p:nvPr/>
        </p:nvSpPr>
        <p:spPr bwMode="auto">
          <a:xfrm>
            <a:off x="1963498" y="2166700"/>
            <a:ext cx="5105400" cy="3429000"/>
          </a:xfrm>
          <a:custGeom>
            <a:avLst/>
            <a:gdLst>
              <a:gd name="T0" fmla="*/ 0 w 2400"/>
              <a:gd name="T1" fmla="*/ 2147483647 h 2696"/>
              <a:gd name="T2" fmla="*/ 2147483647 w 2400"/>
              <a:gd name="T3" fmla="*/ 2147483647 h 2696"/>
              <a:gd name="T4" fmla="*/ 2147483647 w 2400"/>
              <a:gd name="T5" fmla="*/ 2147483647 h 2696"/>
              <a:gd name="T6" fmla="*/ 2147483647 w 2400"/>
              <a:gd name="T7" fmla="*/ 2147483647 h 2696"/>
              <a:gd name="T8" fmla="*/ 2147483647 w 2400"/>
              <a:gd name="T9" fmla="*/ 2147483647 h 2696"/>
              <a:gd name="T10" fmla="*/ 2147483647 w 2400"/>
              <a:gd name="T11" fmla="*/ 2147483647 h 2696"/>
              <a:gd name="T12" fmla="*/ 2147483647 w 2400"/>
              <a:gd name="T13" fmla="*/ 2147483647 h 2696"/>
              <a:gd name="T14" fmla="*/ 0 60000 65536"/>
              <a:gd name="T15" fmla="*/ 0 60000 65536"/>
              <a:gd name="T16" fmla="*/ 0 60000 65536"/>
              <a:gd name="T17" fmla="*/ 0 60000 65536"/>
              <a:gd name="T18" fmla="*/ 0 60000 65536"/>
              <a:gd name="T19" fmla="*/ 0 60000 65536"/>
              <a:gd name="T20" fmla="*/ 0 60000 65536"/>
              <a:gd name="T21" fmla="*/ 0 w 2400"/>
              <a:gd name="T22" fmla="*/ 0 h 2696"/>
              <a:gd name="T23" fmla="*/ 2400 w 2400"/>
              <a:gd name="T24" fmla="*/ 2696 h 26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0" h="2696">
                <a:moveTo>
                  <a:pt x="0" y="2696"/>
                </a:moveTo>
                <a:cubicBezTo>
                  <a:pt x="144" y="2556"/>
                  <a:pt x="288" y="2416"/>
                  <a:pt x="432" y="2216"/>
                </a:cubicBezTo>
                <a:cubicBezTo>
                  <a:pt x="576" y="2016"/>
                  <a:pt x="744" y="1720"/>
                  <a:pt x="864" y="1496"/>
                </a:cubicBezTo>
                <a:cubicBezTo>
                  <a:pt x="984" y="1272"/>
                  <a:pt x="1024" y="1064"/>
                  <a:pt x="1152" y="872"/>
                </a:cubicBezTo>
                <a:cubicBezTo>
                  <a:pt x="1280" y="680"/>
                  <a:pt x="1464" y="480"/>
                  <a:pt x="1632" y="344"/>
                </a:cubicBezTo>
                <a:cubicBezTo>
                  <a:pt x="1800" y="208"/>
                  <a:pt x="2032" y="112"/>
                  <a:pt x="2160" y="56"/>
                </a:cubicBezTo>
                <a:cubicBezTo>
                  <a:pt x="2288" y="0"/>
                  <a:pt x="2344" y="4"/>
                  <a:pt x="2400" y="8"/>
                </a:cubicBezTo>
              </a:path>
            </a:pathLst>
          </a:custGeom>
          <a:noFill/>
          <a:ln w="38100">
            <a:solidFill>
              <a:schemeClr val="accent1"/>
            </a:solidFill>
            <a:round/>
            <a:headEnd/>
            <a:tailEnd/>
          </a:ln>
        </p:spPr>
        <p:txBody>
          <a:bodyPr/>
          <a:lstStyle/>
          <a:p>
            <a:endParaRPr lang="en-US"/>
          </a:p>
        </p:txBody>
      </p:sp>
      <p:sp>
        <p:nvSpPr>
          <p:cNvPr id="13" name="Text Box 13"/>
          <p:cNvSpPr txBox="1">
            <a:spLocks noChangeArrowheads="1"/>
          </p:cNvSpPr>
          <p:nvPr/>
        </p:nvSpPr>
        <p:spPr bwMode="auto">
          <a:xfrm>
            <a:off x="4282466" y="5166910"/>
            <a:ext cx="2336537" cy="369332"/>
          </a:xfrm>
          <a:prstGeom prst="rect">
            <a:avLst/>
          </a:prstGeom>
          <a:noFill/>
          <a:ln w="9525">
            <a:noFill/>
            <a:miter lim="800000"/>
            <a:headEnd/>
            <a:tailEnd/>
          </a:ln>
        </p:spPr>
        <p:txBody>
          <a:bodyPr wrap="none">
            <a:spAutoFit/>
          </a:bodyPr>
          <a:lstStyle/>
          <a:p>
            <a:pPr eaLnBrk="1" hangingPunct="1"/>
            <a:r>
              <a:rPr lang="en-US" dirty="0"/>
              <a:t>Antagonist: Naltrexone</a:t>
            </a:r>
          </a:p>
        </p:txBody>
      </p:sp>
      <p:sp>
        <p:nvSpPr>
          <p:cNvPr id="14" name="Text Box 14"/>
          <p:cNvSpPr txBox="1">
            <a:spLocks noChangeArrowheads="1"/>
          </p:cNvSpPr>
          <p:nvPr/>
        </p:nvSpPr>
        <p:spPr bwMode="auto">
          <a:xfrm>
            <a:off x="4020898" y="3646792"/>
            <a:ext cx="3070777" cy="369332"/>
          </a:xfrm>
          <a:prstGeom prst="rect">
            <a:avLst/>
          </a:prstGeom>
          <a:noFill/>
          <a:ln w="9525">
            <a:noFill/>
            <a:miter lim="800000"/>
            <a:headEnd/>
            <a:tailEnd/>
          </a:ln>
        </p:spPr>
        <p:txBody>
          <a:bodyPr wrap="none">
            <a:spAutoFit/>
          </a:bodyPr>
          <a:lstStyle/>
          <a:p>
            <a:pPr eaLnBrk="1" hangingPunct="1"/>
            <a:r>
              <a:rPr lang="en-US" dirty="0"/>
              <a:t>Partial Agonist: Buprenorphine</a:t>
            </a:r>
          </a:p>
        </p:txBody>
      </p:sp>
      <p:sp>
        <p:nvSpPr>
          <p:cNvPr id="15" name="Line 18"/>
          <p:cNvSpPr>
            <a:spLocks noChangeShapeType="1"/>
          </p:cNvSpPr>
          <p:nvPr/>
        </p:nvSpPr>
        <p:spPr bwMode="auto">
          <a:xfrm>
            <a:off x="1364336" y="2438400"/>
            <a:ext cx="4419600" cy="0"/>
          </a:xfrm>
          <a:prstGeom prst="line">
            <a:avLst/>
          </a:prstGeom>
          <a:noFill/>
          <a:ln w="9525">
            <a:solidFill>
              <a:srgbClr val="FF3300"/>
            </a:solidFill>
            <a:round/>
            <a:headEnd/>
            <a:tailEnd/>
          </a:ln>
        </p:spPr>
        <p:txBody>
          <a:bodyPr/>
          <a:lstStyle/>
          <a:p>
            <a:endParaRPr lang="en-US"/>
          </a:p>
        </p:txBody>
      </p:sp>
      <p:sp>
        <p:nvSpPr>
          <p:cNvPr id="16" name="Text Box 19"/>
          <p:cNvSpPr txBox="1">
            <a:spLocks noChangeArrowheads="1"/>
          </p:cNvSpPr>
          <p:nvPr/>
        </p:nvSpPr>
        <p:spPr bwMode="auto">
          <a:xfrm>
            <a:off x="1642823" y="2089150"/>
            <a:ext cx="3083408" cy="369332"/>
          </a:xfrm>
          <a:prstGeom prst="rect">
            <a:avLst/>
          </a:prstGeom>
          <a:noFill/>
          <a:ln w="9525">
            <a:noFill/>
            <a:miter lim="800000"/>
            <a:headEnd/>
            <a:tailEnd/>
          </a:ln>
        </p:spPr>
        <p:txBody>
          <a:bodyPr wrap="none">
            <a:spAutoFit/>
          </a:bodyPr>
          <a:lstStyle/>
          <a:p>
            <a:r>
              <a:rPr lang="en-US" dirty="0"/>
              <a:t>Respiratory suppression, death</a:t>
            </a:r>
          </a:p>
        </p:txBody>
      </p:sp>
      <p:sp>
        <p:nvSpPr>
          <p:cNvPr id="17" name="Freeform 20"/>
          <p:cNvSpPr>
            <a:spLocks/>
          </p:cNvSpPr>
          <p:nvPr/>
        </p:nvSpPr>
        <p:spPr bwMode="auto">
          <a:xfrm>
            <a:off x="2215536" y="4059561"/>
            <a:ext cx="5613400" cy="1549400"/>
          </a:xfrm>
          <a:custGeom>
            <a:avLst/>
            <a:gdLst>
              <a:gd name="T0" fmla="*/ 0 w 3536"/>
              <a:gd name="T1" fmla="*/ 2147483647 h 976"/>
              <a:gd name="T2" fmla="*/ 2147483647 w 3536"/>
              <a:gd name="T3" fmla="*/ 2147483647 h 976"/>
              <a:gd name="T4" fmla="*/ 2147483647 w 3536"/>
              <a:gd name="T5" fmla="*/ 2147483647 h 976"/>
              <a:gd name="T6" fmla="*/ 2147483647 w 3536"/>
              <a:gd name="T7" fmla="*/ 2147483647 h 976"/>
              <a:gd name="T8" fmla="*/ 2147483647 w 3536"/>
              <a:gd name="T9" fmla="*/ 2147483647 h 976"/>
              <a:gd name="T10" fmla="*/ 2147483647 w 3536"/>
              <a:gd name="T11" fmla="*/ 2147483647 h 976"/>
              <a:gd name="T12" fmla="*/ 0 60000 65536"/>
              <a:gd name="T13" fmla="*/ 0 60000 65536"/>
              <a:gd name="T14" fmla="*/ 0 60000 65536"/>
              <a:gd name="T15" fmla="*/ 0 60000 65536"/>
              <a:gd name="T16" fmla="*/ 0 60000 65536"/>
              <a:gd name="T17" fmla="*/ 0 60000 65536"/>
              <a:gd name="T18" fmla="*/ 0 w 3536"/>
              <a:gd name="T19" fmla="*/ 0 h 976"/>
              <a:gd name="T20" fmla="*/ 3536 w 3536"/>
              <a:gd name="T21" fmla="*/ 976 h 976"/>
            </a:gdLst>
            <a:ahLst/>
            <a:cxnLst>
              <a:cxn ang="T12">
                <a:pos x="T0" y="T1"/>
              </a:cxn>
              <a:cxn ang="T13">
                <a:pos x="T2" y="T3"/>
              </a:cxn>
              <a:cxn ang="T14">
                <a:pos x="T4" y="T5"/>
              </a:cxn>
              <a:cxn ang="T15">
                <a:pos x="T6" y="T7"/>
              </a:cxn>
              <a:cxn ang="T16">
                <a:pos x="T8" y="T9"/>
              </a:cxn>
              <a:cxn ang="T17">
                <a:pos x="T10" y="T11"/>
              </a:cxn>
            </a:cxnLst>
            <a:rect l="T18" t="T19" r="T20" b="T21"/>
            <a:pathLst>
              <a:path w="3536" h="976">
                <a:moveTo>
                  <a:pt x="0" y="976"/>
                </a:moveTo>
                <a:cubicBezTo>
                  <a:pt x="312" y="736"/>
                  <a:pt x="624" y="496"/>
                  <a:pt x="816" y="352"/>
                </a:cubicBezTo>
                <a:cubicBezTo>
                  <a:pt x="1008" y="208"/>
                  <a:pt x="1000" y="168"/>
                  <a:pt x="1152" y="112"/>
                </a:cubicBezTo>
                <a:cubicBezTo>
                  <a:pt x="1304" y="56"/>
                  <a:pt x="1376" y="32"/>
                  <a:pt x="1728" y="16"/>
                </a:cubicBezTo>
                <a:cubicBezTo>
                  <a:pt x="2080" y="0"/>
                  <a:pt x="2992" y="16"/>
                  <a:pt x="3264" y="16"/>
                </a:cubicBezTo>
                <a:cubicBezTo>
                  <a:pt x="3536" y="16"/>
                  <a:pt x="3448" y="16"/>
                  <a:pt x="3360" y="16"/>
                </a:cubicBezTo>
              </a:path>
            </a:pathLst>
          </a:custGeom>
          <a:noFill/>
          <a:ln w="38100">
            <a:solidFill>
              <a:schemeClr val="folHlink"/>
            </a:solidFill>
            <a:round/>
            <a:headEnd/>
            <a:tailEnd/>
          </a:ln>
        </p:spPr>
        <p:txBody>
          <a:bodyPr/>
          <a:lstStyle/>
          <a:p>
            <a:endParaRPr lang="en-US"/>
          </a:p>
        </p:txBody>
      </p:sp>
      <p:sp>
        <p:nvSpPr>
          <p:cNvPr id="18" name="Line 11"/>
          <p:cNvSpPr>
            <a:spLocks noChangeShapeType="1"/>
          </p:cNvSpPr>
          <p:nvPr/>
        </p:nvSpPr>
        <p:spPr bwMode="auto">
          <a:xfrm>
            <a:off x="1364336" y="5582820"/>
            <a:ext cx="5029200" cy="0"/>
          </a:xfrm>
          <a:prstGeom prst="line">
            <a:avLst/>
          </a:prstGeom>
          <a:noFill/>
          <a:ln w="28575">
            <a:solidFill>
              <a:schemeClr val="folHlink"/>
            </a:solidFill>
            <a:round/>
            <a:headEnd/>
            <a:tailEnd/>
          </a:ln>
        </p:spPr>
        <p:txBody>
          <a:bodyPr/>
          <a:lstStyle/>
          <a:p>
            <a:endParaRPr lang="en-US"/>
          </a:p>
        </p:txBody>
      </p:sp>
      <p:sp>
        <p:nvSpPr>
          <p:cNvPr id="19" name="Text Box 15"/>
          <p:cNvSpPr txBox="1">
            <a:spLocks noChangeArrowheads="1"/>
          </p:cNvSpPr>
          <p:nvPr/>
        </p:nvSpPr>
        <p:spPr bwMode="auto">
          <a:xfrm>
            <a:off x="5875974" y="1490864"/>
            <a:ext cx="2160591" cy="646331"/>
          </a:xfrm>
          <a:prstGeom prst="rect">
            <a:avLst/>
          </a:prstGeom>
          <a:noFill/>
          <a:ln w="9525">
            <a:noFill/>
            <a:miter lim="800000"/>
            <a:headEnd/>
            <a:tailEnd/>
          </a:ln>
        </p:spPr>
        <p:txBody>
          <a:bodyPr wrap="none">
            <a:spAutoFit/>
          </a:bodyPr>
          <a:lstStyle/>
          <a:p>
            <a:pPr eaLnBrk="1" hangingPunct="1"/>
            <a:r>
              <a:rPr lang="en-US" dirty="0"/>
              <a:t>Agonist: Methadone,</a:t>
            </a:r>
          </a:p>
          <a:p>
            <a:pPr eaLnBrk="1" hangingPunct="1"/>
            <a:r>
              <a:rPr lang="en-US" dirty="0"/>
              <a:t>              Heroin, etc.</a:t>
            </a:r>
          </a:p>
        </p:txBody>
      </p:sp>
    </p:spTree>
    <p:extLst>
      <p:ext uri="{BB962C8B-B14F-4D97-AF65-F5344CB8AC3E}">
        <p14:creationId xmlns:p14="http://schemas.microsoft.com/office/powerpoint/2010/main" val="3860766100"/>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61257" y="1497724"/>
            <a:ext cx="7075714" cy="51092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Benefits</a:t>
            </a:r>
          </a:p>
          <a:p>
            <a:pPr lvl="1"/>
            <a:r>
              <a:rPr lang="en-US" sz="2800" dirty="0"/>
              <a:t>Lower risk of overdose and </a:t>
            </a:r>
            <a:r>
              <a:rPr lang="en-US" sz="2800" dirty="0" smtClean="0"/>
              <a:t>sedation than with methadone</a:t>
            </a:r>
            <a:endParaRPr lang="en-US" sz="2800" dirty="0"/>
          </a:p>
          <a:p>
            <a:pPr lvl="1"/>
            <a:r>
              <a:rPr lang="en-US" sz="2800" dirty="0" smtClean="0"/>
              <a:t>Minimal </a:t>
            </a:r>
            <a:r>
              <a:rPr lang="en-US" sz="2800" dirty="0"/>
              <a:t>medication </a:t>
            </a:r>
            <a:r>
              <a:rPr lang="en-US" sz="2800" dirty="0" smtClean="0"/>
              <a:t>interactions</a:t>
            </a:r>
          </a:p>
          <a:p>
            <a:pPr lvl="1"/>
            <a:r>
              <a:rPr lang="en-US" sz="2800" dirty="0" smtClean="0"/>
              <a:t>Privacy and convenience</a:t>
            </a:r>
          </a:p>
          <a:p>
            <a:pPr lvl="1"/>
            <a:r>
              <a:rPr lang="en-US" sz="2800" dirty="0" smtClean="0"/>
              <a:t>Treatment integrated into primary care</a:t>
            </a:r>
          </a:p>
          <a:p>
            <a:pPr lvl="1"/>
            <a:r>
              <a:rPr lang="en-US" sz="2800" dirty="0" smtClean="0"/>
              <a:t>Important tool when problems arise during chronic opioid therapy</a:t>
            </a:r>
          </a:p>
          <a:p>
            <a:pPr lvl="1"/>
            <a:r>
              <a:rPr lang="en-US" sz="2800" dirty="0" smtClean="0"/>
              <a:t>Home induction safe and effective</a:t>
            </a:r>
          </a:p>
          <a:p>
            <a:pPr lvl="1"/>
            <a:r>
              <a:rPr lang="en-US" sz="2800" dirty="0" smtClean="0"/>
              <a:t>Effective analgesic (and some forms of buprenorphine approved for pain management)</a:t>
            </a:r>
          </a:p>
          <a:p>
            <a:pPr marL="457200" lvl="1" indent="0">
              <a:buNone/>
            </a:pPr>
            <a:endParaRPr lang="en-US" dirty="0" smtClean="0"/>
          </a:p>
          <a:p>
            <a:endParaRPr lang="en-US" dirty="0" smtClean="0"/>
          </a:p>
          <a:p>
            <a:endParaRPr lang="en-US" dirty="0" smtClean="0"/>
          </a:p>
          <a:p>
            <a:endParaRPr lang="en-US" dirty="0" smtClean="0"/>
          </a:p>
        </p:txBody>
      </p:sp>
      <p:sp>
        <p:nvSpPr>
          <p:cNvPr id="6" name="Title 1"/>
          <p:cNvSpPr txBox="1">
            <a:spLocks/>
          </p:cNvSpPr>
          <p:nvPr/>
        </p:nvSpPr>
        <p:spPr>
          <a:xfrm>
            <a:off x="0" y="299546"/>
            <a:ext cx="12192000" cy="804040"/>
          </a:xfrm>
          <a:prstGeom prst="rect">
            <a:avLst/>
          </a:prstGeom>
          <a:solidFill>
            <a:schemeClr val="accent1">
              <a:lumMod val="40000"/>
              <a:lumOff val="6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latin typeface="+mn-lt"/>
              </a:rPr>
              <a:t>Pharmacotherapy for OUD: </a:t>
            </a:r>
            <a:r>
              <a:rPr lang="en-US" altLang="en-US" sz="4000" b="1" dirty="0" smtClean="0">
                <a:latin typeface="+mn-lt"/>
              </a:rPr>
              <a:t>Buprenorphine</a:t>
            </a:r>
            <a:endParaRPr lang="en-US" sz="4000" dirty="0">
              <a:latin typeface="+mn-lt"/>
            </a:endParaRPr>
          </a:p>
        </p:txBody>
      </p:sp>
      <p:sp>
        <p:nvSpPr>
          <p:cNvPr id="3" name="TextBox 2"/>
          <p:cNvSpPr txBox="1"/>
          <p:nvPr/>
        </p:nvSpPr>
        <p:spPr>
          <a:xfrm>
            <a:off x="7756829" y="1351092"/>
            <a:ext cx="3815730" cy="4401205"/>
          </a:xfrm>
          <a:prstGeom prst="rect">
            <a:avLst/>
          </a:prstGeom>
          <a:noFill/>
        </p:spPr>
        <p:txBody>
          <a:bodyPr wrap="square" rtlCol="0">
            <a:spAutoFit/>
          </a:bodyPr>
          <a:lstStyle/>
          <a:p>
            <a:r>
              <a:rPr lang="en-US" sz="2800" b="1" dirty="0" smtClean="0"/>
              <a:t>Limitations</a:t>
            </a:r>
          </a:p>
          <a:p>
            <a:pPr marL="914400" lvl="1" indent="-457200">
              <a:buFont typeface="Arial" panose="020B0604020202020204" pitchFamily="34" charset="0"/>
              <a:buChar char="•"/>
            </a:pPr>
            <a:r>
              <a:rPr lang="en-US" sz="2800" dirty="0"/>
              <a:t>Limited access due to reluctance to prescribe</a:t>
            </a:r>
          </a:p>
          <a:p>
            <a:pPr marL="914400" lvl="1" indent="-457200">
              <a:buFont typeface="Arial" panose="020B0604020202020204" pitchFamily="34" charset="0"/>
              <a:buChar char="•"/>
            </a:pPr>
            <a:r>
              <a:rPr lang="en-US" sz="2800" dirty="0" smtClean="0"/>
              <a:t>Risk </a:t>
            </a:r>
            <a:r>
              <a:rPr lang="en-US" sz="2800" dirty="0"/>
              <a:t>of </a:t>
            </a:r>
            <a:r>
              <a:rPr lang="en-US" sz="2800" dirty="0" smtClean="0"/>
              <a:t>diversion</a:t>
            </a:r>
          </a:p>
          <a:p>
            <a:pPr marL="1371600" lvl="2" indent="-457200">
              <a:buFont typeface="Arial" panose="020B0604020202020204" pitchFamily="34" charset="0"/>
              <a:buChar char="•"/>
            </a:pPr>
            <a:r>
              <a:rPr lang="en-US" sz="2800" dirty="0" smtClean="0"/>
              <a:t>(long-acting forms may solve this problem)</a:t>
            </a:r>
            <a:endParaRPr lang="en-US" sz="2800" dirty="0"/>
          </a:p>
          <a:p>
            <a:endParaRPr lang="en-US" sz="2800" dirty="0"/>
          </a:p>
        </p:txBody>
      </p:sp>
    </p:spTree>
    <p:extLst>
      <p:ext uri="{BB962C8B-B14F-4D97-AF65-F5344CB8AC3E}">
        <p14:creationId xmlns:p14="http://schemas.microsoft.com/office/powerpoint/2010/main" val="303787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076" y="943686"/>
            <a:ext cx="8994710" cy="591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9315786" y="6268983"/>
            <a:ext cx="1970604" cy="338554"/>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dirty="0"/>
              <a:t>Schwartz, AJPH, 2012</a:t>
            </a:r>
          </a:p>
        </p:txBody>
      </p:sp>
      <p:sp>
        <p:nvSpPr>
          <p:cNvPr id="4" name="Rectangle 2"/>
          <p:cNvSpPr txBox="1">
            <a:spLocks noChangeArrowheads="1"/>
          </p:cNvSpPr>
          <p:nvPr/>
        </p:nvSpPr>
        <p:spPr>
          <a:xfrm>
            <a:off x="321076" y="263615"/>
            <a:ext cx="10651724" cy="4458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b="1" dirty="0" smtClean="0">
                <a:latin typeface="+mn-lt"/>
              </a:rPr>
              <a:t>What is the impact of pharmacotherapy on overdose deaths? </a:t>
            </a:r>
            <a:endParaRPr lang="en-US" sz="2800" b="1" dirty="0">
              <a:latin typeface="+mn-lt"/>
            </a:endParaRPr>
          </a:p>
        </p:txBody>
      </p:sp>
    </p:spTree>
    <p:extLst>
      <p:ext uri="{BB962C8B-B14F-4D97-AF65-F5344CB8AC3E}">
        <p14:creationId xmlns:p14="http://schemas.microsoft.com/office/powerpoint/2010/main" val="18238108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21075" y="263615"/>
            <a:ext cx="11203517" cy="6507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b="1" dirty="0" smtClean="0">
                <a:latin typeface="+mn-lt"/>
              </a:rPr>
              <a:t>What does the differential prescribing of buprenorphine by race look like?</a:t>
            </a:r>
            <a:endParaRPr lang="en-US" sz="2800" b="1" dirty="0">
              <a:latin typeface="+mn-lt"/>
            </a:endParaRPr>
          </a:p>
        </p:txBody>
      </p:sp>
      <p:pic>
        <p:nvPicPr>
          <p:cNvPr id="5" name="Picture 4"/>
          <p:cNvPicPr>
            <a:picLocks noChangeAspect="1"/>
          </p:cNvPicPr>
          <p:nvPr/>
        </p:nvPicPr>
        <p:blipFill rotWithShape="1">
          <a:blip r:embed="rId3"/>
          <a:srcRect l="5328" t="27586" r="50338" b="20000"/>
          <a:stretch/>
        </p:blipFill>
        <p:spPr>
          <a:xfrm>
            <a:off x="2242402" y="914400"/>
            <a:ext cx="7360862" cy="5257263"/>
          </a:xfrm>
          <a:prstGeom prst="rect">
            <a:avLst/>
          </a:prstGeom>
        </p:spPr>
      </p:pic>
      <p:sp>
        <p:nvSpPr>
          <p:cNvPr id="6" name="TextBox 3"/>
          <p:cNvSpPr txBox="1">
            <a:spLocks noChangeArrowheads="1"/>
          </p:cNvSpPr>
          <p:nvPr/>
        </p:nvSpPr>
        <p:spPr bwMode="auto">
          <a:xfrm>
            <a:off x="9315786" y="6268983"/>
            <a:ext cx="2865785" cy="338554"/>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dirty="0" err="1" smtClean="0"/>
              <a:t>Lagisetty</a:t>
            </a:r>
            <a:r>
              <a:rPr lang="en-US" altLang="en-US" sz="1600" dirty="0" smtClean="0"/>
              <a:t>, JAMA Psychiatry, 2019</a:t>
            </a:r>
            <a:endParaRPr lang="en-US" altLang="en-US" sz="1600" dirty="0"/>
          </a:p>
        </p:txBody>
      </p:sp>
    </p:spTree>
    <p:extLst>
      <p:ext uri="{BB962C8B-B14F-4D97-AF65-F5344CB8AC3E}">
        <p14:creationId xmlns:p14="http://schemas.microsoft.com/office/powerpoint/2010/main" val="182248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47"/>
          <a:stretch/>
        </p:blipFill>
        <p:spPr>
          <a:xfrm>
            <a:off x="977400" y="96982"/>
            <a:ext cx="10058400" cy="6608083"/>
          </a:xfrm>
          <a:prstGeom prst="rect">
            <a:avLst/>
          </a:prstGeom>
        </p:spPr>
      </p:pic>
    </p:spTree>
    <p:extLst>
      <p:ext uri="{BB962C8B-B14F-4D97-AF65-F5344CB8AC3E}">
        <p14:creationId xmlns:p14="http://schemas.microsoft.com/office/powerpoint/2010/main" val="2372014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0" y="346842"/>
            <a:ext cx="12192000" cy="887374"/>
          </a:xfrm>
          <a:solidFill>
            <a:schemeClr val="accent1">
              <a:lumMod val="40000"/>
              <a:lumOff val="60000"/>
            </a:schemeClr>
          </a:solidFill>
        </p:spPr>
        <p:txBody>
          <a:bodyPr>
            <a:normAutofit/>
          </a:bodyPr>
          <a:lstStyle/>
          <a:p>
            <a:pPr algn="ctr">
              <a:defRPr/>
            </a:pPr>
            <a:r>
              <a:rPr lang="en-US" altLang="en-US" sz="4000" dirty="0">
                <a:latin typeface="+mn-lt"/>
              </a:rPr>
              <a:t>Pharmacotherapy for </a:t>
            </a:r>
            <a:r>
              <a:rPr lang="en-US" altLang="en-US" sz="4000" dirty="0" smtClean="0">
                <a:latin typeface="+mn-lt"/>
              </a:rPr>
              <a:t>OUD: </a:t>
            </a:r>
            <a:r>
              <a:rPr lang="en-US" altLang="en-US" sz="4000" b="1" dirty="0" smtClean="0">
                <a:latin typeface="+mn-lt"/>
              </a:rPr>
              <a:t>Naltrexone</a:t>
            </a:r>
            <a:endParaRPr lang="en-US" altLang="en-US" sz="4000" dirty="0"/>
          </a:p>
        </p:txBody>
      </p:sp>
      <p:sp>
        <p:nvSpPr>
          <p:cNvPr id="12" name="Content Placeholder 1"/>
          <p:cNvSpPr>
            <a:spLocks noGrp="1"/>
          </p:cNvSpPr>
          <p:nvPr>
            <p:ph idx="1"/>
          </p:nvPr>
        </p:nvSpPr>
        <p:spPr>
          <a:xfrm>
            <a:off x="788990" y="1502229"/>
            <a:ext cx="9282830" cy="4855555"/>
          </a:xfrm>
        </p:spPr>
        <p:txBody>
          <a:bodyPr>
            <a:normAutofit/>
          </a:bodyPr>
          <a:lstStyle/>
          <a:p>
            <a:pPr marL="0" indent="0">
              <a:buNone/>
            </a:pPr>
            <a:r>
              <a:rPr lang="en-US" b="1" dirty="0" smtClean="0"/>
              <a:t>How it works</a:t>
            </a:r>
          </a:p>
          <a:p>
            <a:r>
              <a:rPr lang="en-US" dirty="0" smtClean="0"/>
              <a:t>Opioid </a:t>
            </a:r>
            <a:r>
              <a:rPr lang="en-US" dirty="0">
                <a:solidFill>
                  <a:srgbClr val="FF0000"/>
                </a:solidFill>
              </a:rPr>
              <a:t>antagonist</a:t>
            </a:r>
            <a:r>
              <a:rPr lang="en-US" dirty="0"/>
              <a:t> </a:t>
            </a:r>
            <a:endParaRPr lang="en-US" dirty="0" smtClean="0"/>
          </a:p>
          <a:p>
            <a:r>
              <a:rPr lang="en-US" dirty="0" smtClean="0"/>
              <a:t>Patients must be off opioids for 7-10 days as antagonist effects can cause acute withdrawal.</a:t>
            </a:r>
          </a:p>
          <a:p>
            <a:r>
              <a:rPr lang="en-US" dirty="0"/>
              <a:t>Two formulations available:</a:t>
            </a:r>
          </a:p>
          <a:p>
            <a:pPr lvl="1"/>
            <a:r>
              <a:rPr lang="en-US" sz="2800" dirty="0"/>
              <a:t>Oral 50 mg PO </a:t>
            </a:r>
            <a:r>
              <a:rPr lang="en-US" sz="2800" dirty="0" smtClean="0"/>
              <a:t>daily—largely ineffective for opioid use disorder</a:t>
            </a:r>
            <a:endParaRPr lang="en-US" sz="2800" dirty="0"/>
          </a:p>
          <a:p>
            <a:pPr lvl="1"/>
            <a:r>
              <a:rPr lang="en-US" sz="2800" dirty="0"/>
              <a:t>Extended-release injectable (</a:t>
            </a:r>
            <a:r>
              <a:rPr lang="en-US" sz="2800" dirty="0" err="1"/>
              <a:t>Vivitrol</a:t>
            </a:r>
            <a:r>
              <a:rPr lang="en-US" sz="2800" dirty="0"/>
              <a:t>) 380 mg IM </a:t>
            </a:r>
            <a:r>
              <a:rPr lang="en-US" sz="2800" dirty="0" smtClean="0"/>
              <a:t>monthly</a:t>
            </a:r>
            <a:endParaRPr lang="en-US" sz="2800" dirty="0"/>
          </a:p>
          <a:p>
            <a:pPr marL="0" indent="0">
              <a:buNone/>
            </a:pPr>
            <a:r>
              <a:rPr lang="en-US" b="1" dirty="0" smtClean="0"/>
              <a:t>Who can prescribe</a:t>
            </a:r>
          </a:p>
          <a:p>
            <a:r>
              <a:rPr lang="en-US" dirty="0" smtClean="0"/>
              <a:t>Any prescriber</a:t>
            </a:r>
            <a:endParaRPr lang="en-US" sz="2000" dirty="0"/>
          </a:p>
          <a:p>
            <a:pPr marL="457200" lvl="1" indent="0">
              <a:buNone/>
            </a:pPr>
            <a:endParaRPr lang="en-US" sz="2000" dirty="0"/>
          </a:p>
          <a:p>
            <a:endParaRPr lang="en-US" sz="2400" dirty="0"/>
          </a:p>
          <a:p>
            <a:endParaRPr lang="en-US" dirty="0" smtClean="0"/>
          </a:p>
          <a:p>
            <a:pPr marL="0" indent="0">
              <a:buNone/>
            </a:pPr>
            <a:endParaRPr lang="en-US" dirty="0" smtClean="0"/>
          </a:p>
          <a:p>
            <a:endParaRPr lang="en-US" dirty="0" smtClean="0"/>
          </a:p>
        </p:txBody>
      </p:sp>
    </p:spTree>
    <p:extLst>
      <p:ext uri="{BB962C8B-B14F-4D97-AF65-F5344CB8AC3E}">
        <p14:creationId xmlns:p14="http://schemas.microsoft.com/office/powerpoint/2010/main" val="1433150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742764" y="1632526"/>
            <a:ext cx="9085115" cy="3808683"/>
          </a:xfrm>
        </p:spPr>
        <p:txBody>
          <a:bodyPr>
            <a:normAutofit/>
          </a:bodyPr>
          <a:lstStyle/>
          <a:p>
            <a:pPr marL="0" indent="0">
              <a:buNone/>
            </a:pPr>
            <a:r>
              <a:rPr lang="en-US" b="1" dirty="0" smtClean="0"/>
              <a:t>Benefits</a:t>
            </a:r>
          </a:p>
          <a:p>
            <a:r>
              <a:rPr lang="en-US" dirty="0" smtClean="0"/>
              <a:t>No withdrawal if stopped</a:t>
            </a:r>
            <a:endParaRPr lang="en-US" sz="2800" dirty="0"/>
          </a:p>
          <a:p>
            <a:r>
              <a:rPr lang="en-US" dirty="0" smtClean="0"/>
              <a:t>Also effective </a:t>
            </a:r>
            <a:r>
              <a:rPr lang="en-US" dirty="0"/>
              <a:t>in alcohol use disorder </a:t>
            </a:r>
            <a:r>
              <a:rPr lang="en-US" dirty="0" smtClean="0"/>
              <a:t>treatment</a:t>
            </a:r>
          </a:p>
          <a:p>
            <a:r>
              <a:rPr lang="en-US" dirty="0" smtClean="0"/>
              <a:t>No respiratory depression or sedation</a:t>
            </a:r>
          </a:p>
          <a:p>
            <a:r>
              <a:rPr lang="en-US" dirty="0" smtClean="0"/>
              <a:t>Not a controlled substance, no restrictions on prescribing</a:t>
            </a:r>
          </a:p>
          <a:p>
            <a:r>
              <a:rPr lang="en-US" dirty="0" smtClean="0"/>
              <a:t>Early retention appears similar to buprenorphine if successful initiation is achieved</a:t>
            </a:r>
          </a:p>
          <a:p>
            <a:endParaRPr lang="en-US" sz="2000" dirty="0"/>
          </a:p>
          <a:p>
            <a:endParaRPr lang="en-US" sz="2400" dirty="0"/>
          </a:p>
          <a:p>
            <a:endParaRPr lang="en-US" dirty="0" smtClean="0"/>
          </a:p>
          <a:p>
            <a:pPr marL="0" indent="0">
              <a:buNone/>
            </a:pPr>
            <a:endParaRPr lang="en-US" dirty="0" smtClean="0"/>
          </a:p>
          <a:p>
            <a:endParaRPr lang="en-US" dirty="0" smtClean="0"/>
          </a:p>
        </p:txBody>
      </p:sp>
      <p:sp>
        <p:nvSpPr>
          <p:cNvPr id="2" name="TextBox 1"/>
          <p:cNvSpPr txBox="1"/>
          <p:nvPr/>
        </p:nvSpPr>
        <p:spPr>
          <a:xfrm>
            <a:off x="6580909" y="5832764"/>
            <a:ext cx="3021533" cy="646331"/>
          </a:xfrm>
          <a:prstGeom prst="rect">
            <a:avLst/>
          </a:prstGeom>
          <a:noFill/>
        </p:spPr>
        <p:txBody>
          <a:bodyPr wrap="none" rtlCol="0">
            <a:spAutoFit/>
          </a:bodyPr>
          <a:lstStyle/>
          <a:p>
            <a:r>
              <a:rPr lang="en-US" dirty="0" err="1" smtClean="0"/>
              <a:t>Tanum</a:t>
            </a:r>
            <a:r>
              <a:rPr lang="en-US" dirty="0" smtClean="0"/>
              <a:t>, JAMA Psychiatry, 2017</a:t>
            </a:r>
          </a:p>
          <a:p>
            <a:r>
              <a:rPr lang="en-US" dirty="0" smtClean="0"/>
              <a:t>Lee, Lancet, 2018</a:t>
            </a:r>
            <a:endParaRPr lang="en-US" dirty="0"/>
          </a:p>
        </p:txBody>
      </p:sp>
      <p:sp>
        <p:nvSpPr>
          <p:cNvPr id="6" name="Rectangle 2"/>
          <p:cNvSpPr txBox="1">
            <a:spLocks noChangeArrowheads="1"/>
          </p:cNvSpPr>
          <p:nvPr/>
        </p:nvSpPr>
        <p:spPr>
          <a:xfrm>
            <a:off x="0" y="362608"/>
            <a:ext cx="12192000" cy="887374"/>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4000" smtClean="0">
                <a:latin typeface="+mn-lt"/>
              </a:rPr>
              <a:t>Pharmacotherapy for OUD: </a:t>
            </a:r>
            <a:r>
              <a:rPr lang="en-US" altLang="en-US" sz="4000" b="1" smtClean="0">
                <a:latin typeface="+mn-lt"/>
              </a:rPr>
              <a:t>Naltrexone</a:t>
            </a:r>
            <a:endParaRPr lang="en-US" altLang="en-US" sz="4000" dirty="0"/>
          </a:p>
        </p:txBody>
      </p:sp>
    </p:spTree>
    <p:extLst>
      <p:ext uri="{BB962C8B-B14F-4D97-AF65-F5344CB8AC3E}">
        <p14:creationId xmlns:p14="http://schemas.microsoft.com/office/powerpoint/2010/main" val="19477536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335" y="2124883"/>
            <a:ext cx="9244914" cy="4351338"/>
          </a:xfrm>
        </p:spPr>
        <p:txBody>
          <a:bodyPr>
            <a:normAutofit/>
          </a:bodyPr>
          <a:lstStyle/>
          <a:p>
            <a:r>
              <a:rPr lang="en-US" dirty="0" smtClean="0"/>
              <a:t>Structured review (Jarvis, 2018, Addiction) concluded:</a:t>
            </a:r>
          </a:p>
          <a:p>
            <a:pPr lvl="1"/>
            <a:r>
              <a:rPr lang="en-US" dirty="0"/>
              <a:t>“Many individuals intending to start extended-release naltrexone (XR-NTX) do </a:t>
            </a:r>
            <a:r>
              <a:rPr lang="en-US" dirty="0" smtClean="0"/>
              <a:t>not, </a:t>
            </a:r>
            <a:r>
              <a:rPr lang="en-US" dirty="0"/>
              <a:t>and most who do start XR-NTX discontinue treatment prematurely, two factors that limit its clinical utility significantly</a:t>
            </a:r>
            <a:r>
              <a:rPr lang="en-US" dirty="0" smtClean="0"/>
              <a:t>.”</a:t>
            </a:r>
          </a:p>
          <a:p>
            <a:r>
              <a:rPr lang="en-US" dirty="0" smtClean="0"/>
              <a:t>Population-based study of patients in the year after non-fatal overdose in Massachusetts (</a:t>
            </a:r>
            <a:r>
              <a:rPr lang="en-US" dirty="0" err="1" smtClean="0"/>
              <a:t>Larochelle</a:t>
            </a:r>
            <a:r>
              <a:rPr lang="en-US" dirty="0" smtClean="0"/>
              <a:t>, 2018, Annals) found:</a:t>
            </a:r>
          </a:p>
          <a:p>
            <a:pPr lvl="1"/>
            <a:r>
              <a:rPr lang="en-US" dirty="0" smtClean="0"/>
              <a:t>Both methadone and buprenorphine decreased all-cause and opioid-related mortality, but did not find this for naltrexone.  Median treatment duration was 5 months for methadone, 4 months for buprenorphine, and 1 month from naltrexone.</a:t>
            </a:r>
          </a:p>
          <a:p>
            <a:pPr lvl="1"/>
            <a:endParaRPr lang="en-US" dirty="0" smtClean="0"/>
          </a:p>
        </p:txBody>
      </p:sp>
      <p:sp>
        <p:nvSpPr>
          <p:cNvPr id="4" name="Rectangle 3"/>
          <p:cNvSpPr/>
          <p:nvPr/>
        </p:nvSpPr>
        <p:spPr>
          <a:xfrm>
            <a:off x="586722" y="1601663"/>
            <a:ext cx="1841723" cy="523220"/>
          </a:xfrm>
          <a:prstGeom prst="rect">
            <a:avLst/>
          </a:prstGeom>
        </p:spPr>
        <p:txBody>
          <a:bodyPr wrap="none">
            <a:spAutoFit/>
          </a:bodyPr>
          <a:lstStyle/>
          <a:p>
            <a:r>
              <a:rPr lang="en-US" sz="2800" b="1" dirty="0" smtClean="0"/>
              <a:t>Limitations</a:t>
            </a:r>
            <a:endParaRPr lang="en-US" sz="2800" b="1" dirty="0"/>
          </a:p>
        </p:txBody>
      </p:sp>
      <p:sp>
        <p:nvSpPr>
          <p:cNvPr id="5" name="Rectangle 2"/>
          <p:cNvSpPr txBox="1">
            <a:spLocks noChangeArrowheads="1"/>
          </p:cNvSpPr>
          <p:nvPr/>
        </p:nvSpPr>
        <p:spPr>
          <a:xfrm>
            <a:off x="0" y="346842"/>
            <a:ext cx="12192000" cy="887374"/>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4000" smtClean="0">
                <a:latin typeface="+mn-lt"/>
              </a:rPr>
              <a:t>Pharmacotherapy for OUD: </a:t>
            </a:r>
            <a:r>
              <a:rPr lang="en-US" altLang="en-US" sz="4000" b="1" smtClean="0">
                <a:latin typeface="+mn-lt"/>
              </a:rPr>
              <a:t>Naltrexone</a:t>
            </a:r>
            <a:endParaRPr lang="en-US" altLang="en-US" sz="4000" dirty="0"/>
          </a:p>
        </p:txBody>
      </p:sp>
    </p:spTree>
    <p:extLst>
      <p:ext uri="{BB962C8B-B14F-4D97-AF65-F5344CB8AC3E}">
        <p14:creationId xmlns:p14="http://schemas.microsoft.com/office/powerpoint/2010/main" val="3883698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5562" y="5971308"/>
            <a:ext cx="9691255" cy="332507"/>
          </a:xfrm>
        </p:spPr>
        <p:txBody>
          <a:bodyPr>
            <a:normAutofit lnSpcReduction="10000"/>
          </a:bodyPr>
          <a:lstStyle/>
          <a:p>
            <a:pPr marL="0" indent="0">
              <a:buNone/>
            </a:pPr>
            <a:r>
              <a:rPr lang="en-US" sz="1800" u="sng" dirty="0">
                <a:hlinkClick r:id="rId3"/>
              </a:rPr>
              <a:t>https://www.dropbox.com/sh/x4s4836c5jhngxk/AABmgF3JGGR3gAXshVlJ-rWUa?dl=0</a:t>
            </a:r>
            <a:endParaRPr lang="en-US" sz="1800" dirty="0"/>
          </a:p>
        </p:txBody>
      </p:sp>
      <p:pic>
        <p:nvPicPr>
          <p:cNvPr id="2" name="Picture 1"/>
          <p:cNvPicPr>
            <a:picLocks noChangeAspect="1"/>
          </p:cNvPicPr>
          <p:nvPr/>
        </p:nvPicPr>
        <p:blipFill rotWithShape="1">
          <a:blip r:embed="rId4"/>
          <a:srcRect l="3572" t="33737" r="34661" b="19596"/>
          <a:stretch/>
        </p:blipFill>
        <p:spPr>
          <a:xfrm>
            <a:off x="571497" y="180108"/>
            <a:ext cx="10782302" cy="5522644"/>
          </a:xfrm>
          <a:prstGeom prst="rect">
            <a:avLst/>
          </a:prstGeom>
        </p:spPr>
      </p:pic>
    </p:spTree>
    <p:extLst>
      <p:ext uri="{BB962C8B-B14F-4D97-AF65-F5344CB8AC3E}">
        <p14:creationId xmlns:p14="http://schemas.microsoft.com/office/powerpoint/2010/main" val="2044023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46841" y="857077"/>
            <a:ext cx="7772400" cy="470719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3200" dirty="0" smtClean="0"/>
              <a:t>Important for anyone at risk of </a:t>
            </a:r>
            <a:r>
              <a:rPr lang="en-US" sz="3200" b="1" dirty="0" smtClean="0"/>
              <a:t>having </a:t>
            </a:r>
            <a:r>
              <a:rPr lang="en-US" sz="3200" dirty="0" smtClean="0"/>
              <a:t>or </a:t>
            </a:r>
            <a:r>
              <a:rPr lang="en-US" sz="3200" b="1" dirty="0" smtClean="0"/>
              <a:t>witnessing </a:t>
            </a:r>
            <a:r>
              <a:rPr lang="en-US" sz="3200" dirty="0" smtClean="0"/>
              <a:t>an overdose, including friends and family</a:t>
            </a:r>
          </a:p>
          <a:p>
            <a:pPr>
              <a:buFont typeface="Arial" panose="020B0604020202020204" pitchFamily="34" charset="0"/>
              <a:buChar char="•"/>
            </a:pPr>
            <a:r>
              <a:rPr lang="en-US" sz="3200" dirty="0" smtClean="0"/>
              <a:t>Naloxone  (“</a:t>
            </a:r>
            <a:r>
              <a:rPr lang="en-US" sz="3200" dirty="0" err="1" smtClean="0"/>
              <a:t>Narcan</a:t>
            </a:r>
            <a:r>
              <a:rPr lang="en-US" sz="3200" dirty="0" smtClean="0"/>
              <a:t>”) reverses opioid overdose</a:t>
            </a:r>
          </a:p>
          <a:p>
            <a:pPr>
              <a:buFont typeface="Arial" panose="020B0604020202020204" pitchFamily="34" charset="0"/>
              <a:buChar char="•"/>
            </a:pPr>
            <a:r>
              <a:rPr lang="en-US" sz="3200" dirty="0" smtClean="0"/>
              <a:t>Overdose education and naloxone save lives</a:t>
            </a:r>
          </a:p>
          <a:p>
            <a:pPr>
              <a:buFont typeface="Arial" panose="020B0604020202020204" pitchFamily="34" charset="0"/>
              <a:buChar char="•"/>
            </a:pPr>
            <a:r>
              <a:rPr lang="en-US" sz="3200" dirty="0" smtClean="0"/>
              <a:t>Populations: syringe exchange, exit from jail, in drug treatment, prescribed opioids, anyone in treatment for OUD, past overdose, opioid prescriptions with benzodiazepines, </a:t>
            </a:r>
            <a:r>
              <a:rPr lang="en-US" sz="3200" dirty="0" err="1" smtClean="0"/>
              <a:t>etc</a:t>
            </a:r>
            <a:r>
              <a:rPr lang="en-US" sz="3200" dirty="0" smtClean="0"/>
              <a:t>/ </a:t>
            </a:r>
          </a:p>
          <a:p>
            <a:pPr>
              <a:buFont typeface="Arial" panose="020B0604020202020204" pitchFamily="34" charset="0"/>
              <a:buChar char="•"/>
            </a:pPr>
            <a:r>
              <a:rPr lang="en-US" sz="3200" dirty="0" smtClean="0">
                <a:ea typeface="ＭＳ Ｐゴシック" pitchFamily="34" charset="-128"/>
              </a:rPr>
              <a:t>PrescribetoPrevent.org</a:t>
            </a:r>
          </a:p>
        </p:txBody>
      </p:sp>
      <p:sp>
        <p:nvSpPr>
          <p:cNvPr id="5" name="TextBox 4"/>
          <p:cNvSpPr txBox="1"/>
          <p:nvPr/>
        </p:nvSpPr>
        <p:spPr>
          <a:xfrm>
            <a:off x="0" y="0"/>
            <a:ext cx="4114588"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Overdose Prevention</a:t>
            </a:r>
            <a:endParaRPr lang="en-US" sz="3600" dirty="0">
              <a:solidFill>
                <a:schemeClr val="bg1"/>
              </a:solidFill>
            </a:endParaRPr>
          </a:p>
        </p:txBody>
      </p:sp>
      <p:pic>
        <p:nvPicPr>
          <p:cNvPr id="3076" name="Picture 4" descr="Image result for nalox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241" y="1091925"/>
            <a:ext cx="3612383" cy="251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680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1539372" y="1021036"/>
            <a:ext cx="7078265" cy="1069830"/>
          </a:xfrm>
        </p:spPr>
        <p:txBody>
          <a:bodyPr/>
          <a:lstStyle/>
          <a:p>
            <a:r>
              <a:rPr lang="en-US" altLang="en-US" sz="4400" dirty="0"/>
              <a:t>Naloxone availability</a:t>
            </a:r>
          </a:p>
        </p:txBody>
      </p:sp>
      <p:sp>
        <p:nvSpPr>
          <p:cNvPr id="153603" name="Content Placeholder 2"/>
          <p:cNvSpPr>
            <a:spLocks noGrp="1"/>
          </p:cNvSpPr>
          <p:nvPr>
            <p:ph idx="1"/>
          </p:nvPr>
        </p:nvSpPr>
        <p:spPr>
          <a:xfrm>
            <a:off x="558451" y="2251918"/>
            <a:ext cx="8246934" cy="4179744"/>
          </a:xfrm>
        </p:spPr>
        <p:txBody>
          <a:bodyPr/>
          <a:lstStyle/>
          <a:p>
            <a:r>
              <a:rPr lang="en-US" altLang="en-US" sz="3200" dirty="0"/>
              <a:t>Available for free at needle-exchange sites</a:t>
            </a:r>
          </a:p>
          <a:p>
            <a:r>
              <a:rPr lang="en-US" altLang="en-US" sz="3200" dirty="0" err="1"/>
              <a:t>Masshealth</a:t>
            </a:r>
            <a:r>
              <a:rPr lang="en-US" altLang="en-US" sz="3200" dirty="0"/>
              <a:t> and Medicare plans cover the cost of a naloxone prescription</a:t>
            </a:r>
          </a:p>
          <a:p>
            <a:r>
              <a:rPr lang="en-US" altLang="en-US" sz="3200" dirty="0"/>
              <a:t>Most private insurers now cover</a:t>
            </a:r>
          </a:p>
          <a:p>
            <a:r>
              <a:rPr lang="en-US" altLang="en-US" sz="3200" dirty="0"/>
              <a:t>Available at most Massachusetts pharmacies </a:t>
            </a:r>
          </a:p>
          <a:p>
            <a:pPr lvl="1"/>
            <a:r>
              <a:rPr lang="en-US" altLang="en-US" sz="3200" dirty="0"/>
              <a:t>No need for a prescription – just ask! </a:t>
            </a:r>
          </a:p>
          <a:p>
            <a:pPr lvl="1">
              <a:buFont typeface="Arial" panose="020B0604020202020204" pitchFamily="34" charset="0"/>
              <a:buNone/>
            </a:pPr>
            <a:endParaRPr lang="en-US" altLang="en-US" dirty="0" smtClean="0">
              <a:latin typeface="Calibri" panose="020F0502020204030204" pitchFamily="34" charset="0"/>
            </a:endParaRPr>
          </a:p>
          <a:p>
            <a:endParaRPr lang="en-US" altLang="en-US" dirty="0" smtClean="0"/>
          </a:p>
          <a:p>
            <a:endParaRPr lang="en-US" altLang="en-US" dirty="0" smtClean="0"/>
          </a:p>
          <a:p>
            <a:endParaRPr lang="en-US" altLang="en-US" dirty="0" smtClean="0"/>
          </a:p>
        </p:txBody>
      </p:sp>
      <p:pic>
        <p:nvPicPr>
          <p:cNvPr id="9218" name="Picture 2" descr="Image result for fire extingui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85" y="736145"/>
            <a:ext cx="2909165" cy="3605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4114588"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Overdose Prevention</a:t>
            </a:r>
            <a:endParaRPr lang="en-US" sz="3600" dirty="0">
              <a:solidFill>
                <a:schemeClr val="bg1"/>
              </a:solidFill>
            </a:endParaRPr>
          </a:p>
        </p:txBody>
      </p:sp>
    </p:spTree>
    <p:extLst>
      <p:ext uri="{BB962C8B-B14F-4D97-AF65-F5344CB8AC3E}">
        <p14:creationId xmlns:p14="http://schemas.microsoft.com/office/powerpoint/2010/main" val="1571423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state</a:t>
            </a:r>
            <a:endParaRPr lang="en-US" dirty="0"/>
          </a:p>
        </p:txBody>
      </p:sp>
      <p:sp>
        <p:nvSpPr>
          <p:cNvPr id="3" name="Content Placeholder 2"/>
          <p:cNvSpPr>
            <a:spLocks noGrp="1"/>
          </p:cNvSpPr>
          <p:nvPr>
            <p:ph idx="1"/>
          </p:nvPr>
        </p:nvSpPr>
        <p:spPr/>
        <p:txBody>
          <a:bodyPr>
            <a:noAutofit/>
          </a:bodyPr>
          <a:lstStyle/>
          <a:p>
            <a:r>
              <a:rPr lang="en-US" sz="3200" dirty="0" smtClean="0"/>
              <a:t>Immediate </a:t>
            </a:r>
            <a:r>
              <a:rPr lang="en-US" sz="3200" b="1" dirty="0" smtClean="0"/>
              <a:t>access to MOUD </a:t>
            </a:r>
            <a:r>
              <a:rPr lang="en-US" sz="3200" dirty="0" smtClean="0"/>
              <a:t>for all who need it</a:t>
            </a:r>
          </a:p>
          <a:p>
            <a:r>
              <a:rPr lang="en-US" sz="3200" b="1" dirty="0" smtClean="0"/>
              <a:t>Naloxone</a:t>
            </a:r>
            <a:r>
              <a:rPr lang="en-US" sz="3200" dirty="0" smtClean="0"/>
              <a:t> co-prescribing for all at risk of having or witnessing an overdose </a:t>
            </a:r>
          </a:p>
          <a:p>
            <a:r>
              <a:rPr lang="en-US" sz="3200" dirty="0" smtClean="0"/>
              <a:t>Comprehensive </a:t>
            </a:r>
            <a:r>
              <a:rPr lang="en-US" sz="3200" b="1" dirty="0" smtClean="0"/>
              <a:t>pain management</a:t>
            </a:r>
            <a:r>
              <a:rPr lang="en-US" sz="3200" dirty="0" smtClean="0"/>
              <a:t> training</a:t>
            </a:r>
          </a:p>
          <a:p>
            <a:r>
              <a:rPr lang="en-US" sz="3200" b="1" dirty="0" smtClean="0"/>
              <a:t>Comprehensive data dashboard </a:t>
            </a:r>
            <a:r>
              <a:rPr lang="en-US" sz="3200" dirty="0" smtClean="0"/>
              <a:t>to track outcomes – prevention, screening, prescribing, treatment, and more. </a:t>
            </a:r>
          </a:p>
          <a:p>
            <a:r>
              <a:rPr lang="en-US" sz="3200" b="1" dirty="0" smtClean="0"/>
              <a:t>Comprehensive care</a:t>
            </a:r>
            <a:r>
              <a:rPr lang="en-US" sz="3200" dirty="0" smtClean="0"/>
              <a:t> for patients with SUD that incorporates their social determinants of health and other behavioral needs </a:t>
            </a:r>
            <a:endParaRPr lang="en-US" sz="3200" dirty="0"/>
          </a:p>
        </p:txBody>
      </p:sp>
    </p:spTree>
    <p:extLst>
      <p:ext uri="{BB962C8B-B14F-4D97-AF65-F5344CB8AC3E}">
        <p14:creationId xmlns:p14="http://schemas.microsoft.com/office/powerpoint/2010/main" val="3087690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next steps towards that state?</a:t>
            </a:r>
            <a:endParaRPr lang="en-US" dirty="0"/>
          </a:p>
        </p:txBody>
      </p:sp>
      <p:sp>
        <p:nvSpPr>
          <p:cNvPr id="3" name="Content Placeholder 2"/>
          <p:cNvSpPr>
            <a:spLocks noGrp="1"/>
          </p:cNvSpPr>
          <p:nvPr>
            <p:ph idx="1"/>
          </p:nvPr>
        </p:nvSpPr>
        <p:spPr/>
        <p:txBody>
          <a:bodyPr/>
          <a:lstStyle/>
          <a:p>
            <a:r>
              <a:rPr lang="en-US" sz="3200" b="1" dirty="0" smtClean="0"/>
              <a:t>Combat</a:t>
            </a:r>
            <a:r>
              <a:rPr lang="en-US" sz="3200" dirty="0" smtClean="0"/>
              <a:t> </a:t>
            </a:r>
            <a:r>
              <a:rPr lang="en-US" sz="3200" b="1" dirty="0" smtClean="0"/>
              <a:t>stigma</a:t>
            </a:r>
          </a:p>
          <a:p>
            <a:r>
              <a:rPr lang="en-US" sz="3200" dirty="0" smtClean="0"/>
              <a:t>Implement </a:t>
            </a:r>
            <a:r>
              <a:rPr lang="en-US" sz="3200" b="1" dirty="0" smtClean="0"/>
              <a:t>screening</a:t>
            </a:r>
          </a:p>
          <a:p>
            <a:r>
              <a:rPr lang="en-US" sz="3200" b="1" dirty="0" smtClean="0"/>
              <a:t>Expand overdose prevention </a:t>
            </a:r>
            <a:r>
              <a:rPr lang="en-US" sz="3200" dirty="0" smtClean="0"/>
              <a:t>and naloxone distribution</a:t>
            </a:r>
          </a:p>
          <a:p>
            <a:r>
              <a:rPr lang="en-US" sz="3200" dirty="0" smtClean="0"/>
              <a:t>Organize primary care, emergency teams, and other qualified providers to provide </a:t>
            </a:r>
            <a:r>
              <a:rPr lang="en-US" sz="3200" b="1" dirty="0" smtClean="0"/>
              <a:t>medication treatment</a:t>
            </a:r>
          </a:p>
          <a:p>
            <a:r>
              <a:rPr lang="en-US" sz="3200" dirty="0" smtClean="0"/>
              <a:t>Collaborate with </a:t>
            </a:r>
            <a:r>
              <a:rPr lang="en-US" sz="3200" b="1" dirty="0" smtClean="0"/>
              <a:t>behavioral health </a:t>
            </a:r>
            <a:r>
              <a:rPr lang="en-US" sz="3200" dirty="0" smtClean="0"/>
              <a:t>providers</a:t>
            </a:r>
          </a:p>
          <a:p>
            <a:r>
              <a:rPr lang="en-US" sz="3200" dirty="0" smtClean="0"/>
              <a:t>Address </a:t>
            </a:r>
            <a:r>
              <a:rPr lang="en-US" sz="3200" b="1" dirty="0" smtClean="0"/>
              <a:t>social barriers </a:t>
            </a:r>
            <a:r>
              <a:rPr lang="en-US" sz="3200" dirty="0" smtClean="0"/>
              <a:t>to health</a:t>
            </a:r>
          </a:p>
          <a:p>
            <a:endParaRPr lang="en-US" dirty="0"/>
          </a:p>
        </p:txBody>
      </p:sp>
    </p:spTree>
    <p:extLst>
      <p:ext uri="{BB962C8B-B14F-4D97-AF65-F5344CB8AC3E}">
        <p14:creationId xmlns:p14="http://schemas.microsoft.com/office/powerpoint/2010/main" val="421517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53254" y="210207"/>
            <a:ext cx="5964238" cy="6389688"/>
          </a:xfrm>
        </p:spPr>
      </p:pic>
    </p:spTree>
    <p:extLst>
      <p:ext uri="{BB962C8B-B14F-4D97-AF65-F5344CB8AC3E}">
        <p14:creationId xmlns:p14="http://schemas.microsoft.com/office/powerpoint/2010/main" val="23842197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47" y="189187"/>
            <a:ext cx="8270789" cy="523220"/>
          </a:xfrm>
          <a:prstGeom prst="rect">
            <a:avLst/>
          </a:prstGeom>
          <a:noFill/>
        </p:spPr>
        <p:txBody>
          <a:bodyPr wrap="square" rtlCol="0">
            <a:spAutoFit/>
          </a:bodyPr>
          <a:lstStyle/>
          <a:p>
            <a:r>
              <a:rPr lang="en-US" sz="2800" dirty="0" smtClean="0"/>
              <a:t>Thank you to members of the consortium from…</a:t>
            </a:r>
            <a:endParaRPr lang="en-US" sz="2800" dirty="0"/>
          </a:p>
        </p:txBody>
      </p:sp>
      <p:pic>
        <p:nvPicPr>
          <p:cNvPr id="3" name="Picture 20" descr="MA Test New 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89" r="4649"/>
          <a:stretch/>
        </p:blipFill>
        <p:spPr bwMode="auto">
          <a:xfrm>
            <a:off x="4857148" y="1614143"/>
            <a:ext cx="3067101" cy="14881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arney Hosp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004" y="3917354"/>
            <a:ext cx="3954584" cy="588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England Baptist Hospit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004" y="2413197"/>
            <a:ext cx="3291577" cy="8170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St. Elizabeth's Medical Cen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6070" y="5298677"/>
            <a:ext cx="4390460" cy="5093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Tufts Medical Cen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2333" y="4142603"/>
            <a:ext cx="2576615" cy="484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Boston Childrens Hospit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5065" y="3230256"/>
            <a:ext cx="3665889" cy="6480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Brigham and Women's Faulkner Hospit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86217" y="2111652"/>
            <a:ext cx="3144996" cy="990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stretch>
            <a:fillRect/>
          </a:stretch>
        </p:blipFill>
        <p:spPr>
          <a:xfrm>
            <a:off x="1259893" y="5298677"/>
            <a:ext cx="3380256" cy="475615"/>
          </a:xfrm>
          <a:prstGeom prst="rect">
            <a:avLst/>
          </a:prstGeom>
        </p:spPr>
      </p:pic>
      <p:pic>
        <p:nvPicPr>
          <p:cNvPr id="11" name="Picture 10">
            <a:extLst>
              <a:ext uri="{FF2B5EF4-FFF2-40B4-BE49-F238E27FC236}">
                <a16:creationId xmlns:a16="http://schemas.microsoft.com/office/drawing/2014/main" xmlns="" id="{03CD0307-02D5-B543-A1FE-30ADD7C492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850" y="804860"/>
            <a:ext cx="2414881" cy="1433433"/>
          </a:xfrm>
          <a:prstGeom prst="rect">
            <a:avLst/>
          </a:prstGeom>
          <a:ln>
            <a:noFill/>
          </a:ln>
        </p:spPr>
      </p:pic>
      <p:pic>
        <p:nvPicPr>
          <p:cNvPr id="12" name="Picture 11">
            <a:extLst>
              <a:ext uri="{FF2B5EF4-FFF2-40B4-BE49-F238E27FC236}">
                <a16:creationId xmlns:a16="http://schemas.microsoft.com/office/drawing/2014/main" xmlns="" id="{DE451809-3EEE-3B47-AAE6-DA5F98AA9E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26673" y="450796"/>
            <a:ext cx="3262535" cy="1070781"/>
          </a:xfrm>
          <a:prstGeom prst="rect">
            <a:avLst/>
          </a:prstGeom>
          <a:ln>
            <a:noFill/>
          </a:ln>
        </p:spPr>
      </p:pic>
      <p:pic>
        <p:nvPicPr>
          <p:cNvPr id="13" name="Picture 6" descr="Massachusetts General Hospital Home"/>
          <p:cNvPicPr>
            <a:picLocks noChangeAspect="1" noChangeArrowheads="1"/>
          </p:cNvPicPr>
          <p:nvPr/>
        </p:nvPicPr>
        <p:blipFill rotWithShape="1">
          <a:blip r:embed="rId12">
            <a:extLst>
              <a:ext uri="{28A0092B-C50C-407E-A947-70E740481C1C}">
                <a14:useLocalDpi xmlns:a14="http://schemas.microsoft.com/office/drawing/2010/main" val="0"/>
              </a:ext>
            </a:extLst>
          </a:blip>
          <a:srcRect r="78899" b="-10556"/>
          <a:stretch/>
        </p:blipFill>
        <p:spPr bwMode="auto">
          <a:xfrm>
            <a:off x="10099823" y="5226726"/>
            <a:ext cx="1021840" cy="10951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8619" y="809289"/>
            <a:ext cx="2522124" cy="1120944"/>
          </a:xfrm>
          <a:prstGeom prst="rect">
            <a:avLst/>
          </a:prstGeom>
        </p:spPr>
      </p:pic>
    </p:spTree>
    <p:extLst>
      <p:ext uri="{BB962C8B-B14F-4D97-AF65-F5344CB8AC3E}">
        <p14:creationId xmlns:p14="http://schemas.microsoft.com/office/powerpoint/2010/main" val="83281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68" y="240796"/>
            <a:ext cx="11415032" cy="6420956"/>
          </a:xfrm>
          <a:prstGeom prst="rect">
            <a:avLst/>
          </a:prstGeom>
        </p:spPr>
      </p:pic>
    </p:spTree>
    <p:extLst>
      <p:ext uri="{BB962C8B-B14F-4D97-AF65-F5344CB8AC3E}">
        <p14:creationId xmlns:p14="http://schemas.microsoft.com/office/powerpoint/2010/main" val="113156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306" y="128643"/>
            <a:ext cx="10515600" cy="854075"/>
          </a:xfrm>
        </p:spPr>
        <p:txBody>
          <a:bodyPr/>
          <a:lstStyle/>
          <a:p>
            <a:r>
              <a:rPr lang="en-US" dirty="0" smtClean="0"/>
              <a:t>References</a:t>
            </a:r>
            <a:endParaRPr lang="en-US" dirty="0"/>
          </a:p>
        </p:txBody>
      </p:sp>
      <p:sp>
        <p:nvSpPr>
          <p:cNvPr id="3" name="TextBox 2"/>
          <p:cNvSpPr txBox="1"/>
          <p:nvPr/>
        </p:nvSpPr>
        <p:spPr>
          <a:xfrm>
            <a:off x="520261" y="982718"/>
            <a:ext cx="11477297" cy="5355312"/>
          </a:xfrm>
          <a:prstGeom prst="rect">
            <a:avLst/>
          </a:prstGeom>
          <a:noFill/>
        </p:spPr>
        <p:txBody>
          <a:bodyPr wrap="square" rtlCol="0">
            <a:spAutoFit/>
          </a:bodyPr>
          <a:lstStyle/>
          <a:p>
            <a:r>
              <a:rPr lang="en-US" dirty="0" smtClean="0"/>
              <a:t>Amato</a:t>
            </a:r>
            <a:r>
              <a:rPr lang="en-US" dirty="0"/>
              <a:t>, L., </a:t>
            </a:r>
            <a:r>
              <a:rPr lang="en-US" dirty="0" err="1"/>
              <a:t>Minozzi</a:t>
            </a:r>
            <a:r>
              <a:rPr lang="en-US" dirty="0"/>
              <a:t>, S., </a:t>
            </a:r>
            <a:r>
              <a:rPr lang="en-US" dirty="0" err="1"/>
              <a:t>Davoli</a:t>
            </a:r>
            <a:r>
              <a:rPr lang="en-US" dirty="0"/>
              <a:t>, M., &amp; </a:t>
            </a:r>
            <a:r>
              <a:rPr lang="en-US" dirty="0" err="1"/>
              <a:t>Vecchi</a:t>
            </a:r>
            <a:r>
              <a:rPr lang="en-US" dirty="0"/>
              <a:t>, S. (2011). Psychosocial combined with agonist maintenance treatments versus agonist maintenance treatments alone for treatment of opioid dependence. Cochrane database of systematic reviews, (10). </a:t>
            </a:r>
          </a:p>
          <a:p>
            <a:endParaRPr lang="en-US" dirty="0" smtClean="0"/>
          </a:p>
          <a:p>
            <a:r>
              <a:rPr lang="en-US" dirty="0" smtClean="0"/>
              <a:t>Cunningham</a:t>
            </a:r>
            <a:r>
              <a:rPr lang="en-US" dirty="0"/>
              <a:t>, C. O., </a:t>
            </a:r>
            <a:r>
              <a:rPr lang="en-US" dirty="0" err="1"/>
              <a:t>Giovanniello</a:t>
            </a:r>
            <a:r>
              <a:rPr lang="en-US" dirty="0"/>
              <a:t>, A., Li, X., </a:t>
            </a:r>
            <a:r>
              <a:rPr lang="en-US" dirty="0" err="1"/>
              <a:t>Kunins</a:t>
            </a:r>
            <a:r>
              <a:rPr lang="en-US" dirty="0"/>
              <a:t>, H. V., </a:t>
            </a:r>
            <a:r>
              <a:rPr lang="en-US" dirty="0" err="1"/>
              <a:t>Roose</a:t>
            </a:r>
            <a:r>
              <a:rPr lang="en-US" dirty="0"/>
              <a:t>, R. J., &amp; </a:t>
            </a:r>
            <a:r>
              <a:rPr lang="en-US" dirty="0" err="1"/>
              <a:t>Sohler</a:t>
            </a:r>
            <a:r>
              <a:rPr lang="en-US" dirty="0"/>
              <a:t>, N. L. (2011). A comparison of buprenorphine induction strategies: patient-centered home-based inductions versus standard-of-care office-based inductions. Journal of substance abuse treatment, 40(4), 349-356</a:t>
            </a:r>
            <a:r>
              <a:rPr lang="en-US" dirty="0" smtClean="0"/>
              <a:t>.</a:t>
            </a:r>
          </a:p>
          <a:p>
            <a:endParaRPr lang="en-US" dirty="0" smtClean="0"/>
          </a:p>
          <a:p>
            <a:pPr>
              <a:defRPr/>
            </a:pPr>
            <a:r>
              <a:rPr lang="en-US" dirty="0" err="1"/>
              <a:t>Dube</a:t>
            </a:r>
            <a:r>
              <a:rPr lang="en-US" dirty="0"/>
              <a:t>, S. R., </a:t>
            </a:r>
            <a:r>
              <a:rPr lang="en-US" dirty="0" err="1"/>
              <a:t>Felitti</a:t>
            </a:r>
            <a:r>
              <a:rPr lang="en-US" dirty="0"/>
              <a:t>, V. J., Dong, M., Chapman, D. P., Giles, W. H., &amp; </a:t>
            </a:r>
            <a:r>
              <a:rPr lang="en-US" dirty="0" err="1"/>
              <a:t>Anda</a:t>
            </a:r>
            <a:r>
              <a:rPr lang="en-US" dirty="0"/>
              <a:t>, R. F. (2003). Childhood abuse, neglect, and household dysfunction and the risk of illicit drug use: the adverse childhood experiences study. Pediatrics, 111(3), 564-572</a:t>
            </a:r>
          </a:p>
          <a:p>
            <a:pPr>
              <a:defRPr/>
            </a:pPr>
            <a:endParaRPr lang="en-US" dirty="0"/>
          </a:p>
          <a:p>
            <a:pPr>
              <a:defRPr/>
            </a:pPr>
            <a:r>
              <a:rPr lang="en-US" dirty="0" err="1"/>
              <a:t>Felitti</a:t>
            </a:r>
            <a:r>
              <a:rPr lang="en-US" dirty="0"/>
              <a:t>, V. J. (2002). The relation between adverse childhood experiences and adult health: Turning gold into lead. The Permanente Journal, 6(1), 44.</a:t>
            </a:r>
          </a:p>
          <a:p>
            <a:endParaRPr lang="en-US" dirty="0" smtClean="0"/>
          </a:p>
          <a:p>
            <a:r>
              <a:rPr lang="en-US" dirty="0" err="1"/>
              <a:t>Hostinar</a:t>
            </a:r>
            <a:r>
              <a:rPr lang="en-US" dirty="0"/>
              <a:t>, C. E., Johnson, A. E., &amp; Gunnar, M. R. (2015). Early social deprivation and the social buffering of cortisol stress responses in late childhood: An experimental study. Developmental psychology, 51(11), 1597.</a:t>
            </a:r>
          </a:p>
          <a:p>
            <a:endParaRPr lang="en-US" dirty="0" smtClean="0"/>
          </a:p>
          <a:p>
            <a:endParaRPr lang="en-US" dirty="0"/>
          </a:p>
        </p:txBody>
      </p:sp>
    </p:spTree>
    <p:extLst>
      <p:ext uri="{BB962C8B-B14F-4D97-AF65-F5344CB8AC3E}">
        <p14:creationId xmlns:p14="http://schemas.microsoft.com/office/powerpoint/2010/main" val="825606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497" y="173420"/>
            <a:ext cx="11067393" cy="6463308"/>
          </a:xfrm>
          <a:prstGeom prst="rect">
            <a:avLst/>
          </a:prstGeom>
          <a:noFill/>
        </p:spPr>
        <p:txBody>
          <a:bodyPr wrap="square" rtlCol="0">
            <a:spAutoFit/>
          </a:bodyPr>
          <a:lstStyle/>
          <a:p>
            <a:endParaRPr lang="en-US" dirty="0" smtClean="0"/>
          </a:p>
          <a:p>
            <a:r>
              <a:rPr lang="en-US" dirty="0" smtClean="0"/>
              <a:t>Jarvis</a:t>
            </a:r>
            <a:r>
              <a:rPr lang="en-US" dirty="0"/>
              <a:t>, B. P., </a:t>
            </a:r>
            <a:r>
              <a:rPr lang="en-US" dirty="0" err="1"/>
              <a:t>Holtyn</a:t>
            </a:r>
            <a:r>
              <a:rPr lang="en-US" dirty="0"/>
              <a:t>, A. F., </a:t>
            </a:r>
            <a:r>
              <a:rPr lang="en-US" dirty="0" err="1"/>
              <a:t>Subramaniam</a:t>
            </a:r>
            <a:r>
              <a:rPr lang="en-US" dirty="0"/>
              <a:t>, S., Tompkins, D. A., </a:t>
            </a:r>
            <a:r>
              <a:rPr lang="en-US" dirty="0" err="1"/>
              <a:t>Oga</a:t>
            </a:r>
            <a:r>
              <a:rPr lang="en-US" dirty="0"/>
              <a:t>, E. A., Bigelow, G. E., &amp; Silverman, K. (2018). Extended‐release injectable naltrexone for opioid use disorder: a systematic review. Addiction, 113(7), 1188-1209.</a:t>
            </a:r>
          </a:p>
          <a:p>
            <a:r>
              <a:rPr lang="en-US" dirty="0" err="1"/>
              <a:t>Larochelle</a:t>
            </a:r>
            <a:r>
              <a:rPr lang="en-US" dirty="0"/>
              <a:t> 2018 Annals </a:t>
            </a:r>
          </a:p>
          <a:p>
            <a:endParaRPr lang="en-US" dirty="0" smtClean="0"/>
          </a:p>
          <a:p>
            <a:r>
              <a:rPr lang="en-US" dirty="0"/>
              <a:t>Kelly, J. F., </a:t>
            </a:r>
            <a:r>
              <a:rPr lang="en-US" dirty="0" err="1"/>
              <a:t>Wakeman</a:t>
            </a:r>
            <a:r>
              <a:rPr lang="en-US" dirty="0"/>
              <a:t>, S. E., &amp; Saitz, R. (2015). Stop talking ‘dirty’: clinicians, language, and quality of care for the leading cause of preventable death in the United States. The American journal of medicine, 128(1), 8-9.</a:t>
            </a:r>
          </a:p>
          <a:p>
            <a:endParaRPr lang="en-US" dirty="0" smtClean="0"/>
          </a:p>
          <a:p>
            <a:r>
              <a:rPr lang="en-US" dirty="0" err="1"/>
              <a:t>Lagisetty</a:t>
            </a:r>
            <a:r>
              <a:rPr lang="en-US" dirty="0"/>
              <a:t>, P. A., Ross, R., </a:t>
            </a:r>
            <a:r>
              <a:rPr lang="en-US" dirty="0" err="1"/>
              <a:t>Bohnert</a:t>
            </a:r>
            <a:r>
              <a:rPr lang="en-US" dirty="0"/>
              <a:t>, A., Clay, M., &amp; </a:t>
            </a:r>
            <a:r>
              <a:rPr lang="en-US" dirty="0" err="1"/>
              <a:t>Maust</a:t>
            </a:r>
            <a:r>
              <a:rPr lang="en-US" dirty="0"/>
              <a:t>, D. T. (2019). Buprenorphine Treatment Divide by Race/Ethnicity and Payment. JAMA </a:t>
            </a:r>
            <a:r>
              <a:rPr lang="en-US" dirty="0" smtClean="0"/>
              <a:t>Psychiatry.</a:t>
            </a:r>
          </a:p>
          <a:p>
            <a:endParaRPr lang="en-US" dirty="0"/>
          </a:p>
          <a:p>
            <a:r>
              <a:rPr lang="en-US" dirty="0" smtClean="0"/>
              <a:t>Lee</a:t>
            </a:r>
            <a:r>
              <a:rPr lang="en-US" dirty="0"/>
              <a:t>, J. D., </a:t>
            </a:r>
            <a:r>
              <a:rPr lang="en-US" dirty="0" err="1"/>
              <a:t>Nunes</a:t>
            </a:r>
            <a:r>
              <a:rPr lang="en-US" dirty="0"/>
              <a:t> Jr, E. V., Novo, P., </a:t>
            </a:r>
            <a:r>
              <a:rPr lang="en-US" dirty="0" err="1"/>
              <a:t>Bachrach</a:t>
            </a:r>
            <a:r>
              <a:rPr lang="en-US" dirty="0"/>
              <a:t>, K., Bailey, G. L., Bhatt, S., ... &amp; King, J. (2018). Comparative effectiveness of extended-release naltrexone versus buprenorphine-naloxone for opioid relapse prevention (X: BOT): a </a:t>
            </a:r>
            <a:r>
              <a:rPr lang="en-US" dirty="0" err="1"/>
              <a:t>multicentre</a:t>
            </a:r>
            <a:r>
              <a:rPr lang="en-US" dirty="0"/>
              <a:t>, open-label, </a:t>
            </a:r>
            <a:r>
              <a:rPr lang="en-US" dirty="0" err="1"/>
              <a:t>randomised</a:t>
            </a:r>
            <a:r>
              <a:rPr lang="en-US" dirty="0"/>
              <a:t> controlled trial. The Lancet, 391(10118), 309-318.</a:t>
            </a:r>
          </a:p>
          <a:p>
            <a:endParaRPr lang="en-US" dirty="0" smtClean="0"/>
          </a:p>
          <a:p>
            <a:r>
              <a:rPr lang="en-US" dirty="0"/>
              <a:t>Lee, J. D., </a:t>
            </a:r>
            <a:r>
              <a:rPr lang="en-US" dirty="0" err="1"/>
              <a:t>Vocci</a:t>
            </a:r>
            <a:r>
              <a:rPr lang="en-US" dirty="0"/>
              <a:t>, F., &amp; </a:t>
            </a:r>
            <a:r>
              <a:rPr lang="en-US" dirty="0" err="1"/>
              <a:t>Fiellin</a:t>
            </a:r>
            <a:r>
              <a:rPr lang="en-US" dirty="0"/>
              <a:t>, D. A. (2014). Unobserved “home” induction onto buprenorphine. </a:t>
            </a:r>
            <a:r>
              <a:rPr lang="en-US" i="1" dirty="0"/>
              <a:t>Journal of addiction medicine</a:t>
            </a:r>
            <a:r>
              <a:rPr lang="en-US" dirty="0"/>
              <a:t>, </a:t>
            </a:r>
            <a:r>
              <a:rPr lang="en-US" i="1" dirty="0"/>
              <a:t>8</a:t>
            </a:r>
            <a:r>
              <a:rPr lang="en-US" dirty="0"/>
              <a:t>(5), 299-308.</a:t>
            </a:r>
          </a:p>
          <a:p>
            <a:endParaRPr lang="en-US" dirty="0" smtClean="0"/>
          </a:p>
          <a:p>
            <a:r>
              <a:rPr lang="en-US" dirty="0"/>
              <a:t>Lewis, M. (2018). Brain change in addiction as learning, not disease. </a:t>
            </a:r>
            <a:r>
              <a:rPr lang="en-US" i="1" dirty="0"/>
              <a:t>New England Journal of Medicine</a:t>
            </a:r>
            <a:r>
              <a:rPr lang="en-US" dirty="0"/>
              <a:t>, </a:t>
            </a:r>
            <a:r>
              <a:rPr lang="en-US" i="1" dirty="0"/>
              <a:t>379</a:t>
            </a:r>
            <a:r>
              <a:rPr lang="en-US" dirty="0"/>
              <a:t>(16), 1551-1560.</a:t>
            </a:r>
          </a:p>
          <a:p>
            <a:endParaRPr lang="en-US" dirty="0"/>
          </a:p>
          <a:p>
            <a:r>
              <a:rPr lang="en-US" dirty="0"/>
              <a:t>Lim, J. K., </a:t>
            </a:r>
            <a:r>
              <a:rPr lang="en-US" dirty="0" err="1"/>
              <a:t>Bratberg</a:t>
            </a:r>
            <a:r>
              <a:rPr lang="en-US" dirty="0"/>
              <a:t>, J. P., Davis, C. S., Green, T. C., &amp; Walley, A. Y. (2016). Prescribe to prevent: overdose prevention and naloxone rescue kits for prescribers and pharmacists. </a:t>
            </a:r>
            <a:r>
              <a:rPr lang="en-US" i="1" dirty="0"/>
              <a:t>Journal of addiction medicine</a:t>
            </a:r>
            <a:r>
              <a:rPr lang="en-US" dirty="0"/>
              <a:t>, </a:t>
            </a:r>
            <a:r>
              <a:rPr lang="en-US" i="1" dirty="0"/>
              <a:t>10</a:t>
            </a:r>
            <a:r>
              <a:rPr lang="en-US" dirty="0"/>
              <a:t>(5), 300</a:t>
            </a:r>
            <a:r>
              <a:rPr lang="en-US" dirty="0" smtClean="0"/>
              <a:t>.</a:t>
            </a:r>
            <a:endParaRPr lang="en-US" dirty="0"/>
          </a:p>
        </p:txBody>
      </p:sp>
      <p:sp>
        <p:nvSpPr>
          <p:cNvPr id="4"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8954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183" y="1"/>
            <a:ext cx="11583376" cy="7294305"/>
          </a:xfrm>
          <a:prstGeom prst="rect">
            <a:avLst/>
          </a:prstGeom>
          <a:noFill/>
        </p:spPr>
        <p:txBody>
          <a:bodyPr wrap="square" rtlCol="0">
            <a:spAutoFit/>
          </a:bodyPr>
          <a:lstStyle/>
          <a:p>
            <a:pPr lvl="0" eaLnBrk="0" fontAlgn="base" hangingPunct="0">
              <a:spcBef>
                <a:spcPct val="0"/>
              </a:spcBef>
              <a:spcAft>
                <a:spcPct val="0"/>
              </a:spcAft>
            </a:pPr>
            <a:endParaRPr lang="en-US" altLang="en-US" dirty="0">
              <a:solidFill>
                <a:srgbClr val="575757"/>
              </a:solidFill>
              <a:latin typeface="Arial" panose="020B0604020202020204" pitchFamily="34" charset="0"/>
              <a:cs typeface="Arial" panose="020B0604020202020204" pitchFamily="34" charset="0"/>
            </a:endParaRPr>
          </a:p>
          <a:p>
            <a:endParaRPr lang="en-US" dirty="0"/>
          </a:p>
          <a:p>
            <a:r>
              <a:rPr lang="en-US" dirty="0" err="1"/>
              <a:t>Mattick</a:t>
            </a:r>
            <a:r>
              <a:rPr lang="en-US" dirty="0"/>
              <a:t>, R. P., Breen, C., Kimber, J., &amp; </a:t>
            </a:r>
            <a:r>
              <a:rPr lang="en-US" dirty="0" err="1"/>
              <a:t>Davoli</a:t>
            </a:r>
            <a:r>
              <a:rPr lang="en-US" dirty="0"/>
              <a:t>, M. (2014). Buprenorphine maintenance versus placebo or methadone maintenance for opioid dependence. </a:t>
            </a:r>
            <a:r>
              <a:rPr lang="en-US" i="1" dirty="0"/>
              <a:t>Cochrane database of systematic reviews</a:t>
            </a:r>
            <a:r>
              <a:rPr lang="en-US" dirty="0"/>
              <a:t>, (2</a:t>
            </a:r>
            <a:r>
              <a:rPr lang="en-US" dirty="0" smtClean="0"/>
              <a:t>).</a:t>
            </a:r>
          </a:p>
          <a:p>
            <a:pPr>
              <a:defRPr/>
            </a:pPr>
            <a:endParaRPr lang="en-US" dirty="0"/>
          </a:p>
          <a:p>
            <a:pPr>
              <a:defRPr/>
            </a:pPr>
            <a:r>
              <a:rPr lang="en-US" dirty="0" err="1"/>
              <a:t>Mersky</a:t>
            </a:r>
            <a:r>
              <a:rPr lang="en-US" dirty="0"/>
              <a:t>, J. P., </a:t>
            </a:r>
            <a:r>
              <a:rPr lang="en-US" dirty="0" err="1"/>
              <a:t>Topitzes</a:t>
            </a:r>
            <a:r>
              <a:rPr lang="en-US" dirty="0"/>
              <a:t>, J., &amp; Reynolds, A. J. (2013). Impacts of adverse childhood experiences on health, mental health, and substance use in early adulthood: A cohort study of an urban, minority sample in the US. Child abuse &amp; neglect, 37(11), 917-925.</a:t>
            </a:r>
          </a:p>
          <a:p>
            <a:endParaRPr lang="en-US" dirty="0"/>
          </a:p>
          <a:p>
            <a:r>
              <a:rPr lang="en-US" dirty="0" smtClean="0"/>
              <a:t>Reilly</a:t>
            </a:r>
            <a:r>
              <a:rPr lang="en-US" dirty="0"/>
              <a:t>, M. T., Noronha, A., Goldman, D., &amp; </a:t>
            </a:r>
            <a:r>
              <a:rPr lang="en-US" dirty="0" err="1"/>
              <a:t>Koob</a:t>
            </a:r>
            <a:r>
              <a:rPr lang="en-US" dirty="0"/>
              <a:t>, G. F. (2017). Genetic studies of alcohol dependence in the context of the addiction cycle. Neuropharmacology, 122, 3-21.</a:t>
            </a:r>
          </a:p>
          <a:p>
            <a:endParaRPr lang="en-US" dirty="0"/>
          </a:p>
          <a:p>
            <a:r>
              <a:rPr lang="en-US" dirty="0"/>
              <a:t>Schwartz, R. P., </a:t>
            </a:r>
            <a:r>
              <a:rPr lang="en-US" dirty="0" err="1"/>
              <a:t>Gryczynski</a:t>
            </a:r>
            <a:r>
              <a:rPr lang="en-US" dirty="0"/>
              <a:t>, J., O’Grady, K. E., </a:t>
            </a:r>
            <a:r>
              <a:rPr lang="en-US" dirty="0" err="1"/>
              <a:t>Sharfstein</a:t>
            </a:r>
            <a:r>
              <a:rPr lang="en-US" dirty="0"/>
              <a:t>, J. M., Warren, G., Olsen, Y., ... &amp; Jaffe, J. H. (2013). Opioid agonist treatments and heroin overdose deaths in Baltimore, Maryland, 1995–2009. American journal of public health, 103(5), 917-922.</a:t>
            </a:r>
            <a:endParaRPr lang="en-US" dirty="0">
              <a:hlinkClick r:id="rId2" tooltip="American journal of public health."/>
            </a:endParaRPr>
          </a:p>
          <a:p>
            <a:endParaRPr lang="en-US" dirty="0"/>
          </a:p>
          <a:p>
            <a:r>
              <a:rPr lang="en-US" dirty="0"/>
              <a:t>Smith, P. C., Schmidt, S. M., </a:t>
            </a:r>
            <a:r>
              <a:rPr lang="en-US" dirty="0" err="1"/>
              <a:t>Allensworth</a:t>
            </a:r>
            <a:r>
              <a:rPr lang="en-US" dirty="0"/>
              <a:t>-Davies, D., &amp; Saitz, R. (2010). A single-question screening test for drug use in primary care. Archives of internal medicine, 170(13), 1155-1160.</a:t>
            </a:r>
          </a:p>
          <a:p>
            <a:endParaRPr lang="en-US" dirty="0"/>
          </a:p>
          <a:p>
            <a:r>
              <a:rPr lang="en-US" dirty="0" err="1" smtClean="0"/>
              <a:t>Tanum</a:t>
            </a:r>
            <a:r>
              <a:rPr lang="en-US" dirty="0"/>
              <a:t>, L., </a:t>
            </a:r>
            <a:r>
              <a:rPr lang="en-US" dirty="0" err="1"/>
              <a:t>Solli</a:t>
            </a:r>
            <a:r>
              <a:rPr lang="en-US" dirty="0"/>
              <a:t>, K. K., </a:t>
            </a:r>
            <a:r>
              <a:rPr lang="en-US" dirty="0" err="1"/>
              <a:t>Benth</a:t>
            </a:r>
            <a:r>
              <a:rPr lang="en-US" dirty="0"/>
              <a:t>, J. Š., </a:t>
            </a:r>
            <a:r>
              <a:rPr lang="en-US" dirty="0" err="1"/>
              <a:t>Opheim</a:t>
            </a:r>
            <a:r>
              <a:rPr lang="en-US" dirty="0"/>
              <a:t>, A., Sharma-</a:t>
            </a:r>
            <a:r>
              <a:rPr lang="en-US" dirty="0" err="1"/>
              <a:t>Haase</a:t>
            </a:r>
            <a:r>
              <a:rPr lang="en-US" dirty="0"/>
              <a:t>, K., </a:t>
            </a:r>
            <a:r>
              <a:rPr lang="en-US" dirty="0" err="1"/>
              <a:t>Krajci</a:t>
            </a:r>
            <a:r>
              <a:rPr lang="en-US" dirty="0"/>
              <a:t>, P., &amp; </a:t>
            </a:r>
            <a:r>
              <a:rPr lang="en-US" dirty="0" err="1"/>
              <a:t>Kunøe</a:t>
            </a:r>
            <a:r>
              <a:rPr lang="en-US" dirty="0"/>
              <a:t>, N. (2017). Effectiveness of injectable extended-release naltrexone vs daily buprenorphine-naloxone for opioid dependence: a randomized clinical </a:t>
            </a:r>
            <a:r>
              <a:rPr lang="en-US" dirty="0" err="1"/>
              <a:t>noninferiority</a:t>
            </a:r>
            <a:r>
              <a:rPr lang="en-US" dirty="0"/>
              <a:t> trial. </a:t>
            </a:r>
            <a:r>
              <a:rPr lang="en-US" i="1" dirty="0"/>
              <a:t>JAMA psychiatry</a:t>
            </a:r>
            <a:r>
              <a:rPr lang="en-US" dirty="0"/>
              <a:t>, </a:t>
            </a:r>
            <a:r>
              <a:rPr lang="en-US" i="1" dirty="0"/>
              <a:t>74</a:t>
            </a:r>
            <a:r>
              <a:rPr lang="en-US" dirty="0"/>
              <a:t>(12), 1197-1205.</a:t>
            </a:r>
          </a:p>
          <a:p>
            <a:endParaRPr lang="en-US" dirty="0" smtClean="0"/>
          </a:p>
          <a:p>
            <a:endParaRPr lang="en-US" dirty="0"/>
          </a:p>
          <a:p>
            <a:endParaRPr lang="en-US" dirty="0"/>
          </a:p>
        </p:txBody>
      </p:sp>
    </p:spTree>
    <p:extLst>
      <p:ext uri="{BB962C8B-B14F-4D97-AF65-F5344CB8AC3E}">
        <p14:creationId xmlns:p14="http://schemas.microsoft.com/office/powerpoint/2010/main" val="959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855" y="948690"/>
            <a:ext cx="10515600" cy="5632311"/>
          </a:xfrm>
          <a:prstGeom prst="rect">
            <a:avLst/>
          </a:prstGeom>
        </p:spPr>
        <p:txBody>
          <a:bodyPr wrap="square">
            <a:spAutoFit/>
          </a:bodyPr>
          <a:lstStyle/>
          <a:p>
            <a:r>
              <a:rPr lang="en-US" b="1" dirty="0" smtClean="0"/>
              <a:t>ASAM</a:t>
            </a:r>
            <a:r>
              <a:rPr lang="en-US" dirty="0"/>
              <a:t>.</a:t>
            </a:r>
            <a:r>
              <a:rPr lang="en-US" dirty="0" smtClean="0"/>
              <a:t> </a:t>
            </a:r>
            <a:r>
              <a:rPr lang="en-US" dirty="0"/>
              <a:t>National Practice Guideline for the use of medications in the treatment of addiction involving opioid </a:t>
            </a:r>
            <a:r>
              <a:rPr lang="en-US" dirty="0" smtClean="0"/>
              <a:t>use: </a:t>
            </a:r>
            <a:r>
              <a:rPr lang="en-US" dirty="0">
                <a:hlinkClick r:id="rId2"/>
              </a:rPr>
              <a:t>http://www.asam.org/docs/default-source/practice-support/guidelines-and-consensus-docs/asam-national-practice-guideline-supplement.pdf</a:t>
            </a:r>
            <a:endParaRPr lang="en-US" dirty="0"/>
          </a:p>
          <a:p>
            <a:endParaRPr lang="en-US" dirty="0"/>
          </a:p>
          <a:p>
            <a:r>
              <a:rPr lang="en-US" b="1" dirty="0" smtClean="0"/>
              <a:t>SAMHSA TIP 63. </a:t>
            </a:r>
            <a:r>
              <a:rPr lang="en-US" dirty="0" smtClean="0"/>
              <a:t>Medications for Opioid Use Disorder: </a:t>
            </a:r>
            <a:r>
              <a:rPr lang="en-US" dirty="0">
                <a:hlinkClick r:id="rId3"/>
              </a:rPr>
              <a:t>https://store.samhsa.gov/product/TIP-63-Medications-for-Opioid-Use-Disorder-Full-Document-Including-Executive-Summary-and-Parts-1-5-/</a:t>
            </a:r>
            <a:r>
              <a:rPr lang="en-US" dirty="0" smtClean="0">
                <a:hlinkClick r:id="rId3"/>
              </a:rPr>
              <a:t>SMA19-5063FULLDOC</a:t>
            </a:r>
            <a:r>
              <a:rPr lang="en-US" dirty="0" smtClean="0"/>
              <a:t> </a:t>
            </a:r>
            <a:endParaRPr lang="en-US" dirty="0"/>
          </a:p>
          <a:p>
            <a:endParaRPr lang="en-US" dirty="0"/>
          </a:p>
          <a:p>
            <a:r>
              <a:rPr lang="en-US" b="1" dirty="0" smtClean="0"/>
              <a:t>Providers Clinical Support System</a:t>
            </a:r>
            <a:r>
              <a:rPr lang="en-US" dirty="0"/>
              <a:t>.</a:t>
            </a:r>
            <a:r>
              <a:rPr lang="en-US" dirty="0" smtClean="0"/>
              <a:t> Including MOUD Waiver Training: </a:t>
            </a:r>
            <a:r>
              <a:rPr lang="en-US" dirty="0">
                <a:hlinkClick r:id="rId4"/>
              </a:rPr>
              <a:t>https://pcssnow.org/</a:t>
            </a:r>
            <a:endParaRPr lang="en-US" dirty="0" smtClean="0"/>
          </a:p>
          <a:p>
            <a:endParaRPr lang="en-US" dirty="0" smtClean="0"/>
          </a:p>
          <a:p>
            <a:r>
              <a:rPr lang="en-US" b="1" dirty="0" smtClean="0"/>
              <a:t>NIDA</a:t>
            </a:r>
            <a:r>
              <a:rPr lang="en-US" dirty="0"/>
              <a:t>.</a:t>
            </a:r>
            <a:r>
              <a:rPr lang="en-US" dirty="0" smtClean="0"/>
              <a:t> </a:t>
            </a:r>
            <a:r>
              <a:rPr lang="en-US" dirty="0"/>
              <a:t>Understanding Drug Abuse and Addiction: What Science </a:t>
            </a:r>
            <a:r>
              <a:rPr lang="en-US" dirty="0" smtClean="0"/>
              <a:t>Says: </a:t>
            </a:r>
            <a:endParaRPr lang="en-US" dirty="0"/>
          </a:p>
          <a:p>
            <a:r>
              <a:rPr lang="en-US" dirty="0" smtClean="0">
                <a:hlinkClick r:id="rId5"/>
              </a:rPr>
              <a:t>https</a:t>
            </a:r>
            <a:r>
              <a:rPr lang="en-US" dirty="0">
                <a:hlinkClick r:id="rId5"/>
              </a:rPr>
              <a:t>://</a:t>
            </a:r>
            <a:r>
              <a:rPr lang="en-US" dirty="0" smtClean="0">
                <a:hlinkClick r:id="rId5"/>
              </a:rPr>
              <a:t>www.drugabuse.gov/understanding-drug-abuse-addiction-what-science-says</a:t>
            </a:r>
            <a:r>
              <a:rPr lang="en-US" dirty="0" smtClean="0"/>
              <a:t> </a:t>
            </a:r>
            <a:endParaRPr lang="en-US" dirty="0"/>
          </a:p>
          <a:p>
            <a:endParaRPr lang="en-US" dirty="0">
              <a:hlinkClick r:id=""/>
            </a:endParaRPr>
          </a:p>
          <a:p>
            <a:r>
              <a:rPr lang="en-US" b="1" dirty="0" smtClean="0"/>
              <a:t>The </a:t>
            </a:r>
            <a:r>
              <a:rPr lang="en-US" b="1" dirty="0" err="1" smtClean="0"/>
              <a:t>Grayken</a:t>
            </a:r>
            <a:r>
              <a:rPr lang="en-US" b="1" dirty="0" smtClean="0"/>
              <a:t> Center for Addiction</a:t>
            </a:r>
            <a:r>
              <a:rPr lang="en-US" dirty="0" smtClean="0"/>
              <a:t>. Reducing Stigma and Words Matter Guide: </a:t>
            </a:r>
            <a:r>
              <a:rPr lang="en-US" dirty="0" smtClean="0">
                <a:hlinkClick r:id="rId6"/>
              </a:rPr>
              <a:t>https</a:t>
            </a:r>
            <a:r>
              <a:rPr lang="en-US" dirty="0">
                <a:hlinkClick r:id="rId6"/>
              </a:rPr>
              <a:t>://</a:t>
            </a:r>
            <a:r>
              <a:rPr lang="en-US" dirty="0" smtClean="0">
                <a:hlinkClick r:id="rId6"/>
              </a:rPr>
              <a:t>www.bmc.org/addiction/reducing-stigma</a:t>
            </a:r>
            <a:r>
              <a:rPr lang="en-US" dirty="0" smtClean="0"/>
              <a:t> </a:t>
            </a:r>
          </a:p>
          <a:p>
            <a:endParaRPr lang="en-US" dirty="0"/>
          </a:p>
          <a:p>
            <a:r>
              <a:rPr lang="en-US" b="1" dirty="0"/>
              <a:t>The </a:t>
            </a:r>
            <a:r>
              <a:rPr lang="en-US" b="1" dirty="0" err="1"/>
              <a:t>Grayken</a:t>
            </a:r>
            <a:r>
              <a:rPr lang="en-US" b="1" dirty="0"/>
              <a:t> Center for </a:t>
            </a:r>
            <a:r>
              <a:rPr lang="en-US" b="1" dirty="0" smtClean="0"/>
              <a:t>Addiction and IHI</a:t>
            </a:r>
            <a:r>
              <a:rPr lang="en-US" dirty="0" smtClean="0"/>
              <a:t>. Effective Strategies for Hospitals Responding to the Opioid Crisis: </a:t>
            </a:r>
            <a:r>
              <a:rPr lang="en-US" dirty="0">
                <a:hlinkClick r:id="rId7"/>
              </a:rPr>
              <a:t>http://www.ihi.org/resources/Pages/Publications/Effective-Strategies-for-Hospitals-Responding-to-Opioid-Crisis.aspx</a:t>
            </a:r>
            <a:endParaRPr lang="en-US" dirty="0" smtClean="0"/>
          </a:p>
          <a:p>
            <a:endParaRPr lang="en-US" dirty="0" smtClean="0"/>
          </a:p>
          <a:p>
            <a:r>
              <a:rPr lang="en-US" b="1" dirty="0" smtClean="0"/>
              <a:t>Shatterproof. </a:t>
            </a:r>
            <a:r>
              <a:rPr lang="en-US" dirty="0" smtClean="0"/>
              <a:t>In It Together. </a:t>
            </a:r>
            <a:r>
              <a:rPr lang="en-US" dirty="0">
                <a:hlinkClick r:id="rId8"/>
              </a:rPr>
              <a:t>https://</a:t>
            </a:r>
            <a:r>
              <a:rPr lang="en-US" dirty="0" smtClean="0">
                <a:hlinkClick r:id="rId8"/>
              </a:rPr>
              <a:t>www.shatterproof.org/inittogether</a:t>
            </a:r>
            <a:r>
              <a:rPr lang="en-US" dirty="0" smtClean="0"/>
              <a:t> </a:t>
            </a:r>
            <a:endParaRPr lang="en-US" dirty="0"/>
          </a:p>
        </p:txBody>
      </p:sp>
      <p:sp>
        <p:nvSpPr>
          <p:cNvPr id="3" name="Title 1"/>
          <p:cNvSpPr txBox="1">
            <a:spLocks/>
          </p:cNvSpPr>
          <p:nvPr/>
        </p:nvSpPr>
        <p:spPr>
          <a:xfrm>
            <a:off x="428296" y="175939"/>
            <a:ext cx="10515600" cy="854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Resources</a:t>
            </a:r>
            <a:endParaRPr lang="en-US" dirty="0"/>
          </a:p>
        </p:txBody>
      </p:sp>
    </p:spTree>
    <p:extLst>
      <p:ext uri="{BB962C8B-B14F-4D97-AF65-F5344CB8AC3E}">
        <p14:creationId xmlns:p14="http://schemas.microsoft.com/office/powerpoint/2010/main" val="3362072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179654" y="747064"/>
            <a:ext cx="11235690" cy="783475"/>
          </a:xfrm>
        </p:spPr>
        <p:txBody>
          <a:bodyPr/>
          <a:lstStyle/>
          <a:p>
            <a:r>
              <a:rPr lang="en-US" altLang="en-US" sz="4400" dirty="0"/>
              <a:t>How to recognize an </a:t>
            </a:r>
            <a:r>
              <a:rPr lang="en-US" altLang="en-US" sz="4400" dirty="0" smtClean="0"/>
              <a:t>Opioid </a:t>
            </a:r>
            <a:r>
              <a:rPr lang="en-US" altLang="en-US" sz="4400" dirty="0"/>
              <a:t>O</a:t>
            </a:r>
            <a:r>
              <a:rPr lang="en-US" altLang="en-US" sz="4400" dirty="0" smtClean="0"/>
              <a:t>verdose</a:t>
            </a:r>
            <a:endParaRPr lang="en-US" altLang="en-US" sz="4400" dirty="0"/>
          </a:p>
        </p:txBody>
      </p:sp>
      <p:sp>
        <p:nvSpPr>
          <p:cNvPr id="3" name="Content Placeholder 2"/>
          <p:cNvSpPr>
            <a:spLocks noGrp="1"/>
          </p:cNvSpPr>
          <p:nvPr>
            <p:ph sz="half" idx="1"/>
          </p:nvPr>
        </p:nvSpPr>
        <p:spPr>
          <a:xfrm>
            <a:off x="867104" y="1822309"/>
            <a:ext cx="5634990" cy="4515429"/>
          </a:xfrm>
          <a:ln w="28575">
            <a:solidFill>
              <a:schemeClr val="tx2"/>
            </a:solidFill>
          </a:ln>
        </p:spPr>
        <p:txBody>
          <a:bodyPr>
            <a:normAutofit/>
          </a:bodyPr>
          <a:lstStyle/>
          <a:p>
            <a:pPr>
              <a:defRPr/>
            </a:pPr>
            <a:r>
              <a:rPr lang="en-US" sz="3200" dirty="0" smtClean="0"/>
              <a:t>Blue lips </a:t>
            </a:r>
            <a:r>
              <a:rPr lang="en-US" sz="3200" dirty="0"/>
              <a:t>and fingertips </a:t>
            </a:r>
            <a:endParaRPr lang="en-US" sz="3200" dirty="0" smtClean="0"/>
          </a:p>
          <a:p>
            <a:pPr>
              <a:defRPr/>
            </a:pPr>
            <a:r>
              <a:rPr lang="en-US" sz="3200" dirty="0" smtClean="0"/>
              <a:t>Limp and pale</a:t>
            </a:r>
          </a:p>
          <a:p>
            <a:pPr>
              <a:defRPr/>
            </a:pPr>
            <a:r>
              <a:rPr lang="en-US" sz="3200" dirty="0" smtClean="0"/>
              <a:t>Small pupils</a:t>
            </a:r>
            <a:endParaRPr lang="en-US" sz="3200" dirty="0"/>
          </a:p>
          <a:p>
            <a:pPr>
              <a:defRPr/>
            </a:pPr>
            <a:r>
              <a:rPr lang="en-US" sz="3200" dirty="0" smtClean="0"/>
              <a:t>Breathing slow</a:t>
            </a:r>
            <a:r>
              <a:rPr lang="en-US" sz="3200" dirty="0"/>
              <a:t>, </a:t>
            </a:r>
            <a:r>
              <a:rPr lang="en-US" sz="3200" dirty="0" smtClean="0"/>
              <a:t>irregular or </a:t>
            </a:r>
            <a:r>
              <a:rPr lang="en-US" sz="3200" dirty="0"/>
              <a:t>has stopped </a:t>
            </a:r>
          </a:p>
          <a:p>
            <a:pPr>
              <a:defRPr/>
            </a:pPr>
            <a:r>
              <a:rPr lang="en-US" sz="3200" dirty="0"/>
              <a:t>Pulse </a:t>
            </a:r>
            <a:r>
              <a:rPr lang="en-US" sz="3200" dirty="0" smtClean="0"/>
              <a:t>slow</a:t>
            </a:r>
            <a:r>
              <a:rPr lang="en-US" sz="3200" dirty="0"/>
              <a:t>, erratic, </a:t>
            </a:r>
            <a:r>
              <a:rPr lang="en-US" sz="3200" dirty="0" smtClean="0"/>
              <a:t>absent</a:t>
            </a:r>
            <a:endParaRPr lang="en-US" sz="3200" dirty="0"/>
          </a:p>
          <a:p>
            <a:pPr>
              <a:defRPr/>
            </a:pPr>
            <a:r>
              <a:rPr lang="en-US" sz="3200" dirty="0" smtClean="0"/>
              <a:t>Nonresponsive to voice or sternal rub</a:t>
            </a:r>
            <a:endParaRPr lang="en-US" sz="3200" dirty="0"/>
          </a:p>
        </p:txBody>
      </p:sp>
      <p:sp>
        <p:nvSpPr>
          <p:cNvPr id="10245" name="Slide Number Placeholder 4"/>
          <p:cNvSpPr>
            <a:spLocks noGrp="1"/>
          </p:cNvSpPr>
          <p:nvPr>
            <p:ph type="sldNum" sz="quarter" idx="4294967295"/>
          </p:nvPr>
        </p:nvSpPr>
        <p:spPr>
          <a:xfrm>
            <a:off x="10243357" y="6566446"/>
            <a:ext cx="199228" cy="155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32">
                <a:solidFill>
                  <a:schemeClr val="tx1"/>
                </a:solidFill>
                <a:latin typeface="Arial" panose="020B0604020202020204" pitchFamily="34" charset="0"/>
              </a:defRPr>
            </a:lvl1pPr>
            <a:lvl2pPr marL="758032" indent="-291551">
              <a:defRPr sz="1632">
                <a:solidFill>
                  <a:schemeClr val="tx1"/>
                </a:solidFill>
                <a:latin typeface="Arial" panose="020B0604020202020204" pitchFamily="34" charset="0"/>
              </a:defRPr>
            </a:lvl2pPr>
            <a:lvl3pPr marL="1166203" indent="-233241">
              <a:defRPr sz="1632">
                <a:solidFill>
                  <a:schemeClr val="tx1"/>
                </a:solidFill>
                <a:latin typeface="Arial" panose="020B0604020202020204" pitchFamily="34" charset="0"/>
              </a:defRPr>
            </a:lvl3pPr>
            <a:lvl4pPr marL="1632684" indent="-233241">
              <a:defRPr sz="1632">
                <a:solidFill>
                  <a:schemeClr val="tx1"/>
                </a:solidFill>
                <a:latin typeface="Arial" panose="020B0604020202020204" pitchFamily="34" charset="0"/>
              </a:defRPr>
            </a:lvl4pPr>
            <a:lvl5pPr marL="2099165" indent="-233241">
              <a:defRPr sz="1632">
                <a:solidFill>
                  <a:schemeClr val="tx1"/>
                </a:solidFill>
                <a:latin typeface="Arial" panose="020B0604020202020204" pitchFamily="34" charset="0"/>
              </a:defRPr>
            </a:lvl5pPr>
            <a:lvl6pPr marL="2565646" indent="-233241" eaLnBrk="0" fontAlgn="base" hangingPunct="0">
              <a:spcBef>
                <a:spcPct val="0"/>
              </a:spcBef>
              <a:spcAft>
                <a:spcPct val="0"/>
              </a:spcAft>
              <a:defRPr sz="1632">
                <a:solidFill>
                  <a:schemeClr val="tx1"/>
                </a:solidFill>
                <a:latin typeface="Arial" panose="020B0604020202020204" pitchFamily="34" charset="0"/>
              </a:defRPr>
            </a:lvl6pPr>
            <a:lvl7pPr marL="3032128" indent="-233241" eaLnBrk="0" fontAlgn="base" hangingPunct="0">
              <a:spcBef>
                <a:spcPct val="0"/>
              </a:spcBef>
              <a:spcAft>
                <a:spcPct val="0"/>
              </a:spcAft>
              <a:defRPr sz="1632">
                <a:solidFill>
                  <a:schemeClr val="tx1"/>
                </a:solidFill>
                <a:latin typeface="Arial" panose="020B0604020202020204" pitchFamily="34" charset="0"/>
              </a:defRPr>
            </a:lvl7pPr>
            <a:lvl8pPr marL="3498609" indent="-233241" eaLnBrk="0" fontAlgn="base" hangingPunct="0">
              <a:spcBef>
                <a:spcPct val="0"/>
              </a:spcBef>
              <a:spcAft>
                <a:spcPct val="0"/>
              </a:spcAft>
              <a:defRPr sz="1632">
                <a:solidFill>
                  <a:schemeClr val="tx1"/>
                </a:solidFill>
                <a:latin typeface="Arial" panose="020B0604020202020204" pitchFamily="34" charset="0"/>
              </a:defRPr>
            </a:lvl8pPr>
            <a:lvl9pPr marL="3965090" indent="-233241" eaLnBrk="0" fontAlgn="base" hangingPunct="0">
              <a:spcBef>
                <a:spcPct val="0"/>
              </a:spcBef>
              <a:spcAft>
                <a:spcPct val="0"/>
              </a:spcAft>
              <a:defRPr sz="1632">
                <a:solidFill>
                  <a:schemeClr val="tx1"/>
                </a:solidFill>
                <a:latin typeface="Arial" panose="020B0604020202020204" pitchFamily="34" charset="0"/>
              </a:defRPr>
            </a:lvl9pPr>
          </a:lstStyle>
          <a:p>
            <a:fld id="{80A78D2C-A18C-466F-980C-3211D42D022B}" type="slidenum">
              <a:rPr lang="en-US" altLang="en-US" sz="1020">
                <a:solidFill>
                  <a:srgbClr val="000000"/>
                </a:solidFill>
              </a:rPr>
              <a:pPr/>
              <a:t>54</a:t>
            </a:fld>
            <a:r>
              <a:rPr lang="en-US" altLang="en-US" sz="1020">
                <a:solidFill>
                  <a:srgbClr val="000000"/>
                </a:solidFill>
              </a:rPr>
              <a:t> </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8795" y="2307771"/>
            <a:ext cx="4473649" cy="283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0"/>
            <a:ext cx="1955985"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Appendix</a:t>
            </a:r>
            <a:endParaRPr lang="en-US" sz="3600" dirty="0">
              <a:solidFill>
                <a:schemeClr val="bg1"/>
              </a:solidFill>
            </a:endParaRPr>
          </a:p>
        </p:txBody>
      </p:sp>
    </p:spTree>
    <p:extLst>
      <p:ext uri="{BB962C8B-B14F-4D97-AF65-F5344CB8AC3E}">
        <p14:creationId xmlns:p14="http://schemas.microsoft.com/office/powerpoint/2010/main" val="18224639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2"/>
          <p:cNvSpPr>
            <a:spLocks noGrp="1"/>
          </p:cNvSpPr>
          <p:nvPr>
            <p:ph type="title"/>
          </p:nvPr>
        </p:nvSpPr>
        <p:spPr>
          <a:xfrm>
            <a:off x="2152650" y="807455"/>
            <a:ext cx="8763839" cy="1129197"/>
          </a:xfrm>
        </p:spPr>
        <p:txBody>
          <a:bodyPr>
            <a:normAutofit/>
          </a:bodyPr>
          <a:lstStyle/>
          <a:p>
            <a:r>
              <a:rPr lang="en-US" altLang="en-US" dirty="0" smtClean="0">
                <a:solidFill>
                  <a:srgbClr val="002060"/>
                </a:solidFill>
              </a:rPr>
              <a:t>Responding to a Suspected  Overdose</a:t>
            </a:r>
            <a:endParaRPr lang="en-US" altLang="en-US" dirty="0">
              <a:solidFill>
                <a:srgbClr val="002060"/>
              </a:solidFill>
            </a:endParaRPr>
          </a:p>
        </p:txBody>
      </p:sp>
      <p:sp>
        <p:nvSpPr>
          <p:cNvPr id="151555" name="Slide Number Placeholder 1"/>
          <p:cNvSpPr>
            <a:spLocks noGrp="1"/>
          </p:cNvSpPr>
          <p:nvPr>
            <p:ph type="sldNum" sz="quarter" idx="4294967295"/>
          </p:nvPr>
        </p:nvSpPr>
        <p:spPr bwMode="auto">
          <a:xfrm>
            <a:off x="2152650" y="6356352"/>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400">
                <a:solidFill>
                  <a:schemeClr val="tx1"/>
                </a:solidFill>
                <a:latin typeface="Baskerville Old Face" panose="02020602080505020303" pitchFamily="18" charset="0"/>
                <a:ea typeface="MS PGothic" panose="020B0600070205080204" pitchFamily="34" charset="-128"/>
              </a:defRPr>
            </a:lvl1pPr>
            <a:lvl2pPr marL="557213" indent="-214313">
              <a:lnSpc>
                <a:spcPct val="90000"/>
              </a:lnSpc>
              <a:spcBef>
                <a:spcPts val="375"/>
              </a:spcBef>
              <a:buFont typeface="Arial" panose="020B0604020202020204" pitchFamily="34" charset="0"/>
              <a:buChar char="•"/>
              <a:defRPr sz="2100">
                <a:solidFill>
                  <a:schemeClr val="tx1"/>
                </a:solidFill>
                <a:latin typeface="Baskerville Old Face" panose="02020602080505020303" pitchFamily="18" charset="0"/>
                <a:ea typeface="MS PGothic" panose="020B0600070205080204" pitchFamily="34" charset="-128"/>
              </a:defRPr>
            </a:lvl2pPr>
            <a:lvl3pPr marL="857250" indent="-171450">
              <a:lnSpc>
                <a:spcPct val="90000"/>
              </a:lnSpc>
              <a:spcBef>
                <a:spcPts val="375"/>
              </a:spcBef>
              <a:buFont typeface="Arial" panose="020B0604020202020204" pitchFamily="34" charset="0"/>
              <a:buChar char="•"/>
              <a:defRPr sz="1800">
                <a:solidFill>
                  <a:schemeClr val="tx1"/>
                </a:solidFill>
                <a:latin typeface="Baskerville Old Face" panose="02020602080505020303" pitchFamily="18" charset="0"/>
                <a:ea typeface="MS PGothic" panose="020B0600070205080204" pitchFamily="34" charset="-128"/>
              </a:defRPr>
            </a:lvl3pPr>
            <a:lvl4pPr marL="1200150" indent="-171450">
              <a:lnSpc>
                <a:spcPct val="90000"/>
              </a:lnSpc>
              <a:spcBef>
                <a:spcPts val="375"/>
              </a:spcBef>
              <a:buFont typeface="Arial" panose="020B0604020202020204" pitchFamily="34" charset="0"/>
              <a:buChar char="•"/>
              <a:defRPr sz="1500">
                <a:solidFill>
                  <a:schemeClr val="tx1"/>
                </a:solidFill>
                <a:latin typeface="Baskerville Old Face" panose="02020602080505020303" pitchFamily="18" charset="0"/>
                <a:ea typeface="MS PGothic" panose="020B0600070205080204" pitchFamily="34" charset="-128"/>
              </a:defRPr>
            </a:lvl4pPr>
            <a:lvl5pPr marL="1543050" indent="-171450">
              <a:lnSpc>
                <a:spcPct val="90000"/>
              </a:lnSpc>
              <a:spcBef>
                <a:spcPts val="375"/>
              </a:spcBef>
              <a:buFont typeface="Arial" panose="020B0604020202020204" pitchFamily="34" charset="0"/>
              <a:buChar char="•"/>
              <a:defRPr>
                <a:solidFill>
                  <a:schemeClr val="tx1"/>
                </a:solidFill>
                <a:latin typeface="Baskerville Old Face" panose="02020602080505020303" pitchFamily="18" charset="0"/>
                <a:ea typeface="MS PGothic" panose="020B0600070205080204" pitchFamily="34" charset="-128"/>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Baskerville Old Face" panose="02020602080505020303" pitchFamily="18" charset="0"/>
                <a:ea typeface="MS PGothic" panose="020B0600070205080204" pitchFamily="34" charset="-128"/>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Baskerville Old Face" panose="02020602080505020303" pitchFamily="18" charset="0"/>
                <a:ea typeface="MS PGothic" panose="020B0600070205080204" pitchFamily="34" charset="-128"/>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Baskerville Old Face" panose="02020602080505020303" pitchFamily="18" charset="0"/>
                <a:ea typeface="MS PGothic" panose="020B0600070205080204" pitchFamily="34" charset="-128"/>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Baskerville Old Face" panose="02020602080505020303" pitchFamily="18" charset="0"/>
                <a:ea typeface="MS PGothic" panose="020B0600070205080204" pitchFamily="34" charset="-128"/>
              </a:defRPr>
            </a:lvl9pPr>
          </a:lstStyle>
          <a:p>
            <a:pPr>
              <a:lnSpc>
                <a:spcPct val="100000"/>
              </a:lnSpc>
              <a:spcBef>
                <a:spcPct val="0"/>
              </a:spcBef>
              <a:buFontTx/>
              <a:buNone/>
            </a:pPr>
            <a:fld id="{2A41DB36-907F-4A6A-B77D-B47F1077149B}" type="slidenum">
              <a:rPr lang="en-US" altLang="en-US" sz="900">
                <a:solidFill>
                  <a:srgbClr val="898989"/>
                </a:solidFill>
              </a:rPr>
              <a:pPr>
                <a:lnSpc>
                  <a:spcPct val="100000"/>
                </a:lnSpc>
                <a:spcBef>
                  <a:spcPct val="0"/>
                </a:spcBef>
                <a:buFontTx/>
                <a:buNone/>
              </a:pPr>
              <a:t>55</a:t>
            </a:fld>
            <a:endParaRPr lang="en-US" altLang="en-US" sz="900">
              <a:solidFill>
                <a:srgbClr val="898989"/>
              </a:solidFill>
            </a:endParaRPr>
          </a:p>
        </p:txBody>
      </p:sp>
      <p:sp>
        <p:nvSpPr>
          <p:cNvPr id="5" name="Content Placeholder 7"/>
          <p:cNvSpPr>
            <a:spLocks noGrp="1"/>
          </p:cNvSpPr>
          <p:nvPr>
            <p:ph idx="1"/>
          </p:nvPr>
        </p:nvSpPr>
        <p:spPr>
          <a:xfrm>
            <a:off x="751489" y="2311238"/>
            <a:ext cx="5143499" cy="3783699"/>
          </a:xfrm>
          <a:extLst/>
        </p:spPr>
        <p:txBody>
          <a:bodyPr>
            <a:normAutofit/>
          </a:bodyPr>
          <a:lstStyle/>
          <a:p>
            <a:pPr marL="321469" indent="-257175">
              <a:spcBef>
                <a:spcPts val="0"/>
              </a:spcBef>
              <a:defRPr/>
            </a:pPr>
            <a:r>
              <a:rPr lang="en-US" sz="3200" dirty="0">
                <a:solidFill>
                  <a:schemeClr val="tx1">
                    <a:lumMod val="95000"/>
                  </a:schemeClr>
                </a:solidFill>
              </a:rPr>
              <a:t>Assess the scene</a:t>
            </a:r>
          </a:p>
          <a:p>
            <a:pPr marL="321469" indent="-257175">
              <a:spcBef>
                <a:spcPts val="0"/>
              </a:spcBef>
              <a:defRPr/>
            </a:pPr>
            <a:r>
              <a:rPr lang="en-US" sz="3200" dirty="0">
                <a:solidFill>
                  <a:schemeClr val="tx1">
                    <a:lumMod val="95000"/>
                  </a:schemeClr>
                </a:solidFill>
              </a:rPr>
              <a:t>Assess the person</a:t>
            </a:r>
          </a:p>
          <a:p>
            <a:pPr marL="321469" indent="-257175">
              <a:spcBef>
                <a:spcPts val="0"/>
              </a:spcBef>
              <a:defRPr/>
            </a:pPr>
            <a:r>
              <a:rPr lang="en-US" sz="3200" dirty="0">
                <a:solidFill>
                  <a:schemeClr val="tx1">
                    <a:lumMod val="95000"/>
                  </a:schemeClr>
                </a:solidFill>
              </a:rPr>
              <a:t>Call 911</a:t>
            </a:r>
          </a:p>
          <a:p>
            <a:pPr marL="321469" indent="-257175">
              <a:spcBef>
                <a:spcPts val="0"/>
              </a:spcBef>
              <a:defRPr/>
            </a:pPr>
            <a:r>
              <a:rPr lang="en-US" sz="3200" b="1" dirty="0">
                <a:solidFill>
                  <a:srgbClr val="002060"/>
                </a:solidFill>
              </a:rPr>
              <a:t>Rescue breathing</a:t>
            </a:r>
          </a:p>
          <a:p>
            <a:pPr marL="321469" indent="-257175">
              <a:spcBef>
                <a:spcPts val="0"/>
              </a:spcBef>
              <a:defRPr/>
            </a:pPr>
            <a:r>
              <a:rPr lang="en-US" sz="3200" dirty="0">
                <a:solidFill>
                  <a:schemeClr val="tx1">
                    <a:lumMod val="95000"/>
                  </a:schemeClr>
                </a:solidFill>
              </a:rPr>
              <a:t>Administer </a:t>
            </a:r>
            <a:r>
              <a:rPr lang="en-US" sz="3200" dirty="0" smtClean="0">
                <a:solidFill>
                  <a:schemeClr val="tx1">
                    <a:lumMod val="95000"/>
                  </a:schemeClr>
                </a:solidFill>
              </a:rPr>
              <a:t>Naloxone</a:t>
            </a:r>
          </a:p>
          <a:p>
            <a:pPr marL="321469" indent="-257175">
              <a:spcBef>
                <a:spcPts val="0"/>
              </a:spcBef>
              <a:defRPr/>
            </a:pPr>
            <a:r>
              <a:rPr lang="en-US" sz="3200" dirty="0" smtClean="0">
                <a:solidFill>
                  <a:schemeClr val="tx1">
                    <a:lumMod val="95000"/>
                  </a:schemeClr>
                </a:solidFill>
              </a:rPr>
              <a:t>Stay with the person until help arrives </a:t>
            </a:r>
            <a:endParaRPr lang="en-US" sz="3200" dirty="0">
              <a:solidFill>
                <a:schemeClr val="tx1">
                  <a:lumMod val="95000"/>
                </a:schemeClr>
              </a:solidFill>
            </a:endParaRPr>
          </a:p>
          <a:p>
            <a:pPr marL="64294" indent="0">
              <a:spcBef>
                <a:spcPts val="0"/>
              </a:spcBef>
              <a:buNone/>
              <a:defRPr/>
            </a:pPr>
            <a:endParaRPr lang="en-US" dirty="0">
              <a:solidFill>
                <a:schemeClr val="tx1">
                  <a:lumMod val="95000"/>
                </a:schemeClr>
              </a:solidFill>
            </a:endParaRPr>
          </a:p>
          <a:p>
            <a:pPr marL="64294" indent="0">
              <a:spcBef>
                <a:spcPts val="0"/>
              </a:spcBef>
              <a:buNone/>
              <a:defRPr/>
            </a:pPr>
            <a:endParaRPr lang="en-US" dirty="0">
              <a:solidFill>
                <a:schemeClr val="tx1">
                  <a:lumMod val="95000"/>
                </a:schemeClr>
              </a:solidFill>
            </a:endParaRPr>
          </a:p>
          <a:p>
            <a:pPr>
              <a:defRPr/>
            </a:pPr>
            <a:endParaRPr lang="en-US" sz="1800" dirty="0"/>
          </a:p>
        </p:txBody>
      </p:sp>
      <p:pic>
        <p:nvPicPr>
          <p:cNvPr id="151557" name="Picture 2" descr="Image result for rescue brea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60270"/>
            <a:ext cx="5756260" cy="40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0"/>
            <a:ext cx="1955985"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Appendix</a:t>
            </a:r>
            <a:endParaRPr lang="en-US" sz="3600" dirty="0">
              <a:solidFill>
                <a:schemeClr val="bg1"/>
              </a:solidFill>
            </a:endParaRPr>
          </a:p>
        </p:txBody>
      </p:sp>
    </p:spTree>
    <p:extLst>
      <p:ext uri="{BB962C8B-B14F-4D97-AF65-F5344CB8AC3E}">
        <p14:creationId xmlns:p14="http://schemas.microsoft.com/office/powerpoint/2010/main" val="1113683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955985"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Appendix</a:t>
            </a:r>
            <a:endParaRPr lang="en-US" sz="3600" dirty="0">
              <a:solidFill>
                <a:schemeClr val="bg1"/>
              </a:solidFill>
            </a:endParaRPr>
          </a:p>
        </p:txBody>
      </p:sp>
      <p:sp>
        <p:nvSpPr>
          <p:cNvPr id="6" name="Title 1"/>
          <p:cNvSpPr>
            <a:spLocks noGrp="1"/>
          </p:cNvSpPr>
          <p:nvPr/>
        </p:nvSpPr>
        <p:spPr>
          <a:xfrm>
            <a:off x="1545549" y="323165"/>
            <a:ext cx="9824720" cy="911305"/>
          </a:xfrm>
          <a:prstGeom prst="rect">
            <a:avLst/>
          </a:prstGeom>
          <a:ln>
            <a:noFill/>
          </a:ln>
        </p:spPr>
        <p:txBody>
          <a:bodyPr vert="horz" lIns="101882" tIns="50941" rIns="101882" bIns="50941" rtlCol="0" anchor="ctr">
            <a:noAutofit/>
          </a:bodyPr>
          <a:lstStyle>
            <a:lvl1pPr algn="ctr" defTabSz="509412" rtl="0" eaLnBrk="1" latinLnBrk="0" hangingPunct="1">
              <a:lnSpc>
                <a:spcPct val="90000"/>
              </a:lnSpc>
              <a:spcBef>
                <a:spcPct val="0"/>
              </a:spcBef>
              <a:buNone/>
              <a:defRPr sz="3200" b="1" kern="1200" spc="-30" baseline="0">
                <a:solidFill>
                  <a:schemeClr val="tx1"/>
                </a:solidFill>
                <a:latin typeface="+mj-lt"/>
                <a:ea typeface="+mj-ea"/>
                <a:cs typeface="+mj-cs"/>
              </a:defRPr>
            </a:lvl1pPr>
          </a:lstStyle>
          <a:p>
            <a:r>
              <a:rPr lang="en-US" sz="4000" b="0" dirty="0" smtClean="0"/>
              <a:t>Massachusetts Consultation Service for the Treatment of Addiction and Pain (MCSTAP)</a:t>
            </a:r>
            <a:endParaRPr lang="en-US" sz="4000" b="0" dirty="0"/>
          </a:p>
        </p:txBody>
      </p:sp>
      <p:sp>
        <p:nvSpPr>
          <p:cNvPr id="7" name="Content Placeholder 3"/>
          <p:cNvSpPr>
            <a:spLocks noGrp="1"/>
          </p:cNvSpPr>
          <p:nvPr/>
        </p:nvSpPr>
        <p:spPr>
          <a:xfrm>
            <a:off x="0" y="2916621"/>
            <a:ext cx="12191999" cy="3831020"/>
          </a:xfrm>
          <a:prstGeom prst="rect">
            <a:avLst/>
          </a:prstGeom>
        </p:spPr>
        <p:txBody>
          <a:bodyPr vert="horz" lIns="101882" tIns="50941" rIns="101882" bIns="50941" rtlCol="0">
            <a:noAutofit/>
          </a:bodyPr>
          <a:lstStyle>
            <a:lvl1pPr marL="320040" indent="-274320" algn="l" defTabSz="509412" rtl="0" eaLnBrk="1" latinLnBrk="0" hangingPunct="1">
              <a:lnSpc>
                <a:spcPct val="110000"/>
              </a:lnSpc>
              <a:spcBef>
                <a:spcPts val="1800"/>
              </a:spcBef>
              <a:buFont typeface="Wingdings" charset="2"/>
              <a:buChar char="§"/>
              <a:defRPr sz="2400" kern="1200">
                <a:solidFill>
                  <a:schemeClr val="tx1">
                    <a:lumMod val="95000"/>
                    <a:lumOff val="5000"/>
                  </a:schemeClr>
                </a:solidFill>
                <a:latin typeface="+mn-lt"/>
                <a:ea typeface="+mn-ea"/>
                <a:cs typeface="+mn-cs"/>
              </a:defRPr>
            </a:lvl1pPr>
            <a:lvl2pPr marL="557784" indent="-228600" algn="l" defTabSz="509412" rtl="0" eaLnBrk="1" latinLnBrk="0" hangingPunct="1">
              <a:lnSpc>
                <a:spcPct val="110000"/>
              </a:lnSpc>
              <a:spcBef>
                <a:spcPts val="1800"/>
              </a:spcBef>
              <a:buFont typeface="Arial"/>
              <a:buChar char="•"/>
              <a:defRPr sz="2200" kern="1200">
                <a:solidFill>
                  <a:schemeClr val="tx1">
                    <a:lumMod val="95000"/>
                    <a:lumOff val="5000"/>
                  </a:schemeClr>
                </a:solidFill>
                <a:latin typeface="+mn-lt"/>
                <a:ea typeface="+mn-ea"/>
                <a:cs typeface="+mn-cs"/>
              </a:defRPr>
            </a:lvl2pPr>
            <a:lvl3pPr marL="722376" indent="-164592" algn="l" defTabSz="509412" rtl="0" eaLnBrk="1" latinLnBrk="0" hangingPunct="1">
              <a:lnSpc>
                <a:spcPct val="110000"/>
              </a:lnSpc>
              <a:spcBef>
                <a:spcPts val="1800"/>
              </a:spcBef>
              <a:buFont typeface="Wingdings" charset="2"/>
              <a:buChar char="§"/>
              <a:defRPr sz="2000" kern="1200">
                <a:solidFill>
                  <a:schemeClr val="tx1">
                    <a:lumMod val="95000"/>
                    <a:lumOff val="5000"/>
                  </a:schemeClr>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a:spcBef>
                <a:spcPts val="0"/>
              </a:spcBef>
            </a:pPr>
            <a:r>
              <a:rPr lang="en-US" dirty="0" smtClean="0"/>
              <a:t>Real-time </a:t>
            </a:r>
            <a:r>
              <a:rPr lang="en-US" dirty="0"/>
              <a:t>phone </a:t>
            </a:r>
            <a:r>
              <a:rPr lang="en-US" dirty="0" smtClean="0"/>
              <a:t>consultation on </a:t>
            </a:r>
            <a:r>
              <a:rPr lang="en-US" dirty="0"/>
              <a:t>safe prescribing and managing care for </a:t>
            </a:r>
            <a:r>
              <a:rPr lang="en-US" dirty="0" smtClean="0"/>
              <a:t>adults </a:t>
            </a:r>
            <a:r>
              <a:rPr lang="en-US" dirty="0"/>
              <a:t>with chronic </a:t>
            </a:r>
            <a:r>
              <a:rPr lang="en-US" dirty="0" smtClean="0"/>
              <a:t>pain, SUD or </a:t>
            </a:r>
            <a:r>
              <a:rPr lang="en-US" dirty="0" smtClean="0"/>
              <a:t>both</a:t>
            </a:r>
          </a:p>
          <a:p>
            <a:pPr>
              <a:spcBef>
                <a:spcPts val="0"/>
              </a:spcBef>
            </a:pPr>
            <a:r>
              <a:rPr lang="en-US" dirty="0" smtClean="0"/>
              <a:t>Information </a:t>
            </a:r>
            <a:r>
              <a:rPr lang="en-US" dirty="0"/>
              <a:t>on community-based resources to address </a:t>
            </a:r>
            <a:r>
              <a:rPr lang="en-US" dirty="0" smtClean="0"/>
              <a:t>patient needs</a:t>
            </a:r>
            <a:endParaRPr lang="en-US" dirty="0"/>
          </a:p>
          <a:p>
            <a:pPr>
              <a:spcBef>
                <a:spcPts val="0"/>
              </a:spcBef>
            </a:pPr>
            <a:r>
              <a:rPr lang="en-US" dirty="0" smtClean="0"/>
              <a:t>Free </a:t>
            </a:r>
            <a:r>
              <a:rPr lang="en-US" dirty="0"/>
              <a:t>consultations on all patients statewide, regardless of insurance</a:t>
            </a:r>
          </a:p>
          <a:p>
            <a:pPr>
              <a:spcBef>
                <a:spcPts val="0"/>
              </a:spcBef>
            </a:pPr>
            <a:r>
              <a:rPr lang="en-US" dirty="0"/>
              <a:t>Call </a:t>
            </a:r>
            <a:r>
              <a:rPr lang="en-US" b="1" dirty="0">
                <a:solidFill>
                  <a:srgbClr val="462E8C"/>
                </a:solidFill>
              </a:rPr>
              <a:t>1-833-PAIN-SUD</a:t>
            </a:r>
            <a:r>
              <a:rPr lang="en-US" b="1" dirty="0"/>
              <a:t> </a:t>
            </a:r>
            <a:r>
              <a:rPr lang="en-US" dirty="0"/>
              <a:t>(1-833-724-6783), Monday </a:t>
            </a:r>
            <a:r>
              <a:rPr lang="en-US" dirty="0" smtClean="0"/>
              <a:t>to </a:t>
            </a:r>
            <a:r>
              <a:rPr lang="en-US" dirty="0"/>
              <a:t>Friday, </a:t>
            </a:r>
            <a:r>
              <a:rPr lang="en-US" dirty="0" smtClean="0"/>
              <a:t>9 a.m</a:t>
            </a:r>
            <a:r>
              <a:rPr lang="en-US" dirty="0"/>
              <a:t>. – 5 p.m.</a:t>
            </a:r>
          </a:p>
          <a:p>
            <a:pPr>
              <a:spcBef>
                <a:spcPts val="0"/>
              </a:spcBef>
            </a:pPr>
            <a:r>
              <a:rPr lang="en-US" dirty="0" smtClean="0"/>
              <a:t>Consults </a:t>
            </a:r>
            <a:r>
              <a:rPr lang="en-US" dirty="0"/>
              <a:t>on questions across a broad range of topics, from managing </a:t>
            </a:r>
            <a:r>
              <a:rPr lang="en-US" dirty="0" smtClean="0"/>
              <a:t>medications (including opioids, MAT and non-opioid pain medications) to pain management strategies</a:t>
            </a:r>
            <a:endParaRPr lang="en-US" dirty="0"/>
          </a:p>
          <a:p>
            <a:pPr>
              <a:spcBef>
                <a:spcPts val="0"/>
              </a:spcBef>
            </a:pPr>
            <a:r>
              <a:rPr lang="en-US" dirty="0" smtClean="0"/>
              <a:t>Staffed </a:t>
            </a:r>
            <a:r>
              <a:rPr lang="en-US" dirty="0"/>
              <a:t>by </a:t>
            </a:r>
            <a:r>
              <a:rPr lang="en-US" dirty="0" smtClean="0"/>
              <a:t>physician consultants </a:t>
            </a:r>
            <a:r>
              <a:rPr lang="en-US" dirty="0"/>
              <a:t>with </a:t>
            </a:r>
            <a:r>
              <a:rPr lang="en-US" dirty="0" smtClean="0"/>
              <a:t>expertise </a:t>
            </a:r>
            <a:r>
              <a:rPr lang="en-US" dirty="0"/>
              <a:t>in </a:t>
            </a:r>
            <a:r>
              <a:rPr lang="en-US" dirty="0" smtClean="0"/>
              <a:t>addiction </a:t>
            </a:r>
            <a:r>
              <a:rPr lang="en-US" dirty="0"/>
              <a:t>and </a:t>
            </a:r>
            <a:r>
              <a:rPr lang="en-US" dirty="0" smtClean="0"/>
              <a:t>pain</a:t>
            </a:r>
          </a:p>
          <a:p>
            <a:pPr>
              <a:spcBef>
                <a:spcPts val="0"/>
              </a:spcBef>
            </a:pPr>
            <a:r>
              <a:rPr lang="en-US" dirty="0" smtClean="0"/>
              <a:t>Funded </a:t>
            </a:r>
            <a:r>
              <a:rPr lang="en-US" dirty="0"/>
              <a:t>by </a:t>
            </a:r>
            <a:r>
              <a:rPr lang="en-US" dirty="0" smtClean="0"/>
              <a:t>Massachusetts </a:t>
            </a:r>
            <a:r>
              <a:rPr lang="en-US" dirty="0"/>
              <a:t>Executive Office of Health and Human </a:t>
            </a:r>
            <a:r>
              <a:rPr lang="en-US" dirty="0" smtClean="0"/>
              <a:t>Services</a:t>
            </a:r>
          </a:p>
        </p:txBody>
      </p:sp>
      <p:sp>
        <p:nvSpPr>
          <p:cNvPr id="10" name="Rectangle 9"/>
          <p:cNvSpPr/>
          <p:nvPr/>
        </p:nvSpPr>
        <p:spPr>
          <a:xfrm>
            <a:off x="0" y="1557635"/>
            <a:ext cx="12192000" cy="1200329"/>
          </a:xfrm>
          <a:prstGeom prst="rect">
            <a:avLst/>
          </a:prstGeom>
          <a:solidFill>
            <a:srgbClr val="00B050"/>
          </a:solidFill>
        </p:spPr>
        <p:txBody>
          <a:bodyPr wrap="square">
            <a:spAutoFit/>
          </a:bodyPr>
          <a:lstStyle/>
          <a:p>
            <a:pPr marL="33283" indent="0" algn="ctr">
              <a:lnSpc>
                <a:spcPct val="100000"/>
              </a:lnSpc>
              <a:spcBef>
                <a:spcPts val="0"/>
              </a:spcBef>
              <a:buNone/>
            </a:pPr>
            <a:r>
              <a:rPr lang="en-US" sz="2400" b="1" dirty="0">
                <a:solidFill>
                  <a:schemeClr val="bg1"/>
                </a:solidFill>
              </a:rPr>
              <a:t>MISSION: To support primary care teams in increasing their capacity for, and comfort in, using evidence-based practices in screening for, diagnosing, treating and managing care of all patients with chronic pain and/or SUD. </a:t>
            </a:r>
            <a:endParaRPr lang="en-US" sz="2400" b="1"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212" y="5901342"/>
            <a:ext cx="2162819" cy="625582"/>
          </a:xfrm>
          <a:prstGeom prst="rect">
            <a:avLst/>
          </a:prstGeom>
        </p:spPr>
      </p:pic>
    </p:spTree>
    <p:extLst>
      <p:ext uri="{BB962C8B-B14F-4D97-AF65-F5344CB8AC3E}">
        <p14:creationId xmlns:p14="http://schemas.microsoft.com/office/powerpoint/2010/main" val="3429939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709" y="646331"/>
            <a:ext cx="5123794" cy="607827"/>
          </a:xfrm>
        </p:spPr>
        <p:txBody>
          <a:bodyPr>
            <a:normAutofit fontScale="90000"/>
          </a:bodyPr>
          <a:lstStyle/>
          <a:p>
            <a:r>
              <a:rPr lang="en-US" dirty="0" smtClean="0"/>
              <a:t>“Words matter” pledge</a:t>
            </a:r>
            <a:endParaRPr lang="en-US" dirty="0"/>
          </a:p>
        </p:txBody>
      </p:sp>
      <p:pic>
        <p:nvPicPr>
          <p:cNvPr id="3" name="Picture 2"/>
          <p:cNvPicPr>
            <a:picLocks noChangeAspect="1"/>
          </p:cNvPicPr>
          <p:nvPr/>
        </p:nvPicPr>
        <p:blipFill rotWithShape="1">
          <a:blip r:embed="rId3"/>
          <a:srcRect b="1853"/>
          <a:stretch/>
        </p:blipFill>
        <p:spPr>
          <a:xfrm>
            <a:off x="2304110" y="1470127"/>
            <a:ext cx="7706993" cy="4721871"/>
          </a:xfrm>
          <a:prstGeom prst="rect">
            <a:avLst/>
          </a:prstGeom>
        </p:spPr>
      </p:pic>
      <p:sp>
        <p:nvSpPr>
          <p:cNvPr id="4" name="TextBox 3"/>
          <p:cNvSpPr txBox="1"/>
          <p:nvPr/>
        </p:nvSpPr>
        <p:spPr>
          <a:xfrm>
            <a:off x="0" y="0"/>
            <a:ext cx="1955985"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Appendix</a:t>
            </a:r>
            <a:endParaRPr lang="en-US" sz="3600" dirty="0">
              <a:solidFill>
                <a:schemeClr val="bg1"/>
              </a:solidFill>
            </a:endParaRPr>
          </a:p>
        </p:txBody>
      </p:sp>
    </p:spTree>
    <p:extLst>
      <p:ext uri="{BB962C8B-B14F-4D97-AF65-F5344CB8AC3E}">
        <p14:creationId xmlns:p14="http://schemas.microsoft.com/office/powerpoint/2010/main" val="496410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218" y="109019"/>
            <a:ext cx="9895074" cy="6604924"/>
          </a:xfrm>
          <a:prstGeom prst="rect">
            <a:avLst/>
          </a:prstGeom>
        </p:spPr>
      </p:pic>
    </p:spTree>
    <p:extLst>
      <p:ext uri="{BB962C8B-B14F-4D97-AF65-F5344CB8AC3E}">
        <p14:creationId xmlns:p14="http://schemas.microsoft.com/office/powerpoint/2010/main" val="198881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163" y="156490"/>
            <a:ext cx="9823663" cy="6549109"/>
          </a:xfrm>
          <a:prstGeom prst="rect">
            <a:avLst/>
          </a:prstGeom>
        </p:spPr>
      </p:pic>
    </p:spTree>
    <p:extLst>
      <p:ext uri="{BB962C8B-B14F-4D97-AF65-F5344CB8AC3E}">
        <p14:creationId xmlns:p14="http://schemas.microsoft.com/office/powerpoint/2010/main" val="880087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508" y="103160"/>
            <a:ext cx="9945357" cy="6638056"/>
          </a:xfrm>
          <a:prstGeom prst="rect">
            <a:avLst/>
          </a:prstGeom>
        </p:spPr>
      </p:pic>
    </p:spTree>
    <p:extLst>
      <p:ext uri="{BB962C8B-B14F-4D97-AF65-F5344CB8AC3E}">
        <p14:creationId xmlns:p14="http://schemas.microsoft.com/office/powerpoint/2010/main" val="297397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384967" y="867103"/>
            <a:ext cx="5029200" cy="3429000"/>
          </a:xfrm>
          <a:prstGeom prst="ellipse">
            <a:avLst/>
          </a:prstGeom>
          <a:solidFill>
            <a:schemeClr val="accent1">
              <a:alpha val="7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prstClr val="white"/>
                </a:solidFill>
                <a:latin typeface="Calibri" panose="020F0502020204030204" pitchFamily="34" charset="0"/>
              </a:rPr>
              <a:t>Abuse</a:t>
            </a:r>
          </a:p>
        </p:txBody>
      </p:sp>
      <p:sp>
        <p:nvSpPr>
          <p:cNvPr id="4" name="Oval 3"/>
          <p:cNvSpPr/>
          <p:nvPr/>
        </p:nvSpPr>
        <p:spPr>
          <a:xfrm>
            <a:off x="5766148" y="1019503"/>
            <a:ext cx="5372420" cy="3124200"/>
          </a:xfrm>
          <a:prstGeom prst="ellipse">
            <a:avLst/>
          </a:prstGeom>
          <a:solidFill>
            <a:srgbClr val="FFC000">
              <a:alpha val="73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prstClr val="white"/>
                </a:solidFill>
                <a:latin typeface="Calibri" panose="020F0502020204030204" pitchFamily="34" charset="0"/>
              </a:rPr>
              <a:t>Neglect</a:t>
            </a:r>
          </a:p>
        </p:txBody>
      </p:sp>
      <p:sp>
        <p:nvSpPr>
          <p:cNvPr id="5" name="Oval 4"/>
          <p:cNvSpPr/>
          <p:nvPr/>
        </p:nvSpPr>
        <p:spPr>
          <a:xfrm>
            <a:off x="3293095" y="2848303"/>
            <a:ext cx="6245271" cy="3810000"/>
          </a:xfrm>
          <a:prstGeom prst="ellipse">
            <a:avLst/>
          </a:prstGeom>
          <a:solidFill>
            <a:srgbClr val="92D050">
              <a:alpha val="73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solidFill>
                <a:prstClr val="white"/>
              </a:solidFill>
              <a:latin typeface="Calibri" panose="020F0502020204030204" pitchFamily="34" charset="0"/>
            </a:endParaRPr>
          </a:p>
        </p:txBody>
      </p:sp>
      <p:sp>
        <p:nvSpPr>
          <p:cNvPr id="6" name="TextBox 5"/>
          <p:cNvSpPr txBox="1"/>
          <p:nvPr/>
        </p:nvSpPr>
        <p:spPr>
          <a:xfrm>
            <a:off x="3107170" y="1488371"/>
            <a:ext cx="1159292"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emotional</a:t>
            </a:r>
          </a:p>
        </p:txBody>
      </p:sp>
      <p:sp>
        <p:nvSpPr>
          <p:cNvPr id="7" name="TextBox 6"/>
          <p:cNvSpPr txBox="1"/>
          <p:nvPr/>
        </p:nvSpPr>
        <p:spPr>
          <a:xfrm>
            <a:off x="1920047" y="2317820"/>
            <a:ext cx="954107"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physical</a:t>
            </a:r>
          </a:p>
        </p:txBody>
      </p:sp>
      <p:sp>
        <p:nvSpPr>
          <p:cNvPr id="8" name="TextBox 7"/>
          <p:cNvSpPr txBox="1"/>
          <p:nvPr/>
        </p:nvSpPr>
        <p:spPr>
          <a:xfrm>
            <a:off x="3293095" y="3215771"/>
            <a:ext cx="785793" cy="369332"/>
          </a:xfrm>
          <a:prstGeom prst="rect">
            <a:avLst/>
          </a:prstGeom>
          <a:noFill/>
        </p:spPr>
        <p:txBody>
          <a:bodyPr wrap="none" rtlCol="0">
            <a:spAutoFit/>
          </a:bodyPr>
          <a:lstStyle/>
          <a:p>
            <a:pPr>
              <a:defRPr/>
            </a:pPr>
            <a:r>
              <a:rPr lang="en-US" dirty="0">
                <a:solidFill>
                  <a:srgbClr val="000000"/>
                </a:solidFill>
                <a:latin typeface="Calibri" panose="020F0502020204030204" pitchFamily="34" charset="0"/>
              </a:rPr>
              <a:t>sexual</a:t>
            </a:r>
          </a:p>
        </p:txBody>
      </p:sp>
      <p:sp>
        <p:nvSpPr>
          <p:cNvPr id="9" name="TextBox 8"/>
          <p:cNvSpPr txBox="1"/>
          <p:nvPr/>
        </p:nvSpPr>
        <p:spPr>
          <a:xfrm>
            <a:off x="7556724" y="1488371"/>
            <a:ext cx="1159292"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emotional</a:t>
            </a:r>
          </a:p>
        </p:txBody>
      </p:sp>
      <p:sp>
        <p:nvSpPr>
          <p:cNvPr id="10" name="TextBox 9"/>
          <p:cNvSpPr txBox="1"/>
          <p:nvPr/>
        </p:nvSpPr>
        <p:spPr>
          <a:xfrm>
            <a:off x="9614567" y="2275464"/>
            <a:ext cx="954107"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physical</a:t>
            </a:r>
          </a:p>
        </p:txBody>
      </p:sp>
      <p:sp>
        <p:nvSpPr>
          <p:cNvPr id="11" name="TextBox 10"/>
          <p:cNvSpPr txBox="1"/>
          <p:nvPr/>
        </p:nvSpPr>
        <p:spPr>
          <a:xfrm>
            <a:off x="5265927" y="3471555"/>
            <a:ext cx="2494465"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Mother treated violently</a:t>
            </a:r>
          </a:p>
        </p:txBody>
      </p:sp>
      <p:sp>
        <p:nvSpPr>
          <p:cNvPr id="12" name="TextBox 11"/>
          <p:cNvSpPr txBox="1"/>
          <p:nvPr/>
        </p:nvSpPr>
        <p:spPr>
          <a:xfrm>
            <a:off x="5075281" y="5690394"/>
            <a:ext cx="2834430"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Household substance abuse</a:t>
            </a:r>
          </a:p>
        </p:txBody>
      </p:sp>
      <p:sp>
        <p:nvSpPr>
          <p:cNvPr id="13" name="TextBox 12"/>
          <p:cNvSpPr txBox="1"/>
          <p:nvPr/>
        </p:nvSpPr>
        <p:spPr>
          <a:xfrm>
            <a:off x="5231399" y="3917087"/>
            <a:ext cx="2563522"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Household mental illness</a:t>
            </a:r>
          </a:p>
        </p:txBody>
      </p:sp>
      <p:sp>
        <p:nvSpPr>
          <p:cNvPr id="14" name="TextBox 13"/>
          <p:cNvSpPr txBox="1"/>
          <p:nvPr/>
        </p:nvSpPr>
        <p:spPr>
          <a:xfrm>
            <a:off x="4954327" y="5298371"/>
            <a:ext cx="2815194"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Parental separation/divorce</a:t>
            </a:r>
          </a:p>
        </p:txBody>
      </p:sp>
      <p:sp>
        <p:nvSpPr>
          <p:cNvPr id="15" name="TextBox 14"/>
          <p:cNvSpPr txBox="1"/>
          <p:nvPr/>
        </p:nvSpPr>
        <p:spPr>
          <a:xfrm>
            <a:off x="5003974" y="4884996"/>
            <a:ext cx="3284874" cy="369332"/>
          </a:xfrm>
          <a:prstGeom prst="rect">
            <a:avLst/>
          </a:prstGeom>
          <a:noFill/>
        </p:spPr>
        <p:txBody>
          <a:bodyPr wrap="none" rtlCol="0">
            <a:spAutoFit/>
          </a:bodyPr>
          <a:lstStyle/>
          <a:p>
            <a:pPr>
              <a:defRPr/>
            </a:pPr>
            <a:r>
              <a:rPr lang="en-US" dirty="0">
                <a:solidFill>
                  <a:srgbClr val="06204C"/>
                </a:solidFill>
                <a:latin typeface="Calibri" panose="020F0502020204030204" pitchFamily="34" charset="0"/>
              </a:rPr>
              <a:t>Incarcerated household member</a:t>
            </a:r>
          </a:p>
        </p:txBody>
      </p:sp>
      <p:sp>
        <p:nvSpPr>
          <p:cNvPr id="20" name="TextBox 19"/>
          <p:cNvSpPr txBox="1"/>
          <p:nvPr/>
        </p:nvSpPr>
        <p:spPr>
          <a:xfrm>
            <a:off x="4496194" y="4340146"/>
            <a:ext cx="4194453" cy="584775"/>
          </a:xfrm>
          <a:prstGeom prst="rect">
            <a:avLst/>
          </a:prstGeom>
          <a:noFill/>
        </p:spPr>
        <p:txBody>
          <a:bodyPr wrap="square" rtlCol="0">
            <a:spAutoFit/>
          </a:bodyPr>
          <a:lstStyle/>
          <a:p>
            <a:pPr>
              <a:defRPr/>
            </a:pPr>
            <a:r>
              <a:rPr lang="en-US" sz="3200" dirty="0">
                <a:solidFill>
                  <a:prstClr val="white"/>
                </a:solidFill>
                <a:latin typeface="Calibri" panose="020F0502020204030204" pitchFamily="34" charset="0"/>
              </a:rPr>
              <a:t>Household Dysfunction</a:t>
            </a:r>
          </a:p>
        </p:txBody>
      </p:sp>
      <p:sp>
        <p:nvSpPr>
          <p:cNvPr id="22" name="TextBox 21"/>
          <p:cNvSpPr txBox="1"/>
          <p:nvPr/>
        </p:nvSpPr>
        <p:spPr>
          <a:xfrm>
            <a:off x="0" y="0"/>
            <a:ext cx="6301597" cy="646331"/>
          </a:xfrm>
          <a:prstGeom prst="rect">
            <a:avLst/>
          </a:prstGeom>
          <a:solidFill>
            <a:srgbClr val="002060"/>
          </a:solidFill>
          <a:ln w="12700">
            <a:solidFill>
              <a:schemeClr val="tx1"/>
            </a:solidFill>
          </a:ln>
        </p:spPr>
        <p:txBody>
          <a:bodyPr wrap="none" rtlCol="0">
            <a:spAutoFit/>
          </a:bodyPr>
          <a:lstStyle/>
          <a:p>
            <a:r>
              <a:rPr lang="en-US" sz="3600" dirty="0" smtClean="0">
                <a:solidFill>
                  <a:schemeClr val="bg1"/>
                </a:solidFill>
              </a:rPr>
              <a:t>Adverse Childhood Events - ACEs</a:t>
            </a:r>
            <a:endParaRPr lang="en-US" sz="3600" dirty="0">
              <a:solidFill>
                <a:schemeClr val="bg1"/>
              </a:solidFill>
            </a:endParaRPr>
          </a:p>
        </p:txBody>
      </p:sp>
      <p:sp>
        <p:nvSpPr>
          <p:cNvPr id="23" name="Rectangle 22"/>
          <p:cNvSpPr/>
          <p:nvPr/>
        </p:nvSpPr>
        <p:spPr>
          <a:xfrm>
            <a:off x="9201471" y="6064523"/>
            <a:ext cx="2990529" cy="646331"/>
          </a:xfrm>
          <a:prstGeom prst="rect">
            <a:avLst/>
          </a:prstGeom>
        </p:spPr>
        <p:txBody>
          <a:bodyPr wrap="square">
            <a:spAutoFit/>
          </a:bodyPr>
          <a:lstStyle/>
          <a:p>
            <a:r>
              <a:rPr lang="en-US" dirty="0" smtClean="0"/>
              <a:t>ASAM  Fundamentals of Addiction Medicine </a:t>
            </a:r>
            <a:endParaRPr lang="en-US" dirty="0"/>
          </a:p>
        </p:txBody>
      </p:sp>
    </p:spTree>
    <p:extLst>
      <p:ext uri="{BB962C8B-B14F-4D97-AF65-F5344CB8AC3E}">
        <p14:creationId xmlns:p14="http://schemas.microsoft.com/office/powerpoint/2010/main" val="3441013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1.xml><?xml version="1.0" encoding="utf-8"?>
<a:theme xmlns:a="http://schemas.openxmlformats.org/drawingml/2006/main" name="9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2.xml><?xml version="1.0" encoding="utf-8"?>
<a:theme xmlns:a="http://schemas.openxmlformats.org/drawingml/2006/main" name="10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3.xml><?xml version="1.0" encoding="utf-8"?>
<a:theme xmlns:a="http://schemas.openxmlformats.org/drawingml/2006/main" name="1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4.xml><?xml version="1.0" encoding="utf-8"?>
<a:theme xmlns:a="http://schemas.openxmlformats.org/drawingml/2006/main" name="2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5.xml><?xml version="1.0" encoding="utf-8"?>
<a:theme xmlns:a="http://schemas.openxmlformats.org/drawingml/2006/main" name="3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6.xml><?xml version="1.0" encoding="utf-8"?>
<a:theme xmlns:a="http://schemas.openxmlformats.org/drawingml/2006/main" name="4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7.xml><?xml version="1.0" encoding="utf-8"?>
<a:theme xmlns:a="http://schemas.openxmlformats.org/drawingml/2006/main" name="5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8.xml><?xml version="1.0" encoding="utf-8"?>
<a:theme xmlns:a="http://schemas.openxmlformats.org/drawingml/2006/main" name="6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9.xml><?xml version="1.0" encoding="utf-8"?>
<a:theme xmlns:a="http://schemas.openxmlformats.org/drawingml/2006/main" name="7_Fundamentals">
  <a:themeElements>
    <a:clrScheme name="Custom 12">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9146</TotalTime>
  <Words>5666</Words>
  <Application>Microsoft Office PowerPoint</Application>
  <PresentationFormat>Widescreen</PresentationFormat>
  <Paragraphs>736</Paragraphs>
  <Slides>57</Slides>
  <Notes>52</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57</vt:i4>
      </vt:variant>
    </vt:vector>
  </HeadingPairs>
  <TitlesOfParts>
    <vt:vector size="85" baseType="lpstr">
      <vt:lpstr>Arial Unicode MS</vt:lpstr>
      <vt:lpstr>MS PGothic</vt:lpstr>
      <vt:lpstr>MS PGothic</vt:lpstr>
      <vt:lpstr>Arial</vt:lpstr>
      <vt:lpstr>Arial Narrow</vt:lpstr>
      <vt:lpstr>Baskerville Old Face</vt:lpstr>
      <vt:lpstr>Calibri</vt:lpstr>
      <vt:lpstr>Calibri Light</vt:lpstr>
      <vt:lpstr>Corbel</vt:lpstr>
      <vt:lpstr>Gothic</vt:lpstr>
      <vt:lpstr>Helvetica</vt:lpstr>
      <vt:lpstr>StarSymbol</vt:lpstr>
      <vt:lpstr>Tahoma</vt:lpstr>
      <vt:lpstr>Times New Roman</vt:lpstr>
      <vt:lpstr>Wingdings</vt:lpstr>
      <vt:lpstr>Wingdings 2</vt:lpstr>
      <vt:lpstr>Office Theme</vt:lpstr>
      <vt:lpstr>Fundamentals</vt:lpstr>
      <vt:lpstr>1_Fundamentals</vt:lpstr>
      <vt:lpstr>2_Fundamentals</vt:lpstr>
      <vt:lpstr>3_Fundamentals</vt:lpstr>
      <vt:lpstr>4_Fundamentals</vt:lpstr>
      <vt:lpstr>5_Fundamentals</vt:lpstr>
      <vt:lpstr>6_Fundamentals</vt:lpstr>
      <vt:lpstr>7_Fundamentals</vt:lpstr>
      <vt:lpstr>8_Fundamentals</vt:lpstr>
      <vt:lpstr>9_Fundamentals</vt:lpstr>
      <vt:lpstr>10_Fundamentals</vt:lpstr>
      <vt:lpstr>Understanding problems related to substance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you think it is socially  “ok” to express stigma toward a few groups, such as people who use drugs or are obese, but not so much toward others, such as people with physical disabilities?</vt:lpstr>
      <vt:lpstr>What are some examples of stigmatizing language used by professionals about people who have substance use disorders?</vt:lpstr>
      <vt:lpstr>PowerPoint Presentation</vt:lpstr>
      <vt:lpstr>Words matter</vt:lpstr>
      <vt:lpstr>PowerPoint Presentation</vt:lpstr>
      <vt:lpstr>Avoid Stigmatizing Language</vt:lpstr>
      <vt:lpstr>PowerPoint Presentation</vt:lpstr>
      <vt:lpstr>What can we do to address substance use disorders?</vt:lpstr>
      <vt:lpstr>Medications for Opioid Use Disorder</vt:lpstr>
      <vt:lpstr>PowerPoint Presentation</vt:lpstr>
      <vt:lpstr>PowerPoint Presentation</vt:lpstr>
      <vt:lpstr>PowerPoint Presentation</vt:lpstr>
      <vt:lpstr>Pharmacotherapy for OUD: Methadone</vt:lpstr>
      <vt:lpstr>Pharmacotherapy for Opioid Use Disorder: Buprenorphine</vt:lpstr>
      <vt:lpstr>PowerPoint Presentation</vt:lpstr>
      <vt:lpstr>PowerPoint Presentation</vt:lpstr>
      <vt:lpstr>PowerPoint Presentation</vt:lpstr>
      <vt:lpstr>PowerPoint Presentation</vt:lpstr>
      <vt:lpstr>Pharmacotherapy for OUD: Naltrexone</vt:lpstr>
      <vt:lpstr>PowerPoint Presentation</vt:lpstr>
      <vt:lpstr>PowerPoint Presentation</vt:lpstr>
      <vt:lpstr>PowerPoint Presentation</vt:lpstr>
      <vt:lpstr>PowerPoint Presentation</vt:lpstr>
      <vt:lpstr>Naloxone availability</vt:lpstr>
      <vt:lpstr>Ideal state</vt:lpstr>
      <vt:lpstr>What are next steps towards that state?</vt:lpstr>
      <vt:lpstr>PowerPoint Presentation</vt:lpstr>
      <vt:lpstr>PowerPoint Presentation</vt:lpstr>
      <vt:lpstr>References</vt:lpstr>
      <vt:lpstr>PowerPoint Presentation</vt:lpstr>
      <vt:lpstr>PowerPoint Presentation</vt:lpstr>
      <vt:lpstr>PowerPoint Presentation</vt:lpstr>
      <vt:lpstr>How to recognize an Opioid Overdose</vt:lpstr>
      <vt:lpstr>Responding to a Suspected  Overdose</vt:lpstr>
      <vt:lpstr>PowerPoint Presentation</vt:lpstr>
      <vt:lpstr>“Words matter” pledge</vt:lpstr>
    </vt:vector>
  </TitlesOfParts>
  <Company>Boston Medical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problems related to substance use</dc:title>
  <dc:creator>Komaromy, Miriam</dc:creator>
  <cp:lastModifiedBy>Gottlieb, Maia</cp:lastModifiedBy>
  <cp:revision>107</cp:revision>
  <dcterms:created xsi:type="dcterms:W3CDTF">2019-09-21T19:12:00Z</dcterms:created>
  <dcterms:modified xsi:type="dcterms:W3CDTF">2020-01-09T20:16:36Z</dcterms:modified>
</cp:coreProperties>
</file>