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4"/>
  </p:notesMasterIdLst>
  <p:handoutMasterIdLst>
    <p:handoutMasterId r:id="rId15"/>
  </p:handoutMasterIdLst>
  <p:sldIdLst>
    <p:sldId id="862" r:id="rId2"/>
    <p:sldId id="863" r:id="rId3"/>
    <p:sldId id="864" r:id="rId4"/>
    <p:sldId id="865" r:id="rId5"/>
    <p:sldId id="866" r:id="rId6"/>
    <p:sldId id="867" r:id="rId7"/>
    <p:sldId id="868" r:id="rId8"/>
    <p:sldId id="869" r:id="rId9"/>
    <p:sldId id="870" r:id="rId10"/>
    <p:sldId id="871" r:id="rId11"/>
    <p:sldId id="872" r:id="rId12"/>
    <p:sldId id="873" r:id="rId13"/>
  </p:sldIdLst>
  <p:sldSz cx="9144000" cy="6858000" type="screen4x3"/>
  <p:notesSz cx="7019925" cy="9305925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Walsh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56"/>
    <a:srgbClr val="5C8ADA"/>
    <a:srgbClr val="E15829"/>
    <a:srgbClr val="00837B"/>
    <a:srgbClr val="ACC7F2"/>
    <a:srgbClr val="FFFFFF"/>
    <a:srgbClr val="FFCCFF"/>
    <a:srgbClr val="00B050"/>
    <a:srgbClr val="EBF3FD"/>
    <a:srgbClr val="F5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4" autoAdjust="0"/>
    <p:restoredTop sz="95826" autoAdjust="0"/>
  </p:normalViewPr>
  <p:slideViewPr>
    <p:cSldViewPr snapToGrid="0">
      <p:cViewPr varScale="1">
        <p:scale>
          <a:sx n="113" d="100"/>
          <a:sy n="113" d="100"/>
        </p:scale>
        <p:origin x="14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8BF56"/>
              </a:solidFill>
              <a:ln w="19050">
                <a:solidFill>
                  <a:srgbClr val="F8BF56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437B"/>
              </a:solidFill>
              <a:ln w="19050">
                <a:solidFill>
                  <a:srgbClr val="00437B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2.8</c:v>
                </c:pt>
                <c:pt idx="1">
                  <c:v>97.2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8BF56"/>
              </a:solidFill>
              <a:ln w="19050">
                <a:solidFill>
                  <a:srgbClr val="F8BF56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437B"/>
              </a:solidFill>
              <a:ln w="19050">
                <a:solidFill>
                  <a:srgbClr val="00437B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9C1C0-1648-403E-9B7C-0D8EB56A748B}" type="doc">
      <dgm:prSet loTypeId="urn:microsoft.com/office/officeart/2005/8/layout/cycle8" loCatId="cycle" qsTypeId="urn:microsoft.com/office/officeart/2005/8/quickstyle/simple1" qsCatId="simple" csTypeId="urn:microsoft.com/office/officeart/2005/8/colors/accent0_2" csCatId="mainScheme" phldr="1"/>
      <dgm:spPr/>
    </dgm:pt>
    <dgm:pt modelId="{33A489FB-1376-4BFF-AF35-0FEF63CB303D}">
      <dgm:prSet phldrT="[Text]" custT="1"/>
      <dgm:spPr>
        <a:xfrm>
          <a:off x="435762" y="96994"/>
          <a:ext cx="1465783" cy="1465783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9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Community Partners</a:t>
          </a:r>
          <a:endParaRPr lang="en-US" sz="9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A9AF5559-DAE9-4C58-875D-64476080DA4D}" type="parTrans" cxnId="{B208E6BE-0341-4908-980A-832BD423ABFB}">
      <dgm:prSet/>
      <dgm:spPr/>
      <dgm:t>
        <a:bodyPr/>
        <a:lstStyle/>
        <a:p>
          <a:endParaRPr lang="en-US"/>
        </a:p>
      </dgm:t>
    </dgm:pt>
    <dgm:pt modelId="{EA284C91-C860-47D1-BB50-BD38B3E42D6C}" type="sibTrans" cxnId="{B208E6BE-0341-4908-980A-832BD423ABFB}">
      <dgm:prSet/>
      <dgm:spPr/>
      <dgm:t>
        <a:bodyPr/>
        <a:lstStyle/>
        <a:p>
          <a:endParaRPr lang="en-US"/>
        </a:p>
      </dgm:t>
    </dgm:pt>
    <dgm:pt modelId="{F36ED9B6-5464-4B76-A891-B7CDF72303ED}">
      <dgm:prSet phldrT="[Text]" custT="1"/>
      <dgm:spPr>
        <a:xfrm>
          <a:off x="386554" y="146202"/>
          <a:ext cx="1465783" cy="1465783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9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Philanthropic Individuals and Groups</a:t>
          </a:r>
          <a:endParaRPr lang="en-US" sz="9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F17B68F-A216-46C8-95FC-2418D2D1DBA3}" type="parTrans" cxnId="{DA9E4E8E-C220-4149-841F-4A97332D372F}">
      <dgm:prSet/>
      <dgm:spPr/>
      <dgm:t>
        <a:bodyPr/>
        <a:lstStyle/>
        <a:p>
          <a:endParaRPr lang="en-US"/>
        </a:p>
      </dgm:t>
    </dgm:pt>
    <dgm:pt modelId="{465F4B4B-39DF-417F-8A8C-AC42282E9638}" type="sibTrans" cxnId="{DA9E4E8E-C220-4149-841F-4A97332D372F}">
      <dgm:prSet/>
      <dgm:spPr/>
      <dgm:t>
        <a:bodyPr/>
        <a:lstStyle/>
        <a:p>
          <a:endParaRPr lang="en-US"/>
        </a:p>
      </dgm:t>
    </dgm:pt>
    <dgm:pt modelId="{CC1E7349-B5B0-4EF0-B2B4-A5D437559F89}">
      <dgm:prSet phldrT="[Text]" custT="1"/>
      <dgm:spPr>
        <a:xfrm>
          <a:off x="386554" y="96994"/>
          <a:ext cx="1465783" cy="1465783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9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Grayken Center</a:t>
          </a:r>
          <a:endParaRPr lang="en-US" sz="9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33FEC0D-1B43-44B4-BEBC-5CC71E7179C1}" type="parTrans" cxnId="{D14C9899-2611-427F-8686-5018D4CEA695}">
      <dgm:prSet/>
      <dgm:spPr/>
      <dgm:t>
        <a:bodyPr/>
        <a:lstStyle/>
        <a:p>
          <a:endParaRPr lang="en-US"/>
        </a:p>
      </dgm:t>
    </dgm:pt>
    <dgm:pt modelId="{3C9244CC-EB63-49AF-99D1-B4E7ED84D803}" type="sibTrans" cxnId="{D14C9899-2611-427F-8686-5018D4CEA695}">
      <dgm:prSet/>
      <dgm:spPr/>
      <dgm:t>
        <a:bodyPr/>
        <a:lstStyle/>
        <a:p>
          <a:endParaRPr lang="en-US"/>
        </a:p>
      </dgm:t>
    </dgm:pt>
    <dgm:pt modelId="{DFA0B8A2-7D68-4D45-956A-80FC727DFF87}">
      <dgm:prSet custT="1"/>
      <dgm:spPr>
        <a:xfrm>
          <a:off x="435762" y="146202"/>
          <a:ext cx="1465783" cy="1465783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9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Local and National Stakeholders</a:t>
          </a:r>
          <a:endParaRPr lang="en-US" sz="9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DE5B724-3898-4F10-B713-8C25566C5DFF}" type="parTrans" cxnId="{457C0054-F7B0-433C-9CD3-C9AC77671850}">
      <dgm:prSet/>
      <dgm:spPr/>
      <dgm:t>
        <a:bodyPr/>
        <a:lstStyle/>
        <a:p>
          <a:endParaRPr lang="en-US"/>
        </a:p>
      </dgm:t>
    </dgm:pt>
    <dgm:pt modelId="{E8572728-E027-4FEE-AE87-BF243C555398}" type="sibTrans" cxnId="{457C0054-F7B0-433C-9CD3-C9AC77671850}">
      <dgm:prSet/>
      <dgm:spPr/>
      <dgm:t>
        <a:bodyPr/>
        <a:lstStyle/>
        <a:p>
          <a:endParaRPr lang="en-US"/>
        </a:p>
      </dgm:t>
    </dgm:pt>
    <dgm:pt modelId="{A97BE2CC-CEC6-4B62-8145-9F294BB1C251}" type="pres">
      <dgm:prSet presAssocID="{D309C1C0-1648-403E-9B7C-0D8EB56A748B}" presName="compositeShape" presStyleCnt="0">
        <dgm:presLayoutVars>
          <dgm:chMax val="7"/>
          <dgm:dir/>
          <dgm:resizeHandles val="exact"/>
        </dgm:presLayoutVars>
      </dgm:prSet>
      <dgm:spPr/>
    </dgm:pt>
    <dgm:pt modelId="{5FFFADCB-079C-4F8C-BC48-CB67EB26DBD6}" type="pres">
      <dgm:prSet presAssocID="{D309C1C0-1648-403E-9B7C-0D8EB56A748B}" presName="wedge1" presStyleLbl="node1" presStyleIdx="0" presStyleCnt="4"/>
      <dgm:spPr>
        <a:prstGeom prst="pie">
          <a:avLst>
            <a:gd name="adj1" fmla="val 16200000"/>
            <a:gd name="adj2" fmla="val 0"/>
          </a:avLst>
        </a:prstGeom>
      </dgm:spPr>
      <dgm:t>
        <a:bodyPr/>
        <a:lstStyle/>
        <a:p>
          <a:endParaRPr lang="en-US"/>
        </a:p>
      </dgm:t>
    </dgm:pt>
    <dgm:pt modelId="{636AF0AE-CE24-44E2-931A-1809630F4E58}" type="pres">
      <dgm:prSet presAssocID="{D309C1C0-1648-403E-9B7C-0D8EB56A748B}" presName="dummy1a" presStyleCnt="0"/>
      <dgm:spPr/>
    </dgm:pt>
    <dgm:pt modelId="{F0513E3D-4F8A-4F6E-A07F-4B9F22D21A25}" type="pres">
      <dgm:prSet presAssocID="{D309C1C0-1648-403E-9B7C-0D8EB56A748B}" presName="dummy1b" presStyleCnt="0"/>
      <dgm:spPr/>
    </dgm:pt>
    <dgm:pt modelId="{38D27F4E-D059-4FAF-9567-9A33001AA7FA}" type="pres">
      <dgm:prSet presAssocID="{D309C1C0-1648-403E-9B7C-0D8EB56A748B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4FCCF-FAAE-4A43-B038-18D9BAE8A4D0}" type="pres">
      <dgm:prSet presAssocID="{D309C1C0-1648-403E-9B7C-0D8EB56A748B}" presName="wedge2" presStyleLbl="node1" presStyleIdx="1" presStyleCnt="4"/>
      <dgm:spPr>
        <a:prstGeom prst="pie">
          <a:avLst>
            <a:gd name="adj1" fmla="val 0"/>
            <a:gd name="adj2" fmla="val 5400000"/>
          </a:avLst>
        </a:prstGeom>
      </dgm:spPr>
      <dgm:t>
        <a:bodyPr/>
        <a:lstStyle/>
        <a:p>
          <a:endParaRPr lang="en-US"/>
        </a:p>
      </dgm:t>
    </dgm:pt>
    <dgm:pt modelId="{05DAE3C7-4599-45B1-860D-2763B74A3DC5}" type="pres">
      <dgm:prSet presAssocID="{D309C1C0-1648-403E-9B7C-0D8EB56A748B}" presName="dummy2a" presStyleCnt="0"/>
      <dgm:spPr/>
    </dgm:pt>
    <dgm:pt modelId="{23155451-E6D9-46FF-997D-AFCD5148F28D}" type="pres">
      <dgm:prSet presAssocID="{D309C1C0-1648-403E-9B7C-0D8EB56A748B}" presName="dummy2b" presStyleCnt="0"/>
      <dgm:spPr/>
    </dgm:pt>
    <dgm:pt modelId="{352E1CE1-AFAD-43F8-88B8-9A9BAABB3EAC}" type="pres">
      <dgm:prSet presAssocID="{D309C1C0-1648-403E-9B7C-0D8EB56A748B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9F6EB-39EA-4E51-B5A6-C13283A1FC19}" type="pres">
      <dgm:prSet presAssocID="{D309C1C0-1648-403E-9B7C-0D8EB56A748B}" presName="wedge3" presStyleLbl="node1" presStyleIdx="2" presStyleCnt="4" custLinFactNeighborY="0"/>
      <dgm:spPr>
        <a:prstGeom prst="pie">
          <a:avLst>
            <a:gd name="adj1" fmla="val 5400000"/>
            <a:gd name="adj2" fmla="val 10800000"/>
          </a:avLst>
        </a:prstGeom>
      </dgm:spPr>
      <dgm:t>
        <a:bodyPr/>
        <a:lstStyle/>
        <a:p>
          <a:endParaRPr lang="en-US"/>
        </a:p>
      </dgm:t>
    </dgm:pt>
    <dgm:pt modelId="{8433BEE2-ABF1-4B82-8ABE-345B7233ADEA}" type="pres">
      <dgm:prSet presAssocID="{D309C1C0-1648-403E-9B7C-0D8EB56A748B}" presName="dummy3a" presStyleCnt="0"/>
      <dgm:spPr/>
    </dgm:pt>
    <dgm:pt modelId="{DDDE6C7C-0777-4E54-8C90-2825571775FB}" type="pres">
      <dgm:prSet presAssocID="{D309C1C0-1648-403E-9B7C-0D8EB56A748B}" presName="dummy3b" presStyleCnt="0"/>
      <dgm:spPr/>
    </dgm:pt>
    <dgm:pt modelId="{A7EA2D99-E88E-4F56-A14E-794A42A9DD2D}" type="pres">
      <dgm:prSet presAssocID="{D309C1C0-1648-403E-9B7C-0D8EB56A748B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33CCD-C4CE-4509-AFC6-E03E3FF9CB3B}" type="pres">
      <dgm:prSet presAssocID="{D309C1C0-1648-403E-9B7C-0D8EB56A748B}" presName="wedge4" presStyleLbl="node1" presStyleIdx="3" presStyleCnt="4" custLinFactNeighborY="0"/>
      <dgm:spPr>
        <a:prstGeom prst="pie">
          <a:avLst>
            <a:gd name="adj1" fmla="val 10800000"/>
            <a:gd name="adj2" fmla="val 16200000"/>
          </a:avLst>
        </a:prstGeom>
      </dgm:spPr>
      <dgm:t>
        <a:bodyPr/>
        <a:lstStyle/>
        <a:p>
          <a:endParaRPr lang="en-US"/>
        </a:p>
      </dgm:t>
    </dgm:pt>
    <dgm:pt modelId="{243D4077-8E38-49E5-91B9-B20BDA7B74F4}" type="pres">
      <dgm:prSet presAssocID="{D309C1C0-1648-403E-9B7C-0D8EB56A748B}" presName="dummy4a" presStyleCnt="0"/>
      <dgm:spPr/>
    </dgm:pt>
    <dgm:pt modelId="{F1042EBE-ECAC-4508-9F59-471AAEFA882E}" type="pres">
      <dgm:prSet presAssocID="{D309C1C0-1648-403E-9B7C-0D8EB56A748B}" presName="dummy4b" presStyleCnt="0"/>
      <dgm:spPr/>
    </dgm:pt>
    <dgm:pt modelId="{C6D4A2DF-0455-405E-9DE0-9833AC5648AB}" type="pres">
      <dgm:prSet presAssocID="{D309C1C0-1648-403E-9B7C-0D8EB56A748B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04012-8BD0-4BCF-9D97-73BFFC323099}" type="pres">
      <dgm:prSet presAssocID="{EA284C91-C860-47D1-BB50-BD38B3E42D6C}" presName="arrowWedge1" presStyleLbl="fgSibTrans2D1" presStyleIdx="0" presStyleCnt="4"/>
      <dgm:spPr>
        <a:xfrm>
          <a:off x="345023" y="6255"/>
          <a:ext cx="1647261" cy="1647261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34FCC85D-4AB3-454E-84D1-D64B671A7AEF}" type="pres">
      <dgm:prSet presAssocID="{E8572728-E027-4FEE-AE87-BF243C555398}" presName="arrowWedge2" presStyleLbl="fgSibTrans2D1" presStyleIdx="1" presStyleCnt="4"/>
      <dgm:spPr>
        <a:xfrm>
          <a:off x="345023" y="55463"/>
          <a:ext cx="1647261" cy="1647261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FB824CDE-706F-45E4-8B54-068E7426D362}" type="pres">
      <dgm:prSet presAssocID="{465F4B4B-39DF-417F-8A8C-AC42282E9638}" presName="arrowWedge3" presStyleLbl="fgSibTrans2D1" presStyleIdx="2" presStyleCnt="4"/>
      <dgm:spPr>
        <a:xfrm>
          <a:off x="295815" y="55463"/>
          <a:ext cx="1647261" cy="1647261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F6A484D2-3DB5-49D3-BF67-7F525759E43C}" type="pres">
      <dgm:prSet presAssocID="{3C9244CC-EB63-49AF-99D1-B4E7ED84D803}" presName="arrowWedge4" presStyleLbl="fgSibTrans2D1" presStyleIdx="3" presStyleCnt="4"/>
      <dgm:spPr>
        <a:xfrm>
          <a:off x="295815" y="6255"/>
          <a:ext cx="1647261" cy="1647261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457C0054-F7B0-433C-9CD3-C9AC77671850}" srcId="{D309C1C0-1648-403E-9B7C-0D8EB56A748B}" destId="{DFA0B8A2-7D68-4D45-956A-80FC727DFF87}" srcOrd="1" destOrd="0" parTransId="{1DE5B724-3898-4F10-B713-8C25566C5DFF}" sibTransId="{E8572728-E027-4FEE-AE87-BF243C555398}"/>
    <dgm:cxn modelId="{15664D07-A086-4624-A718-81346DE995AB}" type="presOf" srcId="{F36ED9B6-5464-4B76-A891-B7CDF72303ED}" destId="{A7EA2D99-E88E-4F56-A14E-794A42A9DD2D}" srcOrd="1" destOrd="0" presId="urn:microsoft.com/office/officeart/2005/8/layout/cycle8"/>
    <dgm:cxn modelId="{472025AB-899E-4DFA-BD23-2B9C0BC7FE47}" type="presOf" srcId="{F36ED9B6-5464-4B76-A891-B7CDF72303ED}" destId="{B299F6EB-39EA-4E51-B5A6-C13283A1FC19}" srcOrd="0" destOrd="0" presId="urn:microsoft.com/office/officeart/2005/8/layout/cycle8"/>
    <dgm:cxn modelId="{DA9E4E8E-C220-4149-841F-4A97332D372F}" srcId="{D309C1C0-1648-403E-9B7C-0D8EB56A748B}" destId="{F36ED9B6-5464-4B76-A891-B7CDF72303ED}" srcOrd="2" destOrd="0" parTransId="{6F17B68F-A216-46C8-95FC-2418D2D1DBA3}" sibTransId="{465F4B4B-39DF-417F-8A8C-AC42282E9638}"/>
    <dgm:cxn modelId="{B208E6BE-0341-4908-980A-832BD423ABFB}" srcId="{D309C1C0-1648-403E-9B7C-0D8EB56A748B}" destId="{33A489FB-1376-4BFF-AF35-0FEF63CB303D}" srcOrd="0" destOrd="0" parTransId="{A9AF5559-DAE9-4C58-875D-64476080DA4D}" sibTransId="{EA284C91-C860-47D1-BB50-BD38B3E42D6C}"/>
    <dgm:cxn modelId="{D9510D8D-2962-4F4C-86D8-A24E9DB37CFC}" type="presOf" srcId="{D309C1C0-1648-403E-9B7C-0D8EB56A748B}" destId="{A97BE2CC-CEC6-4B62-8145-9F294BB1C251}" srcOrd="0" destOrd="0" presId="urn:microsoft.com/office/officeart/2005/8/layout/cycle8"/>
    <dgm:cxn modelId="{7F35C066-F8A8-4848-9EA9-6B6D9BAB70C2}" type="presOf" srcId="{CC1E7349-B5B0-4EF0-B2B4-A5D437559F89}" destId="{C6D4A2DF-0455-405E-9DE0-9833AC5648AB}" srcOrd="1" destOrd="0" presId="urn:microsoft.com/office/officeart/2005/8/layout/cycle8"/>
    <dgm:cxn modelId="{D14C9899-2611-427F-8686-5018D4CEA695}" srcId="{D309C1C0-1648-403E-9B7C-0D8EB56A748B}" destId="{CC1E7349-B5B0-4EF0-B2B4-A5D437559F89}" srcOrd="3" destOrd="0" parTransId="{C33FEC0D-1B43-44B4-BEBC-5CC71E7179C1}" sibTransId="{3C9244CC-EB63-49AF-99D1-B4E7ED84D803}"/>
    <dgm:cxn modelId="{ADE0B553-EDB9-4B77-8FCC-A17F9A51F74B}" type="presOf" srcId="{CC1E7349-B5B0-4EF0-B2B4-A5D437559F89}" destId="{1BB33CCD-C4CE-4509-AFC6-E03E3FF9CB3B}" srcOrd="0" destOrd="0" presId="urn:microsoft.com/office/officeart/2005/8/layout/cycle8"/>
    <dgm:cxn modelId="{91785854-79B9-4AA0-845F-7533B7DB69B2}" type="presOf" srcId="{DFA0B8A2-7D68-4D45-956A-80FC727DFF87}" destId="{77A4FCCF-FAAE-4A43-B038-18D9BAE8A4D0}" srcOrd="0" destOrd="0" presId="urn:microsoft.com/office/officeart/2005/8/layout/cycle8"/>
    <dgm:cxn modelId="{B1759E82-C564-45A1-809B-EAC12BAEFE80}" type="presOf" srcId="{33A489FB-1376-4BFF-AF35-0FEF63CB303D}" destId="{5FFFADCB-079C-4F8C-BC48-CB67EB26DBD6}" srcOrd="0" destOrd="0" presId="urn:microsoft.com/office/officeart/2005/8/layout/cycle8"/>
    <dgm:cxn modelId="{234640A7-37EE-444A-A5BB-AD92766274FE}" type="presOf" srcId="{33A489FB-1376-4BFF-AF35-0FEF63CB303D}" destId="{38D27F4E-D059-4FAF-9567-9A33001AA7FA}" srcOrd="1" destOrd="0" presId="urn:microsoft.com/office/officeart/2005/8/layout/cycle8"/>
    <dgm:cxn modelId="{56303BEC-9A95-47CC-8D83-C08D72BCE813}" type="presOf" srcId="{DFA0B8A2-7D68-4D45-956A-80FC727DFF87}" destId="{352E1CE1-AFAD-43F8-88B8-9A9BAABB3EAC}" srcOrd="1" destOrd="0" presId="urn:microsoft.com/office/officeart/2005/8/layout/cycle8"/>
    <dgm:cxn modelId="{35069878-D184-4E24-BCE1-CCA418B66220}" type="presParOf" srcId="{A97BE2CC-CEC6-4B62-8145-9F294BB1C251}" destId="{5FFFADCB-079C-4F8C-BC48-CB67EB26DBD6}" srcOrd="0" destOrd="0" presId="urn:microsoft.com/office/officeart/2005/8/layout/cycle8"/>
    <dgm:cxn modelId="{7E2762DF-54CF-4B0C-BEB4-F63D7B6DF52E}" type="presParOf" srcId="{A97BE2CC-CEC6-4B62-8145-9F294BB1C251}" destId="{636AF0AE-CE24-44E2-931A-1809630F4E58}" srcOrd="1" destOrd="0" presId="urn:microsoft.com/office/officeart/2005/8/layout/cycle8"/>
    <dgm:cxn modelId="{24C9FD86-B723-460D-A3DB-2C0743555F5C}" type="presParOf" srcId="{A97BE2CC-CEC6-4B62-8145-9F294BB1C251}" destId="{F0513E3D-4F8A-4F6E-A07F-4B9F22D21A25}" srcOrd="2" destOrd="0" presId="urn:microsoft.com/office/officeart/2005/8/layout/cycle8"/>
    <dgm:cxn modelId="{02C2706B-1613-4755-A71E-DC19B8AF6BE7}" type="presParOf" srcId="{A97BE2CC-CEC6-4B62-8145-9F294BB1C251}" destId="{38D27F4E-D059-4FAF-9567-9A33001AA7FA}" srcOrd="3" destOrd="0" presId="urn:microsoft.com/office/officeart/2005/8/layout/cycle8"/>
    <dgm:cxn modelId="{B77D075C-E9F2-45A4-BB07-62ADD33423A3}" type="presParOf" srcId="{A97BE2CC-CEC6-4B62-8145-9F294BB1C251}" destId="{77A4FCCF-FAAE-4A43-B038-18D9BAE8A4D0}" srcOrd="4" destOrd="0" presId="urn:microsoft.com/office/officeart/2005/8/layout/cycle8"/>
    <dgm:cxn modelId="{9C235E9B-4F86-48F0-8566-75D819AA80C9}" type="presParOf" srcId="{A97BE2CC-CEC6-4B62-8145-9F294BB1C251}" destId="{05DAE3C7-4599-45B1-860D-2763B74A3DC5}" srcOrd="5" destOrd="0" presId="urn:microsoft.com/office/officeart/2005/8/layout/cycle8"/>
    <dgm:cxn modelId="{B7FD6043-9617-4072-A269-79B89543EA1E}" type="presParOf" srcId="{A97BE2CC-CEC6-4B62-8145-9F294BB1C251}" destId="{23155451-E6D9-46FF-997D-AFCD5148F28D}" srcOrd="6" destOrd="0" presId="urn:microsoft.com/office/officeart/2005/8/layout/cycle8"/>
    <dgm:cxn modelId="{513AB2CA-A28C-4497-B9FB-7B4889F42627}" type="presParOf" srcId="{A97BE2CC-CEC6-4B62-8145-9F294BB1C251}" destId="{352E1CE1-AFAD-43F8-88B8-9A9BAABB3EAC}" srcOrd="7" destOrd="0" presId="urn:microsoft.com/office/officeart/2005/8/layout/cycle8"/>
    <dgm:cxn modelId="{750E9385-F35D-45BF-B188-DD66E03071C2}" type="presParOf" srcId="{A97BE2CC-CEC6-4B62-8145-9F294BB1C251}" destId="{B299F6EB-39EA-4E51-B5A6-C13283A1FC19}" srcOrd="8" destOrd="0" presId="urn:microsoft.com/office/officeart/2005/8/layout/cycle8"/>
    <dgm:cxn modelId="{270FD6ED-E8C2-49BD-8E9B-087973192182}" type="presParOf" srcId="{A97BE2CC-CEC6-4B62-8145-9F294BB1C251}" destId="{8433BEE2-ABF1-4B82-8ABE-345B7233ADEA}" srcOrd="9" destOrd="0" presId="urn:microsoft.com/office/officeart/2005/8/layout/cycle8"/>
    <dgm:cxn modelId="{0F842A5F-7E3E-4F2D-8C7C-1A63B5F11C9D}" type="presParOf" srcId="{A97BE2CC-CEC6-4B62-8145-9F294BB1C251}" destId="{DDDE6C7C-0777-4E54-8C90-2825571775FB}" srcOrd="10" destOrd="0" presId="urn:microsoft.com/office/officeart/2005/8/layout/cycle8"/>
    <dgm:cxn modelId="{05961012-484E-4FCF-9E53-52AC864A8355}" type="presParOf" srcId="{A97BE2CC-CEC6-4B62-8145-9F294BB1C251}" destId="{A7EA2D99-E88E-4F56-A14E-794A42A9DD2D}" srcOrd="11" destOrd="0" presId="urn:microsoft.com/office/officeart/2005/8/layout/cycle8"/>
    <dgm:cxn modelId="{051C9295-8D44-4A53-9FFA-ED609D768C9A}" type="presParOf" srcId="{A97BE2CC-CEC6-4B62-8145-9F294BB1C251}" destId="{1BB33CCD-C4CE-4509-AFC6-E03E3FF9CB3B}" srcOrd="12" destOrd="0" presId="urn:microsoft.com/office/officeart/2005/8/layout/cycle8"/>
    <dgm:cxn modelId="{8B5477C1-1024-4D69-A844-A2E97AF734DF}" type="presParOf" srcId="{A97BE2CC-CEC6-4B62-8145-9F294BB1C251}" destId="{243D4077-8E38-49E5-91B9-B20BDA7B74F4}" srcOrd="13" destOrd="0" presId="urn:microsoft.com/office/officeart/2005/8/layout/cycle8"/>
    <dgm:cxn modelId="{92CE703D-2ED7-424C-BC24-B81A9B17CAC6}" type="presParOf" srcId="{A97BE2CC-CEC6-4B62-8145-9F294BB1C251}" destId="{F1042EBE-ECAC-4508-9F59-471AAEFA882E}" srcOrd="14" destOrd="0" presId="urn:microsoft.com/office/officeart/2005/8/layout/cycle8"/>
    <dgm:cxn modelId="{7407A743-5CF7-447B-8769-7189170533E9}" type="presParOf" srcId="{A97BE2CC-CEC6-4B62-8145-9F294BB1C251}" destId="{C6D4A2DF-0455-405E-9DE0-9833AC5648AB}" srcOrd="15" destOrd="0" presId="urn:microsoft.com/office/officeart/2005/8/layout/cycle8"/>
    <dgm:cxn modelId="{55CAF3E6-25A6-435D-A9E3-7962EB2F6D79}" type="presParOf" srcId="{A97BE2CC-CEC6-4B62-8145-9F294BB1C251}" destId="{53204012-8BD0-4BCF-9D97-73BFFC323099}" srcOrd="16" destOrd="0" presId="urn:microsoft.com/office/officeart/2005/8/layout/cycle8"/>
    <dgm:cxn modelId="{C1ED737B-6FEC-46A0-A51E-B18025DA5B3A}" type="presParOf" srcId="{A97BE2CC-CEC6-4B62-8145-9F294BB1C251}" destId="{34FCC85D-4AB3-454E-84D1-D64B671A7AEF}" srcOrd="17" destOrd="0" presId="urn:microsoft.com/office/officeart/2005/8/layout/cycle8"/>
    <dgm:cxn modelId="{7314F9E9-B623-4D68-A8C6-E11A68BD2C0E}" type="presParOf" srcId="{A97BE2CC-CEC6-4B62-8145-9F294BB1C251}" destId="{FB824CDE-706F-45E4-8B54-068E7426D362}" srcOrd="18" destOrd="0" presId="urn:microsoft.com/office/officeart/2005/8/layout/cycle8"/>
    <dgm:cxn modelId="{8DFC2D21-679C-4994-A2C2-FF560A852B46}" type="presParOf" srcId="{A97BE2CC-CEC6-4B62-8145-9F294BB1C251}" destId="{F6A484D2-3DB5-49D3-BF67-7F525759E43C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FADCB-079C-4F8C-BC48-CB67EB26DBD6}">
      <dsp:nvSpPr>
        <dsp:cNvPr id="0" name=""/>
        <dsp:cNvSpPr/>
      </dsp:nvSpPr>
      <dsp:spPr>
        <a:xfrm>
          <a:off x="512766" y="142377"/>
          <a:ext cx="2044266" cy="2044266"/>
        </a:xfrm>
        <a:prstGeom prst="pie">
          <a:avLst>
            <a:gd name="adj1" fmla="val 16200000"/>
            <a:gd name="adj2" fmla="val 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Community Partners</a:t>
          </a:r>
          <a:endParaRPr lang="en-US" sz="9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597931" y="566076"/>
        <a:ext cx="754431" cy="559739"/>
      </dsp:txXfrm>
    </dsp:sp>
    <dsp:sp modelId="{77A4FCCF-FAAE-4A43-B038-18D9BAE8A4D0}">
      <dsp:nvSpPr>
        <dsp:cNvPr id="0" name=""/>
        <dsp:cNvSpPr/>
      </dsp:nvSpPr>
      <dsp:spPr>
        <a:xfrm>
          <a:off x="512766" y="211006"/>
          <a:ext cx="2044266" cy="2044266"/>
        </a:xfrm>
        <a:prstGeom prst="pie">
          <a:avLst>
            <a:gd name="adj1" fmla="val 0"/>
            <a:gd name="adj2" fmla="val 540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Local and National Stakeholders</a:t>
          </a:r>
          <a:endParaRPr lang="en-US" sz="9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597931" y="1271834"/>
        <a:ext cx="754431" cy="559739"/>
      </dsp:txXfrm>
    </dsp:sp>
    <dsp:sp modelId="{B299F6EB-39EA-4E51-B5A6-C13283A1FC19}">
      <dsp:nvSpPr>
        <dsp:cNvPr id="0" name=""/>
        <dsp:cNvSpPr/>
      </dsp:nvSpPr>
      <dsp:spPr>
        <a:xfrm>
          <a:off x="444138" y="211006"/>
          <a:ext cx="2044266" cy="2044266"/>
        </a:xfrm>
        <a:prstGeom prst="pie">
          <a:avLst>
            <a:gd name="adj1" fmla="val 5400000"/>
            <a:gd name="adj2" fmla="val 1080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Philanthropic Individuals and Groups</a:t>
          </a:r>
          <a:endParaRPr lang="en-US" sz="9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48807" y="1271834"/>
        <a:ext cx="754431" cy="559739"/>
      </dsp:txXfrm>
    </dsp:sp>
    <dsp:sp modelId="{1BB33CCD-C4CE-4509-AFC6-E03E3FF9CB3B}">
      <dsp:nvSpPr>
        <dsp:cNvPr id="0" name=""/>
        <dsp:cNvSpPr/>
      </dsp:nvSpPr>
      <dsp:spPr>
        <a:xfrm>
          <a:off x="444138" y="142377"/>
          <a:ext cx="2044266" cy="2044266"/>
        </a:xfrm>
        <a:prstGeom prst="pie">
          <a:avLst>
            <a:gd name="adj1" fmla="val 10800000"/>
            <a:gd name="adj2" fmla="val 1620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97D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1F497D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Grayken Center</a:t>
          </a:r>
          <a:endParaRPr lang="en-US" sz="900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48807" y="566076"/>
        <a:ext cx="754431" cy="559739"/>
      </dsp:txXfrm>
    </dsp:sp>
    <dsp:sp modelId="{53204012-8BD0-4BCF-9D97-73BFFC323099}">
      <dsp:nvSpPr>
        <dsp:cNvPr id="0" name=""/>
        <dsp:cNvSpPr/>
      </dsp:nvSpPr>
      <dsp:spPr>
        <a:xfrm>
          <a:off x="386217" y="15827"/>
          <a:ext cx="2297365" cy="2297365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CC85D-4AB3-454E-84D1-D64B671A7AEF}">
      <dsp:nvSpPr>
        <dsp:cNvPr id="0" name=""/>
        <dsp:cNvSpPr/>
      </dsp:nvSpPr>
      <dsp:spPr>
        <a:xfrm>
          <a:off x="386217" y="84456"/>
          <a:ext cx="2297365" cy="2297365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24CDE-706F-45E4-8B54-068E7426D362}">
      <dsp:nvSpPr>
        <dsp:cNvPr id="0" name=""/>
        <dsp:cNvSpPr/>
      </dsp:nvSpPr>
      <dsp:spPr>
        <a:xfrm>
          <a:off x="317588" y="84456"/>
          <a:ext cx="2297365" cy="2297365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484D2-3DB5-49D3-BF67-7F525759E43C}">
      <dsp:nvSpPr>
        <dsp:cNvPr id="0" name=""/>
        <dsp:cNvSpPr/>
      </dsp:nvSpPr>
      <dsp:spPr>
        <a:xfrm>
          <a:off x="317588" y="15827"/>
          <a:ext cx="2297365" cy="2297365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2603" cy="465615"/>
          </a:xfrm>
          <a:prstGeom prst="rect">
            <a:avLst/>
          </a:prstGeom>
        </p:spPr>
        <p:txBody>
          <a:bodyPr vert="horz" lIns="91870" tIns="45934" rIns="91870" bIns="459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6" y="1"/>
            <a:ext cx="3042603" cy="465615"/>
          </a:xfrm>
          <a:prstGeom prst="rect">
            <a:avLst/>
          </a:prstGeom>
        </p:spPr>
        <p:txBody>
          <a:bodyPr vert="horz" lIns="91870" tIns="45934" rIns="91870" bIns="459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4459E1-DABA-4A93-984B-D2FAAC611687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38722"/>
            <a:ext cx="3042603" cy="465615"/>
          </a:xfrm>
          <a:prstGeom prst="rect">
            <a:avLst/>
          </a:prstGeom>
        </p:spPr>
        <p:txBody>
          <a:bodyPr vert="horz" lIns="91870" tIns="45934" rIns="91870" bIns="459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6" y="8838722"/>
            <a:ext cx="3042603" cy="465615"/>
          </a:xfrm>
          <a:prstGeom prst="rect">
            <a:avLst/>
          </a:prstGeom>
        </p:spPr>
        <p:txBody>
          <a:bodyPr vert="horz" lIns="91870" tIns="45934" rIns="91870" bIns="459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6B86B9-183D-4F1A-AF20-62FD2E693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42603" cy="465615"/>
          </a:xfrm>
          <a:prstGeom prst="rect">
            <a:avLst/>
          </a:prstGeom>
        </p:spPr>
        <p:txBody>
          <a:bodyPr vert="horz" lIns="93615" tIns="46808" rIns="93615" bIns="468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6" y="1"/>
            <a:ext cx="3042603" cy="465615"/>
          </a:xfrm>
          <a:prstGeom prst="rect">
            <a:avLst/>
          </a:prstGeom>
        </p:spPr>
        <p:txBody>
          <a:bodyPr vert="horz" lIns="93615" tIns="46808" rIns="93615" bIns="468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4D4654-CB86-4A77-846A-FA22C3A32683}" type="datetimeFigureOut">
              <a:rPr lang="en-US"/>
              <a:pPr>
                <a:defRPr/>
              </a:pPr>
              <a:t>8/23/2018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5" tIns="46808" rIns="93615" bIns="4680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4"/>
            <a:ext cx="5614668" cy="4187349"/>
          </a:xfrm>
          <a:prstGeom prst="rect">
            <a:avLst/>
          </a:prstGeom>
        </p:spPr>
        <p:txBody>
          <a:bodyPr vert="horz" lIns="93615" tIns="46808" rIns="93615" bIns="4680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38722"/>
            <a:ext cx="3042603" cy="465615"/>
          </a:xfrm>
          <a:prstGeom prst="rect">
            <a:avLst/>
          </a:prstGeom>
        </p:spPr>
        <p:txBody>
          <a:bodyPr vert="horz" lIns="93615" tIns="46808" rIns="93615" bIns="468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6" y="8838722"/>
            <a:ext cx="3042603" cy="465615"/>
          </a:xfrm>
          <a:prstGeom prst="rect">
            <a:avLst/>
          </a:prstGeom>
        </p:spPr>
        <p:txBody>
          <a:bodyPr vert="horz" lIns="93615" tIns="46808" rIns="93615" bIns="468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7E9CAF-CA78-4668-B94D-278349315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55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0E080E-5B3C-47E8-8ECC-4E79ACBB8171}" type="slidenum">
              <a:rPr lang="en-US" altLang="en-US" smtClean="0">
                <a:ea typeface="MS PGothic" panose="020B0600070205080204" pitchFamily="34" charset="-128"/>
              </a:rPr>
              <a:pPr/>
              <a:t>8</a:t>
            </a:fld>
            <a:endParaRPr lang="en-US" altLang="en-US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9690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35F49-0436-41CB-A70F-24BCE8248EC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9144000" cy="3392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048" y="3656128"/>
            <a:ext cx="5605780" cy="1139296"/>
          </a:xfrm>
        </p:spPr>
        <p:txBody>
          <a:bodyPr anchor="b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048" y="4887499"/>
            <a:ext cx="5605780" cy="102414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32" y="1874067"/>
            <a:ext cx="2990147" cy="917731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-1" y="3227076"/>
            <a:ext cx="9144000" cy="17082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2" y="6428097"/>
            <a:ext cx="9144001" cy="4299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2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3489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BottomPlaceholder"/>
          <p:cNvSpPr>
            <a:spLocks noChangeArrowheads="1"/>
          </p:cNvSpPr>
          <p:nvPr userDrawn="1"/>
        </p:nvSpPr>
        <p:spPr bwMode="auto">
          <a:xfrm>
            <a:off x="-48986" y="2283840"/>
            <a:ext cx="2238620" cy="4111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05875" y="3105356"/>
            <a:ext cx="5036084" cy="502445"/>
          </a:xfrm>
        </p:spPr>
        <p:txBody>
          <a:bodyPr anchor="t"/>
          <a:lstStyle>
            <a:lvl1pPr>
              <a:defRPr sz="2400" b="1"/>
            </a:lvl1pPr>
          </a:lstStyle>
          <a:p>
            <a:pPr lvl="0"/>
            <a:r>
              <a:rPr lang="en-US" noProof="0" dirty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05875" y="3711729"/>
            <a:ext cx="5036084" cy="369332"/>
          </a:xfrm>
        </p:spPr>
        <p:txBody>
          <a:bodyPr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1" y="1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CONFIDENTIAL AND PROPRIETARY</a:t>
              </a:r>
            </a:p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TopPlaceholder"/>
          <p:cNvSpPr>
            <a:spLocks noChangeArrowheads="1"/>
          </p:cNvSpPr>
          <p:nvPr userDrawn="1"/>
        </p:nvSpPr>
        <p:spPr bwMode="auto">
          <a:xfrm>
            <a:off x="-48986" y="1"/>
            <a:ext cx="2238620" cy="2283840"/>
          </a:xfrm>
          <a:prstGeom prst="rect">
            <a:avLst/>
          </a:prstGeom>
          <a:solidFill>
            <a:srgbClr val="F8BF5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48986" y="6428097"/>
            <a:ext cx="9192986" cy="4299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875" y="1345464"/>
            <a:ext cx="3057414" cy="938376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433871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9552" y="6660156"/>
            <a:ext cx="7069929" cy="1897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433872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9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0138" y="6565900"/>
            <a:ext cx="198437" cy="155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44635-D53B-4086-89ED-A5400ED4778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0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0138" y="6565900"/>
            <a:ext cx="198437" cy="155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DD4C-4AC5-4C5B-990A-868AFFE14F7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342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621" y="429362"/>
            <a:ext cx="8749303" cy="648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622" y="1146379"/>
            <a:ext cx="8749302" cy="521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" y="234880"/>
            <a:ext cx="9144000" cy="108857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510955" y="6536954"/>
            <a:ext cx="6330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fld id="{875E1BC9-AFED-45F7-883E-56D4DC3C4571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 algn="r">
                <a:buFont typeface="Wingdings" panose="05000000000000000000" pitchFamily="2" charset="2"/>
                <a:buNone/>
              </a:pPr>
              <a:t>‹#›</a:t>
            </a:fld>
            <a:endParaRPr lang="en-US" sz="9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963" y="6472902"/>
            <a:ext cx="1108744" cy="340294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-4342"/>
            <a:ext cx="9144000" cy="239222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24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6" r:id="rId2"/>
    <p:sldLayoutId id="2147483793" r:id="rId3"/>
    <p:sldLayoutId id="2147483795" r:id="rId4"/>
    <p:sldLayoutId id="2147483797" r:id="rId5"/>
    <p:sldLayoutId id="214748379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9775" indent="-22542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175" y="5055140"/>
            <a:ext cx="7241328" cy="569648"/>
          </a:xfrm>
        </p:spPr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The Opioid </a:t>
            </a:r>
            <a:r>
              <a:rPr lang="en-US" altLang="en-US" dirty="0" smtClean="0">
                <a:solidFill>
                  <a:srgbClr val="002060"/>
                </a:solidFill>
              </a:rPr>
              <a:t>Epidemic: Crisis </a:t>
            </a:r>
            <a:r>
              <a:rPr lang="en-US" altLang="en-US" dirty="0">
                <a:solidFill>
                  <a:srgbClr val="002060"/>
                </a:solidFill>
              </a:rPr>
              <a:t>in the </a:t>
            </a:r>
            <a:r>
              <a:rPr lang="en-US" altLang="en-US" dirty="0" smtClean="0">
                <a:solidFill>
                  <a:srgbClr val="002060"/>
                </a:solidFill>
              </a:rPr>
              <a:t>Workplace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175" y="5620301"/>
            <a:ext cx="7241328" cy="4992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Michael Botticelli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en-US" i="1" dirty="0">
                <a:solidFill>
                  <a:srgbClr val="002060"/>
                </a:solidFill>
              </a:rPr>
              <a:t>Executive Director, Grayken Center for Addiction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5641" y="3486149"/>
            <a:ext cx="5529262" cy="700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8" y="2257424"/>
            <a:ext cx="4814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Growing Epidemic</a:t>
            </a:r>
          </a:p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SUDs in Massachusetts</a:t>
            </a:r>
          </a:p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Becoming a Model Employer</a:t>
            </a:r>
          </a:p>
        </p:txBody>
      </p:sp>
    </p:spTree>
    <p:extLst>
      <p:ext uri="{BB962C8B-B14F-4D97-AF65-F5344CB8AC3E}">
        <p14:creationId xmlns:p14="http://schemas.microsoft.com/office/powerpoint/2010/main" val="24059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Object 5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Freeform 90"/>
          <p:cNvSpPr>
            <a:spLocks noChangeAspect="1"/>
          </p:cNvSpPr>
          <p:nvPr/>
        </p:nvSpPr>
        <p:spPr>
          <a:xfrm>
            <a:off x="270" y="-62518"/>
            <a:ext cx="583192" cy="1228759"/>
          </a:xfrm>
          <a:custGeom>
            <a:avLst/>
            <a:gdLst>
              <a:gd name="connsiteX0" fmla="*/ 0 w 571582"/>
              <a:gd name="connsiteY0" fmla="*/ 0 h 1204298"/>
              <a:gd name="connsiteX1" fmla="*/ 347823 w 571582"/>
              <a:gd name="connsiteY1" fmla="*/ 0 h 1204298"/>
              <a:gd name="connsiteX2" fmla="*/ 571582 w 571582"/>
              <a:gd name="connsiteY2" fmla="*/ 447520 h 1204298"/>
              <a:gd name="connsiteX3" fmla="*/ 193194 w 571582"/>
              <a:gd name="connsiteY3" fmla="*/ 1204298 h 1204298"/>
              <a:gd name="connsiteX4" fmla="*/ 0 w 571582"/>
              <a:gd name="connsiteY4" fmla="*/ 1204298 h 120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82" h="1204298">
                <a:moveTo>
                  <a:pt x="0" y="0"/>
                </a:moveTo>
                <a:lnTo>
                  <a:pt x="347823" y="0"/>
                </a:lnTo>
                <a:lnTo>
                  <a:pt x="571582" y="447520"/>
                </a:lnTo>
                <a:lnTo>
                  <a:pt x="193194" y="1204298"/>
                </a:lnTo>
                <a:lnTo>
                  <a:pt x="0" y="120429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103" name="Freeform 102"/>
          <p:cNvSpPr>
            <a:spLocks noChangeAspect="1"/>
          </p:cNvSpPr>
          <p:nvPr/>
        </p:nvSpPr>
        <p:spPr>
          <a:xfrm>
            <a:off x="270" y="5798383"/>
            <a:ext cx="515973" cy="637708"/>
          </a:xfrm>
          <a:custGeom>
            <a:avLst/>
            <a:gdLst>
              <a:gd name="connsiteX0" fmla="*/ 0 w 505701"/>
              <a:gd name="connsiteY0" fmla="*/ 0 h 625013"/>
              <a:gd name="connsiteX1" fmla="*/ 193194 w 505701"/>
              <a:gd name="connsiteY1" fmla="*/ 0 h 625013"/>
              <a:gd name="connsiteX2" fmla="*/ 505701 w 505701"/>
              <a:gd name="connsiteY2" fmla="*/ 625013 h 625013"/>
              <a:gd name="connsiteX3" fmla="*/ 0 w 505701"/>
              <a:gd name="connsiteY3" fmla="*/ 625013 h 62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701" h="625013">
                <a:moveTo>
                  <a:pt x="0" y="0"/>
                </a:moveTo>
                <a:lnTo>
                  <a:pt x="193194" y="0"/>
                </a:lnTo>
                <a:lnTo>
                  <a:pt x="505701" y="625013"/>
                </a:lnTo>
                <a:lnTo>
                  <a:pt x="0" y="625013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97" name="Freeform 96"/>
          <p:cNvSpPr>
            <a:spLocks noChangeAspect="1"/>
          </p:cNvSpPr>
          <p:nvPr/>
        </p:nvSpPr>
        <p:spPr>
          <a:xfrm>
            <a:off x="270" y="2707289"/>
            <a:ext cx="583192" cy="1544298"/>
          </a:xfrm>
          <a:custGeom>
            <a:avLst/>
            <a:gdLst>
              <a:gd name="connsiteX0" fmla="*/ 0 w 571582"/>
              <a:gd name="connsiteY0" fmla="*/ 0 h 1513555"/>
              <a:gd name="connsiteX1" fmla="*/ 193193 w 571582"/>
              <a:gd name="connsiteY1" fmla="*/ 0 h 1513555"/>
              <a:gd name="connsiteX2" fmla="*/ 571582 w 571582"/>
              <a:gd name="connsiteY2" fmla="*/ 756778 h 1513555"/>
              <a:gd name="connsiteX3" fmla="*/ 193193 w 571582"/>
              <a:gd name="connsiteY3" fmla="*/ 1513555 h 1513555"/>
              <a:gd name="connsiteX4" fmla="*/ 0 w 571582"/>
              <a:gd name="connsiteY4" fmla="*/ 1513555 h 151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82" h="1513555">
                <a:moveTo>
                  <a:pt x="0" y="0"/>
                </a:moveTo>
                <a:lnTo>
                  <a:pt x="193193" y="0"/>
                </a:lnTo>
                <a:lnTo>
                  <a:pt x="571582" y="756778"/>
                </a:lnTo>
                <a:lnTo>
                  <a:pt x="193193" y="1513555"/>
                </a:lnTo>
                <a:lnTo>
                  <a:pt x="0" y="151355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93" name="Freeform 92"/>
          <p:cNvSpPr>
            <a:spLocks noChangeAspect="1"/>
          </p:cNvSpPr>
          <p:nvPr/>
        </p:nvSpPr>
        <p:spPr>
          <a:xfrm>
            <a:off x="270" y="1171268"/>
            <a:ext cx="583192" cy="1544298"/>
          </a:xfrm>
          <a:custGeom>
            <a:avLst/>
            <a:gdLst>
              <a:gd name="connsiteX0" fmla="*/ 0 w 571582"/>
              <a:gd name="connsiteY0" fmla="*/ 0 h 1513555"/>
              <a:gd name="connsiteX1" fmla="*/ 193193 w 571582"/>
              <a:gd name="connsiteY1" fmla="*/ 0 h 1513555"/>
              <a:gd name="connsiteX2" fmla="*/ 571582 w 571582"/>
              <a:gd name="connsiteY2" fmla="*/ 756778 h 1513555"/>
              <a:gd name="connsiteX3" fmla="*/ 193193 w 571582"/>
              <a:gd name="connsiteY3" fmla="*/ 1513555 h 1513555"/>
              <a:gd name="connsiteX4" fmla="*/ 0 w 571582"/>
              <a:gd name="connsiteY4" fmla="*/ 1513555 h 151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82" h="1513555">
                <a:moveTo>
                  <a:pt x="0" y="0"/>
                </a:moveTo>
                <a:lnTo>
                  <a:pt x="193193" y="0"/>
                </a:lnTo>
                <a:lnTo>
                  <a:pt x="571582" y="756778"/>
                </a:lnTo>
                <a:lnTo>
                  <a:pt x="193193" y="1513555"/>
                </a:lnTo>
                <a:lnTo>
                  <a:pt x="0" y="151355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01" name="Freeform 100"/>
          <p:cNvSpPr>
            <a:spLocks noChangeAspect="1"/>
          </p:cNvSpPr>
          <p:nvPr/>
        </p:nvSpPr>
        <p:spPr>
          <a:xfrm>
            <a:off x="270" y="4245379"/>
            <a:ext cx="583192" cy="1544298"/>
          </a:xfrm>
          <a:custGeom>
            <a:avLst/>
            <a:gdLst>
              <a:gd name="connsiteX0" fmla="*/ 0 w 571582"/>
              <a:gd name="connsiteY0" fmla="*/ 0 h 1513555"/>
              <a:gd name="connsiteX1" fmla="*/ 193193 w 571582"/>
              <a:gd name="connsiteY1" fmla="*/ 0 h 1513555"/>
              <a:gd name="connsiteX2" fmla="*/ 571582 w 571582"/>
              <a:gd name="connsiteY2" fmla="*/ 756778 h 1513555"/>
              <a:gd name="connsiteX3" fmla="*/ 193193 w 571582"/>
              <a:gd name="connsiteY3" fmla="*/ 1513555 h 1513555"/>
              <a:gd name="connsiteX4" fmla="*/ 0 w 571582"/>
              <a:gd name="connsiteY4" fmla="*/ 1513555 h 1513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82" h="1513555">
                <a:moveTo>
                  <a:pt x="0" y="0"/>
                </a:moveTo>
                <a:lnTo>
                  <a:pt x="193193" y="0"/>
                </a:lnTo>
                <a:lnTo>
                  <a:pt x="571582" y="756778"/>
                </a:lnTo>
                <a:lnTo>
                  <a:pt x="193193" y="1513555"/>
                </a:lnTo>
                <a:lnTo>
                  <a:pt x="0" y="151355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07" name="Freeform 106"/>
          <p:cNvSpPr>
            <a:spLocks noChangeAspect="1"/>
          </p:cNvSpPr>
          <p:nvPr/>
        </p:nvSpPr>
        <p:spPr>
          <a:xfrm>
            <a:off x="8555357" y="395459"/>
            <a:ext cx="588373" cy="1544299"/>
          </a:xfrm>
          <a:custGeom>
            <a:avLst/>
            <a:gdLst>
              <a:gd name="connsiteX0" fmla="*/ 378389 w 576660"/>
              <a:gd name="connsiteY0" fmla="*/ 0 h 1513556"/>
              <a:gd name="connsiteX1" fmla="*/ 576660 w 576660"/>
              <a:gd name="connsiteY1" fmla="*/ 0 h 1513556"/>
              <a:gd name="connsiteX2" fmla="*/ 576660 w 576660"/>
              <a:gd name="connsiteY2" fmla="*/ 1513556 h 1513556"/>
              <a:gd name="connsiteX3" fmla="*/ 378389 w 576660"/>
              <a:gd name="connsiteY3" fmla="*/ 1513556 h 1513556"/>
              <a:gd name="connsiteX4" fmla="*/ 0 w 576660"/>
              <a:gd name="connsiteY4" fmla="*/ 756779 h 151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660" h="1513556">
                <a:moveTo>
                  <a:pt x="378389" y="0"/>
                </a:moveTo>
                <a:lnTo>
                  <a:pt x="576660" y="0"/>
                </a:lnTo>
                <a:lnTo>
                  <a:pt x="576660" y="1513556"/>
                </a:lnTo>
                <a:lnTo>
                  <a:pt x="378389" y="1513556"/>
                </a:lnTo>
                <a:lnTo>
                  <a:pt x="0" y="75677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109" name="Freeform 108"/>
          <p:cNvSpPr>
            <a:spLocks noChangeAspect="1"/>
          </p:cNvSpPr>
          <p:nvPr/>
        </p:nvSpPr>
        <p:spPr>
          <a:xfrm>
            <a:off x="8555357" y="1942065"/>
            <a:ext cx="588373" cy="1544299"/>
          </a:xfrm>
          <a:custGeom>
            <a:avLst/>
            <a:gdLst>
              <a:gd name="connsiteX0" fmla="*/ 378389 w 576660"/>
              <a:gd name="connsiteY0" fmla="*/ 0 h 1513556"/>
              <a:gd name="connsiteX1" fmla="*/ 576660 w 576660"/>
              <a:gd name="connsiteY1" fmla="*/ 0 h 1513556"/>
              <a:gd name="connsiteX2" fmla="*/ 576660 w 576660"/>
              <a:gd name="connsiteY2" fmla="*/ 1513556 h 1513556"/>
              <a:gd name="connsiteX3" fmla="*/ 378389 w 576660"/>
              <a:gd name="connsiteY3" fmla="*/ 1513556 h 1513556"/>
              <a:gd name="connsiteX4" fmla="*/ 0 w 576660"/>
              <a:gd name="connsiteY4" fmla="*/ 756779 h 151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660" h="1513556">
                <a:moveTo>
                  <a:pt x="378389" y="0"/>
                </a:moveTo>
                <a:lnTo>
                  <a:pt x="576660" y="0"/>
                </a:lnTo>
                <a:lnTo>
                  <a:pt x="576660" y="1513556"/>
                </a:lnTo>
                <a:lnTo>
                  <a:pt x="378389" y="1513556"/>
                </a:lnTo>
                <a:lnTo>
                  <a:pt x="0" y="75677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13" name="Freeform 112"/>
          <p:cNvSpPr>
            <a:spLocks noChangeAspect="1"/>
          </p:cNvSpPr>
          <p:nvPr/>
        </p:nvSpPr>
        <p:spPr>
          <a:xfrm>
            <a:off x="8555357" y="5013806"/>
            <a:ext cx="588373" cy="1433994"/>
          </a:xfrm>
          <a:custGeom>
            <a:avLst/>
            <a:gdLst>
              <a:gd name="connsiteX0" fmla="*/ 378389 w 576660"/>
              <a:gd name="connsiteY0" fmla="*/ 0 h 1405447"/>
              <a:gd name="connsiteX1" fmla="*/ 576660 w 576660"/>
              <a:gd name="connsiteY1" fmla="*/ 0 h 1405447"/>
              <a:gd name="connsiteX2" fmla="*/ 576660 w 576660"/>
              <a:gd name="connsiteY2" fmla="*/ 1405447 h 1405447"/>
              <a:gd name="connsiteX3" fmla="*/ 324334 w 576660"/>
              <a:gd name="connsiteY3" fmla="*/ 1405447 h 1405447"/>
              <a:gd name="connsiteX4" fmla="*/ 0 w 576660"/>
              <a:gd name="connsiteY4" fmla="*/ 756779 h 1405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660" h="1405447">
                <a:moveTo>
                  <a:pt x="378389" y="0"/>
                </a:moveTo>
                <a:lnTo>
                  <a:pt x="576660" y="0"/>
                </a:lnTo>
                <a:lnTo>
                  <a:pt x="576660" y="1405447"/>
                </a:lnTo>
                <a:lnTo>
                  <a:pt x="324334" y="1405447"/>
                </a:lnTo>
                <a:lnTo>
                  <a:pt x="0" y="75677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11" name="Freeform 110"/>
          <p:cNvSpPr>
            <a:spLocks noChangeAspect="1"/>
          </p:cNvSpPr>
          <p:nvPr/>
        </p:nvSpPr>
        <p:spPr>
          <a:xfrm>
            <a:off x="8555357" y="3480157"/>
            <a:ext cx="588373" cy="1544299"/>
          </a:xfrm>
          <a:custGeom>
            <a:avLst/>
            <a:gdLst>
              <a:gd name="connsiteX0" fmla="*/ 378389 w 576660"/>
              <a:gd name="connsiteY0" fmla="*/ 0 h 1513556"/>
              <a:gd name="connsiteX1" fmla="*/ 576660 w 576660"/>
              <a:gd name="connsiteY1" fmla="*/ 0 h 1513556"/>
              <a:gd name="connsiteX2" fmla="*/ 576660 w 576660"/>
              <a:gd name="connsiteY2" fmla="*/ 1513556 h 1513556"/>
              <a:gd name="connsiteX3" fmla="*/ 378389 w 576660"/>
              <a:gd name="connsiteY3" fmla="*/ 1513556 h 1513556"/>
              <a:gd name="connsiteX4" fmla="*/ 0 w 576660"/>
              <a:gd name="connsiteY4" fmla="*/ 756779 h 151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660" h="1513556">
                <a:moveTo>
                  <a:pt x="378389" y="0"/>
                </a:moveTo>
                <a:lnTo>
                  <a:pt x="576660" y="0"/>
                </a:lnTo>
                <a:lnTo>
                  <a:pt x="576660" y="1513556"/>
                </a:lnTo>
                <a:lnTo>
                  <a:pt x="378389" y="1513556"/>
                </a:lnTo>
                <a:lnTo>
                  <a:pt x="0" y="75677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05" name="Freeform 104"/>
          <p:cNvSpPr>
            <a:spLocks noChangeAspect="1"/>
          </p:cNvSpPr>
          <p:nvPr/>
        </p:nvSpPr>
        <p:spPr>
          <a:xfrm>
            <a:off x="8728202" y="-50644"/>
            <a:ext cx="415529" cy="421302"/>
          </a:xfrm>
          <a:custGeom>
            <a:avLst/>
            <a:gdLst>
              <a:gd name="connsiteX0" fmla="*/ 0 w 407257"/>
              <a:gd name="connsiteY0" fmla="*/ 0 h 412915"/>
              <a:gd name="connsiteX1" fmla="*/ 407257 w 407257"/>
              <a:gd name="connsiteY1" fmla="*/ 0 h 412915"/>
              <a:gd name="connsiteX2" fmla="*/ 407257 w 407257"/>
              <a:gd name="connsiteY2" fmla="*/ 412915 h 412915"/>
              <a:gd name="connsiteX3" fmla="*/ 206458 w 407257"/>
              <a:gd name="connsiteY3" fmla="*/ 412915 h 41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257" h="412915">
                <a:moveTo>
                  <a:pt x="0" y="0"/>
                </a:moveTo>
                <a:lnTo>
                  <a:pt x="407257" y="0"/>
                </a:lnTo>
                <a:lnTo>
                  <a:pt x="407257" y="412915"/>
                </a:lnTo>
                <a:lnTo>
                  <a:pt x="206458" y="41291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85" name="Freeform 84"/>
          <p:cNvSpPr>
            <a:spLocks noChangeAspect="1"/>
          </p:cNvSpPr>
          <p:nvPr/>
        </p:nvSpPr>
        <p:spPr>
          <a:xfrm>
            <a:off x="373158" y="-50644"/>
            <a:ext cx="1434031" cy="421302"/>
          </a:xfrm>
          <a:custGeom>
            <a:avLst/>
            <a:gdLst>
              <a:gd name="connsiteX0" fmla="*/ 0 w 1364148"/>
              <a:gd name="connsiteY0" fmla="*/ 0 h 400771"/>
              <a:gd name="connsiteX1" fmla="*/ 1364148 w 1364148"/>
              <a:gd name="connsiteY1" fmla="*/ 0 h 400771"/>
              <a:gd name="connsiteX2" fmla="*/ 1163762 w 1364148"/>
              <a:gd name="connsiteY2" fmla="*/ 400771 h 400771"/>
              <a:gd name="connsiteX3" fmla="*/ 200385 w 1364148"/>
              <a:gd name="connsiteY3" fmla="*/ 400771 h 40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148" h="400771">
                <a:moveTo>
                  <a:pt x="0" y="0"/>
                </a:moveTo>
                <a:lnTo>
                  <a:pt x="1364148" y="0"/>
                </a:lnTo>
                <a:lnTo>
                  <a:pt x="1163762" y="400771"/>
                </a:lnTo>
                <a:lnTo>
                  <a:pt x="200385" y="40077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210" name="Hexagon 209"/>
          <p:cNvSpPr>
            <a:spLocks noChangeAspect="1"/>
          </p:cNvSpPr>
          <p:nvPr/>
        </p:nvSpPr>
        <p:spPr>
          <a:xfrm>
            <a:off x="205260" y="395459"/>
            <a:ext cx="1784879" cy="1544299"/>
          </a:xfrm>
          <a:prstGeom prst="hexagon">
            <a:avLst/>
          </a:pr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206" name="Freeform 205"/>
          <p:cNvSpPr>
            <a:spLocks noChangeAspect="1"/>
          </p:cNvSpPr>
          <p:nvPr/>
        </p:nvSpPr>
        <p:spPr>
          <a:xfrm>
            <a:off x="205260" y="5013806"/>
            <a:ext cx="1784879" cy="1422285"/>
          </a:xfrm>
          <a:custGeom>
            <a:avLst/>
            <a:gdLst>
              <a:gd name="connsiteX0" fmla="*/ 367261 w 1697899"/>
              <a:gd name="connsiteY0" fmla="*/ 0 h 1364113"/>
              <a:gd name="connsiteX1" fmla="*/ 1330638 w 1697899"/>
              <a:gd name="connsiteY1" fmla="*/ 0 h 1364113"/>
              <a:gd name="connsiteX2" fmla="*/ 1697899 w 1697899"/>
              <a:gd name="connsiteY2" fmla="*/ 734522 h 1364113"/>
              <a:gd name="connsiteX3" fmla="*/ 1383103 w 1697899"/>
              <a:gd name="connsiteY3" fmla="*/ 1364113 h 1364113"/>
              <a:gd name="connsiteX4" fmla="*/ 314796 w 1697899"/>
              <a:gd name="connsiteY4" fmla="*/ 1364113 h 1364113"/>
              <a:gd name="connsiteX5" fmla="*/ 0 w 1697899"/>
              <a:gd name="connsiteY5" fmla="*/ 734522 h 13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899" h="1364113">
                <a:moveTo>
                  <a:pt x="367261" y="0"/>
                </a:moveTo>
                <a:lnTo>
                  <a:pt x="1330638" y="0"/>
                </a:lnTo>
                <a:lnTo>
                  <a:pt x="1697899" y="734522"/>
                </a:lnTo>
                <a:lnTo>
                  <a:pt x="1383103" y="1364113"/>
                </a:lnTo>
                <a:lnTo>
                  <a:pt x="314796" y="1364113"/>
                </a:lnTo>
                <a:lnTo>
                  <a:pt x="0" y="73452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61" name="Hexagon 60"/>
          <p:cNvSpPr>
            <a:spLocks noChangeAspect="1"/>
          </p:cNvSpPr>
          <p:nvPr/>
        </p:nvSpPr>
        <p:spPr>
          <a:xfrm>
            <a:off x="2986032" y="395459"/>
            <a:ext cx="1784879" cy="1544299"/>
          </a:xfrm>
          <a:prstGeom prst="hexagon">
            <a:avLst/>
          </a:pr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62" name="Hexagon 61"/>
          <p:cNvSpPr>
            <a:spLocks noChangeAspect="1"/>
          </p:cNvSpPr>
          <p:nvPr/>
        </p:nvSpPr>
        <p:spPr>
          <a:xfrm>
            <a:off x="5764586" y="395459"/>
            <a:ext cx="1784879" cy="1544299"/>
          </a:xfrm>
          <a:prstGeom prst="hexagon">
            <a:avLst/>
          </a:pr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126" name="Freeform 125"/>
          <p:cNvSpPr>
            <a:spLocks noChangeAspect="1"/>
          </p:cNvSpPr>
          <p:nvPr/>
        </p:nvSpPr>
        <p:spPr>
          <a:xfrm>
            <a:off x="1596755" y="-62518"/>
            <a:ext cx="1784879" cy="1228759"/>
          </a:xfrm>
          <a:custGeom>
            <a:avLst/>
            <a:gdLst>
              <a:gd name="connsiteX0" fmla="*/ 217179 w 1697899"/>
              <a:gd name="connsiteY0" fmla="*/ 0 h 1168879"/>
              <a:gd name="connsiteX1" fmla="*/ 1480721 w 1697899"/>
              <a:gd name="connsiteY1" fmla="*/ 0 h 1168879"/>
              <a:gd name="connsiteX2" fmla="*/ 1697899 w 1697899"/>
              <a:gd name="connsiteY2" fmla="*/ 434358 h 1168879"/>
              <a:gd name="connsiteX3" fmla="*/ 1330639 w 1697899"/>
              <a:gd name="connsiteY3" fmla="*/ 1168879 h 1168879"/>
              <a:gd name="connsiteX4" fmla="*/ 367261 w 1697899"/>
              <a:gd name="connsiteY4" fmla="*/ 1168879 h 1168879"/>
              <a:gd name="connsiteX5" fmla="*/ 0 w 1697899"/>
              <a:gd name="connsiteY5" fmla="*/ 434358 h 116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899" h="1168879">
                <a:moveTo>
                  <a:pt x="217179" y="0"/>
                </a:moveTo>
                <a:lnTo>
                  <a:pt x="1480721" y="0"/>
                </a:lnTo>
                <a:lnTo>
                  <a:pt x="1697899" y="434358"/>
                </a:lnTo>
                <a:lnTo>
                  <a:pt x="1330639" y="1168879"/>
                </a:lnTo>
                <a:lnTo>
                  <a:pt x="367261" y="1168879"/>
                </a:lnTo>
                <a:lnTo>
                  <a:pt x="0" y="43435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130" name="Freeform 129"/>
          <p:cNvSpPr>
            <a:spLocks noChangeAspect="1"/>
          </p:cNvSpPr>
          <p:nvPr/>
        </p:nvSpPr>
        <p:spPr>
          <a:xfrm>
            <a:off x="4375309" y="-62517"/>
            <a:ext cx="1784879" cy="1228760"/>
          </a:xfrm>
          <a:custGeom>
            <a:avLst/>
            <a:gdLst>
              <a:gd name="connsiteX0" fmla="*/ 217180 w 1697899"/>
              <a:gd name="connsiteY0" fmla="*/ 0 h 1168880"/>
              <a:gd name="connsiteX1" fmla="*/ 1480720 w 1697899"/>
              <a:gd name="connsiteY1" fmla="*/ 0 h 1168880"/>
              <a:gd name="connsiteX2" fmla="*/ 1697899 w 1697899"/>
              <a:gd name="connsiteY2" fmla="*/ 434359 h 1168880"/>
              <a:gd name="connsiteX3" fmla="*/ 1330638 w 1697899"/>
              <a:gd name="connsiteY3" fmla="*/ 1168880 h 1168880"/>
              <a:gd name="connsiteX4" fmla="*/ 367261 w 1697899"/>
              <a:gd name="connsiteY4" fmla="*/ 1168880 h 1168880"/>
              <a:gd name="connsiteX5" fmla="*/ 0 w 1697899"/>
              <a:gd name="connsiteY5" fmla="*/ 434359 h 116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899" h="1168880">
                <a:moveTo>
                  <a:pt x="217180" y="0"/>
                </a:moveTo>
                <a:lnTo>
                  <a:pt x="1480720" y="0"/>
                </a:lnTo>
                <a:lnTo>
                  <a:pt x="1697899" y="434359"/>
                </a:lnTo>
                <a:lnTo>
                  <a:pt x="1330638" y="1168880"/>
                </a:lnTo>
                <a:lnTo>
                  <a:pt x="367261" y="1168880"/>
                </a:lnTo>
                <a:lnTo>
                  <a:pt x="0" y="43435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134" name="Freeform 133"/>
          <p:cNvSpPr>
            <a:spLocks noChangeAspect="1"/>
          </p:cNvSpPr>
          <p:nvPr/>
        </p:nvSpPr>
        <p:spPr>
          <a:xfrm>
            <a:off x="7153863" y="-62517"/>
            <a:ext cx="1784879" cy="1228760"/>
          </a:xfrm>
          <a:custGeom>
            <a:avLst/>
            <a:gdLst>
              <a:gd name="connsiteX0" fmla="*/ 217180 w 1697899"/>
              <a:gd name="connsiteY0" fmla="*/ 0 h 1168880"/>
              <a:gd name="connsiteX1" fmla="*/ 1480720 w 1697899"/>
              <a:gd name="connsiteY1" fmla="*/ 0 h 1168880"/>
              <a:gd name="connsiteX2" fmla="*/ 1697899 w 1697899"/>
              <a:gd name="connsiteY2" fmla="*/ 434359 h 1168880"/>
              <a:gd name="connsiteX3" fmla="*/ 1330638 w 1697899"/>
              <a:gd name="connsiteY3" fmla="*/ 1168880 h 1168880"/>
              <a:gd name="connsiteX4" fmla="*/ 367261 w 1697899"/>
              <a:gd name="connsiteY4" fmla="*/ 1168880 h 1168880"/>
              <a:gd name="connsiteX5" fmla="*/ 0 w 1697899"/>
              <a:gd name="connsiteY5" fmla="*/ 434359 h 116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899" h="1168880">
                <a:moveTo>
                  <a:pt x="217180" y="0"/>
                </a:moveTo>
                <a:lnTo>
                  <a:pt x="1480720" y="0"/>
                </a:lnTo>
                <a:lnTo>
                  <a:pt x="1697899" y="434359"/>
                </a:lnTo>
                <a:lnTo>
                  <a:pt x="1330638" y="1168880"/>
                </a:lnTo>
                <a:lnTo>
                  <a:pt x="367261" y="1168880"/>
                </a:lnTo>
                <a:lnTo>
                  <a:pt x="0" y="43435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128" name="Freeform 127"/>
          <p:cNvSpPr>
            <a:spLocks noChangeAspect="1"/>
          </p:cNvSpPr>
          <p:nvPr/>
        </p:nvSpPr>
        <p:spPr>
          <a:xfrm>
            <a:off x="3161457" y="-50644"/>
            <a:ext cx="1434031" cy="421302"/>
          </a:xfrm>
          <a:custGeom>
            <a:avLst/>
            <a:gdLst>
              <a:gd name="connsiteX0" fmla="*/ 0 w 1364148"/>
              <a:gd name="connsiteY0" fmla="*/ 0 h 400771"/>
              <a:gd name="connsiteX1" fmla="*/ 1364148 w 1364148"/>
              <a:gd name="connsiteY1" fmla="*/ 0 h 400771"/>
              <a:gd name="connsiteX2" fmla="*/ 1163762 w 1364148"/>
              <a:gd name="connsiteY2" fmla="*/ 400771 h 400771"/>
              <a:gd name="connsiteX3" fmla="*/ 200385 w 1364148"/>
              <a:gd name="connsiteY3" fmla="*/ 400771 h 40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148" h="400771">
                <a:moveTo>
                  <a:pt x="0" y="0"/>
                </a:moveTo>
                <a:lnTo>
                  <a:pt x="1364148" y="0"/>
                </a:lnTo>
                <a:lnTo>
                  <a:pt x="1163762" y="400771"/>
                </a:lnTo>
                <a:lnTo>
                  <a:pt x="200385" y="40077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142" name="Freeform 141"/>
          <p:cNvSpPr>
            <a:spLocks noChangeAspect="1"/>
          </p:cNvSpPr>
          <p:nvPr/>
        </p:nvSpPr>
        <p:spPr>
          <a:xfrm>
            <a:off x="2986032" y="5013806"/>
            <a:ext cx="1784879" cy="1424316"/>
          </a:xfrm>
          <a:custGeom>
            <a:avLst/>
            <a:gdLst>
              <a:gd name="connsiteX0" fmla="*/ 367261 w 1697899"/>
              <a:gd name="connsiteY0" fmla="*/ 0 h 1364113"/>
              <a:gd name="connsiteX1" fmla="*/ 1330638 w 1697899"/>
              <a:gd name="connsiteY1" fmla="*/ 0 h 1364113"/>
              <a:gd name="connsiteX2" fmla="*/ 1697899 w 1697899"/>
              <a:gd name="connsiteY2" fmla="*/ 734522 h 1364113"/>
              <a:gd name="connsiteX3" fmla="*/ 1383103 w 1697899"/>
              <a:gd name="connsiteY3" fmla="*/ 1364113 h 1364113"/>
              <a:gd name="connsiteX4" fmla="*/ 314796 w 1697899"/>
              <a:gd name="connsiteY4" fmla="*/ 1364113 h 1364113"/>
              <a:gd name="connsiteX5" fmla="*/ 0 w 1697899"/>
              <a:gd name="connsiteY5" fmla="*/ 734522 h 13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899" h="1364113">
                <a:moveTo>
                  <a:pt x="367261" y="0"/>
                </a:moveTo>
                <a:lnTo>
                  <a:pt x="1330638" y="0"/>
                </a:lnTo>
                <a:lnTo>
                  <a:pt x="1697899" y="734522"/>
                </a:lnTo>
                <a:lnTo>
                  <a:pt x="1383103" y="1364113"/>
                </a:lnTo>
                <a:lnTo>
                  <a:pt x="314796" y="1364113"/>
                </a:lnTo>
                <a:lnTo>
                  <a:pt x="0" y="73452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46" name="Freeform 145"/>
          <p:cNvSpPr>
            <a:spLocks noChangeAspect="1"/>
          </p:cNvSpPr>
          <p:nvPr/>
        </p:nvSpPr>
        <p:spPr>
          <a:xfrm>
            <a:off x="5764586" y="5013806"/>
            <a:ext cx="1784879" cy="1422285"/>
          </a:xfrm>
          <a:custGeom>
            <a:avLst/>
            <a:gdLst>
              <a:gd name="connsiteX0" fmla="*/ 367261 w 1697899"/>
              <a:gd name="connsiteY0" fmla="*/ 0 h 1364113"/>
              <a:gd name="connsiteX1" fmla="*/ 1330638 w 1697899"/>
              <a:gd name="connsiteY1" fmla="*/ 0 h 1364113"/>
              <a:gd name="connsiteX2" fmla="*/ 1697899 w 1697899"/>
              <a:gd name="connsiteY2" fmla="*/ 734522 h 1364113"/>
              <a:gd name="connsiteX3" fmla="*/ 1383103 w 1697899"/>
              <a:gd name="connsiteY3" fmla="*/ 1364113 h 1364113"/>
              <a:gd name="connsiteX4" fmla="*/ 314796 w 1697899"/>
              <a:gd name="connsiteY4" fmla="*/ 1364113 h 1364113"/>
              <a:gd name="connsiteX5" fmla="*/ 0 w 1697899"/>
              <a:gd name="connsiteY5" fmla="*/ 734522 h 136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899" h="1364113">
                <a:moveTo>
                  <a:pt x="367261" y="0"/>
                </a:moveTo>
                <a:lnTo>
                  <a:pt x="1330638" y="0"/>
                </a:lnTo>
                <a:lnTo>
                  <a:pt x="1697899" y="734522"/>
                </a:lnTo>
                <a:lnTo>
                  <a:pt x="1383103" y="1364113"/>
                </a:lnTo>
                <a:lnTo>
                  <a:pt x="314796" y="1364113"/>
                </a:lnTo>
                <a:lnTo>
                  <a:pt x="0" y="73452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40" name="Freeform 139"/>
          <p:cNvSpPr>
            <a:spLocks noChangeAspect="1"/>
          </p:cNvSpPr>
          <p:nvPr/>
        </p:nvSpPr>
        <p:spPr>
          <a:xfrm>
            <a:off x="1663976" y="5798383"/>
            <a:ext cx="1650439" cy="637708"/>
          </a:xfrm>
          <a:custGeom>
            <a:avLst/>
            <a:gdLst>
              <a:gd name="connsiteX0" fmla="*/ 303316 w 1570010"/>
              <a:gd name="connsiteY0" fmla="*/ 0 h 606632"/>
              <a:gd name="connsiteX1" fmla="*/ 1266694 w 1570010"/>
              <a:gd name="connsiteY1" fmla="*/ 0 h 606632"/>
              <a:gd name="connsiteX2" fmla="*/ 1570010 w 1570010"/>
              <a:gd name="connsiteY2" fmla="*/ 606632 h 606632"/>
              <a:gd name="connsiteX3" fmla="*/ 0 w 1570010"/>
              <a:gd name="connsiteY3" fmla="*/ 606632 h 60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0010" h="606632">
                <a:moveTo>
                  <a:pt x="303316" y="0"/>
                </a:moveTo>
                <a:lnTo>
                  <a:pt x="1266694" y="0"/>
                </a:lnTo>
                <a:lnTo>
                  <a:pt x="1570010" y="606632"/>
                </a:lnTo>
                <a:lnTo>
                  <a:pt x="0" y="60663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44" name="Freeform 143"/>
          <p:cNvSpPr>
            <a:spLocks noChangeAspect="1"/>
          </p:cNvSpPr>
          <p:nvPr/>
        </p:nvSpPr>
        <p:spPr>
          <a:xfrm>
            <a:off x="4442529" y="5798383"/>
            <a:ext cx="1650438" cy="637708"/>
          </a:xfrm>
          <a:custGeom>
            <a:avLst/>
            <a:gdLst>
              <a:gd name="connsiteX0" fmla="*/ 303316 w 1570009"/>
              <a:gd name="connsiteY0" fmla="*/ 0 h 606632"/>
              <a:gd name="connsiteX1" fmla="*/ 1266693 w 1570009"/>
              <a:gd name="connsiteY1" fmla="*/ 0 h 606632"/>
              <a:gd name="connsiteX2" fmla="*/ 1570009 w 1570009"/>
              <a:gd name="connsiteY2" fmla="*/ 606632 h 606632"/>
              <a:gd name="connsiteX3" fmla="*/ 0 w 1570009"/>
              <a:gd name="connsiteY3" fmla="*/ 606632 h 60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0009" h="606632">
                <a:moveTo>
                  <a:pt x="303316" y="0"/>
                </a:moveTo>
                <a:lnTo>
                  <a:pt x="1266693" y="0"/>
                </a:lnTo>
                <a:lnTo>
                  <a:pt x="1570009" y="606632"/>
                </a:lnTo>
                <a:lnTo>
                  <a:pt x="0" y="60663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148" name="Freeform 147"/>
          <p:cNvSpPr>
            <a:spLocks noChangeAspect="1"/>
          </p:cNvSpPr>
          <p:nvPr/>
        </p:nvSpPr>
        <p:spPr>
          <a:xfrm>
            <a:off x="7221082" y="5798383"/>
            <a:ext cx="1650438" cy="637708"/>
          </a:xfrm>
          <a:custGeom>
            <a:avLst/>
            <a:gdLst>
              <a:gd name="connsiteX0" fmla="*/ 303316 w 1570009"/>
              <a:gd name="connsiteY0" fmla="*/ 0 h 606632"/>
              <a:gd name="connsiteX1" fmla="*/ 1266693 w 1570009"/>
              <a:gd name="connsiteY1" fmla="*/ 0 h 606632"/>
              <a:gd name="connsiteX2" fmla="*/ 1570009 w 1570009"/>
              <a:gd name="connsiteY2" fmla="*/ 606632 h 606632"/>
              <a:gd name="connsiteX3" fmla="*/ 0 w 1570009"/>
              <a:gd name="connsiteY3" fmla="*/ 606632 h 60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0009" h="606632">
                <a:moveTo>
                  <a:pt x="303316" y="0"/>
                </a:moveTo>
                <a:lnTo>
                  <a:pt x="1266693" y="0"/>
                </a:lnTo>
                <a:lnTo>
                  <a:pt x="1570009" y="606632"/>
                </a:lnTo>
                <a:lnTo>
                  <a:pt x="0" y="60663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21" name="Hexagon 20"/>
          <p:cNvSpPr>
            <a:spLocks noChangeAspect="1"/>
          </p:cNvSpPr>
          <p:nvPr/>
        </p:nvSpPr>
        <p:spPr>
          <a:xfrm>
            <a:off x="1596755" y="2707289"/>
            <a:ext cx="1784879" cy="1544298"/>
          </a:xfrm>
          <a:prstGeom prst="hexagon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57" kern="0" dirty="0">
                <a:solidFill>
                  <a:srgbClr val="00437B"/>
                </a:solidFill>
                <a:ea typeface="ＭＳ Ｐゴシック"/>
              </a:rPr>
              <a:t>130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mothers and babies served through Project RESPECT in 2016</a:t>
            </a:r>
          </a:p>
        </p:txBody>
      </p:sp>
      <p:sp>
        <p:nvSpPr>
          <p:cNvPr id="27" name="Hexagon 26"/>
          <p:cNvSpPr>
            <a:spLocks noChangeAspect="1"/>
          </p:cNvSpPr>
          <p:nvPr/>
        </p:nvSpPr>
        <p:spPr>
          <a:xfrm>
            <a:off x="1596755" y="1171268"/>
            <a:ext cx="1784879" cy="1544298"/>
          </a:xfrm>
          <a:prstGeom prst="hexagon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20" kern="0" dirty="0">
              <a:solidFill>
                <a:srgbClr val="00437B"/>
              </a:solidFill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4" name="Hexagon 23"/>
          <p:cNvSpPr>
            <a:spLocks noChangeAspect="1"/>
          </p:cNvSpPr>
          <p:nvPr/>
        </p:nvSpPr>
        <p:spPr>
          <a:xfrm>
            <a:off x="1596755" y="4245379"/>
            <a:ext cx="1784879" cy="1544298"/>
          </a:xfrm>
          <a:prstGeom prst="hexagon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wrap="none"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CATALYST</a:t>
            </a:r>
            <a:br>
              <a:rPr lang="en-US" sz="1224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clinic for</a:t>
            </a:r>
            <a:br>
              <a:rPr lang="en-US" sz="1224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adolescents /</a:t>
            </a:r>
            <a:br>
              <a:rPr lang="en-US" sz="1224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young adults one</a:t>
            </a:r>
            <a:br>
              <a:rPr lang="en-US" sz="1224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of the first of its</a:t>
            </a:r>
            <a:br>
              <a:rPr lang="en-US" sz="1224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kind nationally</a:t>
            </a:r>
          </a:p>
        </p:txBody>
      </p:sp>
      <p:sp>
        <p:nvSpPr>
          <p:cNvPr id="22" name="Hexagon 21"/>
          <p:cNvSpPr>
            <a:spLocks noChangeAspect="1"/>
          </p:cNvSpPr>
          <p:nvPr/>
        </p:nvSpPr>
        <p:spPr>
          <a:xfrm>
            <a:off x="4375309" y="2707288"/>
            <a:ext cx="1784879" cy="1544299"/>
          </a:xfrm>
          <a:prstGeom prst="hexagon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57" kern="0" dirty="0">
                <a:solidFill>
                  <a:srgbClr val="00437B"/>
                </a:solidFill>
                <a:ea typeface="ＭＳ Ｐゴシック"/>
              </a:rPr>
              <a:t>20+</a:t>
            </a:r>
            <a:r>
              <a:rPr lang="en-US" sz="2449" kern="0" dirty="0">
                <a:solidFill>
                  <a:srgbClr val="00437B"/>
                </a:solidFill>
                <a:ea typeface="ＭＳ Ｐゴシック"/>
              </a:rPr>
              <a:t/>
            </a:r>
            <a:br>
              <a:rPr lang="en-US" sz="2449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faculty members focused on addiction medicine</a:t>
            </a:r>
          </a:p>
        </p:txBody>
      </p:sp>
      <p:sp>
        <p:nvSpPr>
          <p:cNvPr id="31" name="Hexagon 30"/>
          <p:cNvSpPr>
            <a:spLocks noChangeAspect="1"/>
          </p:cNvSpPr>
          <p:nvPr/>
        </p:nvSpPr>
        <p:spPr>
          <a:xfrm>
            <a:off x="4375309" y="1171266"/>
            <a:ext cx="1784879" cy="1544299"/>
          </a:xfrm>
          <a:prstGeom prst="hexagon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57" kern="0" dirty="0">
                <a:solidFill>
                  <a:srgbClr val="00437B"/>
                </a:solidFill>
                <a:ea typeface="ＭＳ Ｐゴシック"/>
              </a:rPr>
              <a:t>18+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clinical programs for patients with SUDs</a:t>
            </a:r>
          </a:p>
        </p:txBody>
      </p:sp>
      <p:sp>
        <p:nvSpPr>
          <p:cNvPr id="28" name="Hexagon 27"/>
          <p:cNvSpPr>
            <a:spLocks noChangeAspect="1"/>
          </p:cNvSpPr>
          <p:nvPr/>
        </p:nvSpPr>
        <p:spPr>
          <a:xfrm>
            <a:off x="4375309" y="4245378"/>
            <a:ext cx="1784879" cy="1544299"/>
          </a:xfrm>
          <a:prstGeom prst="hexagon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wrap="none" lIns="0" rIns="0" rtlCol="0" anchor="ctr">
            <a:noAutofit/>
          </a:bodyPr>
          <a:lstStyle/>
          <a:p>
            <a:pPr algn="ctr">
              <a:buClr>
                <a:schemeClr val="tx2"/>
              </a:buClr>
            </a:pPr>
            <a:r>
              <a:rPr lang="en-US" sz="1224" dirty="0">
                <a:solidFill>
                  <a:srgbClr val="00437B"/>
                </a:solidFill>
              </a:rPr>
              <a:t>Largest</a:t>
            </a:r>
            <a:br>
              <a:rPr lang="en-US" sz="1224" dirty="0">
                <a:solidFill>
                  <a:srgbClr val="00437B"/>
                </a:solidFill>
              </a:rPr>
            </a:br>
            <a:r>
              <a:rPr lang="en-US" sz="1224" dirty="0">
                <a:solidFill>
                  <a:srgbClr val="00437B"/>
                </a:solidFill>
              </a:rPr>
              <a:t>provider</a:t>
            </a:r>
            <a:br>
              <a:rPr lang="en-US" sz="1224" dirty="0">
                <a:solidFill>
                  <a:srgbClr val="00437B"/>
                </a:solidFill>
              </a:rPr>
            </a:br>
            <a:r>
              <a:rPr lang="en-US" sz="1224" dirty="0">
                <a:solidFill>
                  <a:srgbClr val="00437B"/>
                </a:solidFill>
              </a:rPr>
              <a:t>regionally for</a:t>
            </a:r>
            <a:br>
              <a:rPr lang="en-US" sz="1224" dirty="0">
                <a:solidFill>
                  <a:srgbClr val="00437B"/>
                </a:solidFill>
              </a:rPr>
            </a:br>
            <a:r>
              <a:rPr lang="en-US" sz="1224" dirty="0">
                <a:solidFill>
                  <a:srgbClr val="00437B"/>
                </a:solidFill>
              </a:rPr>
              <a:t>pregnant mothers</a:t>
            </a:r>
            <a:br>
              <a:rPr lang="en-US" sz="1224" dirty="0">
                <a:solidFill>
                  <a:srgbClr val="00437B"/>
                </a:solidFill>
              </a:rPr>
            </a:br>
            <a:r>
              <a:rPr lang="en-US" sz="1224" dirty="0">
                <a:solidFill>
                  <a:srgbClr val="00437B"/>
                </a:solidFill>
              </a:rPr>
              <a:t>with SUDs</a:t>
            </a:r>
          </a:p>
        </p:txBody>
      </p:sp>
      <p:sp>
        <p:nvSpPr>
          <p:cNvPr id="23" name="Hexagon 22"/>
          <p:cNvSpPr>
            <a:spLocks noChangeAspect="1"/>
          </p:cNvSpPr>
          <p:nvPr/>
        </p:nvSpPr>
        <p:spPr>
          <a:xfrm>
            <a:off x="7153863" y="2707288"/>
            <a:ext cx="1784879" cy="1544299"/>
          </a:xfrm>
          <a:prstGeom prst="hexagon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57" kern="0" dirty="0">
                <a:solidFill>
                  <a:srgbClr val="00437B"/>
                </a:solidFill>
                <a:ea typeface="ＭＳ Ｐゴシック"/>
              </a:rPr>
              <a:t>1000+</a:t>
            </a:r>
            <a:r>
              <a:rPr lang="en-US" sz="2449" kern="0" dirty="0">
                <a:solidFill>
                  <a:srgbClr val="00437B"/>
                </a:solidFill>
                <a:ea typeface="ＭＳ Ｐゴシック"/>
              </a:rPr>
              <a:t/>
            </a:r>
            <a:br>
              <a:rPr lang="en-US" sz="2449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patients served annually via Addiction Consult Service</a:t>
            </a:r>
          </a:p>
        </p:txBody>
      </p:sp>
      <p:sp>
        <p:nvSpPr>
          <p:cNvPr id="5" name="Hexagon 4"/>
          <p:cNvSpPr>
            <a:spLocks noChangeAspect="1"/>
          </p:cNvSpPr>
          <p:nvPr/>
        </p:nvSpPr>
        <p:spPr>
          <a:xfrm>
            <a:off x="7153863" y="1171266"/>
            <a:ext cx="1784879" cy="1544299"/>
          </a:xfrm>
          <a:prstGeom prst="hexagon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algn="ctr">
              <a:defRPr/>
            </a:pPr>
            <a:r>
              <a:rPr lang="en-US" sz="2857" kern="0" dirty="0">
                <a:solidFill>
                  <a:srgbClr val="00437B"/>
                </a:solidFill>
                <a:ea typeface="ＭＳ Ｐゴシック"/>
              </a:rPr>
              <a:t>$8M+</a:t>
            </a:r>
            <a:r>
              <a:rPr lang="en-US" sz="2449" kern="0" dirty="0">
                <a:solidFill>
                  <a:srgbClr val="00437B"/>
                </a:solidFill>
                <a:ea typeface="ＭＳ Ｐゴシック"/>
              </a:rPr>
              <a:t/>
            </a:r>
            <a:br>
              <a:rPr lang="en-US" sz="2449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addiction-related grant funding in 2016</a:t>
            </a:r>
          </a:p>
        </p:txBody>
      </p:sp>
      <p:sp>
        <p:nvSpPr>
          <p:cNvPr id="32" name="Hexagon 31"/>
          <p:cNvSpPr>
            <a:spLocks noChangeAspect="1"/>
          </p:cNvSpPr>
          <p:nvPr/>
        </p:nvSpPr>
        <p:spPr>
          <a:xfrm>
            <a:off x="7153863" y="4245378"/>
            <a:ext cx="1784879" cy="1544299"/>
          </a:xfrm>
          <a:prstGeom prst="hexagon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algn="ctr">
              <a:spcAft>
                <a:spcPts val="1326"/>
              </a:spcAft>
              <a:defRPr/>
            </a:pPr>
            <a:r>
              <a:rPr lang="en-US" sz="2857" kern="0" dirty="0">
                <a:solidFill>
                  <a:srgbClr val="00437B"/>
                </a:solidFill>
                <a:ea typeface="ＭＳ Ｐゴシック"/>
              </a:rPr>
              <a:t>2</a:t>
            </a:r>
            <a:r>
              <a:rPr lang="en-US" sz="2755" kern="0" dirty="0">
                <a:solidFill>
                  <a:srgbClr val="00437B"/>
                </a:solidFill>
                <a:ea typeface="ＭＳ Ｐゴシック"/>
              </a:rPr>
              <a:t/>
            </a:r>
            <a:br>
              <a:rPr lang="en-US" sz="2755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fellowship programs for clinical care and research</a:t>
            </a:r>
          </a:p>
        </p:txBody>
      </p:sp>
      <p:sp>
        <p:nvSpPr>
          <p:cNvPr id="16" name="Hexagon 15"/>
          <p:cNvSpPr>
            <a:spLocks noChangeAspect="1"/>
          </p:cNvSpPr>
          <p:nvPr/>
        </p:nvSpPr>
        <p:spPr>
          <a:xfrm>
            <a:off x="2986032" y="1942065"/>
            <a:ext cx="1784879" cy="1544299"/>
          </a:xfrm>
          <a:prstGeom prst="hexagon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24" kern="0" dirty="0">
                <a:solidFill>
                  <a:srgbClr val="00437B"/>
                </a:solidFill>
                <a:ea typeface="ＭＳ Ｐゴシック"/>
                <a:cs typeface="Arial" panose="020B0604020202020204" pitchFamily="34" charset="0"/>
              </a:rPr>
              <a:t>OBAT is a national best practice of SUD treatment within primary care </a:t>
            </a:r>
          </a:p>
        </p:txBody>
      </p:sp>
      <p:sp>
        <p:nvSpPr>
          <p:cNvPr id="15" name="Hexagon 14"/>
          <p:cNvSpPr>
            <a:spLocks noChangeAspect="1"/>
          </p:cNvSpPr>
          <p:nvPr/>
        </p:nvSpPr>
        <p:spPr>
          <a:xfrm>
            <a:off x="2986032" y="3480157"/>
            <a:ext cx="1784879" cy="1544299"/>
          </a:xfrm>
          <a:prstGeom prst="hexagon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US" sz="2857" kern="0" dirty="0">
                <a:solidFill>
                  <a:srgbClr val="00437B"/>
                </a:solidFill>
                <a:ea typeface="ＭＳ Ｐゴシック"/>
              </a:rPr>
              <a:t>40+</a:t>
            </a:r>
            <a:r>
              <a:rPr lang="en-US" sz="2449" kern="0" dirty="0">
                <a:solidFill>
                  <a:srgbClr val="00437B"/>
                </a:solidFill>
                <a:ea typeface="ＭＳ Ｐゴシック"/>
              </a:rPr>
              <a:t/>
            </a:r>
            <a:br>
              <a:rPr lang="en-US" sz="2449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Health centers across MA supported by OBAT TTA</a:t>
            </a:r>
          </a:p>
          <a:p>
            <a:pPr algn="ctr">
              <a:defRPr/>
            </a:pPr>
            <a:endParaRPr lang="en-US" sz="91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25" name="Hexagon 24"/>
          <p:cNvSpPr>
            <a:spLocks noChangeAspect="1"/>
          </p:cNvSpPr>
          <p:nvPr/>
        </p:nvSpPr>
        <p:spPr>
          <a:xfrm>
            <a:off x="5764586" y="1942065"/>
            <a:ext cx="1784879" cy="1544299"/>
          </a:xfrm>
          <a:prstGeom prst="hexagon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One of the</a:t>
            </a:r>
            <a:br>
              <a:rPr lang="en-US" sz="1224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first addiction medicine fellowships</a:t>
            </a:r>
            <a:br>
              <a:rPr lang="en-US" sz="1224" kern="0" dirty="0">
                <a:solidFill>
                  <a:srgbClr val="00437B"/>
                </a:solidFill>
                <a:ea typeface="ＭＳ Ｐゴシック"/>
              </a:rPr>
            </a:br>
            <a:r>
              <a:rPr lang="en-US" sz="1224" kern="0" dirty="0">
                <a:solidFill>
                  <a:srgbClr val="00437B"/>
                </a:solidFill>
                <a:ea typeface="ＭＳ Ｐゴシック"/>
              </a:rPr>
              <a:t>in the US</a:t>
            </a:r>
          </a:p>
        </p:txBody>
      </p:sp>
      <p:sp>
        <p:nvSpPr>
          <p:cNvPr id="33" name="Hexagon 32"/>
          <p:cNvSpPr>
            <a:spLocks noChangeAspect="1"/>
          </p:cNvSpPr>
          <p:nvPr/>
        </p:nvSpPr>
        <p:spPr>
          <a:xfrm>
            <a:off x="5764586" y="3480157"/>
            <a:ext cx="1784879" cy="1544299"/>
          </a:xfrm>
          <a:prstGeom prst="hexagon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lIns="0" rIns="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57" kern="0" dirty="0">
                <a:solidFill>
                  <a:srgbClr val="00437B"/>
                </a:solidFill>
                <a:ea typeface="ＭＳ Ｐゴシック"/>
              </a:rPr>
              <a:t>8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24" kern="0" dirty="0">
                <a:solidFill>
                  <a:srgbClr val="00437B"/>
                </a:solidFill>
                <a:ea typeface="ＭＳ Ｐゴシック"/>
                <a:cs typeface="Arial" panose="020B0604020202020204" pitchFamily="34" charset="0"/>
              </a:rPr>
              <a:t>training programs for med students / residents / fellows and attendings</a:t>
            </a:r>
          </a:p>
        </p:txBody>
      </p:sp>
      <p:sp>
        <p:nvSpPr>
          <p:cNvPr id="132" name="Freeform 131"/>
          <p:cNvSpPr>
            <a:spLocks noChangeAspect="1"/>
          </p:cNvSpPr>
          <p:nvPr/>
        </p:nvSpPr>
        <p:spPr>
          <a:xfrm>
            <a:off x="5940008" y="-50644"/>
            <a:ext cx="1434032" cy="421302"/>
          </a:xfrm>
          <a:custGeom>
            <a:avLst/>
            <a:gdLst>
              <a:gd name="connsiteX0" fmla="*/ 0 w 1364149"/>
              <a:gd name="connsiteY0" fmla="*/ 0 h 400771"/>
              <a:gd name="connsiteX1" fmla="*/ 1364149 w 1364149"/>
              <a:gd name="connsiteY1" fmla="*/ 0 h 400771"/>
              <a:gd name="connsiteX2" fmla="*/ 1163763 w 1364149"/>
              <a:gd name="connsiteY2" fmla="*/ 400771 h 400771"/>
              <a:gd name="connsiteX3" fmla="*/ 200386 w 1364149"/>
              <a:gd name="connsiteY3" fmla="*/ 400771 h 40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149" h="400771">
                <a:moveTo>
                  <a:pt x="0" y="0"/>
                </a:moveTo>
                <a:lnTo>
                  <a:pt x="1364149" y="0"/>
                </a:lnTo>
                <a:lnTo>
                  <a:pt x="1163763" y="400771"/>
                </a:lnTo>
                <a:lnTo>
                  <a:pt x="200386" y="40077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2000"/>
            </a:schemeClr>
          </a:solidFill>
          <a:ln w="3175" cap="flat" cmpd="sng" algn="ctr">
            <a:solidFill>
              <a:schemeClr val="bg1"/>
            </a:solidFill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315393" name="TextBox 315392"/>
          <p:cNvSpPr txBox="1">
            <a:spLocks noChangeAspect="1"/>
          </p:cNvSpPr>
          <p:nvPr/>
        </p:nvSpPr>
        <p:spPr>
          <a:xfrm>
            <a:off x="1889369" y="1430798"/>
            <a:ext cx="1199653" cy="1025237"/>
          </a:xfrm>
          <a:prstGeom prst="rect">
            <a:avLst/>
          </a:prstGeom>
          <a:ln w="3175">
            <a:noFill/>
          </a:ln>
        </p:spPr>
        <p:txBody>
          <a:bodyPr vert="horz" wrap="none" lIns="0" tIns="0" rIns="0" bIns="0" rtlCol="0" anchor="ctr" anchorCtr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algn="ctr"/>
            <a:r>
              <a:rPr lang="en-US" sz="2857" dirty="0">
                <a:solidFill>
                  <a:srgbClr val="00437B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2,250+</a:t>
            </a:r>
            <a:br>
              <a:rPr lang="en-US" sz="2857" dirty="0">
                <a:solidFill>
                  <a:srgbClr val="00437B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sz="1224" dirty="0">
                <a:solidFill>
                  <a:srgbClr val="00437B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patients served</a:t>
            </a:r>
            <a:br>
              <a:rPr lang="en-US" sz="1224" dirty="0">
                <a:solidFill>
                  <a:srgbClr val="00437B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sz="1224" dirty="0">
                <a:solidFill>
                  <a:srgbClr val="00437B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through Project</a:t>
            </a:r>
            <a:br>
              <a:rPr lang="en-US" sz="1224" dirty="0">
                <a:solidFill>
                  <a:srgbClr val="00437B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sz="1224" dirty="0">
                <a:solidFill>
                  <a:srgbClr val="00437B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ASSERT in 2015</a:t>
            </a:r>
          </a:p>
        </p:txBody>
      </p:sp>
      <p:grpSp>
        <p:nvGrpSpPr>
          <p:cNvPr id="154" name="Group 153"/>
          <p:cNvGrpSpPr>
            <a:grpSpLocks noChangeAspect="1"/>
          </p:cNvGrpSpPr>
          <p:nvPr/>
        </p:nvGrpSpPr>
        <p:grpSpPr>
          <a:xfrm>
            <a:off x="6301418" y="965879"/>
            <a:ext cx="711215" cy="765697"/>
            <a:chOff x="4811713" y="919163"/>
            <a:chExt cx="766763" cy="82549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5" name="Freeform 8"/>
            <p:cNvSpPr>
              <a:spLocks/>
            </p:cNvSpPr>
            <p:nvPr/>
          </p:nvSpPr>
          <p:spPr bwMode="auto">
            <a:xfrm>
              <a:off x="4878388" y="1382713"/>
              <a:ext cx="144463" cy="127000"/>
            </a:xfrm>
            <a:custGeom>
              <a:avLst/>
              <a:gdLst>
                <a:gd name="T0" fmla="*/ 478 w 523"/>
                <a:gd name="T1" fmla="*/ 466 h 466"/>
                <a:gd name="T2" fmla="*/ 519 w 523"/>
                <a:gd name="T3" fmla="*/ 384 h 466"/>
                <a:gd name="T4" fmla="*/ 515 w 523"/>
                <a:gd name="T5" fmla="*/ 356 h 466"/>
                <a:gd name="T6" fmla="*/ 236 w 523"/>
                <a:gd name="T7" fmla="*/ 89 h 466"/>
                <a:gd name="T8" fmla="*/ 82 w 523"/>
                <a:gd name="T9" fmla="*/ 7 h 466"/>
                <a:gd name="T10" fmla="*/ 0 w 523"/>
                <a:gd name="T11" fmla="*/ 41 h 466"/>
                <a:gd name="T12" fmla="*/ 478 w 523"/>
                <a:gd name="T13" fmla="*/ 466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3" h="466">
                  <a:moveTo>
                    <a:pt x="478" y="466"/>
                  </a:moveTo>
                  <a:cubicBezTo>
                    <a:pt x="492" y="438"/>
                    <a:pt x="507" y="412"/>
                    <a:pt x="519" y="384"/>
                  </a:cubicBezTo>
                  <a:cubicBezTo>
                    <a:pt x="523" y="376"/>
                    <a:pt x="521" y="361"/>
                    <a:pt x="515" y="356"/>
                  </a:cubicBezTo>
                  <a:cubicBezTo>
                    <a:pt x="423" y="266"/>
                    <a:pt x="331" y="176"/>
                    <a:pt x="236" y="89"/>
                  </a:cubicBezTo>
                  <a:cubicBezTo>
                    <a:pt x="192" y="49"/>
                    <a:pt x="142" y="19"/>
                    <a:pt x="82" y="7"/>
                  </a:cubicBezTo>
                  <a:cubicBezTo>
                    <a:pt x="45" y="0"/>
                    <a:pt x="21" y="10"/>
                    <a:pt x="0" y="41"/>
                  </a:cubicBezTo>
                  <a:cubicBezTo>
                    <a:pt x="186" y="152"/>
                    <a:pt x="315" y="328"/>
                    <a:pt x="478" y="46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4927600" y="1355725"/>
              <a:ext cx="138113" cy="107950"/>
            </a:xfrm>
            <a:custGeom>
              <a:avLst/>
              <a:gdLst>
                <a:gd name="T0" fmla="*/ 74 w 504"/>
                <a:gd name="T1" fmla="*/ 5 h 392"/>
                <a:gd name="T2" fmla="*/ 0 w 504"/>
                <a:gd name="T3" fmla="*/ 28 h 392"/>
                <a:gd name="T4" fmla="*/ 425 w 504"/>
                <a:gd name="T5" fmla="*/ 392 h 392"/>
                <a:gd name="T6" fmla="*/ 504 w 504"/>
                <a:gd name="T7" fmla="*/ 344 h 392"/>
                <a:gd name="T8" fmla="*/ 218 w 504"/>
                <a:gd name="T9" fmla="*/ 79 h 392"/>
                <a:gd name="T10" fmla="*/ 74 w 504"/>
                <a:gd name="T11" fmla="*/ 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4" h="392">
                  <a:moveTo>
                    <a:pt x="74" y="5"/>
                  </a:moveTo>
                  <a:cubicBezTo>
                    <a:pt x="48" y="0"/>
                    <a:pt x="23" y="4"/>
                    <a:pt x="0" y="28"/>
                  </a:cubicBezTo>
                  <a:cubicBezTo>
                    <a:pt x="173" y="117"/>
                    <a:pt x="287" y="269"/>
                    <a:pt x="425" y="392"/>
                  </a:cubicBezTo>
                  <a:cubicBezTo>
                    <a:pt x="451" y="376"/>
                    <a:pt x="474" y="362"/>
                    <a:pt x="504" y="344"/>
                  </a:cubicBezTo>
                  <a:cubicBezTo>
                    <a:pt x="407" y="254"/>
                    <a:pt x="314" y="165"/>
                    <a:pt x="218" y="79"/>
                  </a:cubicBezTo>
                  <a:cubicBezTo>
                    <a:pt x="177" y="42"/>
                    <a:pt x="129" y="15"/>
                    <a:pt x="74" y="5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4811713" y="1409700"/>
              <a:ext cx="766763" cy="334962"/>
            </a:xfrm>
            <a:custGeom>
              <a:avLst/>
              <a:gdLst>
                <a:gd name="T0" fmla="*/ 2596 w 2793"/>
                <a:gd name="T1" fmla="*/ 124 h 1222"/>
                <a:gd name="T2" fmla="*/ 2478 w 2793"/>
                <a:gd name="T3" fmla="*/ 66 h 1222"/>
                <a:gd name="T4" fmla="*/ 2104 w 2793"/>
                <a:gd name="T5" fmla="*/ 28 h 1222"/>
                <a:gd name="T6" fmla="*/ 1727 w 2793"/>
                <a:gd name="T7" fmla="*/ 190 h 1222"/>
                <a:gd name="T8" fmla="*/ 1671 w 2793"/>
                <a:gd name="T9" fmla="*/ 211 h 1222"/>
                <a:gd name="T10" fmla="*/ 1127 w 2793"/>
                <a:gd name="T11" fmla="*/ 210 h 1222"/>
                <a:gd name="T12" fmla="*/ 870 w 2793"/>
                <a:gd name="T13" fmla="*/ 309 h 1222"/>
                <a:gd name="T14" fmla="*/ 832 w 2793"/>
                <a:gd name="T15" fmla="*/ 563 h 1222"/>
                <a:gd name="T16" fmla="*/ 1061 w 2793"/>
                <a:gd name="T17" fmla="*/ 705 h 1222"/>
                <a:gd name="T18" fmla="*/ 1334 w 2793"/>
                <a:gd name="T19" fmla="*/ 712 h 1222"/>
                <a:gd name="T20" fmla="*/ 1764 w 2793"/>
                <a:gd name="T21" fmla="*/ 725 h 1222"/>
                <a:gd name="T22" fmla="*/ 1920 w 2793"/>
                <a:gd name="T23" fmla="*/ 774 h 1222"/>
                <a:gd name="T24" fmla="*/ 1920 w 2793"/>
                <a:gd name="T25" fmla="*/ 787 h 1222"/>
                <a:gd name="T26" fmla="*/ 1677 w 2793"/>
                <a:gd name="T27" fmla="*/ 812 h 1222"/>
                <a:gd name="T28" fmla="*/ 1105 w 2793"/>
                <a:gd name="T29" fmla="*/ 814 h 1222"/>
                <a:gd name="T30" fmla="*/ 1018 w 2793"/>
                <a:gd name="T31" fmla="*/ 804 h 1222"/>
                <a:gd name="T32" fmla="*/ 718 w 2793"/>
                <a:gd name="T33" fmla="*/ 521 h 1222"/>
                <a:gd name="T34" fmla="*/ 700 w 2793"/>
                <a:gd name="T35" fmla="*/ 494 h 1222"/>
                <a:gd name="T36" fmla="*/ 331 w 2793"/>
                <a:gd name="T37" fmla="*/ 138 h 1222"/>
                <a:gd name="T38" fmla="*/ 151 w 2793"/>
                <a:gd name="T39" fmla="*/ 19 h 1222"/>
                <a:gd name="T40" fmla="*/ 23 w 2793"/>
                <a:gd name="T41" fmla="*/ 70 h 1222"/>
                <a:gd name="T42" fmla="*/ 2 w 2793"/>
                <a:gd name="T43" fmla="*/ 181 h 1222"/>
                <a:gd name="T44" fmla="*/ 93 w 2793"/>
                <a:gd name="T45" fmla="*/ 419 h 1222"/>
                <a:gd name="T46" fmla="*/ 483 w 2793"/>
                <a:gd name="T47" fmla="*/ 907 h 1222"/>
                <a:gd name="T48" fmla="*/ 784 w 2793"/>
                <a:gd name="T49" fmla="*/ 1109 h 1222"/>
                <a:gd name="T50" fmla="*/ 1401 w 2793"/>
                <a:gd name="T51" fmla="*/ 1212 h 1222"/>
                <a:gd name="T52" fmla="*/ 1801 w 2793"/>
                <a:gd name="T53" fmla="*/ 1140 h 1222"/>
                <a:gd name="T54" fmla="*/ 2186 w 2793"/>
                <a:gd name="T55" fmla="*/ 980 h 1222"/>
                <a:gd name="T56" fmla="*/ 2433 w 2793"/>
                <a:gd name="T57" fmla="*/ 910 h 1222"/>
                <a:gd name="T58" fmla="*/ 2523 w 2793"/>
                <a:gd name="T59" fmla="*/ 910 h 1222"/>
                <a:gd name="T60" fmla="*/ 2793 w 2793"/>
                <a:gd name="T61" fmla="*/ 910 h 1222"/>
                <a:gd name="T62" fmla="*/ 2793 w 2793"/>
                <a:gd name="T63" fmla="*/ 124 h 1222"/>
                <a:gd name="T64" fmla="*/ 2596 w 2793"/>
                <a:gd name="T65" fmla="*/ 12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93" h="1222">
                  <a:moveTo>
                    <a:pt x="2596" y="124"/>
                  </a:moveTo>
                  <a:cubicBezTo>
                    <a:pt x="2558" y="103"/>
                    <a:pt x="2519" y="82"/>
                    <a:pt x="2478" y="66"/>
                  </a:cubicBezTo>
                  <a:cubicBezTo>
                    <a:pt x="2358" y="17"/>
                    <a:pt x="2232" y="13"/>
                    <a:pt x="2104" y="28"/>
                  </a:cubicBezTo>
                  <a:cubicBezTo>
                    <a:pt x="1962" y="44"/>
                    <a:pt x="1835" y="95"/>
                    <a:pt x="1727" y="190"/>
                  </a:cubicBezTo>
                  <a:cubicBezTo>
                    <a:pt x="1710" y="205"/>
                    <a:pt x="1693" y="211"/>
                    <a:pt x="1671" y="211"/>
                  </a:cubicBezTo>
                  <a:cubicBezTo>
                    <a:pt x="1490" y="210"/>
                    <a:pt x="1308" y="210"/>
                    <a:pt x="1127" y="210"/>
                  </a:cubicBezTo>
                  <a:cubicBezTo>
                    <a:pt x="1029" y="211"/>
                    <a:pt x="941" y="239"/>
                    <a:pt x="870" y="309"/>
                  </a:cubicBezTo>
                  <a:cubicBezTo>
                    <a:pt x="800" y="380"/>
                    <a:pt x="783" y="484"/>
                    <a:pt x="832" y="563"/>
                  </a:cubicBezTo>
                  <a:cubicBezTo>
                    <a:pt x="885" y="647"/>
                    <a:pt x="963" y="696"/>
                    <a:pt x="1061" y="705"/>
                  </a:cubicBezTo>
                  <a:cubicBezTo>
                    <a:pt x="1152" y="713"/>
                    <a:pt x="1243" y="709"/>
                    <a:pt x="1334" y="712"/>
                  </a:cubicBezTo>
                  <a:cubicBezTo>
                    <a:pt x="1478" y="715"/>
                    <a:pt x="1621" y="718"/>
                    <a:pt x="1764" y="725"/>
                  </a:cubicBezTo>
                  <a:cubicBezTo>
                    <a:pt x="1819" y="728"/>
                    <a:pt x="1871" y="748"/>
                    <a:pt x="1920" y="774"/>
                  </a:cubicBezTo>
                  <a:cubicBezTo>
                    <a:pt x="1920" y="778"/>
                    <a:pt x="1920" y="782"/>
                    <a:pt x="1920" y="787"/>
                  </a:cubicBezTo>
                  <a:cubicBezTo>
                    <a:pt x="1839" y="796"/>
                    <a:pt x="1758" y="810"/>
                    <a:pt x="1677" y="812"/>
                  </a:cubicBezTo>
                  <a:cubicBezTo>
                    <a:pt x="1486" y="816"/>
                    <a:pt x="1295" y="814"/>
                    <a:pt x="1105" y="814"/>
                  </a:cubicBezTo>
                  <a:cubicBezTo>
                    <a:pt x="1076" y="814"/>
                    <a:pt x="1046" y="811"/>
                    <a:pt x="1018" y="804"/>
                  </a:cubicBezTo>
                  <a:cubicBezTo>
                    <a:pt x="866" y="766"/>
                    <a:pt x="756" y="682"/>
                    <a:pt x="718" y="521"/>
                  </a:cubicBezTo>
                  <a:cubicBezTo>
                    <a:pt x="716" y="511"/>
                    <a:pt x="707" y="501"/>
                    <a:pt x="700" y="494"/>
                  </a:cubicBezTo>
                  <a:cubicBezTo>
                    <a:pt x="577" y="375"/>
                    <a:pt x="455" y="256"/>
                    <a:pt x="331" y="138"/>
                  </a:cubicBezTo>
                  <a:cubicBezTo>
                    <a:pt x="278" y="88"/>
                    <a:pt x="222" y="43"/>
                    <a:pt x="151" y="19"/>
                  </a:cubicBezTo>
                  <a:cubicBezTo>
                    <a:pt x="93" y="0"/>
                    <a:pt x="48" y="14"/>
                    <a:pt x="23" y="70"/>
                  </a:cubicBezTo>
                  <a:cubicBezTo>
                    <a:pt x="8" y="103"/>
                    <a:pt x="0" y="144"/>
                    <a:pt x="2" y="181"/>
                  </a:cubicBezTo>
                  <a:cubicBezTo>
                    <a:pt x="8" y="268"/>
                    <a:pt x="40" y="350"/>
                    <a:pt x="93" y="419"/>
                  </a:cubicBezTo>
                  <a:cubicBezTo>
                    <a:pt x="220" y="584"/>
                    <a:pt x="353" y="744"/>
                    <a:pt x="483" y="907"/>
                  </a:cubicBezTo>
                  <a:cubicBezTo>
                    <a:pt x="562" y="1006"/>
                    <a:pt x="665" y="1069"/>
                    <a:pt x="784" y="1109"/>
                  </a:cubicBezTo>
                  <a:cubicBezTo>
                    <a:pt x="984" y="1178"/>
                    <a:pt x="1191" y="1198"/>
                    <a:pt x="1401" y="1212"/>
                  </a:cubicBezTo>
                  <a:cubicBezTo>
                    <a:pt x="1542" y="1222"/>
                    <a:pt x="1673" y="1194"/>
                    <a:pt x="1801" y="1140"/>
                  </a:cubicBezTo>
                  <a:cubicBezTo>
                    <a:pt x="1929" y="1087"/>
                    <a:pt x="2058" y="1034"/>
                    <a:pt x="2186" y="980"/>
                  </a:cubicBezTo>
                  <a:cubicBezTo>
                    <a:pt x="2266" y="947"/>
                    <a:pt x="2348" y="921"/>
                    <a:pt x="2433" y="910"/>
                  </a:cubicBezTo>
                  <a:cubicBezTo>
                    <a:pt x="2523" y="910"/>
                    <a:pt x="2523" y="910"/>
                    <a:pt x="2523" y="910"/>
                  </a:cubicBezTo>
                  <a:cubicBezTo>
                    <a:pt x="2793" y="910"/>
                    <a:pt x="2793" y="910"/>
                    <a:pt x="2793" y="910"/>
                  </a:cubicBezTo>
                  <a:cubicBezTo>
                    <a:pt x="2793" y="124"/>
                    <a:pt x="2793" y="124"/>
                    <a:pt x="2793" y="124"/>
                  </a:cubicBezTo>
                  <a:lnTo>
                    <a:pt x="2596" y="124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58" name="Freeform 11"/>
            <p:cNvSpPr>
              <a:spLocks noEditPoints="1"/>
            </p:cNvSpPr>
            <p:nvPr/>
          </p:nvSpPr>
          <p:spPr bwMode="auto">
            <a:xfrm>
              <a:off x="4921250" y="919163"/>
              <a:ext cx="546100" cy="492125"/>
            </a:xfrm>
            <a:custGeom>
              <a:avLst/>
              <a:gdLst>
                <a:gd name="T0" fmla="*/ 911 w 1989"/>
                <a:gd name="T1" fmla="*/ 1741 h 1792"/>
                <a:gd name="T2" fmla="*/ 921 w 1989"/>
                <a:gd name="T3" fmla="*/ 1752 h 1792"/>
                <a:gd name="T4" fmla="*/ 1068 w 1989"/>
                <a:gd name="T5" fmla="*/ 1752 h 1792"/>
                <a:gd name="T6" fmla="*/ 1077 w 1989"/>
                <a:gd name="T7" fmla="*/ 1741 h 1792"/>
                <a:gd name="T8" fmla="*/ 1989 w 1989"/>
                <a:gd name="T9" fmla="*/ 580 h 1792"/>
                <a:gd name="T10" fmla="*/ 1409 w 1989"/>
                <a:gd name="T11" fmla="*/ 0 h 1792"/>
                <a:gd name="T12" fmla="*/ 994 w 1989"/>
                <a:gd name="T13" fmla="*/ 257 h 1792"/>
                <a:gd name="T14" fmla="*/ 580 w 1989"/>
                <a:gd name="T15" fmla="*/ 0 h 1792"/>
                <a:gd name="T16" fmla="*/ 0 w 1989"/>
                <a:gd name="T17" fmla="*/ 580 h 1792"/>
                <a:gd name="T18" fmla="*/ 911 w 1989"/>
                <a:gd name="T19" fmla="*/ 1741 h 1792"/>
                <a:gd name="T20" fmla="*/ 1450 w 1989"/>
                <a:gd name="T21" fmla="*/ 207 h 1792"/>
                <a:gd name="T22" fmla="*/ 1663 w 1989"/>
                <a:gd name="T23" fmla="*/ 320 h 1792"/>
                <a:gd name="T24" fmla="*/ 1782 w 1989"/>
                <a:gd name="T25" fmla="*/ 539 h 1792"/>
                <a:gd name="T26" fmla="*/ 1699 w 1989"/>
                <a:gd name="T27" fmla="*/ 622 h 1792"/>
                <a:gd name="T28" fmla="*/ 1617 w 1989"/>
                <a:gd name="T29" fmla="*/ 553 h 1792"/>
                <a:gd name="T30" fmla="*/ 1436 w 1989"/>
                <a:gd name="T31" fmla="*/ 373 h 1792"/>
                <a:gd name="T32" fmla="*/ 1367 w 1989"/>
                <a:gd name="T33" fmla="*/ 291 h 1792"/>
                <a:gd name="T34" fmla="*/ 1450 w 1989"/>
                <a:gd name="T35" fmla="*/ 207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89" h="1792">
                  <a:moveTo>
                    <a:pt x="911" y="1741"/>
                  </a:moveTo>
                  <a:cubicBezTo>
                    <a:pt x="914" y="1745"/>
                    <a:pt x="918" y="1748"/>
                    <a:pt x="921" y="1752"/>
                  </a:cubicBezTo>
                  <a:cubicBezTo>
                    <a:pt x="962" y="1792"/>
                    <a:pt x="1027" y="1792"/>
                    <a:pt x="1068" y="1752"/>
                  </a:cubicBezTo>
                  <a:cubicBezTo>
                    <a:pt x="1072" y="1748"/>
                    <a:pt x="1074" y="1745"/>
                    <a:pt x="1077" y="1741"/>
                  </a:cubicBezTo>
                  <a:cubicBezTo>
                    <a:pt x="1398" y="1367"/>
                    <a:pt x="1989" y="1204"/>
                    <a:pt x="1989" y="580"/>
                  </a:cubicBezTo>
                  <a:cubicBezTo>
                    <a:pt x="1989" y="249"/>
                    <a:pt x="1729" y="0"/>
                    <a:pt x="1409" y="0"/>
                  </a:cubicBezTo>
                  <a:cubicBezTo>
                    <a:pt x="1246" y="0"/>
                    <a:pt x="1036" y="96"/>
                    <a:pt x="994" y="257"/>
                  </a:cubicBezTo>
                  <a:cubicBezTo>
                    <a:pt x="953" y="96"/>
                    <a:pt x="742" y="0"/>
                    <a:pt x="580" y="0"/>
                  </a:cubicBezTo>
                  <a:cubicBezTo>
                    <a:pt x="259" y="0"/>
                    <a:pt x="0" y="249"/>
                    <a:pt x="0" y="580"/>
                  </a:cubicBezTo>
                  <a:cubicBezTo>
                    <a:pt x="0" y="1202"/>
                    <a:pt x="591" y="1368"/>
                    <a:pt x="911" y="1741"/>
                  </a:cubicBezTo>
                  <a:close/>
                  <a:moveTo>
                    <a:pt x="1450" y="207"/>
                  </a:moveTo>
                  <a:cubicBezTo>
                    <a:pt x="1516" y="207"/>
                    <a:pt x="1596" y="254"/>
                    <a:pt x="1663" y="320"/>
                  </a:cubicBezTo>
                  <a:cubicBezTo>
                    <a:pt x="1731" y="388"/>
                    <a:pt x="1782" y="479"/>
                    <a:pt x="1782" y="539"/>
                  </a:cubicBezTo>
                  <a:cubicBezTo>
                    <a:pt x="1782" y="584"/>
                    <a:pt x="1744" y="622"/>
                    <a:pt x="1699" y="622"/>
                  </a:cubicBezTo>
                  <a:cubicBezTo>
                    <a:pt x="1658" y="622"/>
                    <a:pt x="1624" y="592"/>
                    <a:pt x="1617" y="553"/>
                  </a:cubicBezTo>
                  <a:cubicBezTo>
                    <a:pt x="1596" y="470"/>
                    <a:pt x="1525" y="394"/>
                    <a:pt x="1436" y="373"/>
                  </a:cubicBezTo>
                  <a:cubicBezTo>
                    <a:pt x="1397" y="366"/>
                    <a:pt x="1367" y="332"/>
                    <a:pt x="1367" y="291"/>
                  </a:cubicBezTo>
                  <a:cubicBezTo>
                    <a:pt x="1367" y="246"/>
                    <a:pt x="1404" y="207"/>
                    <a:pt x="1450" y="20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</p:grpSp>
      <p:sp>
        <p:nvSpPr>
          <p:cNvPr id="159" name="Freeform 20"/>
          <p:cNvSpPr>
            <a:spLocks noChangeAspect="1" noEditPoints="1"/>
          </p:cNvSpPr>
          <p:nvPr/>
        </p:nvSpPr>
        <p:spPr bwMode="auto">
          <a:xfrm>
            <a:off x="3471326" y="1011527"/>
            <a:ext cx="814290" cy="674403"/>
          </a:xfrm>
          <a:custGeom>
            <a:avLst/>
            <a:gdLst>
              <a:gd name="T0" fmla="*/ 120 w 234"/>
              <a:gd name="T1" fmla="*/ 192 h 194"/>
              <a:gd name="T2" fmla="*/ 113 w 234"/>
              <a:gd name="T3" fmla="*/ 192 h 194"/>
              <a:gd name="T4" fmla="*/ 50 w 234"/>
              <a:gd name="T5" fmla="*/ 133 h 194"/>
              <a:gd name="T6" fmla="*/ 69 w 234"/>
              <a:gd name="T7" fmla="*/ 129 h 194"/>
              <a:gd name="T8" fmla="*/ 94 w 234"/>
              <a:gd name="T9" fmla="*/ 145 h 194"/>
              <a:gd name="T10" fmla="*/ 105 w 234"/>
              <a:gd name="T11" fmla="*/ 133 h 194"/>
              <a:gd name="T12" fmla="*/ 116 w 234"/>
              <a:gd name="T13" fmla="*/ 148 h 194"/>
              <a:gd name="T14" fmla="*/ 133 w 234"/>
              <a:gd name="T15" fmla="*/ 150 h 194"/>
              <a:gd name="T16" fmla="*/ 141 w 234"/>
              <a:gd name="T17" fmla="*/ 133 h 194"/>
              <a:gd name="T18" fmla="*/ 157 w 234"/>
              <a:gd name="T19" fmla="*/ 155 h 194"/>
              <a:gd name="T20" fmla="*/ 183 w 234"/>
              <a:gd name="T21" fmla="*/ 133 h 194"/>
              <a:gd name="T22" fmla="*/ 174 w 234"/>
              <a:gd name="T23" fmla="*/ 141 h 194"/>
              <a:gd name="T24" fmla="*/ 5 w 234"/>
              <a:gd name="T25" fmla="*/ 62 h 194"/>
              <a:gd name="T26" fmla="*/ 117 w 234"/>
              <a:gd name="T27" fmla="*/ 28 h 194"/>
              <a:gd name="T28" fmla="*/ 228 w 234"/>
              <a:gd name="T29" fmla="*/ 62 h 194"/>
              <a:gd name="T30" fmla="*/ 184 w 234"/>
              <a:gd name="T31" fmla="*/ 114 h 194"/>
              <a:gd name="T32" fmla="*/ 172 w 234"/>
              <a:gd name="T33" fmla="*/ 105 h 194"/>
              <a:gd name="T34" fmla="*/ 151 w 234"/>
              <a:gd name="T35" fmla="*/ 91 h 194"/>
              <a:gd name="T36" fmla="*/ 135 w 234"/>
              <a:gd name="T37" fmla="*/ 115 h 194"/>
              <a:gd name="T38" fmla="*/ 125 w 234"/>
              <a:gd name="T39" fmla="*/ 120 h 194"/>
              <a:gd name="T40" fmla="*/ 111 w 234"/>
              <a:gd name="T41" fmla="*/ 114 h 194"/>
              <a:gd name="T42" fmla="*/ 95 w 234"/>
              <a:gd name="T43" fmla="*/ 52 h 194"/>
              <a:gd name="T44" fmla="*/ 81 w 234"/>
              <a:gd name="T45" fmla="*/ 95 h 194"/>
              <a:gd name="T46" fmla="*/ 62 w 234"/>
              <a:gd name="T47" fmla="*/ 103 h 194"/>
              <a:gd name="T48" fmla="*/ 29 w 234"/>
              <a:gd name="T49" fmla="*/ 114 h 194"/>
              <a:gd name="T50" fmla="*/ 183 w 234"/>
              <a:gd name="T51" fmla="*/ 121 h 194"/>
              <a:gd name="T52" fmla="*/ 172 w 234"/>
              <a:gd name="T53" fmla="*/ 111 h 194"/>
              <a:gd name="T54" fmla="*/ 162 w 234"/>
              <a:gd name="T55" fmla="*/ 137 h 194"/>
              <a:gd name="T56" fmla="*/ 151 w 234"/>
              <a:gd name="T57" fmla="*/ 97 h 194"/>
              <a:gd name="T58" fmla="*/ 137 w 234"/>
              <a:gd name="T59" fmla="*/ 121 h 194"/>
              <a:gd name="T60" fmla="*/ 125 w 234"/>
              <a:gd name="T61" fmla="*/ 137 h 194"/>
              <a:gd name="T62" fmla="*/ 116 w 234"/>
              <a:gd name="T63" fmla="*/ 121 h 194"/>
              <a:gd name="T64" fmla="*/ 99 w 234"/>
              <a:gd name="T65" fmla="*/ 74 h 194"/>
              <a:gd name="T66" fmla="*/ 87 w 234"/>
              <a:gd name="T67" fmla="*/ 99 h 194"/>
              <a:gd name="T68" fmla="*/ 81 w 234"/>
              <a:gd name="T69" fmla="*/ 121 h 194"/>
              <a:gd name="T70" fmla="*/ 68 w 234"/>
              <a:gd name="T71" fmla="*/ 105 h 194"/>
              <a:gd name="T72" fmla="*/ 3 w 234"/>
              <a:gd name="T73" fmla="*/ 121 h 194"/>
              <a:gd name="T74" fmla="*/ 3 w 234"/>
              <a:gd name="T75" fmla="*/ 127 h 194"/>
              <a:gd name="T76" fmla="*/ 72 w 234"/>
              <a:gd name="T77" fmla="*/ 111 h 194"/>
              <a:gd name="T78" fmla="*/ 84 w 234"/>
              <a:gd name="T79" fmla="*/ 150 h 194"/>
              <a:gd name="T80" fmla="*/ 94 w 234"/>
              <a:gd name="T81" fmla="*/ 88 h 194"/>
              <a:gd name="T82" fmla="*/ 114 w 234"/>
              <a:gd name="T83" fmla="*/ 127 h 194"/>
              <a:gd name="T84" fmla="*/ 125 w 234"/>
              <a:gd name="T85" fmla="*/ 148 h 194"/>
              <a:gd name="T86" fmla="*/ 132 w 234"/>
              <a:gd name="T87" fmla="*/ 138 h 194"/>
              <a:gd name="T88" fmla="*/ 150 w 234"/>
              <a:gd name="T89" fmla="*/ 111 h 194"/>
              <a:gd name="T90" fmla="*/ 162 w 234"/>
              <a:gd name="T91" fmla="*/ 150 h 194"/>
              <a:gd name="T92" fmla="*/ 173 w 234"/>
              <a:gd name="T93" fmla="*/ 121 h 194"/>
              <a:gd name="T94" fmla="*/ 231 w 234"/>
              <a:gd name="T95" fmla="*/ 127 h 194"/>
              <a:gd name="T96" fmla="*/ 231 w 234"/>
              <a:gd name="T97" fmla="*/ 121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4" h="194">
                <a:moveTo>
                  <a:pt x="157" y="155"/>
                </a:moveTo>
                <a:cubicBezTo>
                  <a:pt x="143" y="167"/>
                  <a:pt x="129" y="180"/>
                  <a:pt x="120" y="192"/>
                </a:cubicBezTo>
                <a:cubicBezTo>
                  <a:pt x="120" y="193"/>
                  <a:pt x="118" y="194"/>
                  <a:pt x="117" y="194"/>
                </a:cubicBezTo>
                <a:cubicBezTo>
                  <a:pt x="115" y="194"/>
                  <a:pt x="114" y="193"/>
                  <a:pt x="113" y="192"/>
                </a:cubicBezTo>
                <a:cubicBezTo>
                  <a:pt x="103" y="177"/>
                  <a:pt x="82" y="161"/>
                  <a:pt x="66" y="147"/>
                </a:cubicBezTo>
                <a:cubicBezTo>
                  <a:pt x="60" y="142"/>
                  <a:pt x="54" y="137"/>
                  <a:pt x="50" y="133"/>
                </a:cubicBezTo>
                <a:cubicBezTo>
                  <a:pt x="59" y="133"/>
                  <a:pt x="59" y="133"/>
                  <a:pt x="59" y="133"/>
                </a:cubicBezTo>
                <a:cubicBezTo>
                  <a:pt x="63" y="133"/>
                  <a:pt x="67" y="132"/>
                  <a:pt x="69" y="129"/>
                </a:cubicBezTo>
                <a:cubicBezTo>
                  <a:pt x="74" y="152"/>
                  <a:pt x="75" y="156"/>
                  <a:pt x="84" y="156"/>
                </a:cubicBezTo>
                <a:cubicBezTo>
                  <a:pt x="91" y="156"/>
                  <a:pt x="93" y="150"/>
                  <a:pt x="94" y="145"/>
                </a:cubicBezTo>
                <a:cubicBezTo>
                  <a:pt x="95" y="141"/>
                  <a:pt x="95" y="136"/>
                  <a:pt x="96" y="129"/>
                </a:cubicBezTo>
                <a:cubicBezTo>
                  <a:pt x="99" y="132"/>
                  <a:pt x="101" y="133"/>
                  <a:pt x="105" y="133"/>
                </a:cubicBezTo>
                <a:cubicBezTo>
                  <a:pt x="110" y="133"/>
                  <a:pt x="110" y="133"/>
                  <a:pt x="110" y="133"/>
                </a:cubicBezTo>
                <a:cubicBezTo>
                  <a:pt x="116" y="148"/>
                  <a:pt x="116" y="148"/>
                  <a:pt x="116" y="148"/>
                </a:cubicBezTo>
                <a:cubicBezTo>
                  <a:pt x="117" y="152"/>
                  <a:pt x="121" y="154"/>
                  <a:pt x="124" y="154"/>
                </a:cubicBezTo>
                <a:cubicBezTo>
                  <a:pt x="128" y="155"/>
                  <a:pt x="131" y="153"/>
                  <a:pt x="133" y="150"/>
                </a:cubicBezTo>
                <a:cubicBezTo>
                  <a:pt x="135" y="147"/>
                  <a:pt x="136" y="143"/>
                  <a:pt x="138" y="140"/>
                </a:cubicBezTo>
                <a:cubicBezTo>
                  <a:pt x="138" y="139"/>
                  <a:pt x="140" y="135"/>
                  <a:pt x="141" y="133"/>
                </a:cubicBezTo>
                <a:cubicBezTo>
                  <a:pt x="144" y="132"/>
                  <a:pt x="146" y="131"/>
                  <a:pt x="148" y="129"/>
                </a:cubicBezTo>
                <a:cubicBezTo>
                  <a:pt x="151" y="147"/>
                  <a:pt x="153" y="153"/>
                  <a:pt x="157" y="155"/>
                </a:cubicBezTo>
                <a:close/>
                <a:moveTo>
                  <a:pt x="174" y="141"/>
                </a:moveTo>
                <a:cubicBezTo>
                  <a:pt x="178" y="138"/>
                  <a:pt x="181" y="136"/>
                  <a:pt x="183" y="133"/>
                </a:cubicBezTo>
                <a:cubicBezTo>
                  <a:pt x="181" y="133"/>
                  <a:pt x="179" y="133"/>
                  <a:pt x="177" y="132"/>
                </a:cubicBezTo>
                <a:cubicBezTo>
                  <a:pt x="176" y="135"/>
                  <a:pt x="175" y="138"/>
                  <a:pt x="174" y="141"/>
                </a:cubicBezTo>
                <a:close/>
                <a:moveTo>
                  <a:pt x="29" y="114"/>
                </a:moveTo>
                <a:cubicBezTo>
                  <a:pt x="17" y="102"/>
                  <a:pt x="5" y="86"/>
                  <a:pt x="5" y="62"/>
                </a:cubicBezTo>
                <a:cubicBezTo>
                  <a:pt x="5" y="25"/>
                  <a:pt x="36" y="0"/>
                  <a:pt x="65" y="0"/>
                </a:cubicBezTo>
                <a:cubicBezTo>
                  <a:pt x="86" y="0"/>
                  <a:pt x="104" y="10"/>
                  <a:pt x="117" y="28"/>
                </a:cubicBezTo>
                <a:cubicBezTo>
                  <a:pt x="130" y="10"/>
                  <a:pt x="147" y="0"/>
                  <a:pt x="168" y="0"/>
                </a:cubicBezTo>
                <a:cubicBezTo>
                  <a:pt x="197" y="0"/>
                  <a:pt x="228" y="25"/>
                  <a:pt x="228" y="62"/>
                </a:cubicBezTo>
                <a:cubicBezTo>
                  <a:pt x="228" y="86"/>
                  <a:pt x="217" y="102"/>
                  <a:pt x="204" y="114"/>
                </a:cubicBezTo>
                <a:cubicBezTo>
                  <a:pt x="184" y="114"/>
                  <a:pt x="184" y="114"/>
                  <a:pt x="184" y="114"/>
                </a:cubicBezTo>
                <a:cubicBezTo>
                  <a:pt x="184" y="114"/>
                  <a:pt x="183" y="113"/>
                  <a:pt x="182" y="111"/>
                </a:cubicBezTo>
                <a:cubicBezTo>
                  <a:pt x="180" y="109"/>
                  <a:pt x="178" y="105"/>
                  <a:pt x="172" y="105"/>
                </a:cubicBezTo>
                <a:cubicBezTo>
                  <a:pt x="168" y="105"/>
                  <a:pt x="165" y="107"/>
                  <a:pt x="163" y="111"/>
                </a:cubicBezTo>
                <a:cubicBezTo>
                  <a:pt x="160" y="94"/>
                  <a:pt x="158" y="91"/>
                  <a:pt x="151" y="91"/>
                </a:cubicBezTo>
                <a:cubicBezTo>
                  <a:pt x="144" y="91"/>
                  <a:pt x="142" y="97"/>
                  <a:pt x="140" y="103"/>
                </a:cubicBezTo>
                <a:cubicBezTo>
                  <a:pt x="137" y="110"/>
                  <a:pt x="136" y="113"/>
                  <a:pt x="135" y="115"/>
                </a:cubicBezTo>
                <a:cubicBezTo>
                  <a:pt x="131" y="115"/>
                  <a:pt x="128" y="118"/>
                  <a:pt x="126" y="122"/>
                </a:cubicBezTo>
                <a:cubicBezTo>
                  <a:pt x="125" y="120"/>
                  <a:pt x="125" y="120"/>
                  <a:pt x="125" y="120"/>
                </a:cubicBezTo>
                <a:cubicBezTo>
                  <a:pt x="124" y="117"/>
                  <a:pt x="120" y="114"/>
                  <a:pt x="116" y="114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09" y="110"/>
                  <a:pt x="108" y="99"/>
                  <a:pt x="106" y="74"/>
                </a:cubicBezTo>
                <a:cubicBezTo>
                  <a:pt x="104" y="57"/>
                  <a:pt x="104" y="52"/>
                  <a:pt x="95" y="52"/>
                </a:cubicBezTo>
                <a:cubicBezTo>
                  <a:pt x="88" y="52"/>
                  <a:pt x="86" y="57"/>
                  <a:pt x="85" y="62"/>
                </a:cubicBezTo>
                <a:cubicBezTo>
                  <a:pt x="84" y="67"/>
                  <a:pt x="83" y="77"/>
                  <a:pt x="81" y="95"/>
                </a:cubicBezTo>
                <a:cubicBezTo>
                  <a:pt x="79" y="92"/>
                  <a:pt x="77" y="91"/>
                  <a:pt x="73" y="91"/>
                </a:cubicBezTo>
                <a:cubicBezTo>
                  <a:pt x="66" y="91"/>
                  <a:pt x="64" y="97"/>
                  <a:pt x="62" y="103"/>
                </a:cubicBezTo>
                <a:cubicBezTo>
                  <a:pt x="59" y="110"/>
                  <a:pt x="58" y="113"/>
                  <a:pt x="57" y="114"/>
                </a:cubicBezTo>
                <a:lnTo>
                  <a:pt x="29" y="114"/>
                </a:lnTo>
                <a:close/>
                <a:moveTo>
                  <a:pt x="231" y="121"/>
                </a:moveTo>
                <a:cubicBezTo>
                  <a:pt x="183" y="121"/>
                  <a:pt x="183" y="121"/>
                  <a:pt x="183" y="121"/>
                </a:cubicBezTo>
                <a:cubicBezTo>
                  <a:pt x="180" y="121"/>
                  <a:pt x="178" y="118"/>
                  <a:pt x="176" y="115"/>
                </a:cubicBezTo>
                <a:cubicBezTo>
                  <a:pt x="175" y="113"/>
                  <a:pt x="174" y="111"/>
                  <a:pt x="172" y="111"/>
                </a:cubicBezTo>
                <a:cubicBezTo>
                  <a:pt x="169" y="111"/>
                  <a:pt x="168" y="114"/>
                  <a:pt x="165" y="128"/>
                </a:cubicBezTo>
                <a:cubicBezTo>
                  <a:pt x="164" y="131"/>
                  <a:pt x="163" y="134"/>
                  <a:pt x="162" y="137"/>
                </a:cubicBezTo>
                <a:cubicBezTo>
                  <a:pt x="161" y="132"/>
                  <a:pt x="160" y="126"/>
                  <a:pt x="159" y="121"/>
                </a:cubicBezTo>
                <a:cubicBezTo>
                  <a:pt x="155" y="99"/>
                  <a:pt x="154" y="97"/>
                  <a:pt x="151" y="97"/>
                </a:cubicBezTo>
                <a:cubicBezTo>
                  <a:pt x="148" y="97"/>
                  <a:pt x="148" y="99"/>
                  <a:pt x="146" y="105"/>
                </a:cubicBezTo>
                <a:cubicBezTo>
                  <a:pt x="142" y="115"/>
                  <a:pt x="139" y="121"/>
                  <a:pt x="137" y="121"/>
                </a:cubicBezTo>
                <a:cubicBezTo>
                  <a:pt x="133" y="121"/>
                  <a:pt x="130" y="126"/>
                  <a:pt x="126" y="135"/>
                </a:cubicBezTo>
                <a:cubicBezTo>
                  <a:pt x="126" y="136"/>
                  <a:pt x="125" y="136"/>
                  <a:pt x="125" y="137"/>
                </a:cubicBezTo>
                <a:cubicBezTo>
                  <a:pt x="119" y="123"/>
                  <a:pt x="119" y="123"/>
                  <a:pt x="119" y="123"/>
                </a:cubicBezTo>
                <a:cubicBezTo>
                  <a:pt x="119" y="122"/>
                  <a:pt x="118" y="121"/>
                  <a:pt x="116" y="121"/>
                </a:cubicBezTo>
                <a:cubicBezTo>
                  <a:pt x="106" y="121"/>
                  <a:pt x="106" y="121"/>
                  <a:pt x="106" y="121"/>
                </a:cubicBezTo>
                <a:cubicBezTo>
                  <a:pt x="103" y="116"/>
                  <a:pt x="100" y="86"/>
                  <a:pt x="99" y="74"/>
                </a:cubicBezTo>
                <a:cubicBezTo>
                  <a:pt x="98" y="58"/>
                  <a:pt x="98" y="58"/>
                  <a:pt x="95" y="58"/>
                </a:cubicBezTo>
                <a:cubicBezTo>
                  <a:pt x="91" y="58"/>
                  <a:pt x="91" y="58"/>
                  <a:pt x="87" y="99"/>
                </a:cubicBezTo>
                <a:cubicBezTo>
                  <a:pt x="86" y="110"/>
                  <a:pt x="84" y="123"/>
                  <a:pt x="83" y="133"/>
                </a:cubicBezTo>
                <a:cubicBezTo>
                  <a:pt x="82" y="129"/>
                  <a:pt x="81" y="124"/>
                  <a:pt x="81" y="121"/>
                </a:cubicBezTo>
                <a:cubicBezTo>
                  <a:pt x="77" y="99"/>
                  <a:pt x="76" y="97"/>
                  <a:pt x="73" y="97"/>
                </a:cubicBezTo>
                <a:cubicBezTo>
                  <a:pt x="70" y="97"/>
                  <a:pt x="69" y="99"/>
                  <a:pt x="68" y="105"/>
                </a:cubicBezTo>
                <a:cubicBezTo>
                  <a:pt x="64" y="115"/>
                  <a:pt x="61" y="121"/>
                  <a:pt x="59" y="121"/>
                </a:cubicBezTo>
                <a:cubicBezTo>
                  <a:pt x="3" y="121"/>
                  <a:pt x="3" y="121"/>
                  <a:pt x="3" y="121"/>
                </a:cubicBezTo>
                <a:cubicBezTo>
                  <a:pt x="1" y="121"/>
                  <a:pt x="0" y="122"/>
                  <a:pt x="0" y="124"/>
                </a:cubicBezTo>
                <a:cubicBezTo>
                  <a:pt x="0" y="126"/>
                  <a:pt x="1" y="127"/>
                  <a:pt x="3" y="127"/>
                </a:cubicBezTo>
                <a:cubicBezTo>
                  <a:pt x="59" y="127"/>
                  <a:pt x="59" y="127"/>
                  <a:pt x="59" y="127"/>
                </a:cubicBezTo>
                <a:cubicBezTo>
                  <a:pt x="66" y="127"/>
                  <a:pt x="70" y="119"/>
                  <a:pt x="72" y="111"/>
                </a:cubicBezTo>
                <a:cubicBezTo>
                  <a:pt x="73" y="114"/>
                  <a:pt x="74" y="119"/>
                  <a:pt x="75" y="122"/>
                </a:cubicBezTo>
                <a:cubicBezTo>
                  <a:pt x="80" y="148"/>
                  <a:pt x="80" y="150"/>
                  <a:pt x="84" y="150"/>
                </a:cubicBezTo>
                <a:cubicBezTo>
                  <a:pt x="88" y="150"/>
                  <a:pt x="88" y="150"/>
                  <a:pt x="93" y="100"/>
                </a:cubicBezTo>
                <a:cubicBezTo>
                  <a:pt x="93" y="96"/>
                  <a:pt x="94" y="92"/>
                  <a:pt x="94" y="88"/>
                </a:cubicBezTo>
                <a:cubicBezTo>
                  <a:pt x="97" y="119"/>
                  <a:pt x="100" y="127"/>
                  <a:pt x="105" y="127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22" y="146"/>
                  <a:pt x="122" y="146"/>
                  <a:pt x="122" y="146"/>
                </a:cubicBezTo>
                <a:cubicBezTo>
                  <a:pt x="122" y="147"/>
                  <a:pt x="123" y="148"/>
                  <a:pt x="125" y="148"/>
                </a:cubicBezTo>
                <a:cubicBezTo>
                  <a:pt x="126" y="148"/>
                  <a:pt x="127" y="148"/>
                  <a:pt x="128" y="146"/>
                </a:cubicBezTo>
                <a:cubicBezTo>
                  <a:pt x="129" y="144"/>
                  <a:pt x="131" y="141"/>
                  <a:pt x="132" y="138"/>
                </a:cubicBezTo>
                <a:cubicBezTo>
                  <a:pt x="134" y="134"/>
                  <a:pt x="136" y="128"/>
                  <a:pt x="138" y="127"/>
                </a:cubicBezTo>
                <a:cubicBezTo>
                  <a:pt x="144" y="127"/>
                  <a:pt x="148" y="118"/>
                  <a:pt x="150" y="111"/>
                </a:cubicBezTo>
                <a:cubicBezTo>
                  <a:pt x="151" y="114"/>
                  <a:pt x="152" y="119"/>
                  <a:pt x="153" y="122"/>
                </a:cubicBezTo>
                <a:cubicBezTo>
                  <a:pt x="158" y="148"/>
                  <a:pt x="158" y="150"/>
                  <a:pt x="162" y="150"/>
                </a:cubicBezTo>
                <a:cubicBezTo>
                  <a:pt x="165" y="150"/>
                  <a:pt x="166" y="147"/>
                  <a:pt x="171" y="130"/>
                </a:cubicBezTo>
                <a:cubicBezTo>
                  <a:pt x="171" y="127"/>
                  <a:pt x="172" y="124"/>
                  <a:pt x="173" y="121"/>
                </a:cubicBezTo>
                <a:cubicBezTo>
                  <a:pt x="175" y="124"/>
                  <a:pt x="178" y="127"/>
                  <a:pt x="183" y="127"/>
                </a:cubicBezTo>
                <a:cubicBezTo>
                  <a:pt x="231" y="127"/>
                  <a:pt x="231" y="127"/>
                  <a:pt x="231" y="127"/>
                </a:cubicBezTo>
                <a:cubicBezTo>
                  <a:pt x="232" y="127"/>
                  <a:pt x="234" y="126"/>
                  <a:pt x="234" y="124"/>
                </a:cubicBezTo>
                <a:cubicBezTo>
                  <a:pt x="234" y="122"/>
                  <a:pt x="232" y="121"/>
                  <a:pt x="231" y="12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x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437B"/>
              </a:solidFill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6213214" y="5333155"/>
            <a:ext cx="887620" cy="795294"/>
            <a:chOff x="5992813" y="1001713"/>
            <a:chExt cx="869950" cy="77946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61" name="Oval 22"/>
            <p:cNvSpPr>
              <a:spLocks noChangeArrowheads="1"/>
            </p:cNvSpPr>
            <p:nvPr/>
          </p:nvSpPr>
          <p:spPr bwMode="auto">
            <a:xfrm>
              <a:off x="6370638" y="1001713"/>
              <a:ext cx="112713" cy="112712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62" name="Freeform 23"/>
            <p:cNvSpPr>
              <a:spLocks/>
            </p:cNvSpPr>
            <p:nvPr/>
          </p:nvSpPr>
          <p:spPr bwMode="auto">
            <a:xfrm>
              <a:off x="6408738" y="1046163"/>
              <a:ext cx="38100" cy="333375"/>
            </a:xfrm>
            <a:custGeom>
              <a:avLst/>
              <a:gdLst>
                <a:gd name="T0" fmla="*/ 3 w 10"/>
                <a:gd name="T1" fmla="*/ 88 h 89"/>
                <a:gd name="T2" fmla="*/ 9 w 10"/>
                <a:gd name="T3" fmla="*/ 87 h 89"/>
                <a:gd name="T4" fmla="*/ 10 w 10"/>
                <a:gd name="T5" fmla="*/ 5 h 89"/>
                <a:gd name="T6" fmla="*/ 5 w 10"/>
                <a:gd name="T7" fmla="*/ 0 h 89"/>
                <a:gd name="T8" fmla="*/ 0 w 10"/>
                <a:gd name="T9" fmla="*/ 5 h 89"/>
                <a:gd name="T10" fmla="*/ 1 w 10"/>
                <a:gd name="T11" fmla="*/ 89 h 89"/>
                <a:gd name="T12" fmla="*/ 3 w 10"/>
                <a:gd name="T13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89">
                  <a:moveTo>
                    <a:pt x="3" y="88"/>
                  </a:moveTo>
                  <a:cubicBezTo>
                    <a:pt x="5" y="88"/>
                    <a:pt x="7" y="87"/>
                    <a:pt x="9" y="8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2" y="89"/>
                    <a:pt x="3" y="89"/>
                    <a:pt x="3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63" name="Freeform 24"/>
            <p:cNvSpPr>
              <a:spLocks/>
            </p:cNvSpPr>
            <p:nvPr/>
          </p:nvSpPr>
          <p:spPr bwMode="auto">
            <a:xfrm>
              <a:off x="6427788" y="1038225"/>
              <a:ext cx="423863" cy="195262"/>
            </a:xfrm>
            <a:custGeom>
              <a:avLst/>
              <a:gdLst>
                <a:gd name="T0" fmla="*/ 0 w 113"/>
                <a:gd name="T1" fmla="*/ 34 h 52"/>
                <a:gd name="T2" fmla="*/ 27 w 113"/>
                <a:gd name="T3" fmla="*/ 18 h 52"/>
                <a:gd name="T4" fmla="*/ 54 w 113"/>
                <a:gd name="T5" fmla="*/ 0 h 52"/>
                <a:gd name="T6" fmla="*/ 113 w 113"/>
                <a:gd name="T7" fmla="*/ 27 h 52"/>
                <a:gd name="T8" fmla="*/ 56 w 113"/>
                <a:gd name="T9" fmla="*/ 52 h 52"/>
                <a:gd name="T10" fmla="*/ 0 w 113"/>
                <a:gd name="T11" fmla="*/ 44 h 52"/>
                <a:gd name="T12" fmla="*/ 0 w 113"/>
                <a:gd name="T13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52">
                  <a:moveTo>
                    <a:pt x="0" y="34"/>
                  </a:moveTo>
                  <a:cubicBezTo>
                    <a:pt x="9" y="34"/>
                    <a:pt x="21" y="25"/>
                    <a:pt x="27" y="18"/>
                  </a:cubicBezTo>
                  <a:cubicBezTo>
                    <a:pt x="33" y="10"/>
                    <a:pt x="44" y="0"/>
                    <a:pt x="54" y="0"/>
                  </a:cubicBezTo>
                  <a:cubicBezTo>
                    <a:pt x="64" y="0"/>
                    <a:pt x="92" y="29"/>
                    <a:pt x="113" y="27"/>
                  </a:cubicBezTo>
                  <a:cubicBezTo>
                    <a:pt x="93" y="40"/>
                    <a:pt x="86" y="52"/>
                    <a:pt x="56" y="52"/>
                  </a:cubicBezTo>
                  <a:cubicBezTo>
                    <a:pt x="27" y="52"/>
                    <a:pt x="9" y="44"/>
                    <a:pt x="0" y="44"/>
                  </a:cubicBezTo>
                  <a:cubicBezTo>
                    <a:pt x="0" y="41"/>
                    <a:pt x="0" y="34"/>
                    <a:pt x="0" y="3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64" name="Freeform 25"/>
            <p:cNvSpPr>
              <a:spLocks noEditPoints="1"/>
            </p:cNvSpPr>
            <p:nvPr/>
          </p:nvSpPr>
          <p:spPr bwMode="auto">
            <a:xfrm>
              <a:off x="6416675" y="1027113"/>
              <a:ext cx="446088" cy="214312"/>
            </a:xfrm>
            <a:custGeom>
              <a:avLst/>
              <a:gdLst>
                <a:gd name="T0" fmla="*/ 59 w 119"/>
                <a:gd name="T1" fmla="*/ 57 h 57"/>
                <a:gd name="T2" fmla="*/ 16 w 119"/>
                <a:gd name="T3" fmla="*/ 52 h 57"/>
                <a:gd name="T4" fmla="*/ 3 w 119"/>
                <a:gd name="T5" fmla="*/ 50 h 57"/>
                <a:gd name="T6" fmla="*/ 0 w 119"/>
                <a:gd name="T7" fmla="*/ 47 h 57"/>
                <a:gd name="T8" fmla="*/ 0 w 119"/>
                <a:gd name="T9" fmla="*/ 37 h 57"/>
                <a:gd name="T10" fmla="*/ 3 w 119"/>
                <a:gd name="T11" fmla="*/ 34 h 57"/>
                <a:gd name="T12" fmla="*/ 28 w 119"/>
                <a:gd name="T13" fmla="*/ 19 h 57"/>
                <a:gd name="T14" fmla="*/ 57 w 119"/>
                <a:gd name="T15" fmla="*/ 0 h 57"/>
                <a:gd name="T16" fmla="*/ 77 w 119"/>
                <a:gd name="T17" fmla="*/ 10 h 57"/>
                <a:gd name="T18" fmla="*/ 116 w 119"/>
                <a:gd name="T19" fmla="*/ 27 h 57"/>
                <a:gd name="T20" fmla="*/ 118 w 119"/>
                <a:gd name="T21" fmla="*/ 29 h 57"/>
                <a:gd name="T22" fmla="*/ 117 w 119"/>
                <a:gd name="T23" fmla="*/ 32 h 57"/>
                <a:gd name="T24" fmla="*/ 106 w 119"/>
                <a:gd name="T25" fmla="*/ 40 h 57"/>
                <a:gd name="T26" fmla="*/ 59 w 119"/>
                <a:gd name="T27" fmla="*/ 57 h 57"/>
                <a:gd name="T28" fmla="*/ 5 w 119"/>
                <a:gd name="T29" fmla="*/ 45 h 57"/>
                <a:gd name="T30" fmla="*/ 17 w 119"/>
                <a:gd name="T31" fmla="*/ 47 h 57"/>
                <a:gd name="T32" fmla="*/ 59 w 119"/>
                <a:gd name="T33" fmla="*/ 52 h 57"/>
                <a:gd name="T34" fmla="*/ 103 w 119"/>
                <a:gd name="T35" fmla="*/ 36 h 57"/>
                <a:gd name="T36" fmla="*/ 109 w 119"/>
                <a:gd name="T37" fmla="*/ 32 h 57"/>
                <a:gd name="T38" fmla="*/ 74 w 119"/>
                <a:gd name="T39" fmla="*/ 14 h 57"/>
                <a:gd name="T40" fmla="*/ 57 w 119"/>
                <a:gd name="T41" fmla="*/ 5 h 57"/>
                <a:gd name="T42" fmla="*/ 32 w 119"/>
                <a:gd name="T43" fmla="*/ 22 h 57"/>
                <a:gd name="T44" fmla="*/ 5 w 119"/>
                <a:gd name="T45" fmla="*/ 39 h 57"/>
                <a:gd name="T46" fmla="*/ 5 w 119"/>
                <a:gd name="T47" fmla="*/ 4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9" h="57">
                  <a:moveTo>
                    <a:pt x="59" y="57"/>
                  </a:moveTo>
                  <a:cubicBezTo>
                    <a:pt x="40" y="57"/>
                    <a:pt x="26" y="54"/>
                    <a:pt x="16" y="52"/>
                  </a:cubicBezTo>
                  <a:cubicBezTo>
                    <a:pt x="10" y="51"/>
                    <a:pt x="6" y="50"/>
                    <a:pt x="3" y="50"/>
                  </a:cubicBezTo>
                  <a:cubicBezTo>
                    <a:pt x="1" y="50"/>
                    <a:pt x="0" y="49"/>
                    <a:pt x="0" y="4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1" y="34"/>
                    <a:pt x="3" y="34"/>
                  </a:cubicBezTo>
                  <a:cubicBezTo>
                    <a:pt x="11" y="34"/>
                    <a:pt x="22" y="27"/>
                    <a:pt x="28" y="19"/>
                  </a:cubicBezTo>
                  <a:cubicBezTo>
                    <a:pt x="33" y="12"/>
                    <a:pt x="46" y="0"/>
                    <a:pt x="57" y="0"/>
                  </a:cubicBezTo>
                  <a:cubicBezTo>
                    <a:pt x="62" y="0"/>
                    <a:pt x="69" y="5"/>
                    <a:pt x="77" y="10"/>
                  </a:cubicBezTo>
                  <a:cubicBezTo>
                    <a:pt x="89" y="18"/>
                    <a:pt x="104" y="28"/>
                    <a:pt x="116" y="27"/>
                  </a:cubicBezTo>
                  <a:cubicBezTo>
                    <a:pt x="117" y="27"/>
                    <a:pt x="118" y="28"/>
                    <a:pt x="118" y="29"/>
                  </a:cubicBezTo>
                  <a:cubicBezTo>
                    <a:pt x="119" y="30"/>
                    <a:pt x="118" y="31"/>
                    <a:pt x="117" y="32"/>
                  </a:cubicBezTo>
                  <a:cubicBezTo>
                    <a:pt x="113" y="35"/>
                    <a:pt x="110" y="37"/>
                    <a:pt x="106" y="40"/>
                  </a:cubicBezTo>
                  <a:cubicBezTo>
                    <a:pt x="94" y="50"/>
                    <a:pt x="83" y="57"/>
                    <a:pt x="59" y="57"/>
                  </a:cubicBezTo>
                  <a:close/>
                  <a:moveTo>
                    <a:pt x="5" y="45"/>
                  </a:moveTo>
                  <a:cubicBezTo>
                    <a:pt x="9" y="45"/>
                    <a:pt x="12" y="46"/>
                    <a:pt x="17" y="47"/>
                  </a:cubicBezTo>
                  <a:cubicBezTo>
                    <a:pt x="27" y="49"/>
                    <a:pt x="41" y="52"/>
                    <a:pt x="59" y="52"/>
                  </a:cubicBezTo>
                  <a:cubicBezTo>
                    <a:pt x="82" y="52"/>
                    <a:pt x="91" y="45"/>
                    <a:pt x="103" y="36"/>
                  </a:cubicBezTo>
                  <a:cubicBezTo>
                    <a:pt x="105" y="35"/>
                    <a:pt x="107" y="33"/>
                    <a:pt x="109" y="32"/>
                  </a:cubicBezTo>
                  <a:cubicBezTo>
                    <a:pt x="97" y="30"/>
                    <a:pt x="85" y="21"/>
                    <a:pt x="74" y="14"/>
                  </a:cubicBezTo>
                  <a:cubicBezTo>
                    <a:pt x="67" y="10"/>
                    <a:pt x="60" y="5"/>
                    <a:pt x="57" y="5"/>
                  </a:cubicBezTo>
                  <a:cubicBezTo>
                    <a:pt x="49" y="5"/>
                    <a:pt x="38" y="14"/>
                    <a:pt x="32" y="22"/>
                  </a:cubicBezTo>
                  <a:cubicBezTo>
                    <a:pt x="27" y="29"/>
                    <a:pt x="16" y="38"/>
                    <a:pt x="5" y="39"/>
                  </a:cubicBezTo>
                  <a:lnTo>
                    <a:pt x="5" y="45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auto">
            <a:xfrm>
              <a:off x="6003925" y="1038225"/>
              <a:ext cx="423863" cy="195262"/>
            </a:xfrm>
            <a:custGeom>
              <a:avLst/>
              <a:gdLst>
                <a:gd name="T0" fmla="*/ 113 w 113"/>
                <a:gd name="T1" fmla="*/ 34 h 52"/>
                <a:gd name="T2" fmla="*/ 86 w 113"/>
                <a:gd name="T3" fmla="*/ 18 h 52"/>
                <a:gd name="T4" fmla="*/ 58 w 113"/>
                <a:gd name="T5" fmla="*/ 0 h 52"/>
                <a:gd name="T6" fmla="*/ 0 w 113"/>
                <a:gd name="T7" fmla="*/ 27 h 52"/>
                <a:gd name="T8" fmla="*/ 56 w 113"/>
                <a:gd name="T9" fmla="*/ 52 h 52"/>
                <a:gd name="T10" fmla="*/ 113 w 113"/>
                <a:gd name="T11" fmla="*/ 44 h 52"/>
                <a:gd name="T12" fmla="*/ 113 w 113"/>
                <a:gd name="T13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52">
                  <a:moveTo>
                    <a:pt x="113" y="34"/>
                  </a:moveTo>
                  <a:cubicBezTo>
                    <a:pt x="103" y="34"/>
                    <a:pt x="92" y="25"/>
                    <a:pt x="86" y="18"/>
                  </a:cubicBezTo>
                  <a:cubicBezTo>
                    <a:pt x="80" y="10"/>
                    <a:pt x="68" y="0"/>
                    <a:pt x="58" y="0"/>
                  </a:cubicBezTo>
                  <a:cubicBezTo>
                    <a:pt x="49" y="0"/>
                    <a:pt x="20" y="29"/>
                    <a:pt x="0" y="27"/>
                  </a:cubicBezTo>
                  <a:cubicBezTo>
                    <a:pt x="20" y="40"/>
                    <a:pt x="27" y="52"/>
                    <a:pt x="56" y="52"/>
                  </a:cubicBezTo>
                  <a:cubicBezTo>
                    <a:pt x="86" y="52"/>
                    <a:pt x="103" y="44"/>
                    <a:pt x="113" y="44"/>
                  </a:cubicBezTo>
                  <a:cubicBezTo>
                    <a:pt x="113" y="41"/>
                    <a:pt x="113" y="34"/>
                    <a:pt x="113" y="3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66" name="Freeform 27"/>
            <p:cNvSpPr>
              <a:spLocks noEditPoints="1"/>
            </p:cNvSpPr>
            <p:nvPr/>
          </p:nvSpPr>
          <p:spPr bwMode="auto">
            <a:xfrm>
              <a:off x="5992813" y="1027113"/>
              <a:ext cx="441325" cy="214312"/>
            </a:xfrm>
            <a:custGeom>
              <a:avLst/>
              <a:gdLst>
                <a:gd name="T0" fmla="*/ 59 w 118"/>
                <a:gd name="T1" fmla="*/ 57 h 57"/>
                <a:gd name="T2" fmla="*/ 12 w 118"/>
                <a:gd name="T3" fmla="*/ 40 h 57"/>
                <a:gd name="T4" fmla="*/ 1 w 118"/>
                <a:gd name="T5" fmla="*/ 32 h 57"/>
                <a:gd name="T6" fmla="*/ 1 w 118"/>
                <a:gd name="T7" fmla="*/ 29 h 57"/>
                <a:gd name="T8" fmla="*/ 3 w 118"/>
                <a:gd name="T9" fmla="*/ 27 h 57"/>
                <a:gd name="T10" fmla="*/ 42 w 118"/>
                <a:gd name="T11" fmla="*/ 10 h 57"/>
                <a:gd name="T12" fmla="*/ 61 w 118"/>
                <a:gd name="T13" fmla="*/ 0 h 57"/>
                <a:gd name="T14" fmla="*/ 91 w 118"/>
                <a:gd name="T15" fmla="*/ 19 h 57"/>
                <a:gd name="T16" fmla="*/ 116 w 118"/>
                <a:gd name="T17" fmla="*/ 34 h 57"/>
                <a:gd name="T18" fmla="*/ 118 w 118"/>
                <a:gd name="T19" fmla="*/ 37 h 57"/>
                <a:gd name="T20" fmla="*/ 118 w 118"/>
                <a:gd name="T21" fmla="*/ 47 h 57"/>
                <a:gd name="T22" fmla="*/ 116 w 118"/>
                <a:gd name="T23" fmla="*/ 50 h 57"/>
                <a:gd name="T24" fmla="*/ 103 w 118"/>
                <a:gd name="T25" fmla="*/ 52 h 57"/>
                <a:gd name="T26" fmla="*/ 59 w 118"/>
                <a:gd name="T27" fmla="*/ 57 h 57"/>
                <a:gd name="T28" fmla="*/ 10 w 118"/>
                <a:gd name="T29" fmla="*/ 32 h 57"/>
                <a:gd name="T30" fmla="*/ 15 w 118"/>
                <a:gd name="T31" fmla="*/ 36 h 57"/>
                <a:gd name="T32" fmla="*/ 59 w 118"/>
                <a:gd name="T33" fmla="*/ 52 h 57"/>
                <a:gd name="T34" fmla="*/ 102 w 118"/>
                <a:gd name="T35" fmla="*/ 47 h 57"/>
                <a:gd name="T36" fmla="*/ 113 w 118"/>
                <a:gd name="T37" fmla="*/ 45 h 57"/>
                <a:gd name="T38" fmla="*/ 113 w 118"/>
                <a:gd name="T39" fmla="*/ 39 h 57"/>
                <a:gd name="T40" fmla="*/ 87 w 118"/>
                <a:gd name="T41" fmla="*/ 22 h 57"/>
                <a:gd name="T42" fmla="*/ 61 w 118"/>
                <a:gd name="T43" fmla="*/ 5 h 57"/>
                <a:gd name="T44" fmla="*/ 44 w 118"/>
                <a:gd name="T45" fmla="*/ 14 h 57"/>
                <a:gd name="T46" fmla="*/ 10 w 118"/>
                <a:gd name="T47" fmla="*/ 3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8" h="57">
                  <a:moveTo>
                    <a:pt x="59" y="57"/>
                  </a:moveTo>
                  <a:cubicBezTo>
                    <a:pt x="35" y="57"/>
                    <a:pt x="25" y="50"/>
                    <a:pt x="12" y="40"/>
                  </a:cubicBezTo>
                  <a:cubicBezTo>
                    <a:pt x="9" y="37"/>
                    <a:pt x="5" y="35"/>
                    <a:pt x="1" y="32"/>
                  </a:cubicBezTo>
                  <a:cubicBezTo>
                    <a:pt x="0" y="31"/>
                    <a:pt x="0" y="30"/>
                    <a:pt x="1" y="29"/>
                  </a:cubicBezTo>
                  <a:cubicBezTo>
                    <a:pt x="1" y="28"/>
                    <a:pt x="2" y="27"/>
                    <a:pt x="3" y="27"/>
                  </a:cubicBezTo>
                  <a:cubicBezTo>
                    <a:pt x="15" y="28"/>
                    <a:pt x="30" y="18"/>
                    <a:pt x="42" y="10"/>
                  </a:cubicBezTo>
                  <a:cubicBezTo>
                    <a:pt x="50" y="5"/>
                    <a:pt x="57" y="0"/>
                    <a:pt x="61" y="0"/>
                  </a:cubicBezTo>
                  <a:cubicBezTo>
                    <a:pt x="73" y="0"/>
                    <a:pt x="85" y="12"/>
                    <a:pt x="91" y="19"/>
                  </a:cubicBezTo>
                  <a:cubicBezTo>
                    <a:pt x="97" y="27"/>
                    <a:pt x="108" y="34"/>
                    <a:pt x="116" y="34"/>
                  </a:cubicBezTo>
                  <a:cubicBezTo>
                    <a:pt x="117" y="34"/>
                    <a:pt x="118" y="36"/>
                    <a:pt x="118" y="37"/>
                  </a:cubicBezTo>
                  <a:cubicBezTo>
                    <a:pt x="118" y="47"/>
                    <a:pt x="118" y="47"/>
                    <a:pt x="118" y="47"/>
                  </a:cubicBezTo>
                  <a:cubicBezTo>
                    <a:pt x="118" y="49"/>
                    <a:pt x="117" y="50"/>
                    <a:pt x="116" y="50"/>
                  </a:cubicBezTo>
                  <a:cubicBezTo>
                    <a:pt x="113" y="50"/>
                    <a:pt x="108" y="51"/>
                    <a:pt x="103" y="52"/>
                  </a:cubicBezTo>
                  <a:cubicBezTo>
                    <a:pt x="92" y="54"/>
                    <a:pt x="78" y="57"/>
                    <a:pt x="59" y="57"/>
                  </a:cubicBezTo>
                  <a:close/>
                  <a:moveTo>
                    <a:pt x="10" y="32"/>
                  </a:moveTo>
                  <a:cubicBezTo>
                    <a:pt x="12" y="33"/>
                    <a:pt x="14" y="35"/>
                    <a:pt x="15" y="36"/>
                  </a:cubicBezTo>
                  <a:cubicBezTo>
                    <a:pt x="28" y="45"/>
                    <a:pt x="37" y="52"/>
                    <a:pt x="59" y="52"/>
                  </a:cubicBezTo>
                  <a:cubicBezTo>
                    <a:pt x="78" y="52"/>
                    <a:pt x="92" y="49"/>
                    <a:pt x="102" y="47"/>
                  </a:cubicBezTo>
                  <a:cubicBezTo>
                    <a:pt x="106" y="46"/>
                    <a:pt x="110" y="45"/>
                    <a:pt x="113" y="45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03" y="38"/>
                    <a:pt x="92" y="29"/>
                    <a:pt x="87" y="22"/>
                  </a:cubicBezTo>
                  <a:cubicBezTo>
                    <a:pt x="80" y="14"/>
                    <a:pt x="70" y="5"/>
                    <a:pt x="61" y="5"/>
                  </a:cubicBezTo>
                  <a:cubicBezTo>
                    <a:pt x="58" y="5"/>
                    <a:pt x="51" y="10"/>
                    <a:pt x="44" y="14"/>
                  </a:cubicBezTo>
                  <a:cubicBezTo>
                    <a:pt x="34" y="21"/>
                    <a:pt x="22" y="30"/>
                    <a:pt x="10" y="3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67" name="Freeform 28"/>
            <p:cNvSpPr>
              <a:spLocks/>
            </p:cNvSpPr>
            <p:nvPr/>
          </p:nvSpPr>
          <p:spPr bwMode="auto">
            <a:xfrm>
              <a:off x="6246813" y="1260475"/>
              <a:ext cx="134938" cy="146050"/>
            </a:xfrm>
            <a:custGeom>
              <a:avLst/>
              <a:gdLst>
                <a:gd name="T0" fmla="*/ 36 w 36"/>
                <a:gd name="T1" fmla="*/ 35 h 39"/>
                <a:gd name="T2" fmla="*/ 9 w 36"/>
                <a:gd name="T3" fmla="*/ 18 h 39"/>
                <a:gd name="T4" fmla="*/ 30 w 36"/>
                <a:gd name="T5" fmla="*/ 10 h 39"/>
                <a:gd name="T6" fmla="*/ 31 w 36"/>
                <a:gd name="T7" fmla="*/ 10 h 39"/>
                <a:gd name="T8" fmla="*/ 36 w 36"/>
                <a:gd name="T9" fmla="*/ 5 h 39"/>
                <a:gd name="T10" fmla="*/ 31 w 36"/>
                <a:gd name="T11" fmla="*/ 0 h 39"/>
                <a:gd name="T12" fmla="*/ 30 w 36"/>
                <a:gd name="T13" fmla="*/ 0 h 39"/>
                <a:gd name="T14" fmla="*/ 0 w 36"/>
                <a:gd name="T15" fmla="*/ 18 h 39"/>
                <a:gd name="T16" fmla="*/ 26 w 36"/>
                <a:gd name="T17" fmla="*/ 39 h 39"/>
                <a:gd name="T18" fmla="*/ 36 w 36"/>
                <a:gd name="T19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9">
                  <a:moveTo>
                    <a:pt x="36" y="35"/>
                  </a:moveTo>
                  <a:cubicBezTo>
                    <a:pt x="23" y="30"/>
                    <a:pt x="9" y="23"/>
                    <a:pt x="9" y="18"/>
                  </a:cubicBezTo>
                  <a:cubicBezTo>
                    <a:pt x="9" y="14"/>
                    <a:pt x="16" y="10"/>
                    <a:pt x="30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4" y="10"/>
                    <a:pt x="36" y="7"/>
                    <a:pt x="36" y="5"/>
                  </a:cubicBezTo>
                  <a:cubicBezTo>
                    <a:pt x="36" y="2"/>
                    <a:pt x="34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1" y="0"/>
                    <a:pt x="0" y="2"/>
                    <a:pt x="0" y="18"/>
                  </a:cubicBezTo>
                  <a:cubicBezTo>
                    <a:pt x="0" y="28"/>
                    <a:pt x="13" y="35"/>
                    <a:pt x="26" y="39"/>
                  </a:cubicBezTo>
                  <a:cubicBezTo>
                    <a:pt x="29" y="37"/>
                    <a:pt x="32" y="36"/>
                    <a:pt x="36" y="35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68" name="Freeform 29"/>
            <p:cNvSpPr>
              <a:spLocks/>
            </p:cNvSpPr>
            <p:nvPr/>
          </p:nvSpPr>
          <p:spPr bwMode="auto">
            <a:xfrm>
              <a:off x="6356350" y="1597025"/>
              <a:ext cx="131763" cy="153987"/>
            </a:xfrm>
            <a:custGeom>
              <a:avLst/>
              <a:gdLst>
                <a:gd name="T0" fmla="*/ 28 w 35"/>
                <a:gd name="T1" fmla="*/ 0 h 41"/>
                <a:gd name="T2" fmla="*/ 25 w 35"/>
                <a:gd name="T3" fmla="*/ 2 h 41"/>
                <a:gd name="T4" fmla="*/ 32 w 35"/>
                <a:gd name="T5" fmla="*/ 13 h 41"/>
                <a:gd name="T6" fmla="*/ 19 w 35"/>
                <a:gd name="T7" fmla="*/ 24 h 41"/>
                <a:gd name="T8" fmla="*/ 0 w 35"/>
                <a:gd name="T9" fmla="*/ 41 h 41"/>
                <a:gd name="T10" fmla="*/ 1 w 35"/>
                <a:gd name="T11" fmla="*/ 41 h 41"/>
                <a:gd name="T12" fmla="*/ 20 w 35"/>
                <a:gd name="T13" fmla="*/ 25 h 41"/>
                <a:gd name="T14" fmla="*/ 35 w 35"/>
                <a:gd name="T15" fmla="*/ 13 h 41"/>
                <a:gd name="T16" fmla="*/ 28 w 3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1">
                  <a:moveTo>
                    <a:pt x="28" y="0"/>
                  </a:moveTo>
                  <a:cubicBezTo>
                    <a:pt x="27" y="1"/>
                    <a:pt x="26" y="2"/>
                    <a:pt x="25" y="2"/>
                  </a:cubicBezTo>
                  <a:cubicBezTo>
                    <a:pt x="31" y="6"/>
                    <a:pt x="32" y="8"/>
                    <a:pt x="32" y="13"/>
                  </a:cubicBezTo>
                  <a:cubicBezTo>
                    <a:pt x="32" y="17"/>
                    <a:pt x="26" y="20"/>
                    <a:pt x="19" y="24"/>
                  </a:cubicBezTo>
                  <a:cubicBezTo>
                    <a:pt x="10" y="28"/>
                    <a:pt x="0" y="33"/>
                    <a:pt x="0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34"/>
                    <a:pt x="11" y="29"/>
                    <a:pt x="20" y="25"/>
                  </a:cubicBezTo>
                  <a:cubicBezTo>
                    <a:pt x="28" y="21"/>
                    <a:pt x="35" y="18"/>
                    <a:pt x="35" y="13"/>
                  </a:cubicBezTo>
                  <a:cubicBezTo>
                    <a:pt x="35" y="8"/>
                    <a:pt x="33" y="4"/>
                    <a:pt x="28" y="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69" name="Freeform 30"/>
            <p:cNvSpPr>
              <a:spLocks/>
            </p:cNvSpPr>
            <p:nvPr/>
          </p:nvSpPr>
          <p:spPr bwMode="auto">
            <a:xfrm>
              <a:off x="6326188" y="1260475"/>
              <a:ext cx="280988" cy="303212"/>
            </a:xfrm>
            <a:custGeom>
              <a:avLst/>
              <a:gdLst>
                <a:gd name="T0" fmla="*/ 44 w 75"/>
                <a:gd name="T1" fmla="*/ 0 h 81"/>
                <a:gd name="T2" fmla="*/ 44 w 75"/>
                <a:gd name="T3" fmla="*/ 0 h 81"/>
                <a:gd name="T4" fmla="*/ 39 w 75"/>
                <a:gd name="T5" fmla="*/ 5 h 81"/>
                <a:gd name="T6" fmla="*/ 44 w 75"/>
                <a:gd name="T7" fmla="*/ 10 h 81"/>
                <a:gd name="T8" fmla="*/ 44 w 75"/>
                <a:gd name="T9" fmla="*/ 10 h 81"/>
                <a:gd name="T10" fmla="*/ 66 w 75"/>
                <a:gd name="T11" fmla="*/ 18 h 81"/>
                <a:gd name="T12" fmla="*/ 27 w 75"/>
                <a:gd name="T13" fmla="*/ 39 h 81"/>
                <a:gd name="T14" fmla="*/ 0 w 75"/>
                <a:gd name="T15" fmla="*/ 60 h 81"/>
                <a:gd name="T16" fmla="*/ 17 w 75"/>
                <a:gd name="T17" fmla="*/ 81 h 81"/>
                <a:gd name="T18" fmla="*/ 20 w 75"/>
                <a:gd name="T19" fmla="*/ 79 h 81"/>
                <a:gd name="T20" fmla="*/ 6 w 75"/>
                <a:gd name="T21" fmla="*/ 60 h 81"/>
                <a:gd name="T22" fmla="*/ 28 w 75"/>
                <a:gd name="T23" fmla="*/ 45 h 81"/>
                <a:gd name="T24" fmla="*/ 32 w 75"/>
                <a:gd name="T25" fmla="*/ 44 h 81"/>
                <a:gd name="T26" fmla="*/ 75 w 75"/>
                <a:gd name="T27" fmla="*/ 18 h 81"/>
                <a:gd name="T28" fmla="*/ 44 w 75"/>
                <a:gd name="T2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5" h="81">
                  <a:moveTo>
                    <a:pt x="44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1" y="0"/>
                    <a:pt x="39" y="2"/>
                    <a:pt x="39" y="5"/>
                  </a:cubicBezTo>
                  <a:cubicBezTo>
                    <a:pt x="39" y="7"/>
                    <a:pt x="41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58" y="10"/>
                    <a:pt x="66" y="14"/>
                    <a:pt x="66" y="18"/>
                  </a:cubicBezTo>
                  <a:cubicBezTo>
                    <a:pt x="66" y="25"/>
                    <a:pt x="41" y="35"/>
                    <a:pt x="27" y="39"/>
                  </a:cubicBezTo>
                  <a:cubicBezTo>
                    <a:pt x="14" y="42"/>
                    <a:pt x="0" y="47"/>
                    <a:pt x="0" y="60"/>
                  </a:cubicBezTo>
                  <a:cubicBezTo>
                    <a:pt x="0" y="69"/>
                    <a:pt x="8" y="76"/>
                    <a:pt x="17" y="81"/>
                  </a:cubicBezTo>
                  <a:cubicBezTo>
                    <a:pt x="18" y="80"/>
                    <a:pt x="19" y="80"/>
                    <a:pt x="20" y="79"/>
                  </a:cubicBezTo>
                  <a:cubicBezTo>
                    <a:pt x="13" y="73"/>
                    <a:pt x="6" y="66"/>
                    <a:pt x="6" y="60"/>
                  </a:cubicBezTo>
                  <a:cubicBezTo>
                    <a:pt x="6" y="53"/>
                    <a:pt x="14" y="49"/>
                    <a:pt x="28" y="45"/>
                  </a:cubicBezTo>
                  <a:cubicBezTo>
                    <a:pt x="29" y="45"/>
                    <a:pt x="30" y="44"/>
                    <a:pt x="32" y="44"/>
                  </a:cubicBezTo>
                  <a:cubicBezTo>
                    <a:pt x="47" y="40"/>
                    <a:pt x="75" y="32"/>
                    <a:pt x="75" y="18"/>
                  </a:cubicBezTo>
                  <a:cubicBezTo>
                    <a:pt x="75" y="2"/>
                    <a:pt x="54" y="0"/>
                    <a:pt x="44" y="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70" name="Freeform 31"/>
            <p:cNvSpPr>
              <a:spLocks/>
            </p:cNvSpPr>
            <p:nvPr/>
          </p:nvSpPr>
          <p:spPr bwMode="auto">
            <a:xfrm>
              <a:off x="6364288" y="1436688"/>
              <a:ext cx="165100" cy="234950"/>
            </a:xfrm>
            <a:custGeom>
              <a:avLst/>
              <a:gdLst>
                <a:gd name="T0" fmla="*/ 7 w 44"/>
                <a:gd name="T1" fmla="*/ 63 h 63"/>
                <a:gd name="T2" fmla="*/ 9 w 44"/>
                <a:gd name="T3" fmla="*/ 62 h 63"/>
                <a:gd name="T4" fmla="*/ 4 w 44"/>
                <a:gd name="T5" fmla="*/ 56 h 63"/>
                <a:gd name="T6" fmla="*/ 13 w 44"/>
                <a:gd name="T7" fmla="*/ 43 h 63"/>
                <a:gd name="T8" fmla="*/ 17 w 44"/>
                <a:gd name="T9" fmla="*/ 41 h 63"/>
                <a:gd name="T10" fmla="*/ 23 w 44"/>
                <a:gd name="T11" fmla="*/ 36 h 63"/>
                <a:gd name="T12" fmla="*/ 44 w 44"/>
                <a:gd name="T13" fmla="*/ 13 h 63"/>
                <a:gd name="T14" fmla="*/ 37 w 44"/>
                <a:gd name="T15" fmla="*/ 0 h 63"/>
                <a:gd name="T16" fmla="*/ 29 w 44"/>
                <a:gd name="T17" fmla="*/ 3 h 63"/>
                <a:gd name="T18" fmla="*/ 37 w 44"/>
                <a:gd name="T19" fmla="*/ 13 h 63"/>
                <a:gd name="T20" fmla="*/ 16 w 44"/>
                <a:gd name="T21" fmla="*/ 37 h 63"/>
                <a:gd name="T22" fmla="*/ 0 w 44"/>
                <a:gd name="T23" fmla="*/ 56 h 63"/>
                <a:gd name="T24" fmla="*/ 7 w 44"/>
                <a:gd name="T2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63">
                  <a:moveTo>
                    <a:pt x="7" y="63"/>
                  </a:moveTo>
                  <a:cubicBezTo>
                    <a:pt x="7" y="63"/>
                    <a:pt x="8" y="63"/>
                    <a:pt x="9" y="62"/>
                  </a:cubicBezTo>
                  <a:cubicBezTo>
                    <a:pt x="6" y="60"/>
                    <a:pt x="4" y="58"/>
                    <a:pt x="4" y="56"/>
                  </a:cubicBezTo>
                  <a:cubicBezTo>
                    <a:pt x="4" y="50"/>
                    <a:pt x="6" y="48"/>
                    <a:pt x="13" y="43"/>
                  </a:cubicBezTo>
                  <a:cubicBezTo>
                    <a:pt x="14" y="43"/>
                    <a:pt x="15" y="42"/>
                    <a:pt x="17" y="41"/>
                  </a:cubicBezTo>
                  <a:cubicBezTo>
                    <a:pt x="19" y="39"/>
                    <a:pt x="21" y="38"/>
                    <a:pt x="23" y="36"/>
                  </a:cubicBezTo>
                  <a:cubicBezTo>
                    <a:pt x="33" y="30"/>
                    <a:pt x="44" y="23"/>
                    <a:pt x="44" y="13"/>
                  </a:cubicBezTo>
                  <a:cubicBezTo>
                    <a:pt x="44" y="7"/>
                    <a:pt x="41" y="3"/>
                    <a:pt x="37" y="0"/>
                  </a:cubicBezTo>
                  <a:cubicBezTo>
                    <a:pt x="35" y="1"/>
                    <a:pt x="32" y="2"/>
                    <a:pt x="29" y="3"/>
                  </a:cubicBezTo>
                  <a:cubicBezTo>
                    <a:pt x="35" y="5"/>
                    <a:pt x="37" y="8"/>
                    <a:pt x="37" y="13"/>
                  </a:cubicBezTo>
                  <a:cubicBezTo>
                    <a:pt x="37" y="22"/>
                    <a:pt x="25" y="30"/>
                    <a:pt x="16" y="37"/>
                  </a:cubicBezTo>
                  <a:cubicBezTo>
                    <a:pt x="6" y="44"/>
                    <a:pt x="0" y="48"/>
                    <a:pt x="0" y="56"/>
                  </a:cubicBezTo>
                  <a:cubicBezTo>
                    <a:pt x="0" y="59"/>
                    <a:pt x="3" y="61"/>
                    <a:pt x="7" y="6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71" name="Freeform 32"/>
            <p:cNvSpPr>
              <a:spLocks/>
            </p:cNvSpPr>
            <p:nvPr/>
          </p:nvSpPr>
          <p:spPr bwMode="auto">
            <a:xfrm>
              <a:off x="6457950" y="1706563"/>
              <a:ext cx="41275" cy="47625"/>
            </a:xfrm>
            <a:custGeom>
              <a:avLst/>
              <a:gdLst>
                <a:gd name="T0" fmla="*/ 2 w 11"/>
                <a:gd name="T1" fmla="*/ 0 h 13"/>
                <a:gd name="T2" fmla="*/ 0 w 11"/>
                <a:gd name="T3" fmla="*/ 1 h 13"/>
                <a:gd name="T4" fmla="*/ 9 w 11"/>
                <a:gd name="T5" fmla="*/ 12 h 13"/>
                <a:gd name="T6" fmla="*/ 10 w 11"/>
                <a:gd name="T7" fmla="*/ 12 h 13"/>
                <a:gd name="T8" fmla="*/ 10 w 11"/>
                <a:gd name="T9" fmla="*/ 13 h 13"/>
                <a:gd name="T10" fmla="*/ 10 w 11"/>
                <a:gd name="T11" fmla="*/ 12 h 13"/>
                <a:gd name="T12" fmla="*/ 11 w 11"/>
                <a:gd name="T13" fmla="*/ 12 h 13"/>
                <a:gd name="T14" fmla="*/ 2 w 1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3">
                  <a:moveTo>
                    <a:pt x="2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5" y="4"/>
                    <a:pt x="9" y="7"/>
                    <a:pt x="9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7"/>
                    <a:pt x="7" y="3"/>
                    <a:pt x="2" y="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72" name="Freeform 33"/>
            <p:cNvSpPr>
              <a:spLocks/>
            </p:cNvSpPr>
            <p:nvPr/>
          </p:nvSpPr>
          <p:spPr bwMode="auto">
            <a:xfrm>
              <a:off x="6419850" y="1720850"/>
              <a:ext cx="14288" cy="60325"/>
            </a:xfrm>
            <a:custGeom>
              <a:avLst/>
              <a:gdLst>
                <a:gd name="T0" fmla="*/ 0 w 4"/>
                <a:gd name="T1" fmla="*/ 2 h 16"/>
                <a:gd name="T2" fmla="*/ 0 w 4"/>
                <a:gd name="T3" fmla="*/ 15 h 16"/>
                <a:gd name="T4" fmla="*/ 2 w 4"/>
                <a:gd name="T5" fmla="*/ 16 h 16"/>
                <a:gd name="T6" fmla="*/ 4 w 4"/>
                <a:gd name="T7" fmla="*/ 15 h 16"/>
                <a:gd name="T8" fmla="*/ 4 w 4"/>
                <a:gd name="T9" fmla="*/ 0 h 16"/>
                <a:gd name="T10" fmla="*/ 0 w 4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16">
                  <a:moveTo>
                    <a:pt x="0" y="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6"/>
                    <a:pt x="2" y="16"/>
                  </a:cubicBezTo>
                  <a:cubicBezTo>
                    <a:pt x="3" y="16"/>
                    <a:pt x="4" y="16"/>
                    <a:pt x="4" y="1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1"/>
                    <a:pt x="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73" name="Freeform 34"/>
            <p:cNvSpPr>
              <a:spLocks/>
            </p:cNvSpPr>
            <p:nvPr/>
          </p:nvSpPr>
          <p:spPr bwMode="auto">
            <a:xfrm>
              <a:off x="6416675" y="1616075"/>
              <a:ext cx="22225" cy="38100"/>
            </a:xfrm>
            <a:custGeom>
              <a:avLst/>
              <a:gdLst>
                <a:gd name="T0" fmla="*/ 5 w 6"/>
                <a:gd name="T1" fmla="*/ 9 h 10"/>
                <a:gd name="T2" fmla="*/ 6 w 6"/>
                <a:gd name="T3" fmla="*/ 0 h 10"/>
                <a:gd name="T4" fmla="*/ 3 w 6"/>
                <a:gd name="T5" fmla="*/ 2 h 10"/>
                <a:gd name="T6" fmla="*/ 0 w 6"/>
                <a:gd name="T7" fmla="*/ 4 h 10"/>
                <a:gd name="T8" fmla="*/ 0 w 6"/>
                <a:gd name="T9" fmla="*/ 9 h 10"/>
                <a:gd name="T10" fmla="*/ 3 w 6"/>
                <a:gd name="T11" fmla="*/ 10 h 10"/>
                <a:gd name="T12" fmla="*/ 5 w 6"/>
                <a:gd name="T13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0">
                  <a:moveTo>
                    <a:pt x="5" y="9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1" y="3"/>
                    <a:pt x="0" y="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2" y="10"/>
                    <a:pt x="3" y="10"/>
                  </a:cubicBezTo>
                  <a:cubicBezTo>
                    <a:pt x="4" y="10"/>
                    <a:pt x="5" y="9"/>
                    <a:pt x="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  <p:sp>
          <p:nvSpPr>
            <p:cNvPr id="174" name="Freeform 35"/>
            <p:cNvSpPr>
              <a:spLocks/>
            </p:cNvSpPr>
            <p:nvPr/>
          </p:nvSpPr>
          <p:spPr bwMode="auto">
            <a:xfrm>
              <a:off x="6411913" y="1458913"/>
              <a:ext cx="26988" cy="85725"/>
            </a:xfrm>
            <a:custGeom>
              <a:avLst/>
              <a:gdLst>
                <a:gd name="T0" fmla="*/ 1 w 7"/>
                <a:gd name="T1" fmla="*/ 23 h 23"/>
                <a:gd name="T2" fmla="*/ 7 w 7"/>
                <a:gd name="T3" fmla="*/ 19 h 23"/>
                <a:gd name="T4" fmla="*/ 7 w 7"/>
                <a:gd name="T5" fmla="*/ 1 h 23"/>
                <a:gd name="T6" fmla="*/ 4 w 7"/>
                <a:gd name="T7" fmla="*/ 0 h 23"/>
                <a:gd name="T8" fmla="*/ 0 w 7"/>
                <a:gd name="T9" fmla="*/ 1 h 23"/>
                <a:gd name="T10" fmla="*/ 1 w 7"/>
                <a:gd name="T1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23">
                  <a:moveTo>
                    <a:pt x="1" y="23"/>
                  </a:moveTo>
                  <a:cubicBezTo>
                    <a:pt x="3" y="22"/>
                    <a:pt x="5" y="20"/>
                    <a:pt x="7" y="19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1" y="1"/>
                    <a:pt x="0" y="1"/>
                  </a:cubicBezTo>
                  <a:lnTo>
                    <a:pt x="1" y="23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  <a:extLst/>
          </p:spPr>
          <p:txBody>
            <a:bodyPr vert="horz" wrap="square" lIns="93297" tIns="46649" rIns="93297" bIns="46649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437B"/>
                </a:solidFill>
              </a:endParaRPr>
            </a:p>
          </p:txBody>
        </p:sp>
      </p:grpSp>
      <p:sp>
        <p:nvSpPr>
          <p:cNvPr id="176" name="Freeform 21"/>
          <p:cNvSpPr>
            <a:spLocks noEditPoints="1"/>
          </p:cNvSpPr>
          <p:nvPr/>
        </p:nvSpPr>
        <p:spPr bwMode="auto">
          <a:xfrm>
            <a:off x="3434661" y="5359881"/>
            <a:ext cx="887620" cy="741843"/>
          </a:xfrm>
          <a:custGeom>
            <a:avLst/>
            <a:gdLst>
              <a:gd name="T0" fmla="*/ 221 w 232"/>
              <a:gd name="T1" fmla="*/ 194 h 194"/>
              <a:gd name="T2" fmla="*/ 145 w 232"/>
              <a:gd name="T3" fmla="*/ 183 h 194"/>
              <a:gd name="T4" fmla="*/ 221 w 232"/>
              <a:gd name="T5" fmla="*/ 183 h 194"/>
              <a:gd name="T6" fmla="*/ 178 w 232"/>
              <a:gd name="T7" fmla="*/ 116 h 194"/>
              <a:gd name="T8" fmla="*/ 175 w 232"/>
              <a:gd name="T9" fmla="*/ 48 h 194"/>
              <a:gd name="T10" fmla="*/ 151 w 232"/>
              <a:gd name="T11" fmla="*/ 87 h 194"/>
              <a:gd name="T12" fmla="*/ 141 w 232"/>
              <a:gd name="T13" fmla="*/ 48 h 194"/>
              <a:gd name="T14" fmla="*/ 135 w 232"/>
              <a:gd name="T15" fmla="*/ 43 h 194"/>
              <a:gd name="T16" fmla="*/ 146 w 232"/>
              <a:gd name="T17" fmla="*/ 38 h 194"/>
              <a:gd name="T18" fmla="*/ 186 w 232"/>
              <a:gd name="T19" fmla="*/ 38 h 194"/>
              <a:gd name="T20" fmla="*/ 186 w 232"/>
              <a:gd name="T21" fmla="*/ 48 h 194"/>
              <a:gd name="T22" fmla="*/ 185 w 232"/>
              <a:gd name="T23" fmla="*/ 108 h 194"/>
              <a:gd name="T24" fmla="*/ 230 w 232"/>
              <a:gd name="T25" fmla="*/ 177 h 194"/>
              <a:gd name="T26" fmla="*/ 163 w 232"/>
              <a:gd name="T27" fmla="*/ 131 h 194"/>
              <a:gd name="T28" fmla="*/ 213 w 232"/>
              <a:gd name="T29" fmla="*/ 178 h 194"/>
              <a:gd name="T30" fmla="*/ 162 w 232"/>
              <a:gd name="T31" fmla="*/ 120 h 194"/>
              <a:gd name="T32" fmla="*/ 154 w 232"/>
              <a:gd name="T33" fmla="*/ 131 h 194"/>
              <a:gd name="T34" fmla="*/ 121 w 232"/>
              <a:gd name="T35" fmla="*/ 194 h 194"/>
              <a:gd name="T36" fmla="*/ 29 w 232"/>
              <a:gd name="T37" fmla="*/ 192 h 194"/>
              <a:gd name="T38" fmla="*/ 49 w 232"/>
              <a:gd name="T39" fmla="*/ 59 h 194"/>
              <a:gd name="T40" fmla="*/ 48 w 232"/>
              <a:gd name="T41" fmla="*/ 12 h 194"/>
              <a:gd name="T42" fmla="*/ 48 w 232"/>
              <a:gd name="T43" fmla="*/ 0 h 194"/>
              <a:gd name="T44" fmla="*/ 99 w 232"/>
              <a:gd name="T45" fmla="*/ 0 h 194"/>
              <a:gd name="T46" fmla="*/ 112 w 232"/>
              <a:gd name="T47" fmla="*/ 6 h 194"/>
              <a:gd name="T48" fmla="*/ 105 w 232"/>
              <a:gd name="T49" fmla="*/ 12 h 194"/>
              <a:gd name="T50" fmla="*/ 154 w 232"/>
              <a:gd name="T51" fmla="*/ 131 h 194"/>
              <a:gd name="T52" fmla="*/ 97 w 232"/>
              <a:gd name="T53" fmla="*/ 70 h 194"/>
              <a:gd name="T54" fmla="*/ 92 w 232"/>
              <a:gd name="T55" fmla="*/ 12 h 194"/>
              <a:gd name="T56" fmla="*/ 62 w 232"/>
              <a:gd name="T57" fmla="*/ 64 h 194"/>
              <a:gd name="T58" fmla="*/ 13 w 232"/>
              <a:gd name="T59" fmla="*/ 131 h 194"/>
              <a:gd name="T60" fmla="*/ 119 w 232"/>
              <a:gd name="T61" fmla="*/ 181 h 194"/>
              <a:gd name="T62" fmla="*/ 96 w 232"/>
              <a:gd name="T63" fmla="*/ 81 h 194"/>
              <a:gd name="T64" fmla="*/ 96 w 232"/>
              <a:gd name="T65" fmla="*/ 93 h 194"/>
              <a:gd name="T66" fmla="*/ 96 w 232"/>
              <a:gd name="T67" fmla="*/ 81 h 194"/>
              <a:gd name="T68" fmla="*/ 54 w 232"/>
              <a:gd name="T69" fmla="*/ 83 h 194"/>
              <a:gd name="T70" fmla="*/ 72 w 232"/>
              <a:gd name="T71" fmla="*/ 83 h 194"/>
              <a:gd name="T72" fmla="*/ 135 w 232"/>
              <a:gd name="T73" fmla="*/ 131 h 194"/>
              <a:gd name="T74" fmla="*/ 38 w 232"/>
              <a:gd name="T75" fmla="*/ 175 h 194"/>
              <a:gd name="T76" fmla="*/ 30 w 232"/>
              <a:gd name="T77" fmla="*/ 97 h 194"/>
              <a:gd name="T78" fmla="*/ 135 w 232"/>
              <a:gd name="T79" fmla="*/ 131 h 194"/>
              <a:gd name="T80" fmla="*/ 45 w 232"/>
              <a:gd name="T81" fmla="*/ 108 h 194"/>
              <a:gd name="T82" fmla="*/ 45 w 232"/>
              <a:gd name="T83" fmla="*/ 118 h 194"/>
              <a:gd name="T84" fmla="*/ 74 w 232"/>
              <a:gd name="T85" fmla="*/ 108 h 194"/>
              <a:gd name="T86" fmla="*/ 64 w 232"/>
              <a:gd name="T87" fmla="*/ 108 h 194"/>
              <a:gd name="T88" fmla="*/ 74 w 232"/>
              <a:gd name="T89" fmla="*/ 108 h 194"/>
              <a:gd name="T90" fmla="*/ 93 w 232"/>
              <a:gd name="T91" fmla="*/ 105 h 194"/>
              <a:gd name="T92" fmla="*/ 93 w 232"/>
              <a:gd name="T93" fmla="*/ 122 h 194"/>
              <a:gd name="T94" fmla="*/ 120 w 232"/>
              <a:gd name="T95" fmla="*/ 108 h 194"/>
              <a:gd name="T96" fmla="*/ 110 w 232"/>
              <a:gd name="T97" fmla="*/ 108 h 194"/>
              <a:gd name="T98" fmla="*/ 120 w 232"/>
              <a:gd name="T99" fmla="*/ 108 h 194"/>
              <a:gd name="T100" fmla="*/ 69 w 232"/>
              <a:gd name="T101" fmla="*/ 62 h 194"/>
              <a:gd name="T102" fmla="*/ 79 w 232"/>
              <a:gd name="T103" fmla="*/ 62 h 194"/>
              <a:gd name="T104" fmla="*/ 83 w 232"/>
              <a:gd name="T105" fmla="*/ 37 h 194"/>
              <a:gd name="T106" fmla="*/ 83 w 232"/>
              <a:gd name="T107" fmla="*/ 47 h 194"/>
              <a:gd name="T108" fmla="*/ 83 w 232"/>
              <a:gd name="T109" fmla="*/ 37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2" h="194">
                <a:moveTo>
                  <a:pt x="230" y="188"/>
                </a:moveTo>
                <a:cubicBezTo>
                  <a:pt x="228" y="192"/>
                  <a:pt x="225" y="194"/>
                  <a:pt x="221" y="194"/>
                </a:cubicBezTo>
                <a:cubicBezTo>
                  <a:pt x="136" y="194"/>
                  <a:pt x="136" y="194"/>
                  <a:pt x="136" y="194"/>
                </a:cubicBezTo>
                <a:cubicBezTo>
                  <a:pt x="139" y="190"/>
                  <a:pt x="143" y="187"/>
                  <a:pt x="145" y="183"/>
                </a:cubicBezTo>
                <a:cubicBezTo>
                  <a:pt x="221" y="183"/>
                  <a:pt x="221" y="183"/>
                  <a:pt x="221" y="183"/>
                </a:cubicBezTo>
                <a:cubicBezTo>
                  <a:pt x="221" y="183"/>
                  <a:pt x="221" y="183"/>
                  <a:pt x="221" y="183"/>
                </a:cubicBezTo>
                <a:cubicBezTo>
                  <a:pt x="221" y="183"/>
                  <a:pt x="221" y="183"/>
                  <a:pt x="221" y="182"/>
                </a:cubicBezTo>
                <a:cubicBezTo>
                  <a:pt x="178" y="116"/>
                  <a:pt x="178" y="116"/>
                  <a:pt x="178" y="116"/>
                </a:cubicBezTo>
                <a:cubicBezTo>
                  <a:pt x="176" y="114"/>
                  <a:pt x="175" y="111"/>
                  <a:pt x="175" y="108"/>
                </a:cubicBezTo>
                <a:cubicBezTo>
                  <a:pt x="175" y="48"/>
                  <a:pt x="175" y="48"/>
                  <a:pt x="175" y="48"/>
                </a:cubicBezTo>
                <a:cubicBezTo>
                  <a:pt x="151" y="48"/>
                  <a:pt x="151" y="48"/>
                  <a:pt x="151" y="48"/>
                </a:cubicBezTo>
                <a:cubicBezTo>
                  <a:pt x="151" y="87"/>
                  <a:pt x="151" y="87"/>
                  <a:pt x="151" y="87"/>
                </a:cubicBezTo>
                <a:cubicBezTo>
                  <a:pt x="148" y="82"/>
                  <a:pt x="144" y="78"/>
                  <a:pt x="141" y="74"/>
                </a:cubicBezTo>
                <a:cubicBezTo>
                  <a:pt x="141" y="48"/>
                  <a:pt x="141" y="48"/>
                  <a:pt x="141" y="48"/>
                </a:cubicBezTo>
                <a:cubicBezTo>
                  <a:pt x="140" y="48"/>
                  <a:pt x="140" y="48"/>
                  <a:pt x="140" y="48"/>
                </a:cubicBezTo>
                <a:cubicBezTo>
                  <a:pt x="137" y="48"/>
                  <a:pt x="135" y="46"/>
                  <a:pt x="135" y="43"/>
                </a:cubicBezTo>
                <a:cubicBezTo>
                  <a:pt x="135" y="41"/>
                  <a:pt x="137" y="38"/>
                  <a:pt x="140" y="38"/>
                </a:cubicBezTo>
                <a:cubicBezTo>
                  <a:pt x="146" y="38"/>
                  <a:pt x="146" y="38"/>
                  <a:pt x="146" y="38"/>
                </a:cubicBezTo>
                <a:cubicBezTo>
                  <a:pt x="180" y="38"/>
                  <a:pt x="180" y="38"/>
                  <a:pt x="180" y="38"/>
                </a:cubicBezTo>
                <a:cubicBezTo>
                  <a:pt x="186" y="38"/>
                  <a:pt x="186" y="38"/>
                  <a:pt x="186" y="38"/>
                </a:cubicBezTo>
                <a:cubicBezTo>
                  <a:pt x="189" y="38"/>
                  <a:pt x="191" y="41"/>
                  <a:pt x="191" y="43"/>
                </a:cubicBezTo>
                <a:cubicBezTo>
                  <a:pt x="191" y="46"/>
                  <a:pt x="189" y="48"/>
                  <a:pt x="186" y="48"/>
                </a:cubicBezTo>
                <a:cubicBezTo>
                  <a:pt x="185" y="48"/>
                  <a:pt x="185" y="48"/>
                  <a:pt x="185" y="48"/>
                </a:cubicBezTo>
                <a:cubicBezTo>
                  <a:pt x="185" y="108"/>
                  <a:pt x="185" y="108"/>
                  <a:pt x="185" y="108"/>
                </a:cubicBezTo>
                <a:cubicBezTo>
                  <a:pt x="185" y="109"/>
                  <a:pt x="186" y="110"/>
                  <a:pt x="186" y="111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32" y="180"/>
                  <a:pt x="232" y="185"/>
                  <a:pt x="230" y="188"/>
                </a:cubicBezTo>
                <a:close/>
                <a:moveTo>
                  <a:pt x="163" y="131"/>
                </a:moveTo>
                <a:cubicBezTo>
                  <a:pt x="163" y="148"/>
                  <a:pt x="158" y="165"/>
                  <a:pt x="149" y="178"/>
                </a:cubicBezTo>
                <a:cubicBezTo>
                  <a:pt x="213" y="178"/>
                  <a:pt x="213" y="178"/>
                  <a:pt x="213" y="178"/>
                </a:cubicBezTo>
                <a:cubicBezTo>
                  <a:pt x="174" y="120"/>
                  <a:pt x="174" y="120"/>
                  <a:pt x="174" y="120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163" y="124"/>
                  <a:pt x="163" y="128"/>
                  <a:pt x="163" y="131"/>
                </a:cubicBezTo>
                <a:close/>
                <a:moveTo>
                  <a:pt x="154" y="131"/>
                </a:moveTo>
                <a:cubicBezTo>
                  <a:pt x="154" y="155"/>
                  <a:pt x="144" y="177"/>
                  <a:pt x="125" y="192"/>
                </a:cubicBezTo>
                <a:cubicBezTo>
                  <a:pt x="124" y="193"/>
                  <a:pt x="122" y="194"/>
                  <a:pt x="121" y="194"/>
                </a:cubicBezTo>
                <a:cubicBezTo>
                  <a:pt x="33" y="194"/>
                  <a:pt x="33" y="194"/>
                  <a:pt x="33" y="194"/>
                </a:cubicBezTo>
                <a:cubicBezTo>
                  <a:pt x="32" y="194"/>
                  <a:pt x="31" y="193"/>
                  <a:pt x="29" y="192"/>
                </a:cubicBezTo>
                <a:cubicBezTo>
                  <a:pt x="11" y="177"/>
                  <a:pt x="0" y="155"/>
                  <a:pt x="0" y="131"/>
                </a:cubicBezTo>
                <a:cubicBezTo>
                  <a:pt x="0" y="99"/>
                  <a:pt x="19" y="71"/>
                  <a:pt x="49" y="59"/>
                </a:cubicBezTo>
                <a:cubicBezTo>
                  <a:pt x="49" y="12"/>
                  <a:pt x="49" y="12"/>
                  <a:pt x="49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5" y="12"/>
                  <a:pt x="42" y="9"/>
                  <a:pt x="42" y="6"/>
                </a:cubicBezTo>
                <a:cubicBezTo>
                  <a:pt x="42" y="2"/>
                  <a:pt x="45" y="0"/>
                  <a:pt x="48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10" y="0"/>
                  <a:pt x="112" y="2"/>
                  <a:pt x="112" y="6"/>
                </a:cubicBezTo>
                <a:cubicBezTo>
                  <a:pt x="112" y="9"/>
                  <a:pt x="110" y="12"/>
                  <a:pt x="106" y="12"/>
                </a:cubicBezTo>
                <a:cubicBezTo>
                  <a:pt x="105" y="12"/>
                  <a:pt x="105" y="12"/>
                  <a:pt x="105" y="12"/>
                </a:cubicBezTo>
                <a:cubicBezTo>
                  <a:pt x="105" y="59"/>
                  <a:pt x="105" y="59"/>
                  <a:pt x="105" y="59"/>
                </a:cubicBezTo>
                <a:cubicBezTo>
                  <a:pt x="135" y="71"/>
                  <a:pt x="154" y="99"/>
                  <a:pt x="154" y="131"/>
                </a:cubicBezTo>
                <a:close/>
                <a:moveTo>
                  <a:pt x="142" y="131"/>
                </a:moveTo>
                <a:cubicBezTo>
                  <a:pt x="142" y="103"/>
                  <a:pt x="124" y="79"/>
                  <a:pt x="97" y="70"/>
                </a:cubicBezTo>
                <a:cubicBezTo>
                  <a:pt x="94" y="69"/>
                  <a:pt x="92" y="67"/>
                  <a:pt x="92" y="64"/>
                </a:cubicBezTo>
                <a:cubicBezTo>
                  <a:pt x="92" y="12"/>
                  <a:pt x="92" y="12"/>
                  <a:pt x="92" y="12"/>
                </a:cubicBezTo>
                <a:cubicBezTo>
                  <a:pt x="62" y="12"/>
                  <a:pt x="62" y="12"/>
                  <a:pt x="62" y="12"/>
                </a:cubicBezTo>
                <a:cubicBezTo>
                  <a:pt x="62" y="64"/>
                  <a:pt x="62" y="64"/>
                  <a:pt x="62" y="64"/>
                </a:cubicBezTo>
                <a:cubicBezTo>
                  <a:pt x="62" y="67"/>
                  <a:pt x="60" y="69"/>
                  <a:pt x="57" y="70"/>
                </a:cubicBezTo>
                <a:cubicBezTo>
                  <a:pt x="31" y="79"/>
                  <a:pt x="13" y="103"/>
                  <a:pt x="13" y="131"/>
                </a:cubicBezTo>
                <a:cubicBezTo>
                  <a:pt x="13" y="151"/>
                  <a:pt x="21" y="169"/>
                  <a:pt x="36" y="181"/>
                </a:cubicBezTo>
                <a:cubicBezTo>
                  <a:pt x="119" y="181"/>
                  <a:pt x="119" y="181"/>
                  <a:pt x="119" y="181"/>
                </a:cubicBezTo>
                <a:cubicBezTo>
                  <a:pt x="133" y="169"/>
                  <a:pt x="142" y="151"/>
                  <a:pt x="142" y="131"/>
                </a:cubicBezTo>
                <a:close/>
                <a:moveTo>
                  <a:pt x="96" y="81"/>
                </a:moveTo>
                <a:cubicBezTo>
                  <a:pt x="92" y="81"/>
                  <a:pt x="89" y="83"/>
                  <a:pt x="89" y="87"/>
                </a:cubicBezTo>
                <a:cubicBezTo>
                  <a:pt x="89" y="91"/>
                  <a:pt x="92" y="93"/>
                  <a:pt x="96" y="93"/>
                </a:cubicBezTo>
                <a:cubicBezTo>
                  <a:pt x="99" y="93"/>
                  <a:pt x="102" y="91"/>
                  <a:pt x="102" y="87"/>
                </a:cubicBezTo>
                <a:cubicBezTo>
                  <a:pt x="102" y="83"/>
                  <a:pt x="99" y="81"/>
                  <a:pt x="96" y="81"/>
                </a:cubicBezTo>
                <a:close/>
                <a:moveTo>
                  <a:pt x="63" y="74"/>
                </a:moveTo>
                <a:cubicBezTo>
                  <a:pt x="58" y="74"/>
                  <a:pt x="54" y="78"/>
                  <a:pt x="54" y="83"/>
                </a:cubicBezTo>
                <a:cubicBezTo>
                  <a:pt x="54" y="88"/>
                  <a:pt x="58" y="92"/>
                  <a:pt x="63" y="92"/>
                </a:cubicBezTo>
                <a:cubicBezTo>
                  <a:pt x="68" y="92"/>
                  <a:pt x="72" y="88"/>
                  <a:pt x="72" y="83"/>
                </a:cubicBezTo>
                <a:cubicBezTo>
                  <a:pt x="72" y="78"/>
                  <a:pt x="68" y="74"/>
                  <a:pt x="63" y="74"/>
                </a:cubicBezTo>
                <a:close/>
                <a:moveTo>
                  <a:pt x="135" y="131"/>
                </a:moveTo>
                <a:cubicBezTo>
                  <a:pt x="135" y="148"/>
                  <a:pt x="129" y="164"/>
                  <a:pt x="116" y="175"/>
                </a:cubicBezTo>
                <a:cubicBezTo>
                  <a:pt x="38" y="175"/>
                  <a:pt x="38" y="175"/>
                  <a:pt x="38" y="175"/>
                </a:cubicBezTo>
                <a:cubicBezTo>
                  <a:pt x="26" y="164"/>
                  <a:pt x="19" y="148"/>
                  <a:pt x="19" y="131"/>
                </a:cubicBezTo>
                <a:cubicBezTo>
                  <a:pt x="19" y="119"/>
                  <a:pt x="23" y="107"/>
                  <a:pt x="30" y="97"/>
                </a:cubicBezTo>
                <a:cubicBezTo>
                  <a:pt x="124" y="97"/>
                  <a:pt x="124" y="97"/>
                  <a:pt x="124" y="97"/>
                </a:cubicBezTo>
                <a:cubicBezTo>
                  <a:pt x="131" y="107"/>
                  <a:pt x="135" y="119"/>
                  <a:pt x="135" y="131"/>
                </a:cubicBezTo>
                <a:close/>
                <a:moveTo>
                  <a:pt x="50" y="113"/>
                </a:moveTo>
                <a:cubicBezTo>
                  <a:pt x="50" y="110"/>
                  <a:pt x="47" y="108"/>
                  <a:pt x="45" y="108"/>
                </a:cubicBezTo>
                <a:cubicBezTo>
                  <a:pt x="42" y="108"/>
                  <a:pt x="39" y="110"/>
                  <a:pt x="39" y="113"/>
                </a:cubicBezTo>
                <a:cubicBezTo>
                  <a:pt x="39" y="116"/>
                  <a:pt x="42" y="118"/>
                  <a:pt x="45" y="118"/>
                </a:cubicBezTo>
                <a:cubicBezTo>
                  <a:pt x="47" y="118"/>
                  <a:pt x="50" y="116"/>
                  <a:pt x="50" y="113"/>
                </a:cubicBezTo>
                <a:close/>
                <a:moveTo>
                  <a:pt x="74" y="108"/>
                </a:moveTo>
                <a:cubicBezTo>
                  <a:pt x="74" y="105"/>
                  <a:pt x="72" y="103"/>
                  <a:pt x="69" y="103"/>
                </a:cubicBezTo>
                <a:cubicBezTo>
                  <a:pt x="66" y="103"/>
                  <a:pt x="64" y="105"/>
                  <a:pt x="64" y="108"/>
                </a:cubicBezTo>
                <a:cubicBezTo>
                  <a:pt x="64" y="111"/>
                  <a:pt x="66" y="113"/>
                  <a:pt x="69" y="113"/>
                </a:cubicBezTo>
                <a:cubicBezTo>
                  <a:pt x="72" y="113"/>
                  <a:pt x="74" y="111"/>
                  <a:pt x="74" y="108"/>
                </a:cubicBezTo>
                <a:close/>
                <a:moveTo>
                  <a:pt x="102" y="114"/>
                </a:moveTo>
                <a:cubicBezTo>
                  <a:pt x="102" y="109"/>
                  <a:pt x="98" y="105"/>
                  <a:pt x="93" y="105"/>
                </a:cubicBezTo>
                <a:cubicBezTo>
                  <a:pt x="88" y="105"/>
                  <a:pt x="84" y="109"/>
                  <a:pt x="84" y="114"/>
                </a:cubicBezTo>
                <a:cubicBezTo>
                  <a:pt x="84" y="118"/>
                  <a:pt x="88" y="122"/>
                  <a:pt x="93" y="122"/>
                </a:cubicBezTo>
                <a:cubicBezTo>
                  <a:pt x="98" y="122"/>
                  <a:pt x="102" y="118"/>
                  <a:pt x="102" y="114"/>
                </a:cubicBezTo>
                <a:close/>
                <a:moveTo>
                  <a:pt x="120" y="108"/>
                </a:moveTo>
                <a:cubicBezTo>
                  <a:pt x="120" y="105"/>
                  <a:pt x="118" y="103"/>
                  <a:pt x="115" y="103"/>
                </a:cubicBezTo>
                <a:cubicBezTo>
                  <a:pt x="112" y="103"/>
                  <a:pt x="110" y="105"/>
                  <a:pt x="110" y="108"/>
                </a:cubicBezTo>
                <a:cubicBezTo>
                  <a:pt x="110" y="111"/>
                  <a:pt x="112" y="113"/>
                  <a:pt x="115" y="113"/>
                </a:cubicBezTo>
                <a:cubicBezTo>
                  <a:pt x="118" y="113"/>
                  <a:pt x="120" y="111"/>
                  <a:pt x="120" y="108"/>
                </a:cubicBezTo>
                <a:close/>
                <a:moveTo>
                  <a:pt x="74" y="57"/>
                </a:moveTo>
                <a:cubicBezTo>
                  <a:pt x="71" y="57"/>
                  <a:pt x="69" y="59"/>
                  <a:pt x="69" y="62"/>
                </a:cubicBezTo>
                <a:cubicBezTo>
                  <a:pt x="69" y="65"/>
                  <a:pt x="71" y="67"/>
                  <a:pt x="74" y="67"/>
                </a:cubicBezTo>
                <a:cubicBezTo>
                  <a:pt x="77" y="67"/>
                  <a:pt x="79" y="65"/>
                  <a:pt x="79" y="62"/>
                </a:cubicBezTo>
                <a:cubicBezTo>
                  <a:pt x="79" y="59"/>
                  <a:pt x="77" y="57"/>
                  <a:pt x="74" y="57"/>
                </a:cubicBezTo>
                <a:close/>
                <a:moveTo>
                  <a:pt x="83" y="37"/>
                </a:moveTo>
                <a:cubicBezTo>
                  <a:pt x="80" y="37"/>
                  <a:pt x="78" y="39"/>
                  <a:pt x="78" y="42"/>
                </a:cubicBezTo>
                <a:cubicBezTo>
                  <a:pt x="78" y="45"/>
                  <a:pt x="80" y="47"/>
                  <a:pt x="83" y="47"/>
                </a:cubicBezTo>
                <a:cubicBezTo>
                  <a:pt x="86" y="47"/>
                  <a:pt x="88" y="45"/>
                  <a:pt x="88" y="42"/>
                </a:cubicBezTo>
                <a:cubicBezTo>
                  <a:pt x="88" y="39"/>
                  <a:pt x="86" y="37"/>
                  <a:pt x="83" y="3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x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437B"/>
              </a:solidFill>
            </a:endParaRPr>
          </a:p>
        </p:txBody>
      </p:sp>
      <p:sp>
        <p:nvSpPr>
          <p:cNvPr id="177" name="Freeform 9"/>
          <p:cNvSpPr>
            <a:spLocks noEditPoints="1"/>
          </p:cNvSpPr>
          <p:nvPr/>
        </p:nvSpPr>
        <p:spPr bwMode="auto">
          <a:xfrm>
            <a:off x="819224" y="5365550"/>
            <a:ext cx="707829" cy="730504"/>
          </a:xfrm>
          <a:custGeom>
            <a:avLst/>
            <a:gdLst>
              <a:gd name="T0" fmla="*/ 168 w 185"/>
              <a:gd name="T1" fmla="*/ 100 h 191"/>
              <a:gd name="T2" fmla="*/ 158 w 185"/>
              <a:gd name="T3" fmla="*/ 111 h 191"/>
              <a:gd name="T4" fmla="*/ 147 w 185"/>
              <a:gd name="T5" fmla="*/ 100 h 191"/>
              <a:gd name="T6" fmla="*/ 158 w 185"/>
              <a:gd name="T7" fmla="*/ 89 h 191"/>
              <a:gd name="T8" fmla="*/ 168 w 185"/>
              <a:gd name="T9" fmla="*/ 100 h 191"/>
              <a:gd name="T10" fmla="*/ 164 w 185"/>
              <a:gd name="T11" fmla="*/ 126 h 191"/>
              <a:gd name="T12" fmla="*/ 164 w 185"/>
              <a:gd name="T13" fmla="*/ 135 h 191"/>
              <a:gd name="T14" fmla="*/ 107 w 185"/>
              <a:gd name="T15" fmla="*/ 191 h 191"/>
              <a:gd name="T16" fmla="*/ 50 w 185"/>
              <a:gd name="T17" fmla="*/ 135 h 191"/>
              <a:gd name="T18" fmla="*/ 50 w 185"/>
              <a:gd name="T19" fmla="*/ 123 h 191"/>
              <a:gd name="T20" fmla="*/ 3 w 185"/>
              <a:gd name="T21" fmla="*/ 69 h 191"/>
              <a:gd name="T22" fmla="*/ 9 w 185"/>
              <a:gd name="T23" fmla="*/ 63 h 191"/>
              <a:gd name="T24" fmla="*/ 15 w 185"/>
              <a:gd name="T25" fmla="*/ 69 h 191"/>
              <a:gd name="T26" fmla="*/ 56 w 185"/>
              <a:gd name="T27" fmla="*/ 111 h 191"/>
              <a:gd name="T28" fmla="*/ 98 w 185"/>
              <a:gd name="T29" fmla="*/ 69 h 191"/>
              <a:gd name="T30" fmla="*/ 104 w 185"/>
              <a:gd name="T31" fmla="*/ 63 h 191"/>
              <a:gd name="T32" fmla="*/ 110 w 185"/>
              <a:gd name="T33" fmla="*/ 69 h 191"/>
              <a:gd name="T34" fmla="*/ 63 w 185"/>
              <a:gd name="T35" fmla="*/ 123 h 191"/>
              <a:gd name="T36" fmla="*/ 63 w 185"/>
              <a:gd name="T37" fmla="*/ 135 h 191"/>
              <a:gd name="T38" fmla="*/ 107 w 185"/>
              <a:gd name="T39" fmla="*/ 179 h 191"/>
              <a:gd name="T40" fmla="*/ 151 w 185"/>
              <a:gd name="T41" fmla="*/ 135 h 191"/>
              <a:gd name="T42" fmla="*/ 151 w 185"/>
              <a:gd name="T43" fmla="*/ 126 h 191"/>
              <a:gd name="T44" fmla="*/ 130 w 185"/>
              <a:gd name="T45" fmla="*/ 100 h 191"/>
              <a:gd name="T46" fmla="*/ 158 w 185"/>
              <a:gd name="T47" fmla="*/ 72 h 191"/>
              <a:gd name="T48" fmla="*/ 185 w 185"/>
              <a:gd name="T49" fmla="*/ 100 h 191"/>
              <a:gd name="T50" fmla="*/ 164 w 185"/>
              <a:gd name="T51" fmla="*/ 126 h 191"/>
              <a:gd name="T52" fmla="*/ 175 w 185"/>
              <a:gd name="T53" fmla="*/ 100 h 191"/>
              <a:gd name="T54" fmla="*/ 158 w 185"/>
              <a:gd name="T55" fmla="*/ 82 h 191"/>
              <a:gd name="T56" fmla="*/ 140 w 185"/>
              <a:gd name="T57" fmla="*/ 100 h 191"/>
              <a:gd name="T58" fmla="*/ 158 w 185"/>
              <a:gd name="T59" fmla="*/ 117 h 191"/>
              <a:gd name="T60" fmla="*/ 175 w 185"/>
              <a:gd name="T61" fmla="*/ 100 h 191"/>
              <a:gd name="T62" fmla="*/ 107 w 185"/>
              <a:gd name="T63" fmla="*/ 10 h 191"/>
              <a:gd name="T64" fmla="*/ 90 w 185"/>
              <a:gd name="T65" fmla="*/ 2 h 191"/>
              <a:gd name="T66" fmla="*/ 86 w 185"/>
              <a:gd name="T67" fmla="*/ 2 h 191"/>
              <a:gd name="T68" fmla="*/ 79 w 185"/>
              <a:gd name="T69" fmla="*/ 0 h 191"/>
              <a:gd name="T70" fmla="*/ 71 w 185"/>
              <a:gd name="T71" fmla="*/ 6 h 191"/>
              <a:gd name="T72" fmla="*/ 79 w 185"/>
              <a:gd name="T73" fmla="*/ 11 h 191"/>
              <a:gd name="T74" fmla="*/ 86 w 185"/>
              <a:gd name="T75" fmla="*/ 9 h 191"/>
              <a:gd name="T76" fmla="*/ 90 w 185"/>
              <a:gd name="T77" fmla="*/ 9 h 191"/>
              <a:gd name="T78" fmla="*/ 102 w 185"/>
              <a:gd name="T79" fmla="*/ 14 h 191"/>
              <a:gd name="T80" fmla="*/ 106 w 185"/>
              <a:gd name="T81" fmla="*/ 27 h 191"/>
              <a:gd name="T82" fmla="*/ 103 w 185"/>
              <a:gd name="T83" fmla="*/ 55 h 191"/>
              <a:gd name="T84" fmla="*/ 105 w 185"/>
              <a:gd name="T85" fmla="*/ 59 h 191"/>
              <a:gd name="T86" fmla="*/ 106 w 185"/>
              <a:gd name="T87" fmla="*/ 59 h 191"/>
              <a:gd name="T88" fmla="*/ 109 w 185"/>
              <a:gd name="T89" fmla="*/ 56 h 191"/>
              <a:gd name="T90" fmla="*/ 112 w 185"/>
              <a:gd name="T91" fmla="*/ 27 h 191"/>
              <a:gd name="T92" fmla="*/ 107 w 185"/>
              <a:gd name="T93" fmla="*/ 10 h 191"/>
              <a:gd name="T94" fmla="*/ 34 w 185"/>
              <a:gd name="T95" fmla="*/ 0 h 191"/>
              <a:gd name="T96" fmla="*/ 27 w 185"/>
              <a:gd name="T97" fmla="*/ 2 h 191"/>
              <a:gd name="T98" fmla="*/ 24 w 185"/>
              <a:gd name="T99" fmla="*/ 2 h 191"/>
              <a:gd name="T100" fmla="*/ 7 w 185"/>
              <a:gd name="T101" fmla="*/ 10 h 191"/>
              <a:gd name="T102" fmla="*/ 1 w 185"/>
              <a:gd name="T103" fmla="*/ 27 h 191"/>
              <a:gd name="T104" fmla="*/ 4 w 185"/>
              <a:gd name="T105" fmla="*/ 56 h 191"/>
              <a:gd name="T106" fmla="*/ 7 w 185"/>
              <a:gd name="T107" fmla="*/ 59 h 191"/>
              <a:gd name="T108" fmla="*/ 8 w 185"/>
              <a:gd name="T109" fmla="*/ 59 h 191"/>
              <a:gd name="T110" fmla="*/ 10 w 185"/>
              <a:gd name="T111" fmla="*/ 55 h 191"/>
              <a:gd name="T112" fmla="*/ 7 w 185"/>
              <a:gd name="T113" fmla="*/ 27 h 191"/>
              <a:gd name="T114" fmla="*/ 11 w 185"/>
              <a:gd name="T115" fmla="*/ 14 h 191"/>
              <a:gd name="T116" fmla="*/ 24 w 185"/>
              <a:gd name="T117" fmla="*/ 9 h 191"/>
              <a:gd name="T118" fmla="*/ 27 w 185"/>
              <a:gd name="T119" fmla="*/ 9 h 191"/>
              <a:gd name="T120" fmla="*/ 34 w 185"/>
              <a:gd name="T121" fmla="*/ 11 h 191"/>
              <a:gd name="T122" fmla="*/ 42 w 185"/>
              <a:gd name="T123" fmla="*/ 6 h 191"/>
              <a:gd name="T124" fmla="*/ 34 w 185"/>
              <a:gd name="T125" fmla="*/ 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5" h="191">
                <a:moveTo>
                  <a:pt x="168" y="100"/>
                </a:moveTo>
                <a:cubicBezTo>
                  <a:pt x="168" y="106"/>
                  <a:pt x="164" y="111"/>
                  <a:pt x="158" y="111"/>
                </a:cubicBezTo>
                <a:cubicBezTo>
                  <a:pt x="151" y="111"/>
                  <a:pt x="147" y="106"/>
                  <a:pt x="147" y="100"/>
                </a:cubicBezTo>
                <a:cubicBezTo>
                  <a:pt x="147" y="94"/>
                  <a:pt x="151" y="89"/>
                  <a:pt x="158" y="89"/>
                </a:cubicBezTo>
                <a:cubicBezTo>
                  <a:pt x="164" y="89"/>
                  <a:pt x="168" y="94"/>
                  <a:pt x="168" y="100"/>
                </a:cubicBezTo>
                <a:close/>
                <a:moveTo>
                  <a:pt x="164" y="126"/>
                </a:moveTo>
                <a:cubicBezTo>
                  <a:pt x="164" y="135"/>
                  <a:pt x="164" y="135"/>
                  <a:pt x="164" y="135"/>
                </a:cubicBezTo>
                <a:cubicBezTo>
                  <a:pt x="164" y="166"/>
                  <a:pt x="138" y="191"/>
                  <a:pt x="107" y="191"/>
                </a:cubicBezTo>
                <a:cubicBezTo>
                  <a:pt x="76" y="191"/>
                  <a:pt x="50" y="166"/>
                  <a:pt x="50" y="135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23" y="120"/>
                  <a:pt x="3" y="97"/>
                  <a:pt x="3" y="69"/>
                </a:cubicBezTo>
                <a:cubicBezTo>
                  <a:pt x="3" y="66"/>
                  <a:pt x="5" y="63"/>
                  <a:pt x="9" y="63"/>
                </a:cubicBezTo>
                <a:cubicBezTo>
                  <a:pt x="12" y="63"/>
                  <a:pt x="15" y="66"/>
                  <a:pt x="15" y="69"/>
                </a:cubicBezTo>
                <a:cubicBezTo>
                  <a:pt x="15" y="92"/>
                  <a:pt x="34" y="111"/>
                  <a:pt x="56" y="111"/>
                </a:cubicBezTo>
                <a:cubicBezTo>
                  <a:pt x="79" y="111"/>
                  <a:pt x="98" y="92"/>
                  <a:pt x="98" y="69"/>
                </a:cubicBezTo>
                <a:cubicBezTo>
                  <a:pt x="98" y="66"/>
                  <a:pt x="101" y="63"/>
                  <a:pt x="104" y="63"/>
                </a:cubicBezTo>
                <a:cubicBezTo>
                  <a:pt x="107" y="63"/>
                  <a:pt x="110" y="66"/>
                  <a:pt x="110" y="69"/>
                </a:cubicBezTo>
                <a:cubicBezTo>
                  <a:pt x="110" y="97"/>
                  <a:pt x="89" y="120"/>
                  <a:pt x="63" y="123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63" y="159"/>
                  <a:pt x="83" y="179"/>
                  <a:pt x="107" y="179"/>
                </a:cubicBezTo>
                <a:cubicBezTo>
                  <a:pt x="131" y="179"/>
                  <a:pt x="151" y="159"/>
                  <a:pt x="151" y="135"/>
                </a:cubicBezTo>
                <a:cubicBezTo>
                  <a:pt x="151" y="126"/>
                  <a:pt x="151" y="126"/>
                  <a:pt x="151" y="126"/>
                </a:cubicBezTo>
                <a:cubicBezTo>
                  <a:pt x="139" y="123"/>
                  <a:pt x="130" y="113"/>
                  <a:pt x="130" y="100"/>
                </a:cubicBezTo>
                <a:cubicBezTo>
                  <a:pt x="130" y="85"/>
                  <a:pt x="143" y="72"/>
                  <a:pt x="158" y="72"/>
                </a:cubicBezTo>
                <a:cubicBezTo>
                  <a:pt x="173" y="72"/>
                  <a:pt x="185" y="85"/>
                  <a:pt x="185" y="100"/>
                </a:cubicBezTo>
                <a:cubicBezTo>
                  <a:pt x="185" y="113"/>
                  <a:pt x="176" y="123"/>
                  <a:pt x="164" y="126"/>
                </a:cubicBezTo>
                <a:close/>
                <a:moveTo>
                  <a:pt x="175" y="100"/>
                </a:moveTo>
                <a:cubicBezTo>
                  <a:pt x="175" y="90"/>
                  <a:pt x="167" y="82"/>
                  <a:pt x="158" y="82"/>
                </a:cubicBezTo>
                <a:cubicBezTo>
                  <a:pt x="148" y="82"/>
                  <a:pt x="140" y="90"/>
                  <a:pt x="140" y="100"/>
                </a:cubicBezTo>
                <a:cubicBezTo>
                  <a:pt x="140" y="109"/>
                  <a:pt x="148" y="117"/>
                  <a:pt x="158" y="117"/>
                </a:cubicBezTo>
                <a:cubicBezTo>
                  <a:pt x="167" y="117"/>
                  <a:pt x="175" y="109"/>
                  <a:pt x="175" y="100"/>
                </a:cubicBezTo>
                <a:close/>
                <a:moveTo>
                  <a:pt x="107" y="10"/>
                </a:moveTo>
                <a:cubicBezTo>
                  <a:pt x="102" y="5"/>
                  <a:pt x="96" y="2"/>
                  <a:pt x="90" y="2"/>
                </a:cubicBezTo>
                <a:cubicBezTo>
                  <a:pt x="86" y="2"/>
                  <a:pt x="86" y="2"/>
                  <a:pt x="86" y="2"/>
                </a:cubicBezTo>
                <a:cubicBezTo>
                  <a:pt x="85" y="1"/>
                  <a:pt x="82" y="0"/>
                  <a:pt x="79" y="0"/>
                </a:cubicBezTo>
                <a:cubicBezTo>
                  <a:pt x="75" y="0"/>
                  <a:pt x="71" y="3"/>
                  <a:pt x="71" y="6"/>
                </a:cubicBezTo>
                <a:cubicBezTo>
                  <a:pt x="71" y="9"/>
                  <a:pt x="75" y="11"/>
                  <a:pt x="79" y="11"/>
                </a:cubicBezTo>
                <a:cubicBezTo>
                  <a:pt x="82" y="11"/>
                  <a:pt x="85" y="10"/>
                  <a:pt x="86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4" y="9"/>
                  <a:pt x="99" y="11"/>
                  <a:pt x="102" y="14"/>
                </a:cubicBezTo>
                <a:cubicBezTo>
                  <a:pt x="105" y="17"/>
                  <a:pt x="107" y="22"/>
                  <a:pt x="106" y="27"/>
                </a:cubicBezTo>
                <a:cubicBezTo>
                  <a:pt x="103" y="55"/>
                  <a:pt x="103" y="55"/>
                  <a:pt x="103" y="55"/>
                </a:cubicBezTo>
                <a:cubicBezTo>
                  <a:pt x="103" y="57"/>
                  <a:pt x="104" y="58"/>
                  <a:pt x="105" y="59"/>
                </a:cubicBezTo>
                <a:cubicBezTo>
                  <a:pt x="106" y="59"/>
                  <a:pt x="106" y="59"/>
                  <a:pt x="106" y="59"/>
                </a:cubicBezTo>
                <a:cubicBezTo>
                  <a:pt x="107" y="59"/>
                  <a:pt x="109" y="57"/>
                  <a:pt x="109" y="56"/>
                </a:cubicBezTo>
                <a:cubicBezTo>
                  <a:pt x="112" y="27"/>
                  <a:pt x="112" y="27"/>
                  <a:pt x="112" y="27"/>
                </a:cubicBezTo>
                <a:cubicBezTo>
                  <a:pt x="113" y="21"/>
                  <a:pt x="111" y="14"/>
                  <a:pt x="107" y="10"/>
                </a:cubicBezTo>
                <a:close/>
                <a:moveTo>
                  <a:pt x="34" y="0"/>
                </a:moveTo>
                <a:cubicBezTo>
                  <a:pt x="31" y="0"/>
                  <a:pt x="29" y="1"/>
                  <a:pt x="27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17" y="2"/>
                  <a:pt x="11" y="5"/>
                  <a:pt x="7" y="10"/>
                </a:cubicBezTo>
                <a:cubicBezTo>
                  <a:pt x="2" y="14"/>
                  <a:pt x="0" y="21"/>
                  <a:pt x="1" y="27"/>
                </a:cubicBezTo>
                <a:cubicBezTo>
                  <a:pt x="4" y="56"/>
                  <a:pt x="4" y="56"/>
                  <a:pt x="4" y="56"/>
                </a:cubicBezTo>
                <a:cubicBezTo>
                  <a:pt x="4" y="57"/>
                  <a:pt x="6" y="59"/>
                  <a:pt x="7" y="59"/>
                </a:cubicBezTo>
                <a:cubicBezTo>
                  <a:pt x="7" y="59"/>
                  <a:pt x="8" y="59"/>
                  <a:pt x="8" y="59"/>
                </a:cubicBezTo>
                <a:cubicBezTo>
                  <a:pt x="9" y="58"/>
                  <a:pt x="11" y="57"/>
                  <a:pt x="10" y="55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2"/>
                  <a:pt x="8" y="17"/>
                  <a:pt x="11" y="14"/>
                </a:cubicBezTo>
                <a:cubicBezTo>
                  <a:pt x="14" y="11"/>
                  <a:pt x="19" y="9"/>
                  <a:pt x="24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9" y="10"/>
                  <a:pt x="31" y="11"/>
                  <a:pt x="34" y="11"/>
                </a:cubicBezTo>
                <a:cubicBezTo>
                  <a:pt x="38" y="11"/>
                  <a:pt x="42" y="9"/>
                  <a:pt x="42" y="6"/>
                </a:cubicBezTo>
                <a:cubicBezTo>
                  <a:pt x="42" y="3"/>
                  <a:pt x="38" y="0"/>
                  <a:pt x="3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x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437B"/>
              </a:solidFill>
            </a:endParaRPr>
          </a:p>
        </p:txBody>
      </p:sp>
      <p:sp>
        <p:nvSpPr>
          <p:cNvPr id="201" name="Hexagon 200"/>
          <p:cNvSpPr>
            <a:spLocks noChangeAspect="1"/>
          </p:cNvSpPr>
          <p:nvPr/>
        </p:nvSpPr>
        <p:spPr>
          <a:xfrm>
            <a:off x="205260" y="1942065"/>
            <a:ext cx="1784879" cy="1544299"/>
          </a:xfrm>
          <a:prstGeom prst="hexagon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sp>
        <p:nvSpPr>
          <p:cNvPr id="202" name="Hexagon 201"/>
          <p:cNvSpPr>
            <a:spLocks noChangeAspect="1"/>
          </p:cNvSpPr>
          <p:nvPr/>
        </p:nvSpPr>
        <p:spPr>
          <a:xfrm>
            <a:off x="205260" y="3480157"/>
            <a:ext cx="1784879" cy="1544299"/>
          </a:xfrm>
          <a:prstGeom prst="hexagon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38100" cap="flat" cmpd="sng" algn="ctr">
            <a:noFill/>
            <a:prstDash val="solid"/>
          </a:ln>
          <a:effectLst/>
        </p:spPr>
        <p:txBody>
          <a:bodyPr wrap="square" lIns="0" rIns="0" rtlCol="0" anchor="ctr">
            <a:noAutofit/>
          </a:bodyPr>
          <a:lstStyle/>
          <a:p>
            <a:pPr algn="ctr"/>
            <a:endParaRPr lang="en-US" sz="1428" kern="0" dirty="0">
              <a:solidFill>
                <a:srgbClr val="00437B"/>
              </a:solidFill>
              <a:ea typeface="ＭＳ Ｐゴシック"/>
            </a:endParaRPr>
          </a:p>
        </p:txBody>
      </p:sp>
      <p:pic>
        <p:nvPicPr>
          <p:cNvPr id="204" name="Picture 2" descr="Image result for department of public health boston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42" y="2200510"/>
            <a:ext cx="1012116" cy="1012116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5. Source"/>
          <p:cNvSpPr>
            <a:spLocks noChangeArrowheads="1"/>
          </p:cNvSpPr>
          <p:nvPr/>
        </p:nvSpPr>
        <p:spPr bwMode="auto">
          <a:xfrm>
            <a:off x="162243" y="6594432"/>
            <a:ext cx="7661694" cy="128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/>
          <a:p>
            <a:pPr marL="524791" indent="-524791" defTabSz="913526"/>
            <a:r>
              <a:rPr lang="en-US" sz="816" dirty="0" smtClean="0">
                <a:solidFill>
                  <a:schemeClr val="bg1"/>
                </a:solidFill>
                <a:latin typeface="+mn-lt"/>
              </a:rPr>
              <a:t>Source</a:t>
            </a:r>
            <a:r>
              <a:rPr lang="x-none" sz="816" dirty="0" smtClean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816" dirty="0">
                <a:solidFill>
                  <a:schemeClr val="bg1"/>
                </a:solidFill>
                <a:latin typeface="+mn-lt"/>
              </a:rPr>
              <a:t>BMC analysis, CARE unit website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71" y="385580"/>
            <a:ext cx="8793595" cy="52629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BMC continues to lead in the face of this epidemic—we are nationally recognized for our SUD </a:t>
            </a:r>
            <a:r>
              <a:rPr lang="en-US" b="1" dirty="0" smtClean="0"/>
              <a:t>research, clinical care, and support services</a:t>
            </a:r>
            <a:endParaRPr lang="en-US" b="1" dirty="0"/>
          </a:p>
        </p:txBody>
      </p:sp>
      <p:sp>
        <p:nvSpPr>
          <p:cNvPr id="178" name="Freeform 17"/>
          <p:cNvSpPr>
            <a:spLocks noChangeAspect="1" noEditPoints="1"/>
          </p:cNvSpPr>
          <p:nvPr/>
        </p:nvSpPr>
        <p:spPr bwMode="auto">
          <a:xfrm>
            <a:off x="766461" y="987525"/>
            <a:ext cx="662476" cy="722406"/>
          </a:xfrm>
          <a:custGeom>
            <a:avLst/>
            <a:gdLst>
              <a:gd name="T0" fmla="*/ 117 w 173"/>
              <a:gd name="T1" fmla="*/ 151 h 189"/>
              <a:gd name="T2" fmla="*/ 60 w 173"/>
              <a:gd name="T3" fmla="*/ 189 h 189"/>
              <a:gd name="T4" fmla="*/ 0 w 173"/>
              <a:gd name="T5" fmla="*/ 129 h 189"/>
              <a:gd name="T6" fmla="*/ 17 w 173"/>
              <a:gd name="T7" fmla="*/ 87 h 189"/>
              <a:gd name="T8" fmla="*/ 19 w 173"/>
              <a:gd name="T9" fmla="*/ 106 h 189"/>
              <a:gd name="T10" fmla="*/ 20 w 173"/>
              <a:gd name="T11" fmla="*/ 109 h 189"/>
              <a:gd name="T12" fmla="*/ 16 w 173"/>
              <a:gd name="T13" fmla="*/ 129 h 189"/>
              <a:gd name="T14" fmla="*/ 60 w 173"/>
              <a:gd name="T15" fmla="*/ 173 h 189"/>
              <a:gd name="T16" fmla="*/ 105 w 173"/>
              <a:gd name="T17" fmla="*/ 130 h 189"/>
              <a:gd name="T18" fmla="*/ 117 w 173"/>
              <a:gd name="T19" fmla="*/ 151 h 189"/>
              <a:gd name="T20" fmla="*/ 23 w 173"/>
              <a:gd name="T21" fmla="*/ 55 h 189"/>
              <a:gd name="T22" fmla="*/ 28 w 173"/>
              <a:gd name="T23" fmla="*/ 102 h 189"/>
              <a:gd name="T24" fmla="*/ 38 w 173"/>
              <a:gd name="T25" fmla="*/ 111 h 189"/>
              <a:gd name="T26" fmla="*/ 104 w 173"/>
              <a:gd name="T27" fmla="*/ 108 h 189"/>
              <a:gd name="T28" fmla="*/ 131 w 173"/>
              <a:gd name="T29" fmla="*/ 156 h 189"/>
              <a:gd name="T30" fmla="*/ 139 w 173"/>
              <a:gd name="T31" fmla="*/ 160 h 189"/>
              <a:gd name="T32" fmla="*/ 143 w 173"/>
              <a:gd name="T33" fmla="*/ 160 h 189"/>
              <a:gd name="T34" fmla="*/ 166 w 173"/>
              <a:gd name="T35" fmla="*/ 149 h 189"/>
              <a:gd name="T36" fmla="*/ 171 w 173"/>
              <a:gd name="T37" fmla="*/ 137 h 189"/>
              <a:gd name="T38" fmla="*/ 158 w 173"/>
              <a:gd name="T39" fmla="*/ 132 h 189"/>
              <a:gd name="T40" fmla="*/ 143 w 173"/>
              <a:gd name="T41" fmla="*/ 139 h 189"/>
              <a:gd name="T42" fmla="*/ 117 w 173"/>
              <a:gd name="T43" fmla="*/ 94 h 189"/>
              <a:gd name="T44" fmla="*/ 109 w 173"/>
              <a:gd name="T45" fmla="*/ 89 h 189"/>
              <a:gd name="T46" fmla="*/ 46 w 173"/>
              <a:gd name="T47" fmla="*/ 92 h 189"/>
              <a:gd name="T48" fmla="*/ 44 w 173"/>
              <a:gd name="T49" fmla="*/ 77 h 189"/>
              <a:gd name="T50" fmla="*/ 78 w 173"/>
              <a:gd name="T51" fmla="*/ 75 h 189"/>
              <a:gd name="T52" fmla="*/ 85 w 173"/>
              <a:gd name="T53" fmla="*/ 67 h 189"/>
              <a:gd name="T54" fmla="*/ 77 w 173"/>
              <a:gd name="T55" fmla="*/ 61 h 189"/>
              <a:gd name="T56" fmla="*/ 42 w 173"/>
              <a:gd name="T57" fmla="*/ 64 h 189"/>
              <a:gd name="T58" fmla="*/ 40 w 173"/>
              <a:gd name="T59" fmla="*/ 52 h 189"/>
              <a:gd name="T60" fmla="*/ 31 w 173"/>
              <a:gd name="T61" fmla="*/ 46 h 189"/>
              <a:gd name="T62" fmla="*/ 23 w 173"/>
              <a:gd name="T63" fmla="*/ 55 h 189"/>
              <a:gd name="T64" fmla="*/ 65 w 173"/>
              <a:gd name="T65" fmla="*/ 131 h 189"/>
              <a:gd name="T66" fmla="*/ 58 w 173"/>
              <a:gd name="T67" fmla="*/ 124 h 189"/>
              <a:gd name="T68" fmla="*/ 51 w 173"/>
              <a:gd name="T69" fmla="*/ 131 h 189"/>
              <a:gd name="T70" fmla="*/ 58 w 173"/>
              <a:gd name="T71" fmla="*/ 138 h 189"/>
              <a:gd name="T72" fmla="*/ 65 w 173"/>
              <a:gd name="T73" fmla="*/ 131 h 189"/>
              <a:gd name="T74" fmla="*/ 27 w 173"/>
              <a:gd name="T75" fmla="*/ 0 h 189"/>
              <a:gd name="T76" fmla="*/ 7 w 173"/>
              <a:gd name="T77" fmla="*/ 20 h 189"/>
              <a:gd name="T78" fmla="*/ 27 w 173"/>
              <a:gd name="T79" fmla="*/ 40 h 189"/>
              <a:gd name="T80" fmla="*/ 48 w 173"/>
              <a:gd name="T81" fmla="*/ 20 h 189"/>
              <a:gd name="T82" fmla="*/ 27 w 173"/>
              <a:gd name="T83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3" h="189">
                <a:moveTo>
                  <a:pt x="117" y="151"/>
                </a:moveTo>
                <a:cubicBezTo>
                  <a:pt x="108" y="173"/>
                  <a:pt x="86" y="189"/>
                  <a:pt x="60" y="189"/>
                </a:cubicBezTo>
                <a:cubicBezTo>
                  <a:pt x="27" y="189"/>
                  <a:pt x="0" y="162"/>
                  <a:pt x="0" y="129"/>
                </a:cubicBezTo>
                <a:cubicBezTo>
                  <a:pt x="0" y="113"/>
                  <a:pt x="6" y="98"/>
                  <a:pt x="17" y="87"/>
                </a:cubicBezTo>
                <a:cubicBezTo>
                  <a:pt x="19" y="106"/>
                  <a:pt x="19" y="106"/>
                  <a:pt x="19" y="106"/>
                </a:cubicBezTo>
                <a:cubicBezTo>
                  <a:pt x="20" y="107"/>
                  <a:pt x="20" y="108"/>
                  <a:pt x="20" y="109"/>
                </a:cubicBezTo>
                <a:cubicBezTo>
                  <a:pt x="17" y="115"/>
                  <a:pt x="16" y="122"/>
                  <a:pt x="16" y="129"/>
                </a:cubicBezTo>
                <a:cubicBezTo>
                  <a:pt x="16" y="153"/>
                  <a:pt x="36" y="173"/>
                  <a:pt x="60" y="173"/>
                </a:cubicBezTo>
                <a:cubicBezTo>
                  <a:pt x="85" y="173"/>
                  <a:pt x="104" y="154"/>
                  <a:pt x="105" y="130"/>
                </a:cubicBezTo>
                <a:lnTo>
                  <a:pt x="117" y="151"/>
                </a:lnTo>
                <a:close/>
                <a:moveTo>
                  <a:pt x="23" y="55"/>
                </a:moveTo>
                <a:cubicBezTo>
                  <a:pt x="24" y="60"/>
                  <a:pt x="28" y="102"/>
                  <a:pt x="28" y="102"/>
                </a:cubicBezTo>
                <a:cubicBezTo>
                  <a:pt x="29" y="107"/>
                  <a:pt x="33" y="111"/>
                  <a:pt x="38" y="111"/>
                </a:cubicBezTo>
                <a:cubicBezTo>
                  <a:pt x="104" y="108"/>
                  <a:pt x="104" y="108"/>
                  <a:pt x="104" y="108"/>
                </a:cubicBezTo>
                <a:cubicBezTo>
                  <a:pt x="131" y="156"/>
                  <a:pt x="131" y="156"/>
                  <a:pt x="131" y="156"/>
                </a:cubicBezTo>
                <a:cubicBezTo>
                  <a:pt x="133" y="159"/>
                  <a:pt x="136" y="160"/>
                  <a:pt x="139" y="160"/>
                </a:cubicBezTo>
                <a:cubicBezTo>
                  <a:pt x="141" y="160"/>
                  <a:pt x="142" y="160"/>
                  <a:pt x="143" y="160"/>
                </a:cubicBezTo>
                <a:cubicBezTo>
                  <a:pt x="166" y="149"/>
                  <a:pt x="166" y="149"/>
                  <a:pt x="166" y="149"/>
                </a:cubicBezTo>
                <a:cubicBezTo>
                  <a:pt x="171" y="147"/>
                  <a:pt x="173" y="142"/>
                  <a:pt x="171" y="137"/>
                </a:cubicBezTo>
                <a:cubicBezTo>
                  <a:pt x="169" y="132"/>
                  <a:pt x="163" y="130"/>
                  <a:pt x="158" y="132"/>
                </a:cubicBezTo>
                <a:cubicBezTo>
                  <a:pt x="143" y="139"/>
                  <a:pt x="143" y="139"/>
                  <a:pt x="143" y="139"/>
                </a:cubicBezTo>
                <a:cubicBezTo>
                  <a:pt x="117" y="94"/>
                  <a:pt x="117" y="94"/>
                  <a:pt x="117" y="94"/>
                </a:cubicBezTo>
                <a:cubicBezTo>
                  <a:pt x="115" y="91"/>
                  <a:pt x="112" y="89"/>
                  <a:pt x="109" y="89"/>
                </a:cubicBezTo>
                <a:cubicBezTo>
                  <a:pt x="46" y="92"/>
                  <a:pt x="46" y="92"/>
                  <a:pt x="46" y="92"/>
                </a:cubicBezTo>
                <a:cubicBezTo>
                  <a:pt x="44" y="77"/>
                  <a:pt x="44" y="77"/>
                  <a:pt x="44" y="77"/>
                </a:cubicBezTo>
                <a:cubicBezTo>
                  <a:pt x="78" y="75"/>
                  <a:pt x="78" y="75"/>
                  <a:pt x="78" y="75"/>
                </a:cubicBezTo>
                <a:cubicBezTo>
                  <a:pt x="82" y="74"/>
                  <a:pt x="85" y="71"/>
                  <a:pt x="85" y="67"/>
                </a:cubicBezTo>
                <a:cubicBezTo>
                  <a:pt x="84" y="63"/>
                  <a:pt x="81" y="61"/>
                  <a:pt x="77" y="61"/>
                </a:cubicBezTo>
                <a:cubicBezTo>
                  <a:pt x="42" y="64"/>
                  <a:pt x="42" y="64"/>
                  <a:pt x="42" y="64"/>
                </a:cubicBezTo>
                <a:cubicBezTo>
                  <a:pt x="42" y="64"/>
                  <a:pt x="41" y="55"/>
                  <a:pt x="40" y="52"/>
                </a:cubicBezTo>
                <a:cubicBezTo>
                  <a:pt x="40" y="48"/>
                  <a:pt x="37" y="45"/>
                  <a:pt x="31" y="46"/>
                </a:cubicBezTo>
                <a:cubicBezTo>
                  <a:pt x="24" y="46"/>
                  <a:pt x="23" y="50"/>
                  <a:pt x="23" y="55"/>
                </a:cubicBezTo>
                <a:close/>
                <a:moveTo>
                  <a:pt x="65" y="131"/>
                </a:moveTo>
                <a:cubicBezTo>
                  <a:pt x="65" y="127"/>
                  <a:pt x="62" y="124"/>
                  <a:pt x="58" y="124"/>
                </a:cubicBezTo>
                <a:cubicBezTo>
                  <a:pt x="54" y="124"/>
                  <a:pt x="51" y="127"/>
                  <a:pt x="51" y="131"/>
                </a:cubicBezTo>
                <a:cubicBezTo>
                  <a:pt x="51" y="135"/>
                  <a:pt x="54" y="138"/>
                  <a:pt x="58" y="138"/>
                </a:cubicBezTo>
                <a:cubicBezTo>
                  <a:pt x="62" y="138"/>
                  <a:pt x="65" y="135"/>
                  <a:pt x="65" y="131"/>
                </a:cubicBezTo>
                <a:close/>
                <a:moveTo>
                  <a:pt x="27" y="0"/>
                </a:moveTo>
                <a:cubicBezTo>
                  <a:pt x="16" y="0"/>
                  <a:pt x="7" y="9"/>
                  <a:pt x="7" y="20"/>
                </a:cubicBezTo>
                <a:cubicBezTo>
                  <a:pt x="7" y="31"/>
                  <a:pt x="16" y="40"/>
                  <a:pt x="27" y="40"/>
                </a:cubicBezTo>
                <a:cubicBezTo>
                  <a:pt x="38" y="40"/>
                  <a:pt x="48" y="31"/>
                  <a:pt x="48" y="20"/>
                </a:cubicBezTo>
                <a:cubicBezTo>
                  <a:pt x="48" y="9"/>
                  <a:pt x="38" y="0"/>
                  <a:pt x="2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xtLst/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437B"/>
              </a:solidFill>
            </a:endParaRPr>
          </a:p>
        </p:txBody>
      </p:sp>
      <p:pic>
        <p:nvPicPr>
          <p:cNvPr id="335877" name="Picture 5" descr="Image result for mass health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31" y="3931434"/>
            <a:ext cx="1285937" cy="64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3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759" y="1105729"/>
            <a:ext cx="3197767" cy="517517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We hosted a </a:t>
            </a:r>
            <a:r>
              <a:rPr lang="en-US" sz="1800" b="1" dirty="0" smtClean="0"/>
              <a:t>Recovery Day Event </a:t>
            </a:r>
            <a:r>
              <a:rPr lang="en-US" sz="1800" dirty="0" smtClean="0"/>
              <a:t>featuring stories from our employees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Kate Walsh led an effort for employees to sign a </a:t>
            </a:r>
            <a:r>
              <a:rPr lang="en-US" sz="1800" b="1" dirty="0" smtClean="0"/>
              <a:t>“Words Matter” pledge</a:t>
            </a:r>
            <a:r>
              <a:rPr lang="en-US" sz="1800" dirty="0" smtClean="0"/>
              <a:t> to avoid stigmatizing language related to SUDs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We conducted an </a:t>
            </a:r>
            <a:r>
              <a:rPr lang="en-US" sz="1800" b="1" dirty="0" smtClean="0"/>
              <a:t>employee survey and focus groups </a:t>
            </a:r>
            <a:r>
              <a:rPr lang="en-US" sz="1800" dirty="0" smtClean="0"/>
              <a:t>to examine benefits satisfaction and corporate climate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 smtClean="0"/>
              <a:t>We mailed a </a:t>
            </a:r>
            <a:r>
              <a:rPr lang="en-US" sz="1800" b="1" dirty="0" smtClean="0"/>
              <a:t>“Rethinking Drinking” </a:t>
            </a:r>
            <a:r>
              <a:rPr lang="en-US" sz="1800" dirty="0" smtClean="0"/>
              <a:t>fact card to each employee as part of Open Enrollment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868" y="422276"/>
            <a:ext cx="8747342" cy="634999"/>
          </a:xfrm>
        </p:spPr>
        <p:txBody>
          <a:bodyPr/>
          <a:lstStyle/>
          <a:p>
            <a:r>
              <a:rPr lang="en-US" dirty="0" smtClean="0"/>
              <a:t>One of the first things we did following the launch of Grayken was to take action to support our employees and become a </a:t>
            </a:r>
            <a:r>
              <a:rPr lang="en-US" u="sng" dirty="0" smtClean="0"/>
              <a:t>model </a:t>
            </a:r>
            <a:r>
              <a:rPr lang="en-US" u="sng" dirty="0"/>
              <a:t>e</a:t>
            </a:r>
            <a:r>
              <a:rPr lang="en-US" u="sng" dirty="0" smtClean="0"/>
              <a:t>mployer</a:t>
            </a:r>
            <a:endParaRPr lang="en-US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534" t="1945" r="1213" b="1295"/>
          <a:stretch/>
        </p:blipFill>
        <p:spPr>
          <a:xfrm>
            <a:off x="3536830" y="1193778"/>
            <a:ext cx="5607169" cy="5235597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688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Rectangle 286"/>
          <p:cNvSpPr txBox="1">
            <a:spLocks noChangeArrowheads="1"/>
          </p:cNvSpPr>
          <p:nvPr/>
        </p:nvSpPr>
        <p:spPr bwMode="auto">
          <a:xfrm>
            <a:off x="175621" y="3231894"/>
            <a:ext cx="649164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lvl="1" indent="-285750">
              <a:spcBef>
                <a:spcPts val="600"/>
              </a:spcBef>
              <a:spcAft>
                <a:spcPts val="1200"/>
              </a:spcAft>
              <a:buClr>
                <a:srgbClr val="00437B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The </a:t>
            </a:r>
            <a:r>
              <a:rPr lang="en-US" altLang="en-US" dirty="0"/>
              <a:t>launch of the </a:t>
            </a:r>
            <a:r>
              <a:rPr lang="en-US" altLang="en-US" b="1" dirty="0">
                <a:solidFill>
                  <a:srgbClr val="0B4B81"/>
                </a:solidFill>
              </a:rPr>
              <a:t>Grayken Center for Addiction </a:t>
            </a:r>
            <a:r>
              <a:rPr lang="en-US" altLang="en-US" dirty="0"/>
              <a:t>has given </a:t>
            </a:r>
            <a:r>
              <a:rPr lang="en-US" altLang="en-US" dirty="0" smtClean="0"/>
              <a:t>us the </a:t>
            </a:r>
            <a:r>
              <a:rPr lang="en-US" altLang="en-US" dirty="0"/>
              <a:t>opportunity to expand evidence-based </a:t>
            </a:r>
            <a:r>
              <a:rPr lang="en-US" altLang="en-US" dirty="0" smtClean="0"/>
              <a:t>SUD treatment services</a:t>
            </a:r>
            <a:endParaRPr lang="en-US" altLang="en-US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6224060" y="1166481"/>
          <a:ext cx="3037171" cy="243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87250" y="1042275"/>
            <a:ext cx="6225181" cy="217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1600" b="1" dirty="0"/>
              <a:t>Substance use disorders (SUDs) are a pervasive national </a:t>
            </a:r>
            <a:r>
              <a:rPr lang="en-US" sz="1600" b="1" dirty="0" smtClean="0"/>
              <a:t>problem</a:t>
            </a:r>
            <a:endParaRPr lang="en-US" sz="1600" dirty="0" smtClean="0"/>
          </a:p>
          <a:p>
            <a:pPr marL="517525" lvl="1" indent="-231775">
              <a:spcBef>
                <a:spcPts val="300"/>
              </a:spcBef>
              <a:buClr>
                <a:srgbClr val="00437B"/>
              </a:buClr>
              <a:buFont typeface="Arial" panose="020B0604020202020204" pitchFamily="34" charset="0"/>
              <a:buChar char="–"/>
            </a:pPr>
            <a:r>
              <a:rPr lang="en-US" sz="1600" dirty="0" smtClean="0"/>
              <a:t>Nearly </a:t>
            </a:r>
            <a:r>
              <a:rPr lang="en-US" sz="1600" dirty="0"/>
              <a:t>22 million </a:t>
            </a:r>
            <a:r>
              <a:rPr lang="en-US" sz="1600" dirty="0" smtClean="0"/>
              <a:t>Americans </a:t>
            </a:r>
            <a:r>
              <a:rPr lang="en-US" sz="1600" dirty="0"/>
              <a:t>aged 12 or older have an </a:t>
            </a:r>
            <a:r>
              <a:rPr lang="en-US" sz="1600" dirty="0" smtClean="0"/>
              <a:t>SUD</a:t>
            </a:r>
          </a:p>
          <a:p>
            <a:pPr marL="517525" lvl="1" indent="-231775">
              <a:spcBef>
                <a:spcPts val="300"/>
              </a:spcBef>
              <a:buClr>
                <a:srgbClr val="00437B"/>
              </a:buClr>
              <a:buFont typeface="Arial" panose="020B0604020202020204" pitchFamily="34" charset="0"/>
              <a:buChar char="–"/>
            </a:pPr>
            <a:r>
              <a:rPr lang="en-US" sz="1600" dirty="0" smtClean="0"/>
              <a:t>Only </a:t>
            </a:r>
            <a:r>
              <a:rPr lang="en-US" sz="1600" dirty="0"/>
              <a:t>1 in 10 people with SUD receive any form of treatment in a given </a:t>
            </a:r>
            <a:r>
              <a:rPr lang="en-US" sz="1600" dirty="0" smtClean="0"/>
              <a:t>year</a:t>
            </a:r>
          </a:p>
          <a:p>
            <a:pPr marL="517525" lvl="1" indent="-231775">
              <a:spcBef>
                <a:spcPts val="300"/>
              </a:spcBef>
              <a:buClr>
                <a:srgbClr val="00437B"/>
              </a:buClr>
              <a:buFont typeface="Arial" panose="020B0604020202020204" pitchFamily="34" charset="0"/>
              <a:buChar char="–"/>
            </a:pPr>
            <a:r>
              <a:rPr lang="en-US" sz="1600" dirty="0" smtClean="0"/>
              <a:t>Misuse </a:t>
            </a:r>
            <a:r>
              <a:rPr lang="en-US" sz="1600" dirty="0"/>
              <a:t>of tobacco, alcohol, and illicit </a:t>
            </a:r>
            <a:r>
              <a:rPr lang="en-US" sz="1600" dirty="0" smtClean="0"/>
              <a:t>drugs costs the </a:t>
            </a:r>
            <a:r>
              <a:rPr lang="en-US" sz="1600" dirty="0"/>
              <a:t>US </a:t>
            </a:r>
            <a:r>
              <a:rPr lang="en-US" sz="1600" dirty="0" smtClean="0"/>
              <a:t>more </a:t>
            </a:r>
            <a:r>
              <a:rPr lang="en-US" sz="1600" dirty="0"/>
              <a:t>than $740 billion </a:t>
            </a:r>
            <a:r>
              <a:rPr lang="en-US" sz="1600" dirty="0" smtClean="0"/>
              <a:t>as a result of SUD-related </a:t>
            </a:r>
            <a:r>
              <a:rPr lang="en-US" sz="1600" dirty="0"/>
              <a:t>crime, lost work </a:t>
            </a:r>
            <a:r>
              <a:rPr lang="en-US" sz="1600" dirty="0" smtClean="0"/>
              <a:t>productivity, </a:t>
            </a:r>
            <a:r>
              <a:rPr lang="en-US" sz="1600" dirty="0"/>
              <a:t>and </a:t>
            </a:r>
            <a:r>
              <a:rPr lang="en-US" sz="1600" dirty="0" smtClean="0"/>
              <a:t>avoidable healthcare utilization</a:t>
            </a:r>
            <a:endParaRPr lang="en-US" sz="1600" b="1" dirty="0"/>
          </a:p>
        </p:txBody>
      </p:sp>
      <p:sp>
        <p:nvSpPr>
          <p:cNvPr id="9" name="Rectangle 286"/>
          <p:cNvSpPr txBox="1">
            <a:spLocks noChangeArrowheads="1"/>
          </p:cNvSpPr>
          <p:nvPr/>
        </p:nvSpPr>
        <p:spPr bwMode="auto">
          <a:xfrm>
            <a:off x="175620" y="3808445"/>
            <a:ext cx="874930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73088" lvl="2" indent="-231775">
              <a:spcBef>
                <a:spcPts val="300"/>
              </a:spcBef>
              <a:spcAft>
                <a:spcPts val="0"/>
              </a:spcAft>
              <a:buClr>
                <a:srgbClr val="00437B"/>
              </a:buClr>
              <a:buSzPct val="100000"/>
            </a:pPr>
            <a:r>
              <a:rPr lang="en-US" altLang="en-US" dirty="0" smtClean="0"/>
              <a:t>Our history of </a:t>
            </a:r>
            <a:r>
              <a:rPr lang="en-US" altLang="en-US" b="1" dirty="0" smtClean="0">
                <a:solidFill>
                  <a:srgbClr val="0B4B81"/>
                </a:solidFill>
              </a:rPr>
              <a:t>leadership </a:t>
            </a:r>
            <a:r>
              <a:rPr lang="en-US" altLang="en-US" dirty="0" smtClean="0"/>
              <a:t>in this space is a strong foundation for this work</a:t>
            </a:r>
            <a:endParaRPr lang="en-US" altLang="en-US" dirty="0"/>
          </a:p>
          <a:p>
            <a:pPr marL="285750" lvl="1" indent="-285750">
              <a:spcBef>
                <a:spcPts val="300"/>
              </a:spcBef>
              <a:spcAft>
                <a:spcPts val="0"/>
              </a:spcAft>
              <a:buClr>
                <a:srgbClr val="00437B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Our goals are to: </a:t>
            </a:r>
          </a:p>
          <a:p>
            <a:pPr marL="573088" lvl="2" indent="-231775">
              <a:spcBef>
                <a:spcPts val="300"/>
              </a:spcBef>
              <a:spcAft>
                <a:spcPts val="0"/>
              </a:spcAft>
              <a:buClr>
                <a:srgbClr val="00437B"/>
              </a:buClr>
              <a:buSzPct val="100000"/>
              <a:buFont typeface="Arial" panose="020B0604020202020204" pitchFamily="34" charset="0"/>
              <a:buChar char="–"/>
            </a:pPr>
            <a:r>
              <a:rPr lang="en-US" altLang="en-US" b="1" dirty="0">
                <a:solidFill>
                  <a:srgbClr val="0B4B81"/>
                </a:solidFill>
              </a:rPr>
              <a:t>E</a:t>
            </a:r>
            <a:r>
              <a:rPr lang="en-US" altLang="en-US" b="1" dirty="0" smtClean="0">
                <a:solidFill>
                  <a:srgbClr val="0B4B81"/>
                </a:solidFill>
              </a:rPr>
              <a:t>xpand </a:t>
            </a:r>
            <a:r>
              <a:rPr lang="en-US" altLang="en-US" b="1" dirty="0">
                <a:solidFill>
                  <a:srgbClr val="0B4B81"/>
                </a:solidFill>
              </a:rPr>
              <a:t>access to treatment and harm reduction services </a:t>
            </a:r>
            <a:r>
              <a:rPr lang="en-US" altLang="en-US" dirty="0"/>
              <a:t>for young adults with </a:t>
            </a:r>
            <a:r>
              <a:rPr lang="en-US" altLang="en-US" dirty="0" smtClean="0"/>
              <a:t>SUDs </a:t>
            </a:r>
          </a:p>
          <a:p>
            <a:pPr marL="573088" lvl="2" indent="-231775">
              <a:spcBef>
                <a:spcPts val="300"/>
              </a:spcBef>
              <a:spcAft>
                <a:spcPts val="0"/>
              </a:spcAft>
              <a:buClr>
                <a:srgbClr val="00437B"/>
              </a:buClr>
              <a:buSzPct val="100000"/>
              <a:buFont typeface="Arial" panose="020B0604020202020204" pitchFamily="34" charset="0"/>
              <a:buChar char="–"/>
            </a:pPr>
            <a:r>
              <a:rPr lang="en-US" altLang="en-US" dirty="0" smtClean="0"/>
              <a:t>Disseminate </a:t>
            </a:r>
            <a:r>
              <a:rPr lang="en-US" altLang="en-US" b="1" dirty="0">
                <a:solidFill>
                  <a:srgbClr val="00437B"/>
                </a:solidFill>
              </a:rPr>
              <a:t>best practices in SUD care </a:t>
            </a:r>
            <a:r>
              <a:rPr lang="en-US" altLang="en-US" dirty="0"/>
              <a:t>and </a:t>
            </a:r>
            <a:r>
              <a:rPr lang="en-US" altLang="en-US" dirty="0" smtClean="0"/>
              <a:t>support</a:t>
            </a:r>
          </a:p>
          <a:p>
            <a:pPr marL="573088" lvl="2" indent="-231775">
              <a:spcBef>
                <a:spcPts val="300"/>
              </a:spcBef>
              <a:spcAft>
                <a:spcPts val="0"/>
              </a:spcAft>
              <a:buClr>
                <a:srgbClr val="00437B"/>
              </a:buClr>
              <a:buSzPct val="100000"/>
              <a:buFont typeface="Arial" panose="020B0604020202020204" pitchFamily="34" charset="0"/>
              <a:buChar char="–"/>
            </a:pPr>
            <a:r>
              <a:rPr lang="en-US" b="1" dirty="0" smtClean="0">
                <a:solidFill>
                  <a:srgbClr val="00437B"/>
                </a:solidFill>
              </a:rPr>
              <a:t>Maximize </a:t>
            </a:r>
            <a:r>
              <a:rPr lang="en-US" b="1" dirty="0">
                <a:solidFill>
                  <a:srgbClr val="00437B"/>
                </a:solidFill>
              </a:rPr>
              <a:t>the impact </a:t>
            </a:r>
            <a:r>
              <a:rPr lang="en-US" dirty="0"/>
              <a:t>of BMC’s addiction work</a:t>
            </a:r>
            <a:r>
              <a:rPr lang="en-US" altLang="en-US" dirty="0" smtClean="0"/>
              <a:t> </a:t>
            </a:r>
          </a:p>
          <a:p>
            <a:pPr marL="285750" lvl="2" indent="-285750">
              <a:spcBef>
                <a:spcPts val="300"/>
              </a:spcBef>
              <a:spcAft>
                <a:spcPts val="0"/>
              </a:spcAft>
              <a:buClr>
                <a:srgbClr val="00437B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/>
              <a:t>To achieve our goals we are developing strong partnerships with community healthcare providers, local and national stakeholders, and philanthropic individuals and groups</a:t>
            </a:r>
          </a:p>
          <a:p>
            <a:pPr marL="285750" lvl="1" indent="-285750">
              <a:spcBef>
                <a:spcPts val="300"/>
              </a:spcBef>
              <a:spcAft>
                <a:spcPts val="0"/>
              </a:spcAft>
              <a:buClr>
                <a:srgbClr val="00437B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>
                <a:ea typeface="Avenir Heavy" charset="0"/>
                <a:cs typeface="Avenir Heavy" charset="0"/>
              </a:rPr>
              <a:t>We look forward to </a:t>
            </a:r>
            <a:r>
              <a:rPr lang="en-US" altLang="en-US" dirty="0" smtClean="0">
                <a:ea typeface="Avenir Heavy" charset="0"/>
                <a:cs typeface="Avenir Heavy" charset="0"/>
              </a:rPr>
              <a:t>sharing details of our efforts to </a:t>
            </a:r>
            <a:r>
              <a:rPr lang="en-US" altLang="en-US" b="1" dirty="0">
                <a:solidFill>
                  <a:srgbClr val="0B4B81"/>
                </a:solidFill>
                <a:ea typeface="Avenir Heavy" charset="0"/>
                <a:cs typeface="Avenir Heavy" charset="0"/>
              </a:rPr>
              <a:t>stem the tide of addiction </a:t>
            </a:r>
            <a:r>
              <a:rPr lang="en-US" altLang="en-US" dirty="0">
                <a:ea typeface="Avenir Heavy" charset="0"/>
                <a:cs typeface="Avenir Heavy" charset="0"/>
              </a:rPr>
              <a:t>across the </a:t>
            </a:r>
            <a:r>
              <a:rPr lang="en-US" altLang="en-US" dirty="0" smtClean="0">
                <a:ea typeface="Avenir Heavy" charset="0"/>
                <a:cs typeface="Avenir Heavy" charset="0"/>
              </a:rPr>
              <a:t>Commonwealth and become a </a:t>
            </a:r>
            <a:r>
              <a:rPr lang="en-US" altLang="en-US" b="1" dirty="0" smtClean="0">
                <a:solidFill>
                  <a:srgbClr val="00437B"/>
                </a:solidFill>
                <a:ea typeface="Avenir Heavy" charset="0"/>
                <a:cs typeface="Avenir Heavy" charset="0"/>
              </a:rPr>
              <a:t>model employer </a:t>
            </a:r>
            <a:r>
              <a:rPr lang="en-US" altLang="en-US" dirty="0" smtClean="0">
                <a:ea typeface="Avenir Heavy" charset="0"/>
                <a:cs typeface="Avenir Heavy" charset="0"/>
              </a:rPr>
              <a:t>for individuals with SUDs</a:t>
            </a:r>
            <a:endParaRPr lang="en-US" altLang="en-US" dirty="0"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5641" y="2128837"/>
            <a:ext cx="5529262" cy="700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8" y="2257424"/>
            <a:ext cx="4814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Growing Epidemic</a:t>
            </a:r>
          </a:p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SUDs in Massachusetts</a:t>
            </a:r>
          </a:p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Becoming a Model Employer</a:t>
            </a:r>
          </a:p>
        </p:txBody>
      </p:sp>
    </p:spTree>
    <p:extLst>
      <p:ext uri="{BB962C8B-B14F-4D97-AF65-F5344CB8AC3E}">
        <p14:creationId xmlns:p14="http://schemas.microsoft.com/office/powerpoint/2010/main" val="230187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5441" y="418754"/>
            <a:ext cx="8773187" cy="584200"/>
          </a:xfrm>
        </p:spPr>
        <p:txBody>
          <a:bodyPr/>
          <a:lstStyle/>
          <a:p>
            <a:r>
              <a:rPr lang="en-US" altLang="en-US" dirty="0" smtClean="0"/>
              <a:t>Data </a:t>
            </a:r>
            <a:r>
              <a:rPr lang="en-US" altLang="en-US" dirty="0"/>
              <a:t>has demonstrated that </a:t>
            </a:r>
            <a:r>
              <a:rPr lang="en-US" altLang="en-US" dirty="0" smtClean="0"/>
              <a:t>the US overdose </a:t>
            </a:r>
            <a:r>
              <a:rPr lang="en-US" altLang="en-US" dirty="0"/>
              <a:t>epidemic is spreading geographically and increasing across </a:t>
            </a:r>
            <a:r>
              <a:rPr lang="en-US" altLang="en-US" dirty="0" smtClean="0"/>
              <a:t>all demographic </a:t>
            </a:r>
            <a:r>
              <a:rPr lang="en-US" altLang="en-US" dirty="0"/>
              <a:t>groups</a:t>
            </a:r>
            <a:endParaRPr lang="en-US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120" r="19603"/>
          <a:stretch/>
        </p:blipFill>
        <p:spPr>
          <a:xfrm>
            <a:off x="215832" y="1352535"/>
            <a:ext cx="5691879" cy="4341180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954508" y="1520248"/>
            <a:ext cx="2894120" cy="4005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chemeClr val="tx1"/>
                </a:solidFill>
              </a:rPr>
              <a:t>According to the CDC: </a:t>
            </a:r>
          </a:p>
          <a:p>
            <a:pPr marL="285750" indent="-285750">
              <a:spcAft>
                <a:spcPts val="6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Drug </a:t>
            </a:r>
            <a:r>
              <a:rPr lang="en-US" sz="1600" dirty="0">
                <a:solidFill>
                  <a:schemeClr val="tx1"/>
                </a:solidFill>
              </a:rPr>
              <a:t>overdoses killed </a:t>
            </a:r>
            <a:r>
              <a:rPr lang="en-US" sz="1600" b="1" dirty="0">
                <a:solidFill>
                  <a:srgbClr val="00437B"/>
                </a:solidFill>
              </a:rPr>
              <a:t>63,632 Americans</a:t>
            </a:r>
            <a:r>
              <a:rPr lang="en-US" sz="1600" dirty="0">
                <a:solidFill>
                  <a:srgbClr val="00437B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in </a:t>
            </a:r>
            <a:r>
              <a:rPr lang="en-US" sz="1600" dirty="0" smtClean="0">
                <a:solidFill>
                  <a:schemeClr val="tx1"/>
                </a:solidFill>
              </a:rPr>
              <a:t>2016 and nearly </a:t>
            </a:r>
            <a:r>
              <a:rPr lang="en-US" sz="1600" b="1" dirty="0">
                <a:solidFill>
                  <a:srgbClr val="00437B"/>
                </a:solidFill>
              </a:rPr>
              <a:t>two-thirds of </a:t>
            </a:r>
            <a:r>
              <a:rPr lang="en-US" sz="1600" b="1" dirty="0" smtClean="0">
                <a:solidFill>
                  <a:srgbClr val="00437B"/>
                </a:solidFill>
              </a:rPr>
              <a:t>deaths </a:t>
            </a:r>
            <a:r>
              <a:rPr lang="en-US" sz="1600" b="1" dirty="0">
                <a:solidFill>
                  <a:srgbClr val="00437B"/>
                </a:solidFill>
              </a:rPr>
              <a:t>(66%) involved a prescription or illicit </a:t>
            </a:r>
            <a:r>
              <a:rPr lang="en-US" sz="1600" b="1" dirty="0" smtClean="0">
                <a:solidFill>
                  <a:srgbClr val="00437B"/>
                </a:solidFill>
              </a:rPr>
              <a:t>opioid</a:t>
            </a:r>
          </a:p>
          <a:p>
            <a:pPr marL="285750" indent="-285750">
              <a:spcAft>
                <a:spcPts val="6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Overdose </a:t>
            </a:r>
            <a:r>
              <a:rPr lang="en-US" sz="1600" dirty="0">
                <a:solidFill>
                  <a:schemeClr val="tx1"/>
                </a:solidFill>
              </a:rPr>
              <a:t>deaths </a:t>
            </a:r>
            <a:r>
              <a:rPr lang="en-US" sz="1600" b="1" dirty="0">
                <a:solidFill>
                  <a:srgbClr val="00437B"/>
                </a:solidFill>
              </a:rPr>
              <a:t>increased in all categories </a:t>
            </a:r>
            <a:r>
              <a:rPr lang="en-US" sz="1600" dirty="0">
                <a:solidFill>
                  <a:schemeClr val="tx1"/>
                </a:solidFill>
              </a:rPr>
              <a:t>of drugs examined for men and women, people ages 15 and older, all races and ethnicities, and across all levels of urbanization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238" y="1119481"/>
            <a:ext cx="8773187" cy="4807288"/>
          </a:xfrm>
          <a:prstGeom prst="rect">
            <a:avLst/>
          </a:prstGeom>
          <a:noFill/>
          <a:ln>
            <a:solidFill>
              <a:srgbClr val="004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50818"/>
            <a:ext cx="5441182" cy="21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 smtClean="0">
                <a:solidFill>
                  <a:schemeClr val="bg1"/>
                </a:solidFill>
              </a:rPr>
              <a:t>Source: </a:t>
            </a:r>
            <a:r>
              <a:rPr lang="en-US" sz="820" dirty="0">
                <a:solidFill>
                  <a:schemeClr val="bg1"/>
                </a:solidFill>
              </a:rPr>
              <a:t>https://www.cdc.gov/media/releases/2018/p0329-drug-overdose-deaths.html </a:t>
            </a:r>
          </a:p>
        </p:txBody>
      </p:sp>
    </p:spTree>
    <p:extLst>
      <p:ext uri="{BB962C8B-B14F-4D97-AF65-F5344CB8AC3E}">
        <p14:creationId xmlns:p14="http://schemas.microsoft.com/office/powerpoint/2010/main" val="15493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rising prevalence of SUDs has led to dramatic increases in infectious diseases, and other societal consequences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69009" y="1045624"/>
            <a:ext cx="6562526" cy="1061252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/>
            <a:r>
              <a:rPr lang="en-US" sz="1600" i="1" dirty="0" smtClean="0">
                <a:solidFill>
                  <a:srgbClr val="00437B"/>
                </a:solidFill>
              </a:rPr>
              <a:t>It is estimated that more than </a:t>
            </a:r>
            <a:r>
              <a:rPr lang="en-US" sz="1600" b="1" i="1" dirty="0" smtClean="0">
                <a:solidFill>
                  <a:srgbClr val="00437B"/>
                </a:solidFill>
              </a:rPr>
              <a:t>22 million </a:t>
            </a:r>
            <a:r>
              <a:rPr lang="en-US" sz="1600" b="1" i="1" dirty="0">
                <a:solidFill>
                  <a:srgbClr val="00437B"/>
                </a:solidFill>
              </a:rPr>
              <a:t>Americans </a:t>
            </a:r>
            <a:r>
              <a:rPr lang="en-US" sz="1600" i="1" dirty="0" smtClean="0">
                <a:solidFill>
                  <a:srgbClr val="00437B"/>
                </a:solidFill>
              </a:rPr>
              <a:t>are suffering from a substance </a:t>
            </a:r>
            <a:r>
              <a:rPr lang="en-US" sz="1600" i="1" dirty="0">
                <a:solidFill>
                  <a:srgbClr val="00437B"/>
                </a:solidFill>
              </a:rPr>
              <a:t>use </a:t>
            </a:r>
            <a:r>
              <a:rPr lang="en-US" sz="1600" i="1" dirty="0" smtClean="0">
                <a:solidFill>
                  <a:srgbClr val="00437B"/>
                </a:solidFill>
              </a:rPr>
              <a:t>disorder</a:t>
            </a:r>
            <a:endParaRPr lang="en-US" sz="1600" i="1" dirty="0">
              <a:solidFill>
                <a:srgbClr val="00437B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815998" y="1045624"/>
            <a:ext cx="906022" cy="1061252"/>
          </a:xfrm>
          <a:prstGeom prst="upArrow">
            <a:avLst>
              <a:gd name="adj1" fmla="val 44689"/>
              <a:gd name="adj2" fmla="val 48528"/>
            </a:avLst>
          </a:prstGeom>
          <a:solidFill>
            <a:srgbClr val="00437B"/>
          </a:solidFill>
          <a:ln>
            <a:solidFill>
              <a:srgbClr val="00437B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437B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9009" y="2366929"/>
            <a:ext cx="6562526" cy="1061252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/>
            <a:r>
              <a:rPr lang="en-US" sz="1600" i="1" dirty="0">
                <a:solidFill>
                  <a:srgbClr val="00437B"/>
                </a:solidFill>
              </a:rPr>
              <a:t>Misuse of tobacco, alcohol, and illicit drugs costs the United States more than </a:t>
            </a:r>
            <a:r>
              <a:rPr lang="en-US" sz="1600" b="1" i="1" dirty="0">
                <a:solidFill>
                  <a:srgbClr val="00437B"/>
                </a:solidFill>
              </a:rPr>
              <a:t>$740 billion </a:t>
            </a:r>
            <a:r>
              <a:rPr lang="en-US" sz="1600" i="1" dirty="0">
                <a:solidFill>
                  <a:srgbClr val="00437B"/>
                </a:solidFill>
              </a:rPr>
              <a:t>annually as a result of related crime, lost work productivity, and healthcare associated expenses</a:t>
            </a:r>
          </a:p>
        </p:txBody>
      </p:sp>
      <p:sp>
        <p:nvSpPr>
          <p:cNvPr id="21" name="Up Arrow 20"/>
          <p:cNvSpPr/>
          <p:nvPr/>
        </p:nvSpPr>
        <p:spPr>
          <a:xfrm>
            <a:off x="815998" y="2366929"/>
            <a:ext cx="906022" cy="1061252"/>
          </a:xfrm>
          <a:prstGeom prst="upArrow">
            <a:avLst>
              <a:gd name="adj1" fmla="val 44689"/>
              <a:gd name="adj2" fmla="val 48528"/>
            </a:avLst>
          </a:prstGeom>
          <a:solidFill>
            <a:srgbClr val="00437B"/>
          </a:solidFill>
          <a:ln>
            <a:solidFill>
              <a:srgbClr val="00437B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437B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69009" y="3688234"/>
            <a:ext cx="6562526" cy="1061252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/>
            <a:r>
              <a:rPr lang="en-US" sz="1600" i="1" dirty="0">
                <a:solidFill>
                  <a:srgbClr val="00437B"/>
                </a:solidFill>
              </a:rPr>
              <a:t>Significant increases in acute </a:t>
            </a:r>
            <a:r>
              <a:rPr lang="en-US" sz="1600" b="1" i="1" dirty="0">
                <a:solidFill>
                  <a:srgbClr val="00437B"/>
                </a:solidFill>
              </a:rPr>
              <a:t>hepatitis C infections </a:t>
            </a:r>
            <a:r>
              <a:rPr lang="en-US" sz="1600" i="1" dirty="0">
                <a:solidFill>
                  <a:srgbClr val="00437B"/>
                </a:solidFill>
              </a:rPr>
              <a:t>across the nation have been attributed to an increase in injection drug use</a:t>
            </a:r>
          </a:p>
        </p:txBody>
      </p:sp>
      <p:sp>
        <p:nvSpPr>
          <p:cNvPr id="23" name="Up Arrow 22"/>
          <p:cNvSpPr/>
          <p:nvPr/>
        </p:nvSpPr>
        <p:spPr>
          <a:xfrm>
            <a:off x="815998" y="3688234"/>
            <a:ext cx="906022" cy="1061252"/>
          </a:xfrm>
          <a:prstGeom prst="upArrow">
            <a:avLst>
              <a:gd name="adj1" fmla="val 44689"/>
              <a:gd name="adj2" fmla="val 48528"/>
            </a:avLst>
          </a:prstGeom>
          <a:solidFill>
            <a:srgbClr val="00437B"/>
          </a:solidFill>
          <a:ln>
            <a:solidFill>
              <a:srgbClr val="00437B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437B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69009" y="5009539"/>
            <a:ext cx="6562526" cy="1061252"/>
          </a:xfrm>
          <a:prstGeom prst="rect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/>
            <a:r>
              <a:rPr lang="en-US" sz="1600" i="1" dirty="0">
                <a:solidFill>
                  <a:srgbClr val="00437B"/>
                </a:solidFill>
              </a:rPr>
              <a:t>Dramatic increases in maternal opioid use has led to a rising number of </a:t>
            </a:r>
            <a:r>
              <a:rPr lang="en-US" sz="1600" b="1" i="1" dirty="0">
                <a:solidFill>
                  <a:srgbClr val="00437B"/>
                </a:solidFill>
              </a:rPr>
              <a:t>substance exposed newborns</a:t>
            </a:r>
          </a:p>
        </p:txBody>
      </p:sp>
      <p:sp>
        <p:nvSpPr>
          <p:cNvPr id="25" name="Up Arrow 24"/>
          <p:cNvSpPr/>
          <p:nvPr/>
        </p:nvSpPr>
        <p:spPr>
          <a:xfrm>
            <a:off x="815998" y="5009539"/>
            <a:ext cx="906022" cy="1061252"/>
          </a:xfrm>
          <a:prstGeom prst="upArrow">
            <a:avLst>
              <a:gd name="adj1" fmla="val 44689"/>
              <a:gd name="adj2" fmla="val 48528"/>
            </a:avLst>
          </a:prstGeom>
          <a:solidFill>
            <a:srgbClr val="00437B"/>
          </a:solidFill>
          <a:ln>
            <a:solidFill>
              <a:srgbClr val="00437B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437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450818"/>
            <a:ext cx="5441182" cy="21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https</a:t>
            </a:r>
            <a:r>
              <a:rPr lang="en-US" sz="820" dirty="0" smtClean="0">
                <a:solidFill>
                  <a:schemeClr val="bg1"/>
                </a:solidFill>
              </a:rPr>
              <a:t>://www.cdc.gov</a:t>
            </a:r>
            <a:endParaRPr lang="en-US" sz="82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8301" y="484375"/>
            <a:ext cx="7813675" cy="292100"/>
          </a:xfrm>
        </p:spPr>
        <p:txBody>
          <a:bodyPr/>
          <a:lstStyle/>
          <a:p>
            <a:r>
              <a:rPr lang="en-US" altLang="en-US" dirty="0" smtClean="0"/>
              <a:t>The economic impact of SUDs cannot be overstated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923" y="1190625"/>
            <a:ext cx="6123540" cy="5029200"/>
          </a:xfrm>
        </p:spPr>
        <p:txBody>
          <a:bodyPr/>
          <a:lstStyle/>
          <a:p>
            <a:pPr marL="285750" lvl="2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000" dirty="0" smtClean="0"/>
              <a:t>The economic costs of SUDs are estimated at </a:t>
            </a:r>
            <a:r>
              <a:rPr lang="en-US" sz="2000" b="1" dirty="0" smtClean="0">
                <a:solidFill>
                  <a:srgbClr val="00437B"/>
                </a:solidFill>
              </a:rPr>
              <a:t>$504B or 2.8% of GDP </a:t>
            </a:r>
            <a:r>
              <a:rPr lang="en-US" sz="2000" dirty="0" smtClean="0"/>
              <a:t>– over 6x larger than the most recent cost estimates</a:t>
            </a:r>
            <a:endParaRPr lang="en-US" sz="2000" dirty="0"/>
          </a:p>
          <a:p>
            <a:pPr marL="688975" lvl="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F8BF56"/>
              </a:buClr>
              <a:buSzPct val="150000"/>
              <a:defRPr/>
            </a:pPr>
            <a:r>
              <a:rPr lang="en-US" sz="2000" dirty="0" smtClean="0"/>
              <a:t>73% of costs are attributed to nonfatal consequences, including: healthcare spending, criminal justice costs, and lost productivity due to addiction and incarceration</a:t>
            </a:r>
          </a:p>
          <a:p>
            <a:pPr marL="688975" lvl="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50000"/>
              <a:defRPr/>
            </a:pPr>
            <a:r>
              <a:rPr lang="en-US" sz="2000" dirty="0" smtClean="0"/>
              <a:t>27% of costs are attributed to lost potential earnings due to death</a:t>
            </a:r>
          </a:p>
          <a:p>
            <a:pPr marL="285750" lvl="2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000" dirty="0" smtClean="0"/>
              <a:t>Princeton Economist, Alan Kruger, suggests that the epidemic accounts for a </a:t>
            </a:r>
            <a:r>
              <a:rPr lang="en-US" sz="2000" b="1" dirty="0" smtClean="0">
                <a:solidFill>
                  <a:srgbClr val="00437B"/>
                </a:solidFill>
              </a:rPr>
              <a:t>20% decline in labor force participation among men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endParaRPr lang="en-US" sz="2000" dirty="0"/>
          </a:p>
        </p:txBody>
      </p:sp>
      <p:sp>
        <p:nvSpPr>
          <p:cNvPr id="5" name="5. Source"/>
          <p:cNvSpPr>
            <a:spLocks noChangeArrowheads="1"/>
          </p:cNvSpPr>
          <p:nvPr/>
        </p:nvSpPr>
        <p:spPr bwMode="gray">
          <a:xfrm>
            <a:off x="118301" y="6515569"/>
            <a:ext cx="7661694" cy="12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820" dirty="0" smtClean="0">
                <a:solidFill>
                  <a:schemeClr val="bg1"/>
                </a:solidFill>
              </a:rPr>
              <a:t>Source</a:t>
            </a:r>
            <a:r>
              <a:rPr lang="x-none" sz="820" dirty="0" smtClean="0">
                <a:solidFill>
                  <a:schemeClr val="bg1"/>
                </a:solidFill>
              </a:rPr>
              <a:t>: </a:t>
            </a:r>
            <a:r>
              <a:rPr lang="en-US" sz="820" dirty="0">
                <a:solidFill>
                  <a:schemeClr val="bg1"/>
                </a:solidFill>
              </a:rPr>
              <a:t>White House Council of Economic Advisers November 2017 – </a:t>
            </a:r>
            <a:r>
              <a:rPr lang="en-US" sz="820" i="1" dirty="0">
                <a:solidFill>
                  <a:schemeClr val="bg1"/>
                </a:solidFill>
              </a:rPr>
              <a:t>The Underestimated Cost of the Opioid Crisis</a:t>
            </a:r>
          </a:p>
        </p:txBody>
      </p:sp>
      <p:graphicFrame>
        <p:nvGraphicFramePr>
          <p:cNvPr id="9" name="Chart 8"/>
          <p:cNvGraphicFramePr/>
          <p:nvPr>
            <p:extLst/>
          </p:nvPr>
        </p:nvGraphicFramePr>
        <p:xfrm>
          <a:off x="6367463" y="1168018"/>
          <a:ext cx="2776537" cy="2361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/>
          </p:nvPr>
        </p:nvGraphicFramePr>
        <p:xfrm>
          <a:off x="6367463" y="3529310"/>
          <a:ext cx="2776537" cy="238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166967" y="2238284"/>
            <a:ext cx="122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8BF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2.8% of GDP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87570" y="4189150"/>
            <a:ext cx="1133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8BF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Lost </a:t>
            </a:r>
          </a:p>
          <a:p>
            <a:pPr algn="ctr"/>
            <a:r>
              <a:rPr lang="en-US" sz="1100" b="1" dirty="0" smtClean="0">
                <a:solidFill>
                  <a:srgbClr val="F8BF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42703" y="4886542"/>
            <a:ext cx="12260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4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Non-Fatal Consequences</a:t>
            </a:r>
          </a:p>
        </p:txBody>
      </p:sp>
    </p:spTree>
    <p:extLst>
      <p:ext uri="{BB962C8B-B14F-4D97-AF65-F5344CB8AC3E}">
        <p14:creationId xmlns:p14="http://schemas.microsoft.com/office/powerpoint/2010/main" val="7822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5641" y="2815321"/>
            <a:ext cx="5529262" cy="700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8" y="2257424"/>
            <a:ext cx="4814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Growing Epidemic</a:t>
            </a:r>
          </a:p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SUDs in Massachusetts</a:t>
            </a:r>
          </a:p>
          <a:p>
            <a:pPr marL="457200" indent="-457200">
              <a:spcAft>
                <a:spcPts val="2400"/>
              </a:spcAft>
              <a:buClr>
                <a:srgbClr val="00437B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Becoming a Model Employer</a:t>
            </a:r>
          </a:p>
        </p:txBody>
      </p:sp>
    </p:spTree>
    <p:extLst>
      <p:ext uri="{BB962C8B-B14F-4D97-AF65-F5344CB8AC3E}">
        <p14:creationId xmlns:p14="http://schemas.microsoft.com/office/powerpoint/2010/main" val="23904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While opioid-related deaths have begun to decrease slightly in Massachusetts, there is still a lot of work to be done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59596"/>
          <a:stretch/>
        </p:blipFill>
        <p:spPr>
          <a:xfrm>
            <a:off x="790114" y="1055817"/>
            <a:ext cx="7671610" cy="24089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51888"/>
          <a:stretch/>
        </p:blipFill>
        <p:spPr>
          <a:xfrm>
            <a:off x="790113" y="3381304"/>
            <a:ext cx="7671611" cy="28685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450818"/>
            <a:ext cx="5441182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0" dirty="0">
                <a:solidFill>
                  <a:schemeClr val="bg1"/>
                </a:solidFill>
              </a:rPr>
              <a:t>Source: https://www.mass.gov/files/documents/2018/05/22/Opioid-related%20Overdose%20Deaths%20among%20MA%20Residents%20-%20May%202018.pdf </a:t>
            </a:r>
          </a:p>
        </p:txBody>
      </p:sp>
    </p:spTree>
    <p:extLst>
      <p:ext uri="{BB962C8B-B14F-4D97-AF65-F5344CB8AC3E}">
        <p14:creationId xmlns:p14="http://schemas.microsoft.com/office/powerpoint/2010/main" val="21908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89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" name="AutoShape 250"/>
          <p:cNvSpPr>
            <a:spLocks noChangeArrowheads="1"/>
          </p:cNvSpPr>
          <p:nvPr/>
        </p:nvSpPr>
        <p:spPr bwMode="auto">
          <a:xfrm>
            <a:off x="230819" y="975963"/>
            <a:ext cx="8476736" cy="403264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18659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24" b="1" dirty="0">
                <a:solidFill>
                  <a:schemeClr val="tx2"/>
                </a:solidFill>
              </a:rPr>
              <a:t>Annual opioid-related deaths</a:t>
            </a:r>
            <a:endParaRPr lang="x-none" sz="1224" b="1" dirty="0">
              <a:solidFill>
                <a:schemeClr val="tx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24" dirty="0">
                <a:solidFill>
                  <a:srgbClr val="808080"/>
                </a:solidFill>
              </a:rPr>
              <a:t>Rate per 100,000 people, 2011 - 2015</a:t>
            </a:r>
            <a:endParaRPr lang="x-none" sz="1224" dirty="0">
              <a:solidFill>
                <a:srgbClr val="808080"/>
              </a:solidFill>
            </a:endParaRPr>
          </a:p>
        </p:txBody>
      </p:sp>
      <p:sp>
        <p:nvSpPr>
          <p:cNvPr id="3" name="5. Source"/>
          <p:cNvSpPr>
            <a:spLocks noChangeArrowheads="1"/>
          </p:cNvSpPr>
          <p:nvPr/>
        </p:nvSpPr>
        <p:spPr bwMode="gray">
          <a:xfrm>
            <a:off x="118301" y="6515569"/>
            <a:ext cx="7661694" cy="12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/>
          <a:p>
            <a:pPr marL="524791" indent="-524791" defTabSz="913526"/>
            <a:r>
              <a:rPr lang="en-US" sz="820" dirty="0" smtClean="0">
                <a:solidFill>
                  <a:srgbClr val="FFFFFF"/>
                </a:solidFill>
              </a:rPr>
              <a:t>Source</a:t>
            </a:r>
            <a:r>
              <a:rPr lang="x-none" sz="820" dirty="0" smtClean="0">
                <a:solidFill>
                  <a:srgbClr val="FFFFFF"/>
                </a:solidFill>
              </a:rPr>
              <a:t>: </a:t>
            </a:r>
            <a:r>
              <a:rPr lang="en-US" sz="820" dirty="0">
                <a:solidFill>
                  <a:srgbClr val="FFFFFF"/>
                </a:solidFill>
              </a:rPr>
              <a:t>Massachusetts Registry of Vital Records and Statistics; Massachusetts Department of Public Health</a:t>
            </a:r>
            <a:endParaRPr lang="x-none" sz="820" dirty="0">
              <a:solidFill>
                <a:srgbClr val="FFFFFF"/>
              </a:solidFill>
            </a:endParaRPr>
          </a:p>
        </p:txBody>
      </p:sp>
      <p:sp>
        <p:nvSpPr>
          <p:cNvPr id="412" name="Title 1"/>
          <p:cNvSpPr>
            <a:spLocks noGrp="1"/>
          </p:cNvSpPr>
          <p:nvPr>
            <p:ph type="title"/>
          </p:nvPr>
        </p:nvSpPr>
        <p:spPr bwMode="gray">
          <a:xfrm>
            <a:off x="118301" y="260526"/>
            <a:ext cx="8871328" cy="62805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b="1" dirty="0" smtClean="0"/>
              <a:t>Our area has been particularly hard hit by this crisis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819" y="1001185"/>
            <a:ext cx="8538988" cy="529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BMC Health System">
      <a:dk1>
        <a:srgbClr val="000000"/>
      </a:dk1>
      <a:lt1>
        <a:srgbClr val="FFFFFF"/>
      </a:lt1>
      <a:dk2>
        <a:srgbClr val="00437B"/>
      </a:dk2>
      <a:lt2>
        <a:srgbClr val="FFFFFF"/>
      </a:lt2>
      <a:accent1>
        <a:srgbClr val="D4E2F8"/>
      </a:accent1>
      <a:accent2>
        <a:srgbClr val="9DBCED"/>
      </a:accent2>
      <a:accent3>
        <a:srgbClr val="FFFFFF"/>
      </a:accent3>
      <a:accent4>
        <a:srgbClr val="00437B"/>
      </a:accent4>
      <a:accent5>
        <a:srgbClr val="B3E0FF"/>
      </a:accent5>
      <a:accent6>
        <a:srgbClr val="6283C2"/>
      </a:accent6>
      <a:hlink>
        <a:srgbClr val="6283C2"/>
      </a:hlink>
      <a:folHlink>
        <a:srgbClr val="9DBCE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28600" indent="-228600">
          <a:buFont typeface="Wingdings" panose="05000000000000000000" pitchFamily="2" charset="2"/>
          <a:buChar char="§"/>
          <a:defRPr sz="16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25820</TotalTime>
  <Words>805</Words>
  <Application>Microsoft Office PowerPoint</Application>
  <PresentationFormat>On-screen Show (4:3)</PresentationFormat>
  <Paragraphs>85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ＭＳ Ｐゴシック</vt:lpstr>
      <vt:lpstr>Arial</vt:lpstr>
      <vt:lpstr>Avenir Heavy</vt:lpstr>
      <vt:lpstr>Calibri</vt:lpstr>
      <vt:lpstr>Wingdings</vt:lpstr>
      <vt:lpstr>Office Theme</vt:lpstr>
      <vt:lpstr>think-cell Slide</vt:lpstr>
      <vt:lpstr>The Opioid Epidemic: Crisis in the Workplace</vt:lpstr>
      <vt:lpstr>Executive Summary</vt:lpstr>
      <vt:lpstr>Content</vt:lpstr>
      <vt:lpstr>Data has demonstrated that the US overdose epidemic is spreading geographically and increasing across all demographic groups</vt:lpstr>
      <vt:lpstr>The rising prevalence of SUDs has led to dramatic increases in infectious diseases, and other societal consequences</vt:lpstr>
      <vt:lpstr>The economic impact of SUDs cannot be overstated</vt:lpstr>
      <vt:lpstr>Content</vt:lpstr>
      <vt:lpstr>While opioid-related deaths have begun to decrease slightly in Massachusetts, there is still a lot of work to be done</vt:lpstr>
      <vt:lpstr>Our area has been particularly hard hit by this crisis</vt:lpstr>
      <vt:lpstr>Content</vt:lpstr>
      <vt:lpstr>BMC continues to lead in the face of this epidemic—we are nationally recognized for our SUD research, clinical care, and support services</vt:lpstr>
      <vt:lpstr>One of the first things we did following the launch of Grayken was to take action to support our employees and become a model employer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Hunley, Kelly</dc:creator>
  <cp:lastModifiedBy>Morin, Susanna</cp:lastModifiedBy>
  <cp:revision>1259</cp:revision>
  <cp:lastPrinted>2018-08-23T21:15:52Z</cp:lastPrinted>
  <dcterms:created xsi:type="dcterms:W3CDTF">2013-11-18T16:08:48Z</dcterms:created>
  <dcterms:modified xsi:type="dcterms:W3CDTF">2018-08-23T21:17:01Z</dcterms:modified>
</cp:coreProperties>
</file>