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9"/>
  </p:notesMasterIdLst>
  <p:handoutMasterIdLst>
    <p:handoutMasterId r:id="rId20"/>
  </p:handoutMasterIdLst>
  <p:sldIdLst>
    <p:sldId id="811" r:id="rId2"/>
    <p:sldId id="862" r:id="rId3"/>
    <p:sldId id="849" r:id="rId4"/>
    <p:sldId id="847" r:id="rId5"/>
    <p:sldId id="846" r:id="rId6"/>
    <p:sldId id="852" r:id="rId7"/>
    <p:sldId id="859" r:id="rId8"/>
    <p:sldId id="848" r:id="rId9"/>
    <p:sldId id="850" r:id="rId10"/>
    <p:sldId id="855" r:id="rId11"/>
    <p:sldId id="851" r:id="rId12"/>
    <p:sldId id="853" r:id="rId13"/>
    <p:sldId id="854" r:id="rId14"/>
    <p:sldId id="863" r:id="rId15"/>
    <p:sldId id="860" r:id="rId16"/>
    <p:sldId id="861" r:id="rId17"/>
    <p:sldId id="858" r:id="rId18"/>
  </p:sldIdLst>
  <p:sldSz cx="9144000" cy="6858000" type="screen4x3"/>
  <p:notesSz cx="7023100" cy="93091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Walsh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3FD"/>
    <a:srgbClr val="FFFFFF"/>
    <a:srgbClr val="F8BF56"/>
    <a:srgbClr val="FFCCFF"/>
    <a:srgbClr val="00B050"/>
    <a:srgbClr val="F5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2" autoAdjust="0"/>
    <p:restoredTop sz="95799" autoAdjust="0"/>
  </p:normalViewPr>
  <p:slideViewPr>
    <p:cSldViewPr snapToGrid="0">
      <p:cViewPr varScale="1">
        <p:scale>
          <a:sx n="99" d="100"/>
          <a:sy n="99" d="100"/>
        </p:scale>
        <p:origin x="20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DB5AB-C6F5-4FB4-A3D2-DA5975DA0AE5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B518FA2-94CB-4876-A1A7-AD483E54030A}">
      <dgm:prSet phldrT="[Text]"/>
      <dgm:spPr/>
      <dgm:t>
        <a:bodyPr/>
        <a:lstStyle/>
        <a:p>
          <a:r>
            <a:rPr lang="en-US" dirty="0"/>
            <a:t>1. Review BMC's Clinical Trials Office current initiatives</a:t>
          </a:r>
        </a:p>
      </dgm:t>
    </dgm:pt>
    <dgm:pt modelId="{499BB938-BFA3-44AB-AADF-0F057BF1F0BB}" type="parTrans" cxnId="{DCE70C42-3DD9-47AB-A53F-267A18300E79}">
      <dgm:prSet/>
      <dgm:spPr/>
      <dgm:t>
        <a:bodyPr/>
        <a:lstStyle/>
        <a:p>
          <a:endParaRPr lang="en-US"/>
        </a:p>
      </dgm:t>
    </dgm:pt>
    <dgm:pt modelId="{A279CD8C-E6B8-4B9B-A79F-8A78A6C88E62}" type="sibTrans" cxnId="{DCE70C42-3DD9-47AB-A53F-267A18300E79}">
      <dgm:prSet/>
      <dgm:spPr/>
      <dgm:t>
        <a:bodyPr/>
        <a:lstStyle/>
        <a:p>
          <a:endParaRPr lang="en-US"/>
        </a:p>
      </dgm:t>
    </dgm:pt>
    <dgm:pt modelId="{CE8917A8-8BA1-4D49-8606-ECA39C9F43FC}">
      <dgm:prSet phldrT="[Text]"/>
      <dgm:spPr/>
      <dgm:t>
        <a:bodyPr/>
        <a:lstStyle/>
        <a:p>
          <a:r>
            <a:rPr lang="en-US" dirty="0"/>
            <a:t>2. Discuss </a:t>
          </a:r>
        </a:p>
        <a:p>
          <a:r>
            <a:rPr lang="en-US" dirty="0"/>
            <a:t>how BMC can catalyze diversifying data collection across all patient populations</a:t>
          </a:r>
        </a:p>
      </dgm:t>
    </dgm:pt>
    <dgm:pt modelId="{31F1A227-2F03-4F1E-BBDE-6F16BE21E909}" type="parTrans" cxnId="{B25CAC09-6442-4F02-894F-10DDBD941B95}">
      <dgm:prSet/>
      <dgm:spPr/>
      <dgm:t>
        <a:bodyPr/>
        <a:lstStyle/>
        <a:p>
          <a:endParaRPr lang="en-US"/>
        </a:p>
      </dgm:t>
    </dgm:pt>
    <dgm:pt modelId="{C514C4EE-3317-4299-BA23-F38794F0720C}" type="sibTrans" cxnId="{B25CAC09-6442-4F02-894F-10DDBD941B95}">
      <dgm:prSet/>
      <dgm:spPr/>
      <dgm:t>
        <a:bodyPr/>
        <a:lstStyle/>
        <a:p>
          <a:endParaRPr lang="en-US"/>
        </a:p>
      </dgm:t>
    </dgm:pt>
    <dgm:pt modelId="{7BA125FF-FB28-49B8-A1F9-DFCF30231096}" type="pres">
      <dgm:prSet presAssocID="{6AADB5AB-C6F5-4FB4-A3D2-DA5975DA0AE5}" presName="Name0" presStyleCnt="0">
        <dgm:presLayoutVars>
          <dgm:chMax val="2"/>
          <dgm:chPref val="2"/>
          <dgm:animLvl val="lvl"/>
        </dgm:presLayoutVars>
      </dgm:prSet>
      <dgm:spPr/>
    </dgm:pt>
    <dgm:pt modelId="{9B020E59-1674-4854-8B0D-9D1675434858}" type="pres">
      <dgm:prSet presAssocID="{6AADB5AB-C6F5-4FB4-A3D2-DA5975DA0AE5}" presName="LeftText" presStyleLbl="revTx" presStyleIdx="0" presStyleCnt="0">
        <dgm:presLayoutVars>
          <dgm:bulletEnabled val="1"/>
        </dgm:presLayoutVars>
      </dgm:prSet>
      <dgm:spPr/>
    </dgm:pt>
    <dgm:pt modelId="{8095A9D1-FF64-422E-AE88-343C3A32334D}" type="pres">
      <dgm:prSet presAssocID="{6AADB5AB-C6F5-4FB4-A3D2-DA5975DA0AE5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18B31302-A974-442F-9793-C670C03DBAA7}" type="pres">
      <dgm:prSet presAssocID="{6AADB5AB-C6F5-4FB4-A3D2-DA5975DA0AE5}" presName="RightText" presStyleLbl="revTx" presStyleIdx="0" presStyleCnt="0">
        <dgm:presLayoutVars>
          <dgm:bulletEnabled val="1"/>
        </dgm:presLayoutVars>
      </dgm:prSet>
      <dgm:spPr/>
    </dgm:pt>
    <dgm:pt modelId="{78D2D027-D2B7-4BE9-859F-BC4445A5317E}" type="pres">
      <dgm:prSet presAssocID="{6AADB5AB-C6F5-4FB4-A3D2-DA5975DA0AE5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F8DDFD7C-C511-4C3F-9FB1-BA41C7F0F100}" type="pres">
      <dgm:prSet presAssocID="{6AADB5AB-C6F5-4FB4-A3D2-DA5975DA0AE5}" presName="TopArrow" presStyleLbl="node1" presStyleIdx="0" presStyleCnt="2"/>
      <dgm:spPr/>
    </dgm:pt>
    <dgm:pt modelId="{458F59D7-B58C-4781-B354-B644093F49DA}" type="pres">
      <dgm:prSet presAssocID="{6AADB5AB-C6F5-4FB4-A3D2-DA5975DA0AE5}" presName="BottomArrow" presStyleLbl="node1" presStyleIdx="1" presStyleCnt="2"/>
      <dgm:spPr/>
    </dgm:pt>
  </dgm:ptLst>
  <dgm:cxnLst>
    <dgm:cxn modelId="{B25CAC09-6442-4F02-894F-10DDBD941B95}" srcId="{6AADB5AB-C6F5-4FB4-A3D2-DA5975DA0AE5}" destId="{CE8917A8-8BA1-4D49-8606-ECA39C9F43FC}" srcOrd="1" destOrd="0" parTransId="{31F1A227-2F03-4F1E-BBDE-6F16BE21E909}" sibTransId="{C514C4EE-3317-4299-BA23-F38794F0720C}"/>
    <dgm:cxn modelId="{DCE70C42-3DD9-47AB-A53F-267A18300E79}" srcId="{6AADB5AB-C6F5-4FB4-A3D2-DA5975DA0AE5}" destId="{EB518FA2-94CB-4876-A1A7-AD483E54030A}" srcOrd="0" destOrd="0" parTransId="{499BB938-BFA3-44AB-AADF-0F057BF1F0BB}" sibTransId="{A279CD8C-E6B8-4B9B-A79F-8A78A6C88E62}"/>
    <dgm:cxn modelId="{AC549B8D-7009-46D5-AD1C-D08C0973464E}" type="presOf" srcId="{CE8917A8-8BA1-4D49-8606-ECA39C9F43FC}" destId="{18B31302-A974-442F-9793-C670C03DBAA7}" srcOrd="0" destOrd="0" presId="urn:microsoft.com/office/officeart/2009/layout/ReverseList"/>
    <dgm:cxn modelId="{7120D6A5-EE2A-43C6-8928-EE51DECB43F2}" type="presOf" srcId="{EB518FA2-94CB-4876-A1A7-AD483E54030A}" destId="{8095A9D1-FF64-422E-AE88-343C3A32334D}" srcOrd="1" destOrd="0" presId="urn:microsoft.com/office/officeart/2009/layout/ReverseList"/>
    <dgm:cxn modelId="{91A009BF-832E-49DA-9751-E54AC582C536}" type="presOf" srcId="{6AADB5AB-C6F5-4FB4-A3D2-DA5975DA0AE5}" destId="{7BA125FF-FB28-49B8-A1F9-DFCF30231096}" srcOrd="0" destOrd="0" presId="urn:microsoft.com/office/officeart/2009/layout/ReverseList"/>
    <dgm:cxn modelId="{F73041CF-FB24-4861-929F-80F406976155}" type="presOf" srcId="{EB518FA2-94CB-4876-A1A7-AD483E54030A}" destId="{9B020E59-1674-4854-8B0D-9D1675434858}" srcOrd="0" destOrd="0" presId="urn:microsoft.com/office/officeart/2009/layout/ReverseList"/>
    <dgm:cxn modelId="{FF3890DE-826A-4371-B52F-C35851A99AC1}" type="presOf" srcId="{CE8917A8-8BA1-4D49-8606-ECA39C9F43FC}" destId="{78D2D027-D2B7-4BE9-859F-BC4445A5317E}" srcOrd="1" destOrd="0" presId="urn:microsoft.com/office/officeart/2009/layout/ReverseList"/>
    <dgm:cxn modelId="{C4AC2918-E218-41E1-BE60-5FB9362F8F73}" type="presParOf" srcId="{7BA125FF-FB28-49B8-A1F9-DFCF30231096}" destId="{9B020E59-1674-4854-8B0D-9D1675434858}" srcOrd="0" destOrd="0" presId="urn:microsoft.com/office/officeart/2009/layout/ReverseList"/>
    <dgm:cxn modelId="{AFECBEBA-41F2-40FD-9CAB-516D9C78BA67}" type="presParOf" srcId="{7BA125FF-FB28-49B8-A1F9-DFCF30231096}" destId="{8095A9D1-FF64-422E-AE88-343C3A32334D}" srcOrd="1" destOrd="0" presId="urn:microsoft.com/office/officeart/2009/layout/ReverseList"/>
    <dgm:cxn modelId="{AC452C88-1FCE-403A-98B2-002F7D276DDD}" type="presParOf" srcId="{7BA125FF-FB28-49B8-A1F9-DFCF30231096}" destId="{18B31302-A974-442F-9793-C670C03DBAA7}" srcOrd="2" destOrd="0" presId="urn:microsoft.com/office/officeart/2009/layout/ReverseList"/>
    <dgm:cxn modelId="{DB10F49D-2D7B-40E0-9920-F6FC2E7C1B88}" type="presParOf" srcId="{7BA125FF-FB28-49B8-A1F9-DFCF30231096}" destId="{78D2D027-D2B7-4BE9-859F-BC4445A5317E}" srcOrd="3" destOrd="0" presId="urn:microsoft.com/office/officeart/2009/layout/ReverseList"/>
    <dgm:cxn modelId="{1E62F68F-4FB0-43B1-AB16-2744DEC792D3}" type="presParOf" srcId="{7BA125FF-FB28-49B8-A1F9-DFCF30231096}" destId="{F8DDFD7C-C511-4C3F-9FB1-BA41C7F0F100}" srcOrd="4" destOrd="0" presId="urn:microsoft.com/office/officeart/2009/layout/ReverseList"/>
    <dgm:cxn modelId="{B6BB2C8E-DDE0-428D-940D-B91A26DAAD73}" type="presParOf" srcId="{7BA125FF-FB28-49B8-A1F9-DFCF30231096}" destId="{458F59D7-B58C-4781-B354-B644093F49D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DB5AB-C6F5-4FB4-A3D2-DA5975DA0AE5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B518FA2-94CB-4876-A1A7-AD483E54030A}">
      <dgm:prSet phldrT="[Text]"/>
      <dgm:spPr>
        <a:solidFill>
          <a:srgbClr val="EBF3FD"/>
        </a:solidFill>
      </dgm:spPr>
      <dgm:t>
        <a:bodyPr/>
        <a:lstStyle/>
        <a:p>
          <a:r>
            <a:rPr lang="en-US" dirty="0"/>
            <a:t>1. Review BMC's Clinical Trials Office current initiatives</a:t>
          </a:r>
        </a:p>
      </dgm:t>
    </dgm:pt>
    <dgm:pt modelId="{499BB938-BFA3-44AB-AADF-0F057BF1F0BB}" type="parTrans" cxnId="{DCE70C42-3DD9-47AB-A53F-267A18300E79}">
      <dgm:prSet/>
      <dgm:spPr/>
      <dgm:t>
        <a:bodyPr/>
        <a:lstStyle/>
        <a:p>
          <a:endParaRPr lang="en-US"/>
        </a:p>
      </dgm:t>
    </dgm:pt>
    <dgm:pt modelId="{A279CD8C-E6B8-4B9B-A79F-8A78A6C88E62}" type="sibTrans" cxnId="{DCE70C42-3DD9-47AB-A53F-267A18300E79}">
      <dgm:prSet/>
      <dgm:spPr/>
      <dgm:t>
        <a:bodyPr/>
        <a:lstStyle/>
        <a:p>
          <a:endParaRPr lang="en-US"/>
        </a:p>
      </dgm:t>
    </dgm:pt>
    <dgm:pt modelId="{CE8917A8-8BA1-4D49-8606-ECA39C9F43F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2. Engage in long-term vision:</a:t>
          </a:r>
        </a:p>
        <a:p>
          <a:r>
            <a:rPr lang="en-US" dirty="0"/>
            <a:t>how BMC can catalyze diversifying data collection for all patient populations</a:t>
          </a:r>
        </a:p>
      </dgm:t>
    </dgm:pt>
    <dgm:pt modelId="{31F1A227-2F03-4F1E-BBDE-6F16BE21E909}" type="parTrans" cxnId="{B25CAC09-6442-4F02-894F-10DDBD941B95}">
      <dgm:prSet/>
      <dgm:spPr/>
      <dgm:t>
        <a:bodyPr/>
        <a:lstStyle/>
        <a:p>
          <a:endParaRPr lang="en-US"/>
        </a:p>
      </dgm:t>
    </dgm:pt>
    <dgm:pt modelId="{C514C4EE-3317-4299-BA23-F38794F0720C}" type="sibTrans" cxnId="{B25CAC09-6442-4F02-894F-10DDBD941B95}">
      <dgm:prSet/>
      <dgm:spPr/>
      <dgm:t>
        <a:bodyPr/>
        <a:lstStyle/>
        <a:p>
          <a:endParaRPr lang="en-US"/>
        </a:p>
      </dgm:t>
    </dgm:pt>
    <dgm:pt modelId="{7BA125FF-FB28-49B8-A1F9-DFCF30231096}" type="pres">
      <dgm:prSet presAssocID="{6AADB5AB-C6F5-4FB4-A3D2-DA5975DA0AE5}" presName="Name0" presStyleCnt="0">
        <dgm:presLayoutVars>
          <dgm:chMax val="2"/>
          <dgm:chPref val="2"/>
          <dgm:animLvl val="lvl"/>
        </dgm:presLayoutVars>
      </dgm:prSet>
      <dgm:spPr/>
    </dgm:pt>
    <dgm:pt modelId="{9B020E59-1674-4854-8B0D-9D1675434858}" type="pres">
      <dgm:prSet presAssocID="{6AADB5AB-C6F5-4FB4-A3D2-DA5975DA0AE5}" presName="LeftText" presStyleLbl="revTx" presStyleIdx="0" presStyleCnt="0">
        <dgm:presLayoutVars>
          <dgm:bulletEnabled val="1"/>
        </dgm:presLayoutVars>
      </dgm:prSet>
      <dgm:spPr/>
    </dgm:pt>
    <dgm:pt modelId="{8095A9D1-FF64-422E-AE88-343C3A32334D}" type="pres">
      <dgm:prSet presAssocID="{6AADB5AB-C6F5-4FB4-A3D2-DA5975DA0AE5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18B31302-A974-442F-9793-C670C03DBAA7}" type="pres">
      <dgm:prSet presAssocID="{6AADB5AB-C6F5-4FB4-A3D2-DA5975DA0AE5}" presName="RightText" presStyleLbl="revTx" presStyleIdx="0" presStyleCnt="0">
        <dgm:presLayoutVars>
          <dgm:bulletEnabled val="1"/>
        </dgm:presLayoutVars>
      </dgm:prSet>
      <dgm:spPr/>
    </dgm:pt>
    <dgm:pt modelId="{78D2D027-D2B7-4BE9-859F-BC4445A5317E}" type="pres">
      <dgm:prSet presAssocID="{6AADB5AB-C6F5-4FB4-A3D2-DA5975DA0AE5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F8DDFD7C-C511-4C3F-9FB1-BA41C7F0F100}" type="pres">
      <dgm:prSet presAssocID="{6AADB5AB-C6F5-4FB4-A3D2-DA5975DA0AE5}" presName="TopArrow" presStyleLbl="node1" presStyleIdx="0" presStyleCnt="2"/>
      <dgm:spPr/>
    </dgm:pt>
    <dgm:pt modelId="{458F59D7-B58C-4781-B354-B644093F49DA}" type="pres">
      <dgm:prSet presAssocID="{6AADB5AB-C6F5-4FB4-A3D2-DA5975DA0AE5}" presName="BottomArrow" presStyleLbl="node1" presStyleIdx="1" presStyleCnt="2"/>
      <dgm:spPr/>
    </dgm:pt>
  </dgm:ptLst>
  <dgm:cxnLst>
    <dgm:cxn modelId="{B25CAC09-6442-4F02-894F-10DDBD941B95}" srcId="{6AADB5AB-C6F5-4FB4-A3D2-DA5975DA0AE5}" destId="{CE8917A8-8BA1-4D49-8606-ECA39C9F43FC}" srcOrd="1" destOrd="0" parTransId="{31F1A227-2F03-4F1E-BBDE-6F16BE21E909}" sibTransId="{C514C4EE-3317-4299-BA23-F38794F0720C}"/>
    <dgm:cxn modelId="{DCE70C42-3DD9-47AB-A53F-267A18300E79}" srcId="{6AADB5AB-C6F5-4FB4-A3D2-DA5975DA0AE5}" destId="{EB518FA2-94CB-4876-A1A7-AD483E54030A}" srcOrd="0" destOrd="0" parTransId="{499BB938-BFA3-44AB-AADF-0F057BF1F0BB}" sibTransId="{A279CD8C-E6B8-4B9B-A79F-8A78A6C88E62}"/>
    <dgm:cxn modelId="{AC549B8D-7009-46D5-AD1C-D08C0973464E}" type="presOf" srcId="{CE8917A8-8BA1-4D49-8606-ECA39C9F43FC}" destId="{18B31302-A974-442F-9793-C670C03DBAA7}" srcOrd="0" destOrd="0" presId="urn:microsoft.com/office/officeart/2009/layout/ReverseList"/>
    <dgm:cxn modelId="{7120D6A5-EE2A-43C6-8928-EE51DECB43F2}" type="presOf" srcId="{EB518FA2-94CB-4876-A1A7-AD483E54030A}" destId="{8095A9D1-FF64-422E-AE88-343C3A32334D}" srcOrd="1" destOrd="0" presId="urn:microsoft.com/office/officeart/2009/layout/ReverseList"/>
    <dgm:cxn modelId="{91A009BF-832E-49DA-9751-E54AC582C536}" type="presOf" srcId="{6AADB5AB-C6F5-4FB4-A3D2-DA5975DA0AE5}" destId="{7BA125FF-FB28-49B8-A1F9-DFCF30231096}" srcOrd="0" destOrd="0" presId="urn:microsoft.com/office/officeart/2009/layout/ReverseList"/>
    <dgm:cxn modelId="{F73041CF-FB24-4861-929F-80F406976155}" type="presOf" srcId="{EB518FA2-94CB-4876-A1A7-AD483E54030A}" destId="{9B020E59-1674-4854-8B0D-9D1675434858}" srcOrd="0" destOrd="0" presId="urn:microsoft.com/office/officeart/2009/layout/ReverseList"/>
    <dgm:cxn modelId="{FF3890DE-826A-4371-B52F-C35851A99AC1}" type="presOf" srcId="{CE8917A8-8BA1-4D49-8606-ECA39C9F43FC}" destId="{78D2D027-D2B7-4BE9-859F-BC4445A5317E}" srcOrd="1" destOrd="0" presId="urn:microsoft.com/office/officeart/2009/layout/ReverseList"/>
    <dgm:cxn modelId="{C4AC2918-E218-41E1-BE60-5FB9362F8F73}" type="presParOf" srcId="{7BA125FF-FB28-49B8-A1F9-DFCF30231096}" destId="{9B020E59-1674-4854-8B0D-9D1675434858}" srcOrd="0" destOrd="0" presId="urn:microsoft.com/office/officeart/2009/layout/ReverseList"/>
    <dgm:cxn modelId="{AFECBEBA-41F2-40FD-9CAB-516D9C78BA67}" type="presParOf" srcId="{7BA125FF-FB28-49B8-A1F9-DFCF30231096}" destId="{8095A9D1-FF64-422E-AE88-343C3A32334D}" srcOrd="1" destOrd="0" presId="urn:microsoft.com/office/officeart/2009/layout/ReverseList"/>
    <dgm:cxn modelId="{AC452C88-1FCE-403A-98B2-002F7D276DDD}" type="presParOf" srcId="{7BA125FF-FB28-49B8-A1F9-DFCF30231096}" destId="{18B31302-A974-442F-9793-C670C03DBAA7}" srcOrd="2" destOrd="0" presId="urn:microsoft.com/office/officeart/2009/layout/ReverseList"/>
    <dgm:cxn modelId="{DB10F49D-2D7B-40E0-9920-F6FC2E7C1B88}" type="presParOf" srcId="{7BA125FF-FB28-49B8-A1F9-DFCF30231096}" destId="{78D2D027-D2B7-4BE9-859F-BC4445A5317E}" srcOrd="3" destOrd="0" presId="urn:microsoft.com/office/officeart/2009/layout/ReverseList"/>
    <dgm:cxn modelId="{1E62F68F-4FB0-43B1-AB16-2744DEC792D3}" type="presParOf" srcId="{7BA125FF-FB28-49B8-A1F9-DFCF30231096}" destId="{F8DDFD7C-C511-4C3F-9FB1-BA41C7F0F100}" srcOrd="4" destOrd="0" presId="urn:microsoft.com/office/officeart/2009/layout/ReverseList"/>
    <dgm:cxn modelId="{B6BB2C8E-DDE0-428D-940D-B91A26DAAD73}" type="presParOf" srcId="{7BA125FF-FB28-49B8-A1F9-DFCF30231096}" destId="{458F59D7-B58C-4781-B354-B644093F49D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F976F-CD80-4820-ACDC-580B63F00B6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5E26582-A1A9-4C99-9C1D-4B71C2F87272}">
      <dgm:prSet phldrT="[Text]"/>
      <dgm:spPr/>
      <dgm:t>
        <a:bodyPr/>
        <a:lstStyle/>
        <a:p>
          <a:r>
            <a:rPr lang="en-US" dirty="0"/>
            <a:t>Increase clinical research opportunities across all BMC patients- through efficiency workflows </a:t>
          </a:r>
        </a:p>
      </dgm:t>
    </dgm:pt>
    <dgm:pt modelId="{189F0A45-ECE8-4FF6-862D-F9E9BC9BBCC1}" type="parTrans" cxnId="{AD198CD2-7DCA-43E6-857C-FC1A560E9D79}">
      <dgm:prSet/>
      <dgm:spPr/>
      <dgm:t>
        <a:bodyPr/>
        <a:lstStyle/>
        <a:p>
          <a:endParaRPr lang="en-US"/>
        </a:p>
      </dgm:t>
    </dgm:pt>
    <dgm:pt modelId="{FB96A2B9-0C55-4DBA-84AD-D6B1D6F02E1C}" type="sibTrans" cxnId="{AD198CD2-7DCA-43E6-857C-FC1A560E9D79}">
      <dgm:prSet/>
      <dgm:spPr/>
      <dgm:t>
        <a:bodyPr/>
        <a:lstStyle/>
        <a:p>
          <a:endParaRPr lang="en-US"/>
        </a:p>
      </dgm:t>
    </dgm:pt>
    <dgm:pt modelId="{6FA8833B-6CF8-4CA0-93E3-5A306CE8E073}">
      <dgm:prSet phldrT="[Text]"/>
      <dgm:spPr/>
      <dgm:t>
        <a:bodyPr/>
        <a:lstStyle/>
        <a:p>
          <a:r>
            <a:rPr lang="en-US" dirty="0" err="1"/>
            <a:t>Velos</a:t>
          </a:r>
          <a:endParaRPr lang="en-US" dirty="0"/>
        </a:p>
      </dgm:t>
    </dgm:pt>
    <dgm:pt modelId="{A92E0BD7-39F7-4FE6-B06E-32F819CBC9E5}" type="parTrans" cxnId="{C46F1A53-3063-4089-9644-C90352A61361}">
      <dgm:prSet/>
      <dgm:spPr/>
      <dgm:t>
        <a:bodyPr/>
        <a:lstStyle/>
        <a:p>
          <a:endParaRPr lang="en-US"/>
        </a:p>
      </dgm:t>
    </dgm:pt>
    <dgm:pt modelId="{33A335CF-FFFF-444E-92A7-758923134F85}" type="sibTrans" cxnId="{C46F1A53-3063-4089-9644-C90352A61361}">
      <dgm:prSet/>
      <dgm:spPr/>
      <dgm:t>
        <a:bodyPr/>
        <a:lstStyle/>
        <a:p>
          <a:endParaRPr lang="en-US"/>
        </a:p>
      </dgm:t>
    </dgm:pt>
    <dgm:pt modelId="{F4B76A98-06D8-4710-B1F9-3054C3ABD8A7}">
      <dgm:prSet phldrT="[Text]"/>
      <dgm:spPr/>
      <dgm:t>
        <a:bodyPr/>
        <a:lstStyle/>
        <a:p>
          <a:r>
            <a:rPr lang="en-US" dirty="0"/>
            <a:t>Advance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Velos</a:t>
          </a:r>
          <a:r>
            <a:rPr lang="en-US" dirty="0">
              <a:solidFill>
                <a:schemeClr val="tx1"/>
              </a:solidFill>
            </a:rPr>
            <a:t> software to mirror and replace manual efforts </a:t>
          </a:r>
          <a:endParaRPr lang="en-US" dirty="0"/>
        </a:p>
      </dgm:t>
    </dgm:pt>
    <dgm:pt modelId="{4EFF623F-86A1-41B8-8A53-782AC3A6F19B}" type="parTrans" cxnId="{738D12D4-4623-4597-8652-5C9211565B0A}">
      <dgm:prSet/>
      <dgm:spPr/>
      <dgm:t>
        <a:bodyPr/>
        <a:lstStyle/>
        <a:p>
          <a:endParaRPr lang="en-US"/>
        </a:p>
      </dgm:t>
    </dgm:pt>
    <dgm:pt modelId="{AC9E2C05-DBBA-469D-8CA8-6B84ACD74A05}" type="sibTrans" cxnId="{738D12D4-4623-4597-8652-5C9211565B0A}">
      <dgm:prSet/>
      <dgm:spPr/>
      <dgm:t>
        <a:bodyPr/>
        <a:lstStyle/>
        <a:p>
          <a:endParaRPr lang="en-US"/>
        </a:p>
      </dgm:t>
    </dgm:pt>
    <dgm:pt modelId="{FBE21C9D-A6A5-4405-9647-8F0057B59E3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Develop database of sponsors to include: contract payment terms, budgets, and experience</a:t>
          </a:r>
          <a:endParaRPr lang="en-US" dirty="0"/>
        </a:p>
      </dgm:t>
    </dgm:pt>
    <dgm:pt modelId="{900015D6-BCEB-4D94-B9CA-9C568748510C}" type="sibTrans" cxnId="{8D2C55A7-C767-48BB-B5AB-7216511C7B9C}">
      <dgm:prSet/>
      <dgm:spPr/>
      <dgm:t>
        <a:bodyPr/>
        <a:lstStyle/>
        <a:p>
          <a:endParaRPr lang="en-US"/>
        </a:p>
      </dgm:t>
    </dgm:pt>
    <dgm:pt modelId="{9ED54692-F10E-43DC-B916-DE00FD7E7A6E}" type="parTrans" cxnId="{8D2C55A7-C767-48BB-B5AB-7216511C7B9C}">
      <dgm:prSet/>
      <dgm:spPr/>
      <dgm:t>
        <a:bodyPr/>
        <a:lstStyle/>
        <a:p>
          <a:endParaRPr lang="en-US"/>
        </a:p>
      </dgm:t>
    </dgm:pt>
    <dgm:pt modelId="{763769FD-7311-402F-A010-828A5F1E6DAC}">
      <dgm:prSet phldrT="[Text]"/>
      <dgm:spPr/>
      <dgm:t>
        <a:bodyPr/>
        <a:lstStyle/>
        <a:p>
          <a:r>
            <a:rPr lang="en-US" dirty="0"/>
            <a:t>Data collection and analysis</a:t>
          </a:r>
        </a:p>
      </dgm:t>
    </dgm:pt>
    <dgm:pt modelId="{8C6D47FB-49AA-4CFD-AC36-300164F1A0A4}" type="sibTrans" cxnId="{7A53A47C-D2FF-4182-BDD8-66778183EDEE}">
      <dgm:prSet/>
      <dgm:spPr/>
      <dgm:t>
        <a:bodyPr/>
        <a:lstStyle/>
        <a:p>
          <a:endParaRPr lang="en-US"/>
        </a:p>
      </dgm:t>
    </dgm:pt>
    <dgm:pt modelId="{3741FF9D-A118-47DF-B23C-56A14678E1B7}" type="parTrans" cxnId="{7A53A47C-D2FF-4182-BDD8-66778183EDEE}">
      <dgm:prSet/>
      <dgm:spPr/>
      <dgm:t>
        <a:bodyPr/>
        <a:lstStyle/>
        <a:p>
          <a:endParaRPr lang="en-US"/>
        </a:p>
      </dgm:t>
    </dgm:pt>
    <dgm:pt modelId="{52D58F01-D6A5-40E9-A551-48B6653F2FB8}">
      <dgm:prSet phldrT="[Text]"/>
      <dgm:spPr/>
      <dgm:t>
        <a:bodyPr/>
        <a:lstStyle/>
        <a:p>
          <a:r>
            <a:rPr lang="en-US" dirty="0"/>
            <a:t>CTO workflow </a:t>
          </a:r>
        </a:p>
      </dgm:t>
    </dgm:pt>
    <dgm:pt modelId="{D878B887-F29D-4BC6-91A2-E2C74F17861F}" type="sibTrans" cxnId="{6228FC39-DEF6-4776-91FD-A9E309864258}">
      <dgm:prSet/>
      <dgm:spPr/>
      <dgm:t>
        <a:bodyPr/>
        <a:lstStyle/>
        <a:p>
          <a:endParaRPr lang="en-US"/>
        </a:p>
      </dgm:t>
    </dgm:pt>
    <dgm:pt modelId="{1633E4B0-7E73-444A-84DB-CAD6D6A38A29}" type="parTrans" cxnId="{6228FC39-DEF6-4776-91FD-A9E309864258}">
      <dgm:prSet/>
      <dgm:spPr/>
      <dgm:t>
        <a:bodyPr/>
        <a:lstStyle/>
        <a:p>
          <a:endParaRPr lang="en-US"/>
        </a:p>
      </dgm:t>
    </dgm:pt>
    <dgm:pt modelId="{682697DA-9A08-4802-8322-7EA0BC72FF01}" type="pres">
      <dgm:prSet presAssocID="{754F976F-CD80-4820-ACDC-580B63F00B6C}" presName="Name0" presStyleCnt="0">
        <dgm:presLayoutVars>
          <dgm:chMax/>
          <dgm:chPref/>
          <dgm:dir/>
        </dgm:presLayoutVars>
      </dgm:prSet>
      <dgm:spPr/>
    </dgm:pt>
    <dgm:pt modelId="{23721F02-A3B0-4C17-B0B4-A4C5377AF75D}" type="pres">
      <dgm:prSet presAssocID="{52D58F01-D6A5-40E9-A551-48B6653F2FB8}" presName="parenttextcomposite" presStyleCnt="0"/>
      <dgm:spPr/>
    </dgm:pt>
    <dgm:pt modelId="{A816738E-17EE-4EC7-B939-7BB82D971736}" type="pres">
      <dgm:prSet presAssocID="{52D58F01-D6A5-40E9-A551-48B6653F2FB8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429F5E95-8F95-4D0C-BC27-672212FEDBF0}" type="pres">
      <dgm:prSet presAssocID="{52D58F01-D6A5-40E9-A551-48B6653F2FB8}" presName="composite" presStyleCnt="0"/>
      <dgm:spPr/>
    </dgm:pt>
    <dgm:pt modelId="{05B70B5F-1AAC-4882-B134-B55DFB682335}" type="pres">
      <dgm:prSet presAssocID="{52D58F01-D6A5-40E9-A551-48B6653F2FB8}" presName="chevron1" presStyleLbl="alignNode1" presStyleIdx="0" presStyleCnt="21"/>
      <dgm:spPr/>
    </dgm:pt>
    <dgm:pt modelId="{7EE969D8-FCD5-4359-8B43-03F8E1C87026}" type="pres">
      <dgm:prSet presAssocID="{52D58F01-D6A5-40E9-A551-48B6653F2FB8}" presName="chevron2" presStyleLbl="alignNode1" presStyleIdx="1" presStyleCnt="21"/>
      <dgm:spPr/>
    </dgm:pt>
    <dgm:pt modelId="{DCF65753-BB24-4FF9-BF40-D6495AB516E4}" type="pres">
      <dgm:prSet presAssocID="{52D58F01-D6A5-40E9-A551-48B6653F2FB8}" presName="chevron3" presStyleLbl="alignNode1" presStyleIdx="2" presStyleCnt="21"/>
      <dgm:spPr/>
    </dgm:pt>
    <dgm:pt modelId="{A949ACFF-3EAB-498F-9DF2-8F6109D0C999}" type="pres">
      <dgm:prSet presAssocID="{52D58F01-D6A5-40E9-A551-48B6653F2FB8}" presName="chevron4" presStyleLbl="alignNode1" presStyleIdx="3" presStyleCnt="21"/>
      <dgm:spPr/>
    </dgm:pt>
    <dgm:pt modelId="{0B603743-4242-47C4-871F-DFCD10D61DC6}" type="pres">
      <dgm:prSet presAssocID="{52D58F01-D6A5-40E9-A551-48B6653F2FB8}" presName="chevron5" presStyleLbl="alignNode1" presStyleIdx="4" presStyleCnt="21"/>
      <dgm:spPr/>
    </dgm:pt>
    <dgm:pt modelId="{9C1EACA4-522B-4490-B4D6-25427BD7C6AF}" type="pres">
      <dgm:prSet presAssocID="{52D58F01-D6A5-40E9-A551-48B6653F2FB8}" presName="chevron6" presStyleLbl="alignNode1" presStyleIdx="5" presStyleCnt="21"/>
      <dgm:spPr/>
    </dgm:pt>
    <dgm:pt modelId="{D9BDC81E-5AC1-490C-B3DE-A22377CD6F08}" type="pres">
      <dgm:prSet presAssocID="{52D58F01-D6A5-40E9-A551-48B6653F2FB8}" presName="chevron7" presStyleLbl="alignNode1" presStyleIdx="6" presStyleCnt="21"/>
      <dgm:spPr/>
    </dgm:pt>
    <dgm:pt modelId="{F148ADD3-D190-4909-B180-E7215098BE47}" type="pres">
      <dgm:prSet presAssocID="{52D58F01-D6A5-40E9-A551-48B6653F2FB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D37DD2CB-1F79-443D-AB16-00636065B6D8}" type="pres">
      <dgm:prSet presAssocID="{D878B887-F29D-4BC6-91A2-E2C74F17861F}" presName="sibTrans" presStyleCnt="0"/>
      <dgm:spPr/>
    </dgm:pt>
    <dgm:pt modelId="{649BBF75-E271-4886-8F25-EB5F6A3B2E62}" type="pres">
      <dgm:prSet presAssocID="{763769FD-7311-402F-A010-828A5F1E6DAC}" presName="parenttextcomposite" presStyleCnt="0"/>
      <dgm:spPr/>
    </dgm:pt>
    <dgm:pt modelId="{3E243B93-BBC7-4C35-824E-524C2866DB64}" type="pres">
      <dgm:prSet presAssocID="{763769FD-7311-402F-A010-828A5F1E6DAC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D479440C-836F-43CF-A6C8-DF66CB1EE320}" type="pres">
      <dgm:prSet presAssocID="{763769FD-7311-402F-A010-828A5F1E6DAC}" presName="composite" presStyleCnt="0"/>
      <dgm:spPr/>
    </dgm:pt>
    <dgm:pt modelId="{730D51F4-C685-4620-9D50-E5D1242325A8}" type="pres">
      <dgm:prSet presAssocID="{763769FD-7311-402F-A010-828A5F1E6DAC}" presName="chevron1" presStyleLbl="alignNode1" presStyleIdx="7" presStyleCnt="21"/>
      <dgm:spPr/>
    </dgm:pt>
    <dgm:pt modelId="{985D22B8-E7CD-4DC7-AFAC-AC326D289DA1}" type="pres">
      <dgm:prSet presAssocID="{763769FD-7311-402F-A010-828A5F1E6DAC}" presName="chevron2" presStyleLbl="alignNode1" presStyleIdx="8" presStyleCnt="21"/>
      <dgm:spPr/>
    </dgm:pt>
    <dgm:pt modelId="{95E53BA7-E230-4174-837B-5AFB18BE3078}" type="pres">
      <dgm:prSet presAssocID="{763769FD-7311-402F-A010-828A5F1E6DAC}" presName="chevron3" presStyleLbl="alignNode1" presStyleIdx="9" presStyleCnt="21"/>
      <dgm:spPr/>
    </dgm:pt>
    <dgm:pt modelId="{055BEA88-E418-4849-90A2-CCF3A61185FB}" type="pres">
      <dgm:prSet presAssocID="{763769FD-7311-402F-A010-828A5F1E6DAC}" presName="chevron4" presStyleLbl="alignNode1" presStyleIdx="10" presStyleCnt="21"/>
      <dgm:spPr/>
    </dgm:pt>
    <dgm:pt modelId="{6392C361-9148-4EBC-B060-988D91C43A6F}" type="pres">
      <dgm:prSet presAssocID="{763769FD-7311-402F-A010-828A5F1E6DAC}" presName="chevron5" presStyleLbl="alignNode1" presStyleIdx="11" presStyleCnt="21"/>
      <dgm:spPr/>
    </dgm:pt>
    <dgm:pt modelId="{525964A3-17AD-4C85-8D80-C8D6B048D363}" type="pres">
      <dgm:prSet presAssocID="{763769FD-7311-402F-A010-828A5F1E6DAC}" presName="chevron6" presStyleLbl="alignNode1" presStyleIdx="12" presStyleCnt="21"/>
      <dgm:spPr/>
    </dgm:pt>
    <dgm:pt modelId="{C6C6A577-1586-4E47-B659-A13D8F94CCC1}" type="pres">
      <dgm:prSet presAssocID="{763769FD-7311-402F-A010-828A5F1E6DAC}" presName="chevron7" presStyleLbl="alignNode1" presStyleIdx="13" presStyleCnt="21"/>
      <dgm:spPr/>
    </dgm:pt>
    <dgm:pt modelId="{3D9E3F7C-3723-4F99-A218-FD5325BEDCE0}" type="pres">
      <dgm:prSet presAssocID="{763769FD-7311-402F-A010-828A5F1E6DA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7B92C920-43B3-4E71-957F-D2E9DA01A92D}" type="pres">
      <dgm:prSet presAssocID="{8C6D47FB-49AA-4CFD-AC36-300164F1A0A4}" presName="sibTrans" presStyleCnt="0"/>
      <dgm:spPr/>
    </dgm:pt>
    <dgm:pt modelId="{07F63148-3A77-4070-AFBF-20AEDE62A2AD}" type="pres">
      <dgm:prSet presAssocID="{6FA8833B-6CF8-4CA0-93E3-5A306CE8E073}" presName="parenttextcomposite" presStyleCnt="0"/>
      <dgm:spPr/>
    </dgm:pt>
    <dgm:pt modelId="{AFDE7241-F8B8-4A6D-911E-6FE553008E75}" type="pres">
      <dgm:prSet presAssocID="{6FA8833B-6CF8-4CA0-93E3-5A306CE8E073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1558CCAB-5154-41D5-8B6B-3E7ACBBB2A00}" type="pres">
      <dgm:prSet presAssocID="{6FA8833B-6CF8-4CA0-93E3-5A306CE8E073}" presName="composite" presStyleCnt="0"/>
      <dgm:spPr/>
    </dgm:pt>
    <dgm:pt modelId="{56B25B9A-678F-4E63-A8EC-8DC90C9B4739}" type="pres">
      <dgm:prSet presAssocID="{6FA8833B-6CF8-4CA0-93E3-5A306CE8E073}" presName="chevron1" presStyleLbl="alignNode1" presStyleIdx="14" presStyleCnt="21"/>
      <dgm:spPr/>
    </dgm:pt>
    <dgm:pt modelId="{7C64C1F0-0016-4988-8653-26EA424BA015}" type="pres">
      <dgm:prSet presAssocID="{6FA8833B-6CF8-4CA0-93E3-5A306CE8E073}" presName="chevron2" presStyleLbl="alignNode1" presStyleIdx="15" presStyleCnt="21"/>
      <dgm:spPr/>
    </dgm:pt>
    <dgm:pt modelId="{F7DFC0D0-6E78-4333-983C-02FDA5D556F4}" type="pres">
      <dgm:prSet presAssocID="{6FA8833B-6CF8-4CA0-93E3-5A306CE8E073}" presName="chevron3" presStyleLbl="alignNode1" presStyleIdx="16" presStyleCnt="21"/>
      <dgm:spPr/>
    </dgm:pt>
    <dgm:pt modelId="{82D85C23-942F-436E-9AA5-1D8E084733B6}" type="pres">
      <dgm:prSet presAssocID="{6FA8833B-6CF8-4CA0-93E3-5A306CE8E073}" presName="chevron4" presStyleLbl="alignNode1" presStyleIdx="17" presStyleCnt="21"/>
      <dgm:spPr/>
    </dgm:pt>
    <dgm:pt modelId="{2D3680B9-2D64-4351-9A8A-3AD6732899D9}" type="pres">
      <dgm:prSet presAssocID="{6FA8833B-6CF8-4CA0-93E3-5A306CE8E073}" presName="chevron5" presStyleLbl="alignNode1" presStyleIdx="18" presStyleCnt="21"/>
      <dgm:spPr/>
    </dgm:pt>
    <dgm:pt modelId="{36ED3659-0FC1-44DB-8F7A-4860FDF80C24}" type="pres">
      <dgm:prSet presAssocID="{6FA8833B-6CF8-4CA0-93E3-5A306CE8E073}" presName="chevron6" presStyleLbl="alignNode1" presStyleIdx="19" presStyleCnt="21"/>
      <dgm:spPr/>
    </dgm:pt>
    <dgm:pt modelId="{781181F9-0CCE-45CA-B9CD-534CDAF85089}" type="pres">
      <dgm:prSet presAssocID="{6FA8833B-6CF8-4CA0-93E3-5A306CE8E073}" presName="chevron7" presStyleLbl="alignNode1" presStyleIdx="20" presStyleCnt="21"/>
      <dgm:spPr/>
    </dgm:pt>
    <dgm:pt modelId="{27CF799B-D09E-42F4-8715-0F81E9A271D3}" type="pres">
      <dgm:prSet presAssocID="{6FA8833B-6CF8-4CA0-93E3-5A306CE8E07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52F36C30-0285-4548-B4B3-E7E828DB3956}" type="presOf" srcId="{FBE21C9D-A6A5-4405-9647-8F0057B59E39}" destId="{3D9E3F7C-3723-4F99-A218-FD5325BEDCE0}" srcOrd="0" destOrd="0" presId="urn:microsoft.com/office/officeart/2008/layout/VerticalAccentList"/>
    <dgm:cxn modelId="{6228FC39-DEF6-4776-91FD-A9E309864258}" srcId="{754F976F-CD80-4820-ACDC-580B63F00B6C}" destId="{52D58F01-D6A5-40E9-A551-48B6653F2FB8}" srcOrd="0" destOrd="0" parTransId="{1633E4B0-7E73-444A-84DB-CAD6D6A38A29}" sibTransId="{D878B887-F29D-4BC6-91A2-E2C74F17861F}"/>
    <dgm:cxn modelId="{8320E06D-C546-4860-88F1-512DDADA7FC0}" type="presOf" srcId="{C5E26582-A1A9-4C99-9C1D-4B71C2F87272}" destId="{F148ADD3-D190-4909-B180-E7215098BE47}" srcOrd="0" destOrd="0" presId="urn:microsoft.com/office/officeart/2008/layout/VerticalAccentList"/>
    <dgm:cxn modelId="{D5A95F4F-B597-4C16-9246-A70AEFA199C5}" type="presOf" srcId="{52D58F01-D6A5-40E9-A551-48B6653F2FB8}" destId="{A816738E-17EE-4EC7-B939-7BB82D971736}" srcOrd="0" destOrd="0" presId="urn:microsoft.com/office/officeart/2008/layout/VerticalAccentList"/>
    <dgm:cxn modelId="{C46F1A53-3063-4089-9644-C90352A61361}" srcId="{754F976F-CD80-4820-ACDC-580B63F00B6C}" destId="{6FA8833B-6CF8-4CA0-93E3-5A306CE8E073}" srcOrd="2" destOrd="0" parTransId="{A92E0BD7-39F7-4FE6-B06E-32F819CBC9E5}" sibTransId="{33A335CF-FFFF-444E-92A7-758923134F85}"/>
    <dgm:cxn modelId="{155ABF56-8702-4A1E-B5D6-64CA6449DB0B}" type="presOf" srcId="{763769FD-7311-402F-A010-828A5F1E6DAC}" destId="{3E243B93-BBC7-4C35-824E-524C2866DB64}" srcOrd="0" destOrd="0" presId="urn:microsoft.com/office/officeart/2008/layout/VerticalAccentList"/>
    <dgm:cxn modelId="{FBCE8358-00D3-4035-9B4F-7EC85FEA4EB0}" type="presOf" srcId="{6FA8833B-6CF8-4CA0-93E3-5A306CE8E073}" destId="{AFDE7241-F8B8-4A6D-911E-6FE553008E75}" srcOrd="0" destOrd="0" presId="urn:microsoft.com/office/officeart/2008/layout/VerticalAccentList"/>
    <dgm:cxn modelId="{7A53A47C-D2FF-4182-BDD8-66778183EDEE}" srcId="{754F976F-CD80-4820-ACDC-580B63F00B6C}" destId="{763769FD-7311-402F-A010-828A5F1E6DAC}" srcOrd="1" destOrd="0" parTransId="{3741FF9D-A118-47DF-B23C-56A14678E1B7}" sibTransId="{8C6D47FB-49AA-4CFD-AC36-300164F1A0A4}"/>
    <dgm:cxn modelId="{8D2C55A7-C767-48BB-B5AB-7216511C7B9C}" srcId="{763769FD-7311-402F-A010-828A5F1E6DAC}" destId="{FBE21C9D-A6A5-4405-9647-8F0057B59E39}" srcOrd="0" destOrd="0" parTransId="{9ED54692-F10E-43DC-B916-DE00FD7E7A6E}" sibTransId="{900015D6-BCEB-4D94-B9CA-9C568748510C}"/>
    <dgm:cxn modelId="{AD198CD2-7DCA-43E6-857C-FC1A560E9D79}" srcId="{52D58F01-D6A5-40E9-A551-48B6653F2FB8}" destId="{C5E26582-A1A9-4C99-9C1D-4B71C2F87272}" srcOrd="0" destOrd="0" parTransId="{189F0A45-ECE8-4FF6-862D-F9E9BC9BBCC1}" sibTransId="{FB96A2B9-0C55-4DBA-84AD-D6B1D6F02E1C}"/>
    <dgm:cxn modelId="{738D12D4-4623-4597-8652-5C9211565B0A}" srcId="{6FA8833B-6CF8-4CA0-93E3-5A306CE8E073}" destId="{F4B76A98-06D8-4710-B1F9-3054C3ABD8A7}" srcOrd="0" destOrd="0" parTransId="{4EFF623F-86A1-41B8-8A53-782AC3A6F19B}" sibTransId="{AC9E2C05-DBBA-469D-8CA8-6B84ACD74A05}"/>
    <dgm:cxn modelId="{3579BAE5-23C4-44F3-9E22-7C095FE86672}" type="presOf" srcId="{754F976F-CD80-4820-ACDC-580B63F00B6C}" destId="{682697DA-9A08-4802-8322-7EA0BC72FF01}" srcOrd="0" destOrd="0" presId="urn:microsoft.com/office/officeart/2008/layout/VerticalAccentList"/>
    <dgm:cxn modelId="{A8DF20E8-74E5-4478-A04C-B76813E8B1A6}" type="presOf" srcId="{F4B76A98-06D8-4710-B1F9-3054C3ABD8A7}" destId="{27CF799B-D09E-42F4-8715-0F81E9A271D3}" srcOrd="0" destOrd="0" presId="urn:microsoft.com/office/officeart/2008/layout/VerticalAccentList"/>
    <dgm:cxn modelId="{E5F63E93-53BB-4919-9016-88C85B764F4D}" type="presParOf" srcId="{682697DA-9A08-4802-8322-7EA0BC72FF01}" destId="{23721F02-A3B0-4C17-B0B4-A4C5377AF75D}" srcOrd="0" destOrd="0" presId="urn:microsoft.com/office/officeart/2008/layout/VerticalAccentList"/>
    <dgm:cxn modelId="{DE26BC7A-B899-4E8D-BA3D-0622D2AA7DC0}" type="presParOf" srcId="{23721F02-A3B0-4C17-B0B4-A4C5377AF75D}" destId="{A816738E-17EE-4EC7-B939-7BB82D971736}" srcOrd="0" destOrd="0" presId="urn:microsoft.com/office/officeart/2008/layout/VerticalAccentList"/>
    <dgm:cxn modelId="{1EC25F93-942B-45A0-958F-165870E12F48}" type="presParOf" srcId="{682697DA-9A08-4802-8322-7EA0BC72FF01}" destId="{429F5E95-8F95-4D0C-BC27-672212FEDBF0}" srcOrd="1" destOrd="0" presId="urn:microsoft.com/office/officeart/2008/layout/VerticalAccentList"/>
    <dgm:cxn modelId="{6EBAD2D9-8B9C-482E-9FC0-CE1AEADE8998}" type="presParOf" srcId="{429F5E95-8F95-4D0C-BC27-672212FEDBF0}" destId="{05B70B5F-1AAC-4882-B134-B55DFB682335}" srcOrd="0" destOrd="0" presId="urn:microsoft.com/office/officeart/2008/layout/VerticalAccentList"/>
    <dgm:cxn modelId="{D13DBF69-F5DC-4BA8-A4DA-240C9D12BB33}" type="presParOf" srcId="{429F5E95-8F95-4D0C-BC27-672212FEDBF0}" destId="{7EE969D8-FCD5-4359-8B43-03F8E1C87026}" srcOrd="1" destOrd="0" presId="urn:microsoft.com/office/officeart/2008/layout/VerticalAccentList"/>
    <dgm:cxn modelId="{CCD873F2-39CF-44EB-85C3-0FEF251804BA}" type="presParOf" srcId="{429F5E95-8F95-4D0C-BC27-672212FEDBF0}" destId="{DCF65753-BB24-4FF9-BF40-D6495AB516E4}" srcOrd="2" destOrd="0" presId="urn:microsoft.com/office/officeart/2008/layout/VerticalAccentList"/>
    <dgm:cxn modelId="{6F6B6DED-E061-4538-A7CC-F5E3BE301D80}" type="presParOf" srcId="{429F5E95-8F95-4D0C-BC27-672212FEDBF0}" destId="{A949ACFF-3EAB-498F-9DF2-8F6109D0C999}" srcOrd="3" destOrd="0" presId="urn:microsoft.com/office/officeart/2008/layout/VerticalAccentList"/>
    <dgm:cxn modelId="{B5BDF82B-B063-44A4-A802-296C298E8F27}" type="presParOf" srcId="{429F5E95-8F95-4D0C-BC27-672212FEDBF0}" destId="{0B603743-4242-47C4-871F-DFCD10D61DC6}" srcOrd="4" destOrd="0" presId="urn:microsoft.com/office/officeart/2008/layout/VerticalAccentList"/>
    <dgm:cxn modelId="{745494DE-280E-49F9-A664-2F2F631ACFB6}" type="presParOf" srcId="{429F5E95-8F95-4D0C-BC27-672212FEDBF0}" destId="{9C1EACA4-522B-4490-B4D6-25427BD7C6AF}" srcOrd="5" destOrd="0" presId="urn:microsoft.com/office/officeart/2008/layout/VerticalAccentList"/>
    <dgm:cxn modelId="{F6819562-A679-4D67-AA22-D89AA0D51B5C}" type="presParOf" srcId="{429F5E95-8F95-4D0C-BC27-672212FEDBF0}" destId="{D9BDC81E-5AC1-490C-B3DE-A22377CD6F08}" srcOrd="6" destOrd="0" presId="urn:microsoft.com/office/officeart/2008/layout/VerticalAccentList"/>
    <dgm:cxn modelId="{914DC8A1-635C-4655-9F34-130FDA80FB79}" type="presParOf" srcId="{429F5E95-8F95-4D0C-BC27-672212FEDBF0}" destId="{F148ADD3-D190-4909-B180-E7215098BE47}" srcOrd="7" destOrd="0" presId="urn:microsoft.com/office/officeart/2008/layout/VerticalAccentList"/>
    <dgm:cxn modelId="{F5F6E400-8A4D-461B-92AA-39FBAB42AA57}" type="presParOf" srcId="{682697DA-9A08-4802-8322-7EA0BC72FF01}" destId="{D37DD2CB-1F79-443D-AB16-00636065B6D8}" srcOrd="2" destOrd="0" presId="urn:microsoft.com/office/officeart/2008/layout/VerticalAccentList"/>
    <dgm:cxn modelId="{10ED5ABF-13BE-4EBA-A5E9-B8B5232F6FC3}" type="presParOf" srcId="{682697DA-9A08-4802-8322-7EA0BC72FF01}" destId="{649BBF75-E271-4886-8F25-EB5F6A3B2E62}" srcOrd="3" destOrd="0" presId="urn:microsoft.com/office/officeart/2008/layout/VerticalAccentList"/>
    <dgm:cxn modelId="{D71B8BE3-9633-4FD5-9A01-AFAD35D76486}" type="presParOf" srcId="{649BBF75-E271-4886-8F25-EB5F6A3B2E62}" destId="{3E243B93-BBC7-4C35-824E-524C2866DB64}" srcOrd="0" destOrd="0" presId="urn:microsoft.com/office/officeart/2008/layout/VerticalAccentList"/>
    <dgm:cxn modelId="{053A0F78-44E9-4EB4-8147-A4799E4D9572}" type="presParOf" srcId="{682697DA-9A08-4802-8322-7EA0BC72FF01}" destId="{D479440C-836F-43CF-A6C8-DF66CB1EE320}" srcOrd="4" destOrd="0" presId="urn:microsoft.com/office/officeart/2008/layout/VerticalAccentList"/>
    <dgm:cxn modelId="{65511495-18EA-471D-A69D-05BA224BBBD9}" type="presParOf" srcId="{D479440C-836F-43CF-A6C8-DF66CB1EE320}" destId="{730D51F4-C685-4620-9D50-E5D1242325A8}" srcOrd="0" destOrd="0" presId="urn:microsoft.com/office/officeart/2008/layout/VerticalAccentList"/>
    <dgm:cxn modelId="{615B777D-CEAB-4F7B-957F-43FC7C0D103D}" type="presParOf" srcId="{D479440C-836F-43CF-A6C8-DF66CB1EE320}" destId="{985D22B8-E7CD-4DC7-AFAC-AC326D289DA1}" srcOrd="1" destOrd="0" presId="urn:microsoft.com/office/officeart/2008/layout/VerticalAccentList"/>
    <dgm:cxn modelId="{B9662304-62F7-49CD-9D98-47E62C51F23E}" type="presParOf" srcId="{D479440C-836F-43CF-A6C8-DF66CB1EE320}" destId="{95E53BA7-E230-4174-837B-5AFB18BE3078}" srcOrd="2" destOrd="0" presId="urn:microsoft.com/office/officeart/2008/layout/VerticalAccentList"/>
    <dgm:cxn modelId="{A915526E-42BD-4441-BA1F-AD87879986C1}" type="presParOf" srcId="{D479440C-836F-43CF-A6C8-DF66CB1EE320}" destId="{055BEA88-E418-4849-90A2-CCF3A61185FB}" srcOrd="3" destOrd="0" presId="urn:microsoft.com/office/officeart/2008/layout/VerticalAccentList"/>
    <dgm:cxn modelId="{C02495BC-4763-4AE3-AE0D-AEEEF8316463}" type="presParOf" srcId="{D479440C-836F-43CF-A6C8-DF66CB1EE320}" destId="{6392C361-9148-4EBC-B060-988D91C43A6F}" srcOrd="4" destOrd="0" presId="urn:microsoft.com/office/officeart/2008/layout/VerticalAccentList"/>
    <dgm:cxn modelId="{4C56E2E8-8362-4B87-BEBB-8321A546F422}" type="presParOf" srcId="{D479440C-836F-43CF-A6C8-DF66CB1EE320}" destId="{525964A3-17AD-4C85-8D80-C8D6B048D363}" srcOrd="5" destOrd="0" presId="urn:microsoft.com/office/officeart/2008/layout/VerticalAccentList"/>
    <dgm:cxn modelId="{A14DB50F-B218-473F-AC29-67CCB162EB88}" type="presParOf" srcId="{D479440C-836F-43CF-A6C8-DF66CB1EE320}" destId="{C6C6A577-1586-4E47-B659-A13D8F94CCC1}" srcOrd="6" destOrd="0" presId="urn:microsoft.com/office/officeart/2008/layout/VerticalAccentList"/>
    <dgm:cxn modelId="{0A0A4DAD-F4D4-4638-A791-C18A6685D042}" type="presParOf" srcId="{D479440C-836F-43CF-A6C8-DF66CB1EE320}" destId="{3D9E3F7C-3723-4F99-A218-FD5325BEDCE0}" srcOrd="7" destOrd="0" presId="urn:microsoft.com/office/officeart/2008/layout/VerticalAccentList"/>
    <dgm:cxn modelId="{34D1E29B-0159-4D23-B320-EBECEAD9B3F3}" type="presParOf" srcId="{682697DA-9A08-4802-8322-7EA0BC72FF01}" destId="{7B92C920-43B3-4E71-957F-D2E9DA01A92D}" srcOrd="5" destOrd="0" presId="urn:microsoft.com/office/officeart/2008/layout/VerticalAccentList"/>
    <dgm:cxn modelId="{8FF427D8-B5FD-45EA-9CF3-5AAE1302B822}" type="presParOf" srcId="{682697DA-9A08-4802-8322-7EA0BC72FF01}" destId="{07F63148-3A77-4070-AFBF-20AEDE62A2AD}" srcOrd="6" destOrd="0" presId="urn:microsoft.com/office/officeart/2008/layout/VerticalAccentList"/>
    <dgm:cxn modelId="{3057190C-7B16-4118-8512-1D7ED873A94F}" type="presParOf" srcId="{07F63148-3A77-4070-AFBF-20AEDE62A2AD}" destId="{AFDE7241-F8B8-4A6D-911E-6FE553008E75}" srcOrd="0" destOrd="0" presId="urn:microsoft.com/office/officeart/2008/layout/VerticalAccentList"/>
    <dgm:cxn modelId="{AF2F6C3D-36AF-4465-A2FF-7209E22D0680}" type="presParOf" srcId="{682697DA-9A08-4802-8322-7EA0BC72FF01}" destId="{1558CCAB-5154-41D5-8B6B-3E7ACBBB2A00}" srcOrd="7" destOrd="0" presId="urn:microsoft.com/office/officeart/2008/layout/VerticalAccentList"/>
    <dgm:cxn modelId="{88DCD902-628F-4BD5-8DF8-C21D03684891}" type="presParOf" srcId="{1558CCAB-5154-41D5-8B6B-3E7ACBBB2A00}" destId="{56B25B9A-678F-4E63-A8EC-8DC90C9B4739}" srcOrd="0" destOrd="0" presId="urn:microsoft.com/office/officeart/2008/layout/VerticalAccentList"/>
    <dgm:cxn modelId="{6DF1828C-7400-4BB3-BB55-A75D3BC863E6}" type="presParOf" srcId="{1558CCAB-5154-41D5-8B6B-3E7ACBBB2A00}" destId="{7C64C1F0-0016-4988-8653-26EA424BA015}" srcOrd="1" destOrd="0" presId="urn:microsoft.com/office/officeart/2008/layout/VerticalAccentList"/>
    <dgm:cxn modelId="{A0A721AC-FBB8-4772-B557-248A59C21BF2}" type="presParOf" srcId="{1558CCAB-5154-41D5-8B6B-3E7ACBBB2A00}" destId="{F7DFC0D0-6E78-4333-983C-02FDA5D556F4}" srcOrd="2" destOrd="0" presId="urn:microsoft.com/office/officeart/2008/layout/VerticalAccentList"/>
    <dgm:cxn modelId="{068616CE-3024-4E03-8EFC-188C8263A2FA}" type="presParOf" srcId="{1558CCAB-5154-41D5-8B6B-3E7ACBBB2A00}" destId="{82D85C23-942F-436E-9AA5-1D8E084733B6}" srcOrd="3" destOrd="0" presId="urn:microsoft.com/office/officeart/2008/layout/VerticalAccentList"/>
    <dgm:cxn modelId="{019F76AB-4F44-4AE0-B12B-6E9BD3DC9154}" type="presParOf" srcId="{1558CCAB-5154-41D5-8B6B-3E7ACBBB2A00}" destId="{2D3680B9-2D64-4351-9A8A-3AD6732899D9}" srcOrd="4" destOrd="0" presId="urn:microsoft.com/office/officeart/2008/layout/VerticalAccentList"/>
    <dgm:cxn modelId="{31EE1DC2-4EAC-41A1-8147-C91AE02D5487}" type="presParOf" srcId="{1558CCAB-5154-41D5-8B6B-3E7ACBBB2A00}" destId="{36ED3659-0FC1-44DB-8F7A-4860FDF80C24}" srcOrd="5" destOrd="0" presId="urn:microsoft.com/office/officeart/2008/layout/VerticalAccentList"/>
    <dgm:cxn modelId="{5AF49364-9416-4735-930C-34A5921DB7A2}" type="presParOf" srcId="{1558CCAB-5154-41D5-8B6B-3E7ACBBB2A00}" destId="{781181F9-0CCE-45CA-B9CD-534CDAF85089}" srcOrd="6" destOrd="0" presId="urn:microsoft.com/office/officeart/2008/layout/VerticalAccentList"/>
    <dgm:cxn modelId="{C4CAAF65-FFCD-48E7-85CE-88E8570FB5C7}" type="presParOf" srcId="{1558CCAB-5154-41D5-8B6B-3E7ACBBB2A00}" destId="{27CF799B-D09E-42F4-8715-0F81E9A271D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4F976F-CD80-4820-ACDC-580B63F00B6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5E26582-A1A9-4C99-9C1D-4B71C2F87272}">
      <dgm:prSet phldrT="[Text]"/>
      <dgm:spPr/>
      <dgm:t>
        <a:bodyPr/>
        <a:lstStyle/>
        <a:p>
          <a:r>
            <a:rPr lang="en-US" dirty="0"/>
            <a:t>- Move research fee schedule rates for HB and PB to generate out of Epic, manual journal entry remains for CTO to charge study fund </a:t>
          </a:r>
        </a:p>
      </dgm:t>
    </dgm:pt>
    <dgm:pt modelId="{189F0A45-ECE8-4FF6-862D-F9E9BC9BBCC1}" type="parTrans" cxnId="{AD198CD2-7DCA-43E6-857C-FC1A560E9D79}">
      <dgm:prSet/>
      <dgm:spPr/>
      <dgm:t>
        <a:bodyPr/>
        <a:lstStyle/>
        <a:p>
          <a:endParaRPr lang="en-US"/>
        </a:p>
      </dgm:t>
    </dgm:pt>
    <dgm:pt modelId="{FB96A2B9-0C55-4DBA-84AD-D6B1D6F02E1C}" type="sibTrans" cxnId="{AD198CD2-7DCA-43E6-857C-FC1A560E9D79}">
      <dgm:prSet/>
      <dgm:spPr/>
      <dgm:t>
        <a:bodyPr/>
        <a:lstStyle/>
        <a:p>
          <a:endParaRPr lang="en-US"/>
        </a:p>
      </dgm:t>
    </dgm:pt>
    <dgm:pt modelId="{6FA8833B-6CF8-4CA0-93E3-5A306CE8E073}">
      <dgm:prSet phldrT="[Text]"/>
      <dgm:spPr/>
      <dgm:t>
        <a:bodyPr/>
        <a:lstStyle/>
        <a:p>
          <a:r>
            <a:rPr lang="en-US" dirty="0"/>
            <a:t>The nature of research</a:t>
          </a:r>
        </a:p>
      </dgm:t>
    </dgm:pt>
    <dgm:pt modelId="{A92E0BD7-39F7-4FE6-B06E-32F819CBC9E5}" type="parTrans" cxnId="{C46F1A53-3063-4089-9644-C90352A61361}">
      <dgm:prSet/>
      <dgm:spPr/>
      <dgm:t>
        <a:bodyPr/>
        <a:lstStyle/>
        <a:p>
          <a:endParaRPr lang="en-US"/>
        </a:p>
      </dgm:t>
    </dgm:pt>
    <dgm:pt modelId="{33A335CF-FFFF-444E-92A7-758923134F85}" type="sibTrans" cxnId="{C46F1A53-3063-4089-9644-C90352A61361}">
      <dgm:prSet/>
      <dgm:spPr/>
      <dgm:t>
        <a:bodyPr/>
        <a:lstStyle/>
        <a:p>
          <a:endParaRPr lang="en-US"/>
        </a:p>
      </dgm:t>
    </dgm:pt>
    <dgm:pt modelId="{F4B76A98-06D8-4710-B1F9-3054C3ABD8A7}">
      <dgm:prSet phldrT="[Text]"/>
      <dgm:spPr/>
      <dgm:t>
        <a:bodyPr/>
        <a:lstStyle/>
        <a:p>
          <a:r>
            <a:rPr lang="en-US" dirty="0"/>
            <a:t>Look into my crystal ball, if I could only predict the future……. </a:t>
          </a:r>
        </a:p>
      </dgm:t>
    </dgm:pt>
    <dgm:pt modelId="{4EFF623F-86A1-41B8-8A53-782AC3A6F19B}" type="parTrans" cxnId="{738D12D4-4623-4597-8652-5C9211565B0A}">
      <dgm:prSet/>
      <dgm:spPr/>
      <dgm:t>
        <a:bodyPr/>
        <a:lstStyle/>
        <a:p>
          <a:endParaRPr lang="en-US"/>
        </a:p>
      </dgm:t>
    </dgm:pt>
    <dgm:pt modelId="{AC9E2C05-DBBA-469D-8CA8-6B84ACD74A05}" type="sibTrans" cxnId="{738D12D4-4623-4597-8652-5C9211565B0A}">
      <dgm:prSet/>
      <dgm:spPr/>
      <dgm:t>
        <a:bodyPr/>
        <a:lstStyle/>
        <a:p>
          <a:endParaRPr lang="en-US"/>
        </a:p>
      </dgm:t>
    </dgm:pt>
    <dgm:pt modelId="{FBE21C9D-A6A5-4405-9647-8F0057B59E3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</a:t>
          </a:r>
          <a:r>
            <a:rPr lang="en-US" dirty="0"/>
            <a:t>vide departments with monthly financial projections for Active accounts</a:t>
          </a:r>
        </a:p>
      </dgm:t>
    </dgm:pt>
    <dgm:pt modelId="{900015D6-BCEB-4D94-B9CA-9C568748510C}" type="sibTrans" cxnId="{8D2C55A7-C767-48BB-B5AB-7216511C7B9C}">
      <dgm:prSet/>
      <dgm:spPr/>
      <dgm:t>
        <a:bodyPr/>
        <a:lstStyle/>
        <a:p>
          <a:endParaRPr lang="en-US"/>
        </a:p>
      </dgm:t>
    </dgm:pt>
    <dgm:pt modelId="{9ED54692-F10E-43DC-B916-DE00FD7E7A6E}" type="parTrans" cxnId="{8D2C55A7-C767-48BB-B5AB-7216511C7B9C}">
      <dgm:prSet/>
      <dgm:spPr/>
      <dgm:t>
        <a:bodyPr/>
        <a:lstStyle/>
        <a:p>
          <a:endParaRPr lang="en-US"/>
        </a:p>
      </dgm:t>
    </dgm:pt>
    <dgm:pt modelId="{763769FD-7311-402F-A010-828A5F1E6DAC}">
      <dgm:prSet phldrT="[Text]"/>
      <dgm:spPr/>
      <dgm:t>
        <a:bodyPr/>
        <a:lstStyle/>
        <a:p>
          <a:r>
            <a:rPr lang="en-US" dirty="0"/>
            <a:t>Financial projections</a:t>
          </a:r>
        </a:p>
      </dgm:t>
    </dgm:pt>
    <dgm:pt modelId="{8C6D47FB-49AA-4CFD-AC36-300164F1A0A4}" type="sibTrans" cxnId="{7A53A47C-D2FF-4182-BDD8-66778183EDEE}">
      <dgm:prSet/>
      <dgm:spPr/>
      <dgm:t>
        <a:bodyPr/>
        <a:lstStyle/>
        <a:p>
          <a:endParaRPr lang="en-US"/>
        </a:p>
      </dgm:t>
    </dgm:pt>
    <dgm:pt modelId="{3741FF9D-A118-47DF-B23C-56A14678E1B7}" type="parTrans" cxnId="{7A53A47C-D2FF-4182-BDD8-66778183EDEE}">
      <dgm:prSet/>
      <dgm:spPr/>
      <dgm:t>
        <a:bodyPr/>
        <a:lstStyle/>
        <a:p>
          <a:endParaRPr lang="en-US"/>
        </a:p>
      </dgm:t>
    </dgm:pt>
    <dgm:pt modelId="{52D58F01-D6A5-40E9-A551-48B6653F2FB8}">
      <dgm:prSet phldrT="[Text]"/>
      <dgm:spPr/>
      <dgm:t>
        <a:bodyPr/>
        <a:lstStyle/>
        <a:p>
          <a:r>
            <a:rPr lang="en-US" dirty="0"/>
            <a:t>Epic</a:t>
          </a:r>
        </a:p>
      </dgm:t>
    </dgm:pt>
    <dgm:pt modelId="{D878B887-F29D-4BC6-91A2-E2C74F17861F}" type="sibTrans" cxnId="{6228FC39-DEF6-4776-91FD-A9E309864258}">
      <dgm:prSet/>
      <dgm:spPr/>
      <dgm:t>
        <a:bodyPr/>
        <a:lstStyle/>
        <a:p>
          <a:endParaRPr lang="en-US"/>
        </a:p>
      </dgm:t>
    </dgm:pt>
    <dgm:pt modelId="{1633E4B0-7E73-444A-84DB-CAD6D6A38A29}" type="parTrans" cxnId="{6228FC39-DEF6-4776-91FD-A9E309864258}">
      <dgm:prSet/>
      <dgm:spPr/>
      <dgm:t>
        <a:bodyPr/>
        <a:lstStyle/>
        <a:p>
          <a:endParaRPr lang="en-US"/>
        </a:p>
      </dgm:t>
    </dgm:pt>
    <dgm:pt modelId="{0EAA30E7-7E04-4FEB-87A3-4E0A8B3B4644}">
      <dgm:prSet/>
      <dgm:spPr/>
      <dgm:t>
        <a:bodyPr/>
        <a:lstStyle/>
        <a:p>
          <a:r>
            <a:rPr lang="en-US" dirty="0"/>
            <a:t>- Review Coverage with Evidence Development logic and assess process improvement </a:t>
          </a:r>
        </a:p>
      </dgm:t>
    </dgm:pt>
    <dgm:pt modelId="{BB72CC7F-2153-4118-AEC2-3828FDF2EBB8}" type="parTrans" cxnId="{7FE0BC0F-E0B8-4DCB-9CA7-09930A3AF82A}">
      <dgm:prSet/>
      <dgm:spPr/>
      <dgm:t>
        <a:bodyPr/>
        <a:lstStyle/>
        <a:p>
          <a:endParaRPr lang="en-US"/>
        </a:p>
      </dgm:t>
    </dgm:pt>
    <dgm:pt modelId="{98A2CE84-21F4-4EDF-A977-FDC30194F700}" type="sibTrans" cxnId="{7FE0BC0F-E0B8-4DCB-9CA7-09930A3AF82A}">
      <dgm:prSet/>
      <dgm:spPr/>
      <dgm:t>
        <a:bodyPr/>
        <a:lstStyle/>
        <a:p>
          <a:endParaRPr lang="en-US"/>
        </a:p>
      </dgm:t>
    </dgm:pt>
    <dgm:pt modelId="{682697DA-9A08-4802-8322-7EA0BC72FF01}" type="pres">
      <dgm:prSet presAssocID="{754F976F-CD80-4820-ACDC-580B63F00B6C}" presName="Name0" presStyleCnt="0">
        <dgm:presLayoutVars>
          <dgm:chMax/>
          <dgm:chPref/>
          <dgm:dir/>
        </dgm:presLayoutVars>
      </dgm:prSet>
      <dgm:spPr/>
    </dgm:pt>
    <dgm:pt modelId="{23721F02-A3B0-4C17-B0B4-A4C5377AF75D}" type="pres">
      <dgm:prSet presAssocID="{52D58F01-D6A5-40E9-A551-48B6653F2FB8}" presName="parenttextcomposite" presStyleCnt="0"/>
      <dgm:spPr/>
    </dgm:pt>
    <dgm:pt modelId="{A816738E-17EE-4EC7-B939-7BB82D971736}" type="pres">
      <dgm:prSet presAssocID="{52D58F01-D6A5-40E9-A551-48B6653F2FB8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429F5E95-8F95-4D0C-BC27-672212FEDBF0}" type="pres">
      <dgm:prSet presAssocID="{52D58F01-D6A5-40E9-A551-48B6653F2FB8}" presName="composite" presStyleCnt="0"/>
      <dgm:spPr/>
    </dgm:pt>
    <dgm:pt modelId="{05B70B5F-1AAC-4882-B134-B55DFB682335}" type="pres">
      <dgm:prSet presAssocID="{52D58F01-D6A5-40E9-A551-48B6653F2FB8}" presName="chevron1" presStyleLbl="alignNode1" presStyleIdx="0" presStyleCnt="21"/>
      <dgm:spPr/>
    </dgm:pt>
    <dgm:pt modelId="{7EE969D8-FCD5-4359-8B43-03F8E1C87026}" type="pres">
      <dgm:prSet presAssocID="{52D58F01-D6A5-40E9-A551-48B6653F2FB8}" presName="chevron2" presStyleLbl="alignNode1" presStyleIdx="1" presStyleCnt="21"/>
      <dgm:spPr/>
    </dgm:pt>
    <dgm:pt modelId="{DCF65753-BB24-4FF9-BF40-D6495AB516E4}" type="pres">
      <dgm:prSet presAssocID="{52D58F01-D6A5-40E9-A551-48B6653F2FB8}" presName="chevron3" presStyleLbl="alignNode1" presStyleIdx="2" presStyleCnt="21"/>
      <dgm:spPr/>
    </dgm:pt>
    <dgm:pt modelId="{A949ACFF-3EAB-498F-9DF2-8F6109D0C999}" type="pres">
      <dgm:prSet presAssocID="{52D58F01-D6A5-40E9-A551-48B6653F2FB8}" presName="chevron4" presStyleLbl="alignNode1" presStyleIdx="3" presStyleCnt="21"/>
      <dgm:spPr/>
    </dgm:pt>
    <dgm:pt modelId="{0B603743-4242-47C4-871F-DFCD10D61DC6}" type="pres">
      <dgm:prSet presAssocID="{52D58F01-D6A5-40E9-A551-48B6653F2FB8}" presName="chevron5" presStyleLbl="alignNode1" presStyleIdx="4" presStyleCnt="21"/>
      <dgm:spPr/>
    </dgm:pt>
    <dgm:pt modelId="{9C1EACA4-522B-4490-B4D6-25427BD7C6AF}" type="pres">
      <dgm:prSet presAssocID="{52D58F01-D6A5-40E9-A551-48B6653F2FB8}" presName="chevron6" presStyleLbl="alignNode1" presStyleIdx="5" presStyleCnt="21"/>
      <dgm:spPr/>
    </dgm:pt>
    <dgm:pt modelId="{D9BDC81E-5AC1-490C-B3DE-A22377CD6F08}" type="pres">
      <dgm:prSet presAssocID="{52D58F01-D6A5-40E9-A551-48B6653F2FB8}" presName="chevron7" presStyleLbl="alignNode1" presStyleIdx="6" presStyleCnt="21"/>
      <dgm:spPr/>
    </dgm:pt>
    <dgm:pt modelId="{F148ADD3-D190-4909-B180-E7215098BE47}" type="pres">
      <dgm:prSet presAssocID="{52D58F01-D6A5-40E9-A551-48B6653F2FB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D37DD2CB-1F79-443D-AB16-00636065B6D8}" type="pres">
      <dgm:prSet presAssocID="{D878B887-F29D-4BC6-91A2-E2C74F17861F}" presName="sibTrans" presStyleCnt="0"/>
      <dgm:spPr/>
    </dgm:pt>
    <dgm:pt modelId="{649BBF75-E271-4886-8F25-EB5F6A3B2E62}" type="pres">
      <dgm:prSet presAssocID="{763769FD-7311-402F-A010-828A5F1E6DAC}" presName="parenttextcomposite" presStyleCnt="0"/>
      <dgm:spPr/>
    </dgm:pt>
    <dgm:pt modelId="{3E243B93-BBC7-4C35-824E-524C2866DB64}" type="pres">
      <dgm:prSet presAssocID="{763769FD-7311-402F-A010-828A5F1E6DAC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D479440C-836F-43CF-A6C8-DF66CB1EE320}" type="pres">
      <dgm:prSet presAssocID="{763769FD-7311-402F-A010-828A5F1E6DAC}" presName="composite" presStyleCnt="0"/>
      <dgm:spPr/>
    </dgm:pt>
    <dgm:pt modelId="{730D51F4-C685-4620-9D50-E5D1242325A8}" type="pres">
      <dgm:prSet presAssocID="{763769FD-7311-402F-A010-828A5F1E6DAC}" presName="chevron1" presStyleLbl="alignNode1" presStyleIdx="7" presStyleCnt="21"/>
      <dgm:spPr/>
    </dgm:pt>
    <dgm:pt modelId="{985D22B8-E7CD-4DC7-AFAC-AC326D289DA1}" type="pres">
      <dgm:prSet presAssocID="{763769FD-7311-402F-A010-828A5F1E6DAC}" presName="chevron2" presStyleLbl="alignNode1" presStyleIdx="8" presStyleCnt="21"/>
      <dgm:spPr/>
    </dgm:pt>
    <dgm:pt modelId="{95E53BA7-E230-4174-837B-5AFB18BE3078}" type="pres">
      <dgm:prSet presAssocID="{763769FD-7311-402F-A010-828A5F1E6DAC}" presName="chevron3" presStyleLbl="alignNode1" presStyleIdx="9" presStyleCnt="21"/>
      <dgm:spPr/>
    </dgm:pt>
    <dgm:pt modelId="{055BEA88-E418-4849-90A2-CCF3A61185FB}" type="pres">
      <dgm:prSet presAssocID="{763769FD-7311-402F-A010-828A5F1E6DAC}" presName="chevron4" presStyleLbl="alignNode1" presStyleIdx="10" presStyleCnt="21"/>
      <dgm:spPr/>
    </dgm:pt>
    <dgm:pt modelId="{6392C361-9148-4EBC-B060-988D91C43A6F}" type="pres">
      <dgm:prSet presAssocID="{763769FD-7311-402F-A010-828A5F1E6DAC}" presName="chevron5" presStyleLbl="alignNode1" presStyleIdx="11" presStyleCnt="21"/>
      <dgm:spPr/>
    </dgm:pt>
    <dgm:pt modelId="{525964A3-17AD-4C85-8D80-C8D6B048D363}" type="pres">
      <dgm:prSet presAssocID="{763769FD-7311-402F-A010-828A5F1E6DAC}" presName="chevron6" presStyleLbl="alignNode1" presStyleIdx="12" presStyleCnt="21"/>
      <dgm:spPr/>
    </dgm:pt>
    <dgm:pt modelId="{C6C6A577-1586-4E47-B659-A13D8F94CCC1}" type="pres">
      <dgm:prSet presAssocID="{763769FD-7311-402F-A010-828A5F1E6DAC}" presName="chevron7" presStyleLbl="alignNode1" presStyleIdx="13" presStyleCnt="21"/>
      <dgm:spPr/>
    </dgm:pt>
    <dgm:pt modelId="{3D9E3F7C-3723-4F99-A218-FD5325BEDCE0}" type="pres">
      <dgm:prSet presAssocID="{763769FD-7311-402F-A010-828A5F1E6DA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7B92C920-43B3-4E71-957F-D2E9DA01A92D}" type="pres">
      <dgm:prSet presAssocID="{8C6D47FB-49AA-4CFD-AC36-300164F1A0A4}" presName="sibTrans" presStyleCnt="0"/>
      <dgm:spPr/>
    </dgm:pt>
    <dgm:pt modelId="{07F63148-3A77-4070-AFBF-20AEDE62A2AD}" type="pres">
      <dgm:prSet presAssocID="{6FA8833B-6CF8-4CA0-93E3-5A306CE8E073}" presName="parenttextcomposite" presStyleCnt="0"/>
      <dgm:spPr/>
    </dgm:pt>
    <dgm:pt modelId="{AFDE7241-F8B8-4A6D-911E-6FE553008E75}" type="pres">
      <dgm:prSet presAssocID="{6FA8833B-6CF8-4CA0-93E3-5A306CE8E073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1558CCAB-5154-41D5-8B6B-3E7ACBBB2A00}" type="pres">
      <dgm:prSet presAssocID="{6FA8833B-6CF8-4CA0-93E3-5A306CE8E073}" presName="composite" presStyleCnt="0"/>
      <dgm:spPr/>
    </dgm:pt>
    <dgm:pt modelId="{56B25B9A-678F-4E63-A8EC-8DC90C9B4739}" type="pres">
      <dgm:prSet presAssocID="{6FA8833B-6CF8-4CA0-93E3-5A306CE8E073}" presName="chevron1" presStyleLbl="alignNode1" presStyleIdx="14" presStyleCnt="21"/>
      <dgm:spPr/>
    </dgm:pt>
    <dgm:pt modelId="{7C64C1F0-0016-4988-8653-26EA424BA015}" type="pres">
      <dgm:prSet presAssocID="{6FA8833B-6CF8-4CA0-93E3-5A306CE8E073}" presName="chevron2" presStyleLbl="alignNode1" presStyleIdx="15" presStyleCnt="21"/>
      <dgm:spPr/>
    </dgm:pt>
    <dgm:pt modelId="{F7DFC0D0-6E78-4333-983C-02FDA5D556F4}" type="pres">
      <dgm:prSet presAssocID="{6FA8833B-6CF8-4CA0-93E3-5A306CE8E073}" presName="chevron3" presStyleLbl="alignNode1" presStyleIdx="16" presStyleCnt="21"/>
      <dgm:spPr/>
    </dgm:pt>
    <dgm:pt modelId="{82D85C23-942F-436E-9AA5-1D8E084733B6}" type="pres">
      <dgm:prSet presAssocID="{6FA8833B-6CF8-4CA0-93E3-5A306CE8E073}" presName="chevron4" presStyleLbl="alignNode1" presStyleIdx="17" presStyleCnt="21"/>
      <dgm:spPr/>
    </dgm:pt>
    <dgm:pt modelId="{2D3680B9-2D64-4351-9A8A-3AD6732899D9}" type="pres">
      <dgm:prSet presAssocID="{6FA8833B-6CF8-4CA0-93E3-5A306CE8E073}" presName="chevron5" presStyleLbl="alignNode1" presStyleIdx="18" presStyleCnt="21"/>
      <dgm:spPr/>
    </dgm:pt>
    <dgm:pt modelId="{36ED3659-0FC1-44DB-8F7A-4860FDF80C24}" type="pres">
      <dgm:prSet presAssocID="{6FA8833B-6CF8-4CA0-93E3-5A306CE8E073}" presName="chevron6" presStyleLbl="alignNode1" presStyleIdx="19" presStyleCnt="21"/>
      <dgm:spPr/>
    </dgm:pt>
    <dgm:pt modelId="{781181F9-0CCE-45CA-B9CD-534CDAF85089}" type="pres">
      <dgm:prSet presAssocID="{6FA8833B-6CF8-4CA0-93E3-5A306CE8E073}" presName="chevron7" presStyleLbl="alignNode1" presStyleIdx="20" presStyleCnt="21"/>
      <dgm:spPr/>
    </dgm:pt>
    <dgm:pt modelId="{27CF799B-D09E-42F4-8715-0F81E9A271D3}" type="pres">
      <dgm:prSet presAssocID="{6FA8833B-6CF8-4CA0-93E3-5A306CE8E07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7FE0BC0F-E0B8-4DCB-9CA7-09930A3AF82A}" srcId="{52D58F01-D6A5-40E9-A551-48B6653F2FB8}" destId="{0EAA30E7-7E04-4FEB-87A3-4E0A8B3B4644}" srcOrd="1" destOrd="0" parTransId="{BB72CC7F-2153-4118-AEC2-3828FDF2EBB8}" sibTransId="{98A2CE84-21F4-4EDF-A977-FDC30194F700}"/>
    <dgm:cxn modelId="{52F36C30-0285-4548-B4B3-E7E828DB3956}" type="presOf" srcId="{FBE21C9D-A6A5-4405-9647-8F0057B59E39}" destId="{3D9E3F7C-3723-4F99-A218-FD5325BEDCE0}" srcOrd="0" destOrd="0" presId="urn:microsoft.com/office/officeart/2008/layout/VerticalAccentList"/>
    <dgm:cxn modelId="{6228FC39-DEF6-4776-91FD-A9E309864258}" srcId="{754F976F-CD80-4820-ACDC-580B63F00B6C}" destId="{52D58F01-D6A5-40E9-A551-48B6653F2FB8}" srcOrd="0" destOrd="0" parTransId="{1633E4B0-7E73-444A-84DB-CAD6D6A38A29}" sibTransId="{D878B887-F29D-4BC6-91A2-E2C74F17861F}"/>
    <dgm:cxn modelId="{8320E06D-C546-4860-88F1-512DDADA7FC0}" type="presOf" srcId="{C5E26582-A1A9-4C99-9C1D-4B71C2F87272}" destId="{F148ADD3-D190-4909-B180-E7215098BE47}" srcOrd="0" destOrd="0" presId="urn:microsoft.com/office/officeart/2008/layout/VerticalAccentList"/>
    <dgm:cxn modelId="{D5A95F4F-B597-4C16-9246-A70AEFA199C5}" type="presOf" srcId="{52D58F01-D6A5-40E9-A551-48B6653F2FB8}" destId="{A816738E-17EE-4EC7-B939-7BB82D971736}" srcOrd="0" destOrd="0" presId="urn:microsoft.com/office/officeart/2008/layout/VerticalAccentList"/>
    <dgm:cxn modelId="{C46F1A53-3063-4089-9644-C90352A61361}" srcId="{754F976F-CD80-4820-ACDC-580B63F00B6C}" destId="{6FA8833B-6CF8-4CA0-93E3-5A306CE8E073}" srcOrd="2" destOrd="0" parTransId="{A92E0BD7-39F7-4FE6-B06E-32F819CBC9E5}" sibTransId="{33A335CF-FFFF-444E-92A7-758923134F85}"/>
    <dgm:cxn modelId="{155ABF56-8702-4A1E-B5D6-64CA6449DB0B}" type="presOf" srcId="{763769FD-7311-402F-A010-828A5F1E6DAC}" destId="{3E243B93-BBC7-4C35-824E-524C2866DB64}" srcOrd="0" destOrd="0" presId="urn:microsoft.com/office/officeart/2008/layout/VerticalAccentList"/>
    <dgm:cxn modelId="{FBCE8358-00D3-4035-9B4F-7EC85FEA4EB0}" type="presOf" srcId="{6FA8833B-6CF8-4CA0-93E3-5A306CE8E073}" destId="{AFDE7241-F8B8-4A6D-911E-6FE553008E75}" srcOrd="0" destOrd="0" presId="urn:microsoft.com/office/officeart/2008/layout/VerticalAccentList"/>
    <dgm:cxn modelId="{7A53A47C-D2FF-4182-BDD8-66778183EDEE}" srcId="{754F976F-CD80-4820-ACDC-580B63F00B6C}" destId="{763769FD-7311-402F-A010-828A5F1E6DAC}" srcOrd="1" destOrd="0" parTransId="{3741FF9D-A118-47DF-B23C-56A14678E1B7}" sibTransId="{8C6D47FB-49AA-4CFD-AC36-300164F1A0A4}"/>
    <dgm:cxn modelId="{8D2C55A7-C767-48BB-B5AB-7216511C7B9C}" srcId="{763769FD-7311-402F-A010-828A5F1E6DAC}" destId="{FBE21C9D-A6A5-4405-9647-8F0057B59E39}" srcOrd="0" destOrd="0" parTransId="{9ED54692-F10E-43DC-B916-DE00FD7E7A6E}" sibTransId="{900015D6-BCEB-4D94-B9CA-9C568748510C}"/>
    <dgm:cxn modelId="{AD198CD2-7DCA-43E6-857C-FC1A560E9D79}" srcId="{52D58F01-D6A5-40E9-A551-48B6653F2FB8}" destId="{C5E26582-A1A9-4C99-9C1D-4B71C2F87272}" srcOrd="0" destOrd="0" parTransId="{189F0A45-ECE8-4FF6-862D-F9E9BC9BBCC1}" sibTransId="{FB96A2B9-0C55-4DBA-84AD-D6B1D6F02E1C}"/>
    <dgm:cxn modelId="{738D12D4-4623-4597-8652-5C9211565B0A}" srcId="{6FA8833B-6CF8-4CA0-93E3-5A306CE8E073}" destId="{F4B76A98-06D8-4710-B1F9-3054C3ABD8A7}" srcOrd="0" destOrd="0" parTransId="{4EFF623F-86A1-41B8-8A53-782AC3A6F19B}" sibTransId="{AC9E2C05-DBBA-469D-8CA8-6B84ACD74A05}"/>
    <dgm:cxn modelId="{3579BAE5-23C4-44F3-9E22-7C095FE86672}" type="presOf" srcId="{754F976F-CD80-4820-ACDC-580B63F00B6C}" destId="{682697DA-9A08-4802-8322-7EA0BC72FF01}" srcOrd="0" destOrd="0" presId="urn:microsoft.com/office/officeart/2008/layout/VerticalAccentList"/>
    <dgm:cxn modelId="{A8DF20E8-74E5-4478-A04C-B76813E8B1A6}" type="presOf" srcId="{F4B76A98-06D8-4710-B1F9-3054C3ABD8A7}" destId="{27CF799B-D09E-42F4-8715-0F81E9A271D3}" srcOrd="0" destOrd="0" presId="urn:microsoft.com/office/officeart/2008/layout/VerticalAccentList"/>
    <dgm:cxn modelId="{274A7CFB-058A-439E-AF59-E3CFCC4FB61D}" type="presOf" srcId="{0EAA30E7-7E04-4FEB-87A3-4E0A8B3B4644}" destId="{F148ADD3-D190-4909-B180-E7215098BE47}" srcOrd="0" destOrd="1" presId="urn:microsoft.com/office/officeart/2008/layout/VerticalAccentList"/>
    <dgm:cxn modelId="{E5F63E93-53BB-4919-9016-88C85B764F4D}" type="presParOf" srcId="{682697DA-9A08-4802-8322-7EA0BC72FF01}" destId="{23721F02-A3B0-4C17-B0B4-A4C5377AF75D}" srcOrd="0" destOrd="0" presId="urn:microsoft.com/office/officeart/2008/layout/VerticalAccentList"/>
    <dgm:cxn modelId="{DE26BC7A-B899-4E8D-BA3D-0622D2AA7DC0}" type="presParOf" srcId="{23721F02-A3B0-4C17-B0B4-A4C5377AF75D}" destId="{A816738E-17EE-4EC7-B939-7BB82D971736}" srcOrd="0" destOrd="0" presId="urn:microsoft.com/office/officeart/2008/layout/VerticalAccentList"/>
    <dgm:cxn modelId="{1EC25F93-942B-45A0-958F-165870E12F48}" type="presParOf" srcId="{682697DA-9A08-4802-8322-7EA0BC72FF01}" destId="{429F5E95-8F95-4D0C-BC27-672212FEDBF0}" srcOrd="1" destOrd="0" presId="urn:microsoft.com/office/officeart/2008/layout/VerticalAccentList"/>
    <dgm:cxn modelId="{6EBAD2D9-8B9C-482E-9FC0-CE1AEADE8998}" type="presParOf" srcId="{429F5E95-8F95-4D0C-BC27-672212FEDBF0}" destId="{05B70B5F-1AAC-4882-B134-B55DFB682335}" srcOrd="0" destOrd="0" presId="urn:microsoft.com/office/officeart/2008/layout/VerticalAccentList"/>
    <dgm:cxn modelId="{D13DBF69-F5DC-4BA8-A4DA-240C9D12BB33}" type="presParOf" srcId="{429F5E95-8F95-4D0C-BC27-672212FEDBF0}" destId="{7EE969D8-FCD5-4359-8B43-03F8E1C87026}" srcOrd="1" destOrd="0" presId="urn:microsoft.com/office/officeart/2008/layout/VerticalAccentList"/>
    <dgm:cxn modelId="{CCD873F2-39CF-44EB-85C3-0FEF251804BA}" type="presParOf" srcId="{429F5E95-8F95-4D0C-BC27-672212FEDBF0}" destId="{DCF65753-BB24-4FF9-BF40-D6495AB516E4}" srcOrd="2" destOrd="0" presId="urn:microsoft.com/office/officeart/2008/layout/VerticalAccentList"/>
    <dgm:cxn modelId="{6F6B6DED-E061-4538-A7CC-F5E3BE301D80}" type="presParOf" srcId="{429F5E95-8F95-4D0C-BC27-672212FEDBF0}" destId="{A949ACFF-3EAB-498F-9DF2-8F6109D0C999}" srcOrd="3" destOrd="0" presId="urn:microsoft.com/office/officeart/2008/layout/VerticalAccentList"/>
    <dgm:cxn modelId="{B5BDF82B-B063-44A4-A802-296C298E8F27}" type="presParOf" srcId="{429F5E95-8F95-4D0C-BC27-672212FEDBF0}" destId="{0B603743-4242-47C4-871F-DFCD10D61DC6}" srcOrd="4" destOrd="0" presId="urn:microsoft.com/office/officeart/2008/layout/VerticalAccentList"/>
    <dgm:cxn modelId="{745494DE-280E-49F9-A664-2F2F631ACFB6}" type="presParOf" srcId="{429F5E95-8F95-4D0C-BC27-672212FEDBF0}" destId="{9C1EACA4-522B-4490-B4D6-25427BD7C6AF}" srcOrd="5" destOrd="0" presId="urn:microsoft.com/office/officeart/2008/layout/VerticalAccentList"/>
    <dgm:cxn modelId="{F6819562-A679-4D67-AA22-D89AA0D51B5C}" type="presParOf" srcId="{429F5E95-8F95-4D0C-BC27-672212FEDBF0}" destId="{D9BDC81E-5AC1-490C-B3DE-A22377CD6F08}" srcOrd="6" destOrd="0" presId="urn:microsoft.com/office/officeart/2008/layout/VerticalAccentList"/>
    <dgm:cxn modelId="{914DC8A1-635C-4655-9F34-130FDA80FB79}" type="presParOf" srcId="{429F5E95-8F95-4D0C-BC27-672212FEDBF0}" destId="{F148ADD3-D190-4909-B180-E7215098BE47}" srcOrd="7" destOrd="0" presId="urn:microsoft.com/office/officeart/2008/layout/VerticalAccentList"/>
    <dgm:cxn modelId="{F5F6E400-8A4D-461B-92AA-39FBAB42AA57}" type="presParOf" srcId="{682697DA-9A08-4802-8322-7EA0BC72FF01}" destId="{D37DD2CB-1F79-443D-AB16-00636065B6D8}" srcOrd="2" destOrd="0" presId="urn:microsoft.com/office/officeart/2008/layout/VerticalAccentList"/>
    <dgm:cxn modelId="{10ED5ABF-13BE-4EBA-A5E9-B8B5232F6FC3}" type="presParOf" srcId="{682697DA-9A08-4802-8322-7EA0BC72FF01}" destId="{649BBF75-E271-4886-8F25-EB5F6A3B2E62}" srcOrd="3" destOrd="0" presId="urn:microsoft.com/office/officeart/2008/layout/VerticalAccentList"/>
    <dgm:cxn modelId="{D71B8BE3-9633-4FD5-9A01-AFAD35D76486}" type="presParOf" srcId="{649BBF75-E271-4886-8F25-EB5F6A3B2E62}" destId="{3E243B93-BBC7-4C35-824E-524C2866DB64}" srcOrd="0" destOrd="0" presId="urn:microsoft.com/office/officeart/2008/layout/VerticalAccentList"/>
    <dgm:cxn modelId="{053A0F78-44E9-4EB4-8147-A4799E4D9572}" type="presParOf" srcId="{682697DA-9A08-4802-8322-7EA0BC72FF01}" destId="{D479440C-836F-43CF-A6C8-DF66CB1EE320}" srcOrd="4" destOrd="0" presId="urn:microsoft.com/office/officeart/2008/layout/VerticalAccentList"/>
    <dgm:cxn modelId="{65511495-18EA-471D-A69D-05BA224BBBD9}" type="presParOf" srcId="{D479440C-836F-43CF-A6C8-DF66CB1EE320}" destId="{730D51F4-C685-4620-9D50-E5D1242325A8}" srcOrd="0" destOrd="0" presId="urn:microsoft.com/office/officeart/2008/layout/VerticalAccentList"/>
    <dgm:cxn modelId="{615B777D-CEAB-4F7B-957F-43FC7C0D103D}" type="presParOf" srcId="{D479440C-836F-43CF-A6C8-DF66CB1EE320}" destId="{985D22B8-E7CD-4DC7-AFAC-AC326D289DA1}" srcOrd="1" destOrd="0" presId="urn:microsoft.com/office/officeart/2008/layout/VerticalAccentList"/>
    <dgm:cxn modelId="{B9662304-62F7-49CD-9D98-47E62C51F23E}" type="presParOf" srcId="{D479440C-836F-43CF-A6C8-DF66CB1EE320}" destId="{95E53BA7-E230-4174-837B-5AFB18BE3078}" srcOrd="2" destOrd="0" presId="urn:microsoft.com/office/officeart/2008/layout/VerticalAccentList"/>
    <dgm:cxn modelId="{A915526E-42BD-4441-BA1F-AD87879986C1}" type="presParOf" srcId="{D479440C-836F-43CF-A6C8-DF66CB1EE320}" destId="{055BEA88-E418-4849-90A2-CCF3A61185FB}" srcOrd="3" destOrd="0" presId="urn:microsoft.com/office/officeart/2008/layout/VerticalAccentList"/>
    <dgm:cxn modelId="{C02495BC-4763-4AE3-AE0D-AEEEF8316463}" type="presParOf" srcId="{D479440C-836F-43CF-A6C8-DF66CB1EE320}" destId="{6392C361-9148-4EBC-B060-988D91C43A6F}" srcOrd="4" destOrd="0" presId="urn:microsoft.com/office/officeart/2008/layout/VerticalAccentList"/>
    <dgm:cxn modelId="{4C56E2E8-8362-4B87-BEBB-8321A546F422}" type="presParOf" srcId="{D479440C-836F-43CF-A6C8-DF66CB1EE320}" destId="{525964A3-17AD-4C85-8D80-C8D6B048D363}" srcOrd="5" destOrd="0" presId="urn:microsoft.com/office/officeart/2008/layout/VerticalAccentList"/>
    <dgm:cxn modelId="{A14DB50F-B218-473F-AC29-67CCB162EB88}" type="presParOf" srcId="{D479440C-836F-43CF-A6C8-DF66CB1EE320}" destId="{C6C6A577-1586-4E47-B659-A13D8F94CCC1}" srcOrd="6" destOrd="0" presId="urn:microsoft.com/office/officeart/2008/layout/VerticalAccentList"/>
    <dgm:cxn modelId="{0A0A4DAD-F4D4-4638-A791-C18A6685D042}" type="presParOf" srcId="{D479440C-836F-43CF-A6C8-DF66CB1EE320}" destId="{3D9E3F7C-3723-4F99-A218-FD5325BEDCE0}" srcOrd="7" destOrd="0" presId="urn:microsoft.com/office/officeart/2008/layout/VerticalAccentList"/>
    <dgm:cxn modelId="{34D1E29B-0159-4D23-B320-EBECEAD9B3F3}" type="presParOf" srcId="{682697DA-9A08-4802-8322-7EA0BC72FF01}" destId="{7B92C920-43B3-4E71-957F-D2E9DA01A92D}" srcOrd="5" destOrd="0" presId="urn:microsoft.com/office/officeart/2008/layout/VerticalAccentList"/>
    <dgm:cxn modelId="{8FF427D8-B5FD-45EA-9CF3-5AAE1302B822}" type="presParOf" srcId="{682697DA-9A08-4802-8322-7EA0BC72FF01}" destId="{07F63148-3A77-4070-AFBF-20AEDE62A2AD}" srcOrd="6" destOrd="0" presId="urn:microsoft.com/office/officeart/2008/layout/VerticalAccentList"/>
    <dgm:cxn modelId="{3057190C-7B16-4118-8512-1D7ED873A94F}" type="presParOf" srcId="{07F63148-3A77-4070-AFBF-20AEDE62A2AD}" destId="{AFDE7241-F8B8-4A6D-911E-6FE553008E75}" srcOrd="0" destOrd="0" presId="urn:microsoft.com/office/officeart/2008/layout/VerticalAccentList"/>
    <dgm:cxn modelId="{AF2F6C3D-36AF-4465-A2FF-7209E22D0680}" type="presParOf" srcId="{682697DA-9A08-4802-8322-7EA0BC72FF01}" destId="{1558CCAB-5154-41D5-8B6B-3E7ACBBB2A00}" srcOrd="7" destOrd="0" presId="urn:microsoft.com/office/officeart/2008/layout/VerticalAccentList"/>
    <dgm:cxn modelId="{88DCD902-628F-4BD5-8DF8-C21D03684891}" type="presParOf" srcId="{1558CCAB-5154-41D5-8B6B-3E7ACBBB2A00}" destId="{56B25B9A-678F-4E63-A8EC-8DC90C9B4739}" srcOrd="0" destOrd="0" presId="urn:microsoft.com/office/officeart/2008/layout/VerticalAccentList"/>
    <dgm:cxn modelId="{6DF1828C-7400-4BB3-BB55-A75D3BC863E6}" type="presParOf" srcId="{1558CCAB-5154-41D5-8B6B-3E7ACBBB2A00}" destId="{7C64C1F0-0016-4988-8653-26EA424BA015}" srcOrd="1" destOrd="0" presId="urn:microsoft.com/office/officeart/2008/layout/VerticalAccentList"/>
    <dgm:cxn modelId="{A0A721AC-FBB8-4772-B557-248A59C21BF2}" type="presParOf" srcId="{1558CCAB-5154-41D5-8B6B-3E7ACBBB2A00}" destId="{F7DFC0D0-6E78-4333-983C-02FDA5D556F4}" srcOrd="2" destOrd="0" presId="urn:microsoft.com/office/officeart/2008/layout/VerticalAccentList"/>
    <dgm:cxn modelId="{068616CE-3024-4E03-8EFC-188C8263A2FA}" type="presParOf" srcId="{1558CCAB-5154-41D5-8B6B-3E7ACBBB2A00}" destId="{82D85C23-942F-436E-9AA5-1D8E084733B6}" srcOrd="3" destOrd="0" presId="urn:microsoft.com/office/officeart/2008/layout/VerticalAccentList"/>
    <dgm:cxn modelId="{019F76AB-4F44-4AE0-B12B-6E9BD3DC9154}" type="presParOf" srcId="{1558CCAB-5154-41D5-8B6B-3E7ACBBB2A00}" destId="{2D3680B9-2D64-4351-9A8A-3AD6732899D9}" srcOrd="4" destOrd="0" presId="urn:microsoft.com/office/officeart/2008/layout/VerticalAccentList"/>
    <dgm:cxn modelId="{31EE1DC2-4EAC-41A1-8147-C91AE02D5487}" type="presParOf" srcId="{1558CCAB-5154-41D5-8B6B-3E7ACBBB2A00}" destId="{36ED3659-0FC1-44DB-8F7A-4860FDF80C24}" srcOrd="5" destOrd="0" presId="urn:microsoft.com/office/officeart/2008/layout/VerticalAccentList"/>
    <dgm:cxn modelId="{5AF49364-9416-4735-930C-34A5921DB7A2}" type="presParOf" srcId="{1558CCAB-5154-41D5-8B6B-3E7ACBBB2A00}" destId="{781181F9-0CCE-45CA-B9CD-534CDAF85089}" srcOrd="6" destOrd="0" presId="urn:microsoft.com/office/officeart/2008/layout/VerticalAccentList"/>
    <dgm:cxn modelId="{C4CAAF65-FFCD-48E7-85CE-88E8570FB5C7}" type="presParOf" srcId="{1558CCAB-5154-41D5-8B6B-3E7ACBBB2A00}" destId="{27CF799B-D09E-42F4-8715-0F81E9A271D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A9D1-FF64-422E-AE88-343C3A32334D}">
      <dsp:nvSpPr>
        <dsp:cNvPr id="0" name=""/>
        <dsp:cNvSpPr/>
      </dsp:nvSpPr>
      <dsp:spPr>
        <a:xfrm rot="16200000">
          <a:off x="1092284" y="1541808"/>
          <a:ext cx="3264810" cy="19951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Review BMC's Clinical Trials Office current initiatives</a:t>
          </a:r>
        </a:p>
      </dsp:txBody>
      <dsp:txXfrm rot="5400000">
        <a:off x="1824528" y="1004388"/>
        <a:ext cx="1897733" cy="3069986"/>
      </dsp:txXfrm>
    </dsp:sp>
    <dsp:sp modelId="{78D2D027-D2B7-4BE9-859F-BC4445A5317E}">
      <dsp:nvSpPr>
        <dsp:cNvPr id="0" name=""/>
        <dsp:cNvSpPr/>
      </dsp:nvSpPr>
      <dsp:spPr>
        <a:xfrm rot="5400000">
          <a:off x="3178024" y="1541808"/>
          <a:ext cx="3264810" cy="19951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901776"/>
            <a:satOff val="86777"/>
            <a:lumOff val="208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Discuss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BMC can catalyze diversifying data collection across all patient populations</a:t>
          </a:r>
        </a:p>
      </dsp:txBody>
      <dsp:txXfrm rot="-5400000">
        <a:off x="3812856" y="1004388"/>
        <a:ext cx="1897733" cy="3069986"/>
      </dsp:txXfrm>
    </dsp:sp>
    <dsp:sp modelId="{F8DDFD7C-C511-4C3F-9FB1-BA41C7F0F100}">
      <dsp:nvSpPr>
        <dsp:cNvPr id="0" name=""/>
        <dsp:cNvSpPr/>
      </dsp:nvSpPr>
      <dsp:spPr>
        <a:xfrm>
          <a:off x="2724485" y="0"/>
          <a:ext cx="2085740" cy="208563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F59D7-B58C-4781-B354-B644093F49DA}">
      <dsp:nvSpPr>
        <dsp:cNvPr id="0" name=""/>
        <dsp:cNvSpPr/>
      </dsp:nvSpPr>
      <dsp:spPr>
        <a:xfrm rot="10800000">
          <a:off x="2724485" y="2992615"/>
          <a:ext cx="2085740" cy="208563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170539"/>
            <a:satOff val="0"/>
            <a:lumOff val="6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A9D1-FF64-422E-AE88-343C3A32334D}">
      <dsp:nvSpPr>
        <dsp:cNvPr id="0" name=""/>
        <dsp:cNvSpPr/>
      </dsp:nvSpPr>
      <dsp:spPr>
        <a:xfrm rot="16200000">
          <a:off x="1092284" y="1541808"/>
          <a:ext cx="3264810" cy="1995145"/>
        </a:xfrm>
        <a:prstGeom prst="round2SameRect">
          <a:avLst>
            <a:gd name="adj1" fmla="val 16670"/>
            <a:gd name="adj2" fmla="val 0"/>
          </a:avLst>
        </a:prstGeom>
        <a:solidFill>
          <a:srgbClr val="EBF3F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Review BMC's Clinical Trials Office current initiatives</a:t>
          </a:r>
        </a:p>
      </dsp:txBody>
      <dsp:txXfrm rot="5400000">
        <a:off x="1824528" y="1004388"/>
        <a:ext cx="1897733" cy="3069986"/>
      </dsp:txXfrm>
    </dsp:sp>
    <dsp:sp modelId="{78D2D027-D2B7-4BE9-859F-BC4445A5317E}">
      <dsp:nvSpPr>
        <dsp:cNvPr id="0" name=""/>
        <dsp:cNvSpPr/>
      </dsp:nvSpPr>
      <dsp:spPr>
        <a:xfrm rot="5400000">
          <a:off x="3178024" y="1541808"/>
          <a:ext cx="3264810" cy="1995145"/>
        </a:xfrm>
        <a:prstGeom prst="round2SameRect">
          <a:avLst>
            <a:gd name="adj1" fmla="val 16670"/>
            <a:gd name="adj2" fmla="val 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Engage in long-term vision: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BMC can catalyze diversifying data collection for all patient populations</a:t>
          </a:r>
        </a:p>
      </dsp:txBody>
      <dsp:txXfrm rot="-5400000">
        <a:off x="3812856" y="1004388"/>
        <a:ext cx="1897733" cy="3069986"/>
      </dsp:txXfrm>
    </dsp:sp>
    <dsp:sp modelId="{F8DDFD7C-C511-4C3F-9FB1-BA41C7F0F100}">
      <dsp:nvSpPr>
        <dsp:cNvPr id="0" name=""/>
        <dsp:cNvSpPr/>
      </dsp:nvSpPr>
      <dsp:spPr>
        <a:xfrm>
          <a:off x="2724485" y="0"/>
          <a:ext cx="2085740" cy="208563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F59D7-B58C-4781-B354-B644093F49DA}">
      <dsp:nvSpPr>
        <dsp:cNvPr id="0" name=""/>
        <dsp:cNvSpPr/>
      </dsp:nvSpPr>
      <dsp:spPr>
        <a:xfrm rot="10800000">
          <a:off x="2724485" y="2992615"/>
          <a:ext cx="2085740" cy="208563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170539"/>
            <a:satOff val="0"/>
            <a:lumOff val="6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6738E-17EE-4EC7-B939-7BB82D971736}">
      <dsp:nvSpPr>
        <dsp:cNvPr id="0" name=""/>
        <dsp:cNvSpPr/>
      </dsp:nvSpPr>
      <dsp:spPr>
        <a:xfrm>
          <a:off x="1168002" y="1108"/>
          <a:ext cx="5954175" cy="54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CTO workflow </a:t>
          </a:r>
        </a:p>
      </dsp:txBody>
      <dsp:txXfrm>
        <a:off x="1168002" y="1108"/>
        <a:ext cx="5954175" cy="541288"/>
      </dsp:txXfrm>
    </dsp:sp>
    <dsp:sp modelId="{05B70B5F-1AAC-4882-B134-B55DFB682335}">
      <dsp:nvSpPr>
        <dsp:cNvPr id="0" name=""/>
        <dsp:cNvSpPr/>
      </dsp:nvSpPr>
      <dsp:spPr>
        <a:xfrm>
          <a:off x="1168002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969D8-FCD5-4359-8B43-03F8E1C87026}">
      <dsp:nvSpPr>
        <dsp:cNvPr id="0" name=""/>
        <dsp:cNvSpPr/>
      </dsp:nvSpPr>
      <dsp:spPr>
        <a:xfrm>
          <a:off x="2004894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8527"/>
            <a:satOff val="0"/>
            <a:lumOff val="3049"/>
            <a:alphaOff val="0"/>
          </a:schemeClr>
        </a:solidFill>
        <a:ln w="12700" cap="flat" cmpd="sng" algn="ctr">
          <a:solidFill>
            <a:schemeClr val="accent4">
              <a:hueOff val="-8527"/>
              <a:satOff val="0"/>
              <a:lumOff val="30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65753-BB24-4FF9-BF40-D6495AB516E4}">
      <dsp:nvSpPr>
        <dsp:cNvPr id="0" name=""/>
        <dsp:cNvSpPr/>
      </dsp:nvSpPr>
      <dsp:spPr>
        <a:xfrm>
          <a:off x="2842448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7054"/>
            <a:satOff val="0"/>
            <a:lumOff val="6098"/>
            <a:alphaOff val="0"/>
          </a:schemeClr>
        </a:solidFill>
        <a:ln w="12700" cap="flat" cmpd="sng" algn="ctr">
          <a:solidFill>
            <a:schemeClr val="accent4">
              <a:hueOff val="-17054"/>
              <a:satOff val="0"/>
              <a:lumOff val="6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9ACFF-3EAB-498F-9DF2-8F6109D0C999}">
      <dsp:nvSpPr>
        <dsp:cNvPr id="0" name=""/>
        <dsp:cNvSpPr/>
      </dsp:nvSpPr>
      <dsp:spPr>
        <a:xfrm>
          <a:off x="3679341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25581"/>
            <a:satOff val="0"/>
            <a:lumOff val="9147"/>
            <a:alphaOff val="0"/>
          </a:schemeClr>
        </a:solidFill>
        <a:ln w="12700" cap="flat" cmpd="sng" algn="ctr">
          <a:solidFill>
            <a:schemeClr val="accent4">
              <a:hueOff val="-25581"/>
              <a:satOff val="0"/>
              <a:lumOff val="9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03743-4242-47C4-871F-DFCD10D61DC6}">
      <dsp:nvSpPr>
        <dsp:cNvPr id="0" name=""/>
        <dsp:cNvSpPr/>
      </dsp:nvSpPr>
      <dsp:spPr>
        <a:xfrm>
          <a:off x="4516895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34108"/>
            <a:satOff val="0"/>
            <a:lumOff val="12196"/>
            <a:alphaOff val="0"/>
          </a:schemeClr>
        </a:solidFill>
        <a:ln w="12700" cap="flat" cmpd="sng" algn="ctr">
          <a:solidFill>
            <a:schemeClr val="accent4">
              <a:hueOff val="-34108"/>
              <a:satOff val="0"/>
              <a:lumOff val="1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EACA4-522B-4490-B4D6-25427BD7C6AF}">
      <dsp:nvSpPr>
        <dsp:cNvPr id="0" name=""/>
        <dsp:cNvSpPr/>
      </dsp:nvSpPr>
      <dsp:spPr>
        <a:xfrm>
          <a:off x="5353787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42635"/>
            <a:satOff val="0"/>
            <a:lumOff val="15245"/>
            <a:alphaOff val="0"/>
          </a:schemeClr>
        </a:solidFill>
        <a:ln w="12700" cap="flat" cmpd="sng" algn="ctr">
          <a:solidFill>
            <a:schemeClr val="accent4">
              <a:hueOff val="-42635"/>
              <a:satOff val="0"/>
              <a:lumOff val="152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DC81E-5AC1-490C-B3DE-A22377CD6F08}">
      <dsp:nvSpPr>
        <dsp:cNvPr id="0" name=""/>
        <dsp:cNvSpPr/>
      </dsp:nvSpPr>
      <dsp:spPr>
        <a:xfrm>
          <a:off x="6191341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51162"/>
            <a:satOff val="0"/>
            <a:lumOff val="18294"/>
            <a:alphaOff val="0"/>
          </a:schemeClr>
        </a:solidFill>
        <a:ln w="12700" cap="flat" cmpd="sng" algn="ctr">
          <a:solidFill>
            <a:schemeClr val="accent4">
              <a:hueOff val="-51162"/>
              <a:satOff val="0"/>
              <a:lumOff val="18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8ADD3-D190-4909-B180-E7215098BE47}">
      <dsp:nvSpPr>
        <dsp:cNvPr id="0" name=""/>
        <dsp:cNvSpPr/>
      </dsp:nvSpPr>
      <dsp:spPr>
        <a:xfrm>
          <a:off x="1168002" y="652659"/>
          <a:ext cx="6031579" cy="882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 clinical research opportunities across all BMC patients- through efficiency workflows </a:t>
          </a:r>
        </a:p>
      </dsp:txBody>
      <dsp:txXfrm>
        <a:off x="1168002" y="652659"/>
        <a:ext cx="6031579" cy="882100"/>
      </dsp:txXfrm>
    </dsp:sp>
    <dsp:sp modelId="{3E243B93-BBC7-4C35-824E-524C2866DB64}">
      <dsp:nvSpPr>
        <dsp:cNvPr id="0" name=""/>
        <dsp:cNvSpPr/>
      </dsp:nvSpPr>
      <dsp:spPr>
        <a:xfrm>
          <a:off x="1168002" y="1721935"/>
          <a:ext cx="5954175" cy="54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Data collection and analysis</a:t>
          </a:r>
        </a:p>
      </dsp:txBody>
      <dsp:txXfrm>
        <a:off x="1168002" y="1721935"/>
        <a:ext cx="5954175" cy="541288"/>
      </dsp:txXfrm>
    </dsp:sp>
    <dsp:sp modelId="{730D51F4-C685-4620-9D50-E5D1242325A8}">
      <dsp:nvSpPr>
        <dsp:cNvPr id="0" name=""/>
        <dsp:cNvSpPr/>
      </dsp:nvSpPr>
      <dsp:spPr>
        <a:xfrm>
          <a:off x="1168002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59689"/>
            <a:satOff val="0"/>
            <a:lumOff val="21343"/>
            <a:alphaOff val="0"/>
          </a:schemeClr>
        </a:solidFill>
        <a:ln w="12700" cap="flat" cmpd="sng" algn="ctr">
          <a:solidFill>
            <a:schemeClr val="accent4">
              <a:hueOff val="-59689"/>
              <a:satOff val="0"/>
              <a:lumOff val="21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D22B8-E7CD-4DC7-AFAC-AC326D289DA1}">
      <dsp:nvSpPr>
        <dsp:cNvPr id="0" name=""/>
        <dsp:cNvSpPr/>
      </dsp:nvSpPr>
      <dsp:spPr>
        <a:xfrm>
          <a:off x="2004894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68216"/>
            <a:satOff val="0"/>
            <a:lumOff val="24392"/>
            <a:alphaOff val="0"/>
          </a:schemeClr>
        </a:solidFill>
        <a:ln w="12700" cap="flat" cmpd="sng" algn="ctr">
          <a:solidFill>
            <a:schemeClr val="accent4">
              <a:hueOff val="-68216"/>
              <a:satOff val="0"/>
              <a:lumOff val="24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53BA7-E230-4174-837B-5AFB18BE3078}">
      <dsp:nvSpPr>
        <dsp:cNvPr id="0" name=""/>
        <dsp:cNvSpPr/>
      </dsp:nvSpPr>
      <dsp:spPr>
        <a:xfrm>
          <a:off x="2842448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76743"/>
            <a:satOff val="0"/>
            <a:lumOff val="27441"/>
            <a:alphaOff val="0"/>
          </a:schemeClr>
        </a:solidFill>
        <a:ln w="12700" cap="flat" cmpd="sng" algn="ctr">
          <a:solidFill>
            <a:schemeClr val="accent4">
              <a:hueOff val="-76743"/>
              <a:satOff val="0"/>
              <a:lumOff val="27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BEA88-E418-4849-90A2-CCF3A61185FB}">
      <dsp:nvSpPr>
        <dsp:cNvPr id="0" name=""/>
        <dsp:cNvSpPr/>
      </dsp:nvSpPr>
      <dsp:spPr>
        <a:xfrm>
          <a:off x="3679341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85269"/>
            <a:satOff val="0"/>
            <a:lumOff val="30490"/>
            <a:alphaOff val="0"/>
          </a:schemeClr>
        </a:solidFill>
        <a:ln w="12700" cap="flat" cmpd="sng" algn="ctr">
          <a:solidFill>
            <a:schemeClr val="accent4">
              <a:hueOff val="-85269"/>
              <a:satOff val="0"/>
              <a:lumOff val="30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2C361-9148-4EBC-B060-988D91C43A6F}">
      <dsp:nvSpPr>
        <dsp:cNvPr id="0" name=""/>
        <dsp:cNvSpPr/>
      </dsp:nvSpPr>
      <dsp:spPr>
        <a:xfrm>
          <a:off x="4516895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93796"/>
            <a:satOff val="0"/>
            <a:lumOff val="33539"/>
            <a:alphaOff val="0"/>
          </a:schemeClr>
        </a:solidFill>
        <a:ln w="12700" cap="flat" cmpd="sng" algn="ctr">
          <a:solidFill>
            <a:schemeClr val="accent4">
              <a:hueOff val="-93796"/>
              <a:satOff val="0"/>
              <a:lumOff val="33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964A3-17AD-4C85-8D80-C8D6B048D363}">
      <dsp:nvSpPr>
        <dsp:cNvPr id="0" name=""/>
        <dsp:cNvSpPr/>
      </dsp:nvSpPr>
      <dsp:spPr>
        <a:xfrm>
          <a:off x="5353787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02323"/>
            <a:satOff val="0"/>
            <a:lumOff val="36588"/>
            <a:alphaOff val="0"/>
          </a:schemeClr>
        </a:solidFill>
        <a:ln w="12700" cap="flat" cmpd="sng" algn="ctr">
          <a:solidFill>
            <a:schemeClr val="accent4">
              <a:hueOff val="-102323"/>
              <a:satOff val="0"/>
              <a:lumOff val="36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6A577-1586-4E47-B659-A13D8F94CCC1}">
      <dsp:nvSpPr>
        <dsp:cNvPr id="0" name=""/>
        <dsp:cNvSpPr/>
      </dsp:nvSpPr>
      <dsp:spPr>
        <a:xfrm>
          <a:off x="6191341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10850"/>
            <a:satOff val="0"/>
            <a:lumOff val="39637"/>
            <a:alphaOff val="0"/>
          </a:schemeClr>
        </a:solidFill>
        <a:ln w="12700" cap="flat" cmpd="sng" algn="ctr">
          <a:solidFill>
            <a:schemeClr val="accent4">
              <a:hueOff val="-110850"/>
              <a:satOff val="0"/>
              <a:lumOff val="396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E3F7C-3723-4F99-A218-FD5325BEDCE0}">
      <dsp:nvSpPr>
        <dsp:cNvPr id="0" name=""/>
        <dsp:cNvSpPr/>
      </dsp:nvSpPr>
      <dsp:spPr>
        <a:xfrm>
          <a:off x="1168002" y="2373486"/>
          <a:ext cx="6031579" cy="882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5269"/>
              <a:satOff val="0"/>
              <a:lumOff val="30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Develop database of sponsors to include: contract payment terms, budgets, and experience</a:t>
          </a:r>
          <a:endParaRPr lang="en-US" sz="2100" kern="1200" dirty="0"/>
        </a:p>
      </dsp:txBody>
      <dsp:txXfrm>
        <a:off x="1168002" y="2373486"/>
        <a:ext cx="6031579" cy="882100"/>
      </dsp:txXfrm>
    </dsp:sp>
    <dsp:sp modelId="{AFDE7241-F8B8-4A6D-911E-6FE553008E75}">
      <dsp:nvSpPr>
        <dsp:cNvPr id="0" name=""/>
        <dsp:cNvSpPr/>
      </dsp:nvSpPr>
      <dsp:spPr>
        <a:xfrm>
          <a:off x="1168002" y="3442761"/>
          <a:ext cx="5954175" cy="54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Velos</a:t>
          </a:r>
          <a:endParaRPr lang="en-US" sz="2600" kern="1200" dirty="0"/>
        </a:p>
      </dsp:txBody>
      <dsp:txXfrm>
        <a:off x="1168002" y="3442761"/>
        <a:ext cx="5954175" cy="541288"/>
      </dsp:txXfrm>
    </dsp:sp>
    <dsp:sp modelId="{56B25B9A-678F-4E63-A8EC-8DC90C9B4739}">
      <dsp:nvSpPr>
        <dsp:cNvPr id="0" name=""/>
        <dsp:cNvSpPr/>
      </dsp:nvSpPr>
      <dsp:spPr>
        <a:xfrm>
          <a:off x="1168002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19377"/>
            <a:satOff val="0"/>
            <a:lumOff val="42686"/>
            <a:alphaOff val="0"/>
          </a:schemeClr>
        </a:solidFill>
        <a:ln w="12700" cap="flat" cmpd="sng" algn="ctr">
          <a:solidFill>
            <a:schemeClr val="accent4">
              <a:hueOff val="-119377"/>
              <a:satOff val="0"/>
              <a:lumOff val="42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4C1F0-0016-4988-8653-26EA424BA015}">
      <dsp:nvSpPr>
        <dsp:cNvPr id="0" name=""/>
        <dsp:cNvSpPr/>
      </dsp:nvSpPr>
      <dsp:spPr>
        <a:xfrm>
          <a:off x="2004894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27904"/>
            <a:satOff val="0"/>
            <a:lumOff val="45735"/>
            <a:alphaOff val="0"/>
          </a:schemeClr>
        </a:solidFill>
        <a:ln w="12700" cap="flat" cmpd="sng" algn="ctr">
          <a:solidFill>
            <a:schemeClr val="accent4">
              <a:hueOff val="-127904"/>
              <a:satOff val="0"/>
              <a:lumOff val="457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FC0D0-6E78-4333-983C-02FDA5D556F4}">
      <dsp:nvSpPr>
        <dsp:cNvPr id="0" name=""/>
        <dsp:cNvSpPr/>
      </dsp:nvSpPr>
      <dsp:spPr>
        <a:xfrm>
          <a:off x="2842448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36431"/>
            <a:satOff val="0"/>
            <a:lumOff val="48784"/>
            <a:alphaOff val="0"/>
          </a:schemeClr>
        </a:solidFill>
        <a:ln w="12700" cap="flat" cmpd="sng" algn="ctr">
          <a:solidFill>
            <a:schemeClr val="accent4">
              <a:hueOff val="-136431"/>
              <a:satOff val="0"/>
              <a:lumOff val="48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5C23-942F-436E-9AA5-1D8E084733B6}">
      <dsp:nvSpPr>
        <dsp:cNvPr id="0" name=""/>
        <dsp:cNvSpPr/>
      </dsp:nvSpPr>
      <dsp:spPr>
        <a:xfrm>
          <a:off x="3679341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44958"/>
            <a:satOff val="0"/>
            <a:lumOff val="51833"/>
            <a:alphaOff val="0"/>
          </a:schemeClr>
        </a:solidFill>
        <a:ln w="12700" cap="flat" cmpd="sng" algn="ctr">
          <a:solidFill>
            <a:schemeClr val="accent4">
              <a:hueOff val="-144958"/>
              <a:satOff val="0"/>
              <a:lumOff val="518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680B9-2D64-4351-9A8A-3AD6732899D9}">
      <dsp:nvSpPr>
        <dsp:cNvPr id="0" name=""/>
        <dsp:cNvSpPr/>
      </dsp:nvSpPr>
      <dsp:spPr>
        <a:xfrm>
          <a:off x="4516895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53485"/>
            <a:satOff val="0"/>
            <a:lumOff val="54882"/>
            <a:alphaOff val="0"/>
          </a:schemeClr>
        </a:solidFill>
        <a:ln w="12700" cap="flat" cmpd="sng" algn="ctr">
          <a:solidFill>
            <a:schemeClr val="accent4">
              <a:hueOff val="-153485"/>
              <a:satOff val="0"/>
              <a:lumOff val="54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D3659-0FC1-44DB-8F7A-4860FDF80C24}">
      <dsp:nvSpPr>
        <dsp:cNvPr id="0" name=""/>
        <dsp:cNvSpPr/>
      </dsp:nvSpPr>
      <dsp:spPr>
        <a:xfrm>
          <a:off x="5353787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62012"/>
            <a:satOff val="0"/>
            <a:lumOff val="57931"/>
            <a:alphaOff val="0"/>
          </a:schemeClr>
        </a:solidFill>
        <a:ln w="12700" cap="flat" cmpd="sng" algn="ctr">
          <a:solidFill>
            <a:schemeClr val="accent4">
              <a:hueOff val="-162012"/>
              <a:satOff val="0"/>
              <a:lumOff val="57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181F9-0CCE-45CA-B9CD-534CDAF85089}">
      <dsp:nvSpPr>
        <dsp:cNvPr id="0" name=""/>
        <dsp:cNvSpPr/>
      </dsp:nvSpPr>
      <dsp:spPr>
        <a:xfrm>
          <a:off x="6191341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70539"/>
            <a:satOff val="0"/>
            <a:lumOff val="60980"/>
            <a:alphaOff val="0"/>
          </a:schemeClr>
        </a:solidFill>
        <a:ln w="12700" cap="flat" cmpd="sng" algn="ctr">
          <a:solidFill>
            <a:schemeClr val="accent4">
              <a:hueOff val="-170539"/>
              <a:satOff val="0"/>
              <a:lumOff val="6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F799B-D09E-42F4-8715-0F81E9A271D3}">
      <dsp:nvSpPr>
        <dsp:cNvPr id="0" name=""/>
        <dsp:cNvSpPr/>
      </dsp:nvSpPr>
      <dsp:spPr>
        <a:xfrm>
          <a:off x="1168002" y="4094313"/>
          <a:ext cx="6031579" cy="882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70539"/>
              <a:satOff val="0"/>
              <a:lumOff val="6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Advance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Velos</a:t>
          </a:r>
          <a:r>
            <a:rPr lang="en-US" sz="2100" kern="1200" dirty="0">
              <a:solidFill>
                <a:schemeClr val="tx1"/>
              </a:solidFill>
            </a:rPr>
            <a:t> software to mirror and replace manual efforts </a:t>
          </a:r>
          <a:endParaRPr lang="en-US" sz="2100" kern="1200" dirty="0"/>
        </a:p>
      </dsp:txBody>
      <dsp:txXfrm>
        <a:off x="1168002" y="4094313"/>
        <a:ext cx="6031579" cy="882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6738E-17EE-4EC7-B939-7BB82D971736}">
      <dsp:nvSpPr>
        <dsp:cNvPr id="0" name=""/>
        <dsp:cNvSpPr/>
      </dsp:nvSpPr>
      <dsp:spPr>
        <a:xfrm>
          <a:off x="1168002" y="1108"/>
          <a:ext cx="5954175" cy="54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Epic</a:t>
          </a:r>
        </a:p>
      </dsp:txBody>
      <dsp:txXfrm>
        <a:off x="1168002" y="1108"/>
        <a:ext cx="5954175" cy="541288"/>
      </dsp:txXfrm>
    </dsp:sp>
    <dsp:sp modelId="{05B70B5F-1AAC-4882-B134-B55DFB682335}">
      <dsp:nvSpPr>
        <dsp:cNvPr id="0" name=""/>
        <dsp:cNvSpPr/>
      </dsp:nvSpPr>
      <dsp:spPr>
        <a:xfrm>
          <a:off x="1168002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969D8-FCD5-4359-8B43-03F8E1C87026}">
      <dsp:nvSpPr>
        <dsp:cNvPr id="0" name=""/>
        <dsp:cNvSpPr/>
      </dsp:nvSpPr>
      <dsp:spPr>
        <a:xfrm>
          <a:off x="2004894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8527"/>
            <a:satOff val="0"/>
            <a:lumOff val="3049"/>
            <a:alphaOff val="0"/>
          </a:schemeClr>
        </a:solidFill>
        <a:ln w="12700" cap="flat" cmpd="sng" algn="ctr">
          <a:solidFill>
            <a:schemeClr val="accent4">
              <a:hueOff val="-8527"/>
              <a:satOff val="0"/>
              <a:lumOff val="30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65753-BB24-4FF9-BF40-D6495AB516E4}">
      <dsp:nvSpPr>
        <dsp:cNvPr id="0" name=""/>
        <dsp:cNvSpPr/>
      </dsp:nvSpPr>
      <dsp:spPr>
        <a:xfrm>
          <a:off x="2842448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7054"/>
            <a:satOff val="0"/>
            <a:lumOff val="6098"/>
            <a:alphaOff val="0"/>
          </a:schemeClr>
        </a:solidFill>
        <a:ln w="12700" cap="flat" cmpd="sng" algn="ctr">
          <a:solidFill>
            <a:schemeClr val="accent4">
              <a:hueOff val="-17054"/>
              <a:satOff val="0"/>
              <a:lumOff val="6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9ACFF-3EAB-498F-9DF2-8F6109D0C999}">
      <dsp:nvSpPr>
        <dsp:cNvPr id="0" name=""/>
        <dsp:cNvSpPr/>
      </dsp:nvSpPr>
      <dsp:spPr>
        <a:xfrm>
          <a:off x="3679341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25581"/>
            <a:satOff val="0"/>
            <a:lumOff val="9147"/>
            <a:alphaOff val="0"/>
          </a:schemeClr>
        </a:solidFill>
        <a:ln w="12700" cap="flat" cmpd="sng" algn="ctr">
          <a:solidFill>
            <a:schemeClr val="accent4">
              <a:hueOff val="-25581"/>
              <a:satOff val="0"/>
              <a:lumOff val="9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03743-4242-47C4-871F-DFCD10D61DC6}">
      <dsp:nvSpPr>
        <dsp:cNvPr id="0" name=""/>
        <dsp:cNvSpPr/>
      </dsp:nvSpPr>
      <dsp:spPr>
        <a:xfrm>
          <a:off x="4516895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34108"/>
            <a:satOff val="0"/>
            <a:lumOff val="12196"/>
            <a:alphaOff val="0"/>
          </a:schemeClr>
        </a:solidFill>
        <a:ln w="12700" cap="flat" cmpd="sng" algn="ctr">
          <a:solidFill>
            <a:schemeClr val="accent4">
              <a:hueOff val="-34108"/>
              <a:satOff val="0"/>
              <a:lumOff val="1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EACA4-522B-4490-B4D6-25427BD7C6AF}">
      <dsp:nvSpPr>
        <dsp:cNvPr id="0" name=""/>
        <dsp:cNvSpPr/>
      </dsp:nvSpPr>
      <dsp:spPr>
        <a:xfrm>
          <a:off x="5353787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42635"/>
            <a:satOff val="0"/>
            <a:lumOff val="15245"/>
            <a:alphaOff val="0"/>
          </a:schemeClr>
        </a:solidFill>
        <a:ln w="12700" cap="flat" cmpd="sng" algn="ctr">
          <a:solidFill>
            <a:schemeClr val="accent4">
              <a:hueOff val="-42635"/>
              <a:satOff val="0"/>
              <a:lumOff val="152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DC81E-5AC1-490C-B3DE-A22377CD6F08}">
      <dsp:nvSpPr>
        <dsp:cNvPr id="0" name=""/>
        <dsp:cNvSpPr/>
      </dsp:nvSpPr>
      <dsp:spPr>
        <a:xfrm>
          <a:off x="6191341" y="542397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51162"/>
            <a:satOff val="0"/>
            <a:lumOff val="18294"/>
            <a:alphaOff val="0"/>
          </a:schemeClr>
        </a:solidFill>
        <a:ln w="12700" cap="flat" cmpd="sng" algn="ctr">
          <a:solidFill>
            <a:schemeClr val="accent4">
              <a:hueOff val="-51162"/>
              <a:satOff val="0"/>
              <a:lumOff val="18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8ADD3-D190-4909-B180-E7215098BE47}">
      <dsp:nvSpPr>
        <dsp:cNvPr id="0" name=""/>
        <dsp:cNvSpPr/>
      </dsp:nvSpPr>
      <dsp:spPr>
        <a:xfrm>
          <a:off x="1168002" y="652659"/>
          <a:ext cx="6031579" cy="882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Move research fee schedule rates for HB and PB to generate out of Epic, manual journal entry remains for CTO to charge study fund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Review Coverage with Evidence Development logic and assess process improvement </a:t>
          </a:r>
        </a:p>
      </dsp:txBody>
      <dsp:txXfrm>
        <a:off x="1168002" y="652659"/>
        <a:ext cx="6031579" cy="882100"/>
      </dsp:txXfrm>
    </dsp:sp>
    <dsp:sp modelId="{3E243B93-BBC7-4C35-824E-524C2866DB64}">
      <dsp:nvSpPr>
        <dsp:cNvPr id="0" name=""/>
        <dsp:cNvSpPr/>
      </dsp:nvSpPr>
      <dsp:spPr>
        <a:xfrm>
          <a:off x="1168002" y="1721935"/>
          <a:ext cx="5954175" cy="54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Financial projections</a:t>
          </a:r>
        </a:p>
      </dsp:txBody>
      <dsp:txXfrm>
        <a:off x="1168002" y="1721935"/>
        <a:ext cx="5954175" cy="541288"/>
      </dsp:txXfrm>
    </dsp:sp>
    <dsp:sp modelId="{730D51F4-C685-4620-9D50-E5D1242325A8}">
      <dsp:nvSpPr>
        <dsp:cNvPr id="0" name=""/>
        <dsp:cNvSpPr/>
      </dsp:nvSpPr>
      <dsp:spPr>
        <a:xfrm>
          <a:off x="1168002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59689"/>
            <a:satOff val="0"/>
            <a:lumOff val="21343"/>
            <a:alphaOff val="0"/>
          </a:schemeClr>
        </a:solidFill>
        <a:ln w="12700" cap="flat" cmpd="sng" algn="ctr">
          <a:solidFill>
            <a:schemeClr val="accent4">
              <a:hueOff val="-59689"/>
              <a:satOff val="0"/>
              <a:lumOff val="21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D22B8-E7CD-4DC7-AFAC-AC326D289DA1}">
      <dsp:nvSpPr>
        <dsp:cNvPr id="0" name=""/>
        <dsp:cNvSpPr/>
      </dsp:nvSpPr>
      <dsp:spPr>
        <a:xfrm>
          <a:off x="2004894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68216"/>
            <a:satOff val="0"/>
            <a:lumOff val="24392"/>
            <a:alphaOff val="0"/>
          </a:schemeClr>
        </a:solidFill>
        <a:ln w="12700" cap="flat" cmpd="sng" algn="ctr">
          <a:solidFill>
            <a:schemeClr val="accent4">
              <a:hueOff val="-68216"/>
              <a:satOff val="0"/>
              <a:lumOff val="24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53BA7-E230-4174-837B-5AFB18BE3078}">
      <dsp:nvSpPr>
        <dsp:cNvPr id="0" name=""/>
        <dsp:cNvSpPr/>
      </dsp:nvSpPr>
      <dsp:spPr>
        <a:xfrm>
          <a:off x="2842448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76743"/>
            <a:satOff val="0"/>
            <a:lumOff val="27441"/>
            <a:alphaOff val="0"/>
          </a:schemeClr>
        </a:solidFill>
        <a:ln w="12700" cap="flat" cmpd="sng" algn="ctr">
          <a:solidFill>
            <a:schemeClr val="accent4">
              <a:hueOff val="-76743"/>
              <a:satOff val="0"/>
              <a:lumOff val="27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BEA88-E418-4849-90A2-CCF3A61185FB}">
      <dsp:nvSpPr>
        <dsp:cNvPr id="0" name=""/>
        <dsp:cNvSpPr/>
      </dsp:nvSpPr>
      <dsp:spPr>
        <a:xfrm>
          <a:off x="3679341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85269"/>
            <a:satOff val="0"/>
            <a:lumOff val="30490"/>
            <a:alphaOff val="0"/>
          </a:schemeClr>
        </a:solidFill>
        <a:ln w="12700" cap="flat" cmpd="sng" algn="ctr">
          <a:solidFill>
            <a:schemeClr val="accent4">
              <a:hueOff val="-85269"/>
              <a:satOff val="0"/>
              <a:lumOff val="30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2C361-9148-4EBC-B060-988D91C43A6F}">
      <dsp:nvSpPr>
        <dsp:cNvPr id="0" name=""/>
        <dsp:cNvSpPr/>
      </dsp:nvSpPr>
      <dsp:spPr>
        <a:xfrm>
          <a:off x="4516895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93796"/>
            <a:satOff val="0"/>
            <a:lumOff val="33539"/>
            <a:alphaOff val="0"/>
          </a:schemeClr>
        </a:solidFill>
        <a:ln w="12700" cap="flat" cmpd="sng" algn="ctr">
          <a:solidFill>
            <a:schemeClr val="accent4">
              <a:hueOff val="-93796"/>
              <a:satOff val="0"/>
              <a:lumOff val="33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964A3-17AD-4C85-8D80-C8D6B048D363}">
      <dsp:nvSpPr>
        <dsp:cNvPr id="0" name=""/>
        <dsp:cNvSpPr/>
      </dsp:nvSpPr>
      <dsp:spPr>
        <a:xfrm>
          <a:off x="5353787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02323"/>
            <a:satOff val="0"/>
            <a:lumOff val="36588"/>
            <a:alphaOff val="0"/>
          </a:schemeClr>
        </a:solidFill>
        <a:ln w="12700" cap="flat" cmpd="sng" algn="ctr">
          <a:solidFill>
            <a:schemeClr val="accent4">
              <a:hueOff val="-102323"/>
              <a:satOff val="0"/>
              <a:lumOff val="36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6A577-1586-4E47-B659-A13D8F94CCC1}">
      <dsp:nvSpPr>
        <dsp:cNvPr id="0" name=""/>
        <dsp:cNvSpPr/>
      </dsp:nvSpPr>
      <dsp:spPr>
        <a:xfrm>
          <a:off x="6191341" y="2263223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10850"/>
            <a:satOff val="0"/>
            <a:lumOff val="39637"/>
            <a:alphaOff val="0"/>
          </a:schemeClr>
        </a:solidFill>
        <a:ln w="12700" cap="flat" cmpd="sng" algn="ctr">
          <a:solidFill>
            <a:schemeClr val="accent4">
              <a:hueOff val="-110850"/>
              <a:satOff val="0"/>
              <a:lumOff val="396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E3F7C-3723-4F99-A218-FD5325BEDCE0}">
      <dsp:nvSpPr>
        <dsp:cNvPr id="0" name=""/>
        <dsp:cNvSpPr/>
      </dsp:nvSpPr>
      <dsp:spPr>
        <a:xfrm>
          <a:off x="1168002" y="2373486"/>
          <a:ext cx="6031579" cy="882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5269"/>
              <a:satOff val="0"/>
              <a:lumOff val="30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Pro</a:t>
          </a:r>
          <a:r>
            <a:rPr lang="en-US" sz="1400" kern="1200" dirty="0"/>
            <a:t>vide departments with monthly financial projections for Active accounts</a:t>
          </a:r>
        </a:p>
      </dsp:txBody>
      <dsp:txXfrm>
        <a:off x="1168002" y="2373486"/>
        <a:ext cx="6031579" cy="882100"/>
      </dsp:txXfrm>
    </dsp:sp>
    <dsp:sp modelId="{AFDE7241-F8B8-4A6D-911E-6FE553008E75}">
      <dsp:nvSpPr>
        <dsp:cNvPr id="0" name=""/>
        <dsp:cNvSpPr/>
      </dsp:nvSpPr>
      <dsp:spPr>
        <a:xfrm>
          <a:off x="1168002" y="3442761"/>
          <a:ext cx="5954175" cy="54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nature of research</a:t>
          </a:r>
        </a:p>
      </dsp:txBody>
      <dsp:txXfrm>
        <a:off x="1168002" y="3442761"/>
        <a:ext cx="5954175" cy="541288"/>
      </dsp:txXfrm>
    </dsp:sp>
    <dsp:sp modelId="{56B25B9A-678F-4E63-A8EC-8DC90C9B4739}">
      <dsp:nvSpPr>
        <dsp:cNvPr id="0" name=""/>
        <dsp:cNvSpPr/>
      </dsp:nvSpPr>
      <dsp:spPr>
        <a:xfrm>
          <a:off x="1168002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19377"/>
            <a:satOff val="0"/>
            <a:lumOff val="42686"/>
            <a:alphaOff val="0"/>
          </a:schemeClr>
        </a:solidFill>
        <a:ln w="12700" cap="flat" cmpd="sng" algn="ctr">
          <a:solidFill>
            <a:schemeClr val="accent4">
              <a:hueOff val="-119377"/>
              <a:satOff val="0"/>
              <a:lumOff val="42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4C1F0-0016-4988-8653-26EA424BA015}">
      <dsp:nvSpPr>
        <dsp:cNvPr id="0" name=""/>
        <dsp:cNvSpPr/>
      </dsp:nvSpPr>
      <dsp:spPr>
        <a:xfrm>
          <a:off x="2004894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27904"/>
            <a:satOff val="0"/>
            <a:lumOff val="45735"/>
            <a:alphaOff val="0"/>
          </a:schemeClr>
        </a:solidFill>
        <a:ln w="12700" cap="flat" cmpd="sng" algn="ctr">
          <a:solidFill>
            <a:schemeClr val="accent4">
              <a:hueOff val="-127904"/>
              <a:satOff val="0"/>
              <a:lumOff val="457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FC0D0-6E78-4333-983C-02FDA5D556F4}">
      <dsp:nvSpPr>
        <dsp:cNvPr id="0" name=""/>
        <dsp:cNvSpPr/>
      </dsp:nvSpPr>
      <dsp:spPr>
        <a:xfrm>
          <a:off x="2842448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36431"/>
            <a:satOff val="0"/>
            <a:lumOff val="48784"/>
            <a:alphaOff val="0"/>
          </a:schemeClr>
        </a:solidFill>
        <a:ln w="12700" cap="flat" cmpd="sng" algn="ctr">
          <a:solidFill>
            <a:schemeClr val="accent4">
              <a:hueOff val="-136431"/>
              <a:satOff val="0"/>
              <a:lumOff val="48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5C23-942F-436E-9AA5-1D8E084733B6}">
      <dsp:nvSpPr>
        <dsp:cNvPr id="0" name=""/>
        <dsp:cNvSpPr/>
      </dsp:nvSpPr>
      <dsp:spPr>
        <a:xfrm>
          <a:off x="3679341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44958"/>
            <a:satOff val="0"/>
            <a:lumOff val="51833"/>
            <a:alphaOff val="0"/>
          </a:schemeClr>
        </a:solidFill>
        <a:ln w="12700" cap="flat" cmpd="sng" algn="ctr">
          <a:solidFill>
            <a:schemeClr val="accent4">
              <a:hueOff val="-144958"/>
              <a:satOff val="0"/>
              <a:lumOff val="518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680B9-2D64-4351-9A8A-3AD6732899D9}">
      <dsp:nvSpPr>
        <dsp:cNvPr id="0" name=""/>
        <dsp:cNvSpPr/>
      </dsp:nvSpPr>
      <dsp:spPr>
        <a:xfrm>
          <a:off x="4516895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53485"/>
            <a:satOff val="0"/>
            <a:lumOff val="54882"/>
            <a:alphaOff val="0"/>
          </a:schemeClr>
        </a:solidFill>
        <a:ln w="12700" cap="flat" cmpd="sng" algn="ctr">
          <a:solidFill>
            <a:schemeClr val="accent4">
              <a:hueOff val="-153485"/>
              <a:satOff val="0"/>
              <a:lumOff val="54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D3659-0FC1-44DB-8F7A-4860FDF80C24}">
      <dsp:nvSpPr>
        <dsp:cNvPr id="0" name=""/>
        <dsp:cNvSpPr/>
      </dsp:nvSpPr>
      <dsp:spPr>
        <a:xfrm>
          <a:off x="5353787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62012"/>
            <a:satOff val="0"/>
            <a:lumOff val="57931"/>
            <a:alphaOff val="0"/>
          </a:schemeClr>
        </a:solidFill>
        <a:ln w="12700" cap="flat" cmpd="sng" algn="ctr">
          <a:solidFill>
            <a:schemeClr val="accent4">
              <a:hueOff val="-162012"/>
              <a:satOff val="0"/>
              <a:lumOff val="57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181F9-0CCE-45CA-B9CD-534CDAF85089}">
      <dsp:nvSpPr>
        <dsp:cNvPr id="0" name=""/>
        <dsp:cNvSpPr/>
      </dsp:nvSpPr>
      <dsp:spPr>
        <a:xfrm>
          <a:off x="6191341" y="3984050"/>
          <a:ext cx="1393277" cy="1102625"/>
        </a:xfrm>
        <a:prstGeom prst="chevron">
          <a:avLst>
            <a:gd name="adj" fmla="val 70610"/>
          </a:avLst>
        </a:prstGeom>
        <a:solidFill>
          <a:schemeClr val="accent4">
            <a:hueOff val="-170539"/>
            <a:satOff val="0"/>
            <a:lumOff val="60980"/>
            <a:alphaOff val="0"/>
          </a:schemeClr>
        </a:solidFill>
        <a:ln w="12700" cap="flat" cmpd="sng" algn="ctr">
          <a:solidFill>
            <a:schemeClr val="accent4">
              <a:hueOff val="-170539"/>
              <a:satOff val="0"/>
              <a:lumOff val="6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F799B-D09E-42F4-8715-0F81E9A271D3}">
      <dsp:nvSpPr>
        <dsp:cNvPr id="0" name=""/>
        <dsp:cNvSpPr/>
      </dsp:nvSpPr>
      <dsp:spPr>
        <a:xfrm>
          <a:off x="1168002" y="4094313"/>
          <a:ext cx="6031579" cy="882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70539"/>
              <a:satOff val="0"/>
              <a:lumOff val="6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Look into my crystal ball, if I could only predict the future……. </a:t>
          </a:r>
        </a:p>
      </dsp:txBody>
      <dsp:txXfrm>
        <a:off x="1168002" y="4094313"/>
        <a:ext cx="6031579" cy="882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979" cy="465774"/>
          </a:xfrm>
          <a:prstGeom prst="rect">
            <a:avLst/>
          </a:prstGeom>
        </p:spPr>
        <p:txBody>
          <a:bodyPr vert="horz" lIns="91898" tIns="45948" rIns="91898" bIns="459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5" y="1"/>
            <a:ext cx="3043979" cy="465774"/>
          </a:xfrm>
          <a:prstGeom prst="rect">
            <a:avLst/>
          </a:prstGeom>
        </p:spPr>
        <p:txBody>
          <a:bodyPr vert="horz" lIns="91898" tIns="45948" rIns="91898" bIns="459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4459E1-DABA-4A93-984B-D2FAAC611687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41738"/>
            <a:ext cx="3043979" cy="465774"/>
          </a:xfrm>
          <a:prstGeom prst="rect">
            <a:avLst/>
          </a:prstGeom>
        </p:spPr>
        <p:txBody>
          <a:bodyPr vert="horz" lIns="91898" tIns="45948" rIns="91898" bIns="459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5" y="8841738"/>
            <a:ext cx="3043979" cy="465774"/>
          </a:xfrm>
          <a:prstGeom prst="rect">
            <a:avLst/>
          </a:prstGeom>
        </p:spPr>
        <p:txBody>
          <a:bodyPr vert="horz" lIns="91898" tIns="45948" rIns="91898" bIns="459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6B86B9-183D-4F1A-AF20-62FD2E693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5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979" cy="465774"/>
          </a:xfrm>
          <a:prstGeom prst="rect">
            <a:avLst/>
          </a:prstGeom>
        </p:spPr>
        <p:txBody>
          <a:bodyPr vert="horz" lIns="93643" tIns="46822" rIns="93643" bIns="468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5" y="1"/>
            <a:ext cx="3043979" cy="465774"/>
          </a:xfrm>
          <a:prstGeom prst="rect">
            <a:avLst/>
          </a:prstGeom>
        </p:spPr>
        <p:txBody>
          <a:bodyPr vert="horz" lIns="93643" tIns="46822" rIns="93643" bIns="468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4D4654-CB86-4A77-846A-FA22C3A32683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43" tIns="46822" rIns="93643" bIns="468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7" y="4422463"/>
            <a:ext cx="5617207" cy="4188778"/>
          </a:xfrm>
          <a:prstGeom prst="rect">
            <a:avLst/>
          </a:prstGeom>
        </p:spPr>
        <p:txBody>
          <a:bodyPr vert="horz" lIns="93643" tIns="46822" rIns="93643" bIns="468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1738"/>
            <a:ext cx="3043979" cy="465774"/>
          </a:xfrm>
          <a:prstGeom prst="rect">
            <a:avLst/>
          </a:prstGeom>
        </p:spPr>
        <p:txBody>
          <a:bodyPr vert="horz" lIns="93643" tIns="46822" rIns="93643" bIns="468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5" y="8841738"/>
            <a:ext cx="3043979" cy="465774"/>
          </a:xfrm>
          <a:prstGeom prst="rect">
            <a:avLst/>
          </a:prstGeom>
        </p:spPr>
        <p:txBody>
          <a:bodyPr vert="horz" lIns="93643" tIns="46822" rIns="93643" bIns="468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7E9CAF-CA78-4668-B94D-278349315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r.iu.edu/clinical-trial-process-map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8726" y="5002153"/>
            <a:ext cx="5984845" cy="246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0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80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9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22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54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07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64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80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6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0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5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7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4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9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674">
              <a:defRPr/>
            </a:pPr>
            <a:r>
              <a:rPr lang="en-US" dirty="0"/>
              <a:t>Mike </a:t>
            </a:r>
            <a:r>
              <a:rPr lang="en-US" dirty="0">
                <a:hlinkClick r:id="rId3"/>
              </a:rPr>
              <a:t>https://ocr.iu.edu/clinical-trial-process-map/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0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8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9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88" r:id="rId3"/>
    <p:sldLayoutId id="2147483793" r:id="rId4"/>
    <p:sldLayoutId id="21474837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Layout" Target="../slideLayouts/slideLayout4.xml"/><Relationship Id="rId7" Type="http://schemas.openxmlformats.org/officeDocument/2006/relationships/diagramData" Target="../diagrams/data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11.bin"/><Relationship Id="rId10" Type="http://schemas.openxmlformats.org/officeDocument/2006/relationships/diagramColors" Target="../diagrams/colors2.xml"/><Relationship Id="rId4" Type="http://schemas.openxmlformats.org/officeDocument/2006/relationships/notesSlide" Target="../notesSlides/notesSlide14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slideLayout" Target="../slideLayouts/slideLayout4.xml"/><Relationship Id="rId7" Type="http://schemas.openxmlformats.org/officeDocument/2006/relationships/diagramData" Target="../diagrams/data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12.bin"/><Relationship Id="rId10" Type="http://schemas.openxmlformats.org/officeDocument/2006/relationships/diagramColors" Target="../diagrams/colors3.xml"/><Relationship Id="rId4" Type="http://schemas.openxmlformats.org/officeDocument/2006/relationships/notesSlide" Target="../notesSlides/notesSlide15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slideLayout" Target="../slideLayouts/slideLayout4.xml"/><Relationship Id="rId7" Type="http://schemas.openxmlformats.org/officeDocument/2006/relationships/diagramData" Target="../diagrams/data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11" Type="http://schemas.microsoft.com/office/2007/relationships/diagramDrawing" Target="../diagrams/drawing4.xml"/><Relationship Id="rId5" Type="http://schemas.openxmlformats.org/officeDocument/2006/relationships/oleObject" Target="../embeddings/oleObject13.bin"/><Relationship Id="rId10" Type="http://schemas.openxmlformats.org/officeDocument/2006/relationships/diagramColors" Target="../diagrams/colors4.xml"/><Relationship Id="rId4" Type="http://schemas.openxmlformats.org/officeDocument/2006/relationships/notesSlide" Target="../notesSlides/notesSlide16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Johanna.Chesley@bmc.org" TargetMode="External"/><Relationship Id="rId3" Type="http://schemas.openxmlformats.org/officeDocument/2006/relationships/slideLayout" Target="../slideLayouts/slideLayout4.xml"/><Relationship Id="rId7" Type="http://schemas.openxmlformats.org/officeDocument/2006/relationships/hyperlink" Target="mailto:Michael.Porreca@bmc.org" TargetMode="External"/><Relationship Id="rId12" Type="http://schemas.openxmlformats.org/officeDocument/2006/relationships/hyperlink" Target="mailto:grants.admin@bmc.org" TargetMode="Externa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11" Type="http://schemas.openxmlformats.org/officeDocument/2006/relationships/hyperlink" Target="mailto:CTO@bmc.org" TargetMode="External"/><Relationship Id="rId5" Type="http://schemas.openxmlformats.org/officeDocument/2006/relationships/oleObject" Target="../embeddings/oleObject14.bin"/><Relationship Id="rId10" Type="http://schemas.openxmlformats.org/officeDocument/2006/relationships/hyperlink" Target="http://www.bmc.org/sites/default/files/Research/documents/Combined_Assignment_List.xlsx" TargetMode="External"/><Relationship Id="rId4" Type="http://schemas.openxmlformats.org/officeDocument/2006/relationships/notesSlide" Target="../notesSlides/notesSlide17.xml"/><Relationship Id="rId9" Type="http://schemas.openxmlformats.org/officeDocument/2006/relationships/hyperlink" Target="https://www.bmc.org/research-operation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4.xml"/><Relationship Id="rId7" Type="http://schemas.openxmlformats.org/officeDocument/2006/relationships/diagramData" Target="../diagrams/data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2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 Trials Office's short and long-term goals 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11, 2019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1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458" y="1593303"/>
            <a:ext cx="7661833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3829" y="1204834"/>
            <a:ext cx="5695950" cy="4448331"/>
          </a:xfrm>
        </p:spPr>
        <p:txBody>
          <a:bodyPr>
            <a:noAutofit/>
          </a:bodyPr>
          <a:lstStyle/>
          <a:p>
            <a:pPr marL="342900" indent="-34290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endParaRPr lang="en-US" altLang="en-US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New CTO initiatives: post-award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F1211-5425-4939-9A45-ECEA30C9C7E6}"/>
              </a:ext>
            </a:extLst>
          </p:cNvPr>
          <p:cNvSpPr txBox="1"/>
          <p:nvPr/>
        </p:nvSpPr>
        <p:spPr>
          <a:xfrm>
            <a:off x="86597" y="1204834"/>
            <a:ext cx="89558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Focusing on outstanding AR</a:t>
            </a:r>
          </a:p>
          <a:p>
            <a:pPr marL="342900" indent="-342900">
              <a:buFont typeface="+mj-lt"/>
              <a:buAutoNum type="arabicPeriod"/>
            </a:pPr>
            <a:endParaRPr lang="en-US" sz="16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Identifying and developing short/long-term solutions for research billing issues and audit</a:t>
            </a:r>
          </a:p>
          <a:p>
            <a:pPr marL="342900" indent="-342900">
              <a:buFont typeface="+mj-lt"/>
              <a:buAutoNum type="arabicPeriod"/>
            </a:pPr>
            <a:endParaRPr lang="en-US" sz="16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Brainstorming ways to improve monthly research department meetings </a:t>
            </a:r>
            <a:endParaRPr lang="en-US" sz="16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8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1" y="2551099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0416" y="1204834"/>
            <a:ext cx="5695950" cy="4448331"/>
          </a:xfrm>
        </p:spPr>
        <p:txBody>
          <a:bodyPr>
            <a:noAutofit/>
          </a:bodyPr>
          <a:lstStyle/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Outstanding AR April – Aug 2019 summary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206" y="1514901"/>
            <a:ext cx="701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$154k reduction in open AR over 120 days since project implementation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Goal: to receive payment at 61-90 days = improve fiscal health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70" y="2394078"/>
            <a:ext cx="4207366" cy="2528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967" y="2394079"/>
            <a:ext cx="4158046" cy="24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8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1" y="2551099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127497"/>
            <a:ext cx="9044708" cy="4853066"/>
          </a:xfrm>
        </p:spPr>
        <p:txBody>
          <a:bodyPr>
            <a:noAutofit/>
          </a:bodyPr>
          <a:lstStyle/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itchFamily="-84" charset="-128"/>
              </a:rPr>
              <a:t>Manage working group bi-weekly and leadership meeting monthly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 err="1">
                <a:ea typeface="ＭＳ Ｐゴシック" pitchFamily="-84" charset="-128"/>
              </a:rPr>
              <a:t>pt</a:t>
            </a:r>
            <a:r>
              <a:rPr lang="en-US" altLang="en-US" dirty="0">
                <a:ea typeface="ＭＳ Ｐゴシック" pitchFamily="-84" charset="-128"/>
              </a:rPr>
              <a:t> status between Epic and </a:t>
            </a:r>
            <a:r>
              <a:rPr lang="en-US" altLang="en-US" dirty="0" err="1">
                <a:ea typeface="ＭＳ Ｐゴシック" pitchFamily="-84" charset="-128"/>
              </a:rPr>
              <a:t>Velos</a:t>
            </a:r>
            <a:r>
              <a:rPr lang="en-US" altLang="en-US" dirty="0">
                <a:ea typeface="ＭＳ Ｐゴシック" pitchFamily="-84" charset="-128"/>
              </a:rPr>
              <a:t>- CTO to complete 100% </a:t>
            </a:r>
            <a:r>
              <a:rPr lang="en-US" altLang="en-US" dirty="0" err="1">
                <a:ea typeface="ＭＳ Ｐゴシック" pitchFamily="-84" charset="-128"/>
              </a:rPr>
              <a:t>pt</a:t>
            </a:r>
            <a:r>
              <a:rPr lang="en-US" altLang="en-US" dirty="0">
                <a:ea typeface="ＭＳ Ｐゴシック" pitchFamily="-84" charset="-128"/>
              </a:rPr>
              <a:t> status review in </a:t>
            </a:r>
            <a:r>
              <a:rPr lang="en-US" altLang="en-US" dirty="0" err="1">
                <a:ea typeface="ＭＳ Ｐゴシック" pitchFamily="-84" charset="-128"/>
              </a:rPr>
              <a:t>Velos</a:t>
            </a:r>
            <a:r>
              <a:rPr lang="en-US" altLang="en-US" dirty="0">
                <a:ea typeface="ＭＳ Ｐゴシック" pitchFamily="-84" charset="-128"/>
              </a:rPr>
              <a:t> and Epic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p</a:t>
            </a:r>
            <a:r>
              <a:rPr lang="en-US" altLang="en-US" dirty="0">
                <a:solidFill>
                  <a:schemeClr val="tx1"/>
                </a:solidFill>
                <a:ea typeface="ＭＳ Ｐゴシック" pitchFamily="-84" charset="-128"/>
              </a:rPr>
              <a:t>rofessional billing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claims logic and coding 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Complete research-related denial audit 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36 encounters to review with denial code “Experimental/Investigational”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Reviewing 100% of claims in two steps:</a:t>
            </a:r>
          </a:p>
          <a:p>
            <a:pPr marL="520700" lvl="2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altLang="en-US" dirty="0">
                <a:ea typeface="ＭＳ Ｐゴシック" pitchFamily="-84" charset="-128"/>
              </a:rPr>
              <a:t>step 1: accurate charge routing, confirmed 100% accuracy </a:t>
            </a:r>
          </a:p>
          <a:p>
            <a:pPr marL="520700" lvl="2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altLang="en-US" dirty="0">
                <a:ea typeface="ＭＳ Ｐゴシック" pitchFamily="-84" charset="-128"/>
              </a:rPr>
              <a:t>step 2: claims processing accuracy, if research related, then review insurance requirements 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ea typeface="ＭＳ Ｐゴシック" pitchFamily="-84" charset="-128"/>
            </a:endParaRPr>
          </a:p>
          <a:p>
            <a:pPr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Request review of 100% of “research-related, bill to insurance” claims</a:t>
            </a:r>
          </a:p>
          <a:p>
            <a:pPr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ea typeface="ＭＳ Ｐゴシック" pitchFamily="-84" charset="-128"/>
            </a:endParaRPr>
          </a:p>
          <a:p>
            <a:pPr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itchFamily="-84" charset="-128"/>
              </a:rPr>
              <a:t>Secure Epic project to begin Oct 2019 to address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final status change requirements to relieve manual review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automatic claims processing requirements  to relieve manual review 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itchFamily="-84" charset="-128"/>
              </a:rPr>
              <a:t>Medicare Advantage Plan billing and research </a:t>
            </a: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Research billing update</a:t>
            </a:r>
          </a:p>
        </p:txBody>
      </p:sp>
    </p:spTree>
    <p:extLst>
      <p:ext uri="{BB962C8B-B14F-4D97-AF65-F5344CB8AC3E}">
        <p14:creationId xmlns:p14="http://schemas.microsoft.com/office/powerpoint/2010/main" val="409537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0" y="2534902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292" y="1204834"/>
            <a:ext cx="8827158" cy="4980066"/>
          </a:xfrm>
        </p:spPr>
        <p:txBody>
          <a:bodyPr>
            <a:noAutofit/>
          </a:bodyPr>
          <a:lstStyle/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altLang="en-US" dirty="0">
                <a:ea typeface="ＭＳ Ｐゴシック" pitchFamily="-84" charset="-128"/>
              </a:rPr>
              <a:t>Welcome suggestions on improved process, draft brainstormed ideas below</a:t>
            </a:r>
          </a:p>
          <a:p>
            <a:pPr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ea typeface="ＭＳ Ｐゴシック" pitchFamily="-84" charset="-128"/>
            </a:endParaRPr>
          </a:p>
          <a:p>
            <a:pPr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Provide one email from Research Operations to department admins containing: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itchFamily="-84" charset="-128"/>
              </a:rPr>
              <a:t>CTO and G&amp;C account balance reports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CTO invoicing/milestone checklist per study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Improve agenda 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itchFamily="-84" charset="-128"/>
              </a:rPr>
              <a:t>Include pre-award for statuses G&amp;C and CTO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Discuss lessons learned in pre and post award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itchFamily="-84" charset="-128"/>
              </a:rPr>
              <a:t>Review financial analysis reports 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Review invoices/milestones met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itchFamily="-84" charset="-128"/>
              </a:rPr>
              <a:t>Discuss outstanding AR (&gt;120 days)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Review CTO projects effort allocation by personnel and study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itchFamily="-84" charset="-128"/>
              </a:rPr>
              <a:t>Discuss newly awarded accounts, and allocation of related expenses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FFRs and final invoices 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itchFamily="-84" charset="-128"/>
              </a:rPr>
              <a:t>Send standard follow-up email with action items listed and deadlines for completion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Monthly research department meetings </a:t>
            </a:r>
          </a:p>
        </p:txBody>
      </p:sp>
    </p:spTree>
    <p:extLst>
      <p:ext uri="{BB962C8B-B14F-4D97-AF65-F5344CB8AC3E}">
        <p14:creationId xmlns:p14="http://schemas.microsoft.com/office/powerpoint/2010/main" val="222906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1" y="2551099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291" y="1204834"/>
            <a:ext cx="8952111" cy="444833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/>
              <a:t> </a:t>
            </a: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Objectives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67183A-2916-411F-9B2A-EEAF278EC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1423"/>
              </p:ext>
            </p:extLst>
          </p:nvPr>
        </p:nvGraphicFramePr>
        <p:xfrm>
          <a:off x="787077" y="1111170"/>
          <a:ext cx="7535119" cy="507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83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D2D027-D2B7-4BE9-859F-BC4445A53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D2D027-D2B7-4BE9-859F-BC4445A53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D2D027-D2B7-4BE9-859F-BC4445A53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D2D027-D2B7-4BE9-859F-BC4445A53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D2D027-D2B7-4BE9-859F-BC4445A53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0" y="2534902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292" y="1028540"/>
            <a:ext cx="8827158" cy="5018300"/>
          </a:xfrm>
        </p:spPr>
        <p:txBody>
          <a:bodyPr>
            <a:noAutofit/>
          </a:bodyPr>
          <a:lstStyle/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future of clinical research at BMC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A08388-5DCE-4B1E-B65D-6B8D73565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870621"/>
              </p:ext>
            </p:extLst>
          </p:nvPr>
        </p:nvGraphicFramePr>
        <p:xfrm>
          <a:off x="173829" y="1273687"/>
          <a:ext cx="8752621" cy="508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256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0" y="2534902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292" y="1028540"/>
            <a:ext cx="8827158" cy="5018300"/>
          </a:xfrm>
        </p:spPr>
        <p:txBody>
          <a:bodyPr>
            <a:noAutofit/>
          </a:bodyPr>
          <a:lstStyle/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future of clinical research at BMC, cont.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A08388-5DCE-4B1E-B65D-6B8D73565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19001"/>
              </p:ext>
            </p:extLst>
          </p:nvPr>
        </p:nvGraphicFramePr>
        <p:xfrm>
          <a:off x="173829" y="1273687"/>
          <a:ext cx="8752621" cy="508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212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0" y="2534902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292" y="1204834"/>
            <a:ext cx="8827158" cy="4448331"/>
          </a:xfrm>
        </p:spPr>
        <p:txBody>
          <a:bodyPr>
            <a:noAutofit/>
          </a:bodyPr>
          <a:lstStyle/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20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  <a:ea typeface="ＭＳ Ｐゴシック" pitchFamily="-84" charset="-128"/>
              </a:rPr>
              <a:t>Questions, comments, feedback</a:t>
            </a: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dirty="0"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dirty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Contact information and Questions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456DC3-DFAB-4FCF-B49E-25DBE331B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96967"/>
              </p:ext>
            </p:extLst>
          </p:nvPr>
        </p:nvGraphicFramePr>
        <p:xfrm>
          <a:off x="517236" y="2352479"/>
          <a:ext cx="766618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33091">
                  <a:extLst>
                    <a:ext uri="{9D8B030D-6E8A-4147-A177-3AD203B41FA5}">
                      <a16:colId xmlns:a16="http://schemas.microsoft.com/office/drawing/2014/main" val="3242225239"/>
                    </a:ext>
                  </a:extLst>
                </a:gridCol>
                <a:gridCol w="3833091">
                  <a:extLst>
                    <a:ext uri="{9D8B030D-6E8A-4147-A177-3AD203B41FA5}">
                      <a16:colId xmlns:a16="http://schemas.microsoft.com/office/drawing/2014/main" val="1459383275"/>
                    </a:ext>
                  </a:extLst>
                </a:gridCol>
              </a:tblGrid>
              <a:tr h="6996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Mike Porreca</a:t>
                      </a:r>
                    </a:p>
                    <a:p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Manager, Clinical Trials Office</a:t>
                      </a:r>
                    </a:p>
                    <a:p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617-414-5669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Michael.Porreca@bmc.org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Johanna Chesley</a:t>
                      </a:r>
                    </a:p>
                    <a:p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Director, Clinical Trials Office</a:t>
                      </a:r>
                    </a:p>
                    <a:p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617-414-2861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Johanna.Chesley@bmc.org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643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4A41E5-8079-4F91-A68E-9EBAAB0175C5}"/>
              </a:ext>
            </a:extLst>
          </p:cNvPr>
          <p:cNvSpPr txBox="1"/>
          <p:nvPr/>
        </p:nvSpPr>
        <p:spPr>
          <a:xfrm>
            <a:off x="14096" y="4329726"/>
            <a:ext cx="9039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Other Research Operations resources: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6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https://www.bmc.org/research-operations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Contact list: </a:t>
            </a:r>
            <a:r>
              <a:rPr lang="en-US" sz="14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http://www.bmc.org/sites/default/files/Research/documents/Combined_Assignment_List.xlsx</a:t>
            </a:r>
            <a:endParaRPr lang="en-US" sz="14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CTO inbox: 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CTO@bmc.org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G&amp;C inbox: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grants.admin@bmc.org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96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1" y="2551099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291" y="1204834"/>
            <a:ext cx="8952111" cy="444833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/>
              <a:t> </a:t>
            </a: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Objectives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67183A-2916-411F-9B2A-EEAF278EC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983791"/>
              </p:ext>
            </p:extLst>
          </p:nvPr>
        </p:nvGraphicFramePr>
        <p:xfrm>
          <a:off x="787077" y="1111170"/>
          <a:ext cx="7535119" cy="507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8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graphicEl>
                                              <a:dgm id="{8095A9D1-FF64-422E-AE88-343C3A323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graphicEl>
                                              <a:dgm id="{8095A9D1-FF64-422E-AE88-343C3A323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graphicEl>
                                              <a:dgm id="{8095A9D1-FF64-422E-AE88-343C3A323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graphicEl>
                                              <a:dgm id="{8095A9D1-FF64-422E-AE88-343C3A323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B61824-EA43-4147-B051-78911216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" y="911350"/>
            <a:ext cx="8754413" cy="5175176"/>
          </a:xfrm>
        </p:spPr>
        <p:txBody>
          <a:bodyPr/>
          <a:lstStyle/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Welcome!  We’re here to help support your clinical and human research.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BMC Clinical Trial Office (CTO) serves as a central resource for principal investigators, study staff and departments involved in clinical research and for sponsors seeking to conduct clinical trials at Boston Medical Center. Our CTO pre-award and post-award team(s) supports and advances BMC’s mission by providing leadership and expertise in research, finance, and administration. In fulfilling this mission, the CTO’s primary functions are to: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Review, negotiate, and approve of protocols that are projected to be IRB: approved, expedited, or exempt AND industry or internally funded (Clinical Trial Agreement, CDA, NDA)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Support Grants &amp; Contracts on protocols that include human subjects (government agency, subaward, foundation award, Boston University)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Oversee document harmonization before final approvals: Informed Consent, Contract, Budget, and Medicare Coverage Analysis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Ensure accurate clinical research: billing process, charge routing, and pricing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Coordinate, educate, and train on clinical research requirements within research community and clinical departments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Monitor and provide oversight of clinical trial account finances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C579BB-7C1D-415C-A29D-700A0A38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249022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1" y="2551099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292" y="1204834"/>
            <a:ext cx="9044708" cy="5054887"/>
          </a:xfrm>
        </p:spPr>
        <p:txBody>
          <a:bodyPr>
            <a:noAutofit/>
          </a:bodyPr>
          <a:lstStyle/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Drafting an annual strategic plan 2019-2020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ea typeface="ＭＳ Ｐゴシック" pitchFamily="-84" charset="-128"/>
            </a:endParaRP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Collaborating with ancillary service departments who support clinical research protocols</a:t>
            </a:r>
          </a:p>
          <a:p>
            <a:pPr lvl="2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7/15/19- IRB, Investigational Pharmacy Service, Lab Services, Clinical Research Resources Office</a:t>
            </a:r>
          </a:p>
          <a:p>
            <a:pPr lvl="2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9/10/19- BMC Marketing, Radiology, Research Compliance, Cancer Care Administration, and GCRU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ea typeface="ＭＳ Ｐゴシック" pitchFamily="-84" charset="-128"/>
            </a:endParaRP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Emphasizing that CTO is central point of contact for all BMC clinical research pricing, i.e. departments should not be providing researchers projected clinical procedure rates  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ea typeface="ＭＳ Ｐゴシック" pitchFamily="-84" charset="-128"/>
            </a:endParaRP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Hosting monthly and bi-weekly research billing working groups 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ea typeface="ＭＳ Ｐゴシック" pitchFamily="-84" charset="-128"/>
            </a:endParaRP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Reviewing and providing feedback on clinical research related guidelines and policies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ea typeface="ＭＳ Ｐゴシック" pitchFamily="-84" charset="-128"/>
            </a:endParaRP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Informing BMC leadership on a variety of clinical research related issues and successes  </a:t>
            </a: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ea typeface="ＭＳ Ｐゴシック" pitchFamily="-84" charset="-128"/>
            </a:endParaRP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Engaging in department discussions on areas of improvement for CTO</a:t>
            </a: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Leadership initiatives </a:t>
            </a:r>
          </a:p>
        </p:txBody>
      </p:sp>
    </p:spTree>
    <p:extLst>
      <p:ext uri="{BB962C8B-B14F-4D97-AF65-F5344CB8AC3E}">
        <p14:creationId xmlns:p14="http://schemas.microsoft.com/office/powerpoint/2010/main" val="67258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1" y="2551099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999" y="1028539"/>
            <a:ext cx="8933874" cy="4448331"/>
          </a:xfrm>
        </p:spPr>
        <p:txBody>
          <a:bodyPr>
            <a:noAutofit/>
          </a:bodyPr>
          <a:lstStyle/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344488" lvl="1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dirty="0">
              <a:ea typeface="ＭＳ Ｐゴシック" pitchFamily="-84" charset="-128"/>
            </a:endParaRP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Define CTO roles and responsibilities within Research Operations and departments providing clinical research</a:t>
            </a:r>
          </a:p>
          <a:p>
            <a:pPr lvl="2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Provide high level scope determination</a:t>
            </a:r>
          </a:p>
          <a:p>
            <a:pPr lvl="2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Design research protocol workflow</a:t>
            </a:r>
          </a:p>
          <a:p>
            <a:pPr lvl="2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Develop e</a:t>
            </a:r>
            <a:r>
              <a:rPr lang="en-US" altLang="en-US" dirty="0">
                <a:solidFill>
                  <a:schemeClr val="tx1"/>
                </a:solidFill>
                <a:ea typeface="ＭＳ Ｐゴシック" pitchFamily="-84" charset="-128"/>
              </a:rPr>
              <a:t>ase </a:t>
            </a:r>
            <a:r>
              <a:rPr lang="en-US" altLang="en-US" dirty="0">
                <a:ea typeface="ＭＳ Ｐゴシック" pitchFamily="-84" charset="-128"/>
              </a:rPr>
              <a:t>and efficiency of projects routing through Res Ops with clear understanding of ownership </a:t>
            </a:r>
          </a:p>
          <a:p>
            <a:pPr lvl="2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en-US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lvl="1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Provide excellent customer service for our clients in pre &amp; post award workflows: BMC/BU departments performing clinical research </a:t>
            </a:r>
          </a:p>
          <a:p>
            <a:pPr lvl="2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Streamline tasks </a:t>
            </a:r>
          </a:p>
          <a:p>
            <a:pPr lvl="2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Increase efficiency</a:t>
            </a:r>
          </a:p>
          <a:p>
            <a:pPr lvl="2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Centralize financial oversight and mitigate risk </a:t>
            </a:r>
          </a:p>
          <a:p>
            <a:pPr lvl="2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dirty="0">
                <a:ea typeface="ＭＳ Ｐゴシック" pitchFamily="-84" charset="-128"/>
              </a:rPr>
              <a:t>Encourage continued education for CTO staff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Re-design CTO pre &amp; post award workflows </a:t>
            </a:r>
          </a:p>
        </p:txBody>
      </p:sp>
    </p:spTree>
    <p:extLst>
      <p:ext uri="{BB962C8B-B14F-4D97-AF65-F5344CB8AC3E}">
        <p14:creationId xmlns:p14="http://schemas.microsoft.com/office/powerpoint/2010/main" val="412311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1" y="2551099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581" y="1204834"/>
            <a:ext cx="8536709" cy="4448331"/>
          </a:xfrm>
        </p:spPr>
        <p:txBody>
          <a:bodyPr>
            <a:noAutofit/>
          </a:bodyPr>
          <a:lstStyle/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Research Operations scope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F0821-7F3A-4128-A273-8ECA0695F4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7" y="1252233"/>
            <a:ext cx="7354326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5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09B195-74A3-4C0C-9A80-957712141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6" y="1973114"/>
            <a:ext cx="6208815" cy="35740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50FD28-3237-4BF6-8030-AFFDAD27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Research Operations service intake processes</a:t>
            </a:r>
          </a:p>
        </p:txBody>
      </p:sp>
    </p:spTree>
    <p:extLst>
      <p:ext uri="{BB962C8B-B14F-4D97-AF65-F5344CB8AC3E}">
        <p14:creationId xmlns:p14="http://schemas.microsoft.com/office/powerpoint/2010/main" val="244036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5731" y="2551099"/>
            <a:ext cx="4572539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292" y="1204834"/>
            <a:ext cx="5695950" cy="4448331"/>
          </a:xfrm>
        </p:spPr>
        <p:txBody>
          <a:bodyPr>
            <a:noAutofit/>
          </a:bodyPr>
          <a:lstStyle/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Department Research Operation workflow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80" y="1204834"/>
            <a:ext cx="7125418" cy="49954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84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228654" y="1028539"/>
            <a:ext cx="8610564" cy="15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5" rIns="91252" bIns="45625">
            <a:spAutoFit/>
          </a:bodyPr>
          <a:lstStyle>
            <a:lvl1pPr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  <a:p>
            <a:pPr defTabSz="914109" eaLnBrk="1" hangingPunct="1">
              <a:buClrTx/>
              <a:defRPr/>
            </a:pPr>
            <a:endParaRPr lang="en-US" altLang="en-US" sz="1800">
              <a:solidFill>
                <a:srgbClr val="4F81BD"/>
              </a:solidFill>
              <a:latin typeface="Calibri" pitchFamily="34" charset="0"/>
              <a:ea typeface="ＭＳ Ｐゴシック" pitchFamily="-8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458" y="1593303"/>
            <a:ext cx="7661833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3829" y="1204834"/>
            <a:ext cx="5695950" cy="4448331"/>
          </a:xfrm>
        </p:spPr>
        <p:txBody>
          <a:bodyPr>
            <a:noAutofit/>
          </a:bodyPr>
          <a:lstStyle/>
          <a:p>
            <a:pPr marL="342900" indent="-34290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endParaRPr lang="en-US" altLang="en-US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 defTabSz="91410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700" dirty="0">
              <a:solidFill>
                <a:schemeClr val="tx1"/>
              </a:solidFill>
              <a:ea typeface="ＭＳ Ｐゴシック" pitchFamily="-8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New CTO initiatives: pre-award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F1211-5425-4939-9A45-ECEA30C9C7E6}"/>
              </a:ext>
            </a:extLst>
          </p:cNvPr>
          <p:cNvSpPr txBox="1"/>
          <p:nvPr/>
        </p:nvSpPr>
        <p:spPr>
          <a:xfrm>
            <a:off x="0" y="1041882"/>
            <a:ext cx="9137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Reorganize CTO study folders by sponsor, allowing for review of all department contracts and budgets before negotiations commence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Improve communications with study teams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update CTO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 standard study initiation letter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collaborate on all CTFA lead processes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Velos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beyond previous definition- all work to be managed by CTO and Research Attorneys will have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Velos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record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CTFA will aid in execution of CDAs and NDAs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Serve as primary liaison between the sponsor, the study team, the Research Attorneys, and Ancillary Services = CTFA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review of the Injury and Cost language in the Informed Consent = CTFA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Review and negotiate payment terms with the sponsor = CTFA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Lead kick-off meeting for new clinical research protocols = CTFA</a:t>
            </a:r>
          </a:p>
        </p:txBody>
      </p:sp>
    </p:spTree>
    <p:extLst>
      <p:ext uri="{BB962C8B-B14F-4D97-AF65-F5344CB8AC3E}">
        <p14:creationId xmlns:p14="http://schemas.microsoft.com/office/powerpoint/2010/main" val="3646563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29503</TotalTime>
  <Words>1178</Words>
  <Application>Microsoft Office PowerPoint</Application>
  <PresentationFormat>On-screen Show (4:3)</PresentationFormat>
  <Paragraphs>256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think-cell Slide</vt:lpstr>
      <vt:lpstr>Clinical Trials Office's short and long-term goals </vt:lpstr>
      <vt:lpstr>Objectives</vt:lpstr>
      <vt:lpstr>Mission</vt:lpstr>
      <vt:lpstr>Leadership initiatives </vt:lpstr>
      <vt:lpstr>Re-design CTO pre &amp; post award workflows </vt:lpstr>
      <vt:lpstr>Research Operations scope summary</vt:lpstr>
      <vt:lpstr>Research Operations service intake processes</vt:lpstr>
      <vt:lpstr>Department Research Operation workflow</vt:lpstr>
      <vt:lpstr>New CTO initiatives: pre-award</vt:lpstr>
      <vt:lpstr>New CTO initiatives: post-award</vt:lpstr>
      <vt:lpstr>Outstanding AR April – Aug 2019 summary</vt:lpstr>
      <vt:lpstr>Research billing update</vt:lpstr>
      <vt:lpstr>Monthly research department meetings </vt:lpstr>
      <vt:lpstr>Objectives</vt:lpstr>
      <vt:lpstr>The future of clinical research at BMC</vt:lpstr>
      <vt:lpstr>The future of clinical research at BMC, cont.</vt:lpstr>
      <vt:lpstr>Contact information and Questions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Hunley, Kelly</dc:creator>
  <cp:lastModifiedBy>Johanna Chesley</cp:lastModifiedBy>
  <cp:revision>1282</cp:revision>
  <cp:lastPrinted>2019-09-10T21:53:04Z</cp:lastPrinted>
  <dcterms:created xsi:type="dcterms:W3CDTF">2013-11-18T16:08:48Z</dcterms:created>
  <dcterms:modified xsi:type="dcterms:W3CDTF">2019-09-11T13:21:21Z</dcterms:modified>
</cp:coreProperties>
</file>