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9"/>
  </p:notesMasterIdLst>
  <p:handoutMasterIdLst>
    <p:handoutMasterId r:id="rId10"/>
  </p:handoutMasterIdLst>
  <p:sldIdLst>
    <p:sldId id="647" r:id="rId2"/>
    <p:sldId id="651" r:id="rId3"/>
    <p:sldId id="653" r:id="rId4"/>
    <p:sldId id="667" r:id="rId5"/>
    <p:sldId id="664" r:id="rId6"/>
    <p:sldId id="670" r:id="rId7"/>
    <p:sldId id="669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Walsh" initials="" lastIdx="3" clrIdx="0"/>
  <p:cmAuthor id="2" name="Susan Coakley" initials="SC" lastIdx="4" clrIdx="1"/>
  <p:cmAuthor id="3" name="Walsh, Kate" initials="WK" lastIdx="2" clrIdx="2">
    <p:extLst>
      <p:ext uri="{19B8F6BF-5375-455C-9EA6-DF929625EA0E}">
        <p15:presenceInfo xmlns:p15="http://schemas.microsoft.com/office/powerpoint/2012/main" userId="S-1-5-21-1013449540-720069183-311576647-96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8BF56"/>
    <a:srgbClr val="002060"/>
    <a:srgbClr val="FFFFFF"/>
    <a:srgbClr val="FFCCFF"/>
    <a:srgbClr val="EBF3FD"/>
    <a:srgbClr val="F5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44" autoAdjust="0"/>
    <p:restoredTop sz="91715" autoAdjust="0"/>
  </p:normalViewPr>
  <p:slideViewPr>
    <p:cSldViewPr snapToGrid="0">
      <p:cViewPr varScale="1">
        <p:scale>
          <a:sx n="97" d="100"/>
          <a:sy n="97" d="100"/>
        </p:scale>
        <p:origin x="73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8474" cy="465139"/>
          </a:xfrm>
          <a:prstGeom prst="rect">
            <a:avLst/>
          </a:prstGeom>
        </p:spPr>
        <p:txBody>
          <a:bodyPr vert="horz" lIns="91751" tIns="45874" rIns="91751" bIns="458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3" y="1"/>
            <a:ext cx="3038474" cy="465139"/>
          </a:xfrm>
          <a:prstGeom prst="rect">
            <a:avLst/>
          </a:prstGeom>
        </p:spPr>
        <p:txBody>
          <a:bodyPr vert="horz" lIns="91751" tIns="45874" rIns="91751" bIns="458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4459E1-DABA-4A93-984B-D2FAAC611687}" type="datetimeFigureOut">
              <a:rPr lang="en-US"/>
              <a:pPr>
                <a:defRPr/>
              </a:pPr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676"/>
            <a:ext cx="3038474" cy="465139"/>
          </a:xfrm>
          <a:prstGeom prst="rect">
            <a:avLst/>
          </a:prstGeom>
        </p:spPr>
        <p:txBody>
          <a:bodyPr vert="horz" lIns="91751" tIns="45874" rIns="91751" bIns="458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3" y="8829676"/>
            <a:ext cx="3038474" cy="465139"/>
          </a:xfrm>
          <a:prstGeom prst="rect">
            <a:avLst/>
          </a:prstGeom>
        </p:spPr>
        <p:txBody>
          <a:bodyPr vert="horz" lIns="91751" tIns="45874" rIns="91751" bIns="458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6B86B9-183D-4F1A-AF20-62FD2E693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3038474" cy="465139"/>
          </a:xfrm>
          <a:prstGeom prst="rect">
            <a:avLst/>
          </a:prstGeom>
        </p:spPr>
        <p:txBody>
          <a:bodyPr vert="horz" lIns="93493" tIns="46747" rIns="93493" bIns="467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3" y="1"/>
            <a:ext cx="3038474" cy="465139"/>
          </a:xfrm>
          <a:prstGeom prst="rect">
            <a:avLst/>
          </a:prstGeom>
        </p:spPr>
        <p:txBody>
          <a:bodyPr vert="horz" lIns="93493" tIns="46747" rIns="93493" bIns="467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4D4654-CB86-4A77-846A-FA22C3A32683}" type="datetimeFigureOut">
              <a:rPr lang="en-US"/>
              <a:pPr>
                <a:defRPr/>
              </a:pPr>
              <a:t>6/19/2018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3" tIns="46747" rIns="93493" bIns="4674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30"/>
            <a:ext cx="5607049" cy="4183063"/>
          </a:xfrm>
          <a:prstGeom prst="rect">
            <a:avLst/>
          </a:prstGeom>
        </p:spPr>
        <p:txBody>
          <a:bodyPr vert="horz" lIns="93493" tIns="46747" rIns="93493" bIns="46747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676"/>
            <a:ext cx="3038474" cy="465139"/>
          </a:xfrm>
          <a:prstGeom prst="rect">
            <a:avLst/>
          </a:prstGeom>
        </p:spPr>
        <p:txBody>
          <a:bodyPr vert="horz" lIns="93493" tIns="46747" rIns="93493" bIns="467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3" y="8829676"/>
            <a:ext cx="3038474" cy="465139"/>
          </a:xfrm>
          <a:prstGeom prst="rect">
            <a:avLst/>
          </a:prstGeom>
        </p:spPr>
        <p:txBody>
          <a:bodyPr vert="horz" lIns="93493" tIns="46747" rIns="93493" bIns="467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7E9CAF-CA78-4668-B94D-278349315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67699" y="4995330"/>
            <a:ext cx="5974022" cy="2462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02FC-13A1-4E02-8055-5D86C0003CE5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98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9048" y="2370667"/>
            <a:ext cx="5605780" cy="1139296"/>
          </a:xfrm>
        </p:spPr>
        <p:txBody>
          <a:bodyPr anchor="b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9048" y="3602038"/>
            <a:ext cx="5605780" cy="102414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8" y="31739"/>
            <a:ext cx="2736607" cy="6372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048" y="1030024"/>
            <a:ext cx="2383541" cy="102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2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0" y="1565490"/>
            <a:ext cx="9064869" cy="337638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5007161"/>
            <a:ext cx="9144000" cy="14582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4773" y="5055140"/>
            <a:ext cx="5605780" cy="569648"/>
          </a:xfrm>
        </p:spPr>
        <p:txBody>
          <a:bodyPr anchor="b"/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4773" y="5716863"/>
            <a:ext cx="5605780" cy="49929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6" y="344481"/>
            <a:ext cx="2383541" cy="102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3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-35277" y="2283840"/>
            <a:ext cx="2238620" cy="4187763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05875" y="3105356"/>
            <a:ext cx="5036084" cy="502445"/>
          </a:xfrm>
        </p:spPr>
        <p:txBody>
          <a:bodyPr anchor="t"/>
          <a:lstStyle>
            <a:lvl1pPr>
              <a:defRPr sz="2400" b="1"/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05875" y="3711729"/>
            <a:ext cx="5036084" cy="369332"/>
          </a:xfrm>
        </p:spPr>
        <p:txBody>
          <a:bodyPr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CONFIDENTIAL AND PROPRIETARY</a:t>
              </a:r>
            </a:p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-35277" y="1"/>
            <a:ext cx="2238620" cy="2283840"/>
          </a:xfrm>
          <a:prstGeom prst="rect">
            <a:avLst/>
          </a:prstGeom>
          <a:solidFill>
            <a:srgbClr val="F8BF56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47035" y="6451613"/>
            <a:ext cx="9208008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95" y="1184667"/>
            <a:ext cx="2383541" cy="102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8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634896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9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92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9850466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621" y="155576"/>
            <a:ext cx="8749303" cy="63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22" y="1146379"/>
            <a:ext cx="8749302" cy="521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510955" y="6536954"/>
            <a:ext cx="633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fld id="{875E1BC9-AFED-45F7-883E-56D4DC3C4571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 algn="r">
                <a:buFont typeface="Wingdings" panose="05000000000000000000" pitchFamily="2" charset="2"/>
                <a:buNone/>
              </a:pPr>
              <a:t>‹#›</a:t>
            </a:fld>
            <a:endParaRPr lang="en-US" sz="900" dirty="0" err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19" y="6480094"/>
            <a:ext cx="744364" cy="31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4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4" r:id="rId2"/>
    <p:sldLayoutId id="2147483788" r:id="rId3"/>
    <p:sldLayoutId id="2147483793" r:id="rId4"/>
    <p:sldLayoutId id="214748379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9775" indent="-22542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605875" y="4788574"/>
            <a:ext cx="5036084" cy="31393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39775" indent="-2254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̶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dirty="0" smtClean="0"/>
              <a:t>June 2018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05874" y="2722801"/>
            <a:ext cx="5502427" cy="1587942"/>
          </a:xfrm>
        </p:spPr>
        <p:txBody>
          <a:bodyPr/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Travel Agency RFP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508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9" y="1021061"/>
            <a:ext cx="8754413" cy="5175176"/>
          </a:xfrm>
        </p:spPr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Reservations only available with </a:t>
            </a:r>
            <a:r>
              <a:rPr lang="en-US" sz="2000" dirty="0" err="1" smtClean="0"/>
              <a:t>Protravel</a:t>
            </a:r>
            <a:r>
              <a:rPr lang="en-US" sz="2000" dirty="0" smtClean="0"/>
              <a:t> by phone (no online option)</a:t>
            </a:r>
            <a:endParaRPr lang="en-US" sz="2000" dirty="0"/>
          </a:p>
          <a:p>
            <a:r>
              <a:rPr lang="en-US" sz="2000" dirty="0" smtClean="0"/>
              <a:t>Manual process for booking approvals</a:t>
            </a:r>
          </a:p>
          <a:p>
            <a:r>
              <a:rPr lang="en-US" sz="2000" dirty="0" smtClean="0"/>
              <a:t>Only 50% of employees booking travel utilize </a:t>
            </a:r>
            <a:r>
              <a:rPr lang="en-US" sz="2000" dirty="0" err="1" smtClean="0"/>
              <a:t>Protravel</a:t>
            </a:r>
            <a:r>
              <a:rPr lang="en-US" sz="2000" dirty="0" smtClean="0"/>
              <a:t> for travel reservations (predominantly for flights)</a:t>
            </a:r>
          </a:p>
          <a:p>
            <a:pPr marL="569913" lvl="1" indent="-225425">
              <a:buFont typeface="Wingdings" panose="05000000000000000000" pitchFamily="2" charset="2"/>
              <a:buChar char="Ø"/>
            </a:pPr>
            <a:r>
              <a:rPr lang="en-US" sz="2000" dirty="0" smtClean="0"/>
              <a:t>Mostly </a:t>
            </a:r>
            <a:r>
              <a:rPr lang="en-US" sz="2000" dirty="0"/>
              <a:t>Research personnel; </a:t>
            </a:r>
            <a:r>
              <a:rPr lang="en-US" sz="2000" dirty="0" err="1" smtClean="0"/>
              <a:t>Protravel</a:t>
            </a:r>
            <a:r>
              <a:rPr lang="en-US" sz="2000" dirty="0" smtClean="0"/>
              <a:t> </a:t>
            </a:r>
            <a:r>
              <a:rPr lang="en-US" sz="2000" dirty="0"/>
              <a:t>direct bills for flights</a:t>
            </a:r>
          </a:p>
          <a:p>
            <a:pPr marL="569913" lvl="1" indent="-225425">
              <a:buFont typeface="Wingdings" panose="05000000000000000000" pitchFamily="2" charset="2"/>
              <a:buChar char="Ø"/>
            </a:pPr>
            <a:r>
              <a:rPr lang="en-US" sz="2000" dirty="0" smtClean="0"/>
              <a:t>Loss of soft dollar benefits to BMC for the 50% that do not use </a:t>
            </a:r>
            <a:r>
              <a:rPr lang="en-US" sz="2000" dirty="0" err="1" smtClean="0"/>
              <a:t>Protravel</a:t>
            </a:r>
            <a:r>
              <a:rPr lang="en-US" sz="2000" dirty="0" smtClean="0"/>
              <a:t> (e.g., points that can be used for free tickets) </a:t>
            </a:r>
          </a:p>
          <a:p>
            <a:r>
              <a:rPr lang="en-US" sz="2000" dirty="0" smtClean="0"/>
              <a:t>Minimal reporting tools available</a:t>
            </a:r>
            <a:endParaRPr lang="en-US" sz="2000" dirty="0"/>
          </a:p>
          <a:p>
            <a:r>
              <a:rPr lang="en-US" sz="2000" dirty="0" smtClean="0"/>
              <a:t>Frequent users unhappy with the service; numerous complaints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Agency Current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6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0429" y="1395363"/>
            <a:ext cx="7837081" cy="422166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RFP Goals:</a:t>
            </a:r>
          </a:p>
          <a:p>
            <a:pPr marL="690563" lvl="1" indent="-346075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Improve services to the BMC Community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Ability to build travel policies into the booking tool, requiring less manual effort to review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Allow </a:t>
            </a:r>
            <a:r>
              <a:rPr lang="en-US" sz="1800" dirty="0"/>
              <a:t>for </a:t>
            </a:r>
            <a:r>
              <a:rPr lang="en-US" sz="1800" dirty="0" smtClean="0"/>
              <a:t>online reservations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Reduce manual processes 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Consolidate </a:t>
            </a:r>
            <a:r>
              <a:rPr lang="en-US" sz="1800" dirty="0"/>
              <a:t>t</a:t>
            </a:r>
            <a:r>
              <a:rPr lang="en-US" sz="1800" dirty="0" smtClean="0"/>
              <a:t>ravel bookings (One Agent, One Platform)</a:t>
            </a:r>
            <a:endParaRPr lang="en-US" sz="1800" dirty="0"/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Allow payment by corporate pay or personal credit card 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Offer additional ways to pay for travel, as requested by Research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Agency management of soft dollar benefits (corporate points)</a:t>
            </a:r>
          </a:p>
          <a:p>
            <a:pPr marL="690563" lvl="1" indent="-34607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Improved booking capabilities for HR candidate travel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Agency RFP Process Initiated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Process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785" y="1160970"/>
            <a:ext cx="8127701" cy="255454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System wide, cross-functional selection team was created: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BMC Finance: Kathryn Loup, Associate Director Finance Operations; Rene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Jaro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Corporate AP Manager; Sam Suneus, AP Supervisor</a:t>
            </a:r>
          </a:p>
          <a:p>
            <a:pPr marL="457200" indent="-223838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BMC Research: Todd Erceg, Director of Sponsored Programs</a:t>
            </a:r>
          </a:p>
          <a:p>
            <a:pPr marL="457200" indent="-223838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BUMG: Kate Smyth-Hammond, BUMG Operations Office Manager</a:t>
            </a:r>
          </a:p>
          <a:p>
            <a:pPr marL="457200" indent="-223838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BMC Health Plan: John Doyle, Procurement and Sourcing Manager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3838">
              <a:buFont typeface="Wingdings" panose="05000000000000000000" pitchFamily="2" charset="2"/>
              <a:buChar char="§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3362"/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Representatives from Research, BUMG, and BMC HR also attended presentations and were able to ask questions and provide feedback; Supply Chain deferred to 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9828" y="4160215"/>
            <a:ext cx="3461658" cy="203132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Agencies Selected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(6 invited; 4 presented)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Atlas Travel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Carlson Wagonlit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World Travel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Protravel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(Current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Vendor)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785" y="4267937"/>
            <a:ext cx="3537039" cy="181588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Agency Requirements: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Ease of Use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Compliance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Approvals</a:t>
            </a:r>
          </a:p>
          <a:p>
            <a:pPr marL="228600" indent="-228600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</a:p>
          <a:p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50134" y="4951428"/>
            <a:ext cx="1846659" cy="418124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1216" y="1142357"/>
            <a:ext cx="8527026" cy="5175176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b="1" u="sng" dirty="0" smtClean="0"/>
              <a:t>World Travel </a:t>
            </a:r>
            <a:r>
              <a:rPr lang="en-US" dirty="0" smtClean="0"/>
              <a:t>is recommended by the Selection Team for the following reasons: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Training</a:t>
            </a:r>
            <a:r>
              <a:rPr lang="en-US" dirty="0" smtClean="0"/>
              <a:t> at rollout and ongoing every</a:t>
            </a:r>
            <a:r>
              <a:rPr lang="en-US" dirty="0"/>
              <a:t> 6 </a:t>
            </a:r>
            <a:r>
              <a:rPr lang="en-US" dirty="0" smtClean="0"/>
              <a:t>months.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Online </a:t>
            </a:r>
            <a:r>
              <a:rPr lang="en-US" dirty="0" smtClean="0"/>
              <a:t>booking software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Variations of Travel Types: </a:t>
            </a:r>
            <a:r>
              <a:rPr lang="en-US" dirty="0" smtClean="0"/>
              <a:t>Research vs. Non Research travel, ability to electronically enforce Federal rules when appropriate but not for all bookings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400" dirty="0" smtClean="0"/>
              <a:t>This was not the case with Carlson Wagonlit’s online booking tool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Advanced Reporting </a:t>
            </a:r>
            <a:r>
              <a:rPr lang="en-US" dirty="0" smtClean="0"/>
              <a:t>both Standard and Ad-Hoc reporting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/>
              <a:t>World Travel has a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Loc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al Presence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Waived </a:t>
            </a:r>
            <a:r>
              <a:rPr lang="en-US" dirty="0" smtClean="0"/>
              <a:t>Setup Fees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Low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est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stimated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ost </a:t>
            </a:r>
            <a:r>
              <a:rPr lang="en-US" dirty="0" smtClean="0"/>
              <a:t>of all vendors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RFP Selection Committee Recommendation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8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3829" y="1021061"/>
            <a:ext cx="8754413" cy="5175176"/>
          </a:xfrm>
        </p:spPr>
        <p:txBody>
          <a:bodyPr/>
          <a:lstStyle/>
          <a:p>
            <a:r>
              <a:rPr lang="en-US" sz="2000" dirty="0" smtClean="0"/>
              <a:t>Email approval process: email with traveler, itinerary, and any notes will be sent to manager in Signature Authority matrix with buttons to approve or deny</a:t>
            </a:r>
          </a:p>
          <a:p>
            <a:pPr lvl="1"/>
            <a:r>
              <a:rPr lang="en-US" sz="2000" dirty="0" smtClean="0"/>
              <a:t>Travel is not ticketed until approved</a:t>
            </a:r>
          </a:p>
          <a:p>
            <a:pPr lvl="1"/>
            <a:r>
              <a:rPr lang="en-US" sz="2000" dirty="0" smtClean="0"/>
              <a:t>Reminder email sent 12 hours after if no response. Reservation is cancelled after 24 hours</a:t>
            </a:r>
          </a:p>
          <a:p>
            <a:r>
              <a:rPr lang="en-US" sz="2000" dirty="0" smtClean="0"/>
              <a:t>Improves ticket management – tracks unused tickets and credits and will alert users when those are close to expiring </a:t>
            </a:r>
          </a:p>
          <a:p>
            <a:r>
              <a:rPr lang="en-US" sz="2000" dirty="0" smtClean="0"/>
              <a:t>Service at times of travel disruption</a:t>
            </a:r>
          </a:p>
          <a:p>
            <a:pPr lvl="1"/>
            <a:r>
              <a:rPr lang="en-US" sz="2000" dirty="0" smtClean="0"/>
              <a:t>World Travel monitors these and will alert travelers </a:t>
            </a:r>
          </a:p>
          <a:p>
            <a:pPr lvl="1"/>
            <a:r>
              <a:rPr lang="en-US" sz="2000" dirty="0" smtClean="0"/>
              <a:t>Easier </a:t>
            </a:r>
            <a:r>
              <a:rPr lang="en-US" sz="2000" dirty="0" err="1" smtClean="0"/>
              <a:t>rebookings</a:t>
            </a:r>
            <a:r>
              <a:rPr lang="en-US" sz="2000" dirty="0" smtClean="0"/>
              <a:t> </a:t>
            </a:r>
            <a:r>
              <a:rPr lang="en-US" sz="2000" dirty="0"/>
              <a:t>when there is severe weather or other incidents</a:t>
            </a:r>
          </a:p>
          <a:p>
            <a:r>
              <a:rPr lang="en-US" sz="2000" dirty="0" smtClean="0"/>
              <a:t>World Travel monitors ticket prices and if there is a price decrease that makes it worth re-booking, will automatically do so</a:t>
            </a:r>
          </a:p>
          <a:p>
            <a:r>
              <a:rPr lang="en-US" sz="2000" dirty="0" smtClean="0"/>
              <a:t>Better visibility to entire organizations’ travel – World Travel can help negotiate better rates if there is, for example, a hotel that is used frequently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World Travel?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takes approximately 60 days</a:t>
            </a:r>
          </a:p>
          <a:p>
            <a:r>
              <a:rPr lang="en-US" dirty="0" smtClean="0"/>
              <a:t>Roll out in July 9</a:t>
            </a:r>
          </a:p>
          <a:p>
            <a:pPr lvl="1"/>
            <a:r>
              <a:rPr lang="en-US" dirty="0" smtClean="0"/>
              <a:t>Communications starting prior</a:t>
            </a:r>
          </a:p>
          <a:p>
            <a:pPr lvl="1"/>
            <a:r>
              <a:rPr lang="en-US" dirty="0" smtClean="0"/>
              <a:t>Training for heavy users and those who wish to attend</a:t>
            </a:r>
          </a:p>
          <a:p>
            <a:pPr lvl="2"/>
            <a:r>
              <a:rPr lang="en-US" dirty="0" smtClean="0"/>
              <a:t>June 27 on site</a:t>
            </a:r>
          </a:p>
          <a:p>
            <a:pPr lvl="2"/>
            <a:r>
              <a:rPr lang="en-US" dirty="0" smtClean="0"/>
              <a:t>June 29 and later dates via </a:t>
            </a:r>
            <a:r>
              <a:rPr lang="en-US" dirty="0" err="1" smtClean="0"/>
              <a:t>GoTo</a:t>
            </a:r>
            <a:r>
              <a:rPr lang="en-US" dirty="0"/>
              <a:t>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Users can set up profiles or delegate travel booking to admins or others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Next Steps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8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MC Health System">
      <a:dk1>
        <a:srgbClr val="000000"/>
      </a:dk1>
      <a:lt1>
        <a:srgbClr val="FFFFFF"/>
      </a:lt1>
      <a:dk2>
        <a:srgbClr val="00437B"/>
      </a:dk2>
      <a:lt2>
        <a:srgbClr val="FFFFFF"/>
      </a:lt2>
      <a:accent1>
        <a:srgbClr val="D4E2F8"/>
      </a:accent1>
      <a:accent2>
        <a:srgbClr val="9DBCED"/>
      </a:accent2>
      <a:accent3>
        <a:srgbClr val="FFFFFF"/>
      </a:accent3>
      <a:accent4>
        <a:srgbClr val="00437B"/>
      </a:accent4>
      <a:accent5>
        <a:srgbClr val="B3E0FF"/>
      </a:accent5>
      <a:accent6>
        <a:srgbClr val="6283C2"/>
      </a:accent6>
      <a:hlink>
        <a:srgbClr val="6283C2"/>
      </a:hlink>
      <a:folHlink>
        <a:srgbClr val="9DBCE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28600" indent="-228600">
          <a:buFont typeface="Wingdings" panose="05000000000000000000" pitchFamily="2" charset="2"/>
          <a:buChar char="§"/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30664</TotalTime>
  <Words>583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think-cell Slide</vt:lpstr>
      <vt:lpstr> Travel Agency RFP</vt:lpstr>
      <vt:lpstr>Travel Agency Current State</vt:lpstr>
      <vt:lpstr>Travel Agency RFP Process Initiated</vt:lpstr>
      <vt:lpstr>RFP Process</vt:lpstr>
      <vt:lpstr>RFP Selection Committee Recommendation </vt:lpstr>
      <vt:lpstr>Why Use World Travel?</vt:lpstr>
      <vt:lpstr>Next Steps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Hunley, Kelly</dc:creator>
  <cp:lastModifiedBy>Erceg, Todd</cp:lastModifiedBy>
  <cp:revision>1514</cp:revision>
  <cp:lastPrinted>2018-05-01T19:00:15Z</cp:lastPrinted>
  <dcterms:created xsi:type="dcterms:W3CDTF">2013-11-18T16:08:48Z</dcterms:created>
  <dcterms:modified xsi:type="dcterms:W3CDTF">2018-06-19T18:40:33Z</dcterms:modified>
</cp:coreProperties>
</file>