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7"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78" d="100"/>
          <a:sy n="78" d="100"/>
        </p:scale>
        <p:origin x="462" y="90"/>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41476271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2180830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10632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2675749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053143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11787898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16817379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3638172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2336687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F1DEB6-BFB1-4361-A5E8-C8003DBA355C}" type="datetimeFigureOut">
              <a:rPr lang="en-US" smtClean="0"/>
              <a:t>3/5/2018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420234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FF1DEB6-BFB1-4361-A5E8-C8003DBA355C}"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4098217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FF1DEB6-BFB1-4361-A5E8-C8003DBA355C}" type="datetimeFigureOut">
              <a:rPr lang="en-US" smtClean="0"/>
              <a:t>3/5/2018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366902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FF1DEB6-BFB1-4361-A5E8-C8003DBA355C}" type="datetimeFigureOut">
              <a:rPr lang="en-US" smtClean="0"/>
              <a:t>3/5/2018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34719466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1DEB6-BFB1-4361-A5E8-C8003DBA355C}" type="datetimeFigureOut">
              <a:rPr lang="en-US" smtClean="0"/>
              <a:t>3/5/2018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3632785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F1DEB6-BFB1-4361-A5E8-C8003DBA355C}" type="datetimeFigureOut">
              <a:rPr lang="en-US" smtClean="0"/>
              <a:t>3/5/2018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72006-4777-4414-A48B-6CEB9D40B2F8}" type="slidenum">
              <a:rPr lang="en-US" smtClean="0"/>
              <a:t>‹#›</a:t>
            </a:fld>
            <a:endParaRPr lang="en-US"/>
          </a:p>
        </p:txBody>
      </p:sp>
    </p:spTree>
    <p:extLst>
      <p:ext uri="{BB962C8B-B14F-4D97-AF65-F5344CB8AC3E}">
        <p14:creationId xmlns:p14="http://schemas.microsoft.com/office/powerpoint/2010/main" val="347249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372006-4777-4414-A48B-6CEB9D40B2F8}" type="slidenum">
              <a:rPr lang="en-US" smtClean="0"/>
              <a:t>‹#›</a:t>
            </a:fld>
            <a:endParaRPr lang="en-US"/>
          </a:p>
        </p:txBody>
      </p:sp>
      <p:sp>
        <p:nvSpPr>
          <p:cNvPr id="5" name="Date Placeholder 4"/>
          <p:cNvSpPr>
            <a:spLocks noGrp="1"/>
          </p:cNvSpPr>
          <p:nvPr>
            <p:ph type="dt" sz="half" idx="10"/>
          </p:nvPr>
        </p:nvSpPr>
        <p:spPr/>
        <p:txBody>
          <a:bodyPr/>
          <a:lstStyle/>
          <a:p>
            <a:fld id="{7FF1DEB6-BFB1-4361-A5E8-C8003DBA355C}" type="datetimeFigureOut">
              <a:rPr lang="en-US" smtClean="0"/>
              <a:t>3/5/2018</a:t>
            </a:fld>
            <a:endParaRPr lang="en-US"/>
          </a:p>
        </p:txBody>
      </p:sp>
    </p:spTree>
    <p:extLst>
      <p:ext uri="{BB962C8B-B14F-4D97-AF65-F5344CB8AC3E}">
        <p14:creationId xmlns:p14="http://schemas.microsoft.com/office/powerpoint/2010/main" val="748725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FF1DEB6-BFB1-4361-A5E8-C8003DBA355C}" type="datetimeFigureOut">
              <a:rPr lang="en-US" smtClean="0"/>
              <a:t>3/5/2018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8372006-4777-4414-A48B-6CEB9D40B2F8}" type="slidenum">
              <a:rPr lang="en-US" smtClean="0"/>
              <a:t>‹#›</a:t>
            </a:fld>
            <a:endParaRPr lang="en-US"/>
          </a:p>
        </p:txBody>
      </p:sp>
    </p:spTree>
    <p:extLst>
      <p:ext uri="{BB962C8B-B14F-4D97-AF65-F5344CB8AC3E}">
        <p14:creationId xmlns:p14="http://schemas.microsoft.com/office/powerpoint/2010/main" val="778345110"/>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 id="214748386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630198"/>
            <a:ext cx="7451582" cy="5511113"/>
          </a:xfrm>
        </p:spPr>
        <p:style>
          <a:lnRef idx="1">
            <a:schemeClr val="accent1"/>
          </a:lnRef>
          <a:fillRef idx="3">
            <a:schemeClr val="accent1"/>
          </a:fillRef>
          <a:effectRef idx="2">
            <a:schemeClr val="accent1"/>
          </a:effectRef>
          <a:fontRef idx="minor">
            <a:schemeClr val="lt1"/>
          </a:fontRef>
        </p:style>
        <p:txBody>
          <a:bodyPr/>
          <a:lstStyle/>
          <a:p>
            <a:r>
              <a:rPr lang="en-US"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NIH’S Redefinition of Clinical Trials and Using the New Human Subjects Form</a:t>
            </a:r>
            <a:br>
              <a:rPr lang="en-US"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r>
            <a:br>
              <a:rPr lang="en-US" sz="2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Chris </a:t>
            </a: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Sylvester, M.A.</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Senior Grant Administrator (AO)</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Grants and Contracts</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617-414-2879</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christopher.sylvester@bmc.org</a:t>
            </a:r>
            <a:endParaRPr lang="en-US" sz="15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7327" y="5031464"/>
            <a:ext cx="2383541" cy="102108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436941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531346" y="819700"/>
            <a:ext cx="8439666" cy="113877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 research study in which one or more human subjects are prospectively assigned </a:t>
            </a:r>
            <a:r>
              <a:rPr lang="en-US" sz="17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to one or more interventions (which may include placebo or other control) </a:t>
            </a:r>
            <a:r>
              <a:rPr lang="en-US" sz="17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(2)</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to evaluate the effects of those interventions on health-related biomedical or behavioral outcomes </a:t>
            </a:r>
            <a:r>
              <a:rPr lang="en-US" sz="17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(3)</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p>
        </p:txBody>
      </p:sp>
      <p:sp>
        <p:nvSpPr>
          <p:cNvPr id="13" name="TextBox 12"/>
          <p:cNvSpPr txBox="1"/>
          <p:nvPr/>
        </p:nvSpPr>
        <p:spPr>
          <a:xfrm>
            <a:off x="531346" y="2248924"/>
            <a:ext cx="8439666" cy="113877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342900" indent="-342900" algn="just">
              <a:buFont typeface="+mj-lt"/>
              <a:buAutoNum type="arabicParenR"/>
            </a:pP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 term </a:t>
            </a:r>
            <a:r>
              <a:rPr lang="en-US" sz="17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"prospectively assigned"</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refers to a pre-defined process (e.g., randomization) specified in an approved protocol that stipulates the assignment of research subjects (individually or in clusters) to one or more arms (e.g., intervention, placebo, or other control) of a Clinical Trial.</a:t>
            </a:r>
          </a:p>
        </p:txBody>
      </p:sp>
      <p:sp>
        <p:nvSpPr>
          <p:cNvPr id="14" name="TextBox 13"/>
          <p:cNvSpPr txBox="1"/>
          <p:nvPr/>
        </p:nvSpPr>
        <p:spPr>
          <a:xfrm>
            <a:off x="531346" y="3657603"/>
            <a:ext cx="8439666" cy="87716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342900" indent="-342900" algn="just">
              <a:buFont typeface="+mj-lt"/>
              <a:buAutoNum type="arabicParenR" startAt="2"/>
            </a:pP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 </a:t>
            </a:r>
            <a:r>
              <a:rPr lang="en-US" sz="17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"intervention"</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is defined as a manipulation of the subject or subject’s environment for the purpose of modifying one or more health-related biomedical or behavioral processes and/or endpoints. </a:t>
            </a:r>
          </a:p>
        </p:txBody>
      </p:sp>
      <p:sp>
        <p:nvSpPr>
          <p:cNvPr id="16" name="TextBox 15"/>
          <p:cNvSpPr txBox="1"/>
          <p:nvPr/>
        </p:nvSpPr>
        <p:spPr>
          <a:xfrm>
            <a:off x="543704" y="4806782"/>
            <a:ext cx="8439666" cy="87716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marL="342900" indent="-342900" algn="just">
              <a:buFont typeface="+mj-lt"/>
              <a:buAutoNum type="arabicParenR" startAt="3"/>
            </a:pP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 </a:t>
            </a:r>
            <a:r>
              <a:rPr lang="en-US" sz="1700" b="1"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"health-related biomedical or behavioral outcome"</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is defined as the pre-specified goal(s) or condition(s) that reflect the effect of one or more interventions on human subjects’ biomedical or behavioral status or quality of life.</a:t>
            </a:r>
          </a:p>
        </p:txBody>
      </p:sp>
      <p:sp>
        <p:nvSpPr>
          <p:cNvPr id="19" name="TextBox 18"/>
          <p:cNvSpPr txBox="1"/>
          <p:nvPr/>
        </p:nvSpPr>
        <p:spPr>
          <a:xfrm>
            <a:off x="4127334" y="259488"/>
            <a:ext cx="4843678" cy="369332"/>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US" dirty="0" smtClean="0">
                <a:solidFill>
                  <a:schemeClr val="accent1">
                    <a:lumMod val="75000"/>
                  </a:schemeClr>
                </a:solidFill>
                <a:latin typeface="Arial" panose="020B0604020202020204" pitchFamily="34" charset="0"/>
                <a:cs typeface="Arial" panose="020B0604020202020204" pitchFamily="34" charset="0"/>
              </a:rPr>
              <a:t>NIH’S REDEFINITION OF CLINICAL TRIALS</a:t>
            </a:r>
            <a:endParaRPr lang="en-US"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63360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531346" y="3595810"/>
            <a:ext cx="8439666" cy="1923604"/>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This study </a:t>
            </a:r>
            <a:r>
              <a:rPr lang="en-US" sz="1700" b="1" dirty="0" smtClean="0">
                <a:solidFill>
                  <a:srgbClr val="FF0000"/>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is not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considered a clinical trial:</a:t>
            </a:r>
          </a:p>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Does the study involve human participants?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Yes, the study involves human participants.</a:t>
            </a:r>
          </a:p>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Are the participants prospectively assigned to an intervention?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No, in this context the diagnostic device would not be considered an intervention. The purpose of the study is to evaluate the diagnostic performance of two devices, but not to determine their effects on any health-related or behavioral outcomes.</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6" name="TextBox 15"/>
          <p:cNvSpPr txBox="1"/>
          <p:nvPr/>
        </p:nvSpPr>
        <p:spPr>
          <a:xfrm>
            <a:off x="531346" y="2249084"/>
            <a:ext cx="8439666" cy="113877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Example 1: The study involves the recruitment of research participants with disease X. It is designed to compare the diagnostic performance of approved devices A and B, both of which are used in clinical practice, to measure disease markers. Device A will be used in half of the patients; device B will be used in the other half.</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3" name="TextBox 12"/>
          <p:cNvSpPr txBox="1"/>
          <p:nvPr/>
        </p:nvSpPr>
        <p:spPr>
          <a:xfrm>
            <a:off x="531346" y="2248924"/>
            <a:ext cx="8439666" cy="2185214"/>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Each of the three components of the NIH’s Clinical Trial definition are represented in the </a:t>
            </a:r>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Clinical Trial Questionnaire</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If all of the below questions are answered YES, your human subjects research is considered a Clinical Trial by the NIH:</a:t>
            </a:r>
          </a:p>
          <a:p>
            <a:pPr marL="342900" indent="-342900">
              <a:buFont typeface="+mj-lt"/>
              <a:buAutoNum type="arabicParenR"/>
            </a:pP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Does the study involve human participants?</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marL="342900" indent="-342900">
              <a:buFont typeface="+mj-lt"/>
              <a:buAutoNum type="arabicParenR"/>
            </a:pP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Are the participants prospectively assigned to an intervention?</a:t>
            </a:r>
            <a:endPar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marL="342900" indent="-342900">
              <a:buFont typeface="+mj-lt"/>
              <a:buAutoNum type="arabicParenR"/>
            </a:pP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Is the study designed to evaluate the effect of the intervention on the participants? </a:t>
            </a:r>
          </a:p>
          <a:p>
            <a:pPr marL="342900" indent="-342900">
              <a:buFont typeface="+mj-lt"/>
              <a:buAutoNum type="arabicParenR"/>
            </a:pP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Is the effect that will be evaluated a health-related, biomedical, or behavioral outcome?</a:t>
            </a:r>
          </a:p>
        </p:txBody>
      </p:sp>
      <p:sp>
        <p:nvSpPr>
          <p:cNvPr id="11" name="TextBox 10"/>
          <p:cNvSpPr txBox="1"/>
          <p:nvPr/>
        </p:nvSpPr>
        <p:spPr>
          <a:xfrm>
            <a:off x="531346" y="819700"/>
            <a:ext cx="8439666" cy="113877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 research study in which one or more human subjects are prospectively assigned </a:t>
            </a:r>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to one or more interventions (which may include placebo or other control) </a:t>
            </a:r>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(2)</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to evaluate the effects of those interventions on health-related biomedical or behavioral outcomes </a:t>
            </a:r>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(3)</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9" name="TextBox 18"/>
          <p:cNvSpPr txBox="1"/>
          <p:nvPr/>
        </p:nvSpPr>
        <p:spPr>
          <a:xfrm>
            <a:off x="3039762" y="259488"/>
            <a:ext cx="5931250" cy="369332"/>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US" dirty="0" smtClean="0">
                <a:solidFill>
                  <a:schemeClr val="accent1">
                    <a:lumMod val="75000"/>
                  </a:schemeClr>
                </a:solidFill>
                <a:latin typeface="Arial" panose="020B0604020202020204" pitchFamily="34" charset="0"/>
                <a:cs typeface="Arial" panose="020B0604020202020204" pitchFamily="34" charset="0"/>
              </a:rPr>
              <a:t>WHAT DOES THE NIH CONSIDER A CLINICAL TRIAL?</a:t>
            </a:r>
            <a:endParaRPr lang="en-US"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3112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039762" y="259488"/>
            <a:ext cx="5931250" cy="369332"/>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US" dirty="0" smtClean="0">
                <a:solidFill>
                  <a:schemeClr val="accent1">
                    <a:lumMod val="75000"/>
                  </a:schemeClr>
                </a:solidFill>
                <a:latin typeface="Arial" panose="020B0604020202020204" pitchFamily="34" charset="0"/>
                <a:cs typeface="Arial" panose="020B0604020202020204" pitchFamily="34" charset="0"/>
              </a:rPr>
              <a:t>WHAT DOES THE NIH CONSIDER A CLINICAL TRIAL?</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14" name="TextBox 13"/>
          <p:cNvSpPr txBox="1"/>
          <p:nvPr/>
        </p:nvSpPr>
        <p:spPr>
          <a:xfrm>
            <a:off x="531346" y="3521672"/>
            <a:ext cx="8439666" cy="2970044"/>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This study </a:t>
            </a:r>
            <a:r>
              <a:rPr lang="en-US" sz="1700" dirty="0" smtClean="0">
                <a:solidFill>
                  <a:schemeClr val="accent4"/>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IS</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considered a clinical trial:</a:t>
            </a:r>
          </a:p>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Does the study involve human participants?</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Yes.</a:t>
            </a:r>
          </a:p>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Are the participants prospectively assigned to an intervention?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Yes, the participants are prospectively assigned to receive an intervention, one of two diagnostic devices.</a:t>
            </a:r>
          </a:p>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Is the study designed to evaluate the effect of the intervention on the participants?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Yes, the study is designed to evaluate the ability of the two approved devices to inform the clinical management of disease X.</a:t>
            </a:r>
          </a:p>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Is the effect being evaluated a health-related biomedical or behavioral outcome?</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Yes, the effect being evaluated, diagnosis and clinical management of patients with disease X, is a health-related outcome.</a:t>
            </a:r>
          </a:p>
        </p:txBody>
      </p:sp>
      <p:sp>
        <p:nvSpPr>
          <p:cNvPr id="16" name="TextBox 15"/>
          <p:cNvSpPr txBox="1"/>
          <p:nvPr/>
        </p:nvSpPr>
        <p:spPr>
          <a:xfrm>
            <a:off x="531346" y="2162588"/>
            <a:ext cx="8439666" cy="113877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Example 2: The study involves the recruitment of research participants suspected to have disease X. It is designed to compare the ability of approved devices A and B to diagnose the disease and inform the clinical management of disease X. Device A will be used in half of the patients; device B will be used in the other half.</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1" name="TextBox 10"/>
          <p:cNvSpPr txBox="1"/>
          <p:nvPr/>
        </p:nvSpPr>
        <p:spPr>
          <a:xfrm>
            <a:off x="531346" y="819700"/>
            <a:ext cx="8439666" cy="113877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 research study in which one or more human subjects are prospectively assigned </a:t>
            </a:r>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to one or more interventions (which may include placebo or other control) </a:t>
            </a:r>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(2)</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to evaluate the effects of those interventions on health-related biomedical or behavioral outcomes </a:t>
            </a:r>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(3)</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865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60509" y="259488"/>
            <a:ext cx="6210503" cy="369332"/>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US" dirty="0" smtClean="0">
                <a:solidFill>
                  <a:schemeClr val="accent1">
                    <a:lumMod val="75000"/>
                  </a:schemeClr>
                </a:solidFill>
                <a:latin typeface="Arial" panose="020B0604020202020204" pitchFamily="34" charset="0"/>
                <a:cs typeface="Arial" panose="020B0604020202020204" pitchFamily="34" charset="0"/>
              </a:rPr>
              <a:t>FORMS E HUMAN SUBJECTS FORM: THE FOUR PATHS</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2" name="TextBox 1"/>
          <p:cNvSpPr txBox="1"/>
          <p:nvPr/>
        </p:nvSpPr>
        <p:spPr>
          <a:xfrm>
            <a:off x="1105445" y="2401872"/>
            <a:ext cx="3310128" cy="1737360"/>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 HUMAN DATA / SAMPLES</a:t>
            </a:r>
          </a:p>
          <a:p>
            <a:pPr marL="285750" indent="-285750">
              <a:buFont typeface="Arial" panose="020B0604020202020204" pitchFamily="34" charset="0"/>
              <a:buChar char="•"/>
            </a:pPr>
            <a:r>
              <a:rPr lang="en-US" sz="15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Human Subjects Front </a:t>
            </a: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Page</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If “No” to human subjects but still using human data / samples</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Requires Justification</a:t>
            </a:r>
          </a:p>
        </p:txBody>
      </p:sp>
      <p:sp>
        <p:nvSpPr>
          <p:cNvPr id="3" name="TextBox 2"/>
          <p:cNvSpPr txBox="1"/>
          <p:nvPr/>
        </p:nvSpPr>
        <p:spPr>
          <a:xfrm>
            <a:off x="4967418" y="2401875"/>
            <a:ext cx="3311612" cy="173893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2) DELAYED ONSET STUDY</a:t>
            </a:r>
            <a:endPar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Human Subjects Front Page</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If study cannot be defined at time of application</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Can be either CT or non-CT</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Requires Unique Title</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Requires Justification</a:t>
            </a:r>
            <a:endParaRPr lang="en-US" sz="15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6" name="TextBox 5"/>
          <p:cNvSpPr txBox="1"/>
          <p:nvPr/>
        </p:nvSpPr>
        <p:spPr>
          <a:xfrm>
            <a:off x="296561" y="815549"/>
            <a:ext cx="8674451" cy="140038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The SF424 Forms-E Grant Application now contains “The PHS Human Subjects and Clinical Trials Information Form” dedicated to capturing detailed information concerning human subjects research and clinical trials. All grant applications proposing studies involving human subjects or samples/data must fill out this form to some extent. The four possible uses of The PHS Human Subjects and Clinical Trials Information Form are:</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 name="TextBox 6"/>
          <p:cNvSpPr txBox="1"/>
          <p:nvPr/>
        </p:nvSpPr>
        <p:spPr>
          <a:xfrm>
            <a:off x="1103960" y="4367194"/>
            <a:ext cx="3311613" cy="173893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3) STUDY RECORD, NON-CT</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At least one “No” on CT questionnaire</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Requires completion of sections 1 – 3 of Study Record</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Requires completion of Inclusion/Enrollment Report</a:t>
            </a:r>
            <a:endParaRPr lang="en-US" sz="15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9" name="TextBox 8"/>
          <p:cNvSpPr txBox="1"/>
          <p:nvPr/>
        </p:nvSpPr>
        <p:spPr>
          <a:xfrm>
            <a:off x="4967418" y="4367194"/>
            <a:ext cx="3311612" cy="1738938"/>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4) STUDY RECORD, CT</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All answers are “Yes” on</a:t>
            </a:r>
            <a:b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CT questionnaire</a:t>
            </a:r>
          </a:p>
          <a:p>
            <a:pPr marL="285750" indent="-285750">
              <a:buFont typeface="Arial" panose="020B0604020202020204" pitchFamily="34" charset="0"/>
              <a:buChar char="•"/>
            </a:pPr>
            <a:r>
              <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Requires completion of sections 1 – 4 (and section 5 if called for by RFA) as well as Inclusion/Enrollment Report</a:t>
            </a:r>
            <a:endParaRPr lang="en-US" sz="15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25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760509" y="259488"/>
            <a:ext cx="6210503" cy="369332"/>
          </a:xfrm>
          <a:prstGeom prst="rect">
            <a:avLst/>
          </a:prstGeom>
          <a:solidFill>
            <a:schemeClr val="bg1"/>
          </a:solidFill>
          <a:effectLst>
            <a:outerShdw blurRad="50800" dist="38100" dir="2700000" algn="tl" rotWithShape="0">
              <a:prstClr val="black">
                <a:alpha val="40000"/>
              </a:prstClr>
            </a:outerShdw>
          </a:effectLst>
        </p:spPr>
        <p:txBody>
          <a:bodyPr wrap="square" rtlCol="0">
            <a:spAutoFit/>
          </a:bodyPr>
          <a:lstStyle/>
          <a:p>
            <a:r>
              <a:rPr lang="en-US" dirty="0" smtClean="0">
                <a:solidFill>
                  <a:schemeClr val="accent1">
                    <a:lumMod val="75000"/>
                  </a:schemeClr>
                </a:solidFill>
                <a:latin typeface="Arial" panose="020B0604020202020204" pitchFamily="34" charset="0"/>
                <a:cs typeface="Arial" panose="020B0604020202020204" pitchFamily="34" charset="0"/>
              </a:rPr>
              <a:t>FORMS E HUMAN SUBJECTS FORM: THE FOUR PATHS</a:t>
            </a:r>
            <a:endParaRPr lang="en-US" dirty="0">
              <a:solidFill>
                <a:schemeClr val="accent1">
                  <a:lumMod val="75000"/>
                </a:schemeClr>
              </a:solidFill>
              <a:latin typeface="Arial" panose="020B0604020202020204" pitchFamily="34" charset="0"/>
              <a:cs typeface="Arial" panose="020B0604020202020204" pitchFamily="34" charset="0"/>
            </a:endParaRPr>
          </a:p>
        </p:txBody>
      </p:sp>
      <p:sp>
        <p:nvSpPr>
          <p:cNvPr id="2" name="TextBox 1"/>
          <p:cNvSpPr txBox="1"/>
          <p:nvPr/>
        </p:nvSpPr>
        <p:spPr>
          <a:xfrm>
            <a:off x="1351095" y="861944"/>
            <a:ext cx="3310128" cy="35394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1) HUMAN DATA / SAMPLES</a:t>
            </a:r>
          </a:p>
        </p:txBody>
      </p:sp>
      <p:sp>
        <p:nvSpPr>
          <p:cNvPr id="3" name="TextBox 2"/>
          <p:cNvSpPr txBox="1"/>
          <p:nvPr/>
        </p:nvSpPr>
        <p:spPr>
          <a:xfrm>
            <a:off x="5041562" y="861944"/>
            <a:ext cx="3311612" cy="35394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2) DELAYED ONSET STUDY</a:t>
            </a:r>
            <a:endParaRPr lang="en-US" sz="15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7" name="TextBox 6"/>
          <p:cNvSpPr txBox="1"/>
          <p:nvPr/>
        </p:nvSpPr>
        <p:spPr>
          <a:xfrm>
            <a:off x="1351095" y="1449011"/>
            <a:ext cx="3311613" cy="35394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3) STUDY RECORD, NON-CT</a:t>
            </a:r>
          </a:p>
        </p:txBody>
      </p:sp>
      <p:sp>
        <p:nvSpPr>
          <p:cNvPr id="9" name="TextBox 8"/>
          <p:cNvSpPr txBox="1"/>
          <p:nvPr/>
        </p:nvSpPr>
        <p:spPr>
          <a:xfrm>
            <a:off x="5041562" y="1449010"/>
            <a:ext cx="3311612" cy="35394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r>
              <a:rPr lang="en-US" sz="1700" b="1"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4) STUDY RECORD, CT</a:t>
            </a:r>
          </a:p>
        </p:txBody>
      </p:sp>
      <p:sp>
        <p:nvSpPr>
          <p:cNvPr id="11" name="TextBox 10"/>
          <p:cNvSpPr txBox="1"/>
          <p:nvPr/>
        </p:nvSpPr>
        <p:spPr>
          <a:xfrm>
            <a:off x="531346" y="2036076"/>
            <a:ext cx="8439666" cy="140038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Example 1: The study, which can be described at the time of application, involves the recruitment of research participants with disease X. It is designed to compare the diagnostic performance of approved devices A and B, both of which are used in clinical practice, to measure disease markers. Device A will be used in half of the patients; device B will be used in the other half.</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2" name="TextBox 11"/>
          <p:cNvSpPr txBox="1"/>
          <p:nvPr/>
        </p:nvSpPr>
        <p:spPr>
          <a:xfrm>
            <a:off x="531346" y="3669581"/>
            <a:ext cx="8439666" cy="140038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Example 2: The </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study, which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cannot </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be described at the time of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application, involves the recruitment of research participants suspected to have disease X. It is designed to compare the ability of approved devices A and B to diagnose the disease and inform the clinical management of disease X. Device A will be used in half of the patients; device B will be used in the other half.</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3" name="TextBox 12"/>
          <p:cNvSpPr txBox="1"/>
          <p:nvPr/>
        </p:nvSpPr>
        <p:spPr>
          <a:xfrm>
            <a:off x="531346" y="5303086"/>
            <a:ext cx="8439666" cy="1138773"/>
          </a:xfrm>
          <a:prstGeom prst="rect">
            <a:avLst/>
          </a:prstGeom>
        </p:spPr>
        <p:style>
          <a:lnRef idx="1">
            <a:schemeClr val="accent1"/>
          </a:lnRef>
          <a:fillRef idx="3">
            <a:schemeClr val="accent1"/>
          </a:fillRef>
          <a:effectRef idx="2">
            <a:schemeClr val="accent1"/>
          </a:effectRef>
          <a:fontRef idx="minor">
            <a:schemeClr val="lt1"/>
          </a:fontRef>
        </p:style>
        <p:txBody>
          <a:bodyPr wrap="square" rtlCol="0">
            <a:spAutoFit/>
          </a:bodyPr>
          <a:lstStyle/>
          <a:p>
            <a:pPr algn="just"/>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Example 3: The study involves the analysis of de-identified data gathered from subjects suspected to have disease X</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and who have been treated with approved devices A and B </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to diagnose the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disease. </a:t>
            </a:r>
            <a:r>
              <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It is designed to compare the diagnostic performance of approved devices A and </a:t>
            </a:r>
            <a:r>
              <a:rPr lang="en-US" sz="1700" dirty="0" smtClean="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B.</a:t>
            </a:r>
            <a:endParaRPr lang="en-US" sz="1700" dirty="0">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sp>
        <p:nvSpPr>
          <p:cNvPr id="14" name="TextBox 13"/>
          <p:cNvSpPr txBox="1"/>
          <p:nvPr/>
        </p:nvSpPr>
        <p:spPr>
          <a:xfrm>
            <a:off x="6361184" y="5695500"/>
            <a:ext cx="3462437" cy="353943"/>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gn="just">
              <a:buAutoNum type="arabicParenR"/>
            </a:pPr>
            <a:r>
              <a:rPr lang="en-US" sz="1700" b="1" dirty="0" smtClean="0">
                <a:solidFill>
                  <a:schemeClr val="accent1"/>
                </a:solidFill>
                <a:latin typeface="Arial" panose="020B0604020202020204" pitchFamily="34" charset="0"/>
                <a:cs typeface="Arial" panose="020B0604020202020204" pitchFamily="34" charset="0"/>
              </a:rPr>
              <a:t>HUMAN DATA / SAMPLES</a:t>
            </a:r>
          </a:p>
        </p:txBody>
      </p:sp>
      <p:sp>
        <p:nvSpPr>
          <p:cNvPr id="15" name="TextBox 14"/>
          <p:cNvSpPr txBox="1"/>
          <p:nvPr/>
        </p:nvSpPr>
        <p:spPr>
          <a:xfrm>
            <a:off x="6361184" y="4192800"/>
            <a:ext cx="3462438" cy="353943"/>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pPr algn="just"/>
            <a:r>
              <a:rPr lang="en-US" sz="1700" b="1" dirty="0" smtClean="0">
                <a:solidFill>
                  <a:schemeClr val="accent1"/>
                </a:solidFill>
                <a:latin typeface="Arial" panose="020B0604020202020204" pitchFamily="34" charset="0"/>
                <a:cs typeface="Arial" panose="020B0604020202020204" pitchFamily="34" charset="0"/>
              </a:rPr>
              <a:t>2) DELAYED ONSET </a:t>
            </a:r>
            <a:r>
              <a:rPr lang="en-US" sz="1700" b="1" dirty="0" smtClean="0">
                <a:solidFill>
                  <a:schemeClr val="accent1"/>
                </a:solidFill>
                <a:latin typeface="Arial" panose="020B0604020202020204" pitchFamily="34" charset="0"/>
                <a:cs typeface="Arial" panose="020B0604020202020204" pitchFamily="34" charset="0"/>
              </a:rPr>
              <a:t>STUDY, CT</a:t>
            </a:r>
            <a:endParaRPr lang="en-US" sz="1500" dirty="0" smtClean="0">
              <a:solidFill>
                <a:schemeClr val="accent1"/>
              </a:solidFill>
              <a:latin typeface="Arial" panose="020B0604020202020204" pitchFamily="34" charset="0"/>
              <a:cs typeface="Arial" panose="020B0604020202020204" pitchFamily="34" charset="0"/>
            </a:endParaRPr>
          </a:p>
        </p:txBody>
      </p:sp>
      <p:sp>
        <p:nvSpPr>
          <p:cNvPr id="16" name="TextBox 15"/>
          <p:cNvSpPr txBox="1"/>
          <p:nvPr/>
        </p:nvSpPr>
        <p:spPr>
          <a:xfrm>
            <a:off x="6361185" y="2565140"/>
            <a:ext cx="3462437" cy="353943"/>
          </a:xfrm>
          <a:prstGeom prst="rect">
            <a:avLst/>
          </a:prstGeom>
          <a:effectLst>
            <a:outerShdw blurRad="50800" dist="38100" dir="2700000" algn="tl" rotWithShape="0">
              <a:prstClr val="black">
                <a:alpha val="40000"/>
              </a:prstClr>
            </a:outerShdw>
          </a:effectLst>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1700" b="1" dirty="0" smtClean="0">
                <a:solidFill>
                  <a:schemeClr val="accent1"/>
                </a:solidFill>
                <a:latin typeface="Arial" panose="020B0604020202020204" pitchFamily="34" charset="0"/>
                <a:cs typeface="Arial" panose="020B0604020202020204" pitchFamily="34" charset="0"/>
              </a:rPr>
              <a:t>3) STUDY RECORD, NON-CT</a:t>
            </a:r>
          </a:p>
        </p:txBody>
      </p:sp>
    </p:spTree>
    <p:extLst>
      <p:ext uri="{BB962C8B-B14F-4D97-AF65-F5344CB8AC3E}">
        <p14:creationId xmlns:p14="http://schemas.microsoft.com/office/powerpoint/2010/main" val="2449748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1112107"/>
            <a:ext cx="7766936" cy="3805881"/>
          </a:xfrm>
        </p:spPr>
        <p:style>
          <a:lnRef idx="1">
            <a:schemeClr val="accent1"/>
          </a:lnRef>
          <a:fillRef idx="3">
            <a:schemeClr val="accent1"/>
          </a:fillRef>
          <a:effectRef idx="2">
            <a:schemeClr val="accent1"/>
          </a:effectRef>
          <a:fontRef idx="minor">
            <a:schemeClr val="lt1"/>
          </a:fontRef>
        </p:style>
        <p:txBody>
          <a:bodyPr/>
          <a:lstStyle/>
          <a:p>
            <a:r>
              <a:rPr lang="en-US"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Thank You for Your Time and Participation!</a:t>
            </a:r>
            <a:br>
              <a:rPr lang="en-US"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r>
            <a:br>
              <a:rPr lang="en-US" sz="2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Chris </a:t>
            </a: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Sylvester, M.A.</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Senior Grant Administrator (AO)</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Grants and Contracts</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617-414-2879</a:t>
            </a:r>
            <a:br>
              <a:rPr lang="en-US" sz="20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br>
            <a:r>
              <a:rPr lang="en-US" sz="2000" dirty="0" smtClean="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rPr>
              <a:t>christopher.sylvester@bmc.org</a:t>
            </a:r>
            <a:endParaRPr lang="en-US" sz="1500" dirty="0">
              <a:solidFill>
                <a:schemeClr val="bg1"/>
              </a:solidFill>
              <a:effectLst>
                <a:outerShdw blurRad="50800" dist="38100" dir="2700000" algn="tl" rotWithShape="0">
                  <a:prstClr val="black">
                    <a:alpha val="40000"/>
                  </a:prstClr>
                </a:outerShdw>
              </a:effectLst>
              <a:latin typeface="Arial" panose="020B0604020202020204" pitchFamily="34" charset="0"/>
              <a:cs typeface="Arial" panose="020B0604020202020204" pitchFamily="34" charset="0"/>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29679" y="3795789"/>
            <a:ext cx="2383541" cy="1021082"/>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906623561"/>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240</TotalTime>
  <Words>1150</Words>
  <Application>Microsoft Office PowerPoint</Application>
  <PresentationFormat>Widescreen</PresentationFormat>
  <Paragraphs>56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Trebuchet MS</vt:lpstr>
      <vt:lpstr>Wingdings 3</vt:lpstr>
      <vt:lpstr>Facet</vt:lpstr>
      <vt:lpstr>NIH’S Redefinition of Clinical Trials and Using the New Human Subjects Form   Chris Sylvester, M.A. Senior Grant Administrator (AO) Grants and Contracts 617-414-2879 christopher.sylvester@bmc.org</vt:lpstr>
      <vt:lpstr>PowerPoint Presentation</vt:lpstr>
      <vt:lpstr>PowerPoint Presentation</vt:lpstr>
      <vt:lpstr>PowerPoint Presentation</vt:lpstr>
      <vt:lpstr>PowerPoint Presentation</vt:lpstr>
      <vt:lpstr>PowerPoint Presentation</vt:lpstr>
      <vt:lpstr>Thank You for Your Time and Participation!   Chris Sylvester, M.A. Senior Grant Administrator (AO) Grants and Contracts 617-414-2879 christopher.sylvester@bmc.org</vt:lpstr>
    </vt:vector>
  </TitlesOfParts>
  <Company>Boston Medical Center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Sylvester, Christopher</dc:creator>
  <cp:lastModifiedBy>Sylvester, Christopher</cp:lastModifiedBy>
  <cp:revision>29</cp:revision>
  <dcterms:created xsi:type="dcterms:W3CDTF">2018-02-28T13:32:26Z</dcterms:created>
  <dcterms:modified xsi:type="dcterms:W3CDTF">2018-03-05T20:44:18Z</dcterms:modified>
</cp:coreProperties>
</file>