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0" r:id="rId5"/>
    <p:sldId id="259" r:id="rId6"/>
    <p:sldId id="282" r:id="rId7"/>
    <p:sldId id="266" r:id="rId8"/>
    <p:sldId id="267" r:id="rId9"/>
    <p:sldId id="274" r:id="rId10"/>
    <p:sldId id="275" r:id="rId11"/>
    <p:sldId id="276" r:id="rId12"/>
    <p:sldId id="277" r:id="rId13"/>
    <p:sldId id="278" r:id="rId14"/>
    <p:sldId id="279" r:id="rId15"/>
    <p:sldId id="280" r:id="rId16"/>
    <p:sldId id="281"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loy, Fiona" initials="MF" lastIdx="7" clrIdx="0">
    <p:extLst>
      <p:ext uri="{19B8F6BF-5375-455C-9EA6-DF929625EA0E}">
        <p15:presenceInfo xmlns:p15="http://schemas.microsoft.com/office/powerpoint/2012/main" userId="S-1-5-21-1013449540-720069183-311576647-204854" providerId="AD"/>
      </p:ext>
    </p:extLst>
  </p:cmAuthor>
  <p:cmAuthor id="2" name="Stepanek, Brooke" initials="SB" lastIdx="2" clrIdx="1">
    <p:extLst>
      <p:ext uri="{19B8F6BF-5375-455C-9EA6-DF929625EA0E}">
        <p15:presenceInfo xmlns:p15="http://schemas.microsoft.com/office/powerpoint/2012/main" userId="S-1-5-21-1013449540-720069183-311576647-2000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FFFF00"/>
    <a:srgbClr val="00B050"/>
    <a:srgbClr val="FF0000"/>
    <a:srgbClr val="FAFAFA"/>
    <a:srgbClr val="D9D9D9"/>
    <a:srgbClr val="0070C0"/>
    <a:srgbClr val="002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3466" autoAdjust="0"/>
  </p:normalViewPr>
  <p:slideViewPr>
    <p:cSldViewPr snapToGrid="0">
      <p:cViewPr varScale="1">
        <p:scale>
          <a:sx n="109" d="100"/>
          <a:sy n="109" d="100"/>
        </p:scale>
        <p:origin x="732" y="96"/>
      </p:cViewPr>
      <p:guideLst>
        <p:guide orient="horz" pos="2160"/>
        <p:guide pos="3840"/>
      </p:guideLst>
    </p:cSldViewPr>
  </p:slideViewPr>
  <p:outlineViewPr>
    <p:cViewPr>
      <p:scale>
        <a:sx n="33" d="100"/>
        <a:sy n="33" d="100"/>
      </p:scale>
      <p:origin x="0" y="-2120"/>
    </p:cViewPr>
  </p:outlineViewPr>
  <p:notesTextViewPr>
    <p:cViewPr>
      <p:scale>
        <a:sx n="1" d="1"/>
        <a:sy n="1" d="1"/>
      </p:scale>
      <p:origin x="0" y="0"/>
    </p:cViewPr>
  </p:notesTextViewPr>
  <p:sorterViewPr>
    <p:cViewPr>
      <p:scale>
        <a:sx n="100" d="100"/>
        <a:sy n="100" d="100"/>
      </p:scale>
      <p:origin x="0" y="-84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8E1D7-9395-4E7E-9723-6AFD0F6ECCCF}" type="datetimeFigureOut">
              <a:rPr lang="en-US" smtClean="0"/>
              <a:t>4/13/2018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1E020-77EE-4D9D-8E25-F6483EEAE9C8}" type="slidenum">
              <a:rPr lang="en-US" smtClean="0"/>
              <a:t>‹#›</a:t>
            </a:fld>
            <a:endParaRPr lang="en-US" dirty="0"/>
          </a:p>
        </p:txBody>
      </p:sp>
    </p:spTree>
    <p:extLst>
      <p:ext uri="{BB962C8B-B14F-4D97-AF65-F5344CB8AC3E}">
        <p14:creationId xmlns:p14="http://schemas.microsoft.com/office/powerpoint/2010/main" val="2098477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eaLnBrk="1" fontAlgn="auto" latinLnBrk="0" hangingPunct="1">
              <a:buNone/>
            </a:pP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3970941" y="8977134"/>
            <a:ext cx="3037840" cy="472567"/>
          </a:xfrm>
          <a:prstGeom prst="rect">
            <a:avLst/>
          </a:prstGeom>
        </p:spPr>
        <p:txBody>
          <a:bodyPr/>
          <a:lstStyle/>
          <a:p>
            <a:fld id="{DD43D98D-D588-402F-A2AE-B22CD93F897F}" type="slidenum">
              <a:rPr lang="en-US" smtClean="0">
                <a:solidFill>
                  <a:srgbClr val="000000"/>
                </a:solidFill>
                <a:latin typeface="Arial"/>
              </a:rPr>
              <a:pPr/>
              <a:t>2</a:t>
            </a:fld>
            <a:endParaRPr lang="en-US" dirty="0">
              <a:solidFill>
                <a:srgbClr val="000000"/>
              </a:solidFill>
              <a:latin typeface="Arial"/>
            </a:endParaRPr>
          </a:p>
        </p:txBody>
      </p:sp>
    </p:spTree>
    <p:extLst>
      <p:ext uri="{BB962C8B-B14F-4D97-AF65-F5344CB8AC3E}">
        <p14:creationId xmlns:p14="http://schemas.microsoft.com/office/powerpoint/2010/main" val="310298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Core clinical implementation</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ea typeface="ＭＳ Ｐゴシック" pitchFamily="-84" charset="-128"/>
              </a:defRPr>
            </a:lvl1pPr>
            <a:lvl2pPr marL="765509" indent="-294427" eaLnBrk="0" hangingPunct="0">
              <a:defRPr sz="2000" b="1">
                <a:solidFill>
                  <a:schemeClr val="tx1"/>
                </a:solidFill>
                <a:latin typeface="Arial" charset="0"/>
                <a:ea typeface="ＭＳ Ｐゴシック" pitchFamily="-84" charset="-128"/>
              </a:defRPr>
            </a:lvl2pPr>
            <a:lvl3pPr marL="1177706" indent="-235541" eaLnBrk="0" hangingPunct="0">
              <a:defRPr sz="2000" b="1">
                <a:solidFill>
                  <a:schemeClr val="tx1"/>
                </a:solidFill>
                <a:latin typeface="Arial" charset="0"/>
                <a:ea typeface="ＭＳ Ｐゴシック" pitchFamily="-84" charset="-128"/>
              </a:defRPr>
            </a:lvl3pPr>
            <a:lvl4pPr marL="1648788" indent="-235541" eaLnBrk="0" hangingPunct="0">
              <a:defRPr sz="2000" b="1">
                <a:solidFill>
                  <a:schemeClr val="tx1"/>
                </a:solidFill>
                <a:latin typeface="Arial" charset="0"/>
                <a:ea typeface="ＭＳ Ｐゴシック" pitchFamily="-84" charset="-128"/>
              </a:defRPr>
            </a:lvl4pPr>
            <a:lvl5pPr marL="2119871" indent="-235541" eaLnBrk="0" hangingPunct="0">
              <a:defRPr sz="2000" b="1">
                <a:solidFill>
                  <a:schemeClr val="tx1"/>
                </a:solidFill>
                <a:latin typeface="Arial" charset="0"/>
                <a:ea typeface="ＭＳ Ｐゴシック" pitchFamily="-84" charset="-128"/>
              </a:defRPr>
            </a:lvl5pPr>
            <a:lvl6pPr marL="2590953" indent="-235541" eaLnBrk="0" fontAlgn="base" hangingPunct="0">
              <a:spcBef>
                <a:spcPct val="0"/>
              </a:spcBef>
              <a:spcAft>
                <a:spcPct val="0"/>
              </a:spcAft>
              <a:defRPr sz="2000" b="1">
                <a:solidFill>
                  <a:schemeClr val="tx1"/>
                </a:solidFill>
                <a:latin typeface="Arial" charset="0"/>
                <a:ea typeface="ＭＳ Ｐゴシック" pitchFamily="-84" charset="-128"/>
              </a:defRPr>
            </a:lvl6pPr>
            <a:lvl7pPr marL="3062035" indent="-235541" eaLnBrk="0" fontAlgn="base" hangingPunct="0">
              <a:spcBef>
                <a:spcPct val="0"/>
              </a:spcBef>
              <a:spcAft>
                <a:spcPct val="0"/>
              </a:spcAft>
              <a:defRPr sz="2000" b="1">
                <a:solidFill>
                  <a:schemeClr val="tx1"/>
                </a:solidFill>
                <a:latin typeface="Arial" charset="0"/>
                <a:ea typeface="ＭＳ Ｐゴシック" pitchFamily="-84" charset="-128"/>
              </a:defRPr>
            </a:lvl7pPr>
            <a:lvl8pPr marL="3533118" indent="-235541" eaLnBrk="0" fontAlgn="base" hangingPunct="0">
              <a:spcBef>
                <a:spcPct val="0"/>
              </a:spcBef>
              <a:spcAft>
                <a:spcPct val="0"/>
              </a:spcAft>
              <a:defRPr sz="2000" b="1">
                <a:solidFill>
                  <a:schemeClr val="tx1"/>
                </a:solidFill>
                <a:latin typeface="Arial" charset="0"/>
                <a:ea typeface="ＭＳ Ｐゴシック" pitchFamily="-84" charset="-128"/>
              </a:defRPr>
            </a:lvl8pPr>
            <a:lvl9pPr marL="4004200" indent="-235541" eaLnBrk="0" fontAlgn="base" hangingPunct="0">
              <a:spcBef>
                <a:spcPct val="0"/>
              </a:spcBef>
              <a:spcAft>
                <a:spcPct val="0"/>
              </a:spcAft>
              <a:defRPr sz="2000" b="1">
                <a:solidFill>
                  <a:schemeClr val="tx1"/>
                </a:solidFill>
                <a:latin typeface="Arial" charset="0"/>
                <a:ea typeface="ＭＳ Ｐゴシック" pitchFamily="-84" charset="-128"/>
              </a:defRPr>
            </a:lvl9pPr>
          </a:lstStyle>
          <a:p>
            <a:pPr defTabSz="931637" eaLnBrk="1" fontAlgn="base" hangingPunct="1">
              <a:spcBef>
                <a:spcPct val="0"/>
              </a:spcBef>
              <a:spcAft>
                <a:spcPct val="0"/>
              </a:spcAft>
              <a:defRPr/>
            </a:pPr>
            <a:fld id="{D74AF9C8-2DBC-4C31-9338-BB8045D333AB}" type="slidenum">
              <a:rPr lang="en-US" sz="1200" b="0">
                <a:solidFill>
                  <a:srgbClr val="000000"/>
                </a:solidFill>
              </a:rPr>
              <a:pPr defTabSz="931637" eaLnBrk="1" fontAlgn="base" hangingPunct="1">
                <a:spcBef>
                  <a:spcPct val="0"/>
                </a:spcBef>
                <a:spcAft>
                  <a:spcPct val="0"/>
                </a:spcAft>
                <a:defRPr/>
              </a:pPr>
              <a:t>5</a:t>
            </a:fld>
            <a:endParaRPr lang="en-US" sz="1200" b="0" dirty="0">
              <a:solidFill>
                <a:srgbClr val="000000"/>
              </a:solidFill>
            </a:endParaRPr>
          </a:p>
        </p:txBody>
      </p:sp>
    </p:spTree>
    <p:extLst>
      <p:ext uri="{BB962C8B-B14F-4D97-AF65-F5344CB8AC3E}">
        <p14:creationId xmlns:p14="http://schemas.microsoft.com/office/powerpoint/2010/main" val="4152462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BottomPlaceholder"/>
          <p:cNvSpPr>
            <a:spLocks noChangeArrowheads="1"/>
          </p:cNvSpPr>
          <p:nvPr userDrawn="1"/>
        </p:nvSpPr>
        <p:spPr bwMode="auto">
          <a:xfrm>
            <a:off x="0" y="2503488"/>
            <a:ext cx="1523999" cy="4354512"/>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fontAlgn="base">
              <a:spcBef>
                <a:spcPct val="0"/>
              </a:spcBef>
              <a:spcAft>
                <a:spcPct val="0"/>
              </a:spcAft>
              <a:defRPr/>
            </a:pPr>
            <a:endParaRPr lang="en-US" sz="1600" dirty="0">
              <a:solidFill>
                <a:srgbClr val="000000"/>
              </a:solidFill>
              <a:ea typeface="ＭＳ Ｐゴシック"/>
            </a:endParaRP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a:xfrm>
            <a:off x="8835886" y="6356350"/>
            <a:ext cx="2743200" cy="365125"/>
          </a:xfrm>
        </p:spPr>
        <p:txBody>
          <a:bodyPr/>
          <a:lstStyle/>
          <a:p>
            <a:fld id="{4E82295F-F87C-4654-80B7-0F753E698310}" type="slidenum">
              <a:rPr lang="en-US" smtClean="0"/>
              <a:t>‹#›</a:t>
            </a:fld>
            <a:endParaRPr lang="en-US" dirty="0"/>
          </a:p>
        </p:txBody>
      </p:sp>
      <p:sp>
        <p:nvSpPr>
          <p:cNvPr id="7" name="TitleTopPlaceholder"/>
          <p:cNvSpPr>
            <a:spLocks noChangeArrowheads="1"/>
          </p:cNvSpPr>
          <p:nvPr userDrawn="1"/>
        </p:nvSpPr>
        <p:spPr bwMode="auto">
          <a:xfrm>
            <a:off x="1" y="0"/>
            <a:ext cx="1524000" cy="2503488"/>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fontAlgn="base">
              <a:spcBef>
                <a:spcPct val="0"/>
              </a:spcBef>
              <a:spcAft>
                <a:spcPct val="0"/>
              </a:spcAft>
              <a:defRPr/>
            </a:pPr>
            <a:endParaRPr lang="en-US" sz="1600" dirty="0">
              <a:solidFill>
                <a:srgbClr val="000000"/>
              </a:solidFill>
              <a:ea typeface="ＭＳ Ｐゴシック"/>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269" y="4330249"/>
            <a:ext cx="1862743" cy="1721756"/>
          </a:xfrm>
          <a:prstGeom prst="rect">
            <a:avLst/>
          </a:prstGeom>
        </p:spPr>
      </p:pic>
    </p:spTree>
    <p:extLst>
      <p:ext uri="{BB962C8B-B14F-4D97-AF65-F5344CB8AC3E}">
        <p14:creationId xmlns:p14="http://schemas.microsoft.com/office/powerpoint/2010/main" val="126384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626168" y="985344"/>
            <a:ext cx="10952918" cy="515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08718989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a:t>Click to edit Master title style</a:t>
            </a:r>
          </a:p>
        </p:txBody>
      </p:sp>
      <p:sp>
        <p:nvSpPr>
          <p:cNvPr id="3" name="Content Placeholder 2"/>
          <p:cNvSpPr>
            <a:spLocks noGrp="1"/>
          </p:cNvSpPr>
          <p:nvPr>
            <p:ph sz="half" idx="1"/>
          </p:nvPr>
        </p:nvSpPr>
        <p:spPr>
          <a:xfrm>
            <a:off x="626168" y="1007165"/>
            <a:ext cx="5393632" cy="51697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007165"/>
            <a:ext cx="5406885" cy="51697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23981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088206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261292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6096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xfrm>
            <a:off x="5283200" y="6702426"/>
            <a:ext cx="1320800" cy="155575"/>
          </a:xfrm>
          <a:prstGeom prst="rect">
            <a:avLst/>
          </a:prstGeom>
          <a:ln/>
        </p:spPr>
        <p:txBody>
          <a:bodyPr/>
          <a:lstStyle>
            <a:lvl1pPr>
              <a:defRPr/>
            </a:lvl1pPr>
          </a:lstStyle>
          <a:p>
            <a:pPr>
              <a:defRPr/>
            </a:pPr>
            <a:fld id="{A1A130EC-DDFC-454D-ADB2-175520D4C521}" type="datetime1">
              <a:rPr lang="en-US">
                <a:solidFill>
                  <a:srgbClr val="000000"/>
                </a:solidFill>
              </a:rPr>
              <a:pPr>
                <a:defRPr/>
              </a:pPr>
              <a:t>4/13/2018</a:t>
            </a:fld>
            <a:endParaRPr lang="en-US" dirty="0">
              <a:solidFill>
                <a:srgbClr val="000000"/>
              </a:solidFill>
            </a:endParaRPr>
          </a:p>
        </p:txBody>
      </p:sp>
      <p:sp>
        <p:nvSpPr>
          <p:cNvPr id="5" name="Rectangle 9"/>
          <p:cNvSpPr>
            <a:spLocks noGrp="1" noChangeArrowheads="1"/>
          </p:cNvSpPr>
          <p:nvPr>
            <p:ph type="sldNum" sz="quarter" idx="11"/>
          </p:nvPr>
        </p:nvSpPr>
        <p:spPr>
          <a:ln/>
        </p:spPr>
        <p:txBody>
          <a:bodyPr/>
          <a:lstStyle>
            <a:lvl1pPr>
              <a:defRPr/>
            </a:lvl1pPr>
          </a:lstStyle>
          <a:p>
            <a:pPr>
              <a:defRPr/>
            </a:pPr>
            <a:fld id="{2FA0F3E0-BA8A-4CC4-968E-F953EAEF46E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9102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BottomBar"/>
          <p:cNvSpPr>
            <a:spLocks noChangeArrowheads="1"/>
          </p:cNvSpPr>
          <p:nvPr userDrawn="1"/>
        </p:nvSpPr>
        <p:spPr bwMode="auto">
          <a:xfrm>
            <a:off x="0" y="6349400"/>
            <a:ext cx="12192000" cy="5086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76" tIns="46638" rIns="93276" bIns="46638" anchor="ctr"/>
          <a:lstStyle/>
          <a:p>
            <a:pPr algn="ctr" fontAlgn="base">
              <a:spcBef>
                <a:spcPct val="0"/>
              </a:spcBef>
              <a:spcAft>
                <a:spcPct val="0"/>
              </a:spcAft>
            </a:pPr>
            <a:endParaRPr lang="en-US" sz="1600" dirty="0">
              <a:solidFill>
                <a:srgbClr val="000000"/>
              </a:solidFill>
            </a:endParaRPr>
          </a:p>
        </p:txBody>
      </p:sp>
      <p:sp>
        <p:nvSpPr>
          <p:cNvPr id="2" name="Title Placeholder 1"/>
          <p:cNvSpPr>
            <a:spLocks noGrp="1"/>
          </p:cNvSpPr>
          <p:nvPr>
            <p:ph type="title"/>
          </p:nvPr>
        </p:nvSpPr>
        <p:spPr>
          <a:xfrm>
            <a:off x="626168" y="126585"/>
            <a:ext cx="10068336" cy="56326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6167" y="993913"/>
            <a:ext cx="10952917" cy="51830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44863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295F-F87C-4654-80B7-0F753E698310}" type="slidenum">
              <a:rPr lang="en-US" smtClean="0"/>
              <a:t>‹#›</a:t>
            </a:fld>
            <a:endParaRPr lang="en-US" dirty="0"/>
          </a:p>
        </p:txBody>
      </p:sp>
      <p:pic>
        <p:nvPicPr>
          <p:cNvPr id="7"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0694504" y="25540"/>
            <a:ext cx="1480931" cy="664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userDrawn="1"/>
        </p:nvSpPr>
        <p:spPr bwMode="auto">
          <a:xfrm>
            <a:off x="0" y="689844"/>
            <a:ext cx="12175435" cy="45719"/>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11" tIns="45706" rIns="91411" bIns="45706" anchor="ctr"/>
          <a:lstStyle/>
          <a:p>
            <a:pPr algn="ctr">
              <a:defRPr/>
            </a:pPr>
            <a:endParaRPr lang="en-US" dirty="0">
              <a:solidFill>
                <a:srgbClr val="FFFFFF"/>
              </a:solidFill>
            </a:endParaRPr>
          </a:p>
        </p:txBody>
      </p:sp>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21590" y="6249458"/>
            <a:ext cx="626311" cy="578907"/>
          </a:xfrm>
          <a:prstGeom prst="rect">
            <a:avLst/>
          </a:prstGeom>
        </p:spPr>
      </p:pic>
    </p:spTree>
    <p:extLst>
      <p:ext uri="{BB962C8B-B14F-4D97-AF65-F5344CB8AC3E}">
        <p14:creationId xmlns:p14="http://schemas.microsoft.com/office/powerpoint/2010/main" val="320115363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2" r:id="rId3"/>
    <p:sldLayoutId id="2147483654" r:id="rId4"/>
    <p:sldLayoutId id="2147483655" r:id="rId5"/>
    <p:sldLayoutId id="2147483657" r:id="rId6"/>
  </p:sldLayoutIdLst>
  <p:hf hdr="0" ftr="0" dt="0"/>
  <p:txStyles>
    <p:titleStyle>
      <a:lvl1pPr algn="l" defTabSz="914400" rtl="0" eaLnBrk="1" latinLnBrk="0" hangingPunct="1">
        <a:lnSpc>
          <a:spcPct val="90000"/>
        </a:lnSpc>
        <a:spcBef>
          <a:spcPct val="0"/>
        </a:spcBef>
        <a:buNone/>
        <a:defRPr sz="2400" b="1" kern="1200">
          <a:solidFill>
            <a:srgbClr val="0029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in Epic</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April 2018</a:t>
            </a:r>
          </a:p>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1</a:t>
            </a:fld>
            <a:endParaRPr lang="en-US" dirty="0"/>
          </a:p>
        </p:txBody>
      </p:sp>
    </p:spTree>
    <p:extLst>
      <p:ext uri="{BB962C8B-B14F-4D97-AF65-F5344CB8AC3E}">
        <p14:creationId xmlns:p14="http://schemas.microsoft.com/office/powerpoint/2010/main" val="1617413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10</a:t>
            </a:fld>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519" y="1056463"/>
            <a:ext cx="11091295" cy="437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a:spLocks noGrp="1"/>
          </p:cNvSpPr>
          <p:nvPr>
            <p:ph type="title"/>
          </p:nvPr>
        </p:nvSpPr>
        <p:spPr>
          <a:xfrm>
            <a:off x="626168" y="126585"/>
            <a:ext cx="10068336" cy="563260"/>
          </a:xfrm>
        </p:spPr>
        <p:txBody>
          <a:bodyPr/>
          <a:lstStyle/>
          <a:p>
            <a:r>
              <a:rPr lang="en-US" dirty="0" smtClean="0"/>
              <a:t>Tools – Upcoming Appointments Report</a:t>
            </a:r>
            <a:endParaRPr lang="en-US" dirty="0"/>
          </a:p>
        </p:txBody>
      </p:sp>
      <p:sp>
        <p:nvSpPr>
          <p:cNvPr id="8" name="TextBox 7"/>
          <p:cNvSpPr txBox="1"/>
          <p:nvPr/>
        </p:nvSpPr>
        <p:spPr>
          <a:xfrm>
            <a:off x="5508702" y="1951463"/>
            <a:ext cx="501805" cy="2966225"/>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28027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11</a:t>
            </a:fld>
            <a:endParaRPr lang="en-US" dirty="0"/>
          </a:p>
        </p:txBody>
      </p:sp>
      <p:pic>
        <p:nvPicPr>
          <p:cNvPr id="5" name="Picture 2" descr="https://datahandbook.epic.com/ImageHandler.ashx?filename=U:\Images\Epic%202016\1700001To1800000\1717029.png&amp;14962250351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713" y="895417"/>
            <a:ext cx="7269246" cy="525536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p:cNvSpPr>
            <a:spLocks noGrp="1"/>
          </p:cNvSpPr>
          <p:nvPr>
            <p:ph type="title"/>
          </p:nvPr>
        </p:nvSpPr>
        <p:spPr>
          <a:xfrm>
            <a:off x="626168" y="126585"/>
            <a:ext cx="10068336" cy="563260"/>
          </a:xfrm>
        </p:spPr>
        <p:txBody>
          <a:bodyPr/>
          <a:lstStyle/>
          <a:p>
            <a:r>
              <a:rPr lang="en-US" dirty="0" smtClean="0"/>
              <a:t>Tools – Upcoming Appointments Report</a:t>
            </a:r>
            <a:endParaRPr lang="en-US" dirty="0"/>
          </a:p>
        </p:txBody>
      </p:sp>
      <p:sp>
        <p:nvSpPr>
          <p:cNvPr id="7" name="TextBox 6"/>
          <p:cNvSpPr txBox="1"/>
          <p:nvPr/>
        </p:nvSpPr>
        <p:spPr>
          <a:xfrm>
            <a:off x="5943600" y="981307"/>
            <a:ext cx="1371600" cy="367991"/>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71781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Workflow</a:t>
            </a:r>
          </a:p>
        </p:txBody>
      </p:sp>
      <p:sp>
        <p:nvSpPr>
          <p:cNvPr id="3" name="Content Placeholder 2"/>
          <p:cNvSpPr>
            <a:spLocks noGrp="1"/>
          </p:cNvSpPr>
          <p:nvPr>
            <p:ph idx="1"/>
          </p:nvPr>
        </p:nvSpPr>
        <p:spPr>
          <a:xfrm>
            <a:off x="626168" y="1204167"/>
            <a:ext cx="10952918" cy="5152183"/>
          </a:xfrm>
        </p:spPr>
        <p:txBody>
          <a:bodyPr/>
          <a:lstStyle/>
          <a:p>
            <a:pPr marL="0" indent="0">
              <a:buNone/>
            </a:pPr>
            <a:endParaRPr lang="en-US" dirty="0" smtClean="0">
              <a:solidFill>
                <a:srgbClr val="002960"/>
              </a:solidFill>
            </a:endParaRPr>
          </a:p>
          <a:p>
            <a:r>
              <a:rPr lang="en-US" dirty="0" smtClean="0">
                <a:solidFill>
                  <a:srgbClr val="002960"/>
                </a:solidFill>
              </a:rPr>
              <a:t>Study Coordinators will perform outreach to the departments to schedule a study related visit </a:t>
            </a:r>
          </a:p>
          <a:p>
            <a:endParaRPr lang="en-US" dirty="0">
              <a:solidFill>
                <a:srgbClr val="002960"/>
              </a:solidFill>
            </a:endParaRPr>
          </a:p>
          <a:p>
            <a:r>
              <a:rPr lang="en-US" dirty="0" smtClean="0">
                <a:solidFill>
                  <a:srgbClr val="002960"/>
                </a:solidFill>
              </a:rPr>
              <a:t>Schedulers will perform visit encounter linking at the time of scheduling</a:t>
            </a:r>
          </a:p>
          <a:p>
            <a:pPr marL="0" indent="0">
              <a:buNone/>
            </a:pPr>
            <a:endParaRPr lang="en-US" dirty="0">
              <a:solidFill>
                <a:srgbClr val="002960"/>
              </a:solidFill>
            </a:endParaRPr>
          </a:p>
          <a:p>
            <a:r>
              <a:rPr lang="en-US" dirty="0" smtClean="0">
                <a:solidFill>
                  <a:srgbClr val="002960"/>
                </a:solidFill>
              </a:rPr>
              <a:t>Study Coordinators will be able to link visit encounters from the Upcoming Appointments Report</a:t>
            </a:r>
          </a:p>
          <a:p>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12</a:t>
            </a:fld>
            <a:endParaRPr lang="en-US" dirty="0"/>
          </a:p>
        </p:txBody>
      </p:sp>
    </p:spTree>
    <p:extLst>
      <p:ext uri="{BB962C8B-B14F-4D97-AF65-F5344CB8AC3E}">
        <p14:creationId xmlns:p14="http://schemas.microsoft.com/office/powerpoint/2010/main" val="1907415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Summary of Key Points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626168" y="947006"/>
            <a:ext cx="10952918" cy="5152183"/>
          </a:xfrm>
        </p:spPr>
        <p:txBody>
          <a:bodyPr/>
          <a:lstStyle/>
          <a:p>
            <a:pPr marL="0" indent="0">
              <a:buNone/>
            </a:pPr>
            <a:endParaRPr lang="en-US" dirty="0" smtClean="0">
              <a:solidFill>
                <a:srgbClr val="002960"/>
              </a:solidFill>
            </a:endParaRPr>
          </a:p>
          <a:p>
            <a:r>
              <a:rPr lang="en-US" dirty="0" smtClean="0">
                <a:solidFill>
                  <a:srgbClr val="002960"/>
                </a:solidFill>
              </a:rPr>
              <a:t>The active studies and participants will be interfaced from VelosCT.</a:t>
            </a:r>
          </a:p>
          <a:p>
            <a:r>
              <a:rPr lang="en-US" dirty="0" smtClean="0">
                <a:solidFill>
                  <a:srgbClr val="002960"/>
                </a:solidFill>
              </a:rPr>
              <a:t>Participants must be entered into VelosCT with 24 hours of being consented.</a:t>
            </a:r>
          </a:p>
          <a:p>
            <a:r>
              <a:rPr lang="en-US" dirty="0" smtClean="0">
                <a:solidFill>
                  <a:srgbClr val="002960"/>
                </a:solidFill>
              </a:rPr>
              <a:t>The study nickname in VelosCT will be the Study Name in Epic.</a:t>
            </a:r>
          </a:p>
          <a:p>
            <a:r>
              <a:rPr lang="en-US" dirty="0" smtClean="0">
                <a:solidFill>
                  <a:srgbClr val="002960"/>
                </a:solidFill>
              </a:rPr>
              <a:t>The IRB Protocol number in VelosCT will be the Study Code in Epic.</a:t>
            </a:r>
          </a:p>
          <a:p>
            <a:r>
              <a:rPr lang="en-US" dirty="0" smtClean="0">
                <a:solidFill>
                  <a:srgbClr val="002960"/>
                </a:solidFill>
              </a:rPr>
              <a:t>The Full protocol title in  VelosCT will be in the Description field in Epic.</a:t>
            </a:r>
          </a:p>
          <a:p>
            <a:r>
              <a:rPr lang="en-US" dirty="0" smtClean="0">
                <a:solidFill>
                  <a:srgbClr val="002960"/>
                </a:solidFill>
              </a:rPr>
              <a:t>The NCT number will only be interfaced for CMS Qualifying Clinical Trials.</a:t>
            </a:r>
          </a:p>
          <a:p>
            <a:r>
              <a:rPr lang="en-US" dirty="0" smtClean="0">
                <a:solidFill>
                  <a:srgbClr val="002960"/>
                </a:solidFill>
              </a:rPr>
              <a:t>We are not going live with Epic calendars or time lines.</a:t>
            </a:r>
          </a:p>
          <a:p>
            <a:r>
              <a:rPr lang="en-US" dirty="0" smtClean="0">
                <a:solidFill>
                  <a:srgbClr val="002960"/>
                </a:solidFill>
              </a:rPr>
              <a:t>Patient Financial Services will review all charges for research participants, and process in accordance with research documentation in the VelosCT calendar.</a:t>
            </a:r>
          </a:p>
          <a:p>
            <a:pPr marL="0" indent="0">
              <a:buNone/>
            </a:pPr>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13</a:t>
            </a:fld>
            <a:endParaRPr lang="en-US" dirty="0"/>
          </a:p>
        </p:txBody>
      </p:sp>
    </p:spTree>
    <p:extLst>
      <p:ext uri="{BB962C8B-B14F-4D97-AF65-F5344CB8AC3E}">
        <p14:creationId xmlns:p14="http://schemas.microsoft.com/office/powerpoint/2010/main" val="740505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89625086"/>
              </p:ext>
            </p:extLst>
          </p:nvPr>
        </p:nvGraphicFramePr>
        <p:xfrm>
          <a:off x="626168" y="1117697"/>
          <a:ext cx="10999776" cy="2712720"/>
        </p:xfrm>
        <a:graphic>
          <a:graphicData uri="http://schemas.openxmlformats.org/drawingml/2006/table">
            <a:tbl>
              <a:tblPr firstRow="1" bandRow="1">
                <a:tableStyleId>{5C22544A-7EE6-4342-B048-85BDC9FD1C3A}</a:tableStyleId>
              </a:tblPr>
              <a:tblGrid>
                <a:gridCol w="4374458">
                  <a:extLst>
                    <a:ext uri="{9D8B030D-6E8A-4147-A177-3AD203B41FA5}">
                      <a16:colId xmlns="" xmlns:a16="http://schemas.microsoft.com/office/drawing/2014/main" val="889537185"/>
                    </a:ext>
                  </a:extLst>
                </a:gridCol>
                <a:gridCol w="1628775">
                  <a:extLst>
                    <a:ext uri="{9D8B030D-6E8A-4147-A177-3AD203B41FA5}">
                      <a16:colId xmlns="" xmlns:a16="http://schemas.microsoft.com/office/drawing/2014/main" val="3980046793"/>
                    </a:ext>
                  </a:extLst>
                </a:gridCol>
                <a:gridCol w="4996543">
                  <a:extLst>
                    <a:ext uri="{9D8B030D-6E8A-4147-A177-3AD203B41FA5}">
                      <a16:colId xmlns="" xmlns:a16="http://schemas.microsoft.com/office/drawing/2014/main" val="39731580"/>
                    </a:ext>
                  </a:extLst>
                </a:gridCol>
              </a:tblGrid>
              <a:tr h="370840">
                <a:tc>
                  <a:txBody>
                    <a:bodyPr/>
                    <a:lstStyle/>
                    <a:p>
                      <a:r>
                        <a:rPr lang="en-US" sz="2000" dirty="0" smtClean="0">
                          <a:latin typeface="+mn-lt"/>
                        </a:rPr>
                        <a:t>Additional Information</a:t>
                      </a:r>
                      <a:endParaRPr lang="en-US" sz="2000" dirty="0">
                        <a:latin typeface="+mn-lt"/>
                      </a:endParaRPr>
                    </a:p>
                  </a:txBody>
                  <a:tcPr/>
                </a:tc>
                <a:tc>
                  <a:txBody>
                    <a:bodyPr/>
                    <a:lstStyle/>
                    <a:p>
                      <a:r>
                        <a:rPr lang="en-US" sz="2000" dirty="0" smtClean="0">
                          <a:latin typeface="+mn-lt"/>
                        </a:rPr>
                        <a:t>Timing</a:t>
                      </a:r>
                      <a:endParaRPr lang="en-US" sz="2000" dirty="0">
                        <a:latin typeface="+mn-lt"/>
                      </a:endParaRPr>
                    </a:p>
                  </a:txBody>
                  <a:tcPr/>
                </a:tc>
                <a:tc>
                  <a:txBody>
                    <a:bodyPr/>
                    <a:lstStyle/>
                    <a:p>
                      <a:r>
                        <a:rPr lang="en-US" sz="2000" dirty="0" smtClean="0">
                          <a:latin typeface="+mn-lt"/>
                        </a:rPr>
                        <a:t>Location</a:t>
                      </a:r>
                      <a:endParaRPr lang="en-US" sz="2000" dirty="0">
                        <a:latin typeface="+mn-lt"/>
                      </a:endParaRPr>
                    </a:p>
                  </a:txBody>
                  <a:tcPr/>
                </a:tc>
                <a:extLst>
                  <a:ext uri="{0D108BD9-81ED-4DB2-BD59-A6C34878D82A}">
                    <a16:rowId xmlns="" xmlns:a16="http://schemas.microsoft.com/office/drawing/2014/main" val="18131320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CAD Link</a:t>
                      </a:r>
                      <a:r>
                        <a:rPr lang="en-US" sz="2000" baseline="0" dirty="0" smtClean="0">
                          <a:solidFill>
                            <a:schemeClr val="accent5">
                              <a:lumMod val="50000"/>
                            </a:schemeClr>
                          </a:solidFill>
                          <a:latin typeface="+mn-lt"/>
                        </a:rPr>
                        <a:t> Research</a:t>
                      </a:r>
                      <a:r>
                        <a:rPr lang="en-US" sz="2000" dirty="0" smtClean="0">
                          <a:solidFill>
                            <a:schemeClr val="accent5">
                              <a:lumMod val="50000"/>
                            </a:schemeClr>
                          </a:solidFill>
                          <a:latin typeface="+mn-lt"/>
                        </a:rPr>
                        <a:t> </a:t>
                      </a:r>
                      <a:r>
                        <a:rPr lang="en-US" sz="2000" baseline="0" dirty="0" smtClean="0">
                          <a:solidFill>
                            <a:schemeClr val="accent5">
                              <a:lumMod val="50000"/>
                            </a:schemeClr>
                          </a:solidFill>
                          <a:latin typeface="+mn-lt"/>
                        </a:rPr>
                        <a:t>Tip Sheet</a:t>
                      </a:r>
                      <a:endParaRPr lang="en-US" sz="2000" dirty="0">
                        <a:solidFill>
                          <a:schemeClr val="accent5">
                            <a:lumMod val="50000"/>
                          </a:schemeClr>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Posted</a:t>
                      </a:r>
                      <a:endParaRPr lang="en-US" sz="2000" dirty="0">
                        <a:solidFill>
                          <a:schemeClr val="accent5">
                            <a:lumMod val="50000"/>
                          </a:schemeClr>
                        </a:solidFill>
                        <a:latin typeface="+mn-lt"/>
                      </a:endParaRPr>
                    </a:p>
                  </a:txBody>
                  <a:tcPr/>
                </a:tc>
                <a:tc>
                  <a:txBody>
                    <a:bodyPr/>
                    <a:lstStyle/>
                    <a:p>
                      <a:r>
                        <a:rPr lang="en-US" sz="2000" dirty="0" smtClean="0">
                          <a:solidFill>
                            <a:schemeClr val="accent5">
                              <a:lumMod val="50000"/>
                            </a:schemeClr>
                          </a:solidFill>
                          <a:latin typeface="+mn-lt"/>
                        </a:rPr>
                        <a:t>http://share.bmc.org/revup/Cadence/Forms/AllItems.aspx?RootFolder=%2frevup%2fCadence%2fFront%20Desk%20Tip%20Sheets&amp;View=%7b3894984F%2d2455%2d48F5%2d8A0F%2d1C6380A5ED52%7d</a:t>
                      </a:r>
                      <a:endParaRPr lang="en-US" sz="2000" dirty="0">
                        <a:solidFill>
                          <a:schemeClr val="accent5">
                            <a:lumMod val="50000"/>
                          </a:schemeClr>
                        </a:solidFill>
                        <a:latin typeface="+mn-lt"/>
                      </a:endParaRPr>
                    </a:p>
                  </a:txBody>
                  <a:tcP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Research E-Learning</a:t>
                      </a:r>
                      <a:endParaRPr lang="en-US" sz="2000" dirty="0">
                        <a:solidFill>
                          <a:schemeClr val="accent5">
                            <a:lumMod val="50000"/>
                          </a:schemeClr>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Posted</a:t>
                      </a:r>
                      <a:endParaRPr lang="en-US" sz="2000" dirty="0">
                        <a:solidFill>
                          <a:schemeClr val="accent5">
                            <a:lumMod val="50000"/>
                          </a:schemeClr>
                        </a:solidFill>
                        <a:latin typeface="+mn-lt"/>
                      </a:endParaRPr>
                    </a:p>
                  </a:txBody>
                  <a:tcPr/>
                </a:tc>
                <a:tc>
                  <a:txBody>
                    <a:bodyPr/>
                    <a:lstStyle/>
                    <a:p>
                      <a:r>
                        <a:rPr lang="en-US" sz="2000" kern="1200" dirty="0" smtClean="0">
                          <a:solidFill>
                            <a:schemeClr val="accent5">
                              <a:lumMod val="50000"/>
                            </a:schemeClr>
                          </a:solidFill>
                          <a:latin typeface="+mn-lt"/>
                          <a:ea typeface="+mn-ea"/>
                          <a:cs typeface="+mn-cs"/>
                        </a:rPr>
                        <a:t>http://internal.bmc.org/revup/elearning/cadence.html</a:t>
                      </a:r>
                      <a:endParaRPr lang="en-US" sz="2000" kern="1200" dirty="0">
                        <a:solidFill>
                          <a:schemeClr val="accent5">
                            <a:lumMod val="50000"/>
                          </a:schemeClr>
                        </a:solidFill>
                        <a:latin typeface="+mn-lt"/>
                        <a:ea typeface="+mn-ea"/>
                        <a:cs typeface="+mn-cs"/>
                      </a:endParaRPr>
                    </a:p>
                  </a:txBody>
                  <a:tcPr/>
                </a:tc>
              </a:tr>
            </a:tbl>
          </a:graphicData>
        </a:graphic>
      </p:graphicFrame>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241891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54B01-2A31-423D-8E14-ACC89E2254A1}"/>
              </a:ext>
            </a:extLst>
          </p:cNvPr>
          <p:cNvSpPr>
            <a:spLocks noGrp="1"/>
          </p:cNvSpPr>
          <p:nvPr>
            <p:ph type="title"/>
          </p:nvPr>
        </p:nvSpPr>
        <p:spPr/>
        <p:txBody>
          <a:bodyPr/>
          <a:lstStyle/>
          <a:p>
            <a:r>
              <a:rPr lang="en-US" dirty="0" smtClean="0"/>
              <a:t>Research</a:t>
            </a:r>
            <a:endParaRPr lang="en-US" dirty="0"/>
          </a:p>
        </p:txBody>
      </p:sp>
      <p:sp>
        <p:nvSpPr>
          <p:cNvPr id="24579" name="Slide Number Placeholder 4"/>
          <p:cNvSpPr>
            <a:spLocks noGrp="1"/>
          </p:cNvSpPr>
          <p:nvPr>
            <p:ph type="sldNum" sz="quarter" idx="12"/>
          </p:nvPr>
        </p:nvSpPr>
        <p:spPr>
          <a:noFill/>
        </p:spPr>
        <p:txBody>
          <a:bodyPr/>
          <a:lstStyle>
            <a:lvl1pPr eaLnBrk="0" hangingPunct="0">
              <a:spcBef>
                <a:spcPct val="20000"/>
              </a:spcBef>
              <a:buClr>
                <a:schemeClr val="bg2"/>
              </a:buClr>
              <a:buFont typeface="Wingdings" pitchFamily="2" charset="2"/>
              <a:buChar char="§"/>
              <a:defRPr sz="2400">
                <a:solidFill>
                  <a:srgbClr val="333333"/>
                </a:solidFill>
                <a:latin typeface="Arial" charset="0"/>
              </a:defRPr>
            </a:lvl1pPr>
            <a:lvl2pPr marL="742950" indent="-285750" eaLnBrk="0" hangingPunct="0">
              <a:spcBef>
                <a:spcPct val="20000"/>
              </a:spcBef>
              <a:buClr>
                <a:schemeClr val="bg2"/>
              </a:buClr>
              <a:buFont typeface="Wingdings" pitchFamily="2" charset="2"/>
              <a:buChar char="§"/>
              <a:defRPr sz="2000">
                <a:solidFill>
                  <a:srgbClr val="333333"/>
                </a:solidFill>
                <a:latin typeface="Arial" charset="0"/>
              </a:defRPr>
            </a:lvl2pPr>
            <a:lvl3pPr marL="1143000" indent="-228600" eaLnBrk="0" hangingPunct="0">
              <a:spcBef>
                <a:spcPct val="20000"/>
              </a:spcBef>
              <a:buClr>
                <a:schemeClr val="bg2"/>
              </a:buClr>
              <a:buFont typeface="Wingdings" pitchFamily="2" charset="2"/>
              <a:buChar char="§"/>
              <a:defRPr>
                <a:solidFill>
                  <a:srgbClr val="333333"/>
                </a:solidFill>
                <a:latin typeface="Arial" charset="0"/>
              </a:defRPr>
            </a:lvl3pPr>
            <a:lvl4pPr marL="1600200" indent="-228600" eaLnBrk="0" hangingPunct="0">
              <a:spcBef>
                <a:spcPct val="20000"/>
              </a:spcBef>
              <a:buClr>
                <a:schemeClr val="bg2"/>
              </a:buClr>
              <a:buFont typeface="Wingdings" pitchFamily="2" charset="2"/>
              <a:buChar char="§"/>
              <a:defRPr sz="1600">
                <a:solidFill>
                  <a:srgbClr val="333333"/>
                </a:solidFill>
                <a:latin typeface="Arial" charset="0"/>
              </a:defRPr>
            </a:lvl4pPr>
            <a:lvl5pPr marL="2057400" indent="-228600" eaLnBrk="0" hangingPunct="0">
              <a:spcBef>
                <a:spcPct val="20000"/>
              </a:spcBef>
              <a:buClr>
                <a:schemeClr val="bg2"/>
              </a:buClr>
              <a:buFont typeface="Wingdings" pitchFamily="2" charset="2"/>
              <a:buChar char="§"/>
              <a:defRPr sz="1400">
                <a:solidFill>
                  <a:srgbClr val="333333"/>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9pPr>
          </a:lstStyle>
          <a:p>
            <a:pPr>
              <a:spcBef>
                <a:spcPct val="0"/>
              </a:spcBef>
              <a:buClrTx/>
              <a:buFontTx/>
              <a:buNone/>
            </a:pPr>
            <a:fld id="{5011703D-C394-4AE7-93FC-E4DCBA936096}" type="slidenum">
              <a:rPr lang="en-US" altLang="en-US" sz="1000">
                <a:solidFill>
                  <a:srgbClr val="FFFFFF"/>
                </a:solidFill>
                <a:latin typeface="Palatino Linotype" pitchFamily="18" charset="0"/>
              </a:rPr>
              <a:pPr>
                <a:spcBef>
                  <a:spcPct val="0"/>
                </a:spcBef>
                <a:buClrTx/>
                <a:buFontTx/>
                <a:buNone/>
              </a:pPr>
              <a:t>2</a:t>
            </a:fld>
            <a:endParaRPr lang="en-US" altLang="en-US" sz="1000" dirty="0">
              <a:solidFill>
                <a:srgbClr val="FFFFFF"/>
              </a:solidFill>
              <a:latin typeface="Palatino Linotype" pitchFamily="18" charset="0"/>
            </a:endParaRPr>
          </a:p>
        </p:txBody>
      </p:sp>
      <p:sp>
        <p:nvSpPr>
          <p:cNvPr id="9" name="Title 1"/>
          <p:cNvSpPr>
            <a:spLocks noGrp="1"/>
          </p:cNvSpPr>
          <p:nvPr/>
        </p:nvSpPr>
        <p:spPr bwMode="auto">
          <a:xfrm>
            <a:off x="1869878" y="311889"/>
            <a:ext cx="617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b="1">
                <a:solidFill>
                  <a:srgbClr val="808080"/>
                </a:solidFill>
                <a:latin typeface="+mj-lt"/>
                <a:ea typeface="+mj-ea"/>
                <a:cs typeface="+mj-cs"/>
              </a:defRPr>
            </a:lvl1pPr>
            <a:lvl2pPr algn="l" rtl="0" eaLnBrk="0" fontAlgn="base" hangingPunct="0">
              <a:spcBef>
                <a:spcPct val="0"/>
              </a:spcBef>
              <a:spcAft>
                <a:spcPct val="0"/>
              </a:spcAft>
              <a:defRPr sz="3000" b="1">
                <a:solidFill>
                  <a:srgbClr val="808080"/>
                </a:solidFill>
                <a:latin typeface="Arial" charset="0"/>
              </a:defRPr>
            </a:lvl2pPr>
            <a:lvl3pPr algn="l" rtl="0" eaLnBrk="0" fontAlgn="base" hangingPunct="0">
              <a:spcBef>
                <a:spcPct val="0"/>
              </a:spcBef>
              <a:spcAft>
                <a:spcPct val="0"/>
              </a:spcAft>
              <a:defRPr sz="3000" b="1">
                <a:solidFill>
                  <a:srgbClr val="808080"/>
                </a:solidFill>
                <a:latin typeface="Arial" charset="0"/>
              </a:defRPr>
            </a:lvl3pPr>
            <a:lvl4pPr algn="l" rtl="0" eaLnBrk="0" fontAlgn="base" hangingPunct="0">
              <a:spcBef>
                <a:spcPct val="0"/>
              </a:spcBef>
              <a:spcAft>
                <a:spcPct val="0"/>
              </a:spcAft>
              <a:defRPr sz="3000" b="1">
                <a:solidFill>
                  <a:srgbClr val="808080"/>
                </a:solidFill>
                <a:latin typeface="Arial" charset="0"/>
              </a:defRPr>
            </a:lvl4pPr>
            <a:lvl5pPr algn="l" rtl="0" eaLnBrk="0" fontAlgn="base" hangingPunct="0">
              <a:spcBef>
                <a:spcPct val="0"/>
              </a:spcBef>
              <a:spcAft>
                <a:spcPct val="0"/>
              </a:spcAft>
              <a:defRPr sz="3000" b="1">
                <a:solidFill>
                  <a:srgbClr val="808080"/>
                </a:solidFill>
                <a:latin typeface="Arial" charset="0"/>
              </a:defRPr>
            </a:lvl5pPr>
            <a:lvl6pPr marL="457200" algn="l" rtl="0" fontAlgn="base">
              <a:spcBef>
                <a:spcPct val="0"/>
              </a:spcBef>
              <a:spcAft>
                <a:spcPct val="0"/>
              </a:spcAft>
              <a:defRPr sz="3000" b="1">
                <a:solidFill>
                  <a:srgbClr val="808080"/>
                </a:solidFill>
                <a:latin typeface="Arial" charset="0"/>
              </a:defRPr>
            </a:lvl6pPr>
            <a:lvl7pPr marL="914400" algn="l" rtl="0" fontAlgn="base">
              <a:spcBef>
                <a:spcPct val="0"/>
              </a:spcBef>
              <a:spcAft>
                <a:spcPct val="0"/>
              </a:spcAft>
              <a:defRPr sz="3000" b="1">
                <a:solidFill>
                  <a:srgbClr val="808080"/>
                </a:solidFill>
                <a:latin typeface="Arial" charset="0"/>
              </a:defRPr>
            </a:lvl7pPr>
            <a:lvl8pPr marL="1371600" algn="l" rtl="0" fontAlgn="base">
              <a:spcBef>
                <a:spcPct val="0"/>
              </a:spcBef>
              <a:spcAft>
                <a:spcPct val="0"/>
              </a:spcAft>
              <a:defRPr sz="3000" b="1">
                <a:solidFill>
                  <a:srgbClr val="808080"/>
                </a:solidFill>
                <a:latin typeface="Arial" charset="0"/>
              </a:defRPr>
            </a:lvl8pPr>
            <a:lvl9pPr marL="1828800" algn="l" rtl="0" fontAlgn="base">
              <a:spcBef>
                <a:spcPct val="0"/>
              </a:spcBef>
              <a:spcAft>
                <a:spcPct val="0"/>
              </a:spcAft>
              <a:defRPr sz="3000" b="1">
                <a:solidFill>
                  <a:srgbClr val="808080"/>
                </a:solidFill>
                <a:latin typeface="Arial" charset="0"/>
              </a:defRPr>
            </a:lvl9pPr>
          </a:lstStyle>
          <a:p>
            <a:endParaRPr lang="en-US" altLang="en-US" sz="2400" b="0" dirty="0"/>
          </a:p>
        </p:txBody>
      </p:sp>
      <p:sp>
        <p:nvSpPr>
          <p:cNvPr id="23" name="Rectangle 22"/>
          <p:cNvSpPr/>
          <p:nvPr/>
        </p:nvSpPr>
        <p:spPr bwMode="auto">
          <a:xfrm>
            <a:off x="702218" y="1204110"/>
            <a:ext cx="4868594" cy="37719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a:solidFill>
                  <a:schemeClr val="bg1"/>
                </a:solidFill>
              </a:rPr>
              <a:t>Current State Workflows</a:t>
            </a:r>
          </a:p>
        </p:txBody>
      </p:sp>
      <p:sp>
        <p:nvSpPr>
          <p:cNvPr id="24" name="Rectangle 23"/>
          <p:cNvSpPr/>
          <p:nvPr/>
        </p:nvSpPr>
        <p:spPr bwMode="auto">
          <a:xfrm>
            <a:off x="1276327" y="3393362"/>
            <a:ext cx="9631684" cy="3810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Key Information (outstanding questions, impact on BMC, workflow highlights/positives)</a:t>
            </a:r>
            <a:endParaRPr lang="en-US" sz="1600" b="1" dirty="0">
              <a:solidFill>
                <a:schemeClr val="bg1"/>
              </a:solidFill>
            </a:endParaRPr>
          </a:p>
        </p:txBody>
      </p:sp>
      <p:sp>
        <p:nvSpPr>
          <p:cNvPr id="26" name="Rectangle 25"/>
          <p:cNvSpPr/>
          <p:nvPr/>
        </p:nvSpPr>
        <p:spPr bwMode="auto">
          <a:xfrm>
            <a:off x="6147586" y="1221843"/>
            <a:ext cx="5049715" cy="36986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a:solidFill>
                  <a:schemeClr val="bg1"/>
                </a:solidFill>
              </a:rPr>
              <a:t>Future State Workflows</a:t>
            </a:r>
          </a:p>
        </p:txBody>
      </p:sp>
      <p:sp>
        <p:nvSpPr>
          <p:cNvPr id="31" name="TextBox 30"/>
          <p:cNvSpPr txBox="1"/>
          <p:nvPr/>
        </p:nvSpPr>
        <p:spPr>
          <a:xfrm>
            <a:off x="626168" y="745813"/>
            <a:ext cx="4086261" cy="461665"/>
          </a:xfrm>
          <a:prstGeom prst="rect">
            <a:avLst/>
          </a:prstGeom>
          <a:noFill/>
        </p:spPr>
        <p:txBody>
          <a:bodyPr wrap="square" rtlCol="0">
            <a:spAutoFit/>
          </a:bodyPr>
          <a:lstStyle/>
          <a:p>
            <a:r>
              <a:rPr lang="en-US" sz="2400" dirty="0" smtClean="0">
                <a:solidFill>
                  <a:schemeClr val="bg2">
                    <a:lumMod val="50000"/>
                  </a:schemeClr>
                </a:solidFill>
              </a:rPr>
              <a:t>Owning Application Team: HB</a:t>
            </a:r>
            <a:endParaRPr lang="en-US" sz="2400" dirty="0">
              <a:solidFill>
                <a:schemeClr val="bg2">
                  <a:lumMod val="50000"/>
                </a:schemeClr>
              </a:solidFill>
            </a:endParaRPr>
          </a:p>
        </p:txBody>
      </p:sp>
      <p:sp>
        <p:nvSpPr>
          <p:cNvPr id="32" name="TextBox 31"/>
          <p:cNvSpPr txBox="1"/>
          <p:nvPr/>
        </p:nvSpPr>
        <p:spPr>
          <a:xfrm>
            <a:off x="7250545" y="748653"/>
            <a:ext cx="4823701" cy="738664"/>
          </a:xfrm>
          <a:prstGeom prst="rect">
            <a:avLst/>
          </a:prstGeom>
          <a:noFill/>
        </p:spPr>
        <p:txBody>
          <a:bodyPr wrap="square" rtlCol="0">
            <a:spAutoFit/>
          </a:bodyPr>
          <a:lstStyle/>
          <a:p>
            <a:r>
              <a:rPr lang="en-US" sz="1400" b="1" dirty="0"/>
              <a:t>Impacted Groups: </a:t>
            </a:r>
            <a:r>
              <a:rPr lang="en-US" sz="1400" b="1" dirty="0" smtClean="0"/>
              <a:t>PFS, Patient Access, Study Coordinators</a:t>
            </a:r>
            <a:endParaRPr lang="en-US" sz="1400" b="1" dirty="0"/>
          </a:p>
          <a:p>
            <a:r>
              <a:rPr lang="en-US" sz="1400" b="1" dirty="0"/>
              <a:t>Impacted </a:t>
            </a:r>
            <a:r>
              <a:rPr lang="en-US" sz="1400" b="1" dirty="0" smtClean="0"/>
              <a:t>Roles*: Billers, </a:t>
            </a:r>
            <a:r>
              <a:rPr lang="en-US" sz="1400" b="1" dirty="0"/>
              <a:t>Schedulers, Study Coordinators</a:t>
            </a:r>
          </a:p>
          <a:p>
            <a:endParaRPr lang="en-US" sz="1400" b="1" dirty="0"/>
          </a:p>
        </p:txBody>
      </p:sp>
      <p:sp>
        <p:nvSpPr>
          <p:cNvPr id="29" name="Rectangle 28"/>
          <p:cNvSpPr/>
          <p:nvPr/>
        </p:nvSpPr>
        <p:spPr bwMode="auto">
          <a:xfrm>
            <a:off x="1276327" y="4476818"/>
            <a:ext cx="9631684" cy="3810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How this impacts your role</a:t>
            </a:r>
            <a:endParaRPr lang="en-US" sz="1600" b="1" dirty="0">
              <a:solidFill>
                <a:schemeClr val="bg1"/>
              </a:solidFill>
            </a:endParaRPr>
          </a:p>
        </p:txBody>
      </p:sp>
      <p:sp>
        <p:nvSpPr>
          <p:cNvPr id="5" name="TextBox 4">
            <a:extLst>
              <a:ext uri="{FF2B5EF4-FFF2-40B4-BE49-F238E27FC236}">
                <a16:creationId xmlns:a16="http://schemas.microsoft.com/office/drawing/2014/main" xmlns="" id="{8E25A3FC-8A77-4AD8-BDB9-9C1A6D9E7BDF}"/>
              </a:ext>
            </a:extLst>
          </p:cNvPr>
          <p:cNvSpPr txBox="1"/>
          <p:nvPr/>
        </p:nvSpPr>
        <p:spPr>
          <a:xfrm>
            <a:off x="702218" y="1591703"/>
            <a:ext cx="4868594" cy="1754326"/>
          </a:xfrm>
          <a:prstGeom prst="rect">
            <a:avLst/>
          </a:prstGeom>
          <a:noFill/>
          <a:ln w="19050">
            <a:solidFill>
              <a:schemeClr val="tx1"/>
            </a:solidFill>
          </a:ln>
        </p:spPr>
        <p:txBody>
          <a:bodyPr wrap="square" rtlCol="0">
            <a:spAutoFit/>
          </a:bodyPr>
          <a:lstStyle/>
          <a:p>
            <a:r>
              <a:rPr lang="en-US" dirty="0" smtClean="0"/>
              <a:t>Patients that are enrolled in a research study are flagged in SDK using “ZZ Research”. This flag qualifies the patient related charges onto a report for manual billing review by Revenue Integrity. All charges marked for bill to study versus bill to insurance are managed in SDK and GE.</a:t>
            </a:r>
            <a:endParaRPr lang="en-US" dirty="0"/>
          </a:p>
        </p:txBody>
      </p:sp>
      <p:sp>
        <p:nvSpPr>
          <p:cNvPr id="34" name="TextBox 33">
            <a:extLst>
              <a:ext uri="{FF2B5EF4-FFF2-40B4-BE49-F238E27FC236}">
                <a16:creationId xmlns:a16="http://schemas.microsoft.com/office/drawing/2014/main" xmlns="" id="{5C179DCF-90E7-42A5-9E40-D265E0BDF9F7}"/>
              </a:ext>
            </a:extLst>
          </p:cNvPr>
          <p:cNvSpPr txBox="1"/>
          <p:nvPr/>
        </p:nvSpPr>
        <p:spPr>
          <a:xfrm>
            <a:off x="6147585" y="1600319"/>
            <a:ext cx="5049715" cy="1754326"/>
          </a:xfrm>
          <a:prstGeom prst="rect">
            <a:avLst/>
          </a:prstGeom>
          <a:noFill/>
          <a:ln w="19050">
            <a:solidFill>
              <a:schemeClr val="tx1"/>
            </a:solidFill>
          </a:ln>
        </p:spPr>
        <p:txBody>
          <a:bodyPr wrap="square" rtlCol="0">
            <a:spAutoFit/>
          </a:bodyPr>
          <a:lstStyle/>
          <a:p>
            <a:r>
              <a:rPr lang="en-US" dirty="0" smtClean="0"/>
              <a:t>Users will be linking patients to studies in Epic however an interface from Velos to Epic will flag enrollments at the patient level. This flag will identify patient related charges for research billing review. PFS will perform the billing review function in Epic.</a:t>
            </a:r>
          </a:p>
        </p:txBody>
      </p:sp>
      <p:sp>
        <p:nvSpPr>
          <p:cNvPr id="35" name="TextBox 34">
            <a:extLst>
              <a:ext uri="{FF2B5EF4-FFF2-40B4-BE49-F238E27FC236}">
                <a16:creationId xmlns:a16="http://schemas.microsoft.com/office/drawing/2014/main" xmlns="" id="{25E55D29-7B26-4FD0-80A6-B08F4A6BE32E}"/>
              </a:ext>
            </a:extLst>
          </p:cNvPr>
          <p:cNvSpPr txBox="1"/>
          <p:nvPr/>
        </p:nvSpPr>
        <p:spPr>
          <a:xfrm>
            <a:off x="1280158" y="3777748"/>
            <a:ext cx="9631684" cy="646331"/>
          </a:xfrm>
          <a:prstGeom prst="rect">
            <a:avLst/>
          </a:prstGeom>
          <a:noFill/>
          <a:ln w="19050">
            <a:solidFill>
              <a:schemeClr val="tx1"/>
            </a:solidFill>
          </a:ln>
        </p:spPr>
        <p:txBody>
          <a:bodyPr wrap="square" rtlCol="0">
            <a:spAutoFit/>
          </a:bodyPr>
          <a:lstStyle/>
          <a:p>
            <a:r>
              <a:rPr lang="en-US" dirty="0" smtClean="0"/>
              <a:t>Patient Header- Patients enrolled in an active study may be identified easily in the patient clinical header.</a:t>
            </a:r>
            <a:endParaRPr lang="en-US" dirty="0"/>
          </a:p>
        </p:txBody>
      </p:sp>
      <p:sp>
        <p:nvSpPr>
          <p:cNvPr id="36" name="TextBox 35">
            <a:extLst>
              <a:ext uri="{FF2B5EF4-FFF2-40B4-BE49-F238E27FC236}">
                <a16:creationId xmlns:a16="http://schemas.microsoft.com/office/drawing/2014/main" xmlns="" id="{3657602A-409B-494E-BBB4-4D583AF40711}"/>
              </a:ext>
            </a:extLst>
          </p:cNvPr>
          <p:cNvSpPr txBox="1"/>
          <p:nvPr/>
        </p:nvSpPr>
        <p:spPr>
          <a:xfrm>
            <a:off x="1276327" y="4884049"/>
            <a:ext cx="9631684" cy="1477328"/>
          </a:xfrm>
          <a:prstGeom prst="rect">
            <a:avLst/>
          </a:prstGeom>
          <a:noFill/>
          <a:ln w="19050">
            <a:solidFill>
              <a:schemeClr val="tx1"/>
            </a:solidFill>
          </a:ln>
        </p:spPr>
        <p:txBody>
          <a:bodyPr wrap="square" rtlCol="0">
            <a:spAutoFit/>
          </a:bodyPr>
          <a:lstStyle/>
          <a:p>
            <a:r>
              <a:rPr lang="en-US" dirty="0"/>
              <a:t>Billers- Will be responsible for reviewing charges in Epic to make the determination for billing to study versus to </a:t>
            </a:r>
            <a:r>
              <a:rPr lang="en-US" dirty="0" smtClean="0"/>
              <a:t>insurance</a:t>
            </a:r>
          </a:p>
          <a:p>
            <a:r>
              <a:rPr lang="en-US" dirty="0" smtClean="0"/>
              <a:t>Schedulers- Will have the ability to link visits to an active research study. </a:t>
            </a:r>
          </a:p>
          <a:p>
            <a:r>
              <a:rPr lang="en-US" dirty="0" smtClean="0"/>
              <a:t>Study Coordinators- Will have the ability to either link visits to studies in Epic or call the scheduling area to request the linking</a:t>
            </a:r>
            <a:endParaRPr lang="en-US" dirty="0"/>
          </a:p>
        </p:txBody>
      </p:sp>
    </p:spTree>
    <p:extLst>
      <p:ext uri="{BB962C8B-B14F-4D97-AF65-F5344CB8AC3E}">
        <p14:creationId xmlns:p14="http://schemas.microsoft.com/office/powerpoint/2010/main" val="1345200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Summary of Key Points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626168" y="947006"/>
            <a:ext cx="10952918" cy="5152183"/>
          </a:xfrm>
        </p:spPr>
        <p:txBody>
          <a:bodyPr/>
          <a:lstStyle/>
          <a:p>
            <a:pPr marL="0" indent="0">
              <a:buNone/>
            </a:pPr>
            <a:endParaRPr lang="en-US" dirty="0" smtClean="0">
              <a:solidFill>
                <a:srgbClr val="002960"/>
              </a:solidFill>
            </a:endParaRPr>
          </a:p>
          <a:p>
            <a:r>
              <a:rPr lang="en-US" dirty="0" smtClean="0">
                <a:solidFill>
                  <a:srgbClr val="002960"/>
                </a:solidFill>
              </a:rPr>
              <a:t>The active studies and participants will be interfaced from </a:t>
            </a:r>
            <a:r>
              <a:rPr lang="en-US" dirty="0" smtClean="0">
                <a:solidFill>
                  <a:srgbClr val="002960"/>
                </a:solidFill>
              </a:rPr>
              <a:t>VelosCT</a:t>
            </a:r>
            <a:endParaRPr lang="en-US" dirty="0" smtClean="0">
              <a:solidFill>
                <a:srgbClr val="002960"/>
              </a:solidFill>
            </a:endParaRPr>
          </a:p>
          <a:p>
            <a:r>
              <a:rPr lang="en-US" b="1" i="1" dirty="0" smtClean="0">
                <a:solidFill>
                  <a:srgbClr val="002960"/>
                </a:solidFill>
              </a:rPr>
              <a:t>Participants must be entered into VelosCT with 24 hours of being </a:t>
            </a:r>
            <a:r>
              <a:rPr lang="en-US" b="1" i="1" dirty="0" smtClean="0">
                <a:solidFill>
                  <a:srgbClr val="002960"/>
                </a:solidFill>
              </a:rPr>
              <a:t>consented</a:t>
            </a:r>
            <a:endParaRPr lang="en-US" b="1" i="1" dirty="0" smtClean="0">
              <a:solidFill>
                <a:srgbClr val="002960"/>
              </a:solidFill>
            </a:endParaRPr>
          </a:p>
          <a:p>
            <a:r>
              <a:rPr lang="en-US" dirty="0" smtClean="0">
                <a:solidFill>
                  <a:srgbClr val="002960"/>
                </a:solidFill>
              </a:rPr>
              <a:t>The study nickname in VelosCT will be the Study Name in </a:t>
            </a:r>
            <a:r>
              <a:rPr lang="en-US" dirty="0" smtClean="0">
                <a:solidFill>
                  <a:srgbClr val="002960"/>
                </a:solidFill>
              </a:rPr>
              <a:t>Epic</a:t>
            </a:r>
            <a:endParaRPr lang="en-US" dirty="0" smtClean="0">
              <a:solidFill>
                <a:srgbClr val="002960"/>
              </a:solidFill>
            </a:endParaRPr>
          </a:p>
          <a:p>
            <a:r>
              <a:rPr lang="en-US" dirty="0" smtClean="0">
                <a:solidFill>
                  <a:srgbClr val="002960"/>
                </a:solidFill>
              </a:rPr>
              <a:t>The IRB Protocol number in VelosCT will be the Study Code in </a:t>
            </a:r>
            <a:r>
              <a:rPr lang="en-US" dirty="0" smtClean="0">
                <a:solidFill>
                  <a:srgbClr val="002960"/>
                </a:solidFill>
              </a:rPr>
              <a:t>Epic</a:t>
            </a:r>
            <a:endParaRPr lang="en-US" dirty="0" smtClean="0">
              <a:solidFill>
                <a:srgbClr val="002960"/>
              </a:solidFill>
            </a:endParaRPr>
          </a:p>
          <a:p>
            <a:r>
              <a:rPr lang="en-US" dirty="0" smtClean="0">
                <a:solidFill>
                  <a:srgbClr val="002960"/>
                </a:solidFill>
              </a:rPr>
              <a:t>The Full protocol title in </a:t>
            </a:r>
            <a:r>
              <a:rPr lang="en-US" dirty="0" smtClean="0">
                <a:solidFill>
                  <a:srgbClr val="002960"/>
                </a:solidFill>
              </a:rPr>
              <a:t>VelosCT </a:t>
            </a:r>
            <a:r>
              <a:rPr lang="en-US" dirty="0" smtClean="0">
                <a:solidFill>
                  <a:srgbClr val="002960"/>
                </a:solidFill>
              </a:rPr>
              <a:t>will be in the Description field in </a:t>
            </a:r>
            <a:r>
              <a:rPr lang="en-US" dirty="0" smtClean="0">
                <a:solidFill>
                  <a:srgbClr val="002960"/>
                </a:solidFill>
              </a:rPr>
              <a:t>Epic</a:t>
            </a:r>
            <a:endParaRPr lang="en-US" dirty="0" smtClean="0">
              <a:solidFill>
                <a:srgbClr val="002960"/>
              </a:solidFill>
            </a:endParaRPr>
          </a:p>
          <a:p>
            <a:r>
              <a:rPr lang="en-US" dirty="0" smtClean="0">
                <a:solidFill>
                  <a:srgbClr val="002960"/>
                </a:solidFill>
              </a:rPr>
              <a:t>The NCT number will only be interfaced for CMS Qualifying Clinical </a:t>
            </a:r>
            <a:r>
              <a:rPr lang="en-US" dirty="0" smtClean="0">
                <a:solidFill>
                  <a:srgbClr val="002960"/>
                </a:solidFill>
              </a:rPr>
              <a:t>Trials</a:t>
            </a:r>
            <a:endParaRPr lang="en-US" dirty="0" smtClean="0">
              <a:solidFill>
                <a:srgbClr val="002960"/>
              </a:solidFill>
            </a:endParaRPr>
          </a:p>
          <a:p>
            <a:r>
              <a:rPr lang="en-US" dirty="0" smtClean="0">
                <a:solidFill>
                  <a:srgbClr val="002960"/>
                </a:solidFill>
              </a:rPr>
              <a:t>We are not going live with Epic calendars or time </a:t>
            </a:r>
            <a:r>
              <a:rPr lang="en-US" dirty="0" smtClean="0">
                <a:solidFill>
                  <a:srgbClr val="002960"/>
                </a:solidFill>
              </a:rPr>
              <a:t>lines</a:t>
            </a:r>
            <a:endParaRPr lang="en-US" dirty="0" smtClean="0">
              <a:solidFill>
                <a:srgbClr val="002960"/>
              </a:solidFill>
            </a:endParaRPr>
          </a:p>
          <a:p>
            <a:r>
              <a:rPr lang="en-US" dirty="0" smtClean="0">
                <a:solidFill>
                  <a:srgbClr val="002960"/>
                </a:solidFill>
              </a:rPr>
              <a:t>Patient Financial Services will review all charges for research participants, and process in accordance with research documentation in the VelosCT </a:t>
            </a:r>
            <a:r>
              <a:rPr lang="en-US" dirty="0" smtClean="0">
                <a:solidFill>
                  <a:srgbClr val="002960"/>
                </a:solidFill>
              </a:rPr>
              <a:t>calendar</a:t>
            </a:r>
            <a:endParaRPr lang="en-US" dirty="0" smtClean="0">
              <a:solidFill>
                <a:srgbClr val="002960"/>
              </a:solidFill>
            </a:endParaRPr>
          </a:p>
          <a:p>
            <a:pPr marL="0" indent="0">
              <a:buNone/>
            </a:pPr>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3</a:t>
            </a:fld>
            <a:endParaRPr lang="en-US" dirty="0"/>
          </a:p>
        </p:txBody>
      </p:sp>
    </p:spTree>
    <p:extLst>
      <p:ext uri="{BB962C8B-B14F-4D97-AF65-F5344CB8AC3E}">
        <p14:creationId xmlns:p14="http://schemas.microsoft.com/office/powerpoint/2010/main" val="381526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We Know</a:t>
            </a:r>
          </a:p>
        </p:txBody>
      </p:sp>
      <p:sp>
        <p:nvSpPr>
          <p:cNvPr id="3" name="Content Placeholder 2"/>
          <p:cNvSpPr>
            <a:spLocks noGrp="1"/>
          </p:cNvSpPr>
          <p:nvPr>
            <p:ph idx="1"/>
          </p:nvPr>
        </p:nvSpPr>
        <p:spPr/>
        <p:txBody>
          <a:bodyPr/>
          <a:lstStyle/>
          <a:p>
            <a:pPr marL="342900" indent="-342900"/>
            <a:r>
              <a:rPr lang="en-US" dirty="0" smtClean="0">
                <a:solidFill>
                  <a:srgbClr val="002960"/>
                </a:solidFill>
                <a:cs typeface="Aharoni" panose="02010803020104030203" pitchFamily="2" charset="-79"/>
              </a:rPr>
              <a:t>All research studies will continue to be managed in Velos only</a:t>
            </a:r>
          </a:p>
          <a:p>
            <a:pPr marL="342900" indent="-342900"/>
            <a:endParaRPr lang="en-US" dirty="0" smtClean="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PFS will </a:t>
            </a:r>
            <a:r>
              <a:rPr lang="en-US" dirty="0" smtClean="0">
                <a:solidFill>
                  <a:srgbClr val="002060"/>
                </a:solidFill>
                <a:latin typeface="Calibri" panose="020F0502020204030204" pitchFamily="34" charset="0"/>
                <a:ea typeface="Times New Roman" panose="02020603050405020304" pitchFamily="18" charset="0"/>
                <a:cs typeface="Arial" panose="020B0604020202020204" pitchFamily="34" charset="0"/>
              </a:rPr>
              <a:t>review </a:t>
            </a:r>
            <a:r>
              <a:rPr lang="en-US" dirty="0">
                <a:solidFill>
                  <a:srgbClr val="002060"/>
                </a:solidFill>
                <a:latin typeface="Calibri" panose="020F0502020204030204" pitchFamily="34" charset="0"/>
                <a:ea typeface="Times New Roman" panose="02020603050405020304" pitchFamily="18" charset="0"/>
                <a:cs typeface="Arial" panose="020B0604020202020204" pitchFamily="34" charset="0"/>
              </a:rPr>
              <a:t>research related charges (Pro/Tech) for billing </a:t>
            </a:r>
            <a:r>
              <a:rPr lang="en-US" dirty="0" smtClean="0">
                <a:solidFill>
                  <a:srgbClr val="002060"/>
                </a:solidFill>
                <a:latin typeface="Calibri" panose="020F0502020204030204" pitchFamily="34" charset="0"/>
                <a:ea typeface="Times New Roman" panose="02020603050405020304" pitchFamily="18" charset="0"/>
                <a:cs typeface="Arial" panose="020B0604020202020204" pitchFamily="34" charset="0"/>
              </a:rPr>
              <a:t>purposes</a:t>
            </a:r>
          </a:p>
          <a:p>
            <a:pPr marL="0" indent="0">
              <a:buNone/>
            </a:pPr>
            <a:endParaRPr lang="en-US" dirty="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Enrollment Status Table:</a:t>
            </a:r>
          </a:p>
          <a:p>
            <a:pPr marL="0" indent="0">
              <a:buNone/>
            </a:pPr>
            <a:endParaRPr lang="en-US" dirty="0" smtClean="0">
              <a:solidFill>
                <a:srgbClr val="002960"/>
              </a:solidFill>
              <a:cs typeface="Aharoni" panose="02010803020104030203" pitchFamily="2" charset="-79"/>
            </a:endParaRPr>
          </a:p>
          <a:p>
            <a:pPr marL="342900" indent="-342900"/>
            <a:endParaRPr lang="en-US" dirty="0">
              <a:solidFill>
                <a:srgbClr val="002960"/>
              </a:solidFill>
              <a:cs typeface="Aharoni" panose="02010803020104030203" pitchFamily="2" charset="-79"/>
            </a:endParaRPr>
          </a:p>
          <a:p>
            <a:pPr marL="0" indent="0">
              <a:buNone/>
            </a:pPr>
            <a:endParaRPr lang="en-US" dirty="0" smtClean="0">
              <a:solidFill>
                <a:srgbClr val="002960"/>
              </a:solidFill>
              <a:cs typeface="Aharoni" panose="02010803020104030203" pitchFamily="2" charset="-79"/>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74298819"/>
              </p:ext>
            </p:extLst>
          </p:nvPr>
        </p:nvGraphicFramePr>
        <p:xfrm>
          <a:off x="1834243" y="3279531"/>
          <a:ext cx="4716026" cy="2716948"/>
        </p:xfrm>
        <a:graphic>
          <a:graphicData uri="http://schemas.openxmlformats.org/drawingml/2006/table">
            <a:tbl>
              <a:tblPr/>
              <a:tblGrid>
                <a:gridCol w="2349375"/>
                <a:gridCol w="2366651"/>
              </a:tblGrid>
              <a:tr h="619283">
                <a:tc>
                  <a:txBody>
                    <a:bodyPr/>
                    <a:lstStyle/>
                    <a:p>
                      <a:pPr algn="ctr" fontAlgn="ctr"/>
                      <a:r>
                        <a:rPr lang="en-US" sz="1400" b="1" i="0" u="none" strike="noStrike" dirty="0">
                          <a:solidFill>
                            <a:srgbClr val="000000"/>
                          </a:solidFill>
                          <a:effectLst/>
                          <a:latin typeface="Calibri" panose="020F0502020204030204" pitchFamily="34" charset="0"/>
                        </a:rPr>
                        <a:t>Active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ctr"/>
                      <a:r>
                        <a:rPr lang="en-US" sz="1400" b="1" i="0" u="none" strike="noStrike" dirty="0">
                          <a:solidFill>
                            <a:srgbClr val="000000"/>
                          </a:solidFill>
                          <a:effectLst/>
                          <a:latin typeface="Calibri" panose="020F0502020204030204" pitchFamily="34" charset="0"/>
                        </a:rPr>
                        <a:t>Inactive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Consented- In Screening</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Completed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Enrolled</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Ineligible</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On Intervention</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Withdrew</a:t>
                      </a:r>
                      <a:r>
                        <a:rPr lang="en-US" sz="1100" b="1" i="0" u="none" strike="noStrike" baseline="0" dirty="0" smtClean="0">
                          <a:solidFill>
                            <a:srgbClr val="000000"/>
                          </a:solidFill>
                          <a:effectLst/>
                          <a:latin typeface="Calibri" panose="020F0502020204030204" pitchFamily="34" charset="0"/>
                        </a:rPr>
                        <a:t> Consent</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In Follow-Up</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Expired</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Terminated</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144">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1" i="0" u="none" strike="noStrike" dirty="0" smtClean="0">
                        <a:solidFill>
                          <a:srgbClr val="000000"/>
                        </a:solidFill>
                        <a:effectLst/>
                        <a:latin typeface="Calibri" panose="020F0502020204030204" pitchFamily="34" charset="0"/>
                      </a:endParaRPr>
                    </a:p>
                    <a:p>
                      <a:pPr algn="ctr" fontAlgn="b"/>
                      <a:r>
                        <a:rPr lang="en-US" sz="1100" b="1" i="0" u="none" strike="noStrike" dirty="0" smtClean="0">
                          <a:solidFill>
                            <a:srgbClr val="000000"/>
                          </a:solidFill>
                          <a:effectLst/>
                          <a:latin typeface="Calibri" panose="020F0502020204030204" pitchFamily="34" charset="0"/>
                        </a:rPr>
                        <a:t>Transferred Care</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3113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90525" y="1852612"/>
            <a:ext cx="11410950" cy="3152775"/>
          </a:xfrm>
          <a:prstGeom prst="rect">
            <a:avLst/>
          </a:prstGeom>
        </p:spPr>
      </p:pic>
      <p:sp>
        <p:nvSpPr>
          <p:cNvPr id="4" name="Title 1"/>
          <p:cNvSpPr txBox="1">
            <a:spLocks/>
          </p:cNvSpPr>
          <p:nvPr/>
        </p:nvSpPr>
        <p:spPr>
          <a:xfrm>
            <a:off x="626168" y="126585"/>
            <a:ext cx="10068336" cy="563260"/>
          </a:xfrm>
          <a:prstGeom prst="rect">
            <a:avLst/>
          </a:prstGeom>
        </p:spPr>
        <p:txBody>
          <a:bodyPr/>
          <a:lstStyle>
            <a:lvl1pPr algn="l" defTabSz="914400" rtl="0" eaLnBrk="1" latinLnBrk="0" hangingPunct="1">
              <a:lnSpc>
                <a:spcPct val="90000"/>
              </a:lnSpc>
              <a:spcBef>
                <a:spcPct val="0"/>
              </a:spcBef>
              <a:buNone/>
              <a:defRPr sz="2400" b="1" kern="1200">
                <a:solidFill>
                  <a:srgbClr val="002960"/>
                </a:solidFill>
                <a:latin typeface="+mj-lt"/>
                <a:ea typeface="+mj-ea"/>
                <a:cs typeface="+mj-cs"/>
              </a:defRPr>
            </a:lvl1pPr>
          </a:lstStyle>
          <a:p>
            <a:r>
              <a:rPr lang="en-US" dirty="0" smtClean="0"/>
              <a:t>Epic Research Standard Workflow</a:t>
            </a:r>
            <a:endParaRPr lang="en-US" dirty="0"/>
          </a:p>
        </p:txBody>
      </p:sp>
      <p:sp>
        <p:nvSpPr>
          <p:cNvPr id="3" name="Cloud Callout 2"/>
          <p:cNvSpPr/>
          <p:nvPr/>
        </p:nvSpPr>
        <p:spPr>
          <a:xfrm>
            <a:off x="6690947" y="2989384"/>
            <a:ext cx="1099038" cy="685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Performed by BMC Revenue Cycle staff</a:t>
            </a:r>
            <a:endParaRPr lang="en-US" sz="900" dirty="0"/>
          </a:p>
        </p:txBody>
      </p:sp>
    </p:spTree>
    <p:extLst>
      <p:ext uri="{BB962C8B-B14F-4D97-AF65-F5344CB8AC3E}">
        <p14:creationId xmlns:p14="http://schemas.microsoft.com/office/powerpoint/2010/main" val="2640540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Workflow</a:t>
            </a:r>
          </a:p>
        </p:txBody>
      </p:sp>
      <p:sp>
        <p:nvSpPr>
          <p:cNvPr id="3" name="Content Placeholder 2"/>
          <p:cNvSpPr>
            <a:spLocks noGrp="1"/>
          </p:cNvSpPr>
          <p:nvPr>
            <p:ph idx="1"/>
          </p:nvPr>
        </p:nvSpPr>
        <p:spPr>
          <a:xfrm>
            <a:off x="626168" y="1204167"/>
            <a:ext cx="10178190" cy="5152183"/>
          </a:xfrm>
        </p:spPr>
        <p:txBody>
          <a:bodyPr/>
          <a:lstStyle/>
          <a:p>
            <a:r>
              <a:rPr lang="en-US" dirty="0" smtClean="0">
                <a:solidFill>
                  <a:srgbClr val="002960"/>
                </a:solidFill>
              </a:rPr>
              <a:t>Professional/technical charges for patients enrolled in a study will qualify for 100% billing review</a:t>
            </a:r>
            <a:endParaRPr lang="en-US" dirty="0">
              <a:solidFill>
                <a:srgbClr val="002960"/>
              </a:solidFill>
            </a:endParaRPr>
          </a:p>
          <a:p>
            <a:pPr marL="0" indent="0">
              <a:buNone/>
            </a:pPr>
            <a:endParaRPr lang="en-US" dirty="0" smtClean="0">
              <a:solidFill>
                <a:srgbClr val="002960"/>
              </a:solidFill>
            </a:endParaRPr>
          </a:p>
          <a:p>
            <a:r>
              <a:rPr lang="en-US" dirty="0" smtClean="0">
                <a:solidFill>
                  <a:srgbClr val="002960"/>
                </a:solidFill>
              </a:rPr>
              <a:t>PFS will be responsible for billing review</a:t>
            </a:r>
          </a:p>
          <a:p>
            <a:endParaRPr lang="en-US" dirty="0">
              <a:solidFill>
                <a:srgbClr val="002960"/>
              </a:solidFill>
            </a:endParaRPr>
          </a:p>
          <a:p>
            <a:r>
              <a:rPr lang="en-US" dirty="0" smtClean="0">
                <a:solidFill>
                  <a:srgbClr val="002960"/>
                </a:solidFill>
              </a:rPr>
              <a:t>In Epic, the “Patients Needing Research Billing Review (Non-Coordinator) Report” will be </a:t>
            </a:r>
            <a:r>
              <a:rPr lang="en-US" dirty="0" smtClean="0">
                <a:solidFill>
                  <a:srgbClr val="002960"/>
                </a:solidFill>
              </a:rPr>
              <a:t>used by BMC Revenue Cycle staff </a:t>
            </a:r>
            <a:r>
              <a:rPr lang="en-US" dirty="0" smtClean="0">
                <a:solidFill>
                  <a:srgbClr val="002960"/>
                </a:solidFill>
              </a:rPr>
              <a:t>for billing review </a:t>
            </a:r>
            <a:endParaRPr lang="en-US" dirty="0" smtClean="0">
              <a:solidFill>
                <a:srgbClr val="002960"/>
              </a:solidFill>
            </a:endParaRPr>
          </a:p>
          <a:p>
            <a:pPr marL="0" indent="0">
              <a:buNone/>
            </a:pPr>
            <a:endParaRPr lang="en-US" dirty="0" smtClean="0">
              <a:solidFill>
                <a:srgbClr val="002960"/>
              </a:solidFill>
            </a:endParaRPr>
          </a:p>
          <a:p>
            <a:r>
              <a:rPr lang="en-US" dirty="0" smtClean="0">
                <a:solidFill>
                  <a:srgbClr val="002960"/>
                </a:solidFill>
              </a:rPr>
              <a:t>We will not be utilizing the functionality to link orders at this time</a:t>
            </a:r>
            <a:endParaRPr lang="en-US" dirty="0">
              <a:solidFill>
                <a:srgbClr val="002960"/>
              </a:solidFill>
            </a:endParaRPr>
          </a:p>
          <a:p>
            <a:endParaRPr lang="en-US" dirty="0" smtClean="0">
              <a:solidFill>
                <a:srgbClr val="002960"/>
              </a:solidFill>
            </a:endParaRPr>
          </a:p>
          <a:p>
            <a:pPr marL="0" indent="0">
              <a:buNone/>
            </a:pPr>
            <a:endParaRPr lang="en-US" dirty="0">
              <a:solidFill>
                <a:srgbClr val="002960"/>
              </a:solidFill>
            </a:endParaRPr>
          </a:p>
          <a:p>
            <a:pPr marL="0" indent="0">
              <a:buNone/>
            </a:pPr>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6</a:t>
            </a:fld>
            <a:endParaRPr lang="en-US" dirty="0"/>
          </a:p>
        </p:txBody>
      </p:sp>
    </p:spTree>
    <p:extLst>
      <p:ext uri="{BB962C8B-B14F-4D97-AF65-F5344CB8AC3E}">
        <p14:creationId xmlns:p14="http://schemas.microsoft.com/office/powerpoint/2010/main" val="94884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We Know</a:t>
            </a:r>
          </a:p>
        </p:txBody>
      </p:sp>
      <p:sp>
        <p:nvSpPr>
          <p:cNvPr id="3" name="Content Placeholder 2"/>
          <p:cNvSpPr>
            <a:spLocks noGrp="1"/>
          </p:cNvSpPr>
          <p:nvPr>
            <p:ph idx="1"/>
          </p:nvPr>
        </p:nvSpPr>
        <p:spPr/>
        <p:txBody>
          <a:bodyPr/>
          <a:lstStyle/>
          <a:p>
            <a:pPr marL="342900" indent="-342900"/>
            <a:r>
              <a:rPr lang="en-US" dirty="0">
                <a:solidFill>
                  <a:srgbClr val="002960"/>
                </a:solidFill>
                <a:cs typeface="Aharoni" panose="02010803020104030203" pitchFamily="2" charset="-79"/>
              </a:rPr>
              <a:t>In Epic, association of the study and study account is accomplished through linking the encounter to the study</a:t>
            </a:r>
          </a:p>
          <a:p>
            <a:pPr marL="342900" indent="-342900"/>
            <a:endParaRPr lang="en-US" dirty="0" smtClean="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Study Coordinators and Schedulers will have the ability to link patients to research studies</a:t>
            </a:r>
          </a:p>
          <a:p>
            <a:pPr marL="0" indent="0">
              <a:buNone/>
            </a:pPr>
            <a:endParaRPr lang="en-US" dirty="0" smtClean="0">
              <a:solidFill>
                <a:srgbClr val="002960"/>
              </a:solidFill>
              <a:cs typeface="Aharoni" panose="02010803020104030203" pitchFamily="2" charset="-79"/>
            </a:endParaRPr>
          </a:p>
          <a:p>
            <a:pPr marL="342900" indent="-342900"/>
            <a:r>
              <a:rPr lang="en-US" dirty="0">
                <a:solidFill>
                  <a:srgbClr val="002960"/>
                </a:solidFill>
                <a:cs typeface="Aharoni" panose="02010803020104030203" pitchFamily="2" charset="-79"/>
              </a:rPr>
              <a:t>Linking can be accomplished via multiple methods:</a:t>
            </a:r>
          </a:p>
          <a:p>
            <a:pPr lvl="1">
              <a:buFont typeface="Wingdings" panose="05000000000000000000" pitchFamily="2" charset="2"/>
              <a:buChar char="Ø"/>
            </a:pPr>
            <a:r>
              <a:rPr lang="en-US" dirty="0">
                <a:solidFill>
                  <a:srgbClr val="002960"/>
                </a:solidFill>
                <a:cs typeface="Aharoni" panose="02010803020104030203" pitchFamily="2" charset="-79"/>
              </a:rPr>
              <a:t>At time of scheduling</a:t>
            </a:r>
          </a:p>
          <a:p>
            <a:pPr lvl="1">
              <a:buFont typeface="Wingdings" panose="05000000000000000000" pitchFamily="2" charset="2"/>
              <a:buChar char="Ø"/>
            </a:pPr>
            <a:r>
              <a:rPr lang="en-US" dirty="0">
                <a:solidFill>
                  <a:srgbClr val="002960"/>
                </a:solidFill>
                <a:cs typeface="Aharoni" panose="02010803020104030203" pitchFamily="2" charset="-79"/>
              </a:rPr>
              <a:t>After scheduling using Upcoming Appointments Report</a:t>
            </a:r>
          </a:p>
          <a:p>
            <a:pPr marL="0" indent="0">
              <a:buNone/>
            </a:pPr>
            <a:endParaRPr lang="en-US" dirty="0" smtClean="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In Epic, study enrollment is performed at the patient level, which satisfies the requirement for billing review.  However, visit/encounter association offers enhanced billing review</a:t>
            </a:r>
          </a:p>
          <a:p>
            <a:pPr marL="0" indent="0">
              <a:buNone/>
            </a:pPr>
            <a:endParaRPr lang="en-US" dirty="0">
              <a:solidFill>
                <a:srgbClr val="002960"/>
              </a:solidFill>
              <a:cs typeface="Aharoni" panose="02010803020104030203" pitchFamily="2" charset="-79"/>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7</a:t>
            </a:fld>
            <a:endParaRPr lang="en-US" dirty="0"/>
          </a:p>
        </p:txBody>
      </p:sp>
    </p:spTree>
    <p:extLst>
      <p:ext uri="{BB962C8B-B14F-4D97-AF65-F5344CB8AC3E}">
        <p14:creationId xmlns:p14="http://schemas.microsoft.com/office/powerpoint/2010/main" val="355482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E82295F-F87C-4654-80B7-0F753E698310}" type="slidenum">
              <a:rPr lang="en-US" smtClean="0"/>
              <a:t>8</a:t>
            </a:fld>
            <a:endParaRPr lang="en-US" dirty="0"/>
          </a:p>
        </p:txBody>
      </p:sp>
      <p:sp>
        <p:nvSpPr>
          <p:cNvPr id="4" name="Title 3"/>
          <p:cNvSpPr>
            <a:spLocks noGrp="1"/>
          </p:cNvSpPr>
          <p:nvPr>
            <p:ph type="title"/>
          </p:nvPr>
        </p:nvSpPr>
        <p:spPr/>
        <p:txBody>
          <a:bodyPr/>
          <a:lstStyle/>
          <a:p>
            <a:r>
              <a:rPr lang="en-US" dirty="0" smtClean="0"/>
              <a:t>Workflow – Research Scheduling</a:t>
            </a:r>
            <a:endParaRPr lang="en-US" dirty="0"/>
          </a:p>
        </p:txBody>
      </p:sp>
      <p:pic>
        <p:nvPicPr>
          <p:cNvPr id="6" name="Picture 5"/>
          <p:cNvPicPr>
            <a:picLocks noChangeAspect="1"/>
          </p:cNvPicPr>
          <p:nvPr/>
        </p:nvPicPr>
        <p:blipFill>
          <a:blip r:embed="rId2"/>
          <a:stretch>
            <a:fillRect/>
          </a:stretch>
        </p:blipFill>
        <p:spPr>
          <a:xfrm>
            <a:off x="1393901" y="758614"/>
            <a:ext cx="9757319" cy="5535698"/>
          </a:xfrm>
          <a:prstGeom prst="rect">
            <a:avLst/>
          </a:prstGeom>
        </p:spPr>
      </p:pic>
    </p:spTree>
    <p:extLst>
      <p:ext uri="{BB962C8B-B14F-4D97-AF65-F5344CB8AC3E}">
        <p14:creationId xmlns:p14="http://schemas.microsoft.com/office/powerpoint/2010/main" val="382842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E82295F-F87C-4654-80B7-0F753E698310}" type="slidenum">
              <a:rPr lang="en-US" smtClean="0"/>
              <a:t>9</a:t>
            </a:fld>
            <a:endParaRPr lang="en-US" dirty="0"/>
          </a:p>
        </p:txBody>
      </p:sp>
      <p:sp>
        <p:nvSpPr>
          <p:cNvPr id="4" name="Title 3"/>
          <p:cNvSpPr>
            <a:spLocks noGrp="1"/>
          </p:cNvSpPr>
          <p:nvPr>
            <p:ph type="title"/>
          </p:nvPr>
        </p:nvSpPr>
        <p:spPr/>
        <p:txBody>
          <a:bodyPr/>
          <a:lstStyle/>
          <a:p>
            <a:r>
              <a:rPr lang="en-US" dirty="0" smtClean="0"/>
              <a:t>Workflow – Encounter Linking</a:t>
            </a:r>
            <a:endParaRPr lang="en-US" dirty="0"/>
          </a:p>
        </p:txBody>
      </p:sp>
      <p:pic>
        <p:nvPicPr>
          <p:cNvPr id="6" name="Picture 5"/>
          <p:cNvPicPr>
            <a:picLocks noChangeAspect="1"/>
          </p:cNvPicPr>
          <p:nvPr/>
        </p:nvPicPr>
        <p:blipFill>
          <a:blip r:embed="rId2"/>
          <a:stretch>
            <a:fillRect/>
          </a:stretch>
        </p:blipFill>
        <p:spPr>
          <a:xfrm>
            <a:off x="278782" y="1275944"/>
            <a:ext cx="11573124" cy="4154700"/>
          </a:xfrm>
          <a:prstGeom prst="rect">
            <a:avLst/>
          </a:prstGeom>
        </p:spPr>
      </p:pic>
    </p:spTree>
    <p:extLst>
      <p:ext uri="{BB962C8B-B14F-4D97-AF65-F5344CB8AC3E}">
        <p14:creationId xmlns:p14="http://schemas.microsoft.com/office/powerpoint/2010/main" val="3079166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06755C44C02448964CD1E8C29BE422" ma:contentTypeVersion="3" ma:contentTypeDescription="Create a new document." ma:contentTypeScope="" ma:versionID="c2eea6bece6971e520e9f0e13227db00">
  <xsd:schema xmlns:xsd="http://www.w3.org/2001/XMLSchema" xmlns:xs="http://www.w3.org/2001/XMLSchema" xmlns:p="http://schemas.microsoft.com/office/2006/metadata/properties" xmlns:ns3="e02fc07d-64a1-4f16-96de-360f9c103989" targetNamespace="http://schemas.microsoft.com/office/2006/metadata/properties" ma:root="true" ma:fieldsID="1304ae8b52f9fbeacf0bd80c006db9b8" ns3:_="">
    <xsd:import namespace="e02fc07d-64a1-4f16-96de-360f9c103989"/>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fc07d-64a1-4f16-96de-360f9c1039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9EB7D-EFCD-42DD-8BE1-82F894691D98}">
  <ds:schemaRefs>
    <ds:schemaRef ds:uri="http://purl.org/dc/term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e02fc07d-64a1-4f16-96de-360f9c103989"/>
    <ds:schemaRef ds:uri="http://schemas.microsoft.com/office/2006/metadata/properties"/>
  </ds:schemaRefs>
</ds:datastoreItem>
</file>

<file path=customXml/itemProps2.xml><?xml version="1.0" encoding="utf-8"?>
<ds:datastoreItem xmlns:ds="http://schemas.openxmlformats.org/officeDocument/2006/customXml" ds:itemID="{FD9B932F-3DE9-4D68-96D3-8DEA70B0F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fc07d-64a1-4f16-96de-360f9c1039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F7B86F-28B8-4918-AF63-DAD0969B7D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18796</TotalTime>
  <Words>754</Words>
  <Application>Microsoft Office PowerPoint</Application>
  <PresentationFormat>Widescreen</PresentationFormat>
  <Paragraphs>116</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Aharoni</vt:lpstr>
      <vt:lpstr>Arial</vt:lpstr>
      <vt:lpstr>Calibri</vt:lpstr>
      <vt:lpstr>Calibri Light</vt:lpstr>
      <vt:lpstr>Palatino Linotype</vt:lpstr>
      <vt:lpstr>Times New Roman</vt:lpstr>
      <vt:lpstr>Wingdings</vt:lpstr>
      <vt:lpstr>Office Theme</vt:lpstr>
      <vt:lpstr>Research in Epic</vt:lpstr>
      <vt:lpstr>Research</vt:lpstr>
      <vt:lpstr>  Summary of Key Points  </vt:lpstr>
      <vt:lpstr>What We Know</vt:lpstr>
      <vt:lpstr>PowerPoint Presentation</vt:lpstr>
      <vt:lpstr>Recap of Workflow</vt:lpstr>
      <vt:lpstr>What We Know</vt:lpstr>
      <vt:lpstr>Workflow – Research Scheduling</vt:lpstr>
      <vt:lpstr>Workflow – Encounter Linking</vt:lpstr>
      <vt:lpstr>Tools – Upcoming Appointments Report</vt:lpstr>
      <vt:lpstr>Tools – Upcoming Appointments Report</vt:lpstr>
      <vt:lpstr>Recap of Workflow</vt:lpstr>
      <vt:lpstr>  Summary of Key Points  </vt:lpstr>
      <vt:lpstr>Resources</vt:lpstr>
    </vt:vector>
  </TitlesOfParts>
  <Company>Accenture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Danielson, Taylor T.</dc:creator>
  <cp:lastModifiedBy>Stone, Theresa</cp:lastModifiedBy>
  <cp:revision>240</cp:revision>
  <dcterms:created xsi:type="dcterms:W3CDTF">2014-09-24T21:22:55Z</dcterms:created>
  <dcterms:modified xsi:type="dcterms:W3CDTF">2018-04-13T17:28:13Z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0x0101008B06755C44C02448964CD1E8C29BE422</vt:lpwstr>
  </property>
</Properties>
</file>