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handoutMasterIdLst>
    <p:handoutMasterId r:id="rId15"/>
  </p:handoutMasterIdLst>
  <p:sldIdLst>
    <p:sldId id="260" r:id="rId5"/>
    <p:sldId id="282" r:id="rId6"/>
    <p:sldId id="259" r:id="rId7"/>
    <p:sldId id="266" r:id="rId8"/>
    <p:sldId id="267" r:id="rId9"/>
    <p:sldId id="278" r:id="rId10"/>
    <p:sldId id="279" r:id="rId11"/>
    <p:sldId id="280"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cCloy, Fiona" initials="MF" lastIdx="7" clrIdx="0">
    <p:extLst>
      <p:ext uri="{19B8F6BF-5375-455C-9EA6-DF929625EA0E}">
        <p15:presenceInfo xmlns:p15="http://schemas.microsoft.com/office/powerpoint/2012/main" userId="S-1-5-21-1013449540-720069183-311576647-204854" providerId="AD"/>
      </p:ext>
    </p:extLst>
  </p:cmAuthor>
  <p:cmAuthor id="2" name="Stepanek, Brooke" initials="SB" lastIdx="2" clrIdx="1">
    <p:extLst>
      <p:ext uri="{19B8F6BF-5375-455C-9EA6-DF929625EA0E}">
        <p15:presenceInfo xmlns:p15="http://schemas.microsoft.com/office/powerpoint/2012/main" userId="S-1-5-21-1013449540-720069183-311576647-2000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BF5"/>
    <a:srgbClr val="CFD5EA"/>
    <a:srgbClr val="FFFF00"/>
    <a:srgbClr val="00B050"/>
    <a:srgbClr val="FF0000"/>
    <a:srgbClr val="FAFAFA"/>
    <a:srgbClr val="D9D9D9"/>
    <a:srgbClr val="0070C0"/>
    <a:srgbClr val="0029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50" autoAdjust="0"/>
    <p:restoredTop sz="93466" autoAdjust="0"/>
  </p:normalViewPr>
  <p:slideViewPr>
    <p:cSldViewPr snapToGrid="0">
      <p:cViewPr varScale="1">
        <p:scale>
          <a:sx n="83" d="100"/>
          <a:sy n="83" d="100"/>
        </p:scale>
        <p:origin x="734" y="72"/>
      </p:cViewPr>
      <p:guideLst>
        <p:guide orient="horz" pos="2160"/>
        <p:guide pos="3840"/>
      </p:guideLst>
    </p:cSldViewPr>
  </p:slideViewPr>
  <p:outlineViewPr>
    <p:cViewPr>
      <p:scale>
        <a:sx n="33" d="100"/>
        <a:sy n="33" d="100"/>
      </p:scale>
      <p:origin x="0" y="-2120"/>
    </p:cViewPr>
  </p:outlineViewPr>
  <p:notesTextViewPr>
    <p:cViewPr>
      <p:scale>
        <a:sx n="1" d="1"/>
        <a:sy n="1" d="1"/>
      </p:scale>
      <p:origin x="0" y="0"/>
    </p:cViewPr>
  </p:notesTextViewPr>
  <p:sorterViewPr>
    <p:cViewPr>
      <p:scale>
        <a:sx n="100" d="100"/>
        <a:sy n="100" d="100"/>
      </p:scale>
      <p:origin x="0" y="-84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BF65EA0-93A6-4714-9295-974BE81727F4}" type="datetimeFigureOut">
              <a:rPr lang="en-US" smtClean="0"/>
              <a:t>5/17/2018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smtClean="0"/>
              <a:t>T Stone/CTO</a:t>
            </a: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7166436-50E7-4793-AA1E-63C508FD8BC5}" type="slidenum">
              <a:rPr lang="en-US" smtClean="0"/>
              <a:t>‹#›</a:t>
            </a:fld>
            <a:endParaRPr lang="en-US"/>
          </a:p>
        </p:txBody>
      </p:sp>
    </p:spTree>
    <p:extLst>
      <p:ext uri="{BB962C8B-B14F-4D97-AF65-F5344CB8AC3E}">
        <p14:creationId xmlns:p14="http://schemas.microsoft.com/office/powerpoint/2010/main" val="76121940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18E1D7-9395-4E7E-9723-6AFD0F6ECCCF}" type="datetimeFigureOut">
              <a:rPr lang="en-US" smtClean="0"/>
              <a:t>5/17/2018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smtClean="0"/>
              <a:t>T Stone/CTO</a:t>
            </a:r>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C1E020-77EE-4D9D-8E25-F6483EEAE9C8}" type="slidenum">
              <a:rPr lang="en-US" smtClean="0"/>
              <a:t>‹#›</a:t>
            </a:fld>
            <a:endParaRPr lang="en-US" dirty="0"/>
          </a:p>
        </p:txBody>
      </p:sp>
    </p:spTree>
    <p:extLst>
      <p:ext uri="{BB962C8B-B14F-4D97-AF65-F5344CB8AC3E}">
        <p14:creationId xmlns:p14="http://schemas.microsoft.com/office/powerpoint/2010/main" val="209847759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1C1E020-77EE-4D9D-8E25-F6483EEAE9C8}" type="slidenum">
              <a:rPr lang="en-US" smtClean="0"/>
              <a:t>1</a:t>
            </a:fld>
            <a:endParaRPr lang="en-US" dirty="0"/>
          </a:p>
        </p:txBody>
      </p:sp>
      <p:sp>
        <p:nvSpPr>
          <p:cNvPr id="5" name="Footer Placeholder 4"/>
          <p:cNvSpPr>
            <a:spLocks noGrp="1"/>
          </p:cNvSpPr>
          <p:nvPr>
            <p:ph type="ftr" sz="quarter" idx="11"/>
          </p:nvPr>
        </p:nvSpPr>
        <p:spPr/>
        <p:txBody>
          <a:bodyPr/>
          <a:lstStyle/>
          <a:p>
            <a:r>
              <a:rPr lang="en-US" smtClean="0"/>
              <a:t>T Stone/CTO</a:t>
            </a:r>
            <a:endParaRPr lang="en-US" dirty="0"/>
          </a:p>
        </p:txBody>
      </p:sp>
    </p:spTree>
    <p:extLst>
      <p:ext uri="{BB962C8B-B14F-4D97-AF65-F5344CB8AC3E}">
        <p14:creationId xmlns:p14="http://schemas.microsoft.com/office/powerpoint/2010/main" val="1099701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Active studies will be interfaced once the account is setup and the IRB approval is verified.</a:t>
            </a:r>
          </a:p>
          <a:p>
            <a:r>
              <a:rPr lang="en-US" dirty="0" smtClean="0"/>
              <a:t>Participants must be entered in a consented</a:t>
            </a:r>
            <a:r>
              <a:rPr lang="en-US" baseline="0" dirty="0" smtClean="0"/>
              <a:t> status as quickly as possible, within 24 hours, after signing the consent.</a:t>
            </a:r>
          </a:p>
          <a:p>
            <a:r>
              <a:rPr lang="en-US" baseline="0" dirty="0" smtClean="0"/>
              <a:t>The full protocol title will be in the ‘Description’ field.</a:t>
            </a:r>
          </a:p>
          <a:p>
            <a:r>
              <a:rPr lang="en-US" baseline="0" dirty="0" smtClean="0"/>
              <a:t>PFS will review the charges for every research participant, and compare to the calendar in </a:t>
            </a:r>
            <a:r>
              <a:rPr lang="en-US" baseline="0" dirty="0" err="1" smtClean="0"/>
              <a:t>VelosCT</a:t>
            </a:r>
            <a:r>
              <a:rPr lang="en-US" baseline="0" dirty="0" smtClean="0"/>
              <a: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81C1E020-77EE-4D9D-8E25-F6483EEAE9C8}" type="slidenum">
              <a:rPr lang="en-US" smtClean="0"/>
              <a:t>2</a:t>
            </a:fld>
            <a:endParaRPr lang="en-US" dirty="0"/>
          </a:p>
        </p:txBody>
      </p:sp>
      <p:sp>
        <p:nvSpPr>
          <p:cNvPr id="5" name="Footer Placeholder 4"/>
          <p:cNvSpPr>
            <a:spLocks noGrp="1"/>
          </p:cNvSpPr>
          <p:nvPr>
            <p:ph type="ftr" sz="quarter" idx="11"/>
          </p:nvPr>
        </p:nvSpPr>
        <p:spPr/>
        <p:txBody>
          <a:bodyPr/>
          <a:lstStyle/>
          <a:p>
            <a:r>
              <a:rPr lang="en-US" smtClean="0"/>
              <a:t>T Stone/CTO</a:t>
            </a:r>
            <a:endParaRPr lang="en-US" dirty="0"/>
          </a:p>
        </p:txBody>
      </p:sp>
    </p:spTree>
    <p:extLst>
      <p:ext uri="{BB962C8B-B14F-4D97-AF65-F5344CB8AC3E}">
        <p14:creationId xmlns:p14="http://schemas.microsoft.com/office/powerpoint/2010/main" val="3977803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rtl="0" eaLnBrk="1" fontAlgn="auto" latinLnBrk="0" hangingPunct="1">
              <a:buNone/>
            </a:pPr>
            <a:r>
              <a:rPr lang="en-US" sz="1200" b="0" i="0" u="none" strike="noStrike" kern="1200" dirty="0" smtClean="0">
                <a:solidFill>
                  <a:schemeClr val="tx1"/>
                </a:solidFill>
                <a:effectLst/>
                <a:latin typeface="+mn-lt"/>
                <a:ea typeface="+mn-ea"/>
                <a:cs typeface="+mn-cs"/>
              </a:rPr>
              <a:t>SDK</a:t>
            </a:r>
            <a:r>
              <a:rPr lang="en-US" sz="1200" b="0" i="0" u="none" strike="noStrike" kern="1200" baseline="0" dirty="0" smtClean="0">
                <a:solidFill>
                  <a:schemeClr val="tx1"/>
                </a:solidFill>
                <a:effectLst/>
                <a:latin typeface="+mn-lt"/>
                <a:ea typeface="+mn-ea"/>
                <a:cs typeface="+mn-cs"/>
              </a:rPr>
              <a:t> and GE systems are both getting replaced with Epic.</a:t>
            </a:r>
          </a:p>
          <a:p>
            <a:pPr marL="0" indent="0" rtl="0" eaLnBrk="1" fontAlgn="auto" latinLnBrk="0" hangingPunct="1">
              <a:buNone/>
            </a:pPr>
            <a:r>
              <a:rPr lang="en-US" sz="1200" b="0" i="0" u="none" strike="noStrike" kern="1200" baseline="0" dirty="0" smtClean="0">
                <a:solidFill>
                  <a:schemeClr val="tx1"/>
                </a:solidFill>
                <a:effectLst/>
                <a:latin typeface="+mn-lt"/>
                <a:ea typeface="+mn-ea"/>
                <a:cs typeface="+mn-cs"/>
              </a:rPr>
              <a:t>The active studies and participants will be interfaced from </a:t>
            </a:r>
            <a:r>
              <a:rPr lang="en-US" sz="1200" b="0" i="0" u="none" strike="noStrike" kern="1200" baseline="0" dirty="0" err="1" smtClean="0">
                <a:solidFill>
                  <a:schemeClr val="tx1"/>
                </a:solidFill>
                <a:effectLst/>
                <a:latin typeface="+mn-lt"/>
                <a:ea typeface="+mn-ea"/>
                <a:cs typeface="+mn-cs"/>
              </a:rPr>
              <a:t>VelosCT</a:t>
            </a:r>
            <a:r>
              <a:rPr lang="en-US" sz="1200" b="0" i="0" u="none" strike="noStrike" kern="1200" baseline="0" dirty="0" smtClean="0">
                <a:solidFill>
                  <a:schemeClr val="tx1"/>
                </a:solidFill>
                <a:effectLst/>
                <a:latin typeface="+mn-lt"/>
                <a:ea typeface="+mn-ea"/>
                <a:cs typeface="+mn-cs"/>
              </a:rPr>
              <a:t>.</a:t>
            </a:r>
          </a:p>
          <a:p>
            <a:pPr marL="0" indent="0" rtl="0" eaLnBrk="1" fontAlgn="auto" latinLnBrk="0" hangingPunct="1">
              <a:buNone/>
            </a:pPr>
            <a:r>
              <a:rPr lang="en-US" sz="1200" b="0" i="0" u="none" strike="noStrike" kern="1200" baseline="0" dirty="0" smtClean="0">
                <a:solidFill>
                  <a:schemeClr val="tx1"/>
                </a:solidFill>
                <a:effectLst/>
                <a:latin typeface="+mn-lt"/>
                <a:ea typeface="+mn-ea"/>
                <a:cs typeface="+mn-cs"/>
              </a:rPr>
              <a:t>The Patient Header will not have the ‘Research: Active’ indicator as documented above.  This will be added during optimization.</a:t>
            </a:r>
          </a:p>
          <a:p>
            <a:pPr marL="0" indent="0" rtl="0" eaLnBrk="1" fontAlgn="auto" latinLnBrk="0" hangingPunct="1">
              <a:buNone/>
            </a:pPr>
            <a:r>
              <a:rPr lang="en-US" sz="1200" b="0" i="0" u="none" strike="noStrike" kern="1200" baseline="0" dirty="0" smtClean="0">
                <a:solidFill>
                  <a:schemeClr val="tx1"/>
                </a:solidFill>
                <a:effectLst/>
                <a:latin typeface="+mn-lt"/>
                <a:ea typeface="+mn-ea"/>
                <a:cs typeface="+mn-cs"/>
              </a:rPr>
              <a:t>The research studies that a patient is enrolled in will be visible in the patient chart.</a:t>
            </a:r>
          </a:p>
          <a:p>
            <a:pPr marL="0" indent="0" rtl="0" eaLnBrk="1" fontAlgn="auto" latinLnBrk="0" hangingPunct="1">
              <a:buNone/>
            </a:pPr>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a:xfrm>
            <a:off x="3970941" y="8977134"/>
            <a:ext cx="3037840" cy="472567"/>
          </a:xfrm>
          <a:prstGeom prst="rect">
            <a:avLst/>
          </a:prstGeom>
        </p:spPr>
        <p:txBody>
          <a:bodyPr/>
          <a:lstStyle/>
          <a:p>
            <a:fld id="{DD43D98D-D588-402F-A2AE-B22CD93F897F}" type="slidenum">
              <a:rPr lang="en-US" smtClean="0">
                <a:solidFill>
                  <a:srgbClr val="000000"/>
                </a:solidFill>
                <a:latin typeface="Arial"/>
              </a:rPr>
              <a:pPr/>
              <a:t>3</a:t>
            </a:fld>
            <a:endParaRPr lang="en-US" dirty="0">
              <a:solidFill>
                <a:srgbClr val="000000"/>
              </a:solidFill>
              <a:latin typeface="Arial"/>
            </a:endParaRPr>
          </a:p>
        </p:txBody>
      </p:sp>
      <p:sp>
        <p:nvSpPr>
          <p:cNvPr id="5" name="Footer Placeholder 4"/>
          <p:cNvSpPr>
            <a:spLocks noGrp="1"/>
          </p:cNvSpPr>
          <p:nvPr>
            <p:ph type="ftr" sz="quarter" idx="11"/>
          </p:nvPr>
        </p:nvSpPr>
        <p:spPr/>
        <p:txBody>
          <a:bodyPr/>
          <a:lstStyle/>
          <a:p>
            <a:r>
              <a:rPr lang="en-US" smtClean="0"/>
              <a:t>T Stone/CTO</a:t>
            </a:r>
            <a:endParaRPr lang="en-US" dirty="0"/>
          </a:p>
        </p:txBody>
      </p:sp>
    </p:spTree>
    <p:extLst>
      <p:ext uri="{BB962C8B-B14F-4D97-AF65-F5344CB8AC3E}">
        <p14:creationId xmlns:p14="http://schemas.microsoft.com/office/powerpoint/2010/main" val="31029883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will be no ‘pre-consent’ statuses in Epic.</a:t>
            </a:r>
          </a:p>
          <a:p>
            <a:r>
              <a:rPr lang="en-US" baseline="0" dirty="0" smtClean="0"/>
              <a:t>Be sure to manage statuses – for when participants become inactive.</a:t>
            </a:r>
          </a:p>
          <a:p>
            <a:endParaRPr lang="en-US" dirty="0"/>
          </a:p>
        </p:txBody>
      </p:sp>
      <p:sp>
        <p:nvSpPr>
          <p:cNvPr id="4" name="Slide Number Placeholder 3"/>
          <p:cNvSpPr>
            <a:spLocks noGrp="1"/>
          </p:cNvSpPr>
          <p:nvPr>
            <p:ph type="sldNum" sz="quarter" idx="10"/>
          </p:nvPr>
        </p:nvSpPr>
        <p:spPr/>
        <p:txBody>
          <a:bodyPr/>
          <a:lstStyle/>
          <a:p>
            <a:fld id="{81C1E020-77EE-4D9D-8E25-F6483EEAE9C8}" type="slidenum">
              <a:rPr lang="en-US" smtClean="0"/>
              <a:t>4</a:t>
            </a:fld>
            <a:endParaRPr lang="en-US" dirty="0"/>
          </a:p>
        </p:txBody>
      </p:sp>
      <p:sp>
        <p:nvSpPr>
          <p:cNvPr id="5" name="Footer Placeholder 4"/>
          <p:cNvSpPr>
            <a:spLocks noGrp="1"/>
          </p:cNvSpPr>
          <p:nvPr>
            <p:ph type="ftr" sz="quarter" idx="11"/>
          </p:nvPr>
        </p:nvSpPr>
        <p:spPr/>
        <p:txBody>
          <a:bodyPr/>
          <a:lstStyle/>
          <a:p>
            <a:r>
              <a:rPr lang="en-US" smtClean="0"/>
              <a:t>T Stone/CTO</a:t>
            </a:r>
            <a:endParaRPr lang="en-US" dirty="0"/>
          </a:p>
        </p:txBody>
      </p:sp>
    </p:spTree>
    <p:extLst>
      <p:ext uri="{BB962C8B-B14F-4D97-AF65-F5344CB8AC3E}">
        <p14:creationId xmlns:p14="http://schemas.microsoft.com/office/powerpoint/2010/main" val="2940433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Central</a:t>
            </a:r>
            <a:r>
              <a:rPr lang="en-US" baseline="0" dirty="0" smtClean="0"/>
              <a:t> review of charges by Finance/Patient Financial Services will continue.</a:t>
            </a:r>
          </a:p>
          <a:p>
            <a:endParaRPr lang="en-US" dirty="0"/>
          </a:p>
        </p:txBody>
      </p:sp>
      <p:sp>
        <p:nvSpPr>
          <p:cNvPr id="317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Arial" charset="0"/>
                <a:ea typeface="ＭＳ Ｐゴシック" pitchFamily="-84" charset="-128"/>
              </a:defRPr>
            </a:lvl1pPr>
            <a:lvl2pPr marL="765509" indent="-294427" eaLnBrk="0" hangingPunct="0">
              <a:defRPr sz="2000" b="1">
                <a:solidFill>
                  <a:schemeClr val="tx1"/>
                </a:solidFill>
                <a:latin typeface="Arial" charset="0"/>
                <a:ea typeface="ＭＳ Ｐゴシック" pitchFamily="-84" charset="-128"/>
              </a:defRPr>
            </a:lvl2pPr>
            <a:lvl3pPr marL="1177706" indent="-235541" eaLnBrk="0" hangingPunct="0">
              <a:defRPr sz="2000" b="1">
                <a:solidFill>
                  <a:schemeClr val="tx1"/>
                </a:solidFill>
                <a:latin typeface="Arial" charset="0"/>
                <a:ea typeface="ＭＳ Ｐゴシック" pitchFamily="-84" charset="-128"/>
              </a:defRPr>
            </a:lvl3pPr>
            <a:lvl4pPr marL="1648788" indent="-235541" eaLnBrk="0" hangingPunct="0">
              <a:defRPr sz="2000" b="1">
                <a:solidFill>
                  <a:schemeClr val="tx1"/>
                </a:solidFill>
                <a:latin typeface="Arial" charset="0"/>
                <a:ea typeface="ＭＳ Ｐゴシック" pitchFamily="-84" charset="-128"/>
              </a:defRPr>
            </a:lvl4pPr>
            <a:lvl5pPr marL="2119871" indent="-235541" eaLnBrk="0" hangingPunct="0">
              <a:defRPr sz="2000" b="1">
                <a:solidFill>
                  <a:schemeClr val="tx1"/>
                </a:solidFill>
                <a:latin typeface="Arial" charset="0"/>
                <a:ea typeface="ＭＳ Ｐゴシック" pitchFamily="-84" charset="-128"/>
              </a:defRPr>
            </a:lvl5pPr>
            <a:lvl6pPr marL="2590953" indent="-235541" eaLnBrk="0" fontAlgn="base" hangingPunct="0">
              <a:spcBef>
                <a:spcPct val="0"/>
              </a:spcBef>
              <a:spcAft>
                <a:spcPct val="0"/>
              </a:spcAft>
              <a:defRPr sz="2000" b="1">
                <a:solidFill>
                  <a:schemeClr val="tx1"/>
                </a:solidFill>
                <a:latin typeface="Arial" charset="0"/>
                <a:ea typeface="ＭＳ Ｐゴシック" pitchFamily="-84" charset="-128"/>
              </a:defRPr>
            </a:lvl6pPr>
            <a:lvl7pPr marL="3062035" indent="-235541" eaLnBrk="0" fontAlgn="base" hangingPunct="0">
              <a:spcBef>
                <a:spcPct val="0"/>
              </a:spcBef>
              <a:spcAft>
                <a:spcPct val="0"/>
              </a:spcAft>
              <a:defRPr sz="2000" b="1">
                <a:solidFill>
                  <a:schemeClr val="tx1"/>
                </a:solidFill>
                <a:latin typeface="Arial" charset="0"/>
                <a:ea typeface="ＭＳ Ｐゴシック" pitchFamily="-84" charset="-128"/>
              </a:defRPr>
            </a:lvl7pPr>
            <a:lvl8pPr marL="3533118" indent="-235541" eaLnBrk="0" fontAlgn="base" hangingPunct="0">
              <a:spcBef>
                <a:spcPct val="0"/>
              </a:spcBef>
              <a:spcAft>
                <a:spcPct val="0"/>
              </a:spcAft>
              <a:defRPr sz="2000" b="1">
                <a:solidFill>
                  <a:schemeClr val="tx1"/>
                </a:solidFill>
                <a:latin typeface="Arial" charset="0"/>
                <a:ea typeface="ＭＳ Ｐゴシック" pitchFamily="-84" charset="-128"/>
              </a:defRPr>
            </a:lvl8pPr>
            <a:lvl9pPr marL="4004200" indent="-235541" eaLnBrk="0" fontAlgn="base" hangingPunct="0">
              <a:spcBef>
                <a:spcPct val="0"/>
              </a:spcBef>
              <a:spcAft>
                <a:spcPct val="0"/>
              </a:spcAft>
              <a:defRPr sz="2000" b="1">
                <a:solidFill>
                  <a:schemeClr val="tx1"/>
                </a:solidFill>
                <a:latin typeface="Arial" charset="0"/>
                <a:ea typeface="ＭＳ Ｐゴシック" pitchFamily="-84" charset="-128"/>
              </a:defRPr>
            </a:lvl9pPr>
          </a:lstStyle>
          <a:p>
            <a:pPr defTabSz="931637" eaLnBrk="1" fontAlgn="base" hangingPunct="1">
              <a:spcBef>
                <a:spcPct val="0"/>
              </a:spcBef>
              <a:spcAft>
                <a:spcPct val="0"/>
              </a:spcAft>
              <a:defRPr/>
            </a:pPr>
            <a:fld id="{D74AF9C8-2DBC-4C31-9338-BB8045D333AB}" type="slidenum">
              <a:rPr lang="en-US" sz="1200" b="0">
                <a:solidFill>
                  <a:srgbClr val="000000"/>
                </a:solidFill>
              </a:rPr>
              <a:pPr defTabSz="931637" eaLnBrk="1" fontAlgn="base" hangingPunct="1">
                <a:spcBef>
                  <a:spcPct val="0"/>
                </a:spcBef>
                <a:spcAft>
                  <a:spcPct val="0"/>
                </a:spcAft>
                <a:defRPr/>
              </a:pPr>
              <a:t>5</a:t>
            </a:fld>
            <a:endParaRPr lang="en-US" sz="1200" b="0" dirty="0">
              <a:solidFill>
                <a:srgbClr val="000000"/>
              </a:solidFill>
            </a:endParaRPr>
          </a:p>
        </p:txBody>
      </p:sp>
      <p:sp>
        <p:nvSpPr>
          <p:cNvPr id="2" name="Footer Placeholder 1"/>
          <p:cNvSpPr>
            <a:spLocks noGrp="1"/>
          </p:cNvSpPr>
          <p:nvPr>
            <p:ph type="ftr" sz="quarter" idx="10"/>
          </p:nvPr>
        </p:nvSpPr>
        <p:spPr/>
        <p:txBody>
          <a:bodyPr/>
          <a:lstStyle/>
          <a:p>
            <a:r>
              <a:rPr lang="en-US" smtClean="0"/>
              <a:t>T Stone/CTO</a:t>
            </a:r>
            <a:endParaRPr lang="en-US" dirty="0"/>
          </a:p>
        </p:txBody>
      </p:sp>
    </p:spTree>
    <p:extLst>
      <p:ext uri="{BB962C8B-B14F-4D97-AF65-F5344CB8AC3E}">
        <p14:creationId xmlns:p14="http://schemas.microsoft.com/office/powerpoint/2010/main" val="4152462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Upcoming Appointments Report</a:t>
            </a:r>
            <a:r>
              <a:rPr lang="en-US" baseline="0" dirty="0" smtClean="0"/>
              <a:t> or the patient’s appointment desk will display scheduled appointments.  From here, visits or encounters can be linked to the study.</a:t>
            </a:r>
            <a:endParaRPr lang="en-US" dirty="0"/>
          </a:p>
        </p:txBody>
      </p:sp>
      <p:sp>
        <p:nvSpPr>
          <p:cNvPr id="4" name="Slide Number Placeholder 3"/>
          <p:cNvSpPr>
            <a:spLocks noGrp="1"/>
          </p:cNvSpPr>
          <p:nvPr>
            <p:ph type="sldNum" sz="quarter" idx="10"/>
          </p:nvPr>
        </p:nvSpPr>
        <p:spPr/>
        <p:txBody>
          <a:bodyPr/>
          <a:lstStyle/>
          <a:p>
            <a:fld id="{81C1E020-77EE-4D9D-8E25-F6483EEAE9C8}" type="slidenum">
              <a:rPr lang="en-US" smtClean="0"/>
              <a:t>6</a:t>
            </a:fld>
            <a:endParaRPr lang="en-US" dirty="0"/>
          </a:p>
        </p:txBody>
      </p:sp>
      <p:sp>
        <p:nvSpPr>
          <p:cNvPr id="5" name="Footer Placeholder 4"/>
          <p:cNvSpPr>
            <a:spLocks noGrp="1"/>
          </p:cNvSpPr>
          <p:nvPr>
            <p:ph type="ftr" sz="quarter" idx="11"/>
          </p:nvPr>
        </p:nvSpPr>
        <p:spPr/>
        <p:txBody>
          <a:bodyPr/>
          <a:lstStyle/>
          <a:p>
            <a:r>
              <a:rPr lang="en-US" smtClean="0"/>
              <a:t>T Stone/CTO</a:t>
            </a:r>
            <a:endParaRPr lang="en-US" dirty="0"/>
          </a:p>
        </p:txBody>
      </p:sp>
    </p:spTree>
    <p:extLst>
      <p:ext uri="{BB962C8B-B14F-4D97-AF65-F5344CB8AC3E}">
        <p14:creationId xmlns:p14="http://schemas.microsoft.com/office/powerpoint/2010/main" val="84218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shows the details of a linked</a:t>
            </a:r>
            <a:r>
              <a:rPr lang="en-US" baseline="0" dirty="0" smtClean="0"/>
              <a:t> appointment.</a:t>
            </a:r>
            <a:endParaRPr lang="en-US" dirty="0"/>
          </a:p>
        </p:txBody>
      </p:sp>
      <p:sp>
        <p:nvSpPr>
          <p:cNvPr id="4" name="Slide Number Placeholder 3"/>
          <p:cNvSpPr>
            <a:spLocks noGrp="1"/>
          </p:cNvSpPr>
          <p:nvPr>
            <p:ph type="sldNum" sz="quarter" idx="10"/>
          </p:nvPr>
        </p:nvSpPr>
        <p:spPr/>
        <p:txBody>
          <a:bodyPr/>
          <a:lstStyle/>
          <a:p>
            <a:fld id="{81C1E020-77EE-4D9D-8E25-F6483EEAE9C8}" type="slidenum">
              <a:rPr lang="en-US" smtClean="0"/>
              <a:t>7</a:t>
            </a:fld>
            <a:endParaRPr lang="en-US" dirty="0"/>
          </a:p>
        </p:txBody>
      </p:sp>
      <p:sp>
        <p:nvSpPr>
          <p:cNvPr id="5" name="Footer Placeholder 4"/>
          <p:cNvSpPr>
            <a:spLocks noGrp="1"/>
          </p:cNvSpPr>
          <p:nvPr>
            <p:ph type="ftr" sz="quarter" idx="11"/>
          </p:nvPr>
        </p:nvSpPr>
        <p:spPr/>
        <p:txBody>
          <a:bodyPr/>
          <a:lstStyle/>
          <a:p>
            <a:r>
              <a:rPr lang="en-US" smtClean="0"/>
              <a:t>T Stone/CTO</a:t>
            </a:r>
            <a:endParaRPr lang="en-US" dirty="0"/>
          </a:p>
        </p:txBody>
      </p:sp>
    </p:spTree>
    <p:extLst>
      <p:ext uri="{BB962C8B-B14F-4D97-AF65-F5344CB8AC3E}">
        <p14:creationId xmlns:p14="http://schemas.microsoft.com/office/powerpoint/2010/main" val="28032530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want to ‘tag on’ a research service onto a standard of care visit in another department (not your own department) it is best practice to notify them.</a:t>
            </a:r>
          </a:p>
          <a:p>
            <a:r>
              <a:rPr lang="en-US" dirty="0" smtClean="0"/>
              <a:t>If you have scheduling access you may link a visit.</a:t>
            </a:r>
          </a:p>
          <a:p>
            <a:r>
              <a:rPr lang="en-US" dirty="0" smtClean="0"/>
              <a:t>Linking can happen directly from the Upcoming Appointments</a:t>
            </a:r>
            <a:r>
              <a:rPr lang="en-US" baseline="0" dirty="0" smtClean="0"/>
              <a:t> Report.</a:t>
            </a:r>
            <a:endParaRPr lang="en-US" dirty="0"/>
          </a:p>
        </p:txBody>
      </p:sp>
      <p:sp>
        <p:nvSpPr>
          <p:cNvPr id="4" name="Slide Number Placeholder 3"/>
          <p:cNvSpPr>
            <a:spLocks noGrp="1"/>
          </p:cNvSpPr>
          <p:nvPr>
            <p:ph type="sldNum" sz="quarter" idx="10"/>
          </p:nvPr>
        </p:nvSpPr>
        <p:spPr/>
        <p:txBody>
          <a:bodyPr/>
          <a:lstStyle/>
          <a:p>
            <a:fld id="{81C1E020-77EE-4D9D-8E25-F6483EEAE9C8}" type="slidenum">
              <a:rPr lang="en-US" smtClean="0"/>
              <a:t>8</a:t>
            </a:fld>
            <a:endParaRPr lang="en-US" dirty="0"/>
          </a:p>
        </p:txBody>
      </p:sp>
      <p:sp>
        <p:nvSpPr>
          <p:cNvPr id="5" name="Footer Placeholder 4"/>
          <p:cNvSpPr>
            <a:spLocks noGrp="1"/>
          </p:cNvSpPr>
          <p:nvPr>
            <p:ph type="ftr" sz="quarter" idx="11"/>
          </p:nvPr>
        </p:nvSpPr>
        <p:spPr/>
        <p:txBody>
          <a:bodyPr/>
          <a:lstStyle/>
          <a:p>
            <a:r>
              <a:rPr lang="en-US" smtClean="0"/>
              <a:t>T Stone/CTO</a:t>
            </a:r>
            <a:endParaRPr lang="en-US" dirty="0"/>
          </a:p>
        </p:txBody>
      </p:sp>
    </p:spTree>
    <p:extLst>
      <p:ext uri="{BB962C8B-B14F-4D97-AF65-F5344CB8AC3E}">
        <p14:creationId xmlns:p14="http://schemas.microsoft.com/office/powerpoint/2010/main" val="36931272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BottomPlaceholder"/>
          <p:cNvSpPr>
            <a:spLocks noChangeArrowheads="1"/>
          </p:cNvSpPr>
          <p:nvPr userDrawn="1"/>
        </p:nvSpPr>
        <p:spPr bwMode="auto">
          <a:xfrm>
            <a:off x="0" y="2503488"/>
            <a:ext cx="1523999" cy="4354512"/>
          </a:xfrm>
          <a:prstGeom prst="rect">
            <a:avLst/>
          </a:prstGeom>
          <a:solidFill>
            <a:srgbClr val="0065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286" tIns="46643" rIns="93286" bIns="46643" anchor="ctr"/>
          <a:lstStyle/>
          <a:p>
            <a:pPr fontAlgn="base">
              <a:spcBef>
                <a:spcPct val="0"/>
              </a:spcBef>
              <a:spcAft>
                <a:spcPct val="0"/>
              </a:spcAft>
              <a:defRPr/>
            </a:pPr>
            <a:endParaRPr lang="en-US" sz="1600" dirty="0">
              <a:solidFill>
                <a:srgbClr val="000000"/>
              </a:solidFill>
              <a:ea typeface="ＭＳ Ｐゴシック"/>
            </a:endParaRPr>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6" name="Slide Number Placeholder 5"/>
          <p:cNvSpPr>
            <a:spLocks noGrp="1"/>
          </p:cNvSpPr>
          <p:nvPr>
            <p:ph type="sldNum" sz="quarter" idx="12"/>
          </p:nvPr>
        </p:nvSpPr>
        <p:spPr>
          <a:xfrm>
            <a:off x="8835886" y="6356350"/>
            <a:ext cx="2743200" cy="365125"/>
          </a:xfrm>
        </p:spPr>
        <p:txBody>
          <a:bodyPr/>
          <a:lstStyle/>
          <a:p>
            <a:fld id="{4E82295F-F87C-4654-80B7-0F753E698310}" type="slidenum">
              <a:rPr lang="en-US" smtClean="0"/>
              <a:t>‹#›</a:t>
            </a:fld>
            <a:endParaRPr lang="en-US" dirty="0"/>
          </a:p>
        </p:txBody>
      </p:sp>
      <p:sp>
        <p:nvSpPr>
          <p:cNvPr id="7" name="TitleTopPlaceholder"/>
          <p:cNvSpPr>
            <a:spLocks noChangeArrowheads="1"/>
          </p:cNvSpPr>
          <p:nvPr userDrawn="1"/>
        </p:nvSpPr>
        <p:spPr bwMode="auto">
          <a:xfrm>
            <a:off x="1" y="0"/>
            <a:ext cx="1524000" cy="2503488"/>
          </a:xfrm>
          <a:prstGeom prst="rect">
            <a:avLst/>
          </a:prstGeom>
          <a:solidFill>
            <a:srgbClr val="91A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286" tIns="46643" rIns="93286" bIns="46643" anchor="ctr"/>
          <a:lstStyle/>
          <a:p>
            <a:pPr fontAlgn="base">
              <a:spcBef>
                <a:spcPct val="0"/>
              </a:spcBef>
              <a:spcAft>
                <a:spcPct val="0"/>
              </a:spcAft>
              <a:defRPr/>
            </a:pPr>
            <a:endParaRPr lang="en-US" sz="1600" dirty="0">
              <a:solidFill>
                <a:srgbClr val="000000"/>
              </a:solidFill>
              <a:ea typeface="ＭＳ Ｐゴシック"/>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269" y="4330249"/>
            <a:ext cx="1862743" cy="1721756"/>
          </a:xfrm>
          <a:prstGeom prst="rect">
            <a:avLst/>
          </a:prstGeom>
        </p:spPr>
      </p:pic>
    </p:spTree>
    <p:extLst>
      <p:ext uri="{BB962C8B-B14F-4D97-AF65-F5344CB8AC3E}">
        <p14:creationId xmlns:p14="http://schemas.microsoft.com/office/powerpoint/2010/main" val="1263847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400"/>
            </a:lvl1pPr>
          </a:lstStyle>
          <a:p>
            <a:r>
              <a:rPr lang="en-US" dirty="0"/>
              <a:t>Click to edit Master title style</a:t>
            </a:r>
          </a:p>
        </p:txBody>
      </p:sp>
      <p:sp>
        <p:nvSpPr>
          <p:cNvPr id="3" name="Content Placeholder 2"/>
          <p:cNvSpPr>
            <a:spLocks noGrp="1"/>
          </p:cNvSpPr>
          <p:nvPr>
            <p:ph idx="1"/>
          </p:nvPr>
        </p:nvSpPr>
        <p:spPr>
          <a:xfrm>
            <a:off x="626168" y="985344"/>
            <a:ext cx="10952918" cy="515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4E82295F-F87C-4654-80B7-0F753E698310}" type="slidenum">
              <a:rPr lang="en-US" smtClean="0"/>
              <a:t>‹#›</a:t>
            </a:fld>
            <a:endParaRPr lang="en-US" dirty="0"/>
          </a:p>
        </p:txBody>
      </p:sp>
    </p:spTree>
    <p:extLst>
      <p:ext uri="{BB962C8B-B14F-4D97-AF65-F5344CB8AC3E}">
        <p14:creationId xmlns:p14="http://schemas.microsoft.com/office/powerpoint/2010/main" val="3087189897"/>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400"/>
            </a:lvl1pPr>
          </a:lstStyle>
          <a:p>
            <a:r>
              <a:rPr lang="en-US"/>
              <a:t>Click to edit Master title style</a:t>
            </a:r>
          </a:p>
        </p:txBody>
      </p:sp>
      <p:sp>
        <p:nvSpPr>
          <p:cNvPr id="3" name="Content Placeholder 2"/>
          <p:cNvSpPr>
            <a:spLocks noGrp="1"/>
          </p:cNvSpPr>
          <p:nvPr>
            <p:ph sz="half" idx="1"/>
          </p:nvPr>
        </p:nvSpPr>
        <p:spPr>
          <a:xfrm>
            <a:off x="626168" y="1007165"/>
            <a:ext cx="5393632" cy="51697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199" y="1007165"/>
            <a:ext cx="5406885" cy="51697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4E82295F-F87C-4654-80B7-0F753E698310}" type="slidenum">
              <a:rPr lang="en-US" smtClean="0"/>
              <a:t>‹#›</a:t>
            </a:fld>
            <a:endParaRPr lang="en-US" dirty="0"/>
          </a:p>
        </p:txBody>
      </p:sp>
    </p:spTree>
    <p:extLst>
      <p:ext uri="{BB962C8B-B14F-4D97-AF65-F5344CB8AC3E}">
        <p14:creationId xmlns:p14="http://schemas.microsoft.com/office/powerpoint/2010/main" val="3239816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400"/>
            </a:lvl1pPr>
          </a:lstStyle>
          <a:p>
            <a:r>
              <a:rPr lang="en-US" dirty="0"/>
              <a:t>Click to edit Master title style</a:t>
            </a:r>
          </a:p>
        </p:txBody>
      </p:sp>
      <p:sp>
        <p:nvSpPr>
          <p:cNvPr id="5" name="Slide Number Placeholder 4"/>
          <p:cNvSpPr>
            <a:spLocks noGrp="1"/>
          </p:cNvSpPr>
          <p:nvPr>
            <p:ph type="sldNum" sz="quarter" idx="12"/>
          </p:nvPr>
        </p:nvSpPr>
        <p:spPr/>
        <p:txBody>
          <a:bodyPr/>
          <a:lstStyle/>
          <a:p>
            <a:fld id="{4E82295F-F87C-4654-80B7-0F753E698310}" type="slidenum">
              <a:rPr lang="en-US" smtClean="0"/>
              <a:t>‹#›</a:t>
            </a:fld>
            <a:endParaRPr lang="en-US" dirty="0"/>
          </a:p>
        </p:txBody>
      </p:sp>
    </p:spTree>
    <p:extLst>
      <p:ext uri="{BB962C8B-B14F-4D97-AF65-F5344CB8AC3E}">
        <p14:creationId xmlns:p14="http://schemas.microsoft.com/office/powerpoint/2010/main" val="3088206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E82295F-F87C-4654-80B7-0F753E698310}" type="slidenum">
              <a:rPr lang="en-US" smtClean="0"/>
              <a:t>‹#›</a:t>
            </a:fld>
            <a:endParaRPr lang="en-US" dirty="0"/>
          </a:p>
        </p:txBody>
      </p:sp>
    </p:spTree>
    <p:extLst>
      <p:ext uri="{BB962C8B-B14F-4D97-AF65-F5344CB8AC3E}">
        <p14:creationId xmlns:p14="http://schemas.microsoft.com/office/powerpoint/2010/main" val="2612928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924800" cy="609600"/>
          </a:xfrm>
          <a:prstGeom prst="rect">
            <a:avLst/>
          </a:prstGeo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xfrm>
            <a:off x="5283200" y="6702426"/>
            <a:ext cx="1320800" cy="155575"/>
          </a:xfrm>
          <a:prstGeom prst="rect">
            <a:avLst/>
          </a:prstGeom>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sldNum" sz="quarter" idx="11"/>
          </p:nvPr>
        </p:nvSpPr>
        <p:spPr>
          <a:ln/>
        </p:spPr>
        <p:txBody>
          <a:bodyPr/>
          <a:lstStyle>
            <a:lvl1pPr>
              <a:defRPr/>
            </a:lvl1pPr>
          </a:lstStyle>
          <a:p>
            <a:pPr>
              <a:defRPr/>
            </a:pPr>
            <a:fld id="{2FA0F3E0-BA8A-4CC4-968E-F953EAEF46E4}"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2691026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SlideBottomBar"/>
          <p:cNvSpPr>
            <a:spLocks noChangeArrowheads="1"/>
          </p:cNvSpPr>
          <p:nvPr userDrawn="1"/>
        </p:nvSpPr>
        <p:spPr bwMode="auto">
          <a:xfrm>
            <a:off x="0" y="6349400"/>
            <a:ext cx="12192000" cy="508600"/>
          </a:xfrm>
          <a:prstGeom prst="rect">
            <a:avLst/>
          </a:prstGeom>
          <a:solidFill>
            <a:srgbClr val="C7DFF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276" tIns="46638" rIns="93276" bIns="46638" anchor="ctr"/>
          <a:lstStyle/>
          <a:p>
            <a:pPr algn="ctr" fontAlgn="base">
              <a:spcBef>
                <a:spcPct val="0"/>
              </a:spcBef>
              <a:spcAft>
                <a:spcPct val="0"/>
              </a:spcAft>
            </a:pPr>
            <a:endParaRPr lang="en-US" sz="1600" dirty="0">
              <a:solidFill>
                <a:srgbClr val="000000"/>
              </a:solidFill>
            </a:endParaRPr>
          </a:p>
        </p:txBody>
      </p:sp>
      <p:sp>
        <p:nvSpPr>
          <p:cNvPr id="2" name="Title Placeholder 1"/>
          <p:cNvSpPr>
            <a:spLocks noGrp="1"/>
          </p:cNvSpPr>
          <p:nvPr>
            <p:ph type="title"/>
          </p:nvPr>
        </p:nvSpPr>
        <p:spPr>
          <a:xfrm>
            <a:off x="626168" y="126585"/>
            <a:ext cx="10068336" cy="56326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626167" y="993913"/>
            <a:ext cx="10952917" cy="518305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944863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82295F-F87C-4654-80B7-0F753E698310}" type="slidenum">
              <a:rPr lang="en-US" smtClean="0"/>
              <a:t>‹#›</a:t>
            </a:fld>
            <a:endParaRPr lang="en-US" dirty="0"/>
          </a:p>
        </p:txBody>
      </p:sp>
      <p:pic>
        <p:nvPicPr>
          <p:cNvPr id="7" name="Picture 2"/>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10694504" y="25540"/>
            <a:ext cx="1480931" cy="664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a:spLocks noChangeArrowheads="1"/>
          </p:cNvSpPr>
          <p:nvPr userDrawn="1"/>
        </p:nvSpPr>
        <p:spPr bwMode="auto">
          <a:xfrm>
            <a:off x="0" y="689844"/>
            <a:ext cx="12175435" cy="45719"/>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lIns="91411" tIns="45706" rIns="91411" bIns="45706" anchor="ctr"/>
          <a:lstStyle/>
          <a:p>
            <a:pPr algn="ctr">
              <a:defRPr/>
            </a:pPr>
            <a:endParaRPr lang="en-US" dirty="0">
              <a:solidFill>
                <a:srgbClr val="FFFFFF"/>
              </a:solidFill>
            </a:endParaRPr>
          </a:p>
        </p:txBody>
      </p:sp>
      <p:pic>
        <p:nvPicPr>
          <p:cNvPr id="4" name="Picture 3"/>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21590" y="6249458"/>
            <a:ext cx="626311" cy="578907"/>
          </a:xfrm>
          <a:prstGeom prst="rect">
            <a:avLst/>
          </a:prstGeom>
        </p:spPr>
      </p:pic>
    </p:spTree>
    <p:extLst>
      <p:ext uri="{BB962C8B-B14F-4D97-AF65-F5344CB8AC3E}">
        <p14:creationId xmlns:p14="http://schemas.microsoft.com/office/powerpoint/2010/main" val="3201153631"/>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2" r:id="rId3"/>
    <p:sldLayoutId id="2147483654" r:id="rId4"/>
    <p:sldLayoutId id="2147483655" r:id="rId5"/>
    <p:sldLayoutId id="2147483657" r:id="rId6"/>
  </p:sldLayoutIdLst>
  <p:hf hdr="0" ftr="0" dt="0"/>
  <p:txStyles>
    <p:titleStyle>
      <a:lvl1pPr algn="l" defTabSz="914400" rtl="0" eaLnBrk="1" latinLnBrk="0" hangingPunct="1">
        <a:lnSpc>
          <a:spcPct val="90000"/>
        </a:lnSpc>
        <a:spcBef>
          <a:spcPct val="0"/>
        </a:spcBef>
        <a:buNone/>
        <a:defRPr sz="2400" b="1" kern="1200">
          <a:solidFill>
            <a:srgbClr val="0029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Research in Epic</a:t>
            </a:r>
            <a:br>
              <a:rPr lang="en-US" dirty="0" smtClean="0"/>
            </a:br>
            <a:r>
              <a:rPr lang="en-US" dirty="0" smtClean="0"/>
              <a:t>Update</a:t>
            </a:r>
            <a:endParaRPr lang="en-US" dirty="0"/>
          </a:p>
        </p:txBody>
      </p:sp>
      <p:sp>
        <p:nvSpPr>
          <p:cNvPr id="3" name="Subtitle 2"/>
          <p:cNvSpPr>
            <a:spLocks noGrp="1"/>
          </p:cNvSpPr>
          <p:nvPr>
            <p:ph type="subTitle" idx="1"/>
          </p:nvPr>
        </p:nvSpPr>
        <p:spPr/>
        <p:txBody>
          <a:bodyPr>
            <a:normAutofit fontScale="92500" lnSpcReduction="10000"/>
          </a:bodyPr>
          <a:lstStyle/>
          <a:p>
            <a:endParaRPr lang="en-US" sz="2800" dirty="0" smtClean="0">
              <a:solidFill>
                <a:srgbClr val="FF0000"/>
              </a:solidFill>
            </a:endParaRPr>
          </a:p>
          <a:p>
            <a:r>
              <a:rPr lang="en-US" sz="2800" dirty="0" smtClean="0">
                <a:solidFill>
                  <a:srgbClr val="FF0000"/>
                </a:solidFill>
              </a:rPr>
              <a:t>May 2018</a:t>
            </a:r>
          </a:p>
          <a:p>
            <a:r>
              <a:rPr lang="en-US" dirty="0" smtClean="0">
                <a:solidFill>
                  <a:srgbClr val="FF0000"/>
                </a:solidFill>
              </a:rPr>
              <a:t>Terry Stone</a:t>
            </a:r>
          </a:p>
          <a:p>
            <a:r>
              <a:rPr lang="en-US" dirty="0" smtClean="0">
                <a:solidFill>
                  <a:srgbClr val="FF0000"/>
                </a:solidFill>
              </a:rPr>
              <a:t>Clinical Trial Office</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4E82295F-F87C-4654-80B7-0F753E698310}" type="slidenum">
              <a:rPr lang="en-US" smtClean="0"/>
              <a:t>1</a:t>
            </a:fld>
            <a:endParaRPr lang="en-US" dirty="0"/>
          </a:p>
        </p:txBody>
      </p:sp>
    </p:spTree>
    <p:extLst>
      <p:ext uri="{BB962C8B-B14F-4D97-AF65-F5344CB8AC3E}">
        <p14:creationId xmlns:p14="http://schemas.microsoft.com/office/powerpoint/2010/main" val="1617413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a:t/>
            </a:r>
            <a:br>
              <a:rPr lang="en-US" dirty="0"/>
            </a:br>
            <a:r>
              <a:rPr lang="en-US" dirty="0" smtClean="0"/>
              <a:t>We Are Live…. mostly</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626168" y="947006"/>
            <a:ext cx="10952918" cy="5152183"/>
          </a:xfrm>
        </p:spPr>
        <p:txBody>
          <a:bodyPr/>
          <a:lstStyle/>
          <a:p>
            <a:pPr marL="0" indent="0">
              <a:buNone/>
            </a:pPr>
            <a:endParaRPr lang="en-US" dirty="0" smtClean="0">
              <a:solidFill>
                <a:srgbClr val="002960"/>
              </a:solidFill>
            </a:endParaRPr>
          </a:p>
          <a:p>
            <a:r>
              <a:rPr lang="en-US" dirty="0" smtClean="0">
                <a:solidFill>
                  <a:srgbClr val="002960"/>
                </a:solidFill>
              </a:rPr>
              <a:t>The active studies and participants will be interfaced from VelosCT</a:t>
            </a:r>
          </a:p>
          <a:p>
            <a:r>
              <a:rPr lang="en-US" b="1" i="1" dirty="0" smtClean="0">
                <a:solidFill>
                  <a:srgbClr val="002960"/>
                </a:solidFill>
              </a:rPr>
              <a:t>Participants must be entered into </a:t>
            </a:r>
            <a:r>
              <a:rPr lang="en-US" b="1" i="1" dirty="0" err="1" smtClean="0">
                <a:solidFill>
                  <a:srgbClr val="002960"/>
                </a:solidFill>
              </a:rPr>
              <a:t>VelosCT</a:t>
            </a:r>
            <a:r>
              <a:rPr lang="en-US" b="1" i="1" dirty="0" smtClean="0">
                <a:solidFill>
                  <a:srgbClr val="002960"/>
                </a:solidFill>
              </a:rPr>
              <a:t> within 24 hours of being consented</a:t>
            </a:r>
          </a:p>
          <a:p>
            <a:r>
              <a:rPr lang="en-US" dirty="0" smtClean="0">
                <a:solidFill>
                  <a:srgbClr val="002960"/>
                </a:solidFill>
              </a:rPr>
              <a:t>The study nickname in VelosCT will be the Study Name in Epic</a:t>
            </a:r>
          </a:p>
          <a:p>
            <a:r>
              <a:rPr lang="en-US" dirty="0" smtClean="0">
                <a:solidFill>
                  <a:srgbClr val="002960"/>
                </a:solidFill>
              </a:rPr>
              <a:t>The IRB Protocol number in VelosCT will be the Study Code in Epic</a:t>
            </a:r>
          </a:p>
          <a:p>
            <a:r>
              <a:rPr lang="en-US" dirty="0" smtClean="0">
                <a:solidFill>
                  <a:srgbClr val="002960"/>
                </a:solidFill>
              </a:rPr>
              <a:t>The Full protocol title in VelosCT will be in the Description field in Epic</a:t>
            </a:r>
          </a:p>
          <a:p>
            <a:r>
              <a:rPr lang="en-US" dirty="0" smtClean="0">
                <a:solidFill>
                  <a:srgbClr val="002960"/>
                </a:solidFill>
              </a:rPr>
              <a:t>The NCT number will only be interfaced for CMS Qualifying Clinical Trials</a:t>
            </a:r>
          </a:p>
          <a:p>
            <a:r>
              <a:rPr lang="en-US" dirty="0" smtClean="0">
                <a:solidFill>
                  <a:srgbClr val="002960"/>
                </a:solidFill>
              </a:rPr>
              <a:t>Patient Financial Services will review all charges for research participants, and process in accordance with research documentation in the VelosCT calendar</a:t>
            </a:r>
          </a:p>
          <a:p>
            <a:pPr marL="0" indent="0">
              <a:buNone/>
            </a:pPr>
            <a:endParaRPr lang="en-US" dirty="0">
              <a:solidFill>
                <a:srgbClr val="002960"/>
              </a:solidFill>
            </a:endParaRPr>
          </a:p>
          <a:p>
            <a:endParaRPr lang="en-US" dirty="0">
              <a:solidFill>
                <a:srgbClr val="002960"/>
              </a:solidFill>
            </a:endParaRPr>
          </a:p>
        </p:txBody>
      </p:sp>
      <p:sp>
        <p:nvSpPr>
          <p:cNvPr id="4" name="Slide Number Placeholder 3"/>
          <p:cNvSpPr>
            <a:spLocks noGrp="1"/>
          </p:cNvSpPr>
          <p:nvPr>
            <p:ph type="sldNum" sz="quarter" idx="12"/>
          </p:nvPr>
        </p:nvSpPr>
        <p:spPr/>
        <p:txBody>
          <a:bodyPr/>
          <a:lstStyle/>
          <a:p>
            <a:fld id="{4E82295F-F87C-4654-80B7-0F753E698310}" type="slidenum">
              <a:rPr lang="en-US" smtClean="0"/>
              <a:t>2</a:t>
            </a:fld>
            <a:endParaRPr lang="en-US" dirty="0"/>
          </a:p>
        </p:txBody>
      </p:sp>
    </p:spTree>
    <p:extLst>
      <p:ext uri="{BB962C8B-B14F-4D97-AF65-F5344CB8AC3E}">
        <p14:creationId xmlns:p14="http://schemas.microsoft.com/office/powerpoint/2010/main" val="38152688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154B01-2A31-423D-8E14-ACC89E2254A1}"/>
              </a:ext>
            </a:extLst>
          </p:cNvPr>
          <p:cNvSpPr>
            <a:spLocks noGrp="1"/>
          </p:cNvSpPr>
          <p:nvPr>
            <p:ph type="title"/>
          </p:nvPr>
        </p:nvSpPr>
        <p:spPr/>
        <p:txBody>
          <a:bodyPr/>
          <a:lstStyle/>
          <a:p>
            <a:r>
              <a:rPr lang="en-US" dirty="0" smtClean="0"/>
              <a:t>Research</a:t>
            </a:r>
            <a:endParaRPr lang="en-US" dirty="0"/>
          </a:p>
        </p:txBody>
      </p:sp>
      <p:sp>
        <p:nvSpPr>
          <p:cNvPr id="24579" name="Slide Number Placeholder 4"/>
          <p:cNvSpPr>
            <a:spLocks noGrp="1"/>
          </p:cNvSpPr>
          <p:nvPr>
            <p:ph type="sldNum" sz="quarter" idx="12"/>
          </p:nvPr>
        </p:nvSpPr>
        <p:spPr>
          <a:noFill/>
        </p:spPr>
        <p:txBody>
          <a:bodyPr/>
          <a:lstStyle>
            <a:lvl1pPr eaLnBrk="0" hangingPunct="0">
              <a:spcBef>
                <a:spcPct val="20000"/>
              </a:spcBef>
              <a:buClr>
                <a:schemeClr val="bg2"/>
              </a:buClr>
              <a:buFont typeface="Wingdings" pitchFamily="2" charset="2"/>
              <a:buChar char="§"/>
              <a:defRPr sz="2400">
                <a:solidFill>
                  <a:srgbClr val="333333"/>
                </a:solidFill>
                <a:latin typeface="Arial" charset="0"/>
              </a:defRPr>
            </a:lvl1pPr>
            <a:lvl2pPr marL="742950" indent="-285750" eaLnBrk="0" hangingPunct="0">
              <a:spcBef>
                <a:spcPct val="20000"/>
              </a:spcBef>
              <a:buClr>
                <a:schemeClr val="bg2"/>
              </a:buClr>
              <a:buFont typeface="Wingdings" pitchFamily="2" charset="2"/>
              <a:buChar char="§"/>
              <a:defRPr sz="2000">
                <a:solidFill>
                  <a:srgbClr val="333333"/>
                </a:solidFill>
                <a:latin typeface="Arial" charset="0"/>
              </a:defRPr>
            </a:lvl2pPr>
            <a:lvl3pPr marL="1143000" indent="-228600" eaLnBrk="0" hangingPunct="0">
              <a:spcBef>
                <a:spcPct val="20000"/>
              </a:spcBef>
              <a:buClr>
                <a:schemeClr val="bg2"/>
              </a:buClr>
              <a:buFont typeface="Wingdings" pitchFamily="2" charset="2"/>
              <a:buChar char="§"/>
              <a:defRPr>
                <a:solidFill>
                  <a:srgbClr val="333333"/>
                </a:solidFill>
                <a:latin typeface="Arial" charset="0"/>
              </a:defRPr>
            </a:lvl3pPr>
            <a:lvl4pPr marL="1600200" indent="-228600" eaLnBrk="0" hangingPunct="0">
              <a:spcBef>
                <a:spcPct val="20000"/>
              </a:spcBef>
              <a:buClr>
                <a:schemeClr val="bg2"/>
              </a:buClr>
              <a:buFont typeface="Wingdings" pitchFamily="2" charset="2"/>
              <a:buChar char="§"/>
              <a:defRPr sz="1600">
                <a:solidFill>
                  <a:srgbClr val="333333"/>
                </a:solidFill>
                <a:latin typeface="Arial" charset="0"/>
              </a:defRPr>
            </a:lvl4pPr>
            <a:lvl5pPr marL="2057400" indent="-228600" eaLnBrk="0" hangingPunct="0">
              <a:spcBef>
                <a:spcPct val="20000"/>
              </a:spcBef>
              <a:buClr>
                <a:schemeClr val="bg2"/>
              </a:buClr>
              <a:buFont typeface="Wingdings" pitchFamily="2" charset="2"/>
              <a:buChar char="§"/>
              <a:defRPr sz="1400">
                <a:solidFill>
                  <a:srgbClr val="333333"/>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1400">
                <a:solidFill>
                  <a:srgbClr val="333333"/>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1400">
                <a:solidFill>
                  <a:srgbClr val="333333"/>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1400">
                <a:solidFill>
                  <a:srgbClr val="333333"/>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1400">
                <a:solidFill>
                  <a:srgbClr val="333333"/>
                </a:solidFill>
                <a:latin typeface="Arial" charset="0"/>
              </a:defRPr>
            </a:lvl9pPr>
          </a:lstStyle>
          <a:p>
            <a:pPr>
              <a:spcBef>
                <a:spcPct val="0"/>
              </a:spcBef>
              <a:buClrTx/>
              <a:buFontTx/>
              <a:buNone/>
            </a:pPr>
            <a:fld id="{5011703D-C394-4AE7-93FC-E4DCBA936096}" type="slidenum">
              <a:rPr lang="en-US" altLang="en-US" sz="1000">
                <a:solidFill>
                  <a:srgbClr val="FFFFFF"/>
                </a:solidFill>
                <a:latin typeface="Palatino Linotype" pitchFamily="18" charset="0"/>
              </a:rPr>
              <a:pPr>
                <a:spcBef>
                  <a:spcPct val="0"/>
                </a:spcBef>
                <a:buClrTx/>
                <a:buFontTx/>
                <a:buNone/>
              </a:pPr>
              <a:t>3</a:t>
            </a:fld>
            <a:endParaRPr lang="en-US" altLang="en-US" sz="1000" dirty="0">
              <a:solidFill>
                <a:srgbClr val="FFFFFF"/>
              </a:solidFill>
              <a:latin typeface="Palatino Linotype" pitchFamily="18" charset="0"/>
            </a:endParaRPr>
          </a:p>
        </p:txBody>
      </p:sp>
      <p:sp>
        <p:nvSpPr>
          <p:cNvPr id="23" name="Rectangle 22"/>
          <p:cNvSpPr/>
          <p:nvPr/>
        </p:nvSpPr>
        <p:spPr bwMode="auto">
          <a:xfrm>
            <a:off x="702218" y="1204110"/>
            <a:ext cx="4868594" cy="377190"/>
          </a:xfrm>
          <a:prstGeom prst="rect">
            <a:avLst/>
          </a:prstGeom>
          <a:solidFill>
            <a:schemeClr val="accent1">
              <a:lumMod val="5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a:r>
              <a:rPr lang="en-US" sz="1600" b="1" dirty="0" smtClean="0">
                <a:solidFill>
                  <a:schemeClr val="bg1"/>
                </a:solidFill>
              </a:rPr>
              <a:t>Past State </a:t>
            </a:r>
            <a:r>
              <a:rPr lang="en-US" sz="1600" b="1" dirty="0">
                <a:solidFill>
                  <a:schemeClr val="bg1"/>
                </a:solidFill>
              </a:rPr>
              <a:t>Workflows</a:t>
            </a:r>
          </a:p>
        </p:txBody>
      </p:sp>
      <p:sp>
        <p:nvSpPr>
          <p:cNvPr id="24" name="Rectangle 23"/>
          <p:cNvSpPr/>
          <p:nvPr/>
        </p:nvSpPr>
        <p:spPr bwMode="auto">
          <a:xfrm>
            <a:off x="1276327" y="3393362"/>
            <a:ext cx="9631684" cy="381000"/>
          </a:xfrm>
          <a:prstGeom prst="rect">
            <a:avLst/>
          </a:prstGeom>
          <a:solidFill>
            <a:schemeClr val="accent1">
              <a:lumMod val="5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a:r>
              <a:rPr lang="en-US" sz="1600" b="1" dirty="0" smtClean="0">
                <a:solidFill>
                  <a:schemeClr val="bg1"/>
                </a:solidFill>
              </a:rPr>
              <a:t>Key Information (outstanding questions, impact on BMC, workflow highlights/positives)</a:t>
            </a:r>
            <a:endParaRPr lang="en-US" sz="1600" b="1" dirty="0">
              <a:solidFill>
                <a:schemeClr val="bg1"/>
              </a:solidFill>
            </a:endParaRPr>
          </a:p>
        </p:txBody>
      </p:sp>
      <p:sp>
        <p:nvSpPr>
          <p:cNvPr id="26" name="Rectangle 25"/>
          <p:cNvSpPr/>
          <p:nvPr/>
        </p:nvSpPr>
        <p:spPr bwMode="auto">
          <a:xfrm>
            <a:off x="6147585" y="1213828"/>
            <a:ext cx="5049715" cy="369860"/>
          </a:xfrm>
          <a:prstGeom prst="rect">
            <a:avLst/>
          </a:prstGeom>
          <a:solidFill>
            <a:schemeClr val="accent1">
              <a:lumMod val="5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a:r>
              <a:rPr lang="en-US" sz="1600" b="1" dirty="0" smtClean="0">
                <a:solidFill>
                  <a:schemeClr val="bg1"/>
                </a:solidFill>
              </a:rPr>
              <a:t>Current State </a:t>
            </a:r>
            <a:r>
              <a:rPr lang="en-US" sz="1600" b="1" dirty="0">
                <a:solidFill>
                  <a:schemeClr val="bg1"/>
                </a:solidFill>
              </a:rPr>
              <a:t>Workflows</a:t>
            </a:r>
          </a:p>
        </p:txBody>
      </p:sp>
      <p:sp>
        <p:nvSpPr>
          <p:cNvPr id="31" name="TextBox 30"/>
          <p:cNvSpPr txBox="1"/>
          <p:nvPr/>
        </p:nvSpPr>
        <p:spPr>
          <a:xfrm>
            <a:off x="2138445" y="160385"/>
            <a:ext cx="4086261" cy="461665"/>
          </a:xfrm>
          <a:prstGeom prst="rect">
            <a:avLst/>
          </a:prstGeom>
          <a:noFill/>
        </p:spPr>
        <p:txBody>
          <a:bodyPr wrap="square" rtlCol="0">
            <a:spAutoFit/>
          </a:bodyPr>
          <a:lstStyle/>
          <a:p>
            <a:r>
              <a:rPr lang="en-US" sz="2400" dirty="0" smtClean="0">
                <a:solidFill>
                  <a:schemeClr val="bg2">
                    <a:lumMod val="50000"/>
                  </a:schemeClr>
                </a:solidFill>
              </a:rPr>
              <a:t>Owning Application Team: HB</a:t>
            </a:r>
            <a:endParaRPr lang="en-US" sz="2400" dirty="0">
              <a:solidFill>
                <a:schemeClr val="bg2">
                  <a:lumMod val="50000"/>
                </a:schemeClr>
              </a:solidFill>
            </a:endParaRPr>
          </a:p>
        </p:txBody>
      </p:sp>
      <p:sp>
        <p:nvSpPr>
          <p:cNvPr id="32" name="TextBox 31"/>
          <p:cNvSpPr txBox="1"/>
          <p:nvPr/>
        </p:nvSpPr>
        <p:spPr>
          <a:xfrm>
            <a:off x="7197016" y="689845"/>
            <a:ext cx="4823701" cy="738664"/>
          </a:xfrm>
          <a:prstGeom prst="rect">
            <a:avLst/>
          </a:prstGeom>
          <a:noFill/>
        </p:spPr>
        <p:txBody>
          <a:bodyPr wrap="square" rtlCol="0">
            <a:spAutoFit/>
          </a:bodyPr>
          <a:lstStyle/>
          <a:p>
            <a:r>
              <a:rPr lang="en-US" sz="1400" b="1" dirty="0"/>
              <a:t>Impacted Groups: </a:t>
            </a:r>
            <a:r>
              <a:rPr lang="en-US" sz="1400" b="1" dirty="0" smtClean="0"/>
              <a:t>PFS, Patient Access, Study Coordinators</a:t>
            </a:r>
            <a:endParaRPr lang="en-US" sz="1400" b="1" dirty="0"/>
          </a:p>
          <a:p>
            <a:r>
              <a:rPr lang="en-US" sz="1400" b="1" dirty="0"/>
              <a:t>Impacted </a:t>
            </a:r>
            <a:r>
              <a:rPr lang="en-US" sz="1400" b="1" dirty="0" smtClean="0"/>
              <a:t>Roles*: Billers, </a:t>
            </a:r>
            <a:r>
              <a:rPr lang="en-US" sz="1400" b="1" dirty="0"/>
              <a:t>Schedulers, Study Coordinators</a:t>
            </a:r>
          </a:p>
          <a:p>
            <a:endParaRPr lang="en-US" sz="1400" b="1" dirty="0"/>
          </a:p>
        </p:txBody>
      </p:sp>
      <p:sp>
        <p:nvSpPr>
          <p:cNvPr id="29" name="Rectangle 28"/>
          <p:cNvSpPr/>
          <p:nvPr/>
        </p:nvSpPr>
        <p:spPr bwMode="auto">
          <a:xfrm>
            <a:off x="1276327" y="4476818"/>
            <a:ext cx="9631684" cy="381000"/>
          </a:xfrm>
          <a:prstGeom prst="rect">
            <a:avLst/>
          </a:prstGeom>
          <a:solidFill>
            <a:schemeClr val="accent1">
              <a:lumMod val="5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algn="ctr"/>
            <a:r>
              <a:rPr lang="en-US" sz="1600" b="1" dirty="0" smtClean="0">
                <a:solidFill>
                  <a:schemeClr val="bg1"/>
                </a:solidFill>
              </a:rPr>
              <a:t>How this impacts your role</a:t>
            </a:r>
            <a:endParaRPr lang="en-US" sz="1600" b="1" dirty="0">
              <a:solidFill>
                <a:schemeClr val="bg1"/>
              </a:solidFill>
            </a:endParaRPr>
          </a:p>
        </p:txBody>
      </p:sp>
      <p:sp>
        <p:nvSpPr>
          <p:cNvPr id="5" name="TextBox 4">
            <a:extLst>
              <a:ext uri="{FF2B5EF4-FFF2-40B4-BE49-F238E27FC236}">
                <a16:creationId xmlns:a16="http://schemas.microsoft.com/office/drawing/2014/main" xmlns="" id="{8E25A3FC-8A77-4AD8-BDB9-9C1A6D9E7BDF}"/>
              </a:ext>
            </a:extLst>
          </p:cNvPr>
          <p:cNvSpPr txBox="1"/>
          <p:nvPr/>
        </p:nvSpPr>
        <p:spPr>
          <a:xfrm>
            <a:off x="702218" y="1591703"/>
            <a:ext cx="4868594" cy="1754326"/>
          </a:xfrm>
          <a:prstGeom prst="rect">
            <a:avLst/>
          </a:prstGeom>
          <a:noFill/>
          <a:ln w="19050">
            <a:solidFill>
              <a:schemeClr val="tx1"/>
            </a:solidFill>
          </a:ln>
        </p:spPr>
        <p:txBody>
          <a:bodyPr wrap="square" rtlCol="0">
            <a:spAutoFit/>
          </a:bodyPr>
          <a:lstStyle/>
          <a:p>
            <a:r>
              <a:rPr lang="en-US" dirty="0" smtClean="0"/>
              <a:t>Patients that are enrolled in a research study are flagged in SDK using “ZZ Research”. This flag qualifies the patient related charges onto a report for manual billing review by Revenue Integrity. All charges marked for bill to study versus bill to insurance are managed in SDK and GE.</a:t>
            </a:r>
            <a:endParaRPr lang="en-US" dirty="0"/>
          </a:p>
        </p:txBody>
      </p:sp>
      <p:sp>
        <p:nvSpPr>
          <p:cNvPr id="34" name="TextBox 33">
            <a:extLst>
              <a:ext uri="{FF2B5EF4-FFF2-40B4-BE49-F238E27FC236}">
                <a16:creationId xmlns:a16="http://schemas.microsoft.com/office/drawing/2014/main" xmlns="" id="{5C179DCF-90E7-42A5-9E40-D265E0BDF9F7}"/>
              </a:ext>
            </a:extLst>
          </p:cNvPr>
          <p:cNvSpPr txBox="1"/>
          <p:nvPr/>
        </p:nvSpPr>
        <p:spPr>
          <a:xfrm>
            <a:off x="6147585" y="1600319"/>
            <a:ext cx="5049715" cy="1754326"/>
          </a:xfrm>
          <a:prstGeom prst="rect">
            <a:avLst/>
          </a:prstGeom>
          <a:noFill/>
          <a:ln w="19050">
            <a:solidFill>
              <a:schemeClr val="tx1"/>
            </a:solidFill>
          </a:ln>
        </p:spPr>
        <p:txBody>
          <a:bodyPr wrap="square" rtlCol="0">
            <a:spAutoFit/>
          </a:bodyPr>
          <a:lstStyle/>
          <a:p>
            <a:r>
              <a:rPr lang="en-US" dirty="0" smtClean="0"/>
              <a:t>Users will be linking patients to studies in Epic however an interface from Velos to Epic will flag enrollments at the patient level. This flag will identify patient related charges for research billing review. PFS will perform the billing review function in Epic.</a:t>
            </a:r>
          </a:p>
        </p:txBody>
      </p:sp>
      <p:sp>
        <p:nvSpPr>
          <p:cNvPr id="35" name="TextBox 34">
            <a:extLst>
              <a:ext uri="{FF2B5EF4-FFF2-40B4-BE49-F238E27FC236}">
                <a16:creationId xmlns:a16="http://schemas.microsoft.com/office/drawing/2014/main" xmlns="" id="{25E55D29-7B26-4FD0-80A6-B08F4A6BE32E}"/>
              </a:ext>
            </a:extLst>
          </p:cNvPr>
          <p:cNvSpPr txBox="1"/>
          <p:nvPr/>
        </p:nvSpPr>
        <p:spPr>
          <a:xfrm>
            <a:off x="1280158" y="3777748"/>
            <a:ext cx="9631684" cy="646331"/>
          </a:xfrm>
          <a:prstGeom prst="rect">
            <a:avLst/>
          </a:prstGeom>
          <a:noFill/>
          <a:ln w="19050">
            <a:solidFill>
              <a:schemeClr val="tx1"/>
            </a:solidFill>
          </a:ln>
        </p:spPr>
        <p:txBody>
          <a:bodyPr wrap="square" rtlCol="0">
            <a:spAutoFit/>
          </a:bodyPr>
          <a:lstStyle/>
          <a:p>
            <a:r>
              <a:rPr lang="en-US" dirty="0" smtClean="0"/>
              <a:t>Chart Review - Patients enrolled in an active study may be identified easily in Chart Review by clicking on the Research Studies box.</a:t>
            </a:r>
            <a:endParaRPr lang="en-US" dirty="0"/>
          </a:p>
        </p:txBody>
      </p:sp>
      <p:sp>
        <p:nvSpPr>
          <p:cNvPr id="36" name="TextBox 35">
            <a:extLst>
              <a:ext uri="{FF2B5EF4-FFF2-40B4-BE49-F238E27FC236}">
                <a16:creationId xmlns:a16="http://schemas.microsoft.com/office/drawing/2014/main" xmlns="" id="{3657602A-409B-494E-BBB4-4D583AF40711}"/>
              </a:ext>
            </a:extLst>
          </p:cNvPr>
          <p:cNvSpPr txBox="1"/>
          <p:nvPr/>
        </p:nvSpPr>
        <p:spPr>
          <a:xfrm>
            <a:off x="1276327" y="4884049"/>
            <a:ext cx="9631684" cy="1477328"/>
          </a:xfrm>
          <a:prstGeom prst="rect">
            <a:avLst/>
          </a:prstGeom>
          <a:noFill/>
          <a:ln w="19050">
            <a:solidFill>
              <a:schemeClr val="tx1"/>
            </a:solidFill>
          </a:ln>
        </p:spPr>
        <p:txBody>
          <a:bodyPr wrap="square" rtlCol="0">
            <a:spAutoFit/>
          </a:bodyPr>
          <a:lstStyle/>
          <a:p>
            <a:r>
              <a:rPr lang="en-US" dirty="0"/>
              <a:t>Billers- Will be responsible for reviewing charges in Epic to make the determination for billing to study versus to </a:t>
            </a:r>
            <a:r>
              <a:rPr lang="en-US" dirty="0" smtClean="0"/>
              <a:t>insurance</a:t>
            </a:r>
          </a:p>
          <a:p>
            <a:r>
              <a:rPr lang="en-US" dirty="0" smtClean="0"/>
              <a:t>Schedulers- Will have the ability to link visits to an active research study. </a:t>
            </a:r>
          </a:p>
          <a:p>
            <a:r>
              <a:rPr lang="en-US" dirty="0" smtClean="0"/>
              <a:t>Study Coordinators- Will have the ability to either link visits to studies in Epic or call the scheduling area to request the linking</a:t>
            </a:r>
            <a:endParaRPr lang="en-US" dirty="0"/>
          </a:p>
        </p:txBody>
      </p:sp>
    </p:spTree>
    <p:extLst>
      <p:ext uri="{BB962C8B-B14F-4D97-AF65-F5344CB8AC3E}">
        <p14:creationId xmlns:p14="http://schemas.microsoft.com/office/powerpoint/2010/main" val="1345200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t>
            </a:r>
            <a:r>
              <a:rPr lang="en-US" dirty="0"/>
              <a:t>We Know</a:t>
            </a:r>
          </a:p>
        </p:txBody>
      </p:sp>
      <p:sp>
        <p:nvSpPr>
          <p:cNvPr id="3" name="Content Placeholder 2"/>
          <p:cNvSpPr>
            <a:spLocks noGrp="1"/>
          </p:cNvSpPr>
          <p:nvPr>
            <p:ph idx="1"/>
          </p:nvPr>
        </p:nvSpPr>
        <p:spPr/>
        <p:txBody>
          <a:bodyPr/>
          <a:lstStyle/>
          <a:p>
            <a:pPr marL="342900" indent="-342900"/>
            <a:r>
              <a:rPr lang="en-US" dirty="0" smtClean="0">
                <a:solidFill>
                  <a:srgbClr val="002960"/>
                </a:solidFill>
                <a:cs typeface="Aharoni" panose="02010803020104030203" pitchFamily="2" charset="-79"/>
              </a:rPr>
              <a:t>All research studies will continue to be administratively managed in Velos only</a:t>
            </a:r>
          </a:p>
          <a:p>
            <a:pPr marL="342900" indent="-342900"/>
            <a:endParaRPr lang="en-US" dirty="0" smtClean="0">
              <a:solidFill>
                <a:srgbClr val="002960"/>
              </a:solidFill>
              <a:cs typeface="Aharoni" panose="02010803020104030203" pitchFamily="2" charset="-79"/>
            </a:endParaRPr>
          </a:p>
          <a:p>
            <a:pPr marL="342900" indent="-342900"/>
            <a:r>
              <a:rPr lang="en-US" dirty="0" smtClean="0">
                <a:solidFill>
                  <a:srgbClr val="002960"/>
                </a:solidFill>
                <a:cs typeface="Aharoni" panose="02010803020104030203" pitchFamily="2" charset="-79"/>
              </a:rPr>
              <a:t>PFS will </a:t>
            </a:r>
            <a:r>
              <a:rPr lang="en-US" dirty="0" smtClean="0">
                <a:solidFill>
                  <a:srgbClr val="002060"/>
                </a:solidFill>
                <a:latin typeface="Calibri" panose="020F0502020204030204" pitchFamily="34" charset="0"/>
                <a:ea typeface="Times New Roman" panose="02020603050405020304" pitchFamily="18" charset="0"/>
                <a:cs typeface="Arial" panose="020B0604020202020204" pitchFamily="34" charset="0"/>
              </a:rPr>
              <a:t>review </a:t>
            </a:r>
            <a:r>
              <a:rPr lang="en-US" dirty="0">
                <a:solidFill>
                  <a:srgbClr val="002060"/>
                </a:solidFill>
                <a:latin typeface="Calibri" panose="020F0502020204030204" pitchFamily="34" charset="0"/>
                <a:ea typeface="Times New Roman" panose="02020603050405020304" pitchFamily="18" charset="0"/>
                <a:cs typeface="Arial" panose="020B0604020202020204" pitchFamily="34" charset="0"/>
              </a:rPr>
              <a:t>research related charges (Pro/Tech) for billing </a:t>
            </a:r>
            <a:r>
              <a:rPr lang="en-US" dirty="0" smtClean="0">
                <a:solidFill>
                  <a:srgbClr val="002060"/>
                </a:solidFill>
                <a:latin typeface="Calibri" panose="020F0502020204030204" pitchFamily="34" charset="0"/>
                <a:ea typeface="Times New Roman" panose="02020603050405020304" pitchFamily="18" charset="0"/>
                <a:cs typeface="Arial" panose="020B0604020202020204" pitchFamily="34" charset="0"/>
              </a:rPr>
              <a:t>purposes</a:t>
            </a:r>
          </a:p>
          <a:p>
            <a:pPr marL="0" indent="0">
              <a:buNone/>
            </a:pPr>
            <a:endParaRPr lang="en-US" dirty="0">
              <a:solidFill>
                <a:srgbClr val="002960"/>
              </a:solidFill>
              <a:cs typeface="Aharoni" panose="02010803020104030203" pitchFamily="2" charset="-79"/>
            </a:endParaRPr>
          </a:p>
          <a:p>
            <a:pPr marL="342900" indent="-342900"/>
            <a:r>
              <a:rPr lang="en-US" dirty="0" smtClean="0">
                <a:solidFill>
                  <a:srgbClr val="002960"/>
                </a:solidFill>
                <a:cs typeface="Aharoni" panose="02010803020104030203" pitchFamily="2" charset="-79"/>
              </a:rPr>
              <a:t>Enrollment Status Table:</a:t>
            </a:r>
          </a:p>
          <a:p>
            <a:pPr marL="0" indent="0">
              <a:buNone/>
            </a:pPr>
            <a:endParaRPr lang="en-US" dirty="0" smtClean="0">
              <a:solidFill>
                <a:srgbClr val="002960"/>
              </a:solidFill>
              <a:cs typeface="Aharoni" panose="02010803020104030203" pitchFamily="2" charset="-79"/>
            </a:endParaRPr>
          </a:p>
          <a:p>
            <a:pPr marL="342900" indent="-342900"/>
            <a:endParaRPr lang="en-US" dirty="0">
              <a:solidFill>
                <a:srgbClr val="002960"/>
              </a:solidFill>
              <a:cs typeface="Aharoni" panose="02010803020104030203" pitchFamily="2" charset="-79"/>
            </a:endParaRPr>
          </a:p>
          <a:p>
            <a:pPr marL="0" indent="0">
              <a:buNone/>
            </a:pPr>
            <a:endParaRPr lang="en-US" dirty="0" smtClean="0">
              <a:solidFill>
                <a:srgbClr val="002960"/>
              </a:solidFill>
              <a:cs typeface="Aharoni" panose="02010803020104030203" pitchFamily="2" charset="-79"/>
            </a:endParaRPr>
          </a:p>
        </p:txBody>
      </p:sp>
      <p:sp>
        <p:nvSpPr>
          <p:cNvPr id="4" name="Slide Number Placeholder 3"/>
          <p:cNvSpPr>
            <a:spLocks noGrp="1"/>
          </p:cNvSpPr>
          <p:nvPr>
            <p:ph type="sldNum" sz="quarter" idx="12"/>
          </p:nvPr>
        </p:nvSpPr>
        <p:spPr/>
        <p:txBody>
          <a:bodyPr/>
          <a:lstStyle/>
          <a:p>
            <a:fld id="{4E82295F-F87C-4654-80B7-0F753E698310}" type="slidenum">
              <a:rPr lang="en-US" smtClean="0"/>
              <a:t>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874298819"/>
              </p:ext>
            </p:extLst>
          </p:nvPr>
        </p:nvGraphicFramePr>
        <p:xfrm>
          <a:off x="1834243" y="3279531"/>
          <a:ext cx="4716026" cy="2716948"/>
        </p:xfrm>
        <a:graphic>
          <a:graphicData uri="http://schemas.openxmlformats.org/drawingml/2006/table">
            <a:tbl>
              <a:tblPr/>
              <a:tblGrid>
                <a:gridCol w="2349375"/>
                <a:gridCol w="2366651"/>
              </a:tblGrid>
              <a:tr h="619283">
                <a:tc>
                  <a:txBody>
                    <a:bodyPr/>
                    <a:lstStyle/>
                    <a:p>
                      <a:pPr algn="ctr" fontAlgn="ctr"/>
                      <a:r>
                        <a:rPr lang="en-US" sz="1400" b="1" i="0" u="none" strike="noStrike" dirty="0">
                          <a:solidFill>
                            <a:srgbClr val="000000"/>
                          </a:solidFill>
                          <a:effectLst/>
                          <a:latin typeface="Calibri" panose="020F0502020204030204" pitchFamily="34" charset="0"/>
                        </a:rPr>
                        <a:t>Active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DEBF7"/>
                    </a:solidFill>
                  </a:tcPr>
                </a:tc>
                <a:tc>
                  <a:txBody>
                    <a:bodyPr/>
                    <a:lstStyle/>
                    <a:p>
                      <a:pPr algn="ctr" fontAlgn="ctr"/>
                      <a:r>
                        <a:rPr lang="en-US" sz="1400" b="1" i="0" u="none" strike="noStrike" dirty="0">
                          <a:solidFill>
                            <a:srgbClr val="000000"/>
                          </a:solidFill>
                          <a:effectLst/>
                          <a:latin typeface="Calibri" panose="020F0502020204030204" pitchFamily="34" charset="0"/>
                        </a:rPr>
                        <a:t>Inactive</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DDEBF7"/>
                    </a:solidFill>
                  </a:tcPr>
                </a:tc>
              </a:tr>
              <a:tr h="344679">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100" b="1" i="0" u="none" strike="noStrike" dirty="0" smtClean="0">
                        <a:solidFill>
                          <a:srgbClr val="000000"/>
                        </a:solidFill>
                        <a:effectLst/>
                        <a:latin typeface="Calibri" panose="020F0502020204030204" pitchFamily="34" charset="0"/>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en-US" sz="1100" b="1" i="0" u="none" strike="noStrike" dirty="0" smtClean="0">
                          <a:solidFill>
                            <a:srgbClr val="000000"/>
                          </a:solidFill>
                          <a:effectLst/>
                          <a:latin typeface="Calibri" panose="020F0502020204030204" pitchFamily="34" charset="0"/>
                        </a:rPr>
                        <a:t>Consented- In Screening</a:t>
                      </a:r>
                      <a:endParaRPr lang="en-US" sz="11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Completed</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4679">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b="1" i="0" u="none" strike="noStrike" dirty="0" smtClean="0">
                          <a:solidFill>
                            <a:srgbClr val="000000"/>
                          </a:solidFill>
                          <a:effectLst/>
                          <a:latin typeface="Calibri" panose="020F0502020204030204" pitchFamily="34" charset="0"/>
                        </a:rPr>
                        <a:t>Enrolled</a:t>
                      </a:r>
                      <a:endParaRPr lang="en-US" sz="11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smtClean="0">
                          <a:solidFill>
                            <a:srgbClr val="000000"/>
                          </a:solidFill>
                          <a:effectLst/>
                          <a:latin typeface="Calibri" panose="020F0502020204030204" pitchFamily="34" charset="0"/>
                        </a:rPr>
                        <a:t>Ineligible</a:t>
                      </a:r>
                      <a:endParaRPr lang="en-US" sz="11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4679">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b="1" i="0" u="none" strike="noStrike" dirty="0" smtClean="0">
                          <a:solidFill>
                            <a:srgbClr val="000000"/>
                          </a:solidFill>
                          <a:effectLst/>
                          <a:latin typeface="Calibri" panose="020F0502020204030204" pitchFamily="34" charset="0"/>
                        </a:rPr>
                        <a:t>On Intervention</a:t>
                      </a:r>
                      <a:endParaRPr lang="en-US" sz="11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smtClean="0">
                          <a:solidFill>
                            <a:srgbClr val="000000"/>
                          </a:solidFill>
                          <a:effectLst/>
                          <a:latin typeface="Calibri" panose="020F0502020204030204" pitchFamily="34" charset="0"/>
                        </a:rPr>
                        <a:t>Withdrew</a:t>
                      </a:r>
                      <a:r>
                        <a:rPr lang="en-US" sz="1100" b="1" i="0" u="none" strike="noStrike" baseline="0" dirty="0" smtClean="0">
                          <a:solidFill>
                            <a:srgbClr val="000000"/>
                          </a:solidFill>
                          <a:effectLst/>
                          <a:latin typeface="Calibri" panose="020F0502020204030204" pitchFamily="34" charset="0"/>
                        </a:rPr>
                        <a:t> Consent</a:t>
                      </a:r>
                      <a:endParaRPr lang="en-US" sz="11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4679">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100" b="1" i="0" u="none" strike="noStrike" dirty="0" smtClean="0">
                          <a:solidFill>
                            <a:srgbClr val="000000"/>
                          </a:solidFill>
                          <a:effectLst/>
                          <a:latin typeface="Calibri" panose="020F0502020204030204" pitchFamily="34" charset="0"/>
                        </a:rPr>
                        <a:t>In Follow-Up</a:t>
                      </a:r>
                      <a:endParaRPr lang="en-US" sz="11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smtClean="0">
                          <a:solidFill>
                            <a:srgbClr val="000000"/>
                          </a:solidFill>
                          <a:effectLst/>
                          <a:latin typeface="Calibri" panose="020F0502020204030204" pitchFamily="34" charset="0"/>
                        </a:rPr>
                        <a:t>Expired</a:t>
                      </a:r>
                      <a:endParaRPr lang="en-US" sz="11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4679">
                <a:tc>
                  <a:txBody>
                    <a:bodyPr/>
                    <a:lstStyle/>
                    <a:p>
                      <a:pPr algn="ctr" fontAlgn="b"/>
                      <a:endParaRPr lang="en-US" sz="11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smtClean="0">
                          <a:solidFill>
                            <a:srgbClr val="000000"/>
                          </a:solidFill>
                          <a:effectLst/>
                          <a:latin typeface="Calibri" panose="020F0502020204030204" pitchFamily="34" charset="0"/>
                        </a:rPr>
                        <a:t>Terminated</a:t>
                      </a:r>
                      <a:endParaRPr lang="en-US" sz="11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4144">
                <a:tc>
                  <a:txBody>
                    <a:bodyPr/>
                    <a:lstStyle/>
                    <a:p>
                      <a:pPr algn="ctr" fontAlgn="b"/>
                      <a:endParaRPr lang="en-US" sz="11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100" b="1" i="0" u="none" strike="noStrike" dirty="0" smtClean="0">
                        <a:solidFill>
                          <a:srgbClr val="000000"/>
                        </a:solidFill>
                        <a:effectLst/>
                        <a:latin typeface="Calibri" panose="020F0502020204030204" pitchFamily="34" charset="0"/>
                      </a:endParaRPr>
                    </a:p>
                    <a:p>
                      <a:pPr algn="ctr" fontAlgn="b"/>
                      <a:r>
                        <a:rPr lang="en-US" sz="1100" b="1" i="0" u="none" strike="noStrike" dirty="0" smtClean="0">
                          <a:solidFill>
                            <a:srgbClr val="000000"/>
                          </a:solidFill>
                          <a:effectLst/>
                          <a:latin typeface="Calibri" panose="020F0502020204030204" pitchFamily="34" charset="0"/>
                        </a:rPr>
                        <a:t>Transferred Care</a:t>
                      </a:r>
                      <a:endParaRPr lang="en-US" sz="11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731139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390525" y="1852612"/>
            <a:ext cx="11410950" cy="3152775"/>
          </a:xfrm>
          <a:prstGeom prst="rect">
            <a:avLst/>
          </a:prstGeom>
        </p:spPr>
      </p:pic>
      <p:sp>
        <p:nvSpPr>
          <p:cNvPr id="4" name="Title 1"/>
          <p:cNvSpPr txBox="1">
            <a:spLocks/>
          </p:cNvSpPr>
          <p:nvPr/>
        </p:nvSpPr>
        <p:spPr>
          <a:xfrm>
            <a:off x="626168" y="126585"/>
            <a:ext cx="10068336" cy="563260"/>
          </a:xfrm>
          <a:prstGeom prst="rect">
            <a:avLst/>
          </a:prstGeom>
        </p:spPr>
        <p:txBody>
          <a:bodyPr/>
          <a:lstStyle>
            <a:lvl1pPr algn="l" defTabSz="914400" rtl="0" eaLnBrk="1" latinLnBrk="0" hangingPunct="1">
              <a:lnSpc>
                <a:spcPct val="90000"/>
              </a:lnSpc>
              <a:spcBef>
                <a:spcPct val="0"/>
              </a:spcBef>
              <a:buNone/>
              <a:defRPr sz="2400" b="1" kern="1200">
                <a:solidFill>
                  <a:srgbClr val="002960"/>
                </a:solidFill>
                <a:latin typeface="+mj-lt"/>
                <a:ea typeface="+mj-ea"/>
                <a:cs typeface="+mj-cs"/>
              </a:defRPr>
            </a:lvl1pPr>
          </a:lstStyle>
          <a:p>
            <a:r>
              <a:rPr lang="en-US" dirty="0" smtClean="0"/>
              <a:t>Epic Research Standard Workflow</a:t>
            </a:r>
            <a:endParaRPr lang="en-US" dirty="0"/>
          </a:p>
        </p:txBody>
      </p:sp>
      <p:sp>
        <p:nvSpPr>
          <p:cNvPr id="3" name="Cloud Callout 2"/>
          <p:cNvSpPr/>
          <p:nvPr/>
        </p:nvSpPr>
        <p:spPr>
          <a:xfrm>
            <a:off x="6690947" y="2989384"/>
            <a:ext cx="1099038" cy="6858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Performed by BMC Revenue Cycle staff</a:t>
            </a:r>
            <a:endParaRPr lang="en-US" sz="900" dirty="0"/>
          </a:p>
        </p:txBody>
      </p:sp>
      <p:sp>
        <p:nvSpPr>
          <p:cNvPr id="5" name="Slide Number Placeholder 4"/>
          <p:cNvSpPr>
            <a:spLocks noGrp="1"/>
          </p:cNvSpPr>
          <p:nvPr>
            <p:ph type="sldNum" sz="quarter" idx="12"/>
          </p:nvPr>
        </p:nvSpPr>
        <p:spPr/>
        <p:txBody>
          <a:bodyPr/>
          <a:lstStyle/>
          <a:p>
            <a:fld id="{4E82295F-F87C-4654-80B7-0F753E698310}" type="slidenum">
              <a:rPr lang="en-US" smtClean="0"/>
              <a:t>5</a:t>
            </a:fld>
            <a:endParaRPr lang="en-US" dirty="0"/>
          </a:p>
        </p:txBody>
      </p:sp>
    </p:spTree>
    <p:extLst>
      <p:ext uri="{BB962C8B-B14F-4D97-AF65-F5344CB8AC3E}">
        <p14:creationId xmlns:p14="http://schemas.microsoft.com/office/powerpoint/2010/main" val="26405402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E82295F-F87C-4654-80B7-0F753E698310}" type="slidenum">
              <a:rPr lang="en-US" smtClean="0"/>
              <a:t>6</a:t>
            </a:fld>
            <a:endParaRPr lang="en-US" dirty="0"/>
          </a:p>
        </p:txBody>
      </p:sp>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519" y="1056463"/>
            <a:ext cx="11091295" cy="4371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3"/>
          <p:cNvSpPr>
            <a:spLocks noGrp="1"/>
          </p:cNvSpPr>
          <p:nvPr>
            <p:ph type="title"/>
          </p:nvPr>
        </p:nvSpPr>
        <p:spPr>
          <a:xfrm>
            <a:off x="626168" y="126585"/>
            <a:ext cx="10068336" cy="563260"/>
          </a:xfrm>
        </p:spPr>
        <p:txBody>
          <a:bodyPr/>
          <a:lstStyle/>
          <a:p>
            <a:r>
              <a:rPr lang="en-US" dirty="0" smtClean="0"/>
              <a:t>Tools – Upcoming Appointments Report</a:t>
            </a:r>
            <a:endParaRPr lang="en-US" dirty="0"/>
          </a:p>
        </p:txBody>
      </p:sp>
      <p:sp>
        <p:nvSpPr>
          <p:cNvPr id="8" name="TextBox 7"/>
          <p:cNvSpPr txBox="1"/>
          <p:nvPr/>
        </p:nvSpPr>
        <p:spPr>
          <a:xfrm>
            <a:off x="5508702" y="1951463"/>
            <a:ext cx="501805" cy="2966225"/>
          </a:xfrm>
          <a:prstGeom prst="rect">
            <a:avLst/>
          </a:prstGeom>
          <a:noFill/>
          <a:ln w="28575">
            <a:solidFill>
              <a:srgbClr val="FF0000"/>
            </a:solidFill>
          </a:ln>
        </p:spPr>
        <p:txBody>
          <a:bodyPr wrap="square" rtlCol="0">
            <a:spAutoFit/>
          </a:bodyPr>
          <a:lstStyle/>
          <a:p>
            <a:endParaRPr lang="en-US" dirty="0"/>
          </a:p>
        </p:txBody>
      </p:sp>
    </p:spTree>
    <p:extLst>
      <p:ext uri="{BB962C8B-B14F-4D97-AF65-F5344CB8AC3E}">
        <p14:creationId xmlns:p14="http://schemas.microsoft.com/office/powerpoint/2010/main" val="2802748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E82295F-F87C-4654-80B7-0F753E698310}" type="slidenum">
              <a:rPr lang="en-US" smtClean="0"/>
              <a:t>7</a:t>
            </a:fld>
            <a:endParaRPr lang="en-US" dirty="0"/>
          </a:p>
        </p:txBody>
      </p:sp>
      <p:pic>
        <p:nvPicPr>
          <p:cNvPr id="5" name="Picture 2" descr="https://datahandbook.epic.com/ImageHandler.ashx?filename=U:\Images\Epic%202016\1700001To1800000\1717029.png&amp;149622503513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25713" y="895417"/>
            <a:ext cx="7269246" cy="525536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3"/>
          <p:cNvSpPr>
            <a:spLocks noGrp="1"/>
          </p:cNvSpPr>
          <p:nvPr>
            <p:ph type="title"/>
          </p:nvPr>
        </p:nvSpPr>
        <p:spPr>
          <a:xfrm>
            <a:off x="626168" y="126585"/>
            <a:ext cx="10068336" cy="563260"/>
          </a:xfrm>
        </p:spPr>
        <p:txBody>
          <a:bodyPr/>
          <a:lstStyle/>
          <a:p>
            <a:r>
              <a:rPr lang="en-US" dirty="0" smtClean="0"/>
              <a:t>Tools – Upcoming Appointments Report</a:t>
            </a:r>
            <a:endParaRPr lang="en-US" dirty="0"/>
          </a:p>
        </p:txBody>
      </p:sp>
      <p:sp>
        <p:nvSpPr>
          <p:cNvPr id="7" name="TextBox 6"/>
          <p:cNvSpPr txBox="1"/>
          <p:nvPr/>
        </p:nvSpPr>
        <p:spPr>
          <a:xfrm>
            <a:off x="5943600" y="981307"/>
            <a:ext cx="1371600" cy="367991"/>
          </a:xfrm>
          <a:prstGeom prst="rect">
            <a:avLst/>
          </a:prstGeom>
          <a:noFill/>
          <a:ln w="28575">
            <a:solidFill>
              <a:srgbClr val="FF0000"/>
            </a:solidFill>
          </a:ln>
        </p:spPr>
        <p:txBody>
          <a:bodyPr wrap="square" rtlCol="0">
            <a:spAutoFit/>
          </a:bodyPr>
          <a:lstStyle/>
          <a:p>
            <a:endParaRPr lang="en-US" dirty="0"/>
          </a:p>
        </p:txBody>
      </p:sp>
    </p:spTree>
    <p:extLst>
      <p:ext uri="{BB962C8B-B14F-4D97-AF65-F5344CB8AC3E}">
        <p14:creationId xmlns:p14="http://schemas.microsoft.com/office/powerpoint/2010/main" val="37178179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 of Workflow</a:t>
            </a:r>
          </a:p>
        </p:txBody>
      </p:sp>
      <p:sp>
        <p:nvSpPr>
          <p:cNvPr id="3" name="Content Placeholder 2"/>
          <p:cNvSpPr>
            <a:spLocks noGrp="1"/>
          </p:cNvSpPr>
          <p:nvPr>
            <p:ph idx="1"/>
          </p:nvPr>
        </p:nvSpPr>
        <p:spPr>
          <a:xfrm>
            <a:off x="626168" y="1204167"/>
            <a:ext cx="10952918" cy="5152183"/>
          </a:xfrm>
        </p:spPr>
        <p:txBody>
          <a:bodyPr/>
          <a:lstStyle/>
          <a:p>
            <a:pPr marL="0" indent="0">
              <a:buNone/>
            </a:pPr>
            <a:endParaRPr lang="en-US" dirty="0" smtClean="0">
              <a:solidFill>
                <a:srgbClr val="002960"/>
              </a:solidFill>
            </a:endParaRPr>
          </a:p>
          <a:p>
            <a:r>
              <a:rPr lang="en-US" dirty="0" smtClean="0">
                <a:solidFill>
                  <a:srgbClr val="002960"/>
                </a:solidFill>
              </a:rPr>
              <a:t>Study Coordinators will perform outreach to the departments to schedule a study related visit </a:t>
            </a:r>
          </a:p>
          <a:p>
            <a:endParaRPr lang="en-US" dirty="0">
              <a:solidFill>
                <a:srgbClr val="002960"/>
              </a:solidFill>
            </a:endParaRPr>
          </a:p>
          <a:p>
            <a:r>
              <a:rPr lang="en-US" dirty="0" smtClean="0">
                <a:solidFill>
                  <a:srgbClr val="002960"/>
                </a:solidFill>
              </a:rPr>
              <a:t>Schedulers will perform visit encounter linking at the time of scheduling</a:t>
            </a:r>
          </a:p>
          <a:p>
            <a:pPr marL="0" indent="0">
              <a:buNone/>
            </a:pPr>
            <a:endParaRPr lang="en-US" dirty="0">
              <a:solidFill>
                <a:srgbClr val="002960"/>
              </a:solidFill>
            </a:endParaRPr>
          </a:p>
          <a:p>
            <a:r>
              <a:rPr lang="en-US" dirty="0" smtClean="0">
                <a:solidFill>
                  <a:srgbClr val="002960"/>
                </a:solidFill>
              </a:rPr>
              <a:t>Study Coordinators will be able to link visit encounters from the Upcoming Appointments Report</a:t>
            </a:r>
          </a:p>
          <a:p>
            <a:endParaRPr lang="en-US" dirty="0">
              <a:solidFill>
                <a:srgbClr val="002960"/>
              </a:solidFill>
            </a:endParaRPr>
          </a:p>
          <a:p>
            <a:endParaRPr lang="en-US" dirty="0">
              <a:solidFill>
                <a:srgbClr val="002960"/>
              </a:solidFill>
            </a:endParaRPr>
          </a:p>
        </p:txBody>
      </p:sp>
      <p:sp>
        <p:nvSpPr>
          <p:cNvPr id="4" name="Slide Number Placeholder 3"/>
          <p:cNvSpPr>
            <a:spLocks noGrp="1"/>
          </p:cNvSpPr>
          <p:nvPr>
            <p:ph type="sldNum" sz="quarter" idx="12"/>
          </p:nvPr>
        </p:nvSpPr>
        <p:spPr/>
        <p:txBody>
          <a:bodyPr/>
          <a:lstStyle/>
          <a:p>
            <a:fld id="{4E82295F-F87C-4654-80B7-0F753E698310}" type="slidenum">
              <a:rPr lang="en-US" smtClean="0"/>
              <a:t>8</a:t>
            </a:fld>
            <a:endParaRPr lang="en-US" dirty="0"/>
          </a:p>
        </p:txBody>
      </p:sp>
    </p:spTree>
    <p:extLst>
      <p:ext uri="{BB962C8B-B14F-4D97-AF65-F5344CB8AC3E}">
        <p14:creationId xmlns:p14="http://schemas.microsoft.com/office/powerpoint/2010/main" val="19074150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E82295F-F87C-4654-80B7-0F753E698310}" type="slidenum">
              <a:rPr lang="en-US" smtClean="0"/>
              <a:t>9</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889625086"/>
              </p:ext>
            </p:extLst>
          </p:nvPr>
        </p:nvGraphicFramePr>
        <p:xfrm>
          <a:off x="626168" y="1117697"/>
          <a:ext cx="10999776" cy="2712720"/>
        </p:xfrm>
        <a:graphic>
          <a:graphicData uri="http://schemas.openxmlformats.org/drawingml/2006/table">
            <a:tbl>
              <a:tblPr firstRow="1" bandRow="1">
                <a:tableStyleId>{5C22544A-7EE6-4342-B048-85BDC9FD1C3A}</a:tableStyleId>
              </a:tblPr>
              <a:tblGrid>
                <a:gridCol w="4374458">
                  <a:extLst>
                    <a:ext uri="{9D8B030D-6E8A-4147-A177-3AD203B41FA5}">
                      <a16:colId xmlns="" xmlns:a16="http://schemas.microsoft.com/office/drawing/2014/main" val="889537185"/>
                    </a:ext>
                  </a:extLst>
                </a:gridCol>
                <a:gridCol w="1628775">
                  <a:extLst>
                    <a:ext uri="{9D8B030D-6E8A-4147-A177-3AD203B41FA5}">
                      <a16:colId xmlns="" xmlns:a16="http://schemas.microsoft.com/office/drawing/2014/main" val="3980046793"/>
                    </a:ext>
                  </a:extLst>
                </a:gridCol>
                <a:gridCol w="4996543">
                  <a:extLst>
                    <a:ext uri="{9D8B030D-6E8A-4147-A177-3AD203B41FA5}">
                      <a16:colId xmlns="" xmlns:a16="http://schemas.microsoft.com/office/drawing/2014/main" val="39731580"/>
                    </a:ext>
                  </a:extLst>
                </a:gridCol>
              </a:tblGrid>
              <a:tr h="370840">
                <a:tc>
                  <a:txBody>
                    <a:bodyPr/>
                    <a:lstStyle/>
                    <a:p>
                      <a:r>
                        <a:rPr lang="en-US" sz="2000" dirty="0" smtClean="0">
                          <a:latin typeface="+mn-lt"/>
                        </a:rPr>
                        <a:t>Additional Information</a:t>
                      </a:r>
                      <a:endParaRPr lang="en-US" sz="2000" dirty="0">
                        <a:latin typeface="+mn-lt"/>
                      </a:endParaRPr>
                    </a:p>
                  </a:txBody>
                  <a:tcPr/>
                </a:tc>
                <a:tc>
                  <a:txBody>
                    <a:bodyPr/>
                    <a:lstStyle/>
                    <a:p>
                      <a:r>
                        <a:rPr lang="en-US" sz="2000" dirty="0" smtClean="0">
                          <a:latin typeface="+mn-lt"/>
                        </a:rPr>
                        <a:t>Timing</a:t>
                      </a:r>
                      <a:endParaRPr lang="en-US" sz="2000" dirty="0">
                        <a:latin typeface="+mn-lt"/>
                      </a:endParaRPr>
                    </a:p>
                  </a:txBody>
                  <a:tcPr/>
                </a:tc>
                <a:tc>
                  <a:txBody>
                    <a:bodyPr/>
                    <a:lstStyle/>
                    <a:p>
                      <a:r>
                        <a:rPr lang="en-US" sz="2000" dirty="0" smtClean="0">
                          <a:latin typeface="+mn-lt"/>
                        </a:rPr>
                        <a:t>Location</a:t>
                      </a:r>
                      <a:endParaRPr lang="en-US" sz="2000" dirty="0">
                        <a:latin typeface="+mn-lt"/>
                      </a:endParaRPr>
                    </a:p>
                  </a:txBody>
                  <a:tcPr/>
                </a:tc>
                <a:extLst>
                  <a:ext uri="{0D108BD9-81ED-4DB2-BD59-A6C34878D82A}">
                    <a16:rowId xmlns="" xmlns:a16="http://schemas.microsoft.com/office/drawing/2014/main" val="18131320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accent5">
                              <a:lumMod val="50000"/>
                            </a:schemeClr>
                          </a:solidFill>
                          <a:latin typeface="+mn-lt"/>
                        </a:rPr>
                        <a:t>CAD Link</a:t>
                      </a:r>
                      <a:r>
                        <a:rPr lang="en-US" sz="2000" baseline="0" dirty="0" smtClean="0">
                          <a:solidFill>
                            <a:schemeClr val="accent5">
                              <a:lumMod val="50000"/>
                            </a:schemeClr>
                          </a:solidFill>
                          <a:latin typeface="+mn-lt"/>
                        </a:rPr>
                        <a:t> Research</a:t>
                      </a:r>
                      <a:r>
                        <a:rPr lang="en-US" sz="2000" dirty="0" smtClean="0">
                          <a:solidFill>
                            <a:schemeClr val="accent5">
                              <a:lumMod val="50000"/>
                            </a:schemeClr>
                          </a:solidFill>
                          <a:latin typeface="+mn-lt"/>
                        </a:rPr>
                        <a:t> </a:t>
                      </a:r>
                      <a:r>
                        <a:rPr lang="en-US" sz="2000" baseline="0" dirty="0" smtClean="0">
                          <a:solidFill>
                            <a:schemeClr val="accent5">
                              <a:lumMod val="50000"/>
                            </a:schemeClr>
                          </a:solidFill>
                          <a:latin typeface="+mn-lt"/>
                        </a:rPr>
                        <a:t>Tip Sheet</a:t>
                      </a:r>
                      <a:endParaRPr lang="en-US" sz="2000" dirty="0">
                        <a:solidFill>
                          <a:schemeClr val="accent5">
                            <a:lumMod val="50000"/>
                          </a:schemeClr>
                        </a:solidFill>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accent5">
                              <a:lumMod val="50000"/>
                            </a:schemeClr>
                          </a:solidFill>
                          <a:latin typeface="+mn-lt"/>
                        </a:rPr>
                        <a:t>Posted</a:t>
                      </a:r>
                      <a:endParaRPr lang="en-US" sz="2000" dirty="0">
                        <a:solidFill>
                          <a:schemeClr val="accent5">
                            <a:lumMod val="50000"/>
                          </a:schemeClr>
                        </a:solidFill>
                        <a:latin typeface="+mn-lt"/>
                      </a:endParaRPr>
                    </a:p>
                  </a:txBody>
                  <a:tcPr/>
                </a:tc>
                <a:tc>
                  <a:txBody>
                    <a:bodyPr/>
                    <a:lstStyle/>
                    <a:p>
                      <a:r>
                        <a:rPr lang="en-US" sz="2000" dirty="0" smtClean="0">
                          <a:solidFill>
                            <a:schemeClr val="accent5">
                              <a:lumMod val="50000"/>
                            </a:schemeClr>
                          </a:solidFill>
                          <a:latin typeface="+mn-lt"/>
                        </a:rPr>
                        <a:t>http://share.bmc.org/revup/Cadence/Forms/AllItems.aspx?RootFolder=%2frevup%2fCadence%2fFront%20Desk%20Tip%20Sheets&amp;View=%7b3894984F%2d2455%2d48F5%2d8A0F%2d1C6380A5ED52%7d</a:t>
                      </a:r>
                      <a:endParaRPr lang="en-US" sz="2000" dirty="0">
                        <a:solidFill>
                          <a:schemeClr val="accent5">
                            <a:lumMod val="50000"/>
                          </a:schemeClr>
                        </a:solidFill>
                        <a:latin typeface="+mn-lt"/>
                      </a:endParaRPr>
                    </a:p>
                  </a:txBody>
                  <a:tcPr/>
                </a:tc>
                <a:extLst>
                  <a:ext uri="{0D108BD9-81ED-4DB2-BD59-A6C34878D82A}">
                    <a16:rowId xmlns=""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accent5">
                              <a:lumMod val="50000"/>
                            </a:schemeClr>
                          </a:solidFill>
                          <a:latin typeface="+mn-lt"/>
                        </a:rPr>
                        <a:t>Research E-Learning</a:t>
                      </a:r>
                      <a:endParaRPr lang="en-US" sz="2000" dirty="0">
                        <a:solidFill>
                          <a:schemeClr val="accent5">
                            <a:lumMod val="50000"/>
                          </a:schemeClr>
                        </a:solidFill>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accent5">
                              <a:lumMod val="50000"/>
                            </a:schemeClr>
                          </a:solidFill>
                          <a:latin typeface="+mn-lt"/>
                        </a:rPr>
                        <a:t>Posted</a:t>
                      </a:r>
                      <a:endParaRPr lang="en-US" sz="2000" dirty="0">
                        <a:solidFill>
                          <a:schemeClr val="accent5">
                            <a:lumMod val="50000"/>
                          </a:schemeClr>
                        </a:solidFill>
                        <a:latin typeface="+mn-lt"/>
                      </a:endParaRPr>
                    </a:p>
                  </a:txBody>
                  <a:tcPr/>
                </a:tc>
                <a:tc>
                  <a:txBody>
                    <a:bodyPr/>
                    <a:lstStyle/>
                    <a:p>
                      <a:r>
                        <a:rPr lang="en-US" sz="2000" kern="1200" dirty="0" smtClean="0">
                          <a:solidFill>
                            <a:schemeClr val="accent5">
                              <a:lumMod val="50000"/>
                            </a:schemeClr>
                          </a:solidFill>
                          <a:latin typeface="+mn-lt"/>
                          <a:ea typeface="+mn-ea"/>
                          <a:cs typeface="+mn-cs"/>
                        </a:rPr>
                        <a:t>http://internal.bmc.org/revup/elearning/cadence.html</a:t>
                      </a:r>
                      <a:endParaRPr lang="en-US" sz="2000" kern="1200" dirty="0">
                        <a:solidFill>
                          <a:schemeClr val="accent5">
                            <a:lumMod val="50000"/>
                          </a:schemeClr>
                        </a:solidFill>
                        <a:latin typeface="+mn-lt"/>
                        <a:ea typeface="+mn-ea"/>
                        <a:cs typeface="+mn-cs"/>
                      </a:endParaRPr>
                    </a:p>
                  </a:txBody>
                  <a:tcPr/>
                </a:tc>
              </a:tr>
            </a:tbl>
          </a:graphicData>
        </a:graphic>
      </p:graphicFrame>
      <p:sp>
        <p:nvSpPr>
          <p:cNvPr id="3" name="Title 2"/>
          <p:cNvSpPr>
            <a:spLocks noGrp="1"/>
          </p:cNvSpPr>
          <p:nvPr>
            <p:ph type="title"/>
          </p:nvPr>
        </p:nvSpPr>
        <p:spPr/>
        <p:txBody>
          <a:bodyPr/>
          <a:lstStyle/>
          <a:p>
            <a:r>
              <a:rPr lang="en-US" dirty="0" smtClean="0"/>
              <a:t>Resources</a:t>
            </a:r>
            <a:endParaRPr lang="en-US" dirty="0"/>
          </a:p>
        </p:txBody>
      </p:sp>
    </p:spTree>
    <p:extLst>
      <p:ext uri="{BB962C8B-B14F-4D97-AF65-F5344CB8AC3E}">
        <p14:creationId xmlns:p14="http://schemas.microsoft.com/office/powerpoint/2010/main" val="24189181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B06755C44C02448964CD1E8C29BE422" ma:contentTypeVersion="3" ma:contentTypeDescription="Create a new document." ma:contentTypeScope="" ma:versionID="c2eea6bece6971e520e9f0e13227db00">
  <xsd:schema xmlns:xsd="http://www.w3.org/2001/XMLSchema" xmlns:xs="http://www.w3.org/2001/XMLSchema" xmlns:p="http://schemas.microsoft.com/office/2006/metadata/properties" xmlns:ns3="e02fc07d-64a1-4f16-96de-360f9c103989" targetNamespace="http://schemas.microsoft.com/office/2006/metadata/properties" ma:root="true" ma:fieldsID="1304ae8b52f9fbeacf0bd80c006db9b8" ns3:_="">
    <xsd:import namespace="e02fc07d-64a1-4f16-96de-360f9c103989"/>
    <xsd:element name="properties">
      <xsd:complexType>
        <xsd:sequence>
          <xsd:element name="documentManagement">
            <xsd:complexType>
              <xsd:all>
                <xsd:element ref="ns3:SharedWithUsers" minOccurs="0"/>
                <xsd:element ref="ns3:SharedWithDetails" minOccurs="0"/>
                <xsd:element ref="ns3: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2fc07d-64a1-4f16-96de-360f9c10398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D9B932F-3DE9-4D68-96D3-8DEA70B0F2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2fc07d-64a1-4f16-96de-360f9c1039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FF7B86F-28B8-4918-AF63-DAD0969B7D58}">
  <ds:schemaRefs>
    <ds:schemaRef ds:uri="http://schemas.microsoft.com/sharepoint/v3/contenttype/forms"/>
  </ds:schemaRefs>
</ds:datastoreItem>
</file>

<file path=customXml/itemProps3.xml><?xml version="1.0" encoding="utf-8"?>
<ds:datastoreItem xmlns:ds="http://schemas.openxmlformats.org/officeDocument/2006/customXml" ds:itemID="{F899EB7D-EFCD-42DD-8BE1-82F894691D98}">
  <ds:schemaRefs>
    <ds:schemaRef ds:uri="http://schemas.microsoft.com/office/2006/documentManagement/types"/>
    <ds:schemaRef ds:uri="http://purl.org/dc/elements/1.1/"/>
    <ds:schemaRef ds:uri="http://purl.org/dc/dcmitype/"/>
    <ds:schemaRef ds:uri="e02fc07d-64a1-4f16-96de-360f9c103989"/>
    <ds:schemaRef ds:uri="http://www.w3.org/XML/1998/namespace"/>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18833</TotalTime>
  <Words>760</Words>
  <Application>Microsoft Office PowerPoint</Application>
  <PresentationFormat>Widescreen</PresentationFormat>
  <Paragraphs>111</Paragraphs>
  <Slides>9</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ＭＳ Ｐゴシック</vt:lpstr>
      <vt:lpstr>Aharoni</vt:lpstr>
      <vt:lpstr>Arial</vt:lpstr>
      <vt:lpstr>Calibri</vt:lpstr>
      <vt:lpstr>Calibri Light</vt:lpstr>
      <vt:lpstr>Palatino Linotype</vt:lpstr>
      <vt:lpstr>Times New Roman</vt:lpstr>
      <vt:lpstr>Office Theme</vt:lpstr>
      <vt:lpstr>Research in Epic Update</vt:lpstr>
      <vt:lpstr>  We Are Live…. mostly  </vt:lpstr>
      <vt:lpstr>Research</vt:lpstr>
      <vt:lpstr>What We Know</vt:lpstr>
      <vt:lpstr>PowerPoint Presentation</vt:lpstr>
      <vt:lpstr>Tools – Upcoming Appointments Report</vt:lpstr>
      <vt:lpstr>Tools – Upcoming Appointments Report</vt:lpstr>
      <vt:lpstr>Recap of Workflow</vt:lpstr>
      <vt:lpstr>Resources</vt:lpstr>
    </vt:vector>
  </TitlesOfParts>
  <Company>Accenture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Danielson, Taylor T.</dc:creator>
  <cp:lastModifiedBy>Erceg, Todd</cp:lastModifiedBy>
  <cp:revision>253</cp:revision>
  <dcterms:created xsi:type="dcterms:W3CDTF">2014-09-24T21:22:55Z</dcterms:created>
  <dcterms:modified xsi:type="dcterms:W3CDTF">2018-05-17T13:28:13Z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0x0101008B06755C44C02448964CD1E8C29BE422</vt:lpwstr>
  </property>
</Properties>
</file>