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"/>
  </p:notesMasterIdLst>
  <p:sldIdLst>
    <p:sldId id="915" r:id="rId2"/>
    <p:sldId id="916" r:id="rId3"/>
    <p:sldId id="917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0"/>
    <p:restoredTop sz="94731"/>
  </p:normalViewPr>
  <p:slideViewPr>
    <p:cSldViewPr snapToGrid="0" snapToObjects="1">
      <p:cViewPr varScale="1">
        <p:scale>
          <a:sx n="147" d="100"/>
          <a:sy n="147" d="100"/>
        </p:scale>
        <p:origin x="10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52AAF-EAC1-D34A-9868-564478AE64A1}" type="datetimeFigureOut">
              <a:rPr lang="en-US" smtClean="0"/>
              <a:t>9/9/19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A6BE5-C7AB-2445-8DE1-B0C0992E0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D94C9-07E5-5645-806C-1B4F2F660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2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33489" y="0"/>
            <a:ext cx="9144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BottomPlaceholder"/>
          <p:cNvSpPr>
            <a:spLocks noChangeArrowheads="1"/>
          </p:cNvSpPr>
          <p:nvPr userDrawn="1"/>
        </p:nvSpPr>
        <p:spPr bwMode="auto">
          <a:xfrm>
            <a:off x="0" y="2283840"/>
            <a:ext cx="2238620" cy="418776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2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05875" y="3105356"/>
            <a:ext cx="5036084" cy="502445"/>
          </a:xfrm>
        </p:spPr>
        <p:txBody>
          <a:bodyPr anchor="t"/>
          <a:lstStyle>
            <a:lvl1pPr>
              <a:defRPr sz="2400" b="1"/>
            </a:lvl1pPr>
          </a:lstStyle>
          <a:p>
            <a:pPr lvl="0"/>
            <a:r>
              <a:rPr lang="en-US" noProof="0" dirty="0"/>
              <a:t>Click to edit Master title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05875" y="3711729"/>
            <a:ext cx="5036084" cy="369332"/>
          </a:xfrm>
        </p:spPr>
        <p:txBody>
          <a:bodyPr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grpSp>
        <p:nvGrpSpPr>
          <p:cNvPr id="13513" name="McK Title Elements"/>
          <p:cNvGrpSpPr>
            <a:grpSpLocks/>
          </p:cNvGrpSpPr>
          <p:nvPr/>
        </p:nvGrpSpPr>
        <p:grpSpPr bwMode="auto">
          <a:xfrm>
            <a:off x="1" y="1"/>
            <a:ext cx="9140760" cy="6859620"/>
            <a:chOff x="0" y="0"/>
            <a:chExt cx="5643" cy="4235"/>
          </a:xfrm>
        </p:grpSpPr>
        <p:sp>
          <p:nvSpPr>
            <p:cNvPr id="13332" name="McK Document type" hidden="1"/>
            <p:cNvSpPr txBox="1">
              <a:spLocks noChangeArrowheads="1"/>
            </p:cNvSpPr>
            <p:nvPr userDrawn="1"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r>
                <a:rPr lang="en-US" sz="1428" dirty="0">
                  <a:solidFill>
                    <a:srgbClr val="000000"/>
                  </a:solidFill>
                  <a:cs typeface="+mn-cs"/>
                </a:rPr>
                <a:t>Document type</a:t>
              </a:r>
            </a:p>
          </p:txBody>
        </p:sp>
        <p:sp>
          <p:nvSpPr>
            <p:cNvPr id="13333" name="McK Date" hidden="1"/>
            <p:cNvSpPr txBox="1">
              <a:spLocks noChangeArrowheads="1"/>
            </p:cNvSpPr>
            <p:nvPr userDrawn="1"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1428" dirty="0">
                  <a:solidFill>
                    <a:srgbClr val="000000"/>
                  </a:solidFill>
                  <a:cs typeface="+mn-cs"/>
                </a:rPr>
                <a:t>Date</a:t>
              </a:r>
            </a:p>
          </p:txBody>
        </p:sp>
        <p:sp>
          <p:nvSpPr>
            <p:cNvPr id="13352" name="McK Disclaimer" hidden="1"/>
            <p:cNvSpPr>
              <a:spLocks noChangeArrowheads="1"/>
            </p:cNvSpPr>
            <p:nvPr userDrawn="1"/>
          </p:nvSpPr>
          <p:spPr bwMode="auto">
            <a:xfrm>
              <a:off x="1663" y="3713"/>
              <a:ext cx="2777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21202" eaLnBrk="0" hangingPunct="0"/>
              <a:r>
                <a:rPr lang="en-US" sz="816" dirty="0">
                  <a:solidFill>
                    <a:srgbClr val="000000"/>
                  </a:solidFill>
                  <a:cs typeface="+mn-cs"/>
                </a:rPr>
                <a:t>CONFIDENTIAL AND PROPRIETARY</a:t>
              </a:r>
            </a:p>
            <a:p>
              <a:pPr defTabSz="821202" eaLnBrk="0" hangingPunct="0"/>
              <a:r>
                <a:rPr lang="en-US" sz="816" dirty="0">
                  <a:solidFill>
                    <a:srgbClr val="000000"/>
                  </a:solidFill>
                  <a:cs typeface="+mn-cs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13474" name="TitleBottomPlaceholder" hidden="1"/>
            <p:cNvSpPr>
              <a:spLocks noChangeArrowheads="1"/>
            </p:cNvSpPr>
            <p:nvPr userDrawn="1"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3475" name="TitleTopPlaceholder" hidden="1"/>
            <p:cNvSpPr>
              <a:spLocks noChangeArrowheads="1"/>
            </p:cNvSpPr>
            <p:nvPr userDrawn="1"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3477" name="Rectangle 1189" hidden="1"/>
            <p:cNvSpPr>
              <a:spLocks noChangeArrowheads="1"/>
            </p:cNvSpPr>
            <p:nvPr userDrawn="1"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solidFill>
                  <a:srgbClr val="000000"/>
                </a:solidFill>
                <a:cs typeface="+mn-cs"/>
              </a:endParaRPr>
            </a:p>
          </p:txBody>
        </p:sp>
      </p:grpSp>
      <p:pic>
        <p:nvPicPr>
          <p:cNvPr id="13507" name="TitleBottomBarBW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60" y="6574545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TopPlaceholder"/>
          <p:cNvSpPr>
            <a:spLocks noChangeArrowheads="1"/>
          </p:cNvSpPr>
          <p:nvPr userDrawn="1"/>
        </p:nvSpPr>
        <p:spPr bwMode="auto">
          <a:xfrm>
            <a:off x="0" y="1"/>
            <a:ext cx="2238620" cy="2283840"/>
          </a:xfrm>
          <a:prstGeom prst="rect">
            <a:avLst/>
          </a:prstGeom>
          <a:solidFill>
            <a:srgbClr val="F8BF5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2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795" y="1504987"/>
            <a:ext cx="2873416" cy="81167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-1" y="6428097"/>
            <a:ext cx="9144000" cy="429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944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29" y="1142357"/>
            <a:ext cx="8754413" cy="5175176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2763" indent="-168275">
              <a:buClr>
                <a:schemeClr val="tx2"/>
              </a:buClr>
              <a:buFont typeface="Arial" panose="020B0604020202020204" pitchFamily="34" charset="0"/>
              <a:buChar char="̶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7713" indent="-227013"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09552" y="6660156"/>
            <a:ext cx="7069929" cy="18977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3829" y="155576"/>
            <a:ext cx="8752621" cy="6349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878505"/>
            <a:ext cx="9148859" cy="77748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5470696" y="878505"/>
            <a:ext cx="2193646" cy="77748"/>
          </a:xfrm>
          <a:prstGeom prst="rect">
            <a:avLst/>
          </a:prstGeom>
          <a:solidFill>
            <a:srgbClr val="F8BF5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254836" y="878505"/>
            <a:ext cx="889164" cy="77748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7054385" y="878505"/>
            <a:ext cx="1219913" cy="7774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8274298" y="878505"/>
            <a:ext cx="869703" cy="777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62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229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15E1F7E-8D74-4AB5-A256-02C42E47F424}" type="datetimeFigureOut">
              <a:rPr lang="en-US" smtClean="0"/>
              <a:t>9/9/19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CE3DC4A-CD4D-4677-849F-A652A7ED0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3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 userDrawn="1"/>
        </p:nvSpPr>
        <p:spPr>
          <a:xfrm>
            <a:off x="-1" y="6428097"/>
            <a:ext cx="9144000" cy="429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621" y="155576"/>
            <a:ext cx="8749303" cy="634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622" y="1146379"/>
            <a:ext cx="8749302" cy="5213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878505"/>
            <a:ext cx="9148859" cy="77748"/>
          </a:xfrm>
          <a:prstGeom prst="rect">
            <a:avLst/>
          </a:prstGeom>
          <a:solidFill>
            <a:srgbClr val="6283C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821" y="6543027"/>
            <a:ext cx="1182687" cy="271437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5470696" y="878505"/>
            <a:ext cx="2193646" cy="77748"/>
          </a:xfrm>
          <a:prstGeom prst="rect">
            <a:avLst/>
          </a:prstGeom>
          <a:solidFill>
            <a:srgbClr val="F8BF5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8254836" y="878505"/>
            <a:ext cx="889164" cy="77748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7054385" y="878505"/>
            <a:ext cx="1219913" cy="7774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8274298" y="878505"/>
            <a:ext cx="869703" cy="7774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510955" y="6536954"/>
            <a:ext cx="6330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Font typeface="Wingdings" panose="05000000000000000000" pitchFamily="2" charset="2"/>
              <a:buNone/>
            </a:pPr>
            <a:fld id="{875E1BC9-AFED-45F7-883E-56D4DC3C4571}" type="slidenum"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indent="0" algn="r">
                <a:buFont typeface="Wingdings" panose="05000000000000000000" pitchFamily="2" charset="2"/>
                <a:buNone/>
              </a:pPr>
              <a:t>‹#›</a:t>
            </a:fld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9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̶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39775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̶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̶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mc.org/research-operations/forms" TargetMode="External"/><Relationship Id="rId4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Lillian.Vautour@bmc.or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12D62238-062D-424D-BA24-A8D08FBE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29" y="119423"/>
            <a:ext cx="8752621" cy="634999"/>
          </a:xfrm>
        </p:spPr>
        <p:txBody>
          <a:bodyPr/>
          <a:lstStyle/>
          <a:p>
            <a:r>
              <a:rPr lang="en-US" dirty="0"/>
              <a:t>Research Study Recruitment – NEW Promotional Toolkit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4739D-4AE3-4C44-A45B-0CD0D02F0E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0" t="-147" b="-1"/>
          <a:stretch/>
        </p:blipFill>
        <p:spPr>
          <a:xfrm>
            <a:off x="4297589" y="1133648"/>
            <a:ext cx="3068689" cy="4091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67F0F7-BE69-6C41-A726-F8C0D8E5B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215" y="1749335"/>
            <a:ext cx="1828648" cy="3840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A036750-7206-2548-AC60-9846D15C8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29" y="1377488"/>
            <a:ext cx="3964534" cy="5175176"/>
          </a:xfrm>
        </p:spPr>
        <p:txBody>
          <a:bodyPr/>
          <a:lstStyle/>
          <a:p>
            <a:pPr marL="0" indent="0">
              <a:buNone/>
            </a:pP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GOALS:</a:t>
            </a:r>
          </a:p>
          <a:p>
            <a:pPr marL="0" indent="0">
              <a:buNone/>
            </a:pPr>
            <a:endParaRPr lang="en-US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Support research teams in recruitment efforts by helping them develop professional materials</a:t>
            </a:r>
          </a:p>
          <a:p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Ensure promotional materials abide by BMC and/or BUSM brand guidelines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FCF183-649F-C24F-AE32-8D5ABFBF04F6}"/>
              </a:ext>
            </a:extLst>
          </p:cNvPr>
          <p:cNvSpPr/>
          <p:nvPr/>
        </p:nvSpPr>
        <p:spPr>
          <a:xfrm>
            <a:off x="4274751" y="5724352"/>
            <a:ext cx="5002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5"/>
              </a:rPr>
              <a:t>www.bmc.org/research-operations/forms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6227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FDC2A-00B2-9A43-B048-1B3006D3AC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162D42-2498-DB4F-9A0B-B2668EE03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CAC2FF-2E75-BE4D-8C37-0C5D162CF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17" y="1662245"/>
            <a:ext cx="2862123" cy="3709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BFB126-A219-3048-94FC-87AE8FCAE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"/>
          <a:stretch/>
        </p:blipFill>
        <p:spPr>
          <a:xfrm>
            <a:off x="3148392" y="1714077"/>
            <a:ext cx="2754128" cy="3605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A21AEB-9DFD-9F4C-B82B-C669E11D0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572" y="1662245"/>
            <a:ext cx="2862123" cy="3693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056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4EE6CB-E8C9-9548-9E92-7BBD4CF0D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488" lvl="1" indent="0" algn="ctr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344488" lvl="1" indent="0" algn="ctr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344488" lvl="1" indent="0" algn="ctr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344488" lvl="1" indent="0" algn="ctr">
              <a:buNone/>
            </a:pPr>
            <a:r>
              <a:rPr lang="en-US" sz="2400" dirty="0">
                <a:solidFill>
                  <a:schemeClr val="tx2"/>
                </a:solidFill>
              </a:rPr>
              <a:t>Questions?</a:t>
            </a:r>
          </a:p>
          <a:p>
            <a:pPr marL="344488" lvl="1" indent="0" algn="ctr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344488" lvl="1" indent="0" algn="ctr">
              <a:buNone/>
            </a:pPr>
            <a:r>
              <a:rPr lang="en-US" sz="2400" dirty="0">
                <a:solidFill>
                  <a:schemeClr val="tx2"/>
                </a:solidFill>
                <a:hlinkClick r:id="rId2"/>
              </a:rPr>
              <a:t>Lillian.Vautour@bmc.org</a:t>
            </a:r>
            <a:endParaRPr lang="en-US" sz="2400" dirty="0">
              <a:solidFill>
                <a:schemeClr val="tx2"/>
              </a:solidFill>
            </a:endParaRPr>
          </a:p>
          <a:p>
            <a:pPr marL="344488" lvl="1" indent="0" algn="ctr">
              <a:buNone/>
            </a:pPr>
            <a:r>
              <a:rPr lang="en-US" sz="2400" dirty="0">
                <a:solidFill>
                  <a:schemeClr val="tx2"/>
                </a:solidFill>
              </a:rPr>
              <a:t>617-638-6823</a:t>
            </a:r>
          </a:p>
        </p:txBody>
      </p:sp>
    </p:spTree>
    <p:extLst>
      <p:ext uri="{BB962C8B-B14F-4D97-AF65-F5344CB8AC3E}">
        <p14:creationId xmlns:p14="http://schemas.microsoft.com/office/powerpoint/2010/main" val="22989878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BMC Health System">
      <a:dk1>
        <a:srgbClr val="000000"/>
      </a:dk1>
      <a:lt1>
        <a:srgbClr val="FFFFFF"/>
      </a:lt1>
      <a:dk2>
        <a:srgbClr val="00437B"/>
      </a:dk2>
      <a:lt2>
        <a:srgbClr val="FFFFFF"/>
      </a:lt2>
      <a:accent1>
        <a:srgbClr val="D4E2F8"/>
      </a:accent1>
      <a:accent2>
        <a:srgbClr val="9DBCED"/>
      </a:accent2>
      <a:accent3>
        <a:srgbClr val="FFFFFF"/>
      </a:accent3>
      <a:accent4>
        <a:srgbClr val="00437B"/>
      </a:accent4>
      <a:accent5>
        <a:srgbClr val="B3E0FF"/>
      </a:accent5>
      <a:accent6>
        <a:srgbClr val="6283C2"/>
      </a:accent6>
      <a:hlink>
        <a:srgbClr val="6283C2"/>
      </a:hlink>
      <a:folHlink>
        <a:srgbClr val="9DBCE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228600" indent="-228600">
          <a:buFont typeface="Wingdings" panose="05000000000000000000" pitchFamily="2" charset="2"/>
          <a:buChar char="§"/>
          <a:defRPr sz="16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54</Words>
  <Application>Microsoft Macintosh PowerPoint</Application>
  <PresentationFormat>On-screen Show (4:3)</PresentationFormat>
  <Paragraphs>18</Paragraphs>
  <Slides>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1_Office Theme</vt:lpstr>
      <vt:lpstr>think-cell Slide</vt:lpstr>
      <vt:lpstr>Research Study Recruitment – NEW Promotional Toolkit</vt:lpstr>
      <vt:lpstr>Examples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Study Recruitment – NEW Promotional Toolkit</dc:title>
  <dc:creator>Lillian Vautour</dc:creator>
  <cp:lastModifiedBy>Lillian Vautour</cp:lastModifiedBy>
  <cp:revision>7</cp:revision>
  <dcterms:created xsi:type="dcterms:W3CDTF">2019-09-09T13:31:40Z</dcterms:created>
  <dcterms:modified xsi:type="dcterms:W3CDTF">2019-09-09T14:08:01Z</dcterms:modified>
</cp:coreProperties>
</file>