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5" r:id="rId1"/>
    <p:sldMasterId id="2147484336" r:id="rId2"/>
  </p:sldMasterIdLst>
  <p:notesMasterIdLst>
    <p:notesMasterId r:id="rId7"/>
  </p:notesMasterIdLst>
  <p:handoutMasterIdLst>
    <p:handoutMasterId r:id="rId8"/>
  </p:handoutMasterIdLst>
  <p:sldIdLst>
    <p:sldId id="500" r:id="rId3"/>
    <p:sldId id="623" r:id="rId4"/>
    <p:sldId id="624" r:id="rId5"/>
    <p:sldId id="61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402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122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6842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562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wden, Amie" initials="BA" lastIdx="2" clrIdx="0">
    <p:extLst>
      <p:ext uri="{19B8F6BF-5375-455C-9EA6-DF929625EA0E}">
        <p15:presenceInfo xmlns:p15="http://schemas.microsoft.com/office/powerpoint/2012/main" userId="S-1-5-21-1013449540-720069183-311576647-10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82547" autoAdjust="0"/>
  </p:normalViewPr>
  <p:slideViewPr>
    <p:cSldViewPr>
      <p:cViewPr varScale="1">
        <p:scale>
          <a:sx n="93" d="100"/>
          <a:sy n="93" d="100"/>
        </p:scale>
        <p:origin x="1866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5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r">
              <a:defRPr sz="1200"/>
            </a:lvl1pPr>
          </a:lstStyle>
          <a:p>
            <a:fld id="{C8CF9C7D-3540-4BF4-8C26-F3B7E78B0155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8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r">
              <a:defRPr sz="1200"/>
            </a:lvl1pPr>
          </a:lstStyle>
          <a:p>
            <a:fld id="{E01B4A0C-1DC2-42B5-A438-0C1C86A428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87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C239B58-4AAB-4A7C-AC66-6BAB526FE868}" type="datetimeFigureOut">
              <a:rPr lang="en-US"/>
              <a:pPr>
                <a:defRPr/>
              </a:pPr>
              <a:t>9/9/2019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68" rIns="93136" bIns="4656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36" tIns="46568" rIns="93136" bIns="4656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8"/>
            <a:ext cx="3037841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B3B591C-B5EB-4CF2-8588-E744A93073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52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547" algn="l" defTabSz="9138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55" algn="l" defTabSz="9138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366" algn="l" defTabSz="9138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275" algn="l" defTabSz="9138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DRAFT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3B591C-B5EB-4CF2-8588-E744A93073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3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227013"/>
            <a:ext cx="7747000" cy="5810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8081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227013"/>
            <a:ext cx="7747000" cy="5810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48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227013"/>
            <a:ext cx="7747000" cy="5810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19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0" y="0"/>
            <a:ext cx="9140825" cy="6859588"/>
            <a:chOff x="0" y="0"/>
            <a:chExt cx="5643" cy="4235"/>
          </a:xfrm>
        </p:grpSpPr>
        <p:sp>
          <p:nvSpPr>
            <p:cNvPr id="5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8"/>
              <a:ext cx="3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Document type</a:t>
              </a:r>
            </a:p>
          </p:txBody>
        </p:sp>
        <p:sp>
          <p:nvSpPr>
            <p:cNvPr id="6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Date</a:t>
              </a:r>
            </a:p>
          </p:txBody>
        </p:sp>
        <p:sp>
          <p:nvSpPr>
            <p:cNvPr id="7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defTabSz="8207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8207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8207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800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r>
                <a:rPr lang="en-US" altLang="en-US" sz="800" dirty="0">
                  <a:solidFill>
                    <a:srgbClr val="00000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8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9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6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6573838"/>
            <a:ext cx="16700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38"/>
            <a:ext cx="5036084" cy="507831"/>
          </a:xfrm>
        </p:spPr>
        <p:txBody>
          <a:bodyPr anchor="t"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7046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051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260F-8FAE-4C33-8977-00D530894E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0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3689-9246-415D-B20F-763B001ADA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79FE-6365-4AC1-96ED-431F88DFA5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5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D365-F852-4E8C-B8F2-ECAD82CDEF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9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BottomBar"/>
          <p:cNvSpPr>
            <a:spLocks noChangeArrowheads="1"/>
          </p:cNvSpPr>
          <p:nvPr/>
        </p:nvSpPr>
        <p:spPr bwMode="auto">
          <a:xfrm>
            <a:off x="2081213" y="6351588"/>
            <a:ext cx="7062787" cy="5080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srgbClr val="808080"/>
                </a:solidFill>
                <a:ea typeface="+mn-ea"/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 userDrawn="1"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8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>
                  <a:solidFill>
                    <a:srgbClr val="000000"/>
                  </a:solidFill>
                  <a:ea typeface="+mn-ea"/>
                </a:rPr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20713" indent="-620713" defTabSz="912813" eaLnBrk="0" hangingPunct="0"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912813" eaLnBrk="0" hangingPunct="0"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12813" eaLnBrk="0" hangingPunct="0"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12813" eaLnBrk="0" hangingPunct="0"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12813" eaLnBrk="0" hangingPunct="0"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1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/>
              <a:r>
                <a:rPr lang="en-US" alt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altLang="en-US" sz="800" dirty="0">
              <a:solidFill>
                <a:srgbClr val="00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0"/>
            <a:ext cx="12128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6351588"/>
            <a:ext cx="19748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0" y="838200"/>
            <a:ext cx="9148763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46238664-0DA2-4277-AF8C-12963707E74D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80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43AB-0F34-4407-8D80-502600FE4E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1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367F657B-49E8-4B44-A7ED-BEBB087807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2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8503-E21F-4984-A2F8-CC811329CB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CFD2-1B1D-4C59-977A-1A116FE0DC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6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EF3C-42BF-45F6-A602-6CB3065B36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0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6C0D-0560-4B42-BC8B-CB264940DA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1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CA1A-67E9-494E-8783-1BEA603973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4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hyperlink" Target="http://www.google.com/imgres?imgurl=https://ff8f97e6f3-custmedia.vresp.com/553ec3495d/bu-logo.jpg&amp;imgrefurl=http://hosted.verticalresponse.com/734086/bf8816f78f/286311235/5e849a9c39/&amp;usg=__khO4sFEAPjcaIDpoLO4CqPbYpjg=&amp;h=182&amp;w=448&amp;sz=86&amp;hl=en&amp;start=5&amp;zoom=1&amp;tbnid=BnhaD0XRI8k7bM:&amp;tbnh=52&amp;tbnw=127&amp;ei=ePswUqCKCLLw2gW-kIH4BA&amp;prev=/images?q=boston+University+logo&amp;sa=X&amp;rls=com.microsoft:*&amp;hl=en&amp;tbm=isch&amp;itbs=1&amp;sa=X&amp;ved=0CDQQrQMwBA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8288"/>
            <a:ext cx="78136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5"/>
            <a:ext cx="4389438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720138" y="6565900"/>
            <a:ext cx="198437" cy="155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2BD1552-E9C3-47BD-B3E9-919BE06699A7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4" r:id="rId1"/>
    <p:sldLayoutId id="2147484335" r:id="rId2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Arial" charset="0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Arial" charset="0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Arial" charset="0"/>
        </a:defRPr>
      </a:lvl4pPr>
      <a:lvl5pPr marL="760413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Arial" charset="0"/>
        </a:defRPr>
      </a:lvl5pPr>
      <a:lvl6pPr marL="1227752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94234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60715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7196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DBCDD27-C7AE-4A6C-B9BB-F0E012156EC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Faculty Practice Foundation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 descr="BMC-BUMS LOGOS 120dpi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0" b="25235"/>
          <a:stretch/>
        </p:blipFill>
        <p:spPr bwMode="auto">
          <a:xfrm>
            <a:off x="0" y="6442454"/>
            <a:ext cx="914400" cy="33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t2.gstatic.com/images?q=tbn:ANd9GcTVpcK5ZnZJd5KGSDvyfCgQy1l_aGY9ZNkUTJoNasM3vIIbhufhsUwHyVk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469799"/>
            <a:ext cx="762000" cy="31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48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92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0000"/>
        </a:buClr>
        <a:buSzPct val="100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0000"/>
        </a:buClr>
        <a:buFont typeface="Wingdings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0000"/>
        </a:buClr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0000"/>
        </a:buClr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0000"/>
        </a:buClr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006601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en-US" sz="3200" dirty="0" smtClean="0"/>
              <a:t>Radiology Research Operations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September 10, 2019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DD4E-FA0D-45F3-A87E-116859D9B8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Boston Medical Center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314" name="Picture 2" descr="photo of old Boston City 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80" y="2057400"/>
            <a:ext cx="7725611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1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54" y="1028539"/>
            <a:ext cx="8610564" cy="15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2" tIns="45625" rIns="91252" bIns="45625">
            <a:spAutoFit/>
          </a:bodyPr>
          <a:lstStyle>
            <a:lvl1pPr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lr>
                <a:schemeClr val="tx2"/>
              </a:buClr>
              <a:buSzPct val="125000"/>
              <a:buFont typeface="Arial" pitchFamily="34" charset="0"/>
              <a:buChar char="▪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lr>
                <a:schemeClr val="tx2"/>
              </a:buClr>
              <a:buSzPct val="120000"/>
              <a:buFont typeface="Arial" pitchFamily="34" charset="0"/>
              <a:buChar char="▫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376762" y="223562"/>
            <a:ext cx="6390475" cy="4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840000"/>
                </a:solidFill>
                <a:latin typeface="+mj-lt"/>
                <a:ea typeface="ＭＳ Ｐゴシック" charset="0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solidFill>
                  <a:srgbClr val="990033"/>
                </a:solidFill>
                <a:latin typeface="Arial" charset="0"/>
                <a:ea typeface="Arial" charset="0"/>
                <a:cs typeface="Arial" charset="0"/>
              </a:rPr>
              <a:t>Radiology</a:t>
            </a:r>
            <a:endParaRPr lang="en-US" sz="2400" dirty="0">
              <a:solidFill>
                <a:srgbClr val="990033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990033"/>
                </a:solidFill>
                <a:latin typeface="Arial" charset="0"/>
                <a:ea typeface="Arial" charset="0"/>
                <a:cs typeface="Arial" charset="0"/>
              </a:rPr>
              <a:t>Research Operations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1524000" cy="365125"/>
          </a:xfrm>
        </p:spPr>
        <p:txBody>
          <a:bodyPr/>
          <a:lstStyle/>
          <a:p>
            <a:fld id="{F72B6643-AE8D-4925-8FE6-18C0B45739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Boston Medical Center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14478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028539"/>
            <a:ext cx="792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What is the Role of Radiology Research at BMC</a:t>
            </a:r>
          </a:p>
          <a:p>
            <a:endParaRPr lang="en-US" sz="2000" u="sng" dirty="0" smtClean="0"/>
          </a:p>
          <a:p>
            <a:endParaRPr lang="en-US" sz="20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diagnostic imaging services, guidance and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professional clinical expertise and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technical Radiology Information Technology support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54" y="1028539"/>
            <a:ext cx="8610564" cy="15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2" tIns="45625" rIns="91252" bIns="45625">
            <a:spAutoFit/>
          </a:bodyPr>
          <a:lstStyle>
            <a:lvl1pPr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lr>
                <a:schemeClr val="tx2"/>
              </a:buClr>
              <a:buSzPct val="125000"/>
              <a:buFont typeface="Arial" pitchFamily="34" charset="0"/>
              <a:buChar char="▪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lr>
                <a:schemeClr val="tx2"/>
              </a:buClr>
              <a:buSzPct val="120000"/>
              <a:buFont typeface="Arial" pitchFamily="34" charset="0"/>
              <a:buChar char="▫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376762" y="223562"/>
            <a:ext cx="6390475" cy="4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840000"/>
                </a:solidFill>
                <a:latin typeface="+mj-lt"/>
                <a:ea typeface="ＭＳ Ｐゴシック" charset="0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solidFill>
                  <a:srgbClr val="990033"/>
                </a:solidFill>
                <a:latin typeface="Arial" charset="0"/>
                <a:ea typeface="Arial" charset="0"/>
                <a:cs typeface="Arial" charset="0"/>
              </a:rPr>
              <a:t>Radiology</a:t>
            </a:r>
            <a:endParaRPr lang="en-US" sz="2400" dirty="0">
              <a:solidFill>
                <a:srgbClr val="990033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990033"/>
                </a:solidFill>
                <a:latin typeface="Arial" charset="0"/>
                <a:ea typeface="Arial" charset="0"/>
                <a:cs typeface="Arial" charset="0"/>
              </a:rPr>
              <a:t>Research Operations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1524000" cy="365125"/>
          </a:xfrm>
        </p:spPr>
        <p:txBody>
          <a:bodyPr/>
          <a:lstStyle/>
          <a:p>
            <a:fld id="{F72B6643-AE8D-4925-8FE6-18C0B45739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Boston Medical Center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14478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028539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When to let Radiology know you have a study?</a:t>
            </a:r>
          </a:p>
          <a:p>
            <a:endParaRPr lang="en-US" sz="20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 soon as you know you have a study that will require Radiology </a:t>
            </a:r>
            <a:r>
              <a:rPr lang="en-US" sz="2000" dirty="0" smtClean="0"/>
              <a:t>services, </a:t>
            </a:r>
            <a:r>
              <a:rPr lang="en-US" sz="2000" dirty="0" smtClean="0"/>
              <a:t>please contact </a:t>
            </a:r>
            <a:r>
              <a:rPr lang="en-US" sz="2000" dirty="0" smtClean="0"/>
              <a:t>Margaret </a:t>
            </a:r>
            <a:r>
              <a:rPr lang="en-US" sz="2000" dirty="0" err="1" smtClean="0"/>
              <a:t>LaVoye,</a:t>
            </a:r>
            <a:r>
              <a:rPr lang="en-US" sz="2000" dirty="0" smtClean="0"/>
              <a:t> Director of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is important to include </a:t>
            </a:r>
            <a:r>
              <a:rPr lang="en-US" sz="2000" dirty="0" smtClean="0"/>
              <a:t>Radiology Department</a:t>
            </a:r>
            <a:r>
              <a:rPr lang="en-US" sz="2000" dirty="0" smtClean="0"/>
              <a:t> at: </a:t>
            </a:r>
            <a:endParaRPr lang="en-US" sz="2000" dirty="0"/>
          </a:p>
          <a:p>
            <a:r>
              <a:rPr lang="en-US" sz="2000" dirty="0" smtClean="0"/>
              <a:t>      Pre-Award – Submitting grant application</a:t>
            </a:r>
          </a:p>
          <a:p>
            <a:r>
              <a:rPr lang="en-US" sz="2000" dirty="0" smtClean="0"/>
              <a:t>      Pre-Qualification/Feasibility – Clinical Trials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IRB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54" y="1028539"/>
            <a:ext cx="8610564" cy="15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2" tIns="45625" rIns="91252" bIns="45625">
            <a:spAutoFit/>
          </a:bodyPr>
          <a:lstStyle>
            <a:lvl1pPr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lr>
                <a:schemeClr val="tx2"/>
              </a:buClr>
              <a:buSzPct val="125000"/>
              <a:buFont typeface="Arial" pitchFamily="34" charset="0"/>
              <a:buChar char="▪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lr>
                <a:schemeClr val="tx2"/>
              </a:buClr>
              <a:buSzPct val="120000"/>
              <a:buFont typeface="Arial" pitchFamily="34" charset="0"/>
              <a:buChar char="▫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  <a:p>
            <a:pPr defTabSz="914109" eaLnBrk="1" hangingPunct="1">
              <a:buClrTx/>
              <a:defRPr/>
            </a:pPr>
            <a:endParaRPr lang="en-US" altLang="en-US" sz="1800" dirty="0">
              <a:solidFill>
                <a:srgbClr val="4F81BD"/>
              </a:solidFill>
              <a:latin typeface="Calibri" pitchFamily="34" charset="0"/>
              <a:ea typeface="ＭＳ Ｐゴシック" pitchFamily="-84" charset="-128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376762" y="223562"/>
            <a:ext cx="6390475" cy="4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840000"/>
                </a:solidFill>
                <a:latin typeface="+mj-lt"/>
                <a:ea typeface="ＭＳ Ｐゴシック" charset="0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40000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solidFill>
                  <a:srgbClr val="990033"/>
                </a:solidFill>
                <a:latin typeface="Arial" charset="0"/>
                <a:ea typeface="Arial" charset="0"/>
                <a:cs typeface="Arial" charset="0"/>
              </a:rPr>
              <a:t>Radiology</a:t>
            </a:r>
            <a:endParaRPr lang="en-US" sz="2400" dirty="0">
              <a:solidFill>
                <a:srgbClr val="990033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990033"/>
                </a:solidFill>
                <a:latin typeface="Arial" charset="0"/>
                <a:ea typeface="Arial" charset="0"/>
                <a:cs typeface="Arial" charset="0"/>
              </a:rPr>
              <a:t>Research Contacts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1524000" cy="365125"/>
          </a:xfrm>
        </p:spPr>
        <p:txBody>
          <a:bodyPr/>
          <a:lstStyle/>
          <a:p>
            <a:fld id="{F72B6643-AE8D-4925-8FE6-18C0B45739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Boston Medical Center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14478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028539"/>
            <a:ext cx="7924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Key Department Contacts</a:t>
            </a:r>
          </a:p>
          <a:p>
            <a:endParaRPr lang="en-US" dirty="0"/>
          </a:p>
          <a:p>
            <a:r>
              <a:rPr lang="en-US" sz="2000" dirty="0" smtClean="0"/>
              <a:t>Chair </a:t>
            </a:r>
            <a:r>
              <a:rPr lang="en-US" sz="2000" dirty="0"/>
              <a:t>–</a:t>
            </a:r>
            <a:r>
              <a:rPr lang="en-US" sz="2000" dirty="0" smtClean="0"/>
              <a:t>  Dr. Jorge Soto</a:t>
            </a:r>
          </a:p>
          <a:p>
            <a:endParaRPr lang="en-US" sz="2000" dirty="0"/>
          </a:p>
          <a:p>
            <a:r>
              <a:rPr lang="en-US" sz="2000" dirty="0" smtClean="0"/>
              <a:t>Vice Chair of Research – Dr. Stephan Anderson</a:t>
            </a:r>
          </a:p>
          <a:p>
            <a:endParaRPr lang="en-US" sz="2000" dirty="0"/>
          </a:p>
          <a:p>
            <a:r>
              <a:rPr lang="en-US" sz="2000" dirty="0" smtClean="0"/>
              <a:t>Senior Director – Carlos Arellano</a:t>
            </a:r>
          </a:p>
          <a:p>
            <a:endParaRPr lang="en-US" sz="2000" dirty="0"/>
          </a:p>
          <a:p>
            <a:r>
              <a:rPr lang="en-US" sz="2000" dirty="0" smtClean="0"/>
              <a:t>Director – Jennifer Alex</a:t>
            </a:r>
          </a:p>
          <a:p>
            <a:endParaRPr lang="en-US" sz="2000" dirty="0"/>
          </a:p>
          <a:p>
            <a:r>
              <a:rPr lang="en-US" sz="2000" dirty="0" smtClean="0"/>
              <a:t>Director of Research </a:t>
            </a:r>
            <a:r>
              <a:rPr lang="en-US" sz="2000" dirty="0"/>
              <a:t>–</a:t>
            </a:r>
            <a:r>
              <a:rPr lang="en-US" sz="2000" dirty="0" smtClean="0"/>
              <a:t> Margaret Lavoye</a:t>
            </a:r>
          </a:p>
          <a:p>
            <a:endParaRPr lang="en-US" sz="2000" dirty="0"/>
          </a:p>
          <a:p>
            <a:r>
              <a:rPr lang="en-US" sz="2000" dirty="0" smtClean="0"/>
              <a:t>Director of Financial Operations – Paul Lowe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blank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28_blan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50197</TotalTime>
  <Words>158</Words>
  <Application>Microsoft Office PowerPoint</Application>
  <PresentationFormat>On-screen Show (4:3)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Wingdings</vt:lpstr>
      <vt:lpstr>28_blank</vt:lpstr>
      <vt:lpstr>Office Theme</vt:lpstr>
      <vt:lpstr>Radiology Research Operations September 10, 2019</vt:lpstr>
      <vt:lpstr>PowerPoint Presentation</vt:lpstr>
      <vt:lpstr>PowerPoint Presentation</vt:lpstr>
      <vt:lpstr>PowerPoint Presentation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for Change Wednesday, November 16, 2011 Keefer Auditorium 7:00 – 8:00 a.m.</dc:title>
  <dc:creator>BMC</dc:creator>
  <cp:lastModifiedBy>Lavoye, Margaret</cp:lastModifiedBy>
  <cp:revision>2601</cp:revision>
  <cp:lastPrinted>2019-09-09T15:53:37Z</cp:lastPrinted>
  <dcterms:created xsi:type="dcterms:W3CDTF">2011-11-15T16:20:01Z</dcterms:created>
  <dcterms:modified xsi:type="dcterms:W3CDTF">2019-09-09T19:30:51Z</dcterms:modified>
</cp:coreProperties>
</file>