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73" r:id="rId2"/>
    <p:sldId id="279" r:id="rId3"/>
    <p:sldId id="278" r:id="rId4"/>
    <p:sldId id="274" r:id="rId5"/>
    <p:sldId id="277"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A93"/>
    <a:srgbClr val="274E53"/>
    <a:srgbClr val="B2DE82"/>
    <a:srgbClr val="B381D9"/>
    <a:srgbClr val="CDACE6"/>
    <a:srgbClr val="C7E7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98" autoAdjust="0"/>
    <p:restoredTop sz="94660"/>
  </p:normalViewPr>
  <p:slideViewPr>
    <p:cSldViewPr snapToGrid="0">
      <p:cViewPr varScale="1">
        <p:scale>
          <a:sx n="91" d="100"/>
          <a:sy n="91" d="100"/>
        </p:scale>
        <p:origin x="619"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67" tIns="46584" rIns="93167" bIns="46584" rtlCol="0"/>
          <a:lstStyle>
            <a:lvl1pPr algn="r">
              <a:defRPr sz="1200"/>
            </a:lvl1pPr>
          </a:lstStyle>
          <a:p>
            <a:fld id="{A8EDE5AA-299F-456F-AA28-58F9F6EE45C8}" type="datetimeFigureOut">
              <a:rPr lang="en-US" smtClean="0"/>
              <a:t>9/4/2019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7" tIns="46584" rIns="93167" bIns="46584" rtlCol="0" anchor="b"/>
          <a:lstStyle>
            <a:lvl1pPr algn="r">
              <a:defRPr sz="1200"/>
            </a:lvl1pPr>
          </a:lstStyle>
          <a:p>
            <a:fld id="{57A60C31-F179-4788-BAE2-DA6B1B8BCCFE}" type="slidenum">
              <a:rPr lang="en-US" smtClean="0"/>
              <a:t>‹#›</a:t>
            </a:fld>
            <a:endParaRPr lang="en-US"/>
          </a:p>
        </p:txBody>
      </p:sp>
    </p:spTree>
    <p:extLst>
      <p:ext uri="{BB962C8B-B14F-4D97-AF65-F5344CB8AC3E}">
        <p14:creationId xmlns:p14="http://schemas.microsoft.com/office/powerpoint/2010/main" val="982666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23" cy="466247"/>
          </a:xfrm>
          <a:prstGeom prst="rect">
            <a:avLst/>
          </a:prstGeom>
        </p:spPr>
        <p:txBody>
          <a:bodyPr vert="horz" lIns="91330" tIns="45665" rIns="91330" bIns="45665" rtlCol="0"/>
          <a:lstStyle>
            <a:lvl1pPr algn="l">
              <a:defRPr sz="1200"/>
            </a:lvl1pPr>
          </a:lstStyle>
          <a:p>
            <a:endParaRPr lang="en-US"/>
          </a:p>
        </p:txBody>
      </p:sp>
      <p:sp>
        <p:nvSpPr>
          <p:cNvPr id="3" name="Date Placeholder 2"/>
          <p:cNvSpPr>
            <a:spLocks noGrp="1"/>
          </p:cNvSpPr>
          <p:nvPr>
            <p:ph type="dt" idx="1"/>
          </p:nvPr>
        </p:nvSpPr>
        <p:spPr>
          <a:xfrm>
            <a:off x="3971292" y="1"/>
            <a:ext cx="3037523" cy="466247"/>
          </a:xfrm>
          <a:prstGeom prst="rect">
            <a:avLst/>
          </a:prstGeom>
        </p:spPr>
        <p:txBody>
          <a:bodyPr vert="horz" lIns="91330" tIns="45665" rIns="91330" bIns="45665" rtlCol="0"/>
          <a:lstStyle>
            <a:lvl1pPr algn="r">
              <a:defRPr sz="1200"/>
            </a:lvl1pPr>
          </a:lstStyle>
          <a:p>
            <a:fld id="{AC4147DF-D284-421D-BF59-B1AC42184EC5}" type="datetimeFigureOut">
              <a:rPr lang="en-US" smtClean="0"/>
              <a:t>9/4/2019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330" tIns="45665" rIns="91330" bIns="45665" rtlCol="0" anchor="ctr"/>
          <a:lstStyle/>
          <a:p>
            <a:endParaRPr lang="en-US"/>
          </a:p>
        </p:txBody>
      </p:sp>
      <p:sp>
        <p:nvSpPr>
          <p:cNvPr id="5" name="Notes Placeholder 4"/>
          <p:cNvSpPr>
            <a:spLocks noGrp="1"/>
          </p:cNvSpPr>
          <p:nvPr>
            <p:ph type="body" sz="quarter" idx="3"/>
          </p:nvPr>
        </p:nvSpPr>
        <p:spPr>
          <a:xfrm>
            <a:off x="700723" y="4473754"/>
            <a:ext cx="5608954" cy="3660200"/>
          </a:xfrm>
          <a:prstGeom prst="rect">
            <a:avLst/>
          </a:prstGeom>
        </p:spPr>
        <p:txBody>
          <a:bodyPr vert="horz" lIns="91330" tIns="45665" rIns="91330" bIns="456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153"/>
            <a:ext cx="3037523" cy="466247"/>
          </a:xfrm>
          <a:prstGeom prst="rect">
            <a:avLst/>
          </a:prstGeom>
        </p:spPr>
        <p:txBody>
          <a:bodyPr vert="horz" lIns="91330" tIns="45665" rIns="91330" bIns="45665" rtlCol="0" anchor="b"/>
          <a:lstStyle>
            <a:lvl1pPr algn="l">
              <a:defRPr sz="1200"/>
            </a:lvl1pPr>
          </a:lstStyle>
          <a:p>
            <a:endParaRPr lang="en-US"/>
          </a:p>
        </p:txBody>
      </p:sp>
      <p:sp>
        <p:nvSpPr>
          <p:cNvPr id="7" name="Slide Number Placeholder 6"/>
          <p:cNvSpPr>
            <a:spLocks noGrp="1"/>
          </p:cNvSpPr>
          <p:nvPr>
            <p:ph type="sldNum" sz="quarter" idx="5"/>
          </p:nvPr>
        </p:nvSpPr>
        <p:spPr>
          <a:xfrm>
            <a:off x="3971292" y="8830153"/>
            <a:ext cx="3037523" cy="466247"/>
          </a:xfrm>
          <a:prstGeom prst="rect">
            <a:avLst/>
          </a:prstGeom>
        </p:spPr>
        <p:txBody>
          <a:bodyPr vert="horz" lIns="91330" tIns="45665" rIns="91330" bIns="45665" rtlCol="0" anchor="b"/>
          <a:lstStyle>
            <a:lvl1pPr algn="r">
              <a:defRPr sz="1200"/>
            </a:lvl1pPr>
          </a:lstStyle>
          <a:p>
            <a:fld id="{03A086CE-113C-4384-B5D1-F92D583BB9F6}" type="slidenum">
              <a:rPr lang="en-US" smtClean="0"/>
              <a:t>‹#›</a:t>
            </a:fld>
            <a:endParaRPr lang="en-US"/>
          </a:p>
        </p:txBody>
      </p:sp>
    </p:spTree>
    <p:extLst>
      <p:ext uri="{BB962C8B-B14F-4D97-AF65-F5344CB8AC3E}">
        <p14:creationId xmlns:p14="http://schemas.microsoft.com/office/powerpoint/2010/main" val="382205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BMC-052 COV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07" name="Rectangle 3"/>
          <p:cNvSpPr>
            <a:spLocks noGrp="1" noChangeArrowheads="1"/>
          </p:cNvSpPr>
          <p:nvPr>
            <p:ph type="ctrTitle"/>
          </p:nvPr>
        </p:nvSpPr>
        <p:spPr>
          <a:xfrm>
            <a:off x="2844800" y="152400"/>
            <a:ext cx="6400800" cy="533400"/>
          </a:xfrm>
        </p:spPr>
        <p:txBody>
          <a:bodyPr/>
          <a:lstStyle>
            <a:lvl1pPr algn="ctr">
              <a:defRPr sz="1800">
                <a:solidFill>
                  <a:schemeClr val="bg1"/>
                </a:solidFill>
              </a:defRPr>
            </a:lvl1pPr>
          </a:lstStyle>
          <a:p>
            <a:r>
              <a:rPr lang="en-US"/>
              <a:t>Click to edit Master title style</a:t>
            </a:r>
          </a:p>
        </p:txBody>
      </p:sp>
      <p:sp>
        <p:nvSpPr>
          <p:cNvPr id="175108" name="Rectangle 4"/>
          <p:cNvSpPr>
            <a:spLocks noGrp="1" noChangeArrowheads="1"/>
          </p:cNvSpPr>
          <p:nvPr>
            <p:ph type="subTitle" idx="1"/>
          </p:nvPr>
        </p:nvSpPr>
        <p:spPr>
          <a:xfrm>
            <a:off x="2844800" y="628650"/>
            <a:ext cx="6400800" cy="457200"/>
          </a:xfrm>
        </p:spPr>
        <p:txBody>
          <a:bodyPr/>
          <a:lstStyle>
            <a:lvl1pPr marL="0" indent="0" algn="ctr">
              <a:buFontTx/>
              <a:buNone/>
              <a:defRPr sz="1200" i="1">
                <a:solidFill>
                  <a:schemeClr val="bg1"/>
                </a:solidFill>
                <a:latin typeface="Verdana" pitchFamily="34" charset="0"/>
              </a:defRPr>
            </a:lvl1pPr>
          </a:lstStyle>
          <a:p>
            <a:r>
              <a:rPr lang="en-US"/>
              <a:t>Click to edit Master subtitle style</a:t>
            </a:r>
          </a:p>
        </p:txBody>
      </p:sp>
    </p:spTree>
    <p:extLst>
      <p:ext uri="{BB962C8B-B14F-4D97-AF65-F5344CB8AC3E}">
        <p14:creationId xmlns:p14="http://schemas.microsoft.com/office/powerpoint/2010/main" val="384053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BCF90E5-4EEC-49C8-893C-0733D8060152}" type="slidenum">
              <a:rPr lang="en-US"/>
              <a:pPr>
                <a:defRPr/>
              </a:pPr>
              <a:t>‹#›</a:t>
            </a:fld>
            <a:endParaRPr lang="en-US"/>
          </a:p>
        </p:txBody>
      </p:sp>
    </p:spTree>
    <p:extLst>
      <p:ext uri="{BB962C8B-B14F-4D97-AF65-F5344CB8AC3E}">
        <p14:creationId xmlns:p14="http://schemas.microsoft.com/office/powerpoint/2010/main" val="177351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304800"/>
            <a:ext cx="28448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304800"/>
            <a:ext cx="83312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C3ED20F-F4E1-4B3C-8078-AF6C33D4D79F}" type="slidenum">
              <a:rPr lang="en-US"/>
              <a:pPr>
                <a:defRPr/>
              </a:pPr>
              <a:t>‹#›</a:t>
            </a:fld>
            <a:endParaRPr lang="en-US"/>
          </a:p>
        </p:txBody>
      </p:sp>
    </p:spTree>
    <p:extLst>
      <p:ext uri="{BB962C8B-B14F-4D97-AF65-F5344CB8AC3E}">
        <p14:creationId xmlns:p14="http://schemas.microsoft.com/office/powerpoint/2010/main" val="1072080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304800"/>
            <a:ext cx="9245600" cy="914400"/>
          </a:xfrm>
        </p:spPr>
        <p:txBody>
          <a:bodyPr/>
          <a:lstStyle/>
          <a:p>
            <a:r>
              <a:rPr lang="en-US"/>
              <a:t>Click to edit Master title style</a:t>
            </a:r>
          </a:p>
        </p:txBody>
      </p:sp>
      <p:sp>
        <p:nvSpPr>
          <p:cNvPr id="3" name="Table Placeholder 2"/>
          <p:cNvSpPr>
            <a:spLocks noGrp="1"/>
          </p:cNvSpPr>
          <p:nvPr>
            <p:ph type="tbl" idx="1"/>
          </p:nvPr>
        </p:nvSpPr>
        <p:spPr>
          <a:xfrm>
            <a:off x="406400" y="1295400"/>
            <a:ext cx="11379200" cy="5257800"/>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pPr>
              <a:defRPr/>
            </a:pPr>
            <a:fld id="{39F66ECF-AA01-4B38-A58A-28394929B345}" type="slidenum">
              <a:rPr lang="en-US"/>
              <a:pPr>
                <a:defRPr/>
              </a:pPr>
              <a:t>‹#›</a:t>
            </a:fld>
            <a:endParaRPr lang="en-US"/>
          </a:p>
        </p:txBody>
      </p:sp>
    </p:spTree>
    <p:extLst>
      <p:ext uri="{BB962C8B-B14F-4D97-AF65-F5344CB8AC3E}">
        <p14:creationId xmlns:p14="http://schemas.microsoft.com/office/powerpoint/2010/main" val="1741601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FD03CA73-19E3-4BC8-B7FA-4974CBB9C602}" type="slidenum">
              <a:rPr lang="en-US"/>
              <a:pPr>
                <a:defRPr/>
              </a:pPr>
              <a:t>‹#›</a:t>
            </a:fld>
            <a:endParaRPr lang="en-US"/>
          </a:p>
        </p:txBody>
      </p:sp>
    </p:spTree>
    <p:extLst>
      <p:ext uri="{BB962C8B-B14F-4D97-AF65-F5344CB8AC3E}">
        <p14:creationId xmlns:p14="http://schemas.microsoft.com/office/powerpoint/2010/main" val="87602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BEAD127-F24A-4AC5-A7C8-D27E93A9F2BC}" type="slidenum">
              <a:rPr lang="en-US"/>
              <a:pPr>
                <a:defRPr/>
              </a:pPr>
              <a:t>‹#›</a:t>
            </a:fld>
            <a:endParaRPr lang="en-US"/>
          </a:p>
        </p:txBody>
      </p:sp>
    </p:spTree>
    <p:extLst>
      <p:ext uri="{BB962C8B-B14F-4D97-AF65-F5344CB8AC3E}">
        <p14:creationId xmlns:p14="http://schemas.microsoft.com/office/powerpoint/2010/main" val="405188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F6744F0-79B6-4339-A9AF-703020244CDB}" type="slidenum">
              <a:rPr lang="en-US"/>
              <a:pPr>
                <a:defRPr/>
              </a:pPr>
              <a:t>‹#›</a:t>
            </a:fld>
            <a:endParaRPr lang="en-US"/>
          </a:p>
        </p:txBody>
      </p:sp>
    </p:spTree>
    <p:extLst>
      <p:ext uri="{BB962C8B-B14F-4D97-AF65-F5344CB8AC3E}">
        <p14:creationId xmlns:p14="http://schemas.microsoft.com/office/powerpoint/2010/main" val="3635363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295400"/>
            <a:ext cx="5588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95400"/>
            <a:ext cx="5588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5D2D105-5725-4BA0-BF55-3E39EAC31D8B}" type="slidenum">
              <a:rPr lang="en-US"/>
              <a:pPr>
                <a:defRPr/>
              </a:pPr>
              <a:t>‹#›</a:t>
            </a:fld>
            <a:endParaRPr lang="en-US"/>
          </a:p>
        </p:txBody>
      </p:sp>
    </p:spTree>
    <p:extLst>
      <p:ext uri="{BB962C8B-B14F-4D97-AF65-F5344CB8AC3E}">
        <p14:creationId xmlns:p14="http://schemas.microsoft.com/office/powerpoint/2010/main" val="275475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DC95B2FD-1D9E-4FD0-BA80-39FF89607ECC}" type="slidenum">
              <a:rPr lang="en-US"/>
              <a:pPr>
                <a:defRPr/>
              </a:pPr>
              <a:t>‹#›</a:t>
            </a:fld>
            <a:endParaRPr lang="en-US"/>
          </a:p>
        </p:txBody>
      </p:sp>
    </p:spTree>
    <p:extLst>
      <p:ext uri="{BB962C8B-B14F-4D97-AF65-F5344CB8AC3E}">
        <p14:creationId xmlns:p14="http://schemas.microsoft.com/office/powerpoint/2010/main" val="191019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A80C3D8-02C2-4868-9741-9CDBCBCECC82}" type="slidenum">
              <a:rPr lang="en-US"/>
              <a:pPr>
                <a:defRPr/>
              </a:pPr>
              <a:t>‹#›</a:t>
            </a:fld>
            <a:endParaRPr lang="en-US"/>
          </a:p>
        </p:txBody>
      </p:sp>
    </p:spTree>
    <p:extLst>
      <p:ext uri="{BB962C8B-B14F-4D97-AF65-F5344CB8AC3E}">
        <p14:creationId xmlns:p14="http://schemas.microsoft.com/office/powerpoint/2010/main" val="152973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6B2D1A0D-15D4-4528-A40E-A6736467039A}" type="slidenum">
              <a:rPr lang="en-US"/>
              <a:pPr>
                <a:defRPr/>
              </a:pPr>
              <a:t>‹#›</a:t>
            </a:fld>
            <a:endParaRPr lang="en-US"/>
          </a:p>
        </p:txBody>
      </p:sp>
    </p:spTree>
    <p:extLst>
      <p:ext uri="{BB962C8B-B14F-4D97-AF65-F5344CB8AC3E}">
        <p14:creationId xmlns:p14="http://schemas.microsoft.com/office/powerpoint/2010/main" val="243162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8AEC24A-4B75-4FF3-8600-1D7DC23B39DC}" type="slidenum">
              <a:rPr lang="en-US"/>
              <a:pPr>
                <a:defRPr/>
              </a:pPr>
              <a:t>‹#›</a:t>
            </a:fld>
            <a:endParaRPr lang="en-US"/>
          </a:p>
        </p:txBody>
      </p:sp>
    </p:spTree>
    <p:extLst>
      <p:ext uri="{BB962C8B-B14F-4D97-AF65-F5344CB8AC3E}">
        <p14:creationId xmlns:p14="http://schemas.microsoft.com/office/powerpoint/2010/main" val="285182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B5429FA-A47D-4902-9D13-3BBE5D687CE5}" type="slidenum">
              <a:rPr lang="en-US"/>
              <a:pPr>
                <a:defRPr/>
              </a:pPr>
              <a:t>‹#›</a:t>
            </a:fld>
            <a:endParaRPr lang="en-US"/>
          </a:p>
        </p:txBody>
      </p:sp>
    </p:spTree>
    <p:extLst>
      <p:ext uri="{BB962C8B-B14F-4D97-AF65-F5344CB8AC3E}">
        <p14:creationId xmlns:p14="http://schemas.microsoft.com/office/powerpoint/2010/main" val="32446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MC-052 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06400" y="304800"/>
            <a:ext cx="9245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06400" y="1295400"/>
            <a:ext cx="11379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085" name="Rectangle 5"/>
          <p:cNvSpPr>
            <a:spLocks noGrp="1" noChangeArrowheads="1"/>
          </p:cNvSpPr>
          <p:nvPr>
            <p:ph type="sldNum" sz="quarter" idx="4"/>
          </p:nvPr>
        </p:nvSpPr>
        <p:spPr bwMode="auto">
          <a:xfrm>
            <a:off x="10769600" y="962025"/>
            <a:ext cx="1117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800" b="1">
                <a:solidFill>
                  <a:srgbClr val="01698C"/>
                </a:solidFill>
                <a:latin typeface="Verdana" panose="020B0604030504040204" pitchFamily="34" charset="0"/>
                <a:ea typeface="ＭＳ Ｐゴシック" panose="020B0600070205080204" pitchFamily="34" charset="-128"/>
              </a:defRPr>
            </a:lvl1pPr>
          </a:lstStyle>
          <a:p>
            <a:pPr fontAlgn="base">
              <a:spcBef>
                <a:spcPct val="0"/>
              </a:spcBef>
              <a:spcAft>
                <a:spcPct val="0"/>
              </a:spcAft>
              <a:defRPr/>
            </a:pPr>
            <a:fld id="{4F4B8A88-0D94-401F-8084-4A7248909522}"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325519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2800" b="1">
          <a:solidFill>
            <a:schemeClr val="tx2"/>
          </a:solidFill>
          <a:latin typeface="+mj-lt"/>
          <a:ea typeface="MS PGothic" panose="020B0600070205080204" pitchFamily="34" charset="-128"/>
          <a:cs typeface="ＭＳ Ｐゴシック"/>
        </a:defRPr>
      </a:lvl1pPr>
      <a:lvl2pPr algn="l" rtl="0" eaLnBrk="0" fontAlgn="base" hangingPunct="0">
        <a:spcBef>
          <a:spcPct val="0"/>
        </a:spcBef>
        <a:spcAft>
          <a:spcPct val="0"/>
        </a:spcAft>
        <a:defRPr sz="2800" b="1">
          <a:solidFill>
            <a:schemeClr val="tx2"/>
          </a:solidFill>
          <a:latin typeface="Verdana" pitchFamily="34" charset="0"/>
          <a:ea typeface="MS PGothic" panose="020B0600070205080204" pitchFamily="34" charset="-128"/>
          <a:cs typeface="ＭＳ Ｐゴシック"/>
        </a:defRPr>
      </a:lvl2pPr>
      <a:lvl3pPr algn="l" rtl="0" eaLnBrk="0" fontAlgn="base" hangingPunct="0">
        <a:spcBef>
          <a:spcPct val="0"/>
        </a:spcBef>
        <a:spcAft>
          <a:spcPct val="0"/>
        </a:spcAft>
        <a:defRPr sz="2800" b="1">
          <a:solidFill>
            <a:schemeClr val="tx2"/>
          </a:solidFill>
          <a:latin typeface="Verdana" pitchFamily="34" charset="0"/>
          <a:ea typeface="MS PGothic" panose="020B0600070205080204" pitchFamily="34" charset="-128"/>
          <a:cs typeface="ＭＳ Ｐゴシック"/>
        </a:defRPr>
      </a:lvl3pPr>
      <a:lvl4pPr algn="l" rtl="0" eaLnBrk="0" fontAlgn="base" hangingPunct="0">
        <a:spcBef>
          <a:spcPct val="0"/>
        </a:spcBef>
        <a:spcAft>
          <a:spcPct val="0"/>
        </a:spcAft>
        <a:defRPr sz="2800" b="1">
          <a:solidFill>
            <a:schemeClr val="tx2"/>
          </a:solidFill>
          <a:latin typeface="Verdana" pitchFamily="34" charset="0"/>
          <a:ea typeface="MS PGothic" panose="020B0600070205080204" pitchFamily="34" charset="-128"/>
          <a:cs typeface="ＭＳ Ｐゴシック"/>
        </a:defRPr>
      </a:lvl4pPr>
      <a:lvl5pPr algn="l" rtl="0" eaLnBrk="0" fontAlgn="base" hangingPunct="0">
        <a:spcBef>
          <a:spcPct val="0"/>
        </a:spcBef>
        <a:spcAft>
          <a:spcPct val="0"/>
        </a:spcAft>
        <a:defRPr sz="2800" b="1">
          <a:solidFill>
            <a:schemeClr val="tx2"/>
          </a:solidFill>
          <a:latin typeface="Verdana" pitchFamily="34" charset="0"/>
          <a:ea typeface="MS PGothic" panose="020B0600070205080204" pitchFamily="34" charset="-128"/>
          <a:cs typeface="ＭＳ Ｐゴシック"/>
        </a:defRPr>
      </a:lvl5pPr>
      <a:lvl6pPr marL="457200" algn="l" rtl="0" fontAlgn="base">
        <a:spcBef>
          <a:spcPct val="0"/>
        </a:spcBef>
        <a:spcAft>
          <a:spcPct val="0"/>
        </a:spcAft>
        <a:defRPr sz="2800" b="1">
          <a:solidFill>
            <a:schemeClr val="tx2"/>
          </a:solidFill>
          <a:latin typeface="Verdana" pitchFamily="34" charset="0"/>
          <a:ea typeface="ＭＳ Ｐゴシック" pitchFamily="8" charset="-128"/>
        </a:defRPr>
      </a:lvl6pPr>
      <a:lvl7pPr marL="914400" algn="l" rtl="0" fontAlgn="base">
        <a:spcBef>
          <a:spcPct val="0"/>
        </a:spcBef>
        <a:spcAft>
          <a:spcPct val="0"/>
        </a:spcAft>
        <a:defRPr sz="2800" b="1">
          <a:solidFill>
            <a:schemeClr val="tx2"/>
          </a:solidFill>
          <a:latin typeface="Verdana" pitchFamily="34" charset="0"/>
          <a:ea typeface="ＭＳ Ｐゴシック" pitchFamily="8" charset="-128"/>
        </a:defRPr>
      </a:lvl7pPr>
      <a:lvl8pPr marL="1371600" algn="l" rtl="0" fontAlgn="base">
        <a:spcBef>
          <a:spcPct val="0"/>
        </a:spcBef>
        <a:spcAft>
          <a:spcPct val="0"/>
        </a:spcAft>
        <a:defRPr sz="2800" b="1">
          <a:solidFill>
            <a:schemeClr val="tx2"/>
          </a:solidFill>
          <a:latin typeface="Verdana" pitchFamily="34" charset="0"/>
          <a:ea typeface="ＭＳ Ｐゴシック" pitchFamily="8" charset="-128"/>
        </a:defRPr>
      </a:lvl8pPr>
      <a:lvl9pPr marL="1828800" algn="l" rtl="0" fontAlgn="base">
        <a:spcBef>
          <a:spcPct val="0"/>
        </a:spcBef>
        <a:spcAft>
          <a:spcPct val="0"/>
        </a:spcAft>
        <a:defRPr sz="2800" b="1">
          <a:solidFill>
            <a:schemeClr val="tx2"/>
          </a:solidFill>
          <a:latin typeface="Verdana" pitchFamily="34" charset="0"/>
          <a:ea typeface="ＭＳ Ｐゴシック" pitchFamily="8" charset="-128"/>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mn-lt"/>
          <a:ea typeface="MS PGothic" panose="020B0600070205080204" pitchFamily="34" charset="-128"/>
          <a:cs typeface="ＭＳ Ｐゴシック"/>
        </a:defRPr>
      </a:lvl1pPr>
      <a:lvl2pPr marL="742950" indent="-285750" algn="l" rtl="0" eaLnBrk="0" fontAlgn="base" hangingPunct="0">
        <a:spcBef>
          <a:spcPct val="20000"/>
        </a:spcBef>
        <a:spcAft>
          <a:spcPct val="0"/>
        </a:spcAft>
        <a:buClr>
          <a:schemeClr val="accent1"/>
        </a:buClr>
        <a:buChar char="–"/>
        <a:defRPr sz="24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lr>
          <a:schemeClr val="accent1"/>
        </a:buClr>
        <a:buChar char="•"/>
        <a:defRPr sz="2200">
          <a:solidFill>
            <a:schemeClr val="tx1"/>
          </a:solidFill>
          <a:latin typeface="+mn-lt"/>
          <a:ea typeface="MS PGothic" panose="020B0600070205080204" pitchFamily="34" charset="-128"/>
          <a:cs typeface="ＭＳ Ｐゴシック"/>
        </a:defRPr>
      </a:lvl3pPr>
      <a:lvl4pPr marL="1600200" indent="-228600" algn="l" rtl="0" eaLnBrk="0" fontAlgn="base" hangingPunct="0">
        <a:spcBef>
          <a:spcPct val="20000"/>
        </a:spcBef>
        <a:spcAft>
          <a:spcPct val="0"/>
        </a:spcAft>
        <a:buClr>
          <a:schemeClr val="accent1"/>
        </a:buClr>
        <a:buChar char="–"/>
        <a:defRPr>
          <a:solidFill>
            <a:schemeClr val="tx1"/>
          </a:solidFill>
          <a:latin typeface="+mn-lt"/>
          <a:ea typeface="MS PGothic" panose="020B0600070205080204" pitchFamily="34" charset="-128"/>
          <a:cs typeface="ＭＳ Ｐゴシック"/>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MS PGothic" panose="020B0600070205080204" pitchFamily="34" charset="-128"/>
          <a:cs typeface="ＭＳ Ｐゴシック"/>
        </a:defRPr>
      </a:lvl5pPr>
      <a:lvl6pPr marL="2514600" indent="-228600" algn="l" rtl="0" fontAlgn="base">
        <a:spcBef>
          <a:spcPct val="20000"/>
        </a:spcBef>
        <a:spcAft>
          <a:spcPct val="0"/>
        </a:spcAft>
        <a:buClr>
          <a:schemeClr val="accent1"/>
        </a:buClr>
        <a:buChar char="»"/>
        <a:defRPr>
          <a:solidFill>
            <a:schemeClr val="tx1"/>
          </a:solidFill>
          <a:latin typeface="+mn-lt"/>
          <a:ea typeface="+mn-ea"/>
        </a:defRPr>
      </a:lvl6pPr>
      <a:lvl7pPr marL="2971800" indent="-228600" algn="l" rtl="0" fontAlgn="base">
        <a:spcBef>
          <a:spcPct val="20000"/>
        </a:spcBef>
        <a:spcAft>
          <a:spcPct val="0"/>
        </a:spcAft>
        <a:buClr>
          <a:schemeClr val="accent1"/>
        </a:buClr>
        <a:buChar char="»"/>
        <a:defRPr>
          <a:solidFill>
            <a:schemeClr val="tx1"/>
          </a:solidFill>
          <a:latin typeface="+mn-lt"/>
          <a:ea typeface="+mn-ea"/>
        </a:defRPr>
      </a:lvl7pPr>
      <a:lvl8pPr marL="3429000" indent="-228600" algn="l" rtl="0" fontAlgn="base">
        <a:spcBef>
          <a:spcPct val="20000"/>
        </a:spcBef>
        <a:spcAft>
          <a:spcPct val="0"/>
        </a:spcAft>
        <a:buClr>
          <a:schemeClr val="accent1"/>
        </a:buClr>
        <a:buChar char="»"/>
        <a:defRPr>
          <a:solidFill>
            <a:schemeClr val="tx1"/>
          </a:solidFill>
          <a:latin typeface="+mn-lt"/>
          <a:ea typeface="+mn-ea"/>
        </a:defRPr>
      </a:lvl8pPr>
      <a:lvl9pPr marL="3886200" indent="-228600" algn="l" rtl="0" fontAlgn="base">
        <a:spcBef>
          <a:spcPct val="20000"/>
        </a:spcBef>
        <a:spcAft>
          <a:spcPct val="0"/>
        </a:spcAft>
        <a:buClr>
          <a:schemeClr val="accent1"/>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ally.Fennessey@bmc.org" TargetMode="External"/><Relationship Id="rId2" Type="http://schemas.openxmlformats.org/officeDocument/2006/relationships/hyperlink" Target="mailto:Matthew.Kulke@bmc.org" TargetMode="External"/><Relationship Id="rId1" Type="http://schemas.openxmlformats.org/officeDocument/2006/relationships/slideLayout" Target="../slideLayouts/slideLayout2.xml"/><Relationship Id="rId6" Type="http://schemas.openxmlformats.org/officeDocument/2006/relationships/hyperlink" Target="mailto:Nhieu.Dang@bmc.org" TargetMode="External"/><Relationship Id="rId5" Type="http://schemas.openxmlformats.org/officeDocument/2006/relationships/hyperlink" Target="mailto:Kiana.Mahdaviani@bmc.org" TargetMode="External"/><Relationship Id="rId4" Type="http://schemas.openxmlformats.org/officeDocument/2006/relationships/hyperlink" Target="mailto:Anthony.Shelton@bm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4799" y="95250"/>
            <a:ext cx="6400800" cy="533400"/>
          </a:xfrm>
        </p:spPr>
        <p:txBody>
          <a:bodyPr/>
          <a:lstStyle/>
          <a:p>
            <a:r>
              <a:rPr lang="en-US" sz="1600" dirty="0" smtClean="0"/>
              <a:t>Cancer and Hematology Clinical Research Program</a:t>
            </a:r>
            <a:endParaRPr lang="en-US" sz="1600" dirty="0"/>
          </a:p>
        </p:txBody>
      </p:sp>
      <p:sp>
        <p:nvSpPr>
          <p:cNvPr id="3" name="Subtitle 2"/>
          <p:cNvSpPr>
            <a:spLocks noGrp="1"/>
          </p:cNvSpPr>
          <p:nvPr>
            <p:ph type="subTitle" idx="1"/>
          </p:nvPr>
        </p:nvSpPr>
        <p:spPr/>
        <p:txBody>
          <a:bodyPr/>
          <a:lstStyle/>
          <a:p>
            <a:r>
              <a:rPr lang="en-US" sz="1600" dirty="0"/>
              <a:t>a</a:t>
            </a:r>
            <a:r>
              <a:rPr lang="en-US" sz="1600" dirty="0" smtClean="0"/>
              <a:t>nd Translational Research Core</a:t>
            </a:r>
            <a:endParaRPr lang="en-US" sz="1600" dirty="0"/>
          </a:p>
        </p:txBody>
      </p:sp>
      <p:pic>
        <p:nvPicPr>
          <p:cNvPr id="6" name="Picture 5"/>
          <p:cNvPicPr>
            <a:picLocks noChangeAspect="1"/>
          </p:cNvPicPr>
          <p:nvPr/>
        </p:nvPicPr>
        <p:blipFill>
          <a:blip r:embed="rId2"/>
          <a:stretch>
            <a:fillRect/>
          </a:stretch>
        </p:blipFill>
        <p:spPr>
          <a:xfrm>
            <a:off x="3544982" y="3794868"/>
            <a:ext cx="5053453" cy="2741767"/>
          </a:xfrm>
          <a:prstGeom prst="rect">
            <a:avLst/>
          </a:prstGeom>
        </p:spPr>
      </p:pic>
      <p:pic>
        <p:nvPicPr>
          <p:cNvPr id="9" name="Picture 8"/>
          <p:cNvPicPr>
            <a:picLocks noChangeAspect="1"/>
          </p:cNvPicPr>
          <p:nvPr/>
        </p:nvPicPr>
        <p:blipFill>
          <a:blip r:embed="rId3"/>
          <a:stretch>
            <a:fillRect/>
          </a:stretch>
        </p:blipFill>
        <p:spPr>
          <a:xfrm>
            <a:off x="8598436" y="3834822"/>
            <a:ext cx="187756" cy="1095245"/>
          </a:xfrm>
          <a:prstGeom prst="rect">
            <a:avLst/>
          </a:prstGeom>
        </p:spPr>
      </p:pic>
      <p:pic>
        <p:nvPicPr>
          <p:cNvPr id="11" name="Picture 10"/>
          <p:cNvPicPr>
            <a:picLocks noChangeAspect="1"/>
          </p:cNvPicPr>
          <p:nvPr/>
        </p:nvPicPr>
        <p:blipFill>
          <a:blip r:embed="rId3"/>
          <a:stretch>
            <a:fillRect/>
          </a:stretch>
        </p:blipFill>
        <p:spPr>
          <a:xfrm>
            <a:off x="3544980" y="3637722"/>
            <a:ext cx="5241211" cy="294845"/>
          </a:xfrm>
          <a:prstGeom prst="rect">
            <a:avLst/>
          </a:prstGeom>
        </p:spPr>
      </p:pic>
      <p:pic>
        <p:nvPicPr>
          <p:cNvPr id="12" name="Picture 11"/>
          <p:cNvPicPr>
            <a:picLocks noChangeAspect="1"/>
          </p:cNvPicPr>
          <p:nvPr/>
        </p:nvPicPr>
        <p:blipFill>
          <a:blip r:embed="rId4"/>
          <a:stretch>
            <a:fillRect/>
          </a:stretch>
        </p:blipFill>
        <p:spPr>
          <a:xfrm>
            <a:off x="3324502" y="3637722"/>
            <a:ext cx="220479" cy="1322875"/>
          </a:xfrm>
          <a:prstGeom prst="rect">
            <a:avLst/>
          </a:prstGeom>
        </p:spPr>
      </p:pic>
    </p:spTree>
    <p:extLst>
      <p:ext uri="{BB962C8B-B14F-4D97-AF65-F5344CB8AC3E}">
        <p14:creationId xmlns:p14="http://schemas.microsoft.com/office/powerpoint/2010/main" val="185761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CHCRP</a:t>
            </a:r>
            <a:endParaRPr lang="en-US" dirty="0"/>
          </a:p>
        </p:txBody>
      </p:sp>
      <p:sp>
        <p:nvSpPr>
          <p:cNvPr id="3" name="Content Placeholder 2"/>
          <p:cNvSpPr>
            <a:spLocks noGrp="1"/>
          </p:cNvSpPr>
          <p:nvPr>
            <p:ph idx="1"/>
          </p:nvPr>
        </p:nvSpPr>
        <p:spPr/>
        <p:txBody>
          <a:bodyPr/>
          <a:lstStyle/>
          <a:p>
            <a:r>
              <a:rPr lang="en-US" dirty="0" smtClean="0"/>
              <a:t>Founded in 1991</a:t>
            </a:r>
          </a:p>
          <a:p>
            <a:endParaRPr lang="en-US" sz="1000" dirty="0" smtClean="0"/>
          </a:p>
          <a:p>
            <a:r>
              <a:rPr lang="en-US" dirty="0" smtClean="0"/>
              <a:t>Cancer and Hematology-based Trials: </a:t>
            </a:r>
          </a:p>
          <a:p>
            <a:pPr lvl="1"/>
            <a:r>
              <a:rPr lang="en-US" sz="2000" dirty="0" smtClean="0"/>
              <a:t>Cancer Treatment, Prevention or Early Detection</a:t>
            </a:r>
          </a:p>
          <a:p>
            <a:pPr lvl="1"/>
            <a:r>
              <a:rPr lang="en-US" sz="2000" dirty="0" smtClean="0"/>
              <a:t>Symptom Management (symptoms caused by disease or by treatments)</a:t>
            </a:r>
          </a:p>
          <a:p>
            <a:pPr lvl="1"/>
            <a:r>
              <a:rPr lang="en-US" sz="2000" dirty="0" smtClean="0"/>
              <a:t>Quality of Life of cancer patients</a:t>
            </a:r>
          </a:p>
          <a:p>
            <a:pPr lvl="1"/>
            <a:r>
              <a:rPr lang="en-US" sz="2000" dirty="0" smtClean="0"/>
              <a:t>Cancer Care Delivery (examples: Patient Navigation, Disparities, compliance tools)</a:t>
            </a:r>
          </a:p>
          <a:p>
            <a:pPr lvl="1"/>
            <a:r>
              <a:rPr lang="en-US" sz="2000" dirty="0" smtClean="0"/>
              <a:t>Pre-clinical Research (cellular and molecular studies)</a:t>
            </a:r>
          </a:p>
          <a:p>
            <a:pPr marL="514350" indent="-457200"/>
            <a:endParaRPr lang="en-US" sz="1000" dirty="0"/>
          </a:p>
          <a:p>
            <a:endParaRPr lang="en-US" dirty="0"/>
          </a:p>
        </p:txBody>
      </p:sp>
    </p:spTree>
    <p:extLst>
      <p:ext uri="{BB962C8B-B14F-4D97-AF65-F5344CB8AC3E}">
        <p14:creationId xmlns:p14="http://schemas.microsoft.com/office/powerpoint/2010/main" val="3605982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Cancer Research</a:t>
            </a:r>
            <a:endParaRPr lang="en-US" dirty="0"/>
          </a:p>
        </p:txBody>
      </p:sp>
      <p:sp>
        <p:nvSpPr>
          <p:cNvPr id="3" name="Content Placeholder 2"/>
          <p:cNvSpPr>
            <a:spLocks noGrp="1"/>
          </p:cNvSpPr>
          <p:nvPr>
            <p:ph idx="1"/>
          </p:nvPr>
        </p:nvSpPr>
        <p:spPr/>
        <p:txBody>
          <a:bodyPr/>
          <a:lstStyle/>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US" altLang="en-US" sz="1800" dirty="0" smtClean="0">
                <a:solidFill>
                  <a:schemeClr val="tx1">
                    <a:lumMod val="75000"/>
                    <a:lumOff val="25000"/>
                  </a:schemeClr>
                </a:solidFill>
              </a:rPr>
              <a:t>Cancer Research is not limited to oncology programs.  Cancer can be an area of research in many different fields:  </a:t>
            </a:r>
          </a:p>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1800" dirty="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24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US" altLang="en-US" sz="1800" dirty="0">
                <a:solidFill>
                  <a:schemeClr val="tx1">
                    <a:lumMod val="75000"/>
                    <a:lumOff val="25000"/>
                  </a:schemeClr>
                </a:solidFill>
              </a:rPr>
              <a:t>All cancer research from ANY department must be reviewed by the cancer program.  This includes any trial involving patients with cancer or trials relating to cancer prevention or detection.  Ideally this should be done early in the process </a:t>
            </a:r>
            <a:r>
              <a:rPr lang="en-US" altLang="en-US" sz="1800" dirty="0" smtClean="0">
                <a:solidFill>
                  <a:schemeClr val="tx1">
                    <a:lumMod val="75000"/>
                    <a:lumOff val="25000"/>
                  </a:schemeClr>
                </a:solidFill>
              </a:rPr>
              <a:t>to obtain guidance and to </a:t>
            </a:r>
            <a:r>
              <a:rPr lang="en-US" altLang="en-US" sz="1800" dirty="0">
                <a:solidFill>
                  <a:schemeClr val="tx1">
                    <a:lumMod val="75000"/>
                    <a:lumOff val="25000"/>
                  </a:schemeClr>
                </a:solidFill>
              </a:rPr>
              <a:t>avoid delays.</a:t>
            </a:r>
          </a:p>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18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US" altLang="en-US" sz="1800" dirty="0" smtClean="0">
                <a:solidFill>
                  <a:schemeClr val="tx1">
                    <a:lumMod val="75000"/>
                    <a:lumOff val="25000"/>
                  </a:schemeClr>
                </a:solidFill>
              </a:rPr>
              <a:t>IRB applications for all studies involving cancer must be routed to Dr. Kulke in INSPIR for review and sign-off.  </a:t>
            </a:r>
          </a:p>
          <a:p>
            <a:pPr eaLnBrk="1" fontAlgn="auto" hangingPunct="1">
              <a:lnSpc>
                <a:spcPct val="80000"/>
              </a:lnSpc>
              <a:spcAft>
                <a:spcPts val="0"/>
              </a:spcAft>
              <a:buFont typeface="Wingdings 3" charset="2"/>
              <a:buChar char=""/>
              <a:defRPr/>
            </a:pPr>
            <a:endParaRPr lang="en-US" altLang="en-US" sz="1800" dirty="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US" altLang="en-US" sz="1800" dirty="0" smtClean="0">
                <a:solidFill>
                  <a:schemeClr val="tx1">
                    <a:lumMod val="75000"/>
                    <a:lumOff val="25000"/>
                  </a:schemeClr>
                </a:solidFill>
              </a:rPr>
              <a:t>Translational Research Core (TRC)</a:t>
            </a:r>
          </a:p>
          <a:p>
            <a:pPr marL="400050" lvl="1" indent="0" eaLnBrk="1" fontAlgn="auto" hangingPunct="1">
              <a:lnSpc>
                <a:spcPct val="80000"/>
              </a:lnSpc>
              <a:spcAft>
                <a:spcPts val="0"/>
              </a:spcAft>
              <a:buNone/>
              <a:defRPr/>
            </a:pPr>
            <a:r>
              <a:rPr lang="en-US" altLang="en-US" sz="1400" dirty="0" smtClean="0">
                <a:solidFill>
                  <a:schemeClr val="tx1">
                    <a:lumMod val="75000"/>
                    <a:lumOff val="25000"/>
                  </a:schemeClr>
                </a:solidFill>
              </a:rPr>
              <a:t>The TRC has recently been developed to allow researchers to obtain specimens and data for their research.  Proposals must be submitted to Dr. Kulke for review and approval.</a:t>
            </a:r>
          </a:p>
          <a:p>
            <a:pPr eaLnBrk="1" fontAlgn="auto" hangingPunct="1">
              <a:lnSpc>
                <a:spcPct val="80000"/>
              </a:lnSpc>
              <a:spcAft>
                <a:spcPts val="0"/>
              </a:spcAft>
              <a:buFont typeface="Wingdings 3" charset="2"/>
              <a:buChar char=""/>
              <a:defRPr/>
            </a:pPr>
            <a:endParaRPr lang="en-US" altLang="en-US" sz="1800" dirty="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US" altLang="en-US" sz="1800" dirty="0">
              <a:solidFill>
                <a:schemeClr val="tx1">
                  <a:lumMod val="75000"/>
                  <a:lumOff val="25000"/>
                </a:schemeClr>
              </a:solidFill>
            </a:endParaRPr>
          </a:p>
          <a:p>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413108291"/>
              </p:ext>
            </p:extLst>
          </p:nvPr>
        </p:nvGraphicFramePr>
        <p:xfrm>
          <a:off x="2174484" y="1862257"/>
          <a:ext cx="5208861" cy="1502980"/>
        </p:xfrm>
        <a:graphic>
          <a:graphicData uri="http://schemas.openxmlformats.org/drawingml/2006/table">
            <a:tbl>
              <a:tblPr firstRow="1" bandRow="1">
                <a:tableStyleId>{5C22544A-7EE6-4342-B048-85BDC9FD1C3A}</a:tableStyleId>
              </a:tblPr>
              <a:tblGrid>
                <a:gridCol w="1736287"/>
                <a:gridCol w="1736287"/>
                <a:gridCol w="1736287"/>
              </a:tblGrid>
              <a:tr h="0">
                <a:tc>
                  <a:txBody>
                    <a:bodyPr/>
                    <a:lstStyle/>
                    <a:p>
                      <a:endParaRPr lang="en-US" sz="1050" dirty="0">
                        <a:solidFill>
                          <a:schemeClr val="bg1"/>
                        </a:solidFill>
                      </a:endParaRPr>
                    </a:p>
                  </a:txBody>
                  <a:tcPr/>
                </a:tc>
                <a:tc>
                  <a:txBody>
                    <a:bodyPr/>
                    <a:lstStyle/>
                    <a:p>
                      <a:endParaRPr lang="en-US" sz="1050" dirty="0">
                        <a:solidFill>
                          <a:schemeClr val="bg1"/>
                        </a:solidFill>
                      </a:endParaRPr>
                    </a:p>
                  </a:txBody>
                  <a:tcPr/>
                </a:tc>
                <a:tc>
                  <a:txBody>
                    <a:bodyPr/>
                    <a:lstStyle/>
                    <a:p>
                      <a:endParaRPr lang="en-US" sz="1050" dirty="0">
                        <a:solidFill>
                          <a:schemeClr val="bg1"/>
                        </a:solidFill>
                      </a:endParaRPr>
                    </a:p>
                  </a:txBody>
                  <a:tcPr/>
                </a:tc>
              </a:tr>
              <a:tr h="312880">
                <a:tc>
                  <a:txBody>
                    <a:bodyPr/>
                    <a:lstStyle/>
                    <a:p>
                      <a:r>
                        <a:rPr lang="en-US" sz="1050" dirty="0" smtClean="0"/>
                        <a:t>Nutrition</a:t>
                      </a:r>
                      <a:endParaRPr lang="en-US" sz="1050" dirty="0"/>
                    </a:p>
                  </a:txBody>
                  <a:tcPr/>
                </a:tc>
                <a:tc>
                  <a:txBody>
                    <a:bodyPr/>
                    <a:lstStyle/>
                    <a:p>
                      <a:r>
                        <a:rPr lang="en-US" sz="1050" dirty="0" smtClean="0"/>
                        <a:t>Infectious diseases</a:t>
                      </a:r>
                      <a:endParaRPr lang="en-US" sz="1050" dirty="0"/>
                    </a:p>
                  </a:txBody>
                  <a:tcPr/>
                </a:tc>
                <a:tc>
                  <a:txBody>
                    <a:bodyPr/>
                    <a:lstStyle/>
                    <a:p>
                      <a:r>
                        <a:rPr lang="en-US" sz="1050" dirty="0" smtClean="0"/>
                        <a:t>Pathology</a:t>
                      </a:r>
                      <a:endParaRPr lang="en-US" sz="1050" dirty="0"/>
                    </a:p>
                  </a:txBody>
                  <a:tcPr/>
                </a:tc>
              </a:tr>
              <a:tr h="312880">
                <a:tc>
                  <a:txBody>
                    <a:bodyPr/>
                    <a:lstStyle/>
                    <a:p>
                      <a:r>
                        <a:rPr lang="en-US" sz="1050" dirty="0" smtClean="0"/>
                        <a:t>Psychiatry</a:t>
                      </a:r>
                      <a:endParaRPr lang="en-US" sz="1050" dirty="0"/>
                    </a:p>
                  </a:txBody>
                  <a:tcPr/>
                </a:tc>
                <a:tc>
                  <a:txBody>
                    <a:bodyPr/>
                    <a:lstStyle/>
                    <a:p>
                      <a:r>
                        <a:rPr lang="en-US" sz="1050" dirty="0" smtClean="0"/>
                        <a:t>Neurology</a:t>
                      </a:r>
                      <a:endParaRPr lang="en-US" sz="1050" dirty="0"/>
                    </a:p>
                  </a:txBody>
                  <a:tcPr/>
                </a:tc>
                <a:tc>
                  <a:txBody>
                    <a:bodyPr/>
                    <a:lstStyle/>
                    <a:p>
                      <a:r>
                        <a:rPr lang="en-US" sz="1050" dirty="0" smtClean="0"/>
                        <a:t>Geriatrics</a:t>
                      </a:r>
                      <a:endParaRPr lang="en-US" sz="1050" dirty="0"/>
                    </a:p>
                  </a:txBody>
                  <a:tcPr/>
                </a:tc>
              </a:tr>
              <a:tr h="312880">
                <a:tc>
                  <a:txBody>
                    <a:bodyPr/>
                    <a:lstStyle/>
                    <a:p>
                      <a:r>
                        <a:rPr lang="en-US" sz="1050" dirty="0" smtClean="0"/>
                        <a:t>Public Health</a:t>
                      </a:r>
                      <a:endParaRPr lang="en-US" sz="1050" dirty="0"/>
                    </a:p>
                  </a:txBody>
                  <a:tcPr/>
                </a:tc>
                <a:tc>
                  <a:txBody>
                    <a:bodyPr/>
                    <a:lstStyle/>
                    <a:p>
                      <a:r>
                        <a:rPr lang="en-US" sz="1050" dirty="0" smtClean="0"/>
                        <a:t>Otolaryngology</a:t>
                      </a:r>
                      <a:endParaRPr lang="en-US" sz="1050" dirty="0"/>
                    </a:p>
                  </a:txBody>
                  <a:tcPr/>
                </a:tc>
                <a:tc>
                  <a:txBody>
                    <a:bodyPr/>
                    <a:lstStyle/>
                    <a:p>
                      <a:r>
                        <a:rPr lang="en-US" sz="1050" dirty="0" smtClean="0"/>
                        <a:t>Pharmacy</a:t>
                      </a:r>
                      <a:endParaRPr lang="en-US" sz="1050" dirty="0"/>
                    </a:p>
                  </a:txBody>
                  <a:tcPr/>
                </a:tc>
              </a:tr>
              <a:tr h="312880">
                <a:tc>
                  <a:txBody>
                    <a:bodyPr/>
                    <a:lstStyle/>
                    <a:p>
                      <a:r>
                        <a:rPr lang="en-US" sz="1050" dirty="0" smtClean="0"/>
                        <a:t>Surgery</a:t>
                      </a:r>
                      <a:endParaRPr lang="en-US" sz="1050" dirty="0"/>
                    </a:p>
                  </a:txBody>
                  <a:tcPr/>
                </a:tc>
                <a:tc>
                  <a:txBody>
                    <a:bodyPr/>
                    <a:lstStyle/>
                    <a:p>
                      <a:r>
                        <a:rPr lang="en-US" sz="1050" dirty="0" smtClean="0"/>
                        <a:t>Genitourinary</a:t>
                      </a:r>
                      <a:endParaRPr lang="en-US" sz="1050" dirty="0"/>
                    </a:p>
                  </a:txBody>
                  <a:tcPr/>
                </a:tc>
                <a:tc>
                  <a:txBody>
                    <a:bodyPr/>
                    <a:lstStyle/>
                    <a:p>
                      <a:r>
                        <a:rPr lang="en-US" sz="1050" dirty="0" smtClean="0"/>
                        <a:t>Gastroenterology</a:t>
                      </a:r>
                      <a:endParaRPr lang="en-US" sz="1050" dirty="0"/>
                    </a:p>
                  </a:txBody>
                  <a:tcPr/>
                </a:tc>
              </a:tr>
            </a:tbl>
          </a:graphicData>
        </a:graphic>
      </p:graphicFrame>
      <p:sp>
        <p:nvSpPr>
          <p:cNvPr id="5" name="TextBox 4"/>
          <p:cNvSpPr txBox="1"/>
          <p:nvPr/>
        </p:nvSpPr>
        <p:spPr>
          <a:xfrm>
            <a:off x="2174484" y="1862257"/>
            <a:ext cx="5208861" cy="230832"/>
          </a:xfrm>
          <a:prstGeom prst="rect">
            <a:avLst/>
          </a:prstGeom>
          <a:solidFill>
            <a:schemeClr val="bg1"/>
          </a:solidFill>
        </p:spPr>
        <p:txBody>
          <a:bodyPr wrap="square" rtlCol="0">
            <a:spAutoFit/>
          </a:bodyPr>
          <a:lstStyle/>
          <a:p>
            <a:endParaRPr lang="en-US" sz="900" dirty="0"/>
          </a:p>
        </p:txBody>
      </p:sp>
    </p:spTree>
    <p:extLst>
      <p:ext uri="{BB962C8B-B14F-4D97-AF65-F5344CB8AC3E}">
        <p14:creationId xmlns:p14="http://schemas.microsoft.com/office/powerpoint/2010/main" val="2179534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CHCRP can be a resource to others</a:t>
            </a:r>
            <a:endParaRPr lang="en-US" dirty="0"/>
          </a:p>
        </p:txBody>
      </p:sp>
      <p:sp>
        <p:nvSpPr>
          <p:cNvPr id="3" name="Content Placeholder 2"/>
          <p:cNvSpPr>
            <a:spLocks noGrp="1"/>
          </p:cNvSpPr>
          <p:nvPr>
            <p:ph idx="1"/>
          </p:nvPr>
        </p:nvSpPr>
        <p:spPr/>
        <p:txBody>
          <a:bodyPr/>
          <a:lstStyle/>
          <a:p>
            <a:r>
              <a:rPr lang="en-US" dirty="0" smtClean="0"/>
              <a:t>Infrastructure in place with experience in: </a:t>
            </a:r>
          </a:p>
          <a:p>
            <a:pPr lvl="1"/>
            <a:r>
              <a:rPr lang="en-US" sz="2000" dirty="0" smtClean="0"/>
              <a:t>Conducting complex clinical trials</a:t>
            </a:r>
          </a:p>
          <a:p>
            <a:pPr lvl="1"/>
            <a:r>
              <a:rPr lang="en-US" sz="2000" dirty="0" smtClean="0"/>
              <a:t>Recruiting, consenting and enrolling diverse population utilizing available resources     </a:t>
            </a:r>
            <a:r>
              <a:rPr lang="en-US" sz="1600" dirty="0" smtClean="0"/>
              <a:t>(</a:t>
            </a:r>
            <a:r>
              <a:rPr lang="en-US" sz="1400" dirty="0" smtClean="0"/>
              <a:t>interpreter use, patient navigation, individualized participant education, confirming understanding &amp; compliance ability)</a:t>
            </a:r>
          </a:p>
          <a:p>
            <a:pPr lvl="1"/>
            <a:r>
              <a:rPr lang="en-US" sz="2000" dirty="0" smtClean="0"/>
              <a:t>Resource utilization – frequent assessment of program needs/workloads</a:t>
            </a:r>
          </a:p>
          <a:p>
            <a:pPr lvl="1"/>
            <a:r>
              <a:rPr lang="en-US" sz="2000" dirty="0" smtClean="0"/>
              <a:t>Successful audits </a:t>
            </a:r>
          </a:p>
          <a:p>
            <a:pPr lvl="2"/>
            <a:r>
              <a:rPr lang="en-US" sz="2000" dirty="0" smtClean="0"/>
              <a:t>Each audit is considered a valuable learning experience, allowing us to incorporate new ideas into our standard procedures </a:t>
            </a:r>
          </a:p>
          <a:p>
            <a:pPr lvl="1"/>
            <a:r>
              <a:rPr lang="en-US" sz="2000" dirty="0" smtClean="0"/>
              <a:t>Expertise in utilizing </a:t>
            </a:r>
            <a:r>
              <a:rPr lang="en-US" sz="2000" dirty="0" err="1" smtClean="0"/>
              <a:t>Velos</a:t>
            </a:r>
            <a:r>
              <a:rPr lang="en-US" sz="2000" dirty="0" smtClean="0"/>
              <a:t> to ensure research billing compliance</a:t>
            </a:r>
          </a:p>
          <a:p>
            <a:pPr lvl="1"/>
            <a:r>
              <a:rPr lang="en-US" sz="2000" dirty="0" smtClean="0"/>
              <a:t>Regulatory Requirements</a:t>
            </a:r>
          </a:p>
          <a:p>
            <a:pPr lvl="1"/>
            <a:r>
              <a:rPr lang="en-US" sz="2000" dirty="0" smtClean="0"/>
              <a:t>Budget development/anticipating needs</a:t>
            </a:r>
          </a:p>
          <a:p>
            <a:pPr lvl="1"/>
            <a:r>
              <a:rPr lang="en-US" sz="2000" dirty="0" smtClean="0"/>
              <a:t>Protocol development (including ICFs, patient materials and protocol coordination tools)  </a:t>
            </a:r>
          </a:p>
          <a:p>
            <a:pPr lvl="2"/>
            <a:endParaRPr lang="en-US" dirty="0" smtClean="0"/>
          </a:p>
        </p:txBody>
      </p:sp>
    </p:spTree>
    <p:extLst>
      <p:ext uri="{BB962C8B-B14F-4D97-AF65-F5344CB8AC3E}">
        <p14:creationId xmlns:p14="http://schemas.microsoft.com/office/powerpoint/2010/main" val="4234637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3040262"/>
              </p:ext>
            </p:extLst>
          </p:nvPr>
        </p:nvGraphicFramePr>
        <p:xfrm>
          <a:off x="550312" y="3216134"/>
          <a:ext cx="10645514" cy="3363086"/>
        </p:xfrm>
        <a:graphic>
          <a:graphicData uri="http://schemas.openxmlformats.org/drawingml/2006/table">
            <a:tbl>
              <a:tblPr firstRow="1" bandRow="1">
                <a:tableStyleId>{5C22544A-7EE6-4342-B048-85BDC9FD1C3A}</a:tableStyleId>
              </a:tblPr>
              <a:tblGrid>
                <a:gridCol w="3040381"/>
                <a:gridCol w="4070195"/>
                <a:gridCol w="3534938"/>
              </a:tblGrid>
              <a:tr h="554101">
                <a:tc>
                  <a:txBody>
                    <a:bodyPr/>
                    <a:lstStyle/>
                    <a:p>
                      <a:r>
                        <a:rPr lang="en-US" sz="2400" b="1" kern="1200" dirty="0" smtClean="0">
                          <a:solidFill>
                            <a:schemeClr val="lt1"/>
                          </a:solidFill>
                          <a:latin typeface="+mn-lt"/>
                          <a:ea typeface="+mn-ea"/>
                          <a:cs typeface="+mn-cs"/>
                        </a:rPr>
                        <a:t>Name</a:t>
                      </a:r>
                      <a:endParaRPr lang="en-US" sz="2400" b="1" kern="1200" dirty="0">
                        <a:solidFill>
                          <a:schemeClr val="lt1"/>
                        </a:solidFill>
                        <a:latin typeface="+mn-lt"/>
                        <a:ea typeface="+mn-ea"/>
                        <a:cs typeface="+mn-cs"/>
                      </a:endParaRPr>
                    </a:p>
                  </a:txBody>
                  <a:tcPr/>
                </a:tc>
                <a:tc>
                  <a:txBody>
                    <a:bodyPr/>
                    <a:lstStyle/>
                    <a:p>
                      <a:r>
                        <a:rPr lang="en-US" sz="2400" dirty="0" smtClean="0"/>
                        <a:t>Role</a:t>
                      </a:r>
                      <a:endParaRPr lang="en-US" sz="2400" dirty="0"/>
                    </a:p>
                  </a:txBody>
                  <a:tcPr/>
                </a:tc>
                <a:tc>
                  <a:txBody>
                    <a:bodyPr/>
                    <a:lstStyle/>
                    <a:p>
                      <a:r>
                        <a:rPr lang="en-US" sz="2400" dirty="0" smtClean="0"/>
                        <a:t>email</a:t>
                      </a:r>
                      <a:endParaRPr lang="en-US" sz="2400" dirty="0"/>
                    </a:p>
                  </a:txBody>
                  <a:tcPr/>
                </a:tc>
              </a:tr>
              <a:tr h="561797">
                <a:tc>
                  <a:txBody>
                    <a:bodyPr/>
                    <a:lstStyle/>
                    <a:p>
                      <a:pPr marL="0" indent="0">
                        <a:buNone/>
                      </a:pPr>
                      <a:r>
                        <a:rPr lang="en-US" sz="1600" b="1" dirty="0" smtClean="0"/>
                        <a:t>Matthew Kulke, MD</a:t>
                      </a:r>
                      <a:endParaRPr lang="en-US" sz="1600" b="1" dirty="0"/>
                    </a:p>
                  </a:txBody>
                  <a:tcPr/>
                </a:tc>
                <a:tc>
                  <a:txBody>
                    <a:bodyPr/>
                    <a:lstStyle/>
                    <a:p>
                      <a:r>
                        <a:rPr lang="en-US" sz="1600" b="1" dirty="0" smtClean="0"/>
                        <a:t>Chief, Physician Director</a:t>
                      </a:r>
                      <a:endParaRPr lang="en-US" sz="1600" b="1" dirty="0"/>
                    </a:p>
                  </a:txBody>
                  <a:tcPr/>
                </a:tc>
                <a:tc>
                  <a:txBody>
                    <a:bodyPr/>
                    <a:lstStyle/>
                    <a:p>
                      <a:r>
                        <a:rPr lang="en-US" sz="1600" b="1" dirty="0" smtClean="0">
                          <a:hlinkClick r:id="rId2"/>
                        </a:rPr>
                        <a:t>Matthew.Kulke@bmc.org</a:t>
                      </a:r>
                      <a:endParaRPr lang="en-US" sz="1600" b="1" dirty="0"/>
                    </a:p>
                  </a:txBody>
                  <a:tcPr/>
                </a:tc>
              </a:tr>
              <a:tr h="561797">
                <a:tc>
                  <a:txBody>
                    <a:bodyPr/>
                    <a:lstStyle/>
                    <a:p>
                      <a:r>
                        <a:rPr lang="en-US" sz="1600" b="1" dirty="0" smtClean="0"/>
                        <a:t>Salli Fennessey, CCRP</a:t>
                      </a:r>
                      <a:endParaRPr lang="en-US" sz="1600" b="1" dirty="0"/>
                    </a:p>
                  </a:txBody>
                  <a:tcPr/>
                </a:tc>
                <a:tc>
                  <a:txBody>
                    <a:bodyPr/>
                    <a:lstStyle/>
                    <a:p>
                      <a:r>
                        <a:rPr lang="en-US" sz="1600" b="1" dirty="0" smtClean="0"/>
                        <a:t>Administrative Director</a:t>
                      </a:r>
                      <a:endParaRPr lang="en-US" sz="1600" b="1" dirty="0"/>
                    </a:p>
                  </a:txBody>
                  <a:tcPr/>
                </a:tc>
                <a:tc>
                  <a:txBody>
                    <a:bodyPr/>
                    <a:lstStyle/>
                    <a:p>
                      <a:r>
                        <a:rPr lang="en-US" sz="1600" b="1" dirty="0" smtClean="0">
                          <a:hlinkClick r:id="rId3"/>
                        </a:rPr>
                        <a:t>Sally.Fennessey@bmc.org</a:t>
                      </a:r>
                      <a:r>
                        <a:rPr lang="en-US" sz="1600" b="1" dirty="0" smtClean="0"/>
                        <a:t> </a:t>
                      </a:r>
                      <a:endParaRPr lang="en-US" sz="1600" b="1" dirty="0"/>
                    </a:p>
                  </a:txBody>
                  <a:tcPr/>
                </a:tc>
              </a:tr>
              <a:tr h="561797">
                <a:tc>
                  <a:txBody>
                    <a:bodyPr/>
                    <a:lstStyle/>
                    <a:p>
                      <a:r>
                        <a:rPr lang="en-US" sz="1600" b="1" dirty="0" smtClean="0"/>
                        <a:t>Anthony Shelton, RN</a:t>
                      </a:r>
                      <a:endParaRPr lang="en-US" sz="1600" b="1" dirty="0"/>
                    </a:p>
                  </a:txBody>
                  <a:tcPr/>
                </a:tc>
                <a:tc>
                  <a:txBody>
                    <a:bodyPr/>
                    <a:lstStyle/>
                    <a:p>
                      <a:r>
                        <a:rPr lang="en-US" sz="1600" b="1" dirty="0" smtClean="0"/>
                        <a:t>Research Nurse Manager</a:t>
                      </a:r>
                      <a:endParaRPr lang="en-US" sz="1600" b="1" dirty="0"/>
                    </a:p>
                  </a:txBody>
                  <a:tcPr/>
                </a:tc>
                <a:tc>
                  <a:txBody>
                    <a:bodyPr/>
                    <a:lstStyle/>
                    <a:p>
                      <a:r>
                        <a:rPr lang="en-US" sz="1600" b="1" dirty="0" smtClean="0">
                          <a:hlinkClick r:id="rId4"/>
                        </a:rPr>
                        <a:t>Anthony.Shelton@bmc.org</a:t>
                      </a:r>
                      <a:r>
                        <a:rPr lang="en-US" sz="1600" b="1" baseline="0" dirty="0" smtClean="0"/>
                        <a:t> </a:t>
                      </a:r>
                      <a:endParaRPr lang="en-US" sz="1600" b="1" dirty="0"/>
                    </a:p>
                  </a:txBody>
                  <a:tcPr/>
                </a:tc>
              </a:tr>
              <a:tr h="561797">
                <a:tc>
                  <a:txBody>
                    <a:bodyPr/>
                    <a:lstStyle/>
                    <a:p>
                      <a:r>
                        <a:rPr lang="en-US" sz="1600" b="1" dirty="0" smtClean="0"/>
                        <a:t>Kiana Mahdaviani, PhD</a:t>
                      </a:r>
                      <a:endParaRPr lang="en-US" sz="1600" b="1" dirty="0"/>
                    </a:p>
                  </a:txBody>
                  <a:tcPr/>
                </a:tc>
                <a:tc>
                  <a:txBody>
                    <a:bodyPr/>
                    <a:lstStyle/>
                    <a:p>
                      <a:r>
                        <a:rPr lang="en-US" sz="1600" b="1" dirty="0" smtClean="0"/>
                        <a:t>Translational Research Core </a:t>
                      </a:r>
                      <a:r>
                        <a:rPr lang="en-US" sz="1600" b="1" baseline="0" dirty="0" smtClean="0"/>
                        <a:t>Manager</a:t>
                      </a:r>
                      <a:endParaRPr lang="en-US" sz="1600" b="1" dirty="0"/>
                    </a:p>
                  </a:txBody>
                  <a:tcPr/>
                </a:tc>
                <a:tc>
                  <a:txBody>
                    <a:bodyPr/>
                    <a:lstStyle/>
                    <a:p>
                      <a:r>
                        <a:rPr lang="en-US" sz="1600" b="1" dirty="0" smtClean="0">
                          <a:hlinkClick r:id="rId5"/>
                        </a:rPr>
                        <a:t>Kiana.Mahdaviani@bmc.org</a:t>
                      </a:r>
                      <a:endParaRPr lang="en-US" sz="1600" b="1" dirty="0"/>
                    </a:p>
                  </a:txBody>
                  <a:tcPr/>
                </a:tc>
              </a:tr>
              <a:tr h="561797">
                <a:tc>
                  <a:txBody>
                    <a:bodyPr/>
                    <a:lstStyle/>
                    <a:p>
                      <a:r>
                        <a:rPr lang="en-US" sz="1600" b="1" dirty="0" smtClean="0"/>
                        <a:t>Nick Dang</a:t>
                      </a:r>
                      <a:endParaRPr lang="en-US" sz="1600" b="1" dirty="0"/>
                    </a:p>
                  </a:txBody>
                  <a:tcPr/>
                </a:tc>
                <a:tc>
                  <a:txBody>
                    <a:bodyPr/>
                    <a:lstStyle/>
                    <a:p>
                      <a:r>
                        <a:rPr lang="en-US" sz="1600" b="1" dirty="0" smtClean="0"/>
                        <a:t>Financial Coordinator</a:t>
                      </a:r>
                      <a:endParaRPr lang="en-US" sz="1600" b="1" dirty="0"/>
                    </a:p>
                  </a:txBody>
                  <a:tcPr/>
                </a:tc>
                <a:tc>
                  <a:txBody>
                    <a:bodyPr/>
                    <a:lstStyle/>
                    <a:p>
                      <a:r>
                        <a:rPr lang="en-US" sz="1600" b="1" dirty="0" smtClean="0">
                          <a:hlinkClick r:id="rId6"/>
                        </a:rPr>
                        <a:t>Nhieu.Dang@bmc.org</a:t>
                      </a:r>
                      <a:r>
                        <a:rPr lang="en-US" sz="1600" b="1" baseline="0" dirty="0" smtClean="0"/>
                        <a:t> </a:t>
                      </a:r>
                      <a:endParaRPr lang="en-US" sz="1600" b="1" dirty="0"/>
                    </a:p>
                  </a:txBody>
                  <a:tcPr/>
                </a:tc>
              </a:tr>
            </a:tbl>
          </a:graphicData>
        </a:graphic>
      </p:graphicFrame>
      <p:sp>
        <p:nvSpPr>
          <p:cNvPr id="7" name="TextBox 6"/>
          <p:cNvSpPr txBox="1"/>
          <p:nvPr/>
        </p:nvSpPr>
        <p:spPr>
          <a:xfrm>
            <a:off x="550312" y="1219200"/>
            <a:ext cx="10789425" cy="1754326"/>
          </a:xfrm>
          <a:prstGeom prst="rect">
            <a:avLst/>
          </a:prstGeom>
          <a:noFill/>
        </p:spPr>
        <p:txBody>
          <a:bodyPr wrap="square" rtlCol="0">
            <a:spAutoFit/>
          </a:bodyPr>
          <a:lstStyle/>
          <a:p>
            <a:r>
              <a:rPr lang="en-US" sz="4000" dirty="0" smtClean="0">
                <a:solidFill>
                  <a:schemeClr val="accent1">
                    <a:lumMod val="75000"/>
                  </a:schemeClr>
                </a:solidFill>
              </a:rPr>
              <a:t>bumc.bu.edu/</a:t>
            </a:r>
            <a:r>
              <a:rPr lang="en-US" sz="4000" dirty="0" err="1" smtClean="0">
                <a:solidFill>
                  <a:schemeClr val="accent1">
                    <a:lumMod val="75000"/>
                  </a:schemeClr>
                </a:solidFill>
              </a:rPr>
              <a:t>clinicaltrials</a:t>
            </a:r>
            <a:endParaRPr lang="en-US" sz="4000" dirty="0" smtClean="0">
              <a:solidFill>
                <a:schemeClr val="accent1">
                  <a:lumMod val="75000"/>
                </a:schemeClr>
              </a:solidFill>
            </a:endParaRPr>
          </a:p>
          <a:p>
            <a:r>
              <a:rPr lang="en-US" sz="1600" dirty="0" smtClean="0"/>
              <a:t>Site </a:t>
            </a:r>
            <a:r>
              <a:rPr lang="en-US" sz="1600" dirty="0"/>
              <a:t>is updated monthly and includes</a:t>
            </a:r>
            <a:r>
              <a:rPr lang="en-US" sz="1600" dirty="0" smtClean="0"/>
              <a:t>:</a:t>
            </a:r>
          </a:p>
          <a:p>
            <a:pPr marL="285750" indent="-285750">
              <a:buFont typeface="Arial" panose="020B0604020202020204" pitchFamily="34" charset="0"/>
              <a:buChar char="•"/>
            </a:pPr>
            <a:r>
              <a:rPr lang="en-US" sz="1600" dirty="0" smtClean="0"/>
              <a:t>Program </a:t>
            </a:r>
            <a:r>
              <a:rPr lang="en-US" sz="1600" dirty="0"/>
              <a:t>Contact </a:t>
            </a:r>
            <a:r>
              <a:rPr lang="en-US" sz="1600" dirty="0" smtClean="0"/>
              <a:t>Information</a:t>
            </a:r>
          </a:p>
          <a:p>
            <a:pPr marL="285750" indent="-285750">
              <a:buFont typeface="Arial" panose="020B0604020202020204" pitchFamily="34" charset="0"/>
              <a:buChar char="•"/>
            </a:pPr>
            <a:r>
              <a:rPr lang="en-US" sz="1600" dirty="0" smtClean="0"/>
              <a:t>Current </a:t>
            </a:r>
            <a:r>
              <a:rPr lang="en-US" sz="1600" dirty="0"/>
              <a:t>list of active </a:t>
            </a:r>
            <a:r>
              <a:rPr lang="en-US" sz="1600" dirty="0" smtClean="0"/>
              <a:t>clinical and </a:t>
            </a:r>
            <a:r>
              <a:rPr lang="en-US" sz="1600" dirty="0"/>
              <a:t>non-clinical </a:t>
            </a:r>
            <a:r>
              <a:rPr lang="en-US" sz="1600" dirty="0" smtClean="0"/>
              <a:t>trials</a:t>
            </a:r>
          </a:p>
          <a:p>
            <a:pPr marL="285750" indent="-285750">
              <a:buFont typeface="Arial" panose="020B0604020202020204" pitchFamily="34" charset="0"/>
              <a:buChar char="•"/>
            </a:pPr>
            <a:r>
              <a:rPr lang="en-US" sz="1600" dirty="0" smtClean="0"/>
              <a:t>Enrollment and Status </a:t>
            </a:r>
            <a:r>
              <a:rPr lang="en-US" sz="1600" dirty="0"/>
              <a:t>Update Forms</a:t>
            </a:r>
          </a:p>
        </p:txBody>
      </p:sp>
    </p:spTree>
    <p:extLst>
      <p:ext uri="{BB962C8B-B14F-4D97-AF65-F5344CB8AC3E}">
        <p14:creationId xmlns:p14="http://schemas.microsoft.com/office/powerpoint/2010/main" val="2456212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245E"/>
      </a:dk2>
      <a:lt2>
        <a:srgbClr val="E9E9E9"/>
      </a:lt2>
      <a:accent1>
        <a:srgbClr val="6CB0B9"/>
      </a:accent1>
      <a:accent2>
        <a:srgbClr val="DAE28D"/>
      </a:accent2>
      <a:accent3>
        <a:srgbClr val="FFFFFF"/>
      </a:accent3>
      <a:accent4>
        <a:srgbClr val="000000"/>
      </a:accent4>
      <a:accent5>
        <a:srgbClr val="BAD4D9"/>
      </a:accent5>
      <a:accent6>
        <a:srgbClr val="C5CD7F"/>
      </a:accent6>
      <a:hlink>
        <a:srgbClr val="01698C"/>
      </a:hlink>
      <a:folHlink>
        <a:srgbClr val="70890A"/>
      </a:folHlink>
    </a:clrScheme>
    <a:fontScheme name="Blank Presentation">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8768</TotalTime>
  <Words>288</Words>
  <Application>Microsoft Office PowerPoint</Application>
  <PresentationFormat>Widescreen</PresentationFormat>
  <Paragraphs>74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Calibri</vt:lpstr>
      <vt:lpstr>Verdana</vt:lpstr>
      <vt:lpstr>Wingdings 3</vt:lpstr>
      <vt:lpstr>Blank Presentation</vt:lpstr>
      <vt:lpstr>Cancer and Hematology Clinical Research Program</vt:lpstr>
      <vt:lpstr>About the CHCRP</vt:lpstr>
      <vt:lpstr>Scope of Cancer Research</vt:lpstr>
      <vt:lpstr>How CHCRP can be a resource to others</vt:lpstr>
      <vt:lpstr>Resources</vt:lpstr>
    </vt:vector>
  </TitlesOfParts>
  <Company>Boston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Pamela</dc:creator>
  <cp:lastModifiedBy>Fennessey, Sally</cp:lastModifiedBy>
  <cp:revision>140</cp:revision>
  <cp:lastPrinted>2019-02-05T19:47:17Z</cp:lastPrinted>
  <dcterms:created xsi:type="dcterms:W3CDTF">2014-07-10T13:49:17Z</dcterms:created>
  <dcterms:modified xsi:type="dcterms:W3CDTF">2019-09-04T20:52:43Z</dcterms:modified>
</cp:coreProperties>
</file>