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68" r:id="rId2"/>
  </p:sldMasterIdLst>
  <p:notesMasterIdLst>
    <p:notesMasterId r:id="rId12"/>
  </p:notesMasterIdLst>
  <p:handoutMasterIdLst>
    <p:handoutMasterId r:id="rId13"/>
  </p:handoutMasterIdLst>
  <p:sldIdLst>
    <p:sldId id="635" r:id="rId3"/>
    <p:sldId id="669" r:id="rId4"/>
    <p:sldId id="666" r:id="rId5"/>
    <p:sldId id="668" r:id="rId6"/>
    <p:sldId id="671" r:id="rId7"/>
    <p:sldId id="670" r:id="rId8"/>
    <p:sldId id="672" r:id="rId9"/>
    <p:sldId id="673" r:id="rId10"/>
    <p:sldId id="674" r:id="rId11"/>
  </p:sldIdLst>
  <p:sldSz cx="9144000" cy="6858000" type="screen4x3"/>
  <p:notesSz cx="7019925" cy="93059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Susan Coakley" initials="SC" lastIdx="4" clrIdx="1"/>
  <p:cmAuthor id="3" name="Walsh, Kate" initials="WK" lastIdx="2" clrIdx="2">
    <p:extLst>
      <p:ext uri="{19B8F6BF-5375-455C-9EA6-DF929625EA0E}">
        <p15:presenceInfo xmlns:p15="http://schemas.microsoft.com/office/powerpoint/2012/main" userId="S-1-5-21-1013449540-720069183-311576647-9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50"/>
    <a:srgbClr val="F8BF56"/>
    <a:srgbClr val="FFFFFF"/>
    <a:srgbClr val="FFCCFF"/>
    <a:srgbClr val="EBF3FD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1715" autoAdjust="0"/>
  </p:normalViewPr>
  <p:slideViewPr>
    <p:cSldViewPr snapToGrid="0">
      <p:cViewPr varScale="1">
        <p:scale>
          <a:sx n="66" d="100"/>
          <a:sy n="66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7/15/2019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6" tIns="46803" rIns="93606" bIns="468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5"/>
            <a:ext cx="5614668" cy="4187349"/>
          </a:xfrm>
          <a:prstGeom prst="rect">
            <a:avLst/>
          </a:prstGeom>
        </p:spPr>
        <p:txBody>
          <a:bodyPr vert="horz" lIns="93606" tIns="46803" rIns="93606" bIns="468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9242" y="5005572"/>
            <a:ext cx="5990267" cy="246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85" indent="-286379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516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722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1929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013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8342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6548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475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01375-11C1-41F5-B5F6-0843D09CCB6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85" indent="-286379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516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722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1929" indent="-229103" defTabSz="91323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013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8342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6548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4755" indent="-229103" defTabSz="9132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01375-11C1-41F5-B5F6-0843D09CCB6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6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0" y="297658"/>
            <a:ext cx="1902055" cy="135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122" r="10242" b="7788"/>
          <a:stretch/>
        </p:blipFill>
        <p:spPr>
          <a:xfrm>
            <a:off x="-1" y="-12670"/>
            <a:ext cx="2794476" cy="64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62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8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0138" y="6565900"/>
            <a:ext cx="198437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9399-3B41-4B37-A398-67116182A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6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6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9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04315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6" r:id="rId4"/>
    <p:sldLayoutId id="2147483879" r:id="rId5"/>
    <p:sldLayoutId id="2147483880" r:id="rId6"/>
    <p:sldLayoutId id="21474838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stonmedicalcenter.policytech.com/dotNet/documents/?docid=178" TargetMode="External"/><Relationship Id="rId2" Type="http://schemas.openxmlformats.org/officeDocument/2006/relationships/hyperlink" Target="https://bostonmedicalcenter.policytech.com/dotNet/documents/?docid=116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c.org/researchpromotion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874" y="3105356"/>
            <a:ext cx="5844789" cy="502445"/>
          </a:xfrm>
        </p:spPr>
        <p:txBody>
          <a:bodyPr/>
          <a:lstStyle/>
          <a:p>
            <a:r>
              <a:rPr lang="en-US" altLang="en-US" sz="2600" dirty="0"/>
              <a:t>Research Administrator </a:t>
            </a:r>
            <a:r>
              <a:rPr lang="en-US" altLang="en-US" sz="2600" dirty="0" smtClean="0"/>
              <a:t>Quarterly</a:t>
            </a:r>
            <a:endParaRPr lang="en-US" sz="2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05874" y="4405110"/>
            <a:ext cx="5036084" cy="286232"/>
          </a:xfrm>
        </p:spPr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July 15, 2019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Templates\bmclogo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70" y="21590"/>
            <a:ext cx="1510030" cy="78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6863"/>
            <a:ext cx="7813675" cy="306387"/>
          </a:xfrm>
        </p:spPr>
        <p:txBody>
          <a:bodyPr/>
          <a:lstStyle/>
          <a:p>
            <a:r>
              <a:rPr lang="en-US" altLang="en-US" sz="2000" dirty="0" smtClean="0"/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523"/>
            <a:ext cx="8991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Updates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New Research Operations Team Members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Stephanie Wasserman – Director, Grants and Contracts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Kristin </a:t>
            </a:r>
            <a:r>
              <a:rPr lang="en-US" sz="1600" dirty="0"/>
              <a:t>Pezzone – Research Finance Analyst 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Minhao</a:t>
            </a:r>
            <a:r>
              <a:rPr lang="en-US" sz="1600" dirty="0"/>
              <a:t> Yin – Clinical Trial Financial Analyst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Pallabi Gupta – Agreement </a:t>
            </a:r>
            <a:r>
              <a:rPr lang="en-US" sz="1600" dirty="0" smtClean="0"/>
              <a:t>Associate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Jamie Flaherty – Senior Research </a:t>
            </a:r>
            <a:r>
              <a:rPr lang="en-US" sz="1600" dirty="0" smtClean="0"/>
              <a:t>Counsel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Huron </a:t>
            </a:r>
            <a:r>
              <a:rPr lang="en-US" sz="1600" dirty="0"/>
              <a:t>Training </a:t>
            </a:r>
            <a:r>
              <a:rPr lang="en-US" sz="1600" dirty="0" smtClean="0"/>
              <a:t>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Monthly Meetings with Departments/Sections and Research </a:t>
            </a:r>
            <a:r>
              <a:rPr lang="en-US" sz="1600" dirty="0" smtClean="0"/>
              <a:t>Operations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Extended Sick Leave, Short-Term Disability, and Earned Time on Grants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Update </a:t>
            </a:r>
            <a:r>
              <a:rPr lang="en-US" sz="1600" dirty="0"/>
              <a:t>on </a:t>
            </a:r>
            <a:r>
              <a:rPr lang="en-US" sz="1600" dirty="0" smtClean="0"/>
              <a:t>Closeouts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Update </a:t>
            </a:r>
            <a:r>
              <a:rPr lang="en-US" sz="1600" dirty="0"/>
              <a:t>on </a:t>
            </a:r>
            <a:r>
              <a:rPr lang="en-US" sz="1600" dirty="0" smtClean="0"/>
              <a:t>Subcontracts</a:t>
            </a:r>
            <a:endParaRPr lang="en-US" sz="1600" dirty="0"/>
          </a:p>
          <a:p>
            <a:pPr lvl="1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Items </a:t>
            </a:r>
            <a:r>
              <a:rPr lang="en-US" sz="1600" dirty="0"/>
              <a:t>for </a:t>
            </a:r>
            <a:r>
              <a:rPr lang="en-US" sz="1600" dirty="0" smtClean="0"/>
              <a:t>Discussion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CTO </a:t>
            </a:r>
            <a:r>
              <a:rPr lang="en-US" sz="1600" dirty="0"/>
              <a:t>update: areas of improvement, focus, and review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Clinical </a:t>
            </a:r>
            <a:r>
              <a:rPr lang="en-US" sz="1600" dirty="0"/>
              <a:t>research ancillary department service reviews- </a:t>
            </a:r>
            <a:endParaRPr lang="en-US" sz="1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Group </a:t>
            </a:r>
            <a:r>
              <a:rPr lang="en-US" sz="1600" dirty="0"/>
              <a:t>1: Clinical Research Resource Office, Pathology, Institutional Review Board, Investigational pharmacy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48" y="1287423"/>
            <a:ext cx="851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0" y="946691"/>
            <a:ext cx="7787405" cy="55350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96863"/>
            <a:ext cx="7813675" cy="306387"/>
          </a:xfrm>
        </p:spPr>
        <p:txBody>
          <a:bodyPr/>
          <a:lstStyle/>
          <a:p>
            <a:r>
              <a:rPr lang="en-US" altLang="en-US" sz="2000" dirty="0" smtClean="0"/>
              <a:t>Updated Org Chart</a:t>
            </a:r>
          </a:p>
        </p:txBody>
      </p:sp>
    </p:spTree>
    <p:extLst>
      <p:ext uri="{BB962C8B-B14F-4D97-AF65-F5344CB8AC3E}">
        <p14:creationId xmlns:p14="http://schemas.microsoft.com/office/powerpoint/2010/main" val="1054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on Huron Training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01046" y="1388240"/>
            <a:ext cx="8742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en-US" sz="1600" b="1" u="sng" dirty="0" smtClean="0"/>
              <a:t>Future Training Topics</a:t>
            </a:r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BMC </a:t>
            </a:r>
            <a:r>
              <a:rPr lang="en-US" sz="1600" dirty="0"/>
              <a:t>specific content tailored towards BMC policies, processes and systems</a:t>
            </a:r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Workspace</a:t>
            </a:r>
            <a:endParaRPr lang="en-US" sz="1600" dirty="0"/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SPIN</a:t>
            </a:r>
            <a:endParaRPr lang="en-US" sz="1600" dirty="0"/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Info </a:t>
            </a:r>
            <a:r>
              <a:rPr lang="en-US" sz="1600" dirty="0"/>
              <a:t>Ed</a:t>
            </a:r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State </a:t>
            </a:r>
            <a:r>
              <a:rPr lang="en-US" sz="1600" dirty="0"/>
              <a:t>funded contracts</a:t>
            </a:r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T32s</a:t>
            </a:r>
            <a:endParaRPr lang="en-US" sz="1600" dirty="0"/>
          </a:p>
          <a:p>
            <a:pPr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Budget </a:t>
            </a:r>
            <a:r>
              <a:rPr lang="en-US" sz="1600" dirty="0"/>
              <a:t>reconciliation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Cost </a:t>
            </a:r>
            <a:r>
              <a:rPr lang="en-US" sz="16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6316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ESL, STD, and ET on Grants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936" y="1130060"/>
            <a:ext cx="72806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Earned </a:t>
            </a:r>
            <a:r>
              <a:rPr lang="en-US" sz="1400" dirty="0"/>
              <a:t>T</a:t>
            </a:r>
            <a:r>
              <a:rPr lang="en-US" sz="1400" dirty="0" smtClean="0"/>
              <a:t>ime (</a:t>
            </a:r>
            <a:r>
              <a:rPr lang="en-US" sz="1400" dirty="0"/>
              <a:t>ET) – ET policy is the same for grants and </a:t>
            </a:r>
            <a:r>
              <a:rPr lang="en-US" sz="1400" dirty="0" smtClean="0"/>
              <a:t>operations. Expense </a:t>
            </a:r>
            <a:r>
              <a:rPr lang="en-US" sz="1400" dirty="0"/>
              <a:t>posts to individual </a:t>
            </a:r>
            <a:r>
              <a:rPr lang="en-US" sz="1400" dirty="0" smtClean="0"/>
              <a:t>cost centers and grants.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Earned </a:t>
            </a:r>
            <a:r>
              <a:rPr lang="en-US" sz="1400" dirty="0"/>
              <a:t>time cash </a:t>
            </a:r>
            <a:r>
              <a:rPr lang="en-US" sz="1400" dirty="0" smtClean="0"/>
              <a:t>out/termination </a:t>
            </a:r>
            <a:r>
              <a:rPr lang="en-US" sz="1400" dirty="0"/>
              <a:t>pay posts to c</a:t>
            </a:r>
            <a:r>
              <a:rPr lang="en-US" sz="1400" dirty="0" smtClean="0"/>
              <a:t>orporate (not individual grants)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Extended Sick Leave (ESL</a:t>
            </a:r>
            <a:r>
              <a:rPr lang="en-US" sz="1400" dirty="0" smtClean="0"/>
              <a:t>)/FMLA </a:t>
            </a:r>
            <a:r>
              <a:rPr lang="en-US" sz="1400" dirty="0"/>
              <a:t>– Expense posts </a:t>
            </a:r>
            <a:r>
              <a:rPr lang="en-US" sz="1400" dirty="0" smtClean="0"/>
              <a:t>to corporate </a:t>
            </a:r>
            <a:r>
              <a:rPr lang="en-US" sz="1400" dirty="0"/>
              <a:t>for </a:t>
            </a:r>
            <a:r>
              <a:rPr lang="en-US" sz="1400" dirty="0" smtClean="0"/>
              <a:t>grants</a:t>
            </a:r>
            <a:r>
              <a:rPr lang="en-US" sz="1400" dirty="0"/>
              <a:t>. There is a one </a:t>
            </a:r>
            <a:r>
              <a:rPr lang="en-US" sz="1400" dirty="0" smtClean="0"/>
              <a:t>week </a:t>
            </a:r>
            <a:r>
              <a:rPr lang="en-US" sz="1400" dirty="0"/>
              <a:t>waiting period for accessing ESL</a:t>
            </a:r>
            <a:r>
              <a:rPr lang="en-US" sz="1400" dirty="0" smtClean="0"/>
              <a:t>. </a:t>
            </a:r>
            <a:r>
              <a:rPr lang="en-US" sz="1400" b="1" dirty="0" smtClean="0"/>
              <a:t>Employees </a:t>
            </a:r>
            <a:r>
              <a:rPr lang="en-US" sz="1400" b="1" dirty="0"/>
              <a:t>must use </a:t>
            </a:r>
            <a:r>
              <a:rPr lang="en-US" sz="1400" b="1" dirty="0" smtClean="0"/>
              <a:t>one </a:t>
            </a:r>
            <a:r>
              <a:rPr lang="en-US" sz="1400" b="1" dirty="0"/>
              <a:t>scheduled work week of ET prior to accessing ESL.</a:t>
            </a:r>
            <a:r>
              <a:rPr lang="en-US" sz="1400" dirty="0"/>
              <a:t> </a:t>
            </a:r>
            <a:r>
              <a:rPr lang="en-US" sz="1400" dirty="0" smtClean="0"/>
              <a:t>If an </a:t>
            </a:r>
            <a:r>
              <a:rPr lang="en-US" sz="1400" dirty="0"/>
              <a:t>employee does not have ET available, the </a:t>
            </a:r>
            <a:r>
              <a:rPr lang="en-US" sz="1400" dirty="0" smtClean="0"/>
              <a:t>one </a:t>
            </a:r>
            <a:r>
              <a:rPr lang="en-US" sz="1400" dirty="0"/>
              <a:t>week period will be unpaid.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Short-term Disability (STD) – Expense posts at corporate level for grants and operations. An employee’s ESL </a:t>
            </a:r>
            <a:r>
              <a:rPr lang="en-US" sz="1400" dirty="0" smtClean="0"/>
              <a:t>accruals must </a:t>
            </a:r>
            <a:r>
              <a:rPr lang="en-US" sz="1400" dirty="0"/>
              <a:t>be fully exhausted prior to the utilization of STD.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Currently STD and ESL are posting to grants. For FY19, Accounting will review grant postings monthly and reclassify any ESL/STD expense to a corporate AU. BMC is working on changing the policy around </a:t>
            </a:r>
            <a:r>
              <a:rPr lang="en-US" sz="1400" dirty="0"/>
              <a:t>ESL/STD </a:t>
            </a:r>
            <a:r>
              <a:rPr lang="en-US" sz="1400" dirty="0" smtClean="0"/>
              <a:t>and having all </a:t>
            </a:r>
            <a:r>
              <a:rPr lang="en-US" sz="1400" dirty="0"/>
              <a:t>ESL/STD </a:t>
            </a:r>
            <a:r>
              <a:rPr lang="en-US" sz="1400" dirty="0" smtClean="0"/>
              <a:t>post to corporate for FY20. Please notify your RFA if you see any of these charges on your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Policies: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2"/>
              </a:rPr>
              <a:t>FMLA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Paid </a:t>
            </a:r>
            <a:r>
              <a:rPr lang="en-US" sz="1400" dirty="0">
                <a:hlinkClick r:id="rId3"/>
              </a:rPr>
              <a:t>Time </a:t>
            </a:r>
            <a:r>
              <a:rPr lang="en-US" sz="1400" dirty="0" smtClean="0">
                <a:hlinkClick r:id="rId3"/>
              </a:rPr>
              <a:t>Off (Earned Time, Extended Sick Leave, Bereavement, Military Training, Jury Duty)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05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40" y="1197916"/>
            <a:ext cx="8337592" cy="49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D1FF4E1-3C0A-48FF-A78A-55E29CB3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7" y="976894"/>
            <a:ext cx="9076893" cy="5301986"/>
          </a:xfrm>
        </p:spPr>
        <p:txBody>
          <a:bodyPr/>
          <a:lstStyle/>
          <a:p>
            <a:r>
              <a:rPr lang="en-US" dirty="0"/>
              <a:t>Drafting mission statement, purpose, and CTO scope within Research Operations</a:t>
            </a:r>
          </a:p>
          <a:p>
            <a:endParaRPr lang="en-US" dirty="0"/>
          </a:p>
          <a:p>
            <a:r>
              <a:rPr lang="en-US" dirty="0"/>
              <a:t>Improving proactive communication and ownership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Updated CTO process for new studies entered into </a:t>
            </a:r>
            <a:r>
              <a:rPr lang="en-US" sz="1500" dirty="0" err="1"/>
              <a:t>Velos</a:t>
            </a: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Changed management of CTO inbox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Standardized CTFA pre-award workflow</a:t>
            </a:r>
          </a:p>
          <a:p>
            <a:pPr marL="344488" lvl="1" indent="0">
              <a:buNone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Fiscal year close and review of clinical research accounts in deficit</a:t>
            </a:r>
          </a:p>
          <a:p>
            <a:pPr lvl="2">
              <a:buFontTx/>
              <a:buChar char="-"/>
            </a:pPr>
            <a:r>
              <a:rPr lang="en-US" sz="1500" dirty="0"/>
              <a:t>staff effort, patient care, lack of invoicing and lack of payment (see open AR reconciliation, next slide)</a:t>
            </a:r>
          </a:p>
          <a:p>
            <a:pPr lvl="2">
              <a:buFontTx/>
              <a:buChar char="-"/>
            </a:pPr>
            <a:r>
              <a:rPr lang="en-US" sz="1500" dirty="0"/>
              <a:t>Recommendation to track study staff time per study: most common deficit issue</a:t>
            </a:r>
          </a:p>
          <a:p>
            <a:pPr lvl="2">
              <a:buFontTx/>
              <a:buChar char="-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Improved IRB workflow for CTO informed consent review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New concept: stakeholder kick-off meeting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3BBCD3-A425-4105-99D1-E9C33B42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 Office updates</a:t>
            </a:r>
          </a:p>
        </p:txBody>
      </p:sp>
    </p:spTree>
    <p:extLst>
      <p:ext uri="{BB962C8B-B14F-4D97-AF65-F5344CB8AC3E}">
        <p14:creationId xmlns:p14="http://schemas.microsoft.com/office/powerpoint/2010/main" val="259878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D1FF4E1-3C0A-48FF-A78A-55E29CB3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894"/>
            <a:ext cx="9143999" cy="5301986"/>
          </a:xfrm>
        </p:spPr>
        <p:txBody>
          <a:bodyPr/>
          <a:lstStyle/>
          <a:p>
            <a:r>
              <a:rPr lang="en-US" dirty="0"/>
              <a:t>Study closeout focus, current count 11 in close-out state</a:t>
            </a:r>
          </a:p>
          <a:p>
            <a:endParaRPr lang="en-US" dirty="0"/>
          </a:p>
          <a:p>
            <a:r>
              <a:rPr lang="en-US" dirty="0"/>
              <a:t>Open AR reconciliation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$410K outstanding AR 2016-2019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May &amp; June 2019 invoicing resulted in $125K or 30% received, will continue clean-up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Future process improvements- centralized approach and ownership, new tracking mechanism, long-term expanded use of </a:t>
            </a:r>
            <a:r>
              <a:rPr lang="en-US" sz="1500" dirty="0" err="1"/>
              <a:t>Velos</a:t>
            </a:r>
            <a:r>
              <a:rPr lang="en-US" sz="15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Research billing process review and re-design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Sent communication reminding researchers to enroll patients in </a:t>
            </a:r>
            <a:r>
              <a:rPr lang="en-US" sz="1500" dirty="0" err="1"/>
              <a:t>Velos</a:t>
            </a:r>
            <a:r>
              <a:rPr lang="en-US" sz="1500" dirty="0"/>
              <a:t>: greatest risk of billing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Send Qualifying status from </a:t>
            </a:r>
            <a:r>
              <a:rPr lang="en-US" sz="1500" dirty="0" err="1"/>
              <a:t>Velos</a:t>
            </a:r>
            <a:r>
              <a:rPr lang="en-US" sz="1500" dirty="0"/>
              <a:t> to Epic for claims logic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Update claims logic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Develop prior authorization workflow: best way to prevent denials </a:t>
            </a:r>
          </a:p>
          <a:p>
            <a:pPr marL="344488" lvl="1" indent="0">
              <a:buNone/>
            </a:pPr>
            <a:endParaRPr lang="en-US" dirty="0"/>
          </a:p>
          <a:p>
            <a:r>
              <a:rPr lang="en-US" dirty="0"/>
              <a:t>Working with Marketing on subject recruitment media offerings: </a:t>
            </a:r>
            <a:r>
              <a:rPr lang="en-US" sz="1200" dirty="0">
                <a:hlinkClick r:id="rId2"/>
              </a:rPr>
              <a:t>http://www.bmc.org/researchpromotion</a:t>
            </a:r>
            <a:r>
              <a:rPr lang="en-US" sz="1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3BBCD3-A425-4105-99D1-E9C33B42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 Office updates, continued </a:t>
            </a:r>
          </a:p>
        </p:txBody>
      </p:sp>
    </p:spTree>
    <p:extLst>
      <p:ext uri="{BB962C8B-B14F-4D97-AF65-F5344CB8AC3E}">
        <p14:creationId xmlns:p14="http://schemas.microsoft.com/office/powerpoint/2010/main" val="268592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3374298-020F-426B-AC6F-5254E650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Group 1 representatives </a:t>
            </a:r>
          </a:p>
          <a:p>
            <a:r>
              <a:rPr lang="en-US" dirty="0"/>
              <a:t>Clinical Research Resource Office- Gina Daniels </a:t>
            </a:r>
          </a:p>
          <a:p>
            <a:r>
              <a:rPr lang="en-US" dirty="0"/>
              <a:t>Pathology- Chris Andry</a:t>
            </a:r>
          </a:p>
          <a:p>
            <a:r>
              <a:rPr lang="en-US" dirty="0"/>
              <a:t>Institutional Review Board- Matt Ogrodnik</a:t>
            </a:r>
          </a:p>
          <a:p>
            <a:r>
              <a:rPr lang="en-US" dirty="0"/>
              <a:t>Investigational pharmacy services- Steve Zalewski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Group 2 representatives </a:t>
            </a:r>
          </a:p>
          <a:p>
            <a:r>
              <a:rPr lang="en-US" dirty="0"/>
              <a:t>Radiology- Paul Lowe and Jennifer Alex</a:t>
            </a:r>
          </a:p>
          <a:p>
            <a:r>
              <a:rPr lang="en-US" dirty="0"/>
              <a:t>Research compliance- Fanny Ennever</a:t>
            </a:r>
          </a:p>
          <a:p>
            <a:r>
              <a:rPr lang="en-US" dirty="0"/>
              <a:t>Cancer Care Administration- Salli Fennessey</a:t>
            </a:r>
          </a:p>
          <a:p>
            <a:r>
              <a:rPr lang="en-US" dirty="0"/>
              <a:t>GCRU- Ridiane Denis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6654AE-A386-4926-AA7D-3253059F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research ancillary service departments</a:t>
            </a:r>
          </a:p>
        </p:txBody>
      </p:sp>
    </p:spTree>
    <p:extLst>
      <p:ext uri="{BB962C8B-B14F-4D97-AF65-F5344CB8AC3E}">
        <p14:creationId xmlns:p14="http://schemas.microsoft.com/office/powerpoint/2010/main" val="3098432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35613</TotalTime>
  <Words>628</Words>
  <Application>Microsoft Office PowerPoint</Application>
  <PresentationFormat>On-screen Show (4:3)</PresentationFormat>
  <Paragraphs>100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1_Office Theme</vt:lpstr>
      <vt:lpstr>think-cell Slide</vt:lpstr>
      <vt:lpstr>Research Administrator Quarterly</vt:lpstr>
      <vt:lpstr>Agenda</vt:lpstr>
      <vt:lpstr>Updated Org Chart</vt:lpstr>
      <vt:lpstr>Feedback on Huron Training </vt:lpstr>
      <vt:lpstr>ESL, STD, and ET on Grants</vt:lpstr>
      <vt:lpstr>Closeouts</vt:lpstr>
      <vt:lpstr>Clinical Trials Office updates</vt:lpstr>
      <vt:lpstr>Clinical Trials Office updates, continued </vt:lpstr>
      <vt:lpstr>Clinical research ancillary service departments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Flack, Tyler</cp:lastModifiedBy>
  <cp:revision>1691</cp:revision>
  <cp:lastPrinted>2018-12-20T11:08:59Z</cp:lastPrinted>
  <dcterms:created xsi:type="dcterms:W3CDTF">2013-11-18T16:08:48Z</dcterms:created>
  <dcterms:modified xsi:type="dcterms:W3CDTF">2019-07-15T13:30:53Z</dcterms:modified>
</cp:coreProperties>
</file>