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9.jpg" ContentType="image/jpg"/>
  <Override PartName="/ppt/media/image3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56"/>
  </p:notesMasterIdLst>
  <p:handoutMasterIdLst>
    <p:handoutMasterId r:id="rId57"/>
  </p:handoutMasterIdLst>
  <p:sldIdLst>
    <p:sldId id="863" r:id="rId2"/>
    <p:sldId id="861" r:id="rId3"/>
    <p:sldId id="862" r:id="rId4"/>
    <p:sldId id="832" r:id="rId5"/>
    <p:sldId id="857" r:id="rId6"/>
    <p:sldId id="850" r:id="rId7"/>
    <p:sldId id="851" r:id="rId8"/>
    <p:sldId id="854" r:id="rId9"/>
    <p:sldId id="855" r:id="rId10"/>
    <p:sldId id="853" r:id="rId11"/>
    <p:sldId id="858" r:id="rId12"/>
    <p:sldId id="860" r:id="rId13"/>
    <p:sldId id="856" r:id="rId14"/>
    <p:sldId id="859" r:id="rId15"/>
    <p:sldId id="864" r:id="rId16"/>
    <p:sldId id="865" r:id="rId17"/>
    <p:sldId id="866" r:id="rId18"/>
    <p:sldId id="867" r:id="rId19"/>
    <p:sldId id="868" r:id="rId20"/>
    <p:sldId id="869" r:id="rId21"/>
    <p:sldId id="870" r:id="rId22"/>
    <p:sldId id="871" r:id="rId23"/>
    <p:sldId id="872" r:id="rId24"/>
    <p:sldId id="873" r:id="rId25"/>
    <p:sldId id="874" r:id="rId26"/>
    <p:sldId id="875" r:id="rId27"/>
    <p:sldId id="876" r:id="rId28"/>
    <p:sldId id="877" r:id="rId29"/>
    <p:sldId id="878" r:id="rId30"/>
    <p:sldId id="879" r:id="rId31"/>
    <p:sldId id="880" r:id="rId32"/>
    <p:sldId id="881" r:id="rId33"/>
    <p:sldId id="882" r:id="rId34"/>
    <p:sldId id="883" r:id="rId35"/>
    <p:sldId id="884" r:id="rId36"/>
    <p:sldId id="885" r:id="rId37"/>
    <p:sldId id="886" r:id="rId38"/>
    <p:sldId id="887" r:id="rId39"/>
    <p:sldId id="888" r:id="rId40"/>
    <p:sldId id="889" r:id="rId41"/>
    <p:sldId id="890" r:id="rId42"/>
    <p:sldId id="891" r:id="rId43"/>
    <p:sldId id="892" r:id="rId44"/>
    <p:sldId id="893" r:id="rId45"/>
    <p:sldId id="894" r:id="rId46"/>
    <p:sldId id="895" r:id="rId47"/>
    <p:sldId id="896" r:id="rId48"/>
    <p:sldId id="897" r:id="rId49"/>
    <p:sldId id="898" r:id="rId50"/>
    <p:sldId id="899" r:id="rId51"/>
    <p:sldId id="900" r:id="rId52"/>
    <p:sldId id="901" r:id="rId53"/>
    <p:sldId id="902" r:id="rId54"/>
    <p:sldId id="903" r:id="rId55"/>
  </p:sldIdLst>
  <p:sldSz cx="9144000" cy="6858000" type="screen4x3"/>
  <p:notesSz cx="7019925" cy="9305925"/>
  <p:custDataLst>
    <p:tags r:id="rId5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F56"/>
    <a:srgbClr val="FFFFFF"/>
    <a:srgbClr val="FFCCFF"/>
    <a:srgbClr val="00B050"/>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2" autoAdjust="0"/>
    <p:restoredTop sz="95799" autoAdjust="0"/>
  </p:normalViewPr>
  <p:slideViewPr>
    <p:cSldViewPr snapToGrid="0">
      <p:cViewPr varScale="1">
        <p:scale>
          <a:sx n="111" d="100"/>
          <a:sy n="111" d="100"/>
        </p:scale>
        <p:origin x="1392"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BED09-5FE6-4432-B1DF-1D199CAA1DA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556C7D3F-6D52-48CC-90AE-44A9976B21B9}">
      <dgm:prSet phldrT="[Text]" custT="1"/>
      <dgm:spPr>
        <a:solidFill>
          <a:schemeClr val="accent5">
            <a:lumMod val="50000"/>
          </a:schemeClr>
        </a:solidFill>
      </dgm:spPr>
      <dgm:t>
        <a:bodyPr/>
        <a:lstStyle/>
        <a:p>
          <a:r>
            <a:rPr lang="en-US" sz="2000" dirty="0" smtClean="0">
              <a:solidFill>
                <a:schemeClr val="tx1"/>
              </a:solidFill>
            </a:rPr>
            <a:t>COI Smart Survey</a:t>
          </a:r>
          <a:endParaRPr lang="en-US" sz="2000" dirty="0">
            <a:solidFill>
              <a:schemeClr val="tx1"/>
            </a:solidFill>
          </a:endParaRPr>
        </a:p>
      </dgm:t>
    </dgm:pt>
    <dgm:pt modelId="{AC0AF065-F5D2-4227-8F86-F413A21A1818}" type="parTrans" cxnId="{6DB0D7CC-9590-4A73-86CC-5D5C167E681A}">
      <dgm:prSet/>
      <dgm:spPr/>
      <dgm:t>
        <a:bodyPr/>
        <a:lstStyle/>
        <a:p>
          <a:endParaRPr lang="en-US"/>
        </a:p>
      </dgm:t>
    </dgm:pt>
    <dgm:pt modelId="{3E8A5DD7-9C01-44AB-855C-E50E2F847445}" type="sibTrans" cxnId="{6DB0D7CC-9590-4A73-86CC-5D5C167E681A}">
      <dgm:prSet/>
      <dgm:spPr/>
      <dgm:t>
        <a:bodyPr/>
        <a:lstStyle/>
        <a:p>
          <a:endParaRPr lang="en-US"/>
        </a:p>
      </dgm:t>
    </dgm:pt>
    <dgm:pt modelId="{6BAD9BC2-328D-4040-801E-14B46DBA9EEF}">
      <dgm:prSet phldrT="[Text]" custT="1"/>
      <dgm:spPr/>
      <dgm:t>
        <a:bodyPr/>
        <a:lstStyle/>
        <a:p>
          <a:r>
            <a:rPr lang="en-US" sz="1400" dirty="0" smtClean="0"/>
            <a:t>Submitted annually</a:t>
          </a:r>
          <a:endParaRPr lang="en-US" sz="1400" dirty="0"/>
        </a:p>
      </dgm:t>
    </dgm:pt>
    <dgm:pt modelId="{93DAB8AA-7F21-4C1A-85F2-7E9525F306B9}" type="parTrans" cxnId="{3C4BF628-D1B0-4046-AB51-4AD79868B9D2}">
      <dgm:prSet/>
      <dgm:spPr/>
      <dgm:t>
        <a:bodyPr/>
        <a:lstStyle/>
        <a:p>
          <a:endParaRPr lang="en-US"/>
        </a:p>
      </dgm:t>
    </dgm:pt>
    <dgm:pt modelId="{54D912B9-A4B7-4BB5-8F3F-51A203CB13CA}" type="sibTrans" cxnId="{3C4BF628-D1B0-4046-AB51-4AD79868B9D2}">
      <dgm:prSet/>
      <dgm:spPr/>
      <dgm:t>
        <a:bodyPr/>
        <a:lstStyle/>
        <a:p>
          <a:endParaRPr lang="en-US"/>
        </a:p>
      </dgm:t>
    </dgm:pt>
    <dgm:pt modelId="{E9443ED7-C5C5-454F-88FA-C0DC3407431A}">
      <dgm:prSet phldrT="[Text]" custT="1"/>
      <dgm:spPr/>
      <dgm:t>
        <a:bodyPr/>
        <a:lstStyle/>
        <a:p>
          <a:r>
            <a:rPr lang="en-US" sz="1400" dirty="0" smtClean="0"/>
            <a:t>Contact  the </a:t>
          </a:r>
          <a:r>
            <a:rPr lang="en-US" sz="1400" dirty="0" smtClean="0">
              <a:solidFill>
                <a:schemeClr val="accent1">
                  <a:lumMod val="50000"/>
                </a:schemeClr>
              </a:solidFill>
            </a:rPr>
            <a:t>Compliance Dept.</a:t>
          </a:r>
          <a:r>
            <a:rPr lang="en-US" sz="1400" dirty="0" smtClean="0"/>
            <a:t> for questions or updates.</a:t>
          </a:r>
          <a:endParaRPr lang="en-US" sz="1400" dirty="0"/>
        </a:p>
      </dgm:t>
    </dgm:pt>
    <dgm:pt modelId="{70DB2B88-CFC8-4EE8-92D1-2F89E56F7400}" type="parTrans" cxnId="{6F6D455E-D45C-4110-81D1-E6551B1F4D65}">
      <dgm:prSet/>
      <dgm:spPr/>
      <dgm:t>
        <a:bodyPr/>
        <a:lstStyle/>
        <a:p>
          <a:endParaRPr lang="en-US"/>
        </a:p>
      </dgm:t>
    </dgm:pt>
    <dgm:pt modelId="{1676939C-7D13-4753-A1EF-DF6BAAEA1FBB}" type="sibTrans" cxnId="{6F6D455E-D45C-4110-81D1-E6551B1F4D65}">
      <dgm:prSet/>
      <dgm:spPr/>
      <dgm:t>
        <a:bodyPr/>
        <a:lstStyle/>
        <a:p>
          <a:endParaRPr lang="en-US"/>
        </a:p>
      </dgm:t>
    </dgm:pt>
    <dgm:pt modelId="{F3F126C8-E715-48A7-AE9F-30FB0DD27713}">
      <dgm:prSet phldrT="[Text]" custT="1"/>
      <dgm:spPr>
        <a:solidFill>
          <a:schemeClr val="tx2">
            <a:lumMod val="40000"/>
            <a:lumOff val="60000"/>
          </a:schemeClr>
        </a:solidFill>
      </dgm:spPr>
      <dgm:t>
        <a:bodyPr/>
        <a:lstStyle/>
        <a:p>
          <a:r>
            <a:rPr lang="en-US" sz="1600" dirty="0" smtClean="0">
              <a:solidFill>
                <a:schemeClr val="tx1"/>
              </a:solidFill>
            </a:rPr>
            <a:t>Other Support &amp; Foreign Component Disclosures</a:t>
          </a:r>
          <a:endParaRPr lang="en-US" sz="1600" dirty="0">
            <a:solidFill>
              <a:schemeClr val="tx1"/>
            </a:solidFill>
          </a:endParaRPr>
        </a:p>
      </dgm:t>
    </dgm:pt>
    <dgm:pt modelId="{89C1FE57-E339-428D-81E2-2E9D176A3E6F}" type="parTrans" cxnId="{5EF3EAB1-033F-42E0-AFDB-4B9B0C37DBCA}">
      <dgm:prSet/>
      <dgm:spPr/>
      <dgm:t>
        <a:bodyPr/>
        <a:lstStyle/>
        <a:p>
          <a:endParaRPr lang="en-US"/>
        </a:p>
      </dgm:t>
    </dgm:pt>
    <dgm:pt modelId="{F8B01748-8671-424B-BB44-0B5A8643CA23}" type="sibTrans" cxnId="{5EF3EAB1-033F-42E0-AFDB-4B9B0C37DBCA}">
      <dgm:prSet/>
      <dgm:spPr/>
      <dgm:t>
        <a:bodyPr/>
        <a:lstStyle/>
        <a:p>
          <a:endParaRPr lang="en-US"/>
        </a:p>
      </dgm:t>
    </dgm:pt>
    <dgm:pt modelId="{C3C1A0B9-E467-450B-9A3C-2BAA599035CD}">
      <dgm:prSet phldrT="[Text]" custT="1"/>
      <dgm:spPr>
        <a:solidFill>
          <a:schemeClr val="accent4">
            <a:lumMod val="20000"/>
            <a:lumOff val="80000"/>
          </a:schemeClr>
        </a:solidFill>
      </dgm:spPr>
      <dgm:t>
        <a:bodyPr/>
        <a:lstStyle/>
        <a:p>
          <a:pPr algn="ctr"/>
          <a:r>
            <a:rPr lang="en-US" sz="1600" i="0" dirty="0" smtClean="0">
              <a:solidFill>
                <a:schemeClr val="tx1"/>
              </a:solidFill>
            </a:rPr>
            <a:t>Investigator </a:t>
          </a:r>
          <a:r>
            <a:rPr lang="en-US" sz="1800" dirty="0" smtClean="0">
              <a:solidFill>
                <a:schemeClr val="tx1"/>
              </a:solidFill>
            </a:rPr>
            <a:t>Updates</a:t>
          </a:r>
          <a:endParaRPr lang="en-US" sz="1800" dirty="0">
            <a:solidFill>
              <a:schemeClr val="tx1"/>
            </a:solidFill>
          </a:endParaRPr>
        </a:p>
      </dgm:t>
    </dgm:pt>
    <dgm:pt modelId="{98FC7076-1AFA-4226-8D1A-6AF2C30A6E04}" type="parTrans" cxnId="{9E1BB7A2-7CCC-4769-84C3-4622CF76D170}">
      <dgm:prSet/>
      <dgm:spPr/>
      <dgm:t>
        <a:bodyPr/>
        <a:lstStyle/>
        <a:p>
          <a:endParaRPr lang="en-US"/>
        </a:p>
      </dgm:t>
    </dgm:pt>
    <dgm:pt modelId="{5635816F-B8FC-42CC-9A92-814202EC4D32}" type="sibTrans" cxnId="{9E1BB7A2-7CCC-4769-84C3-4622CF76D170}">
      <dgm:prSet/>
      <dgm:spPr/>
      <dgm:t>
        <a:bodyPr/>
        <a:lstStyle/>
        <a:p>
          <a:endParaRPr lang="en-US"/>
        </a:p>
      </dgm:t>
    </dgm:pt>
    <dgm:pt modelId="{E7F5B79D-4B7A-4A36-BE15-51DBA4C07AAB}" type="pres">
      <dgm:prSet presAssocID="{BC7BED09-5FE6-4432-B1DF-1D199CAA1DAB}" presName="composite" presStyleCnt="0">
        <dgm:presLayoutVars>
          <dgm:chMax val="5"/>
          <dgm:dir/>
          <dgm:animLvl val="ctr"/>
          <dgm:resizeHandles val="exact"/>
        </dgm:presLayoutVars>
      </dgm:prSet>
      <dgm:spPr/>
      <dgm:t>
        <a:bodyPr/>
        <a:lstStyle/>
        <a:p>
          <a:endParaRPr lang="en-US"/>
        </a:p>
      </dgm:t>
    </dgm:pt>
    <dgm:pt modelId="{2A64431A-03BE-4B52-8013-15CB61D17903}" type="pres">
      <dgm:prSet presAssocID="{BC7BED09-5FE6-4432-B1DF-1D199CAA1DAB}" presName="cycle" presStyleCnt="0"/>
      <dgm:spPr/>
    </dgm:pt>
    <dgm:pt modelId="{BC056581-117C-4CA0-9E97-12EB80343E61}" type="pres">
      <dgm:prSet presAssocID="{BC7BED09-5FE6-4432-B1DF-1D199CAA1DAB}" presName="centerShape" presStyleCnt="0"/>
      <dgm:spPr/>
    </dgm:pt>
    <dgm:pt modelId="{3E7BB50B-FCF1-4F4F-8407-C62CD88D0B03}" type="pres">
      <dgm:prSet presAssocID="{BC7BED09-5FE6-4432-B1DF-1D199CAA1DAB}" presName="connSite" presStyleLbl="node1" presStyleIdx="0" presStyleCnt="4"/>
      <dgm:spPr/>
    </dgm:pt>
    <dgm:pt modelId="{2050C646-8C8F-4B85-9746-56B1239F0757}" type="pres">
      <dgm:prSet presAssocID="{BC7BED09-5FE6-4432-B1DF-1D199CAA1DAB}" presName="visible" presStyleLbl="node1" presStyleIdx="0" presStyleCnt="4"/>
      <dgm:spPr>
        <a:solidFill>
          <a:srgbClr val="F8BF56"/>
        </a:solidFill>
        <a:effectLst>
          <a:glow rad="228600">
            <a:schemeClr val="accent2">
              <a:satMod val="175000"/>
              <a:alpha val="40000"/>
            </a:schemeClr>
          </a:glow>
          <a:softEdge rad="127000"/>
        </a:effectLst>
      </dgm:spPr>
    </dgm:pt>
    <dgm:pt modelId="{9CB6A658-E1DE-4604-9213-27C0E479CF15}" type="pres">
      <dgm:prSet presAssocID="{AC0AF065-F5D2-4227-8F86-F413A21A1818}" presName="Name25" presStyleLbl="parChTrans1D1" presStyleIdx="0" presStyleCnt="3"/>
      <dgm:spPr/>
      <dgm:t>
        <a:bodyPr/>
        <a:lstStyle/>
        <a:p>
          <a:endParaRPr lang="en-US"/>
        </a:p>
      </dgm:t>
    </dgm:pt>
    <dgm:pt modelId="{CB76BBA6-0F2F-4BA4-89CE-11CE888801AB}" type="pres">
      <dgm:prSet presAssocID="{556C7D3F-6D52-48CC-90AE-44A9976B21B9}" presName="node" presStyleCnt="0"/>
      <dgm:spPr/>
    </dgm:pt>
    <dgm:pt modelId="{180F7FF2-830D-456F-AD60-EBCB496A8E97}" type="pres">
      <dgm:prSet presAssocID="{556C7D3F-6D52-48CC-90AE-44A9976B21B9}" presName="parentNode" presStyleLbl="node1" presStyleIdx="1" presStyleCnt="4">
        <dgm:presLayoutVars>
          <dgm:chMax val="1"/>
          <dgm:bulletEnabled val="1"/>
        </dgm:presLayoutVars>
      </dgm:prSet>
      <dgm:spPr/>
      <dgm:t>
        <a:bodyPr/>
        <a:lstStyle/>
        <a:p>
          <a:endParaRPr lang="en-US"/>
        </a:p>
      </dgm:t>
    </dgm:pt>
    <dgm:pt modelId="{2D2C3B75-C694-490D-B110-8EE57403D314}" type="pres">
      <dgm:prSet presAssocID="{556C7D3F-6D52-48CC-90AE-44A9976B21B9}" presName="childNode" presStyleLbl="revTx" presStyleIdx="0" presStyleCnt="1">
        <dgm:presLayoutVars>
          <dgm:bulletEnabled val="1"/>
        </dgm:presLayoutVars>
      </dgm:prSet>
      <dgm:spPr/>
      <dgm:t>
        <a:bodyPr/>
        <a:lstStyle/>
        <a:p>
          <a:endParaRPr lang="en-US"/>
        </a:p>
      </dgm:t>
    </dgm:pt>
    <dgm:pt modelId="{7E751733-C97D-4EF3-B547-9FC3AD4789BC}" type="pres">
      <dgm:prSet presAssocID="{89C1FE57-E339-428D-81E2-2E9D176A3E6F}" presName="Name25" presStyleLbl="parChTrans1D1" presStyleIdx="1" presStyleCnt="3"/>
      <dgm:spPr/>
      <dgm:t>
        <a:bodyPr/>
        <a:lstStyle/>
        <a:p>
          <a:endParaRPr lang="en-US"/>
        </a:p>
      </dgm:t>
    </dgm:pt>
    <dgm:pt modelId="{C9E961C5-E9DE-454C-A4B6-08E22E8F46B1}" type="pres">
      <dgm:prSet presAssocID="{F3F126C8-E715-48A7-AE9F-30FB0DD27713}" presName="node" presStyleCnt="0"/>
      <dgm:spPr/>
    </dgm:pt>
    <dgm:pt modelId="{BF5DE57C-E291-4A34-96A6-C9DE96B509E0}" type="pres">
      <dgm:prSet presAssocID="{F3F126C8-E715-48A7-AE9F-30FB0DD27713}" presName="parentNode" presStyleLbl="node1" presStyleIdx="2" presStyleCnt="4" custScaleX="115013" custScaleY="119930">
        <dgm:presLayoutVars>
          <dgm:chMax val="1"/>
          <dgm:bulletEnabled val="1"/>
        </dgm:presLayoutVars>
      </dgm:prSet>
      <dgm:spPr/>
      <dgm:t>
        <a:bodyPr/>
        <a:lstStyle/>
        <a:p>
          <a:endParaRPr lang="en-US"/>
        </a:p>
      </dgm:t>
    </dgm:pt>
    <dgm:pt modelId="{40A156BF-CFCC-46F9-BC41-37BE2AA8EBC8}" type="pres">
      <dgm:prSet presAssocID="{F3F126C8-E715-48A7-AE9F-30FB0DD27713}" presName="childNode" presStyleLbl="revTx" presStyleIdx="0" presStyleCnt="1">
        <dgm:presLayoutVars>
          <dgm:bulletEnabled val="1"/>
        </dgm:presLayoutVars>
      </dgm:prSet>
      <dgm:spPr/>
      <dgm:t>
        <a:bodyPr/>
        <a:lstStyle/>
        <a:p>
          <a:endParaRPr lang="en-US"/>
        </a:p>
      </dgm:t>
    </dgm:pt>
    <dgm:pt modelId="{1A1B7CB0-59A8-417C-8B84-F88E03AE8330}" type="pres">
      <dgm:prSet presAssocID="{98FC7076-1AFA-4226-8D1A-6AF2C30A6E04}" presName="Name25" presStyleLbl="parChTrans1D1" presStyleIdx="2" presStyleCnt="3"/>
      <dgm:spPr/>
      <dgm:t>
        <a:bodyPr/>
        <a:lstStyle/>
        <a:p>
          <a:endParaRPr lang="en-US"/>
        </a:p>
      </dgm:t>
    </dgm:pt>
    <dgm:pt modelId="{550565E8-2340-474B-8791-BA2A6B2E8AE9}" type="pres">
      <dgm:prSet presAssocID="{C3C1A0B9-E467-450B-9A3C-2BAA599035CD}" presName="node" presStyleCnt="0"/>
      <dgm:spPr/>
    </dgm:pt>
    <dgm:pt modelId="{332966C7-C8C9-4239-BE44-FDA22CA8D0B5}" type="pres">
      <dgm:prSet presAssocID="{C3C1A0B9-E467-450B-9A3C-2BAA599035CD}" presName="parentNode" presStyleLbl="node1" presStyleIdx="3" presStyleCnt="4" custScaleX="115051" custScaleY="113395">
        <dgm:presLayoutVars>
          <dgm:chMax val="1"/>
          <dgm:bulletEnabled val="1"/>
        </dgm:presLayoutVars>
      </dgm:prSet>
      <dgm:spPr/>
      <dgm:t>
        <a:bodyPr/>
        <a:lstStyle/>
        <a:p>
          <a:endParaRPr lang="en-US"/>
        </a:p>
      </dgm:t>
    </dgm:pt>
    <dgm:pt modelId="{A0D714E4-B9F4-4E6C-BB90-E884A8E7040C}" type="pres">
      <dgm:prSet presAssocID="{C3C1A0B9-E467-450B-9A3C-2BAA599035CD}" presName="childNode" presStyleLbl="revTx" presStyleIdx="0" presStyleCnt="1">
        <dgm:presLayoutVars>
          <dgm:bulletEnabled val="1"/>
        </dgm:presLayoutVars>
      </dgm:prSet>
      <dgm:spPr/>
      <dgm:t>
        <a:bodyPr/>
        <a:lstStyle/>
        <a:p>
          <a:endParaRPr lang="en-US"/>
        </a:p>
      </dgm:t>
    </dgm:pt>
  </dgm:ptLst>
  <dgm:cxnLst>
    <dgm:cxn modelId="{AF839003-C634-4FFF-BBED-33AD32A01A95}" type="presOf" srcId="{89C1FE57-E339-428D-81E2-2E9D176A3E6F}" destId="{7E751733-C97D-4EF3-B547-9FC3AD4789BC}" srcOrd="0" destOrd="0" presId="urn:microsoft.com/office/officeart/2005/8/layout/radial2"/>
    <dgm:cxn modelId="{F1C41B7D-E745-459C-BA51-F9EFFE555023}" type="presOf" srcId="{BC7BED09-5FE6-4432-B1DF-1D199CAA1DAB}" destId="{E7F5B79D-4B7A-4A36-BE15-51DBA4C07AAB}" srcOrd="0" destOrd="0" presId="urn:microsoft.com/office/officeart/2005/8/layout/radial2"/>
    <dgm:cxn modelId="{39D12F42-800C-4BD6-932E-8C1F831BEDAB}" type="presOf" srcId="{6BAD9BC2-328D-4040-801E-14B46DBA9EEF}" destId="{2D2C3B75-C694-490D-B110-8EE57403D314}" srcOrd="0" destOrd="0" presId="urn:microsoft.com/office/officeart/2005/8/layout/radial2"/>
    <dgm:cxn modelId="{E8D33DC6-CF72-48A4-9CA9-5E7C87FED7C6}" type="presOf" srcId="{556C7D3F-6D52-48CC-90AE-44A9976B21B9}" destId="{180F7FF2-830D-456F-AD60-EBCB496A8E97}" srcOrd="0" destOrd="0" presId="urn:microsoft.com/office/officeart/2005/8/layout/radial2"/>
    <dgm:cxn modelId="{64E25B04-C0B5-44CE-9606-613474AA53E8}" type="presOf" srcId="{C3C1A0B9-E467-450B-9A3C-2BAA599035CD}" destId="{332966C7-C8C9-4239-BE44-FDA22CA8D0B5}" srcOrd="0" destOrd="0" presId="urn:microsoft.com/office/officeart/2005/8/layout/radial2"/>
    <dgm:cxn modelId="{3C4BF628-D1B0-4046-AB51-4AD79868B9D2}" srcId="{556C7D3F-6D52-48CC-90AE-44A9976B21B9}" destId="{6BAD9BC2-328D-4040-801E-14B46DBA9EEF}" srcOrd="0" destOrd="0" parTransId="{93DAB8AA-7F21-4C1A-85F2-7E9525F306B9}" sibTransId="{54D912B9-A4B7-4BB5-8F3F-51A203CB13CA}"/>
    <dgm:cxn modelId="{5EF3EAB1-033F-42E0-AFDB-4B9B0C37DBCA}" srcId="{BC7BED09-5FE6-4432-B1DF-1D199CAA1DAB}" destId="{F3F126C8-E715-48A7-AE9F-30FB0DD27713}" srcOrd="1" destOrd="0" parTransId="{89C1FE57-E339-428D-81E2-2E9D176A3E6F}" sibTransId="{F8B01748-8671-424B-BB44-0B5A8643CA23}"/>
    <dgm:cxn modelId="{9E1BB7A2-7CCC-4769-84C3-4622CF76D170}" srcId="{BC7BED09-5FE6-4432-B1DF-1D199CAA1DAB}" destId="{C3C1A0B9-E467-450B-9A3C-2BAA599035CD}" srcOrd="2" destOrd="0" parTransId="{98FC7076-1AFA-4226-8D1A-6AF2C30A6E04}" sibTransId="{5635816F-B8FC-42CC-9A92-814202EC4D32}"/>
    <dgm:cxn modelId="{6F6D455E-D45C-4110-81D1-E6551B1F4D65}" srcId="{556C7D3F-6D52-48CC-90AE-44A9976B21B9}" destId="{E9443ED7-C5C5-454F-88FA-C0DC3407431A}" srcOrd="1" destOrd="0" parTransId="{70DB2B88-CFC8-4EE8-92D1-2F89E56F7400}" sibTransId="{1676939C-7D13-4753-A1EF-DF6BAAEA1FBB}"/>
    <dgm:cxn modelId="{F50D455A-297E-4C0E-9CCE-3DAE21909C74}" type="presOf" srcId="{F3F126C8-E715-48A7-AE9F-30FB0DD27713}" destId="{BF5DE57C-E291-4A34-96A6-C9DE96B509E0}" srcOrd="0" destOrd="0" presId="urn:microsoft.com/office/officeart/2005/8/layout/radial2"/>
    <dgm:cxn modelId="{5B4B576F-5F60-4C32-9403-A800FD62FEE6}" type="presOf" srcId="{E9443ED7-C5C5-454F-88FA-C0DC3407431A}" destId="{2D2C3B75-C694-490D-B110-8EE57403D314}" srcOrd="0" destOrd="1" presId="urn:microsoft.com/office/officeart/2005/8/layout/radial2"/>
    <dgm:cxn modelId="{E2CF520A-AFC7-409F-800D-61AA431D43C2}" type="presOf" srcId="{98FC7076-1AFA-4226-8D1A-6AF2C30A6E04}" destId="{1A1B7CB0-59A8-417C-8B84-F88E03AE8330}" srcOrd="0" destOrd="0" presId="urn:microsoft.com/office/officeart/2005/8/layout/radial2"/>
    <dgm:cxn modelId="{B10890A0-0C5E-46ED-A090-50B490CC2CDB}" type="presOf" srcId="{AC0AF065-F5D2-4227-8F86-F413A21A1818}" destId="{9CB6A658-E1DE-4604-9213-27C0E479CF15}" srcOrd="0" destOrd="0" presId="urn:microsoft.com/office/officeart/2005/8/layout/radial2"/>
    <dgm:cxn modelId="{6DB0D7CC-9590-4A73-86CC-5D5C167E681A}" srcId="{BC7BED09-5FE6-4432-B1DF-1D199CAA1DAB}" destId="{556C7D3F-6D52-48CC-90AE-44A9976B21B9}" srcOrd="0" destOrd="0" parTransId="{AC0AF065-F5D2-4227-8F86-F413A21A1818}" sibTransId="{3E8A5DD7-9C01-44AB-855C-E50E2F847445}"/>
    <dgm:cxn modelId="{65097E77-854C-4B8B-9841-F9970BB4287C}" type="presParOf" srcId="{E7F5B79D-4B7A-4A36-BE15-51DBA4C07AAB}" destId="{2A64431A-03BE-4B52-8013-15CB61D17903}" srcOrd="0" destOrd="0" presId="urn:microsoft.com/office/officeart/2005/8/layout/radial2"/>
    <dgm:cxn modelId="{FC6907CB-8F84-4EBE-AEA1-64AE578197B5}" type="presParOf" srcId="{2A64431A-03BE-4B52-8013-15CB61D17903}" destId="{BC056581-117C-4CA0-9E97-12EB80343E61}" srcOrd="0" destOrd="0" presId="urn:microsoft.com/office/officeart/2005/8/layout/radial2"/>
    <dgm:cxn modelId="{F852E565-DA11-45E0-9C97-DC826EFA6DF0}" type="presParOf" srcId="{BC056581-117C-4CA0-9E97-12EB80343E61}" destId="{3E7BB50B-FCF1-4F4F-8407-C62CD88D0B03}" srcOrd="0" destOrd="0" presId="urn:microsoft.com/office/officeart/2005/8/layout/radial2"/>
    <dgm:cxn modelId="{D2832095-C1C1-491B-837C-C5CA32B480E8}" type="presParOf" srcId="{BC056581-117C-4CA0-9E97-12EB80343E61}" destId="{2050C646-8C8F-4B85-9746-56B1239F0757}" srcOrd="1" destOrd="0" presId="urn:microsoft.com/office/officeart/2005/8/layout/radial2"/>
    <dgm:cxn modelId="{C75AB620-84B1-4D13-AE3E-3432E75B617B}" type="presParOf" srcId="{2A64431A-03BE-4B52-8013-15CB61D17903}" destId="{9CB6A658-E1DE-4604-9213-27C0E479CF15}" srcOrd="1" destOrd="0" presId="urn:microsoft.com/office/officeart/2005/8/layout/radial2"/>
    <dgm:cxn modelId="{5BFB61FB-9189-4575-ABE1-B0A3C8B78B5D}" type="presParOf" srcId="{2A64431A-03BE-4B52-8013-15CB61D17903}" destId="{CB76BBA6-0F2F-4BA4-89CE-11CE888801AB}" srcOrd="2" destOrd="0" presId="urn:microsoft.com/office/officeart/2005/8/layout/radial2"/>
    <dgm:cxn modelId="{C23466F7-F4E5-4A26-A85C-5533E7082758}" type="presParOf" srcId="{CB76BBA6-0F2F-4BA4-89CE-11CE888801AB}" destId="{180F7FF2-830D-456F-AD60-EBCB496A8E97}" srcOrd="0" destOrd="0" presId="urn:microsoft.com/office/officeart/2005/8/layout/radial2"/>
    <dgm:cxn modelId="{BA05B014-F113-4E96-AF90-F65B33F45816}" type="presParOf" srcId="{CB76BBA6-0F2F-4BA4-89CE-11CE888801AB}" destId="{2D2C3B75-C694-490D-B110-8EE57403D314}" srcOrd="1" destOrd="0" presId="urn:microsoft.com/office/officeart/2005/8/layout/radial2"/>
    <dgm:cxn modelId="{E9E0D2CD-5ACF-43A5-8D80-09A79C168E01}" type="presParOf" srcId="{2A64431A-03BE-4B52-8013-15CB61D17903}" destId="{7E751733-C97D-4EF3-B547-9FC3AD4789BC}" srcOrd="3" destOrd="0" presId="urn:microsoft.com/office/officeart/2005/8/layout/radial2"/>
    <dgm:cxn modelId="{7CC044C1-03CD-44C1-9602-46ADD7F0F7F2}" type="presParOf" srcId="{2A64431A-03BE-4B52-8013-15CB61D17903}" destId="{C9E961C5-E9DE-454C-A4B6-08E22E8F46B1}" srcOrd="4" destOrd="0" presId="urn:microsoft.com/office/officeart/2005/8/layout/radial2"/>
    <dgm:cxn modelId="{D6546995-2149-4D35-818F-208DBD10865A}" type="presParOf" srcId="{C9E961C5-E9DE-454C-A4B6-08E22E8F46B1}" destId="{BF5DE57C-E291-4A34-96A6-C9DE96B509E0}" srcOrd="0" destOrd="0" presId="urn:microsoft.com/office/officeart/2005/8/layout/radial2"/>
    <dgm:cxn modelId="{23062504-3D58-401E-A57E-12FF73E72C59}" type="presParOf" srcId="{C9E961C5-E9DE-454C-A4B6-08E22E8F46B1}" destId="{40A156BF-CFCC-46F9-BC41-37BE2AA8EBC8}" srcOrd="1" destOrd="0" presId="urn:microsoft.com/office/officeart/2005/8/layout/radial2"/>
    <dgm:cxn modelId="{E953468F-2CC5-40A1-B41E-ADE114EA6977}" type="presParOf" srcId="{2A64431A-03BE-4B52-8013-15CB61D17903}" destId="{1A1B7CB0-59A8-417C-8B84-F88E03AE8330}" srcOrd="5" destOrd="0" presId="urn:microsoft.com/office/officeart/2005/8/layout/radial2"/>
    <dgm:cxn modelId="{CF668043-7AC6-4D7F-88A9-2D1C4AA171B3}" type="presParOf" srcId="{2A64431A-03BE-4B52-8013-15CB61D17903}" destId="{550565E8-2340-474B-8791-BA2A6B2E8AE9}" srcOrd="6" destOrd="0" presId="urn:microsoft.com/office/officeart/2005/8/layout/radial2"/>
    <dgm:cxn modelId="{D98A2A9D-56B9-4CD2-A8AD-E00F83877493}" type="presParOf" srcId="{550565E8-2340-474B-8791-BA2A6B2E8AE9}" destId="{332966C7-C8C9-4239-BE44-FDA22CA8D0B5}" srcOrd="0" destOrd="0" presId="urn:microsoft.com/office/officeart/2005/8/layout/radial2"/>
    <dgm:cxn modelId="{E31C98EE-9E95-447A-9FDF-2DE986398568}" type="presParOf" srcId="{550565E8-2340-474B-8791-BA2A6B2E8AE9}" destId="{A0D714E4-B9F4-4E6C-BB90-E884A8E7040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9B746C-3B7D-4135-874F-A0B15122C575}"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en-US"/>
        </a:p>
      </dgm:t>
    </dgm:pt>
    <dgm:pt modelId="{5E4D2433-B200-487D-B65D-09C39E97A66E}">
      <dgm:prSet phldrT="[Text]" custT="1"/>
      <dgm:spPr>
        <a:solidFill>
          <a:schemeClr val="bg1">
            <a:lumMod val="85000"/>
          </a:schemeClr>
        </a:solidFill>
      </dgm:spPr>
      <dgm:t>
        <a:bodyPr/>
        <a:lstStyle/>
        <a:p>
          <a:endParaRPr lang="en-US" sz="1200"/>
        </a:p>
        <a:p>
          <a:r>
            <a:rPr lang="en-US" sz="1050"/>
            <a:t>Enable </a:t>
          </a:r>
        </a:p>
        <a:p>
          <a:r>
            <a:rPr lang="en-US" sz="1050"/>
            <a:t>scalable data </a:t>
          </a:r>
        </a:p>
        <a:p>
          <a:r>
            <a:rPr lang="en-US" sz="1050"/>
            <a:t>collection across </a:t>
          </a:r>
        </a:p>
        <a:p>
          <a:r>
            <a:rPr lang="en-US" sz="1050"/>
            <a:t>diverse patient populations</a:t>
          </a:r>
        </a:p>
      </dgm:t>
    </dgm:pt>
    <dgm:pt modelId="{F76EC18B-D77F-4734-8BEF-2923E6D85B2D}" type="parTrans" cxnId="{6102A261-6804-4827-9617-7B46736541D3}">
      <dgm:prSet/>
      <dgm:spPr/>
      <dgm:t>
        <a:bodyPr/>
        <a:lstStyle/>
        <a:p>
          <a:endParaRPr lang="en-US"/>
        </a:p>
      </dgm:t>
    </dgm:pt>
    <dgm:pt modelId="{BBA6B989-B8C0-4860-B5A4-3A3CAB67938C}" type="sibTrans" cxnId="{6102A261-6804-4827-9617-7B46736541D3}">
      <dgm:prSet/>
      <dgm:spPr/>
      <dgm:t>
        <a:bodyPr/>
        <a:lstStyle/>
        <a:p>
          <a:endParaRPr lang="en-US"/>
        </a:p>
      </dgm:t>
    </dgm:pt>
    <dgm:pt modelId="{46F12314-1CDD-4CAA-9CBA-A61B1A51D210}">
      <dgm:prSet phldrT="[Text]" custT="1"/>
      <dgm:spPr>
        <a:solidFill>
          <a:schemeClr val="accent2">
            <a:lumMod val="40000"/>
            <a:lumOff val="60000"/>
          </a:schemeClr>
        </a:solidFill>
      </dgm:spPr>
      <dgm:t>
        <a:bodyPr/>
        <a:lstStyle/>
        <a:p>
          <a:pPr algn="ctr"/>
          <a:r>
            <a:rPr lang="en-US" sz="1050" dirty="0" smtClean="0"/>
            <a:t>               1</a:t>
          </a:r>
          <a:r>
            <a:rPr lang="en-US" sz="1050" dirty="0"/>
            <a:t>. </a:t>
          </a:r>
          <a:r>
            <a:rPr lang="en-US" sz="1050" dirty="0" smtClean="0"/>
            <a:t>Collaborate with Department Administrators </a:t>
          </a:r>
          <a:endParaRPr lang="en-US" sz="1050" dirty="0"/>
        </a:p>
        <a:p>
          <a:pPr algn="ctr"/>
          <a:r>
            <a:rPr lang="en-US" sz="1050" dirty="0" smtClean="0"/>
            <a:t>               2</a:t>
          </a:r>
          <a:r>
            <a:rPr lang="en-US" sz="1050" dirty="0"/>
            <a:t>. </a:t>
          </a:r>
          <a:r>
            <a:rPr lang="en-US" sz="1050" dirty="0" smtClean="0"/>
            <a:t>Imbed clinical research in clinical model</a:t>
          </a:r>
          <a:endParaRPr lang="en-US" sz="1050" dirty="0"/>
        </a:p>
        <a:p>
          <a:pPr algn="ctr"/>
          <a:r>
            <a:rPr lang="en-US" sz="1050" dirty="0" smtClean="0"/>
            <a:t>               3</a:t>
          </a:r>
          <a:r>
            <a:rPr lang="en-US" sz="1050" dirty="0"/>
            <a:t>. </a:t>
          </a:r>
          <a:r>
            <a:rPr lang="en-US" sz="1050" dirty="0" smtClean="0"/>
            <a:t>Think differently about clinical trial D&amp;I enrollment</a:t>
          </a:r>
          <a:endParaRPr lang="en-US" sz="1050" dirty="0"/>
        </a:p>
        <a:p>
          <a:pPr algn="ctr"/>
          <a:r>
            <a:rPr lang="en-US" sz="1050" dirty="0" smtClean="0"/>
            <a:t>               4</a:t>
          </a:r>
          <a:r>
            <a:rPr lang="en-US" sz="1050" dirty="0"/>
            <a:t>. </a:t>
          </a:r>
          <a:r>
            <a:rPr lang="en-US" sz="1050" dirty="0" smtClean="0"/>
            <a:t>Work with CTSI: GCRU and CRRO on clinical                                                                                                       research engagement</a:t>
          </a:r>
        </a:p>
        <a:p>
          <a:pPr algn="ctr"/>
          <a:r>
            <a:rPr lang="en-US" sz="1050" dirty="0" smtClean="0"/>
            <a:t> 5. Continue to support COVID clinical research program </a:t>
          </a:r>
        </a:p>
        <a:p>
          <a:pPr algn="ctr"/>
          <a:r>
            <a:rPr lang="en-US" sz="1050" dirty="0" smtClean="0"/>
            <a:t>6. Identify methods for remote research</a:t>
          </a:r>
          <a:endParaRPr lang="en-US" sz="1050" dirty="0"/>
        </a:p>
      </dgm:t>
    </dgm:pt>
    <dgm:pt modelId="{6F3D8586-7B87-4BF7-B032-96221315115F}" type="parTrans" cxnId="{809310FD-81D3-4561-B849-95040DB17CBF}">
      <dgm:prSet/>
      <dgm:spPr/>
      <dgm:t>
        <a:bodyPr/>
        <a:lstStyle/>
        <a:p>
          <a:endParaRPr lang="en-US"/>
        </a:p>
      </dgm:t>
    </dgm:pt>
    <dgm:pt modelId="{566ABFDA-75D7-4944-A734-0F5A7279A71B}" type="sibTrans" cxnId="{809310FD-81D3-4561-B849-95040DB17CBF}">
      <dgm:prSet/>
      <dgm:spPr/>
      <dgm:t>
        <a:bodyPr/>
        <a:lstStyle/>
        <a:p>
          <a:endParaRPr lang="en-US"/>
        </a:p>
      </dgm:t>
    </dgm:pt>
    <dgm:pt modelId="{A210EFB4-D1C0-425C-AE6B-E7D2030985BD}">
      <dgm:prSet phldrT="[Text]" custT="1"/>
      <dgm:spPr>
        <a:solidFill>
          <a:schemeClr val="accent1">
            <a:lumMod val="40000"/>
            <a:lumOff val="60000"/>
          </a:schemeClr>
        </a:solidFill>
      </dgm:spPr>
      <dgm:t>
        <a:bodyPr/>
        <a:lstStyle/>
        <a:p>
          <a:pPr algn="l"/>
          <a:endParaRPr lang="en-US" sz="1200" dirty="0"/>
        </a:p>
        <a:p>
          <a:pPr algn="ctr"/>
          <a:r>
            <a:rPr lang="en-US" sz="1050" dirty="0"/>
            <a:t>1</a:t>
          </a:r>
          <a:r>
            <a:rPr lang="en-US" sz="1050" dirty="0" smtClean="0"/>
            <a:t>. Work with department administrators on Expense tracking and reporting</a:t>
          </a:r>
          <a:endParaRPr lang="en-US" sz="1050" dirty="0"/>
        </a:p>
        <a:p>
          <a:pPr algn="ctr"/>
          <a:r>
            <a:rPr lang="en-US" sz="1050" dirty="0"/>
            <a:t>2. </a:t>
          </a:r>
          <a:r>
            <a:rPr lang="en-US" sz="1050" dirty="0" smtClean="0"/>
            <a:t>Confirm management of </a:t>
          </a:r>
          <a:r>
            <a:rPr lang="en-US" sz="1050" dirty="0" err="1" smtClean="0"/>
            <a:t>ClinCard</a:t>
          </a:r>
          <a:r>
            <a:rPr lang="en-US" sz="1050" dirty="0" smtClean="0"/>
            <a:t> process </a:t>
          </a:r>
          <a:endParaRPr lang="en-US" sz="1050" dirty="0">
            <a:highlight>
              <a:srgbClr val="FFFF00"/>
            </a:highlight>
          </a:endParaRPr>
        </a:p>
        <a:p>
          <a:pPr algn="ctr"/>
          <a:r>
            <a:rPr lang="en-US" sz="1050" dirty="0"/>
            <a:t>3. </a:t>
          </a:r>
          <a:r>
            <a:rPr lang="en-US" sz="1050" dirty="0" smtClean="0"/>
            <a:t>Work within new </a:t>
          </a:r>
          <a:r>
            <a:rPr lang="en-US" sz="1050" dirty="0" err="1" smtClean="0"/>
            <a:t>Infor</a:t>
          </a:r>
          <a:r>
            <a:rPr lang="en-US" sz="1050" dirty="0" smtClean="0"/>
            <a:t> system and develop reporting, e.g. clean-up open AR tracking</a:t>
          </a:r>
        </a:p>
        <a:p>
          <a:pPr algn="ctr"/>
          <a:r>
            <a:rPr lang="en-US" sz="1050" dirty="0" smtClean="0"/>
            <a:t>4. Manage data intake on </a:t>
          </a:r>
          <a:r>
            <a:rPr lang="en-US" sz="1050" dirty="0" err="1" smtClean="0"/>
            <a:t>TriNetX</a:t>
          </a:r>
          <a:r>
            <a:rPr lang="en-US" sz="1050" dirty="0" smtClean="0"/>
            <a:t> match modeling and other clinical trial inquires</a:t>
          </a:r>
        </a:p>
        <a:p>
          <a:pPr algn="ctr"/>
          <a:r>
            <a:rPr lang="en-US" sz="1050" dirty="0" smtClean="0"/>
            <a:t>5. Improve feasibility review of clinical research projects- dept. review, recruitment, location, budget, etc.  </a:t>
          </a:r>
        </a:p>
        <a:p>
          <a:pPr algn="ctr"/>
          <a:r>
            <a:rPr lang="en-US" sz="1050" dirty="0" smtClean="0"/>
            <a:t>6. Update PB federal and industry research pricing </a:t>
          </a:r>
        </a:p>
        <a:p>
          <a:pPr algn="ctr"/>
          <a:r>
            <a:rPr lang="en-US" sz="1050" dirty="0" smtClean="0"/>
            <a:t>7. Evaluate </a:t>
          </a:r>
          <a:r>
            <a:rPr lang="en-US" sz="1050" dirty="0" err="1" smtClean="0"/>
            <a:t>Velos</a:t>
          </a:r>
          <a:r>
            <a:rPr lang="en-US" sz="1050" dirty="0" smtClean="0"/>
            <a:t> study and participant completion tracking </a:t>
          </a:r>
          <a:endParaRPr lang="en-US" sz="1050" dirty="0"/>
        </a:p>
        <a:p>
          <a:pPr algn="ctr"/>
          <a:endParaRPr lang="en-US" sz="1200" dirty="0"/>
        </a:p>
      </dgm:t>
    </dgm:pt>
    <dgm:pt modelId="{1EE2DFDB-5E02-4CCB-87BD-6F985E8086CF}" type="parTrans" cxnId="{8942EEC6-E27E-4C73-89B2-7A4C066BE2E2}">
      <dgm:prSet/>
      <dgm:spPr/>
      <dgm:t>
        <a:bodyPr/>
        <a:lstStyle/>
        <a:p>
          <a:endParaRPr lang="en-US"/>
        </a:p>
      </dgm:t>
    </dgm:pt>
    <dgm:pt modelId="{2F496B1F-315F-494F-B681-CD86929AC97E}" type="sibTrans" cxnId="{8942EEC6-E27E-4C73-89B2-7A4C066BE2E2}">
      <dgm:prSet/>
      <dgm:spPr/>
      <dgm:t>
        <a:bodyPr/>
        <a:lstStyle/>
        <a:p>
          <a:endParaRPr lang="en-US"/>
        </a:p>
      </dgm:t>
    </dgm:pt>
    <dgm:pt modelId="{1FC6BEFF-52A4-45FD-8EEB-24E335208692}" type="pres">
      <dgm:prSet presAssocID="{3D9B746C-3B7D-4135-874F-A0B15122C575}" presName="Name0" presStyleCnt="0">
        <dgm:presLayoutVars>
          <dgm:dir/>
          <dgm:animLvl val="lvl"/>
          <dgm:resizeHandles val="exact"/>
        </dgm:presLayoutVars>
      </dgm:prSet>
      <dgm:spPr/>
      <dgm:t>
        <a:bodyPr/>
        <a:lstStyle/>
        <a:p>
          <a:endParaRPr lang="en-US"/>
        </a:p>
      </dgm:t>
    </dgm:pt>
    <dgm:pt modelId="{6CCD892C-AAA3-49F4-9F2A-0EEE04D15D4D}" type="pres">
      <dgm:prSet presAssocID="{5E4D2433-B200-487D-B65D-09C39E97A66E}" presName="Name8" presStyleCnt="0"/>
      <dgm:spPr/>
    </dgm:pt>
    <dgm:pt modelId="{155B001C-D84E-442A-8521-D693C234BE0F}" type="pres">
      <dgm:prSet presAssocID="{5E4D2433-B200-487D-B65D-09C39E97A66E}" presName="level" presStyleLbl="node1" presStyleIdx="0" presStyleCnt="3">
        <dgm:presLayoutVars>
          <dgm:chMax val="1"/>
          <dgm:bulletEnabled val="1"/>
        </dgm:presLayoutVars>
      </dgm:prSet>
      <dgm:spPr/>
      <dgm:t>
        <a:bodyPr/>
        <a:lstStyle/>
        <a:p>
          <a:endParaRPr lang="en-US"/>
        </a:p>
      </dgm:t>
    </dgm:pt>
    <dgm:pt modelId="{9530A71B-7085-4B03-8D5B-E01D7CA0D8B7}" type="pres">
      <dgm:prSet presAssocID="{5E4D2433-B200-487D-B65D-09C39E97A66E}" presName="levelTx" presStyleLbl="revTx" presStyleIdx="0" presStyleCnt="0">
        <dgm:presLayoutVars>
          <dgm:chMax val="1"/>
          <dgm:bulletEnabled val="1"/>
        </dgm:presLayoutVars>
      </dgm:prSet>
      <dgm:spPr/>
      <dgm:t>
        <a:bodyPr/>
        <a:lstStyle/>
        <a:p>
          <a:endParaRPr lang="en-US"/>
        </a:p>
      </dgm:t>
    </dgm:pt>
    <dgm:pt modelId="{B4A96751-996C-428F-86C2-F4B0A4DF391A}" type="pres">
      <dgm:prSet presAssocID="{46F12314-1CDD-4CAA-9CBA-A61B1A51D210}" presName="Name8" presStyleCnt="0"/>
      <dgm:spPr/>
    </dgm:pt>
    <dgm:pt modelId="{0015AA3F-F5C9-48E1-95C2-405DD173867D}" type="pres">
      <dgm:prSet presAssocID="{46F12314-1CDD-4CAA-9CBA-A61B1A51D210}" presName="level" presStyleLbl="node1" presStyleIdx="1" presStyleCnt="3" custLinFactNeighborX="-546">
        <dgm:presLayoutVars>
          <dgm:chMax val="1"/>
          <dgm:bulletEnabled val="1"/>
        </dgm:presLayoutVars>
      </dgm:prSet>
      <dgm:spPr/>
      <dgm:t>
        <a:bodyPr/>
        <a:lstStyle/>
        <a:p>
          <a:endParaRPr lang="en-US"/>
        </a:p>
      </dgm:t>
    </dgm:pt>
    <dgm:pt modelId="{98E7047C-5BB2-4D32-8F6D-E8F07FE1EF17}" type="pres">
      <dgm:prSet presAssocID="{46F12314-1CDD-4CAA-9CBA-A61B1A51D210}" presName="levelTx" presStyleLbl="revTx" presStyleIdx="0" presStyleCnt="0">
        <dgm:presLayoutVars>
          <dgm:chMax val="1"/>
          <dgm:bulletEnabled val="1"/>
        </dgm:presLayoutVars>
      </dgm:prSet>
      <dgm:spPr/>
      <dgm:t>
        <a:bodyPr/>
        <a:lstStyle/>
        <a:p>
          <a:endParaRPr lang="en-US"/>
        </a:p>
      </dgm:t>
    </dgm:pt>
    <dgm:pt modelId="{E1E73393-CD7C-4F9E-83EF-80395547F6B4}" type="pres">
      <dgm:prSet presAssocID="{A210EFB4-D1C0-425C-AE6B-E7D2030985BD}" presName="Name8" presStyleCnt="0"/>
      <dgm:spPr/>
    </dgm:pt>
    <dgm:pt modelId="{DA55FEF0-CA22-4039-BCEE-8B8DAF36D374}" type="pres">
      <dgm:prSet presAssocID="{A210EFB4-D1C0-425C-AE6B-E7D2030985BD}" presName="level" presStyleLbl="node1" presStyleIdx="2" presStyleCnt="3">
        <dgm:presLayoutVars>
          <dgm:chMax val="1"/>
          <dgm:bulletEnabled val="1"/>
        </dgm:presLayoutVars>
      </dgm:prSet>
      <dgm:spPr/>
      <dgm:t>
        <a:bodyPr/>
        <a:lstStyle/>
        <a:p>
          <a:endParaRPr lang="en-US"/>
        </a:p>
      </dgm:t>
    </dgm:pt>
    <dgm:pt modelId="{2218BF92-EC9E-4A60-92C5-9E9FBE0D3C4A}" type="pres">
      <dgm:prSet presAssocID="{A210EFB4-D1C0-425C-AE6B-E7D2030985BD}" presName="levelTx" presStyleLbl="revTx" presStyleIdx="0" presStyleCnt="0">
        <dgm:presLayoutVars>
          <dgm:chMax val="1"/>
          <dgm:bulletEnabled val="1"/>
        </dgm:presLayoutVars>
      </dgm:prSet>
      <dgm:spPr/>
      <dgm:t>
        <a:bodyPr/>
        <a:lstStyle/>
        <a:p>
          <a:endParaRPr lang="en-US"/>
        </a:p>
      </dgm:t>
    </dgm:pt>
  </dgm:ptLst>
  <dgm:cxnLst>
    <dgm:cxn modelId="{809310FD-81D3-4561-B849-95040DB17CBF}" srcId="{3D9B746C-3B7D-4135-874F-A0B15122C575}" destId="{46F12314-1CDD-4CAA-9CBA-A61B1A51D210}" srcOrd="1" destOrd="0" parTransId="{6F3D8586-7B87-4BF7-B032-96221315115F}" sibTransId="{566ABFDA-75D7-4944-A734-0F5A7279A71B}"/>
    <dgm:cxn modelId="{ADB71180-0ABA-4175-9900-E2B7B4F20E5D}" type="presOf" srcId="{5E4D2433-B200-487D-B65D-09C39E97A66E}" destId="{155B001C-D84E-442A-8521-D693C234BE0F}" srcOrd="0" destOrd="0" presId="urn:microsoft.com/office/officeart/2005/8/layout/pyramid1"/>
    <dgm:cxn modelId="{0F3CB2C7-C94E-4416-991A-8921DD69014F}" type="presOf" srcId="{A210EFB4-D1C0-425C-AE6B-E7D2030985BD}" destId="{DA55FEF0-CA22-4039-BCEE-8B8DAF36D374}" srcOrd="0" destOrd="0" presId="urn:microsoft.com/office/officeart/2005/8/layout/pyramid1"/>
    <dgm:cxn modelId="{8942EEC6-E27E-4C73-89B2-7A4C066BE2E2}" srcId="{3D9B746C-3B7D-4135-874F-A0B15122C575}" destId="{A210EFB4-D1C0-425C-AE6B-E7D2030985BD}" srcOrd="2" destOrd="0" parTransId="{1EE2DFDB-5E02-4CCB-87BD-6F985E8086CF}" sibTransId="{2F496B1F-315F-494F-B681-CD86929AC97E}"/>
    <dgm:cxn modelId="{96AFE81A-ACF1-4040-8B13-669320368DFD}" type="presOf" srcId="{46F12314-1CDD-4CAA-9CBA-A61B1A51D210}" destId="{0015AA3F-F5C9-48E1-95C2-405DD173867D}" srcOrd="0" destOrd="0" presId="urn:microsoft.com/office/officeart/2005/8/layout/pyramid1"/>
    <dgm:cxn modelId="{96135DD8-19B0-41B5-8CB1-D1AD325960AC}" type="presOf" srcId="{3D9B746C-3B7D-4135-874F-A0B15122C575}" destId="{1FC6BEFF-52A4-45FD-8EEB-24E335208692}" srcOrd="0" destOrd="0" presId="urn:microsoft.com/office/officeart/2005/8/layout/pyramid1"/>
    <dgm:cxn modelId="{1CD16253-142A-4D0E-9838-F3328D978B5E}" type="presOf" srcId="{46F12314-1CDD-4CAA-9CBA-A61B1A51D210}" destId="{98E7047C-5BB2-4D32-8F6D-E8F07FE1EF17}" srcOrd="1" destOrd="0" presId="urn:microsoft.com/office/officeart/2005/8/layout/pyramid1"/>
    <dgm:cxn modelId="{D89E066A-296E-471D-A417-C51AE25A7D62}" type="presOf" srcId="{A210EFB4-D1C0-425C-AE6B-E7D2030985BD}" destId="{2218BF92-EC9E-4A60-92C5-9E9FBE0D3C4A}" srcOrd="1" destOrd="0" presId="urn:microsoft.com/office/officeart/2005/8/layout/pyramid1"/>
    <dgm:cxn modelId="{6102A261-6804-4827-9617-7B46736541D3}" srcId="{3D9B746C-3B7D-4135-874F-A0B15122C575}" destId="{5E4D2433-B200-487D-B65D-09C39E97A66E}" srcOrd="0" destOrd="0" parTransId="{F76EC18B-D77F-4734-8BEF-2923E6D85B2D}" sibTransId="{BBA6B989-B8C0-4860-B5A4-3A3CAB67938C}"/>
    <dgm:cxn modelId="{1E261322-7798-4588-97D9-DE843E14C70C}" type="presOf" srcId="{5E4D2433-B200-487D-B65D-09C39E97A66E}" destId="{9530A71B-7085-4B03-8D5B-E01D7CA0D8B7}" srcOrd="1" destOrd="0" presId="urn:microsoft.com/office/officeart/2005/8/layout/pyramid1"/>
    <dgm:cxn modelId="{5569913C-F44F-484A-973D-3213E4BE7209}" type="presParOf" srcId="{1FC6BEFF-52A4-45FD-8EEB-24E335208692}" destId="{6CCD892C-AAA3-49F4-9F2A-0EEE04D15D4D}" srcOrd="0" destOrd="0" presId="urn:microsoft.com/office/officeart/2005/8/layout/pyramid1"/>
    <dgm:cxn modelId="{C46AD49B-536D-4E50-9A6E-08528A55D728}" type="presParOf" srcId="{6CCD892C-AAA3-49F4-9F2A-0EEE04D15D4D}" destId="{155B001C-D84E-442A-8521-D693C234BE0F}" srcOrd="0" destOrd="0" presId="urn:microsoft.com/office/officeart/2005/8/layout/pyramid1"/>
    <dgm:cxn modelId="{8BDA207C-3540-4CD9-86AB-59AAEBFE45D8}" type="presParOf" srcId="{6CCD892C-AAA3-49F4-9F2A-0EEE04D15D4D}" destId="{9530A71B-7085-4B03-8D5B-E01D7CA0D8B7}" srcOrd="1" destOrd="0" presId="urn:microsoft.com/office/officeart/2005/8/layout/pyramid1"/>
    <dgm:cxn modelId="{E8651A1D-48EE-4668-B0E4-07ABD2B69A90}" type="presParOf" srcId="{1FC6BEFF-52A4-45FD-8EEB-24E335208692}" destId="{B4A96751-996C-428F-86C2-F4B0A4DF391A}" srcOrd="1" destOrd="0" presId="urn:microsoft.com/office/officeart/2005/8/layout/pyramid1"/>
    <dgm:cxn modelId="{4CC225E9-4E68-44F6-8E8B-E8BD3F097BCC}" type="presParOf" srcId="{B4A96751-996C-428F-86C2-F4B0A4DF391A}" destId="{0015AA3F-F5C9-48E1-95C2-405DD173867D}" srcOrd="0" destOrd="0" presId="urn:microsoft.com/office/officeart/2005/8/layout/pyramid1"/>
    <dgm:cxn modelId="{132FE49A-885E-4C3A-8689-24D36DE8B004}" type="presParOf" srcId="{B4A96751-996C-428F-86C2-F4B0A4DF391A}" destId="{98E7047C-5BB2-4D32-8F6D-E8F07FE1EF17}" srcOrd="1" destOrd="0" presId="urn:microsoft.com/office/officeart/2005/8/layout/pyramid1"/>
    <dgm:cxn modelId="{2842746C-37DB-4642-9B57-5C7576DF2BA2}" type="presParOf" srcId="{1FC6BEFF-52A4-45FD-8EEB-24E335208692}" destId="{E1E73393-CD7C-4F9E-83EF-80395547F6B4}" srcOrd="2" destOrd="0" presId="urn:microsoft.com/office/officeart/2005/8/layout/pyramid1"/>
    <dgm:cxn modelId="{9A8DEAB0-16B8-4ABC-A8C5-0E1CF1A2D29A}" type="presParOf" srcId="{E1E73393-CD7C-4F9E-83EF-80395547F6B4}" destId="{DA55FEF0-CA22-4039-BCEE-8B8DAF36D374}" srcOrd="0" destOrd="0" presId="urn:microsoft.com/office/officeart/2005/8/layout/pyramid1"/>
    <dgm:cxn modelId="{B04613E0-313B-4ADE-8490-F6F8DBE14098}" type="presParOf" srcId="{E1E73393-CD7C-4F9E-83EF-80395547F6B4}" destId="{2218BF92-EC9E-4A60-92C5-9E9FBE0D3C4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B7CB0-59A8-417C-8B84-F88E03AE8330}">
      <dsp:nvSpPr>
        <dsp:cNvPr id="0" name=""/>
        <dsp:cNvSpPr/>
      </dsp:nvSpPr>
      <dsp:spPr>
        <a:xfrm rot="2587326">
          <a:off x="2902565" y="3548391"/>
          <a:ext cx="646088" cy="51152"/>
        </a:xfrm>
        <a:custGeom>
          <a:avLst/>
          <a:gdLst/>
          <a:ahLst/>
          <a:cxnLst/>
          <a:rect l="0" t="0" r="0" b="0"/>
          <a:pathLst>
            <a:path>
              <a:moveTo>
                <a:pt x="0" y="25576"/>
              </a:moveTo>
              <a:lnTo>
                <a:pt x="646088" y="255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751733-C97D-4EF3-B547-9FC3AD4789BC}">
      <dsp:nvSpPr>
        <dsp:cNvPr id="0" name=""/>
        <dsp:cNvSpPr/>
      </dsp:nvSpPr>
      <dsp:spPr>
        <a:xfrm>
          <a:off x="2989820" y="2512058"/>
          <a:ext cx="728789" cy="51152"/>
        </a:xfrm>
        <a:custGeom>
          <a:avLst/>
          <a:gdLst/>
          <a:ahLst/>
          <a:cxnLst/>
          <a:rect l="0" t="0" r="0" b="0"/>
          <a:pathLst>
            <a:path>
              <a:moveTo>
                <a:pt x="0" y="25576"/>
              </a:moveTo>
              <a:lnTo>
                <a:pt x="728789" y="255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B6A658-E1DE-4604-9213-27C0E479CF15}">
      <dsp:nvSpPr>
        <dsp:cNvPr id="0" name=""/>
        <dsp:cNvSpPr/>
      </dsp:nvSpPr>
      <dsp:spPr>
        <a:xfrm rot="19037004">
          <a:off x="2886230" y="1443138"/>
          <a:ext cx="780980" cy="51152"/>
        </a:xfrm>
        <a:custGeom>
          <a:avLst/>
          <a:gdLst/>
          <a:ahLst/>
          <a:cxnLst/>
          <a:rect l="0" t="0" r="0" b="0"/>
          <a:pathLst>
            <a:path>
              <a:moveTo>
                <a:pt x="0" y="25576"/>
              </a:moveTo>
              <a:lnTo>
                <a:pt x="780980" y="255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50C646-8C8F-4B85-9746-56B1239F0757}">
      <dsp:nvSpPr>
        <dsp:cNvPr id="0" name=""/>
        <dsp:cNvSpPr/>
      </dsp:nvSpPr>
      <dsp:spPr>
        <a:xfrm>
          <a:off x="875011" y="1293629"/>
          <a:ext cx="2488010" cy="2488010"/>
        </a:xfrm>
        <a:prstGeom prst="ellipse">
          <a:avLst/>
        </a:prstGeom>
        <a:solidFill>
          <a:srgbClr val="F8BF56"/>
        </a:solidFill>
        <a:ln w="12700" cap="flat" cmpd="sng" algn="ctr">
          <a:solidFill>
            <a:schemeClr val="lt1">
              <a:hueOff val="0"/>
              <a:satOff val="0"/>
              <a:lumOff val="0"/>
              <a:alphaOff val="0"/>
            </a:schemeClr>
          </a:solidFill>
          <a:prstDash val="solid"/>
          <a:miter lim="800000"/>
        </a:ln>
        <a:effectLst>
          <a:glow rad="228600">
            <a:schemeClr val="accent2">
              <a:satMod val="175000"/>
              <a:alpha val="40000"/>
            </a:schemeClr>
          </a:glow>
          <a:softEdge rad="127000"/>
        </a:effectLst>
      </dsp:spPr>
      <dsp:style>
        <a:lnRef idx="2">
          <a:scrgbClr r="0" g="0" b="0"/>
        </a:lnRef>
        <a:fillRef idx="1">
          <a:scrgbClr r="0" g="0" b="0"/>
        </a:fillRef>
        <a:effectRef idx="0">
          <a:scrgbClr r="0" g="0" b="0"/>
        </a:effectRef>
        <a:fontRef idx="minor">
          <a:schemeClr val="lt1"/>
        </a:fontRef>
      </dsp:style>
    </dsp:sp>
    <dsp:sp modelId="{180F7FF2-830D-456F-AD60-EBCB496A8E97}">
      <dsp:nvSpPr>
        <dsp:cNvPr id="0" name=""/>
        <dsp:cNvSpPr/>
      </dsp:nvSpPr>
      <dsp:spPr>
        <a:xfrm>
          <a:off x="3365613" y="-48925"/>
          <a:ext cx="1492806" cy="1492806"/>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COI Smart Survey</a:t>
          </a:r>
          <a:endParaRPr lang="en-US" sz="2000" kern="1200" dirty="0">
            <a:solidFill>
              <a:schemeClr val="tx1"/>
            </a:solidFill>
          </a:endParaRPr>
        </a:p>
      </dsp:txBody>
      <dsp:txXfrm>
        <a:off x="3584229" y="169691"/>
        <a:ext cx="1055574" cy="1055574"/>
      </dsp:txXfrm>
    </dsp:sp>
    <dsp:sp modelId="{2D2C3B75-C694-490D-B110-8EE57403D314}">
      <dsp:nvSpPr>
        <dsp:cNvPr id="0" name=""/>
        <dsp:cNvSpPr/>
      </dsp:nvSpPr>
      <dsp:spPr>
        <a:xfrm>
          <a:off x="5007700" y="-48925"/>
          <a:ext cx="2239209" cy="149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Submitted annually</a:t>
          </a:r>
          <a:endParaRPr lang="en-US" sz="1400" kern="1200" dirty="0"/>
        </a:p>
        <a:p>
          <a:pPr marL="114300" lvl="1" indent="-114300" algn="l" defTabSz="622300">
            <a:lnSpc>
              <a:spcPct val="90000"/>
            </a:lnSpc>
            <a:spcBef>
              <a:spcPct val="0"/>
            </a:spcBef>
            <a:spcAft>
              <a:spcPct val="15000"/>
            </a:spcAft>
            <a:buChar char="••"/>
          </a:pPr>
          <a:r>
            <a:rPr lang="en-US" sz="1400" kern="1200" dirty="0" smtClean="0"/>
            <a:t>Contact  the </a:t>
          </a:r>
          <a:r>
            <a:rPr lang="en-US" sz="1400" kern="1200" dirty="0" smtClean="0">
              <a:solidFill>
                <a:schemeClr val="accent1">
                  <a:lumMod val="50000"/>
                </a:schemeClr>
              </a:solidFill>
            </a:rPr>
            <a:t>Compliance Dept.</a:t>
          </a:r>
          <a:r>
            <a:rPr lang="en-US" sz="1400" kern="1200" dirty="0" smtClean="0"/>
            <a:t> for questions or updates.</a:t>
          </a:r>
          <a:endParaRPr lang="en-US" sz="1400" kern="1200" dirty="0"/>
        </a:p>
      </dsp:txBody>
      <dsp:txXfrm>
        <a:off x="5007700" y="-48925"/>
        <a:ext cx="2239209" cy="1492806"/>
      </dsp:txXfrm>
    </dsp:sp>
    <dsp:sp modelId="{BF5DE57C-E291-4A34-96A6-C9DE96B509E0}">
      <dsp:nvSpPr>
        <dsp:cNvPr id="0" name=""/>
        <dsp:cNvSpPr/>
      </dsp:nvSpPr>
      <dsp:spPr>
        <a:xfrm>
          <a:off x="3718610" y="1642473"/>
          <a:ext cx="1716921" cy="1790322"/>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Other Support &amp; Foreign Component Disclosures</a:t>
          </a:r>
          <a:endParaRPr lang="en-US" sz="1600" kern="1200" dirty="0">
            <a:solidFill>
              <a:schemeClr val="tx1"/>
            </a:solidFill>
          </a:endParaRPr>
        </a:p>
      </dsp:txBody>
      <dsp:txXfrm>
        <a:off x="3970047" y="1904660"/>
        <a:ext cx="1214047" cy="1265948"/>
      </dsp:txXfrm>
    </dsp:sp>
    <dsp:sp modelId="{332966C7-C8C9-4239-BE44-FDA22CA8D0B5}">
      <dsp:nvSpPr>
        <dsp:cNvPr id="0" name=""/>
        <dsp:cNvSpPr/>
      </dsp:nvSpPr>
      <dsp:spPr>
        <a:xfrm>
          <a:off x="3225187" y="3531407"/>
          <a:ext cx="1717488" cy="1692767"/>
        </a:xfrm>
        <a:prstGeom prst="ellips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i="0" kern="1200" dirty="0" smtClean="0">
              <a:solidFill>
                <a:schemeClr val="tx1"/>
              </a:solidFill>
            </a:rPr>
            <a:t>Investigator </a:t>
          </a:r>
          <a:r>
            <a:rPr lang="en-US" sz="1800" kern="1200" dirty="0" smtClean="0">
              <a:solidFill>
                <a:schemeClr val="tx1"/>
              </a:solidFill>
            </a:rPr>
            <a:t>Updates</a:t>
          </a:r>
          <a:endParaRPr lang="en-US" sz="1800" kern="1200" dirty="0">
            <a:solidFill>
              <a:schemeClr val="tx1"/>
            </a:solidFill>
          </a:endParaRPr>
        </a:p>
      </dsp:txBody>
      <dsp:txXfrm>
        <a:off x="3476707" y="3779307"/>
        <a:ext cx="1214448" cy="1196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42603" cy="465615"/>
          </a:xfrm>
          <a:prstGeom prst="rect">
            <a:avLst/>
          </a:prstGeom>
        </p:spPr>
        <p:txBody>
          <a:bodyPr vert="horz" lIns="91870" tIns="45934" rIns="91870" bIns="45934"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975736" y="1"/>
            <a:ext cx="3042603" cy="465615"/>
          </a:xfrm>
          <a:prstGeom prst="rect">
            <a:avLst/>
          </a:prstGeom>
        </p:spPr>
        <p:txBody>
          <a:bodyPr vert="horz" lIns="91870" tIns="45934" rIns="91870" bIns="45934"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1/21/2021</a:t>
            </a:fld>
            <a:endParaRPr lang="en-US" dirty="0"/>
          </a:p>
        </p:txBody>
      </p:sp>
      <p:sp>
        <p:nvSpPr>
          <p:cNvPr id="4" name="Footer Placeholder 3"/>
          <p:cNvSpPr>
            <a:spLocks noGrp="1"/>
          </p:cNvSpPr>
          <p:nvPr>
            <p:ph type="ftr" sz="quarter" idx="2"/>
          </p:nvPr>
        </p:nvSpPr>
        <p:spPr>
          <a:xfrm>
            <a:off x="4" y="8838722"/>
            <a:ext cx="3042603" cy="465615"/>
          </a:xfrm>
          <a:prstGeom prst="rect">
            <a:avLst/>
          </a:prstGeom>
        </p:spPr>
        <p:txBody>
          <a:bodyPr vert="horz" lIns="91870" tIns="45934" rIns="91870" bIns="45934"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5736" y="8838722"/>
            <a:ext cx="3042603" cy="465615"/>
          </a:xfrm>
          <a:prstGeom prst="rect">
            <a:avLst/>
          </a:prstGeom>
        </p:spPr>
        <p:txBody>
          <a:bodyPr vert="horz" lIns="91870" tIns="45934" rIns="91870" bIns="45934"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42603" cy="465615"/>
          </a:xfrm>
          <a:prstGeom prst="rect">
            <a:avLst/>
          </a:prstGeom>
        </p:spPr>
        <p:txBody>
          <a:bodyPr vert="horz" lIns="93615" tIns="46808" rIns="93615" bIns="46808"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5736" y="1"/>
            <a:ext cx="3042603" cy="465615"/>
          </a:xfrm>
          <a:prstGeom prst="rect">
            <a:avLst/>
          </a:prstGeom>
        </p:spPr>
        <p:txBody>
          <a:bodyPr vert="horz" lIns="93615" tIns="46808" rIns="93615" bIns="46808"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1/21/2021</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615" tIns="46808" rIns="93615" bIns="46808" rtlCol="0" anchor="ctr"/>
          <a:lstStyle/>
          <a:p>
            <a:pPr lvl="0"/>
            <a:endParaRPr lang="en-US" noProof="0" dirty="0"/>
          </a:p>
        </p:txBody>
      </p:sp>
      <p:sp>
        <p:nvSpPr>
          <p:cNvPr id="5" name="Notes Placeholder 4"/>
          <p:cNvSpPr>
            <a:spLocks noGrp="1"/>
          </p:cNvSpPr>
          <p:nvPr>
            <p:ph type="body" sz="quarter" idx="3"/>
          </p:nvPr>
        </p:nvSpPr>
        <p:spPr>
          <a:xfrm>
            <a:off x="702629" y="4420954"/>
            <a:ext cx="5614668" cy="4187349"/>
          </a:xfrm>
          <a:prstGeom prst="rect">
            <a:avLst/>
          </a:prstGeom>
        </p:spPr>
        <p:txBody>
          <a:bodyPr vert="horz" lIns="93615" tIns="46808" rIns="93615" bIns="468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38722"/>
            <a:ext cx="3042603" cy="465615"/>
          </a:xfrm>
          <a:prstGeom prst="rect">
            <a:avLst/>
          </a:prstGeom>
        </p:spPr>
        <p:txBody>
          <a:bodyPr vert="horz" lIns="93615" tIns="46808" rIns="93615" bIns="46808"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5736" y="8838722"/>
            <a:ext cx="3042603" cy="465615"/>
          </a:xfrm>
          <a:prstGeom prst="rect">
            <a:avLst/>
          </a:prstGeom>
        </p:spPr>
        <p:txBody>
          <a:bodyPr vert="horz" lIns="93615" tIns="46808" rIns="93615" bIns="46808"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469" y="5000446"/>
            <a:ext cx="5982139" cy="246473"/>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93935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4299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3</a:t>
            </a:fld>
            <a:endParaRPr lang="en-US" dirty="0"/>
          </a:p>
        </p:txBody>
      </p:sp>
    </p:spTree>
    <p:extLst>
      <p:ext uri="{BB962C8B-B14F-4D97-AF65-F5344CB8AC3E}">
        <p14:creationId xmlns:p14="http://schemas.microsoft.com/office/powerpoint/2010/main" val="58764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469" y="5000446"/>
            <a:ext cx="5982139" cy="246473"/>
          </a:xfrm>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75671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469" y="5000446"/>
            <a:ext cx="5982139" cy="246473"/>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0894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a:t>
            </a:r>
            <a:r>
              <a:rPr lang="en-US" baseline="0" dirty="0" smtClean="0"/>
              <a:t> leadership, GCRU, and Principal Investigators worked tirelessly to offer trial opportunities to BMC patients admitted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231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102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3966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9889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64131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BC14C7-E314-4D8C-B003-D5A1224940E8}" type="datetimeFigureOut">
              <a:rPr kumimoji="0" lang="en-US"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1/21/2021</a:t>
            </a:fld>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EB79AC9-C9E8-4C09-A308-7F90FE1FB70A}" type="slidenum">
              <a:rPr kumimoji="0" lang="en-US"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6547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tint val="75000"/>
                </a:srgbClr>
              </a:solidFill>
              <a:effectLst/>
              <a:uLnTx/>
              <a:uFillTx/>
              <a:latin typeface="Arial" charset="0"/>
              <a:ea typeface="+mn-ea"/>
              <a:cs typeface="Arial" charset="0"/>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800" b="0" i="0" u="none" strike="noStrike" kern="1200" cap="none" spc="0" normalizeH="0" baseline="0" noProof="0">
                <a:ln>
                  <a:noFill/>
                </a:ln>
                <a:solidFill>
                  <a:srgbClr val="000000">
                    <a:tint val="75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1/21/2021</a:t>
            </a:fld>
            <a:endParaRPr kumimoji="0" lang="en-US" sz="1800" b="0" i="0" u="none" strike="noStrike" kern="1200" cap="none" spc="0" normalizeH="0" baseline="0" noProof="0">
              <a:ln>
                <a:noFill/>
              </a:ln>
              <a:solidFill>
                <a:srgbClr val="000000">
                  <a:tint val="75000"/>
                </a:srgbClr>
              </a:solidFill>
              <a:effectLst/>
              <a:uLnTx/>
              <a:uFillTx/>
              <a:latin typeface="Arial" charset="0"/>
              <a:ea typeface="+mn-ea"/>
              <a:cs typeface="Arial" charset="0"/>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sz="1800" b="0" i="0" u="none" strike="noStrike" kern="1200" cap="none" spc="0" normalizeH="0" baseline="0" noProof="0">
                <a:ln>
                  <a:noFill/>
                </a:ln>
                <a:solidFill>
                  <a:srgbClr val="000000">
                    <a:tint val="75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sz="1800" b="0" i="0" u="none" strike="noStrike" kern="1200" cap="none" spc="0" normalizeH="0" baseline="0" noProof="0">
              <a:ln>
                <a:noFill/>
              </a:ln>
              <a:solidFill>
                <a:srgbClr val="000000">
                  <a:tint val="75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40650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9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tint val="75000"/>
                </a:srgbClr>
              </a:solidFill>
              <a:effectLst/>
              <a:uLnTx/>
              <a:uFillTx/>
              <a:latin typeface="Arial" charset="0"/>
              <a:ea typeface="+mn-ea"/>
              <a:cs typeface="Arial" charset="0"/>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800" b="0" i="0" u="none" strike="noStrike" kern="1200" cap="none" spc="0" normalizeH="0" baseline="0" noProof="0">
                <a:ln>
                  <a:noFill/>
                </a:ln>
                <a:solidFill>
                  <a:srgbClr val="000000">
                    <a:tint val="75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1/21/2021</a:t>
            </a:fld>
            <a:endParaRPr kumimoji="0" lang="en-US" sz="1800" b="0" i="0" u="none" strike="noStrike" kern="1200" cap="none" spc="0" normalizeH="0" baseline="0" noProof="0">
              <a:ln>
                <a:noFill/>
              </a:ln>
              <a:solidFill>
                <a:srgbClr val="000000">
                  <a:tint val="75000"/>
                </a:srgbClr>
              </a:solidFill>
              <a:effectLst/>
              <a:uLnTx/>
              <a:uFillTx/>
              <a:latin typeface="Arial" charset="0"/>
              <a:ea typeface="+mn-ea"/>
              <a:cs typeface="Arial" charset="0"/>
            </a:endParaRPr>
          </a:p>
        </p:txBody>
      </p:sp>
      <p:sp>
        <p:nvSpPr>
          <p:cNvPr id="6" name="Holder 6"/>
          <p:cNvSpPr>
            <a:spLocks noGrp="1"/>
          </p:cNvSpPr>
          <p:nvPr>
            <p:ph type="sldNum" sz="quarter" idx="7"/>
          </p:nvPr>
        </p:nvSpPr>
        <p:spPr/>
        <p:txBody>
          <a:bodyPr lIns="0" tIns="0" rIns="0" bIns="0"/>
          <a:lstStyle>
            <a:lvl1pPr>
              <a:defRPr sz="900" b="0" i="0">
                <a:solidFill>
                  <a:srgbClr val="8A8A8A"/>
                </a:solidFill>
                <a:latin typeface="Calibri"/>
                <a:cs typeface="Calibri"/>
              </a:defRPr>
            </a:lvl1pPr>
          </a:lstStyle>
          <a:p>
            <a:pPr marL="19050" marR="0" lvl="0" indent="0" algn="l" defTabSz="914400" rtl="0" eaLnBrk="1" fontAlgn="base" latinLnBrk="0" hangingPunct="1">
              <a:lnSpc>
                <a:spcPts val="930"/>
              </a:lnSpc>
              <a:spcBef>
                <a:spcPct val="0"/>
              </a:spcBef>
              <a:spcAft>
                <a:spcPct val="0"/>
              </a:spcAft>
              <a:buClrTx/>
              <a:buSzTx/>
              <a:buFontTx/>
              <a:buNone/>
              <a:tabLst/>
              <a:defRPr/>
            </a:pPr>
            <a:fld id="{81D60167-4931-47E6-BA6A-407CBD079E47}" type="slidenum">
              <a:rPr kumimoji="0" lang="en-US" sz="900" b="0" i="0" u="none" strike="noStrike" kern="1200" cap="none" spc="0" normalizeH="0" baseline="0" noProof="0" smtClean="0">
                <a:ln>
                  <a:noFill/>
                </a:ln>
                <a:solidFill>
                  <a:srgbClr val="8A8A8A"/>
                </a:solidFill>
                <a:effectLst/>
                <a:uLnTx/>
                <a:uFillTx/>
                <a:latin typeface="Calibri"/>
                <a:ea typeface="+mn-ea"/>
                <a:cs typeface="Calibri"/>
              </a:rPr>
              <a:pPr marL="19050" marR="0" lvl="0" indent="0" algn="l" defTabSz="914400" rtl="0" eaLnBrk="1" fontAlgn="base" latinLnBrk="0" hangingPunct="1">
                <a:lnSpc>
                  <a:spcPts val="93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20595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err="1" smtClean="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 id="2147483796" r:id="rId6"/>
    <p:sldLayoutId id="2147483797" r:id="rId7"/>
    <p:sldLayoutId id="2147483798"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mc.org/research-operation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michelle.irick@bmc.org" TargetMode="External"/><Relationship Id="rId2" Type="http://schemas.openxmlformats.org/officeDocument/2006/relationships/hyperlink" Target="mailto:stephanie.wasserman@bmc.org" TargetMode="Externa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mc.service-now.com/nav_to.do?uri=/home.do?sysparm_auto_request%3Dtrue"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slide" Target="slide45.xml"/><Relationship Id="rId2" Type="http://schemas.openxmlformats.org/officeDocument/2006/relationships/slide" Target="slide40.xml"/><Relationship Id="rId1" Type="http://schemas.openxmlformats.org/officeDocument/2006/relationships/slideLayout" Target="../slideLayouts/slideLayout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bmc.org/sites/default/files/Research/Remote_Study_Design_Optimizing_Feasibility_During_COVID-19.pdf" TargetMode="External"/><Relationship Id="rId2" Type="http://schemas.openxmlformats.org/officeDocument/2006/relationships/hyperlink" Target="https://www.bmc.org/covid-19/covid-19-research-related-information"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www.bmc.org/sites/default/files/Research/documents/High_Level_Research_Restart.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5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6.xml"/><Relationship Id="rId1" Type="http://schemas.openxmlformats.org/officeDocument/2006/relationships/slideLayout" Target="../slideLayouts/slideLayout5.xml"/><Relationship Id="rId6" Type="http://schemas.openxmlformats.org/officeDocument/2006/relationships/slide" Target="slide52.xml"/><Relationship Id="rId5" Type="http://schemas.openxmlformats.org/officeDocument/2006/relationships/slide" Target="slide50.xml"/><Relationship Id="rId4" Type="http://schemas.openxmlformats.org/officeDocument/2006/relationships/slide" Target="slide49.xml"/></Relationships>
</file>

<file path=ppt/slides/_rels/slide3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hyperlink" Target="http://www.bmc.org/cda/nda-intake-form"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trinetx.com/" TargetMode="External"/><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internal.bmc.org/grants/MCA_Velos_Determination_Checklist_Form.htm"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hyperlink" Target="https://www.bmc.org/sites/default/files/Research/documents/COVID_19_Research_Flyer_english.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mc.org/research-operation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5" y="3105356"/>
            <a:ext cx="6376760" cy="502445"/>
          </a:xfrm>
        </p:spPr>
        <p:txBody>
          <a:bodyPr/>
          <a:lstStyle/>
          <a:p>
            <a:r>
              <a:rPr lang="en-US" sz="2000" dirty="0" smtClean="0"/>
              <a:t>Q1 Research Operations Quarterly Meeting</a:t>
            </a:r>
            <a:r>
              <a:rPr lang="en-US" dirty="0"/>
              <a:t/>
            </a:r>
            <a:br>
              <a:rPr lang="en-US" dirty="0"/>
            </a:br>
            <a:r>
              <a:rPr lang="en-US" dirty="0" smtClean="0"/>
              <a:t/>
            </a:r>
            <a:br>
              <a:rPr lang="en-US" dirty="0" smtClean="0"/>
            </a:br>
            <a:endParaRPr lang="en-US" sz="2449" dirty="0">
              <a:solidFill>
                <a:schemeClr val="tx1"/>
              </a:solidFill>
            </a:endParaRPr>
          </a:p>
        </p:txBody>
      </p:sp>
      <p:sp>
        <p:nvSpPr>
          <p:cNvPr id="10" name="Subtitle 2"/>
          <p:cNvSpPr>
            <a:spLocks noGrp="1"/>
          </p:cNvSpPr>
          <p:nvPr>
            <p:ph type="subTitle" idx="1"/>
          </p:nvPr>
        </p:nvSpPr>
        <p:spPr/>
        <p:txBody>
          <a:bodyPr/>
          <a:lstStyle/>
          <a:p>
            <a:r>
              <a:rPr lang="en-US" dirty="0" smtClean="0">
                <a:solidFill>
                  <a:schemeClr val="tx2"/>
                </a:solidFill>
              </a:rPr>
              <a:t>January 19, 2021</a:t>
            </a:r>
            <a:endParaRPr lang="en-US" dirty="0">
              <a:solidFill>
                <a:schemeClr val="tx2"/>
              </a:solidFill>
            </a:endParaRPr>
          </a:p>
        </p:txBody>
      </p:sp>
      <p:sp>
        <p:nvSpPr>
          <p:cNvPr id="3" name="TextBox 2"/>
          <p:cNvSpPr txBox="1"/>
          <p:nvPr/>
        </p:nvSpPr>
        <p:spPr>
          <a:xfrm>
            <a:off x="2752165" y="5065059"/>
            <a:ext cx="503816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Research Operations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525483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t>Scope: </a:t>
            </a:r>
            <a:r>
              <a:rPr lang="en-US" dirty="0" smtClean="0"/>
              <a:t>The guidance and resources Research Operations developed is relevant for any </a:t>
            </a:r>
            <a:r>
              <a:rPr lang="en-US" b="1" dirty="0" smtClean="0"/>
              <a:t>current or departing BMC researchers</a:t>
            </a:r>
            <a:r>
              <a:rPr lang="en-US" dirty="0" smtClean="0"/>
              <a:t>. </a:t>
            </a:r>
          </a:p>
          <a:p>
            <a:r>
              <a:rPr lang="en-US" b="1" u="sng" dirty="0" smtClean="0"/>
              <a:t>Purpose:</a:t>
            </a:r>
            <a:r>
              <a:rPr lang="en-US" b="1" dirty="0" smtClean="0"/>
              <a:t> </a:t>
            </a:r>
            <a:r>
              <a:rPr lang="en-US" dirty="0" smtClean="0"/>
              <a:t>Responds to local trends at Boston research institutions + greater federal oversight at airports of researchers travelling internationally.</a:t>
            </a:r>
          </a:p>
          <a:p>
            <a:pPr marL="0" indent="0">
              <a:buNone/>
            </a:pPr>
            <a:endParaRPr lang="en-US" dirty="0"/>
          </a:p>
          <a:p>
            <a:pPr lvl="1"/>
            <a:r>
              <a:rPr lang="en-US" dirty="0" smtClean="0"/>
              <a:t>Provides </a:t>
            </a:r>
            <a:r>
              <a:rPr lang="en-US" b="1" dirty="0" smtClean="0"/>
              <a:t>general reminder </a:t>
            </a:r>
            <a:r>
              <a:rPr lang="en-US" dirty="0" smtClean="0"/>
              <a:t>about BMC requirements for </a:t>
            </a:r>
            <a:r>
              <a:rPr lang="en-US" u="sng" dirty="0" smtClean="0"/>
              <a:t>transferring/sharing ANY BMC data or biological materials</a:t>
            </a:r>
          </a:p>
          <a:p>
            <a:pPr marL="344488" lvl="1" indent="0">
              <a:buNone/>
            </a:pPr>
            <a:endParaRPr lang="en-US" u="sng" dirty="0" smtClean="0"/>
          </a:p>
          <a:p>
            <a:pPr lvl="1"/>
            <a:r>
              <a:rPr lang="en-US" dirty="0" smtClean="0"/>
              <a:t>Provides new guidance, process, and documents for researchers </a:t>
            </a:r>
            <a:r>
              <a:rPr lang="en-US" u="sng" dirty="0" smtClean="0"/>
              <a:t>travelling outside of the United States for their research</a:t>
            </a:r>
            <a:r>
              <a:rPr lang="en-US" dirty="0" smtClean="0"/>
              <a:t>. </a:t>
            </a:r>
          </a:p>
          <a:p>
            <a:pPr lvl="1"/>
            <a:endParaRPr lang="en-US" dirty="0"/>
          </a:p>
          <a:p>
            <a:pPr marL="346075" indent="-285750"/>
            <a:r>
              <a:rPr lang="en-US" b="1" u="sng" dirty="0" smtClean="0"/>
              <a:t>Contents:</a:t>
            </a:r>
          </a:p>
          <a:p>
            <a:pPr marL="630238" lvl="1" indent="-285750"/>
            <a:r>
              <a:rPr lang="en-US" b="1" dirty="0" smtClean="0"/>
              <a:t>Guidance </a:t>
            </a:r>
            <a:r>
              <a:rPr lang="en-US" dirty="0" smtClean="0"/>
              <a:t>on Travel and Transferring </a:t>
            </a:r>
            <a:r>
              <a:rPr lang="en-US" b="1" dirty="0" smtClean="0"/>
              <a:t>BMC Data</a:t>
            </a:r>
          </a:p>
          <a:p>
            <a:pPr marL="630238" lvl="1" indent="-285750"/>
            <a:r>
              <a:rPr lang="en-US" b="1" dirty="0" smtClean="0"/>
              <a:t>Guidance</a:t>
            </a:r>
            <a:r>
              <a:rPr lang="en-US" dirty="0" smtClean="0"/>
              <a:t> on Travel and Transferring </a:t>
            </a:r>
            <a:r>
              <a:rPr lang="en-US" b="1" dirty="0" smtClean="0"/>
              <a:t>BMC Biological Materials</a:t>
            </a:r>
          </a:p>
          <a:p>
            <a:pPr marL="630238" lvl="1" indent="-285750"/>
            <a:r>
              <a:rPr lang="en-US" dirty="0" smtClean="0"/>
              <a:t>BMC Template </a:t>
            </a:r>
            <a:r>
              <a:rPr lang="en-US" b="1" dirty="0" smtClean="0"/>
              <a:t>Authorization Letter </a:t>
            </a:r>
            <a:r>
              <a:rPr lang="en-US" dirty="0" smtClean="0"/>
              <a:t>Permitting Travel with BMC Data</a:t>
            </a:r>
          </a:p>
          <a:p>
            <a:pPr marL="630238" lvl="1" indent="-285750"/>
            <a:r>
              <a:rPr lang="en-US" b="1" dirty="0" smtClean="0"/>
              <a:t>Instructions</a:t>
            </a:r>
            <a:r>
              <a:rPr lang="en-US" dirty="0" smtClean="0"/>
              <a:t> for Completing Authorization Letter</a:t>
            </a:r>
            <a:endParaRPr lang="en-US" dirty="0"/>
          </a:p>
          <a:p>
            <a:pPr marL="344488" lvl="1" indent="0">
              <a:buNone/>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Related Efforts: Travel and Transferring BMC Data or Biological Materials</a:t>
            </a:r>
            <a:endParaRPr lang="en-US" dirty="0"/>
          </a:p>
        </p:txBody>
      </p:sp>
    </p:spTree>
    <p:extLst>
      <p:ext uri="{BB962C8B-B14F-4D97-AF65-F5344CB8AC3E}">
        <p14:creationId xmlns:p14="http://schemas.microsoft.com/office/powerpoint/2010/main" val="69625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552" y="1073224"/>
            <a:ext cx="8754413" cy="5175176"/>
          </a:xfrm>
        </p:spPr>
        <p:txBody>
          <a:bodyPr/>
          <a:lstStyle/>
          <a:p>
            <a:pPr marL="0" indent="0">
              <a:buNone/>
            </a:pPr>
            <a:r>
              <a:rPr lang="en-US" dirty="0" smtClean="0">
                <a:hlinkClick r:id="rId2"/>
              </a:rPr>
              <a:t>Research Operations Website </a:t>
            </a:r>
            <a:r>
              <a:rPr lang="en-US" dirty="0" smtClean="0"/>
              <a:t>on the Hub – Click on the Training and Education Icon, choose “Resources” in the drop down menu, and look for the Travel and Transferring Data/Biological Materials section in the alphabetized list</a:t>
            </a:r>
          </a:p>
          <a:p>
            <a:pPr marL="0" indent="0">
              <a:buNone/>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Where to Find These Resources…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983" y="1938398"/>
            <a:ext cx="5117688" cy="4444473"/>
          </a:xfrm>
          <a:prstGeom prst="rect">
            <a:avLst/>
          </a:prstGeom>
        </p:spPr>
      </p:pic>
      <p:sp>
        <p:nvSpPr>
          <p:cNvPr id="7" name="Oval 6"/>
          <p:cNvSpPr/>
          <p:nvPr/>
        </p:nvSpPr>
        <p:spPr>
          <a:xfrm>
            <a:off x="4240306" y="4957482"/>
            <a:ext cx="2097741" cy="12909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29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400" dirty="0" smtClean="0"/>
              <a:t>Research Operations, engaging outside consulting company Huron, is spearheading efforts to review, revise, and in some cases create updated policies. </a:t>
            </a:r>
          </a:p>
          <a:p>
            <a:r>
              <a:rPr lang="en-US" sz="1400" b="1" i="1" dirty="0" smtClean="0"/>
              <a:t>Why?</a:t>
            </a:r>
          </a:p>
          <a:p>
            <a:pPr lvl="1"/>
            <a:r>
              <a:rPr lang="en-US" sz="1400" dirty="0" smtClean="0"/>
              <a:t>Responding to federal legal and regulatory changes</a:t>
            </a:r>
          </a:p>
          <a:p>
            <a:pPr lvl="1"/>
            <a:r>
              <a:rPr lang="en-US" sz="1400" dirty="0" smtClean="0"/>
              <a:t>Clarify policies for better comprehension and compliance</a:t>
            </a:r>
          </a:p>
          <a:p>
            <a:pPr lvl="1"/>
            <a:r>
              <a:rPr lang="en-US" sz="1400" dirty="0" smtClean="0"/>
              <a:t>Undergird and support related commitment transparency efforts</a:t>
            </a:r>
          </a:p>
          <a:p>
            <a:pPr lvl="1"/>
            <a:endParaRPr lang="en-US" sz="1400" dirty="0"/>
          </a:p>
          <a:p>
            <a:pPr marL="0" indent="0" algn="ctr">
              <a:buNone/>
            </a:pPr>
            <a:r>
              <a:rPr lang="en-US" sz="1400" b="1" u="sng" dirty="0" smtClean="0"/>
              <a:t>Policies in Process</a:t>
            </a:r>
          </a:p>
          <a:p>
            <a:pPr lvl="1"/>
            <a:endParaRPr lang="en-US" dirty="0" smtClean="0"/>
          </a:p>
          <a:p>
            <a:pPr lvl="1"/>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BMC Policies and Procedures Updates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37084324"/>
              </p:ext>
            </p:extLst>
          </p:nvPr>
        </p:nvGraphicFramePr>
        <p:xfrm>
          <a:off x="209551" y="3290044"/>
          <a:ext cx="8716898" cy="2849433"/>
        </p:xfrm>
        <a:graphic>
          <a:graphicData uri="http://schemas.openxmlformats.org/drawingml/2006/table">
            <a:tbl>
              <a:tblPr firstRow="1" bandRow="1">
                <a:tableStyleId>{5C22544A-7EE6-4342-B048-85BDC9FD1C3A}</a:tableStyleId>
              </a:tblPr>
              <a:tblGrid>
                <a:gridCol w="1664485">
                  <a:extLst>
                    <a:ext uri="{9D8B030D-6E8A-4147-A177-3AD203B41FA5}">
                      <a16:colId xmlns:a16="http://schemas.microsoft.com/office/drawing/2014/main" xmlns="" val="20000"/>
                    </a:ext>
                  </a:extLst>
                </a:gridCol>
                <a:gridCol w="1664485">
                  <a:extLst>
                    <a:ext uri="{9D8B030D-6E8A-4147-A177-3AD203B41FA5}">
                      <a16:colId xmlns:a16="http://schemas.microsoft.com/office/drawing/2014/main" xmlns="" val="20001"/>
                    </a:ext>
                  </a:extLst>
                </a:gridCol>
                <a:gridCol w="1664485">
                  <a:extLst>
                    <a:ext uri="{9D8B030D-6E8A-4147-A177-3AD203B41FA5}">
                      <a16:colId xmlns:a16="http://schemas.microsoft.com/office/drawing/2014/main" xmlns="" val="20002"/>
                    </a:ext>
                  </a:extLst>
                </a:gridCol>
                <a:gridCol w="1664485">
                  <a:extLst>
                    <a:ext uri="{9D8B030D-6E8A-4147-A177-3AD203B41FA5}">
                      <a16:colId xmlns:a16="http://schemas.microsoft.com/office/drawing/2014/main" xmlns="" val="20003"/>
                    </a:ext>
                  </a:extLst>
                </a:gridCol>
                <a:gridCol w="2058958">
                  <a:extLst>
                    <a:ext uri="{9D8B030D-6E8A-4147-A177-3AD203B41FA5}">
                      <a16:colId xmlns:a16="http://schemas.microsoft.com/office/drawing/2014/main" xmlns="" val="20004"/>
                    </a:ext>
                  </a:extLst>
                </a:gridCol>
              </a:tblGrid>
              <a:tr h="705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Research Misconduct</a:t>
                      </a:r>
                    </a:p>
                    <a:p>
                      <a:endParaRPr lang="en-US" sz="1400" b="0" dirty="0">
                        <a:solidFill>
                          <a:schemeClr val="tx1"/>
                        </a:solidFill>
                      </a:endParaRPr>
                    </a:p>
                  </a:txBody>
                  <a:tcPr>
                    <a:solidFill>
                      <a:schemeClr val="accent2"/>
                    </a:solidFill>
                  </a:tcPr>
                </a:tc>
                <a:tc>
                  <a:txBody>
                    <a:bodyPr/>
                    <a:lstStyle/>
                    <a:p>
                      <a:r>
                        <a:rPr lang="en-US" sz="1400" b="0" dirty="0" smtClean="0">
                          <a:solidFill>
                            <a:schemeClr val="tx1"/>
                          </a:solidFill>
                        </a:rPr>
                        <a:t>Intellectua</a:t>
                      </a:r>
                      <a:r>
                        <a:rPr lang="en-US" sz="1400" b="0" baseline="0" dirty="0" smtClean="0">
                          <a:solidFill>
                            <a:schemeClr val="tx1"/>
                          </a:solidFill>
                        </a:rPr>
                        <a:t>l Property</a:t>
                      </a:r>
                      <a:endParaRPr lang="en-US" sz="1400" b="0" dirty="0">
                        <a:solidFill>
                          <a:schemeClr val="tx1"/>
                        </a:solidFill>
                      </a:endParaRPr>
                    </a:p>
                  </a:txBody>
                  <a:tcPr>
                    <a:solidFill>
                      <a:schemeClr val="accent2"/>
                    </a:solidFill>
                  </a:tcPr>
                </a:tc>
                <a:tc>
                  <a:txBody>
                    <a:bodyPr/>
                    <a:lstStyle/>
                    <a:p>
                      <a:r>
                        <a:rPr lang="en-US" sz="1400" b="0" dirty="0" smtClean="0">
                          <a:solidFill>
                            <a:schemeClr val="tx1"/>
                          </a:solidFill>
                        </a:rPr>
                        <a:t>Conflict</a:t>
                      </a:r>
                      <a:r>
                        <a:rPr lang="en-US" sz="1400" b="0" baseline="0" dirty="0" smtClean="0">
                          <a:solidFill>
                            <a:schemeClr val="tx1"/>
                          </a:solidFill>
                        </a:rPr>
                        <a:t> of Interest</a:t>
                      </a:r>
                      <a:endParaRPr lang="en-US" sz="1400" b="0" dirty="0">
                        <a:solidFill>
                          <a:schemeClr val="tx1"/>
                        </a:solidFill>
                      </a:endParaRPr>
                    </a:p>
                  </a:txBody>
                  <a:tcPr>
                    <a:solidFill>
                      <a:schemeClr val="accent2"/>
                    </a:solidFill>
                  </a:tcPr>
                </a:tc>
                <a:tc>
                  <a:txBody>
                    <a:bodyPr/>
                    <a:lstStyle/>
                    <a:p>
                      <a:r>
                        <a:rPr lang="en-US" sz="1400" b="0" dirty="0" smtClean="0">
                          <a:solidFill>
                            <a:schemeClr val="tx1"/>
                          </a:solidFill>
                        </a:rPr>
                        <a:t>Conflict</a:t>
                      </a:r>
                      <a:r>
                        <a:rPr lang="en-US" sz="1400" b="0" baseline="0" dirty="0" smtClean="0">
                          <a:solidFill>
                            <a:schemeClr val="tx1"/>
                          </a:solidFill>
                        </a:rPr>
                        <a:t> of Commitment</a:t>
                      </a:r>
                      <a:endParaRPr lang="en-US" sz="1400" b="0" dirty="0">
                        <a:solidFill>
                          <a:schemeClr val="tx1"/>
                        </a:solidFill>
                      </a:endParaRPr>
                    </a:p>
                  </a:txBody>
                  <a:tcPr>
                    <a:solidFill>
                      <a:schemeClr val="accent2"/>
                    </a:solidFill>
                  </a:tcPr>
                </a:tc>
                <a:tc>
                  <a:txBody>
                    <a:bodyPr/>
                    <a:lstStyle/>
                    <a:p>
                      <a:r>
                        <a:rPr lang="en-US" sz="1400" b="0" dirty="0" smtClean="0">
                          <a:solidFill>
                            <a:schemeClr val="tx1"/>
                          </a:solidFill>
                        </a:rPr>
                        <a:t>Material</a:t>
                      </a:r>
                      <a:r>
                        <a:rPr lang="en-US" sz="1400" b="0" baseline="0" dirty="0" smtClean="0">
                          <a:solidFill>
                            <a:schemeClr val="tx1"/>
                          </a:solidFill>
                        </a:rPr>
                        <a:t> Transfer Agreements</a:t>
                      </a:r>
                      <a:endParaRPr lang="en-US" sz="1400" b="0" dirty="0">
                        <a:solidFill>
                          <a:schemeClr val="tx1"/>
                        </a:solidFill>
                      </a:endParaRPr>
                    </a:p>
                  </a:txBody>
                  <a:tcPr>
                    <a:solidFill>
                      <a:schemeClr val="accent2"/>
                    </a:solidFill>
                  </a:tcPr>
                </a:tc>
                <a:extLst>
                  <a:ext uri="{0D108BD9-81ED-4DB2-BD59-A6C34878D82A}">
                    <a16:rowId xmlns:a16="http://schemas.microsoft.com/office/drawing/2014/main" xmlns="" val="10000"/>
                  </a:ext>
                </a:extLst>
              </a:tr>
              <a:tr h="705971">
                <a:tc>
                  <a:txBody>
                    <a:bodyPr/>
                    <a:lstStyle/>
                    <a:p>
                      <a:r>
                        <a:rPr lang="en-US" sz="1400" dirty="0" smtClean="0">
                          <a:solidFill>
                            <a:schemeClr val="tx1"/>
                          </a:solidFill>
                        </a:rPr>
                        <a:t>CDAs/NDAs</a:t>
                      </a:r>
                      <a:endParaRPr lang="en-US" sz="1400" dirty="0">
                        <a:solidFill>
                          <a:schemeClr val="tx1"/>
                        </a:solidFill>
                      </a:endParaRPr>
                    </a:p>
                  </a:txBody>
                  <a:tcPr/>
                </a:tc>
                <a:tc>
                  <a:txBody>
                    <a:bodyPr/>
                    <a:lstStyle/>
                    <a:p>
                      <a:r>
                        <a:rPr lang="en-US" sz="1400" dirty="0" smtClean="0">
                          <a:solidFill>
                            <a:schemeClr val="tx1"/>
                          </a:solidFill>
                        </a:rPr>
                        <a:t>Export Control</a:t>
                      </a:r>
                      <a:endParaRPr lang="en-US" sz="1400" dirty="0">
                        <a:solidFill>
                          <a:schemeClr val="tx1"/>
                        </a:solidFill>
                      </a:endParaRPr>
                    </a:p>
                  </a:txBody>
                  <a:tcPr/>
                </a:tc>
                <a:tc>
                  <a:txBody>
                    <a:bodyPr/>
                    <a:lstStyle/>
                    <a:p>
                      <a:r>
                        <a:rPr lang="en-US" sz="1400" dirty="0" err="1" smtClean="0">
                          <a:solidFill>
                            <a:schemeClr val="tx1"/>
                          </a:solidFill>
                        </a:rPr>
                        <a:t>Subaward</a:t>
                      </a:r>
                      <a:r>
                        <a:rPr lang="en-US" sz="1400" baseline="0" dirty="0" smtClean="0">
                          <a:solidFill>
                            <a:schemeClr val="tx1"/>
                          </a:solidFill>
                        </a:rPr>
                        <a:t> Agreements</a:t>
                      </a:r>
                      <a:endParaRPr lang="en-US" sz="1400" dirty="0">
                        <a:solidFill>
                          <a:schemeClr val="tx1"/>
                        </a:solidFill>
                      </a:endParaRPr>
                    </a:p>
                  </a:txBody>
                  <a:tcPr/>
                </a:tc>
                <a:tc>
                  <a:txBody>
                    <a:bodyPr/>
                    <a:lstStyle/>
                    <a:p>
                      <a:r>
                        <a:rPr lang="en-US" sz="1400" dirty="0" smtClean="0">
                          <a:solidFill>
                            <a:schemeClr val="tx1"/>
                          </a:solidFill>
                        </a:rPr>
                        <a:t>Proposal Submission</a:t>
                      </a:r>
                      <a:endParaRPr lang="en-US" sz="1400" dirty="0">
                        <a:solidFill>
                          <a:schemeClr val="tx1"/>
                        </a:solidFill>
                      </a:endParaRPr>
                    </a:p>
                  </a:txBody>
                  <a:tcPr/>
                </a:tc>
                <a:tc>
                  <a:txBody>
                    <a:bodyPr/>
                    <a:lstStyle/>
                    <a:p>
                      <a:r>
                        <a:rPr lang="en-US" sz="1400" dirty="0" err="1" smtClean="0">
                          <a:solidFill>
                            <a:schemeClr val="tx1"/>
                          </a:solidFill>
                        </a:rPr>
                        <a:t>Subrecipient</a:t>
                      </a:r>
                      <a:r>
                        <a:rPr lang="en-US" sz="1400" dirty="0" smtClean="0">
                          <a:solidFill>
                            <a:schemeClr val="tx1"/>
                          </a:solidFill>
                        </a:rPr>
                        <a:t> Risk Assessment/Monitoring</a:t>
                      </a:r>
                      <a:endParaRPr lang="en-US" sz="1400" dirty="0">
                        <a:solidFill>
                          <a:schemeClr val="tx1"/>
                        </a:solidFill>
                      </a:endParaRPr>
                    </a:p>
                  </a:txBody>
                  <a:tcPr/>
                </a:tc>
                <a:extLst>
                  <a:ext uri="{0D108BD9-81ED-4DB2-BD59-A6C34878D82A}">
                    <a16:rowId xmlns:a16="http://schemas.microsoft.com/office/drawing/2014/main" xmlns="" val="10001"/>
                  </a:ext>
                </a:extLst>
              </a:tr>
              <a:tr h="705971">
                <a:tc>
                  <a:txBody>
                    <a:bodyPr/>
                    <a:lstStyle/>
                    <a:p>
                      <a:r>
                        <a:rPr lang="en-US" sz="1400" dirty="0" smtClean="0">
                          <a:solidFill>
                            <a:schemeClr val="tx1"/>
                          </a:solidFill>
                        </a:rPr>
                        <a:t>Time and Effort</a:t>
                      </a:r>
                      <a:endParaRPr lang="en-US" sz="1400" dirty="0">
                        <a:solidFill>
                          <a:schemeClr val="tx1"/>
                        </a:solidFill>
                      </a:endParaRPr>
                    </a:p>
                  </a:txBody>
                  <a:tcPr>
                    <a:solidFill>
                      <a:schemeClr val="accent2"/>
                    </a:solidFill>
                  </a:tcPr>
                </a:tc>
                <a:tc>
                  <a:txBody>
                    <a:bodyPr/>
                    <a:lstStyle/>
                    <a:p>
                      <a:r>
                        <a:rPr lang="en-US" sz="1400" dirty="0" smtClean="0">
                          <a:solidFill>
                            <a:schemeClr val="tx1"/>
                          </a:solidFill>
                        </a:rPr>
                        <a:t>Cost</a:t>
                      </a:r>
                      <a:r>
                        <a:rPr lang="en-US" sz="1400" baseline="0" dirty="0" smtClean="0">
                          <a:solidFill>
                            <a:schemeClr val="tx1"/>
                          </a:solidFill>
                        </a:rPr>
                        <a:t> Share</a:t>
                      </a:r>
                      <a:endParaRPr lang="en-US" sz="1400" dirty="0">
                        <a:solidFill>
                          <a:schemeClr val="tx1"/>
                        </a:solidFill>
                      </a:endParaRPr>
                    </a:p>
                  </a:txBody>
                  <a:tcPr>
                    <a:solidFill>
                      <a:schemeClr val="accent2"/>
                    </a:solidFill>
                  </a:tcPr>
                </a:tc>
                <a:tc>
                  <a:txBody>
                    <a:bodyPr/>
                    <a:lstStyle/>
                    <a:p>
                      <a:r>
                        <a:rPr lang="en-US" sz="1400" dirty="0" smtClean="0">
                          <a:solidFill>
                            <a:schemeClr val="tx1"/>
                          </a:solidFill>
                        </a:rPr>
                        <a:t>Recharge</a:t>
                      </a:r>
                      <a:r>
                        <a:rPr lang="en-US" sz="1400" baseline="0" dirty="0" smtClean="0">
                          <a:solidFill>
                            <a:schemeClr val="tx1"/>
                          </a:solidFill>
                        </a:rPr>
                        <a:t> Centers</a:t>
                      </a:r>
                      <a:endParaRPr lang="en-US" sz="1400" dirty="0">
                        <a:solidFill>
                          <a:schemeClr val="tx1"/>
                        </a:solidFill>
                      </a:endParaRPr>
                    </a:p>
                  </a:txBody>
                  <a:tcPr>
                    <a:solidFill>
                      <a:schemeClr val="accent2"/>
                    </a:solidFill>
                  </a:tcPr>
                </a:tc>
                <a:tc>
                  <a:txBody>
                    <a:bodyPr/>
                    <a:lstStyle/>
                    <a:p>
                      <a:r>
                        <a:rPr lang="en-US" sz="1400" dirty="0" smtClean="0">
                          <a:solidFill>
                            <a:schemeClr val="tx1"/>
                          </a:solidFill>
                        </a:rPr>
                        <a:t>F&amp;A</a:t>
                      </a:r>
                      <a:endParaRPr lang="en-US" sz="1400" dirty="0">
                        <a:solidFill>
                          <a:schemeClr val="tx1"/>
                        </a:solidFill>
                      </a:endParaRPr>
                    </a:p>
                  </a:txBody>
                  <a:tcPr>
                    <a:solidFill>
                      <a:schemeClr val="accent2"/>
                    </a:solidFill>
                  </a:tcPr>
                </a:tc>
                <a:tc>
                  <a:txBody>
                    <a:bodyPr/>
                    <a:lstStyle/>
                    <a:p>
                      <a:r>
                        <a:rPr lang="en-US" sz="1400" dirty="0" smtClean="0">
                          <a:solidFill>
                            <a:schemeClr val="tx1"/>
                          </a:solidFill>
                        </a:rPr>
                        <a:t>Space</a:t>
                      </a:r>
                      <a:r>
                        <a:rPr lang="en-US" sz="1400" baseline="0" dirty="0" smtClean="0">
                          <a:solidFill>
                            <a:schemeClr val="tx1"/>
                          </a:solidFill>
                        </a:rPr>
                        <a:t> Management</a:t>
                      </a:r>
                      <a:endParaRPr lang="en-US" sz="1400" dirty="0">
                        <a:solidFill>
                          <a:schemeClr val="tx1"/>
                        </a:solidFill>
                      </a:endParaRPr>
                    </a:p>
                  </a:txBody>
                  <a:tcPr>
                    <a:solidFill>
                      <a:schemeClr val="accent2"/>
                    </a:solidFill>
                  </a:tcPr>
                </a:tc>
                <a:extLst>
                  <a:ext uri="{0D108BD9-81ED-4DB2-BD59-A6C34878D82A}">
                    <a16:rowId xmlns:a16="http://schemas.microsoft.com/office/drawing/2014/main" xmlns="" val="10002"/>
                  </a:ext>
                </a:extLst>
              </a:tr>
              <a:tr h="705971">
                <a:tc>
                  <a:txBody>
                    <a:bodyPr/>
                    <a:lstStyle/>
                    <a:p>
                      <a:r>
                        <a:rPr lang="en-US" sz="1400" dirty="0" smtClean="0">
                          <a:solidFill>
                            <a:schemeClr val="tx1"/>
                          </a:solidFill>
                        </a:rPr>
                        <a:t>Program</a:t>
                      </a:r>
                      <a:r>
                        <a:rPr lang="en-US" sz="1400" baseline="0" dirty="0" smtClean="0">
                          <a:solidFill>
                            <a:schemeClr val="tx1"/>
                          </a:solidFill>
                        </a:rPr>
                        <a:t> Income</a:t>
                      </a:r>
                      <a:endParaRPr lang="en-US" sz="1400" dirty="0">
                        <a:solidFill>
                          <a:schemeClr val="tx1"/>
                        </a:solidFill>
                      </a:endParaRPr>
                    </a:p>
                  </a:txBody>
                  <a:tcPr/>
                </a:tc>
                <a:tc>
                  <a:txBody>
                    <a:bodyPr/>
                    <a:lstStyle/>
                    <a:p>
                      <a:r>
                        <a:rPr lang="en-US" sz="1400" dirty="0" smtClean="0">
                          <a:solidFill>
                            <a:schemeClr val="tx1"/>
                          </a:solidFill>
                        </a:rPr>
                        <a:t>Account</a:t>
                      </a:r>
                      <a:r>
                        <a:rPr lang="en-US" sz="1400" baseline="0" dirty="0" smtClean="0">
                          <a:solidFill>
                            <a:schemeClr val="tx1"/>
                          </a:solidFill>
                        </a:rPr>
                        <a:t> Setup</a:t>
                      </a:r>
                      <a:endParaRPr lang="en-US" sz="1400" dirty="0">
                        <a:solidFill>
                          <a:schemeClr val="tx1"/>
                        </a:solidFill>
                      </a:endParaRPr>
                    </a:p>
                  </a:txBody>
                  <a:tcPr/>
                </a:tc>
                <a:tc>
                  <a:txBody>
                    <a:bodyPr/>
                    <a:lstStyle/>
                    <a:p>
                      <a:r>
                        <a:rPr lang="en-US" sz="1400" dirty="0" smtClean="0">
                          <a:solidFill>
                            <a:schemeClr val="tx1"/>
                          </a:solidFill>
                        </a:rPr>
                        <a:t>Account Closeout</a:t>
                      </a:r>
                      <a:endParaRPr lang="en-US" sz="1400" dirty="0">
                        <a:solidFill>
                          <a:schemeClr val="tx1"/>
                        </a:solidFill>
                      </a:endParaRPr>
                    </a:p>
                  </a:txBody>
                  <a:tcPr/>
                </a:tc>
                <a:tc>
                  <a:txBody>
                    <a:bodyPr/>
                    <a:lstStyle/>
                    <a:p>
                      <a:r>
                        <a:rPr lang="en-US" sz="1400" dirty="0" smtClean="0">
                          <a:solidFill>
                            <a:schemeClr val="tx1"/>
                          </a:solidFill>
                        </a:rPr>
                        <a:t>Fund Monitoring</a:t>
                      </a:r>
                      <a:endParaRPr lang="en-US" sz="1400" dirty="0">
                        <a:solidFill>
                          <a:schemeClr val="tx1"/>
                        </a:solidFill>
                      </a:endParaRPr>
                    </a:p>
                  </a:txBody>
                  <a:tcPr/>
                </a:tc>
                <a:tc>
                  <a:txBody>
                    <a:bodyPr/>
                    <a:lstStyle/>
                    <a:p>
                      <a:r>
                        <a:rPr lang="en-US" sz="1400" dirty="0" smtClean="0">
                          <a:solidFill>
                            <a:schemeClr val="tx1"/>
                          </a:solidFill>
                        </a:rPr>
                        <a:t>Sponsored Project</a:t>
                      </a:r>
                      <a:r>
                        <a:rPr lang="en-US" sz="1400" baseline="0" dirty="0" smtClean="0">
                          <a:solidFill>
                            <a:schemeClr val="tx1"/>
                          </a:solidFill>
                        </a:rPr>
                        <a:t> Billing</a:t>
                      </a:r>
                      <a:endParaRPr lang="en-US" sz="1400" dirty="0">
                        <a:solidFill>
                          <a:schemeClr val="tx1"/>
                        </a:solidFill>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70179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Training and Education</a:t>
            </a:r>
            <a:r>
              <a:rPr lang="en-US" dirty="0" smtClean="0"/>
              <a:t>: </a:t>
            </a:r>
          </a:p>
          <a:p>
            <a:pPr lvl="1"/>
            <a:r>
              <a:rPr lang="en-US" dirty="0"/>
              <a:t>F</a:t>
            </a:r>
            <a:r>
              <a:rPr lang="en-US" dirty="0" smtClean="0"/>
              <a:t>orthcoming in 2021</a:t>
            </a:r>
          </a:p>
          <a:p>
            <a:pPr lvl="1"/>
            <a:r>
              <a:rPr lang="en-US" dirty="0" smtClean="0"/>
              <a:t>Research Operations in coordination with Compliance</a:t>
            </a:r>
          </a:p>
          <a:p>
            <a:pPr lvl="1"/>
            <a:r>
              <a:rPr lang="en-US" dirty="0"/>
              <a:t>C</a:t>
            </a:r>
            <a:r>
              <a:rPr lang="en-US" dirty="0" smtClean="0"/>
              <a:t>ommunications will be sent out once training schedules and plans are finalized</a:t>
            </a:r>
          </a:p>
          <a:p>
            <a:pPr lvl="1"/>
            <a:r>
              <a:rPr lang="en-US" dirty="0" smtClean="0"/>
              <a:t>Materials will also be uploaded on the Research Operations website </a:t>
            </a:r>
          </a:p>
          <a:p>
            <a:pPr lvl="1"/>
            <a:endParaRPr lang="en-US" dirty="0" smtClean="0"/>
          </a:p>
          <a:p>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What’s Next?</a:t>
            </a:r>
            <a:endParaRPr lang="en-US" dirty="0"/>
          </a:p>
        </p:txBody>
      </p:sp>
      <p:sp>
        <p:nvSpPr>
          <p:cNvPr id="5" name="AutoShape 2" descr="1,601,043 Training Stock Photos, Pictures &amp; Royalty-Free Images - iStock"/>
          <p:cNvSpPr>
            <a:spLocks noChangeAspect="1" noChangeArrowheads="1"/>
          </p:cNvSpPr>
          <p:nvPr/>
        </p:nvSpPr>
        <p:spPr bwMode="auto">
          <a:xfrm flipV="1">
            <a:off x="155575" y="160338"/>
            <a:ext cx="304800" cy="7988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8094" y="2868706"/>
            <a:ext cx="4563035" cy="3030937"/>
          </a:xfrm>
          <a:prstGeom prst="rect">
            <a:avLst/>
          </a:prstGeom>
        </p:spPr>
      </p:pic>
    </p:spTree>
    <p:extLst>
      <p:ext uri="{BB962C8B-B14F-4D97-AF65-F5344CB8AC3E}">
        <p14:creationId xmlns:p14="http://schemas.microsoft.com/office/powerpoint/2010/main" val="174332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b="1" dirty="0"/>
              <a:t>Questions?</a:t>
            </a:r>
          </a:p>
          <a:p>
            <a:r>
              <a:rPr lang="en-US" dirty="0" smtClean="0"/>
              <a:t>Contact us for assistance on any of these topics or related issues</a:t>
            </a:r>
          </a:p>
          <a:p>
            <a:pPr lvl="1"/>
            <a:r>
              <a:rPr lang="en-US" i="1" dirty="0" smtClean="0"/>
              <a:t>Director of Pre-Award Grants and Contracts</a:t>
            </a:r>
            <a:r>
              <a:rPr lang="en-US" dirty="0" smtClean="0"/>
              <a:t>, Stephanie Wasserman: </a:t>
            </a:r>
          </a:p>
          <a:p>
            <a:pPr lvl="2"/>
            <a:r>
              <a:rPr lang="en-US" dirty="0" smtClean="0"/>
              <a:t>Email: </a:t>
            </a:r>
            <a:r>
              <a:rPr lang="en-US" dirty="0">
                <a:hlinkClick r:id="rId2"/>
              </a:rPr>
              <a:t>stephanie.wasserman@bmc.org</a:t>
            </a:r>
            <a:r>
              <a:rPr lang="en-US" dirty="0"/>
              <a:t> </a:t>
            </a:r>
            <a:endParaRPr lang="en-US" dirty="0" smtClean="0"/>
          </a:p>
          <a:p>
            <a:pPr lvl="1"/>
            <a:r>
              <a:rPr lang="en-US" i="1" dirty="0" smtClean="0"/>
              <a:t>Senior Research Compliance Manager</a:t>
            </a:r>
            <a:r>
              <a:rPr lang="en-US" dirty="0" smtClean="0"/>
              <a:t>, </a:t>
            </a:r>
            <a:r>
              <a:rPr lang="en-US" dirty="0"/>
              <a:t>M</a:t>
            </a:r>
            <a:r>
              <a:rPr lang="en-US" dirty="0" smtClean="0"/>
              <a:t>ichelle </a:t>
            </a:r>
            <a:r>
              <a:rPr lang="en-US" dirty="0" err="1" smtClean="0"/>
              <a:t>Irick</a:t>
            </a:r>
            <a:r>
              <a:rPr lang="en-US" dirty="0" smtClean="0"/>
              <a:t>: </a:t>
            </a:r>
          </a:p>
          <a:p>
            <a:pPr lvl="2"/>
            <a:r>
              <a:rPr lang="en-US" dirty="0" smtClean="0"/>
              <a:t>Email: </a:t>
            </a:r>
            <a:r>
              <a:rPr lang="en-US" dirty="0" smtClean="0">
                <a:hlinkClick r:id="rId3"/>
              </a:rPr>
              <a:t>michelle.irick@bmc.org</a:t>
            </a:r>
            <a:r>
              <a:rPr lang="en-US" dirty="0" smtClean="0"/>
              <a:t> </a:t>
            </a:r>
          </a:p>
          <a:p>
            <a:pPr lvl="2"/>
            <a:endParaRPr lang="en-US" dirty="0"/>
          </a:p>
          <a:p>
            <a:pPr marL="520700" lvl="2" indent="0">
              <a:buNone/>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sz="2400" dirty="0" smtClean="0"/>
              <a:t>The End</a:t>
            </a:r>
            <a:endParaRPr lang="en-US" sz="2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3671" y="3255742"/>
            <a:ext cx="6395276" cy="3061791"/>
          </a:xfrm>
          <a:prstGeom prst="rect">
            <a:avLst/>
          </a:prstGeom>
        </p:spPr>
      </p:pic>
    </p:spTree>
    <p:extLst>
      <p:ext uri="{BB962C8B-B14F-4D97-AF65-F5344CB8AC3E}">
        <p14:creationId xmlns:p14="http://schemas.microsoft.com/office/powerpoint/2010/main" val="231542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Research IS Program</a:t>
            </a:r>
            <a:br>
              <a:rPr lang="en-US" dirty="0"/>
            </a:br>
            <a:r>
              <a:rPr lang="en-US" dirty="0"/>
              <a:t>Introduction</a:t>
            </a:r>
          </a:p>
        </p:txBody>
      </p:sp>
    </p:spTree>
    <p:extLst>
      <p:ext uri="{BB962C8B-B14F-4D97-AF65-F5344CB8AC3E}">
        <p14:creationId xmlns:p14="http://schemas.microsoft.com/office/powerpoint/2010/main" val="367177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4A9A0023-2644-4533-AE2C-2167850590B5}"/>
              </a:ext>
            </a:extLst>
          </p:cNvPr>
          <p:cNvSpPr>
            <a:spLocks noGrp="1"/>
          </p:cNvSpPr>
          <p:nvPr>
            <p:ph idx="1"/>
          </p:nvPr>
        </p:nvSpPr>
        <p:spPr/>
        <p:txBody>
          <a:bodyPr/>
          <a:lstStyle/>
          <a:p>
            <a:r>
              <a:rPr lang="en-US" dirty="0"/>
              <a:t>Partners with the research community to create a culture of innovation</a:t>
            </a:r>
          </a:p>
          <a:p>
            <a:pPr lvl="1"/>
            <a:r>
              <a:rPr lang="en-US" dirty="0"/>
              <a:t>Supports the collaborative information technology and research community partnership </a:t>
            </a:r>
          </a:p>
          <a:p>
            <a:pPr lvl="1"/>
            <a:r>
              <a:rPr lang="en-US" dirty="0"/>
              <a:t>Advocates for the technology needs of the research community</a:t>
            </a:r>
          </a:p>
          <a:p>
            <a:r>
              <a:rPr lang="en-US" dirty="0"/>
              <a:t>Promotes data security, compliance, and privacy</a:t>
            </a:r>
          </a:p>
          <a:p>
            <a:r>
              <a:rPr lang="en-US" dirty="0"/>
              <a:t>Develops strong relationships with vendors</a:t>
            </a:r>
          </a:p>
          <a:p>
            <a:r>
              <a:rPr lang="en-US" dirty="0"/>
              <a:t>Encourages research goals to be aligned with hospital strategic goals</a:t>
            </a:r>
          </a:p>
        </p:txBody>
      </p:sp>
      <p:sp>
        <p:nvSpPr>
          <p:cNvPr id="7" name="Text Placeholder 6"/>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xmlns="" id="{68AAE3D0-8469-4676-9D6F-0BEACEAB5654}"/>
              </a:ext>
            </a:extLst>
          </p:cNvPr>
          <p:cNvSpPr>
            <a:spLocks noGrp="1"/>
          </p:cNvSpPr>
          <p:nvPr>
            <p:ph type="title"/>
          </p:nvPr>
        </p:nvSpPr>
        <p:spPr/>
        <p:txBody>
          <a:bodyPr/>
          <a:lstStyle/>
          <a:p>
            <a:r>
              <a:rPr lang="en-US" dirty="0"/>
              <a:t>The Research IS Program was created to support IT innovation among the BMC research community</a:t>
            </a:r>
          </a:p>
        </p:txBody>
      </p:sp>
    </p:spTree>
    <p:extLst>
      <p:ext uri="{BB962C8B-B14F-4D97-AF65-F5344CB8AC3E}">
        <p14:creationId xmlns:p14="http://schemas.microsoft.com/office/powerpoint/2010/main" val="394539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8F3B348-2E96-4717-8C0C-92BE1962F5F9}"/>
              </a:ext>
            </a:extLst>
          </p:cNvPr>
          <p:cNvSpPr>
            <a:spLocks noGrp="1"/>
          </p:cNvSpPr>
          <p:nvPr>
            <p:ph type="body" sz="quarter" idx="11"/>
          </p:nvPr>
        </p:nvSpPr>
        <p:spPr/>
        <p:txBody>
          <a:bodyPr/>
          <a:lstStyle/>
          <a:p>
            <a:endParaRPr lang="en-US"/>
          </a:p>
        </p:txBody>
      </p:sp>
      <p:sp>
        <p:nvSpPr>
          <p:cNvPr id="5" name="Title 3">
            <a:extLst>
              <a:ext uri="{FF2B5EF4-FFF2-40B4-BE49-F238E27FC236}">
                <a16:creationId xmlns:a16="http://schemas.microsoft.com/office/drawing/2014/main" xmlns="" id="{5B91CDBB-EE86-4292-8068-D027692CF6E0}"/>
              </a:ext>
            </a:extLst>
          </p:cNvPr>
          <p:cNvSpPr>
            <a:spLocks noGrp="1"/>
          </p:cNvSpPr>
          <p:nvPr>
            <p:ph type="title"/>
          </p:nvPr>
        </p:nvSpPr>
        <p:spPr>
          <a:xfrm>
            <a:off x="173829" y="155576"/>
            <a:ext cx="8752621" cy="634999"/>
          </a:xfrm>
        </p:spPr>
        <p:txBody>
          <a:bodyPr/>
          <a:lstStyle/>
          <a:p>
            <a:r>
              <a:rPr lang="en-US" dirty="0"/>
              <a:t>Organization Chart</a:t>
            </a:r>
          </a:p>
        </p:txBody>
      </p:sp>
      <p:pic>
        <p:nvPicPr>
          <p:cNvPr id="9" name="Picture 8">
            <a:extLst>
              <a:ext uri="{FF2B5EF4-FFF2-40B4-BE49-F238E27FC236}">
                <a16:creationId xmlns:a16="http://schemas.microsoft.com/office/drawing/2014/main" xmlns="" id="{6FAFE269-1160-4FEC-80A3-477E4F713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39" y="1193073"/>
            <a:ext cx="8806388" cy="4493623"/>
          </a:xfrm>
          <a:prstGeom prst="rect">
            <a:avLst/>
          </a:prstGeom>
        </p:spPr>
      </p:pic>
    </p:spTree>
    <p:extLst>
      <p:ext uri="{BB962C8B-B14F-4D97-AF65-F5344CB8AC3E}">
        <p14:creationId xmlns:p14="http://schemas.microsoft.com/office/powerpoint/2010/main" val="190825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Research IT prioritization is siloed from clinical, but aligned with overall BMC strategy and mission and integrated with Research Operations</a:t>
            </a:r>
          </a:p>
        </p:txBody>
      </p:sp>
      <p:pic>
        <p:nvPicPr>
          <p:cNvPr id="2" name="Picture 1">
            <a:extLst>
              <a:ext uri="{FF2B5EF4-FFF2-40B4-BE49-F238E27FC236}">
                <a16:creationId xmlns:a16="http://schemas.microsoft.com/office/drawing/2014/main" xmlns="" id="{3066CAFA-6121-4415-A847-F5EB95F9C39B}"/>
              </a:ext>
            </a:extLst>
          </p:cNvPr>
          <p:cNvPicPr>
            <a:picLocks noChangeAspect="1"/>
          </p:cNvPicPr>
          <p:nvPr/>
        </p:nvPicPr>
        <p:blipFill>
          <a:blip r:embed="rId2"/>
          <a:stretch>
            <a:fillRect/>
          </a:stretch>
        </p:blipFill>
        <p:spPr>
          <a:xfrm>
            <a:off x="1300480" y="1052010"/>
            <a:ext cx="6529276" cy="5312128"/>
          </a:xfrm>
          <a:prstGeom prst="rect">
            <a:avLst/>
          </a:prstGeom>
        </p:spPr>
      </p:pic>
    </p:spTree>
    <p:extLst>
      <p:ext uri="{BB962C8B-B14F-4D97-AF65-F5344CB8AC3E}">
        <p14:creationId xmlns:p14="http://schemas.microsoft.com/office/powerpoint/2010/main" val="1535690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15CC6A4-2328-48C6-82A7-E0F41F98C393}"/>
              </a:ext>
            </a:extLst>
          </p:cNvPr>
          <p:cNvSpPr>
            <a:spLocks noGrp="1"/>
          </p:cNvSpPr>
          <p:nvPr>
            <p:ph idx="1"/>
          </p:nvPr>
        </p:nvSpPr>
        <p:spPr/>
        <p:txBody>
          <a:bodyPr/>
          <a:lstStyle/>
          <a:p>
            <a:r>
              <a:rPr lang="en-US" dirty="0"/>
              <a:t>Provide guidance on available software</a:t>
            </a:r>
          </a:p>
          <a:p>
            <a:r>
              <a:rPr lang="en-US" dirty="0"/>
              <a:t>Identify feasibility of proposed solution by consulting with internal IT leadership and outside vendors</a:t>
            </a:r>
          </a:p>
          <a:p>
            <a:r>
              <a:rPr lang="en-US" dirty="0"/>
              <a:t>Identify IT budget required for research study:</a:t>
            </a:r>
          </a:p>
          <a:p>
            <a:pPr lvl="1"/>
            <a:r>
              <a:rPr lang="en-US" dirty="0"/>
              <a:t>Including (not limited to): hardware, software, equipment, resources, maintenance plan</a:t>
            </a:r>
          </a:p>
          <a:p>
            <a:r>
              <a:rPr lang="en-US" dirty="0"/>
              <a:t>Hire/manage IT consultants</a:t>
            </a:r>
          </a:p>
          <a:p>
            <a:pPr lvl="1"/>
            <a:r>
              <a:rPr lang="en-US" dirty="0"/>
              <a:t>Important for us to have a reasonable budget identified in pre-award to support the hiring of consultants</a:t>
            </a:r>
          </a:p>
          <a:p>
            <a:r>
              <a:rPr lang="en-US" dirty="0"/>
              <a:t>Project manage and oversee Research IS projects</a:t>
            </a:r>
          </a:p>
          <a:p>
            <a:r>
              <a:rPr lang="en-US" dirty="0"/>
              <a:t>Manage research computing equipment purchases and procurement process</a:t>
            </a:r>
          </a:p>
          <a:p>
            <a:endParaRPr lang="en-US" dirty="0"/>
          </a:p>
        </p:txBody>
      </p:sp>
      <p:sp>
        <p:nvSpPr>
          <p:cNvPr id="6" name="Text Placeholder 5"/>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xmlns="" id="{D488335B-B7B9-4F96-A00B-983850DB8170}"/>
              </a:ext>
            </a:extLst>
          </p:cNvPr>
          <p:cNvSpPr>
            <a:spLocks noGrp="1"/>
          </p:cNvSpPr>
          <p:nvPr>
            <p:ph type="title"/>
          </p:nvPr>
        </p:nvSpPr>
        <p:spPr/>
        <p:txBody>
          <a:bodyPr/>
          <a:lstStyle/>
          <a:p>
            <a:r>
              <a:rPr lang="en-US" dirty="0"/>
              <a:t>Program will support researchers with IT scope, planning, budgeting and implementation of technology to support research studies</a:t>
            </a:r>
          </a:p>
        </p:txBody>
      </p:sp>
    </p:spTree>
    <p:extLst>
      <p:ext uri="{BB962C8B-B14F-4D97-AF65-F5344CB8AC3E}">
        <p14:creationId xmlns:p14="http://schemas.microsoft.com/office/powerpoint/2010/main" val="107951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smtClean="0"/>
              <a:t>Pre-Award, Grants &amp; Contracts</a:t>
            </a:r>
          </a:p>
          <a:p>
            <a:pPr lvl="1"/>
            <a:r>
              <a:rPr lang="en-US" dirty="0" smtClean="0"/>
              <a:t>Gina Daniels (Dec 2019)</a:t>
            </a:r>
          </a:p>
          <a:p>
            <a:pPr lvl="1"/>
            <a:r>
              <a:rPr lang="en-US" dirty="0" smtClean="0"/>
              <a:t>Deb Melnikas (Feb 2020)</a:t>
            </a:r>
          </a:p>
          <a:p>
            <a:pPr lvl="1"/>
            <a:r>
              <a:rPr lang="en-US" dirty="0" smtClean="0"/>
              <a:t>Kathy Donnelly (Mar 2020)</a:t>
            </a:r>
          </a:p>
          <a:p>
            <a:pPr lvl="1"/>
            <a:r>
              <a:rPr lang="en-US" dirty="0" smtClean="0"/>
              <a:t>Shaniel Walker (May 2020)</a:t>
            </a:r>
          </a:p>
          <a:p>
            <a:pPr lvl="1"/>
            <a:r>
              <a:rPr lang="en-US" dirty="0" smtClean="0"/>
              <a:t>Kellye Lymon (Dec 2020)</a:t>
            </a:r>
            <a:endParaRPr lang="en-US" dirty="0"/>
          </a:p>
        </p:txBody>
      </p:sp>
      <p:sp>
        <p:nvSpPr>
          <p:cNvPr id="6" name="Text Placeholder 5"/>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Research Operations New Team Members </a:t>
            </a:r>
            <a:endParaRPr lang="en-US" dirty="0"/>
          </a:p>
        </p:txBody>
      </p:sp>
    </p:spTree>
    <p:extLst>
      <p:ext uri="{BB962C8B-B14F-4D97-AF65-F5344CB8AC3E}">
        <p14:creationId xmlns:p14="http://schemas.microsoft.com/office/powerpoint/2010/main" val="14333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60D75B9-24A1-43F9-A5D6-8447A011C0A2}"/>
              </a:ext>
            </a:extLst>
          </p:cNvPr>
          <p:cNvSpPr>
            <a:spLocks noGrp="1"/>
          </p:cNvSpPr>
          <p:nvPr>
            <p:ph idx="1"/>
          </p:nvPr>
        </p:nvSpPr>
        <p:spPr/>
        <p:txBody>
          <a:bodyPr/>
          <a:lstStyle/>
          <a:p>
            <a:r>
              <a:rPr lang="en-US" dirty="0"/>
              <a:t>Technology to be used at Boston Medical Center or to further the care of BMC patients</a:t>
            </a:r>
          </a:p>
          <a:p>
            <a:r>
              <a:rPr lang="en-US" dirty="0"/>
              <a:t>Technology used to gather data from Boston Medical Center patients</a:t>
            </a:r>
          </a:p>
          <a:p>
            <a:r>
              <a:rPr lang="en-US" dirty="0"/>
              <a:t>Software integrating with existing software hosted by Boston Medical Center </a:t>
            </a:r>
          </a:p>
          <a:p>
            <a:endParaRPr lang="en-US" dirty="0"/>
          </a:p>
        </p:txBody>
      </p:sp>
      <p:sp>
        <p:nvSpPr>
          <p:cNvPr id="7" name="Text Placeholder 6"/>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xmlns="" id="{57F04F56-16A2-4B68-860C-B32A3414374E}"/>
              </a:ext>
            </a:extLst>
          </p:cNvPr>
          <p:cNvSpPr>
            <a:spLocks noGrp="1"/>
          </p:cNvSpPr>
          <p:nvPr>
            <p:ph type="title"/>
          </p:nvPr>
        </p:nvSpPr>
        <p:spPr/>
        <p:txBody>
          <a:bodyPr/>
          <a:lstStyle/>
          <a:p>
            <a:r>
              <a:rPr lang="en-US" dirty="0"/>
              <a:t>Program will support a variety of research IS needs</a:t>
            </a:r>
          </a:p>
        </p:txBody>
      </p:sp>
    </p:spTree>
    <p:extLst>
      <p:ext uri="{BB962C8B-B14F-4D97-AF65-F5344CB8AC3E}">
        <p14:creationId xmlns:p14="http://schemas.microsoft.com/office/powerpoint/2010/main" val="4003930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xmlns="" id="{51B1E767-33DE-431E-8E2A-41E24F052FCC}"/>
              </a:ext>
            </a:extLst>
          </p:cNvPr>
          <p:cNvSpPr>
            <a:spLocks noGrp="1"/>
          </p:cNvSpPr>
          <p:nvPr>
            <p:ph type="title"/>
          </p:nvPr>
        </p:nvSpPr>
        <p:spPr/>
        <p:txBody>
          <a:bodyPr/>
          <a:lstStyle/>
          <a:p>
            <a:r>
              <a:rPr lang="en-US" dirty="0"/>
              <a:t>Requests for support from the program can be in furtherance of either assessment and/or implementation of technologies</a:t>
            </a:r>
          </a:p>
        </p:txBody>
      </p:sp>
      <p:graphicFrame>
        <p:nvGraphicFramePr>
          <p:cNvPr id="5" name="Table 4">
            <a:extLst>
              <a:ext uri="{FF2B5EF4-FFF2-40B4-BE49-F238E27FC236}">
                <a16:creationId xmlns:a16="http://schemas.microsoft.com/office/drawing/2014/main" xmlns="" id="{2C3715ED-773E-4F95-8DD2-B38CFEE5964F}"/>
              </a:ext>
            </a:extLst>
          </p:cNvPr>
          <p:cNvGraphicFramePr>
            <a:graphicFrameLocks noGrp="1"/>
          </p:cNvGraphicFramePr>
          <p:nvPr>
            <p:extLst/>
          </p:nvPr>
        </p:nvGraphicFramePr>
        <p:xfrm>
          <a:off x="265561" y="1920240"/>
          <a:ext cx="8660889" cy="3322320"/>
        </p:xfrm>
        <a:graphic>
          <a:graphicData uri="http://schemas.openxmlformats.org/drawingml/2006/table">
            <a:tbl>
              <a:tblPr firstRow="1" bandRow="1">
                <a:tableStyleId>{00A15C55-8517-42AA-B614-E9B94910E393}</a:tableStyleId>
              </a:tblPr>
              <a:tblGrid>
                <a:gridCol w="2092923">
                  <a:extLst>
                    <a:ext uri="{9D8B030D-6E8A-4147-A177-3AD203B41FA5}">
                      <a16:colId xmlns:a16="http://schemas.microsoft.com/office/drawing/2014/main" xmlns="" val="2584882406"/>
                    </a:ext>
                  </a:extLst>
                </a:gridCol>
                <a:gridCol w="1689646">
                  <a:extLst>
                    <a:ext uri="{9D8B030D-6E8A-4147-A177-3AD203B41FA5}">
                      <a16:colId xmlns:a16="http://schemas.microsoft.com/office/drawing/2014/main" xmlns="" val="3901397568"/>
                    </a:ext>
                  </a:extLst>
                </a:gridCol>
                <a:gridCol w="4878320">
                  <a:extLst>
                    <a:ext uri="{9D8B030D-6E8A-4147-A177-3AD203B41FA5}">
                      <a16:colId xmlns:a16="http://schemas.microsoft.com/office/drawing/2014/main" xmlns="" val="1726265855"/>
                    </a:ext>
                  </a:extLst>
                </a:gridCol>
              </a:tblGrid>
              <a:tr h="346851">
                <a:tc>
                  <a:txBody>
                    <a:bodyPr/>
                    <a:lstStyle/>
                    <a:p>
                      <a:r>
                        <a:rPr lang="en-US" sz="2000" b="1" dirty="0"/>
                        <a:t>Request Type</a:t>
                      </a:r>
                    </a:p>
                  </a:txBody>
                  <a:tcPr/>
                </a:tc>
                <a:tc>
                  <a:txBody>
                    <a:bodyPr/>
                    <a:lstStyle/>
                    <a:p>
                      <a:r>
                        <a:rPr lang="en-US" sz="2000" dirty="0"/>
                        <a:t>Stage</a:t>
                      </a:r>
                    </a:p>
                  </a:txBody>
                  <a:tcPr/>
                </a:tc>
                <a:tc>
                  <a:txBody>
                    <a:bodyPr/>
                    <a:lstStyle/>
                    <a:p>
                      <a:r>
                        <a:rPr lang="en-US" sz="2000" dirty="0"/>
                        <a:t>Deliverables</a:t>
                      </a:r>
                    </a:p>
                  </a:txBody>
                  <a:tcPr/>
                </a:tc>
                <a:extLst>
                  <a:ext uri="{0D108BD9-81ED-4DB2-BD59-A6C34878D82A}">
                    <a16:rowId xmlns:a16="http://schemas.microsoft.com/office/drawing/2014/main" xmlns="" val="2646319997"/>
                  </a:ext>
                </a:extLst>
              </a:tr>
              <a:tr h="997791">
                <a:tc>
                  <a:txBody>
                    <a:bodyPr/>
                    <a:lstStyle/>
                    <a:p>
                      <a:r>
                        <a:rPr lang="en-US" sz="2000" b="1" dirty="0"/>
                        <a:t>Assessment</a:t>
                      </a:r>
                    </a:p>
                  </a:txBody>
                  <a:tcPr/>
                </a:tc>
                <a:tc>
                  <a:txBody>
                    <a:bodyPr/>
                    <a:lstStyle/>
                    <a:p>
                      <a:r>
                        <a:rPr lang="en-US" sz="2000" dirty="0"/>
                        <a:t>Pre-award/</a:t>
                      </a:r>
                    </a:p>
                    <a:p>
                      <a:r>
                        <a:rPr lang="en-US" sz="2000" dirty="0"/>
                        <a:t>Grant writing</a:t>
                      </a:r>
                    </a:p>
                  </a:txBody>
                  <a:tcPr/>
                </a:tc>
                <a:tc>
                  <a:txBody>
                    <a:bodyPr/>
                    <a:lstStyle/>
                    <a:p>
                      <a:pPr marL="342900" indent="-342900">
                        <a:buFont typeface="+mj-lt"/>
                        <a:buAutoNum type="arabicPeriod"/>
                      </a:pPr>
                      <a:r>
                        <a:rPr lang="en-US" sz="2000" dirty="0"/>
                        <a:t>Complete Assessment Document</a:t>
                      </a:r>
                    </a:p>
                    <a:p>
                      <a:pPr marL="342900" indent="-342900">
                        <a:buFont typeface="+mj-lt"/>
                        <a:buAutoNum type="arabicPeriod"/>
                      </a:pPr>
                      <a:r>
                        <a:rPr lang="en-US" sz="2000" dirty="0"/>
                        <a:t>Security Review</a:t>
                      </a:r>
                    </a:p>
                    <a:p>
                      <a:pPr marL="342900" indent="-342900">
                        <a:buFont typeface="+mj-lt"/>
                        <a:buAutoNum type="arabicPeriod"/>
                      </a:pPr>
                      <a:r>
                        <a:rPr lang="en-US" sz="2000" dirty="0"/>
                        <a:t>Resource Allocation</a:t>
                      </a:r>
                    </a:p>
                    <a:p>
                      <a:pPr marL="342900" indent="-342900">
                        <a:buFont typeface="+mj-lt"/>
                        <a:buAutoNum type="arabicPeriod"/>
                      </a:pPr>
                      <a:r>
                        <a:rPr lang="en-US" sz="2000" dirty="0"/>
                        <a:t>IT Budget</a:t>
                      </a:r>
                    </a:p>
                  </a:txBody>
                  <a:tcPr/>
                </a:tc>
                <a:extLst>
                  <a:ext uri="{0D108BD9-81ED-4DB2-BD59-A6C34878D82A}">
                    <a16:rowId xmlns:a16="http://schemas.microsoft.com/office/drawing/2014/main" xmlns="" val="1342454362"/>
                  </a:ext>
                </a:extLst>
              </a:tr>
              <a:tr h="997791">
                <a:tc>
                  <a:txBody>
                    <a:bodyPr/>
                    <a:lstStyle/>
                    <a:p>
                      <a:r>
                        <a:rPr lang="en-US" sz="2000" b="1" dirty="0"/>
                        <a:t>Implementation</a:t>
                      </a:r>
                    </a:p>
                  </a:txBody>
                  <a:tcPr/>
                </a:tc>
                <a:tc>
                  <a:txBody>
                    <a:bodyPr/>
                    <a:lstStyle/>
                    <a:p>
                      <a:r>
                        <a:rPr lang="en-US" sz="2000" dirty="0"/>
                        <a:t>Post Award</a:t>
                      </a:r>
                    </a:p>
                  </a:txBody>
                  <a:tcPr/>
                </a:tc>
                <a:tc>
                  <a:txBody>
                    <a:bodyPr/>
                    <a:lstStyle/>
                    <a:p>
                      <a:pPr marL="342900" indent="-342900">
                        <a:buAutoNum type="arabicPeriod"/>
                      </a:pPr>
                      <a:r>
                        <a:rPr lang="en-US" sz="2000" dirty="0"/>
                        <a:t>Resource assignment</a:t>
                      </a:r>
                    </a:p>
                    <a:p>
                      <a:pPr marL="342900" indent="-342900">
                        <a:buAutoNum type="arabicPeriod"/>
                      </a:pPr>
                      <a:r>
                        <a:rPr lang="en-US" sz="2000" dirty="0"/>
                        <a:t>Hire &amp; manage consultant (*dependent on project deliverables)</a:t>
                      </a:r>
                    </a:p>
                    <a:p>
                      <a:pPr marL="342900" indent="-342900">
                        <a:buAutoNum type="arabicPeriod"/>
                      </a:pPr>
                      <a:r>
                        <a:rPr lang="en-US" sz="2000" dirty="0"/>
                        <a:t>Project management &amp; implementation of project</a:t>
                      </a:r>
                    </a:p>
                  </a:txBody>
                  <a:tcPr/>
                </a:tc>
                <a:extLst>
                  <a:ext uri="{0D108BD9-81ED-4DB2-BD59-A6C34878D82A}">
                    <a16:rowId xmlns:a16="http://schemas.microsoft.com/office/drawing/2014/main" xmlns="" val="553218001"/>
                  </a:ext>
                </a:extLst>
              </a:tr>
            </a:tbl>
          </a:graphicData>
        </a:graphic>
      </p:graphicFrame>
    </p:spTree>
    <p:extLst>
      <p:ext uri="{BB962C8B-B14F-4D97-AF65-F5344CB8AC3E}">
        <p14:creationId xmlns:p14="http://schemas.microsoft.com/office/powerpoint/2010/main" val="2159407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A0D5DC-117B-4A1B-90C8-AD4F98F4FC80}"/>
              </a:ext>
            </a:extLst>
          </p:cNvPr>
          <p:cNvSpPr>
            <a:spLocks noGrp="1"/>
          </p:cNvSpPr>
          <p:nvPr>
            <p:ph idx="1"/>
          </p:nvPr>
        </p:nvSpPr>
        <p:spPr/>
        <p:txBody>
          <a:bodyPr/>
          <a:lstStyle/>
          <a:p>
            <a:r>
              <a:rPr lang="en-US"/>
              <a:t>Submit your request for review as early as possible</a:t>
            </a:r>
          </a:p>
          <a:p>
            <a:r>
              <a:rPr lang="en-US"/>
              <a:t>IT review should begin as soon as you start working with Development, Research Ops and/or the IRB</a:t>
            </a:r>
          </a:p>
          <a:p>
            <a:r>
              <a:rPr lang="en-US"/>
              <a:t>Allow time for the following tasks to be complete:</a:t>
            </a:r>
          </a:p>
          <a:p>
            <a:pPr lvl="1"/>
            <a:r>
              <a:rPr lang="en-US"/>
              <a:t>Discuss with internal IT teams to understand resources necessary for your request</a:t>
            </a:r>
          </a:p>
          <a:p>
            <a:pPr lvl="1"/>
            <a:r>
              <a:rPr lang="en-US"/>
              <a:t>Review software with vendor(s)</a:t>
            </a:r>
          </a:p>
          <a:p>
            <a:pPr lvl="1"/>
            <a:r>
              <a:rPr lang="en-US"/>
              <a:t>Vendor’s completion of Information Security Questionnaire</a:t>
            </a:r>
          </a:p>
          <a:p>
            <a:pPr lvl="1"/>
            <a:r>
              <a:rPr lang="en-US"/>
              <a:t>Information Security Review</a:t>
            </a:r>
          </a:p>
          <a:p>
            <a:pPr lvl="1"/>
            <a:r>
              <a:rPr lang="en-US"/>
              <a:t>Identify necessary budget</a:t>
            </a:r>
          </a:p>
          <a:p>
            <a:pPr lvl="1"/>
            <a:endParaRPr lang="en-US"/>
          </a:p>
          <a:p>
            <a:pPr lvl="1"/>
            <a:endParaRPr lang="en-US"/>
          </a:p>
          <a:p>
            <a:endParaRPr lang="en-US" dirty="0"/>
          </a:p>
        </p:txBody>
      </p:sp>
      <p:sp>
        <p:nvSpPr>
          <p:cNvPr id="7" name="Text Placeholder 6"/>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xmlns="" id="{9FF059A5-8E71-4931-A2F3-10F63DC05E72}"/>
              </a:ext>
            </a:extLst>
          </p:cNvPr>
          <p:cNvSpPr>
            <a:spLocks noGrp="1"/>
          </p:cNvSpPr>
          <p:nvPr>
            <p:ph type="title"/>
          </p:nvPr>
        </p:nvSpPr>
        <p:spPr/>
        <p:txBody>
          <a:bodyPr/>
          <a:lstStyle/>
          <a:p>
            <a:r>
              <a:rPr lang="en-US" dirty="0"/>
              <a:t>Submissions to the Program should be pursued early in the proposal generation process</a:t>
            </a:r>
          </a:p>
        </p:txBody>
      </p:sp>
    </p:spTree>
    <p:extLst>
      <p:ext uri="{BB962C8B-B14F-4D97-AF65-F5344CB8AC3E}">
        <p14:creationId xmlns:p14="http://schemas.microsoft.com/office/powerpoint/2010/main" val="256671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C43E152-D3ED-49A8-B6E6-C5AA077800F3}"/>
              </a:ext>
            </a:extLst>
          </p:cNvPr>
          <p:cNvSpPr>
            <a:spLocks noGrp="1"/>
          </p:cNvSpPr>
          <p:nvPr>
            <p:ph idx="1"/>
          </p:nvPr>
        </p:nvSpPr>
        <p:spPr/>
        <p:txBody>
          <a:bodyPr/>
          <a:lstStyle/>
          <a:p>
            <a:r>
              <a:rPr lang="en-US"/>
              <a:t>Login to </a:t>
            </a:r>
            <a:r>
              <a:rPr lang="en-US">
                <a:hlinkClick r:id="rId2"/>
              </a:rPr>
              <a:t>ServiceNow</a:t>
            </a:r>
            <a:endParaRPr lang="en-US"/>
          </a:p>
          <a:p>
            <a:r>
              <a:rPr lang="en-US"/>
              <a:t>Click Service Catalog</a:t>
            </a:r>
          </a:p>
          <a:p>
            <a:r>
              <a:rPr lang="en-US"/>
              <a:t>Find Research section and click Research Request</a:t>
            </a:r>
          </a:p>
          <a:p>
            <a:endParaRPr lang="en-US"/>
          </a:p>
          <a:p>
            <a:endParaRPr lang="en-US"/>
          </a:p>
          <a:p>
            <a:r>
              <a:rPr lang="en-US"/>
              <a:t>Complete form</a:t>
            </a:r>
          </a:p>
          <a:p>
            <a:r>
              <a:rPr lang="en-US"/>
              <a:t>Click Submit</a:t>
            </a:r>
          </a:p>
          <a:p>
            <a:r>
              <a:rPr lang="en-US"/>
              <a:t>Form is routed directly to the Research IS group for prioritization</a:t>
            </a:r>
          </a:p>
          <a:p>
            <a:endParaRPr lang="en-US"/>
          </a:p>
          <a:p>
            <a:endParaRPr lang="en-US" dirty="0"/>
          </a:p>
        </p:txBody>
      </p:sp>
      <p:sp>
        <p:nvSpPr>
          <p:cNvPr id="8" name="Text Placeholder 7"/>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xmlns="" id="{11854F6C-0F51-4049-9BE0-1FF301ECA62E}"/>
              </a:ext>
            </a:extLst>
          </p:cNvPr>
          <p:cNvSpPr>
            <a:spLocks noGrp="1"/>
          </p:cNvSpPr>
          <p:nvPr>
            <p:ph type="title"/>
          </p:nvPr>
        </p:nvSpPr>
        <p:spPr/>
        <p:txBody>
          <a:bodyPr/>
          <a:lstStyle/>
          <a:p>
            <a:r>
              <a:rPr lang="en-US" dirty="0"/>
              <a:t>Research IS Program requests should be submitted via </a:t>
            </a:r>
            <a:r>
              <a:rPr lang="en-US" dirty="0" err="1"/>
              <a:t>ServiceNow</a:t>
            </a:r>
            <a:endParaRPr lang="en-US" dirty="0"/>
          </a:p>
        </p:txBody>
      </p:sp>
      <p:pic>
        <p:nvPicPr>
          <p:cNvPr id="5" name="Picture 4">
            <a:extLst>
              <a:ext uri="{FF2B5EF4-FFF2-40B4-BE49-F238E27FC236}">
                <a16:creationId xmlns:a16="http://schemas.microsoft.com/office/drawing/2014/main" xmlns="" id="{CB353B3F-9165-4F27-96B3-FFF867BC0C62}"/>
              </a:ext>
            </a:extLst>
          </p:cNvPr>
          <p:cNvPicPr>
            <a:picLocks noChangeAspect="1"/>
          </p:cNvPicPr>
          <p:nvPr/>
        </p:nvPicPr>
        <p:blipFill>
          <a:blip r:embed="rId3"/>
          <a:stretch>
            <a:fillRect/>
          </a:stretch>
        </p:blipFill>
        <p:spPr>
          <a:xfrm>
            <a:off x="434116" y="2155936"/>
            <a:ext cx="6620799" cy="724001"/>
          </a:xfrm>
          <a:prstGeom prst="rect">
            <a:avLst/>
          </a:prstGeom>
        </p:spPr>
      </p:pic>
    </p:spTree>
    <p:extLst>
      <p:ext uri="{BB962C8B-B14F-4D97-AF65-F5344CB8AC3E}">
        <p14:creationId xmlns:p14="http://schemas.microsoft.com/office/powerpoint/2010/main" val="413287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342A0078-BA20-428E-8C7D-125A755ECCDD}"/>
              </a:ext>
            </a:extLst>
          </p:cNvPr>
          <p:cNvGraphicFramePr>
            <a:graphicFrameLocks noGrp="1"/>
          </p:cNvGraphicFramePr>
          <p:nvPr>
            <p:ph idx="1"/>
            <p:extLst/>
          </p:nvPr>
        </p:nvGraphicFramePr>
        <p:xfrm>
          <a:off x="278217" y="1216891"/>
          <a:ext cx="8648233" cy="5191760"/>
        </p:xfrm>
        <a:graphic>
          <a:graphicData uri="http://schemas.openxmlformats.org/drawingml/2006/table">
            <a:tbl>
              <a:tblPr firstRow="1" bandRow="1">
                <a:tableStyleId>{00A15C55-8517-42AA-B614-E9B94910E393}</a:tableStyleId>
              </a:tblPr>
              <a:tblGrid>
                <a:gridCol w="3380060">
                  <a:extLst>
                    <a:ext uri="{9D8B030D-6E8A-4147-A177-3AD203B41FA5}">
                      <a16:colId xmlns:a16="http://schemas.microsoft.com/office/drawing/2014/main" xmlns="" val="2690519704"/>
                    </a:ext>
                  </a:extLst>
                </a:gridCol>
                <a:gridCol w="5268173">
                  <a:extLst>
                    <a:ext uri="{9D8B030D-6E8A-4147-A177-3AD203B41FA5}">
                      <a16:colId xmlns:a16="http://schemas.microsoft.com/office/drawing/2014/main" xmlns="" val="2472284803"/>
                    </a:ext>
                  </a:extLst>
                </a:gridCol>
              </a:tblGrid>
              <a:tr h="370840">
                <a:tc>
                  <a:txBody>
                    <a:bodyPr/>
                    <a:lstStyle/>
                    <a:p>
                      <a:r>
                        <a:rPr lang="en-US" sz="1600" dirty="0"/>
                        <a:t>Provided by the researcher…</a:t>
                      </a:r>
                    </a:p>
                  </a:txBody>
                  <a:tcPr/>
                </a:tc>
                <a:tc>
                  <a:txBody>
                    <a:bodyPr/>
                    <a:lstStyle/>
                    <a:p>
                      <a:r>
                        <a:rPr lang="en-US" sz="1600" dirty="0"/>
                        <a:t>Allows the Research</a:t>
                      </a:r>
                      <a:r>
                        <a:rPr lang="en-US" sz="1600" baseline="0" dirty="0"/>
                        <a:t> IS Program to…</a:t>
                      </a:r>
                      <a:endParaRPr lang="en-US" sz="1600" dirty="0"/>
                    </a:p>
                  </a:txBody>
                  <a:tcPr/>
                </a:tc>
                <a:extLst>
                  <a:ext uri="{0D108BD9-81ED-4DB2-BD59-A6C34878D82A}">
                    <a16:rowId xmlns:a16="http://schemas.microsoft.com/office/drawing/2014/main" xmlns="" val="819088633"/>
                  </a:ext>
                </a:extLst>
              </a:tr>
              <a:tr h="370840">
                <a:tc>
                  <a:txBody>
                    <a:bodyPr/>
                    <a:lstStyle/>
                    <a:p>
                      <a:r>
                        <a:rPr lang="en-US" sz="1600" dirty="0"/>
                        <a:t>Overview of research study</a:t>
                      </a:r>
                    </a:p>
                  </a:txBody>
                  <a:tcPr/>
                </a:tc>
                <a:tc>
                  <a:txBody>
                    <a:bodyPr/>
                    <a:lstStyle/>
                    <a:p>
                      <a:r>
                        <a:rPr lang="en-US" sz="1600" dirty="0"/>
                        <a:t>Properly represent the request to </a:t>
                      </a:r>
                      <a:r>
                        <a:rPr lang="en-US" sz="1600" baseline="0" dirty="0"/>
                        <a:t>research and IT offices; </a:t>
                      </a:r>
                      <a:r>
                        <a:rPr lang="en-US" sz="1600" dirty="0"/>
                        <a:t>provide recommendations on software</a:t>
                      </a:r>
                    </a:p>
                  </a:txBody>
                  <a:tcPr/>
                </a:tc>
                <a:extLst>
                  <a:ext uri="{0D108BD9-81ED-4DB2-BD59-A6C34878D82A}">
                    <a16:rowId xmlns:a16="http://schemas.microsoft.com/office/drawing/2014/main" xmlns="" val="319225627"/>
                  </a:ext>
                </a:extLst>
              </a:tr>
              <a:tr h="0">
                <a:tc>
                  <a:txBody>
                    <a:bodyPr/>
                    <a:lstStyle/>
                    <a:p>
                      <a:r>
                        <a:rPr lang="en-US" sz="1600" dirty="0"/>
                        <a:t>End-to-end workflow</a:t>
                      </a:r>
                    </a:p>
                  </a:txBody>
                  <a:tcPr/>
                </a:tc>
                <a:tc>
                  <a:txBody>
                    <a:bodyPr/>
                    <a:lstStyle/>
                    <a:p>
                      <a:r>
                        <a:rPr lang="en-US" sz="1600" dirty="0"/>
                        <a:t>Ensure vendor accountability to provide the support needed by the researcher</a:t>
                      </a:r>
                    </a:p>
                  </a:txBody>
                  <a:tcPr/>
                </a:tc>
                <a:extLst>
                  <a:ext uri="{0D108BD9-81ED-4DB2-BD59-A6C34878D82A}">
                    <a16:rowId xmlns:a16="http://schemas.microsoft.com/office/drawing/2014/main" xmlns="" val="2210530881"/>
                  </a:ext>
                </a:extLst>
              </a:tr>
              <a:tr h="370840">
                <a:tc>
                  <a:txBody>
                    <a:bodyPr/>
                    <a:lstStyle/>
                    <a:p>
                      <a:r>
                        <a:rPr lang="en-US" sz="1600" dirty="0"/>
                        <a:t>Clear list of IT requirements</a:t>
                      </a:r>
                    </a:p>
                  </a:txBody>
                  <a:tcPr/>
                </a:tc>
                <a:tc>
                  <a:txBody>
                    <a:bodyPr/>
                    <a:lstStyle/>
                    <a:p>
                      <a:r>
                        <a:rPr lang="en-US" sz="1600" dirty="0"/>
                        <a:t>Identify all tasks and approach</a:t>
                      </a:r>
                    </a:p>
                  </a:txBody>
                  <a:tcPr/>
                </a:tc>
                <a:extLst>
                  <a:ext uri="{0D108BD9-81ED-4DB2-BD59-A6C34878D82A}">
                    <a16:rowId xmlns:a16="http://schemas.microsoft.com/office/drawing/2014/main" xmlns="" val="3979036123"/>
                  </a:ext>
                </a:extLst>
              </a:tr>
              <a:tr h="370840">
                <a:tc>
                  <a:txBody>
                    <a:bodyPr/>
                    <a:lstStyle/>
                    <a:p>
                      <a:r>
                        <a:rPr lang="en-US" sz="1600" dirty="0"/>
                        <a:t>Funding</a:t>
                      </a:r>
                    </a:p>
                  </a:txBody>
                  <a:tcPr/>
                </a:tc>
                <a:tc>
                  <a:txBody>
                    <a:bodyPr/>
                    <a:lstStyle/>
                    <a:p>
                      <a:r>
                        <a:rPr lang="en-US" sz="1600" dirty="0"/>
                        <a:t>Identify appropriate contractor</a:t>
                      </a:r>
                      <a:r>
                        <a:rPr lang="en-US" sz="1600" baseline="0" dirty="0"/>
                        <a:t> and IS support. </a:t>
                      </a:r>
                      <a:r>
                        <a:rPr lang="en-US" sz="1600" dirty="0"/>
                        <a:t>Research IS Program is dependent on external funding, particularly when a consultant is necessary to complete the work (most Epic enhancements will require a consultant).</a:t>
                      </a:r>
                    </a:p>
                  </a:txBody>
                  <a:tcPr/>
                </a:tc>
                <a:extLst>
                  <a:ext uri="{0D108BD9-81ED-4DB2-BD59-A6C34878D82A}">
                    <a16:rowId xmlns:a16="http://schemas.microsoft.com/office/drawing/2014/main" xmlns="" val="3833561663"/>
                  </a:ext>
                </a:extLst>
              </a:tr>
              <a:tr h="370840">
                <a:tc>
                  <a:txBody>
                    <a:bodyPr/>
                    <a:lstStyle/>
                    <a:p>
                      <a:r>
                        <a:rPr lang="en-US" sz="1600" dirty="0"/>
                        <a:t>Milestones/deadlines</a:t>
                      </a:r>
                    </a:p>
                  </a:txBody>
                  <a:tcPr/>
                </a:tc>
                <a:tc>
                  <a:txBody>
                    <a:bodyPr/>
                    <a:lstStyle/>
                    <a:p>
                      <a:r>
                        <a:rPr lang="en-US" sz="1600" dirty="0"/>
                        <a:t>Prioritize</a:t>
                      </a:r>
                      <a:r>
                        <a:rPr lang="en-US" sz="1600" baseline="0" dirty="0"/>
                        <a:t> projects based on </a:t>
                      </a:r>
                      <a:r>
                        <a:rPr lang="en-US" sz="1600" dirty="0"/>
                        <a:t>grant submission or implementation date</a:t>
                      </a:r>
                    </a:p>
                  </a:txBody>
                  <a:tcPr/>
                </a:tc>
                <a:extLst>
                  <a:ext uri="{0D108BD9-81ED-4DB2-BD59-A6C34878D82A}">
                    <a16:rowId xmlns:a16="http://schemas.microsoft.com/office/drawing/2014/main" xmlns="" val="893121434"/>
                  </a:ext>
                </a:extLst>
              </a:tr>
              <a:tr h="370840">
                <a:tc>
                  <a:txBody>
                    <a:bodyPr/>
                    <a:lstStyle/>
                    <a:p>
                      <a:r>
                        <a:rPr lang="en-US" sz="1600" dirty="0"/>
                        <a:t>Maintenance plan</a:t>
                      </a:r>
                    </a:p>
                  </a:txBody>
                  <a:tcPr/>
                </a:tc>
                <a:tc>
                  <a:txBody>
                    <a:bodyPr/>
                    <a:lstStyle/>
                    <a:p>
                      <a:r>
                        <a:rPr lang="en-US" sz="1600" dirty="0"/>
                        <a:t>Understand plan for systems after grant runs out (e.g., sunset IS</a:t>
                      </a:r>
                      <a:r>
                        <a:rPr lang="en-US" sz="1600" baseline="0" dirty="0"/>
                        <a:t> system</a:t>
                      </a:r>
                      <a:r>
                        <a:rPr lang="en-US" sz="1600" dirty="0"/>
                        <a:t>, maintain with internal support, maintain</a:t>
                      </a:r>
                      <a:r>
                        <a:rPr lang="en-US" sz="1600" baseline="0" dirty="0"/>
                        <a:t> through ongoing grant support</a:t>
                      </a:r>
                      <a:r>
                        <a:rPr lang="en-US" sz="1600" dirty="0"/>
                        <a:t>)</a:t>
                      </a:r>
                    </a:p>
                  </a:txBody>
                  <a:tcPr/>
                </a:tc>
                <a:extLst>
                  <a:ext uri="{0D108BD9-81ED-4DB2-BD59-A6C34878D82A}">
                    <a16:rowId xmlns:a16="http://schemas.microsoft.com/office/drawing/2014/main" xmlns="" val="2330580042"/>
                  </a:ext>
                </a:extLst>
              </a:tr>
              <a:tr h="370840">
                <a:tc>
                  <a:txBody>
                    <a:bodyPr/>
                    <a:lstStyle/>
                    <a:p>
                      <a:r>
                        <a:rPr lang="en-US" sz="1600" dirty="0"/>
                        <a:t>Early IT engagement</a:t>
                      </a:r>
                    </a:p>
                  </a:txBody>
                  <a:tcPr/>
                </a:tc>
                <a:tc>
                  <a:txBody>
                    <a:bodyPr/>
                    <a:lstStyle/>
                    <a:p>
                      <a:r>
                        <a:rPr lang="en-US" sz="1600" dirty="0"/>
                        <a:t>Provide appropriate IT budget and resources for research study</a:t>
                      </a:r>
                    </a:p>
                  </a:txBody>
                  <a:tcPr/>
                </a:tc>
                <a:extLst>
                  <a:ext uri="{0D108BD9-81ED-4DB2-BD59-A6C34878D82A}">
                    <a16:rowId xmlns:a16="http://schemas.microsoft.com/office/drawing/2014/main" xmlns="" val="423201893"/>
                  </a:ext>
                </a:extLst>
              </a:tr>
            </a:tbl>
          </a:graphicData>
        </a:graphic>
      </p:graphicFrame>
      <p:sp>
        <p:nvSpPr>
          <p:cNvPr id="7" name="Text Placeholder 6"/>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xmlns="" id="{FC2FF4A0-041A-4FF1-9C95-12AB44C70056}"/>
              </a:ext>
            </a:extLst>
          </p:cNvPr>
          <p:cNvSpPr>
            <a:spLocks noGrp="1"/>
          </p:cNvSpPr>
          <p:nvPr>
            <p:ph type="title"/>
          </p:nvPr>
        </p:nvSpPr>
        <p:spPr/>
        <p:txBody>
          <a:bodyPr/>
          <a:lstStyle/>
          <a:p>
            <a:r>
              <a:rPr lang="en-US" dirty="0"/>
              <a:t>Providing information in the submission will help the Research IS Program better assist the researcher in engaging with the technology</a:t>
            </a:r>
          </a:p>
        </p:txBody>
      </p:sp>
    </p:spTree>
    <p:extLst>
      <p:ext uri="{BB962C8B-B14F-4D97-AF65-F5344CB8AC3E}">
        <p14:creationId xmlns:p14="http://schemas.microsoft.com/office/powerpoint/2010/main" val="2747786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9365A5F-D543-4BF6-B0B5-1934150FD929}"/>
              </a:ext>
            </a:extLst>
          </p:cNvPr>
          <p:cNvSpPr txBox="1">
            <a:spLocks/>
          </p:cNvSpPr>
          <p:nvPr/>
        </p:nvSpPr>
        <p:spPr>
          <a:xfrm>
            <a:off x="0" y="2370667"/>
            <a:ext cx="9144000" cy="1139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437B"/>
                </a:solidFill>
                <a:effectLst/>
                <a:uLnTx/>
                <a:uFillTx/>
                <a:latin typeface="Arial" panose="020B0604020202020204" pitchFamily="34" charset="0"/>
                <a:ea typeface="+mj-ea"/>
                <a:cs typeface="Arial" panose="020B0604020202020204" pitchFamily="34" charset="0"/>
              </a:rPr>
              <a:t>Questions</a:t>
            </a:r>
          </a:p>
        </p:txBody>
      </p:sp>
    </p:spTree>
    <p:extLst>
      <p:ext uri="{BB962C8B-B14F-4D97-AF65-F5344CB8AC3E}">
        <p14:creationId xmlns:p14="http://schemas.microsoft.com/office/powerpoint/2010/main" val="4233949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Clinical Trial Office</a:t>
            </a:r>
            <a:endParaRPr lang="en-US" dirty="0"/>
          </a:p>
        </p:txBody>
      </p:sp>
      <p:sp>
        <p:nvSpPr>
          <p:cNvPr id="3" name="Subtitle 2"/>
          <p:cNvSpPr>
            <a:spLocks noGrp="1"/>
          </p:cNvSpPr>
          <p:nvPr>
            <p:ph type="subTitle" idx="1"/>
          </p:nvPr>
        </p:nvSpPr>
        <p:spPr>
          <a:xfrm>
            <a:off x="2605875" y="3711729"/>
            <a:ext cx="5793846" cy="369332"/>
          </a:xfrm>
        </p:spPr>
        <p:txBody>
          <a:bodyPr/>
          <a:lstStyle/>
          <a:p>
            <a:r>
              <a:rPr lang="en-US" dirty="0" smtClean="0"/>
              <a:t>FY20 Achievements and FY21 Strategic </a:t>
            </a:r>
            <a:r>
              <a:rPr lang="en-US" dirty="0"/>
              <a:t>P</a:t>
            </a:r>
            <a:r>
              <a:rPr lang="en-US" dirty="0" smtClean="0"/>
              <a:t>lan </a:t>
            </a:r>
            <a:endParaRPr lang="en-US" dirty="0"/>
          </a:p>
        </p:txBody>
      </p:sp>
    </p:spTree>
    <p:extLst>
      <p:ext uri="{BB962C8B-B14F-4D97-AF65-F5344CB8AC3E}">
        <p14:creationId xmlns:p14="http://schemas.microsoft.com/office/powerpoint/2010/main" val="1592927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Clinical Trials Office</a:t>
            </a:r>
            <a:endParaRPr lang="en-US" dirty="0"/>
          </a:p>
        </p:txBody>
      </p:sp>
      <p:sp>
        <p:nvSpPr>
          <p:cNvPr id="3" name="Subtitle 2"/>
          <p:cNvSpPr>
            <a:spLocks noGrp="1"/>
          </p:cNvSpPr>
          <p:nvPr>
            <p:ph type="subTitle" idx="1"/>
          </p:nvPr>
        </p:nvSpPr>
        <p:spPr>
          <a:xfrm>
            <a:off x="3341854" y="5716863"/>
            <a:ext cx="5605780" cy="499299"/>
          </a:xfrm>
        </p:spPr>
        <p:txBody>
          <a:bodyPr/>
          <a:lstStyle/>
          <a:p>
            <a:r>
              <a:rPr lang="en-US" dirty="0" smtClean="0"/>
              <a:t>FY20 Achievements</a:t>
            </a:r>
            <a:endParaRPr lang="en-US" dirty="0"/>
          </a:p>
        </p:txBody>
      </p:sp>
    </p:spTree>
    <p:extLst>
      <p:ext uri="{BB962C8B-B14F-4D97-AF65-F5344CB8AC3E}">
        <p14:creationId xmlns:p14="http://schemas.microsoft.com/office/powerpoint/2010/main" val="3695719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COVID-19 Summary and Update</a:t>
            </a:r>
          </a:p>
          <a:p>
            <a:endParaRPr lang="en-US" dirty="0" smtClean="0"/>
          </a:p>
          <a:p>
            <a:r>
              <a:rPr lang="en-US" dirty="0" smtClean="0"/>
              <a:t>CTO Metrics</a:t>
            </a:r>
          </a:p>
          <a:p>
            <a:pPr lvl="1"/>
            <a:r>
              <a:rPr lang="en-US" dirty="0" smtClean="0"/>
              <a:t>COVID contracts were setup in record times, sometimes under two weeks (</a:t>
            </a:r>
            <a:r>
              <a:rPr lang="en-US" dirty="0" smtClean="0">
                <a:hlinkClick r:id="rId2" action="ppaction://hlinksldjump"/>
              </a:rPr>
              <a:t>Add. 1</a:t>
            </a:r>
            <a:r>
              <a:rPr lang="en-US" dirty="0" smtClean="0"/>
              <a:t>)</a:t>
            </a:r>
          </a:p>
          <a:p>
            <a:pPr lvl="1"/>
            <a:r>
              <a:rPr lang="en-US" dirty="0"/>
              <a:t>Decreased average CDA execution from &gt;2 months to &lt;10 </a:t>
            </a:r>
            <a:r>
              <a:rPr lang="en-US" dirty="0" smtClean="0"/>
              <a:t>days (</a:t>
            </a:r>
            <a:r>
              <a:rPr lang="en-US" dirty="0" smtClean="0">
                <a:hlinkClick r:id="rId2" action="ppaction://hlinksldjump"/>
              </a:rPr>
              <a:t>Add</a:t>
            </a:r>
            <a:r>
              <a:rPr lang="en-US" dirty="0">
                <a:hlinkClick r:id="rId2" action="ppaction://hlinksldjump"/>
              </a:rPr>
              <a:t>. </a:t>
            </a:r>
            <a:r>
              <a:rPr lang="en-US" dirty="0" smtClean="0">
                <a:hlinkClick r:id="rId2" action="ppaction://hlinksldjump"/>
              </a:rPr>
              <a:t>1</a:t>
            </a:r>
            <a:r>
              <a:rPr lang="en-US" dirty="0" smtClean="0"/>
              <a:t>)</a:t>
            </a:r>
            <a:endParaRPr lang="en-US" dirty="0"/>
          </a:p>
          <a:p>
            <a:pPr lvl="1"/>
            <a:r>
              <a:rPr lang="en-US" dirty="0" smtClean="0"/>
              <a:t>Roughly double the amount of contracts were executed in FY20 than in FY19 (</a:t>
            </a:r>
            <a:r>
              <a:rPr lang="en-US" dirty="0" smtClean="0">
                <a:hlinkClick r:id="rId2" action="ppaction://hlinksldjump"/>
              </a:rPr>
              <a:t>Add</a:t>
            </a:r>
            <a:r>
              <a:rPr lang="en-US" dirty="0">
                <a:hlinkClick r:id="rId2" action="ppaction://hlinksldjump"/>
              </a:rPr>
              <a:t>. 1</a:t>
            </a:r>
            <a:r>
              <a:rPr lang="en-US" dirty="0" smtClean="0"/>
              <a:t>)</a:t>
            </a:r>
          </a:p>
          <a:p>
            <a:pPr lvl="1"/>
            <a:r>
              <a:rPr lang="en-US" dirty="0" smtClean="0"/>
              <a:t>Total project dollars have increased about 10% every year over the past </a:t>
            </a:r>
            <a:r>
              <a:rPr lang="en-US" dirty="0"/>
              <a:t>4 </a:t>
            </a:r>
            <a:r>
              <a:rPr lang="en-US" dirty="0" smtClean="0"/>
              <a:t>years (</a:t>
            </a:r>
            <a:r>
              <a:rPr lang="en-US" dirty="0" smtClean="0">
                <a:hlinkClick r:id="rId3" action="ppaction://hlinksldjump"/>
              </a:rPr>
              <a:t>Add</a:t>
            </a:r>
            <a:r>
              <a:rPr lang="en-US" dirty="0">
                <a:hlinkClick r:id="rId3" action="ppaction://hlinksldjump"/>
              </a:rPr>
              <a:t>. </a:t>
            </a:r>
            <a:r>
              <a:rPr lang="en-US" dirty="0" smtClean="0">
                <a:hlinkClick r:id="rId3" action="ppaction://hlinksldjump"/>
              </a:rPr>
              <a:t>2</a:t>
            </a:r>
            <a:r>
              <a:rPr lang="en-US" dirty="0" smtClean="0"/>
              <a:t>)</a:t>
            </a:r>
          </a:p>
          <a:p>
            <a:pPr lvl="1"/>
            <a:r>
              <a:rPr lang="en-US" dirty="0" smtClean="0"/>
              <a:t>Usage of Velos has increased 11% with 815 new participants entered </a:t>
            </a:r>
            <a:r>
              <a:rPr lang="en-US" dirty="0"/>
              <a:t>this </a:t>
            </a:r>
            <a:r>
              <a:rPr lang="en-US" dirty="0" smtClean="0"/>
              <a:t>year (</a:t>
            </a:r>
            <a:r>
              <a:rPr lang="en-US" dirty="0" smtClean="0">
                <a:hlinkClick r:id="rId4" action="ppaction://hlinksldjump"/>
              </a:rPr>
              <a:t>Add</a:t>
            </a:r>
            <a:r>
              <a:rPr lang="en-US" dirty="0">
                <a:hlinkClick r:id="rId4" action="ppaction://hlinksldjump"/>
              </a:rPr>
              <a:t>. </a:t>
            </a:r>
            <a:r>
              <a:rPr lang="en-US" dirty="0" smtClean="0">
                <a:hlinkClick r:id="rId4" action="ppaction://hlinksldjump"/>
              </a:rPr>
              <a:t>3</a:t>
            </a:r>
            <a:r>
              <a:rPr lang="en-US" dirty="0" smtClean="0"/>
              <a:t>)</a:t>
            </a:r>
          </a:p>
          <a:p>
            <a:pPr lvl="1"/>
            <a:endParaRPr lang="en-US" dirty="0" smtClean="0"/>
          </a:p>
          <a:p>
            <a:r>
              <a:rPr lang="en-US" dirty="0" smtClean="0"/>
              <a:t>Epic </a:t>
            </a:r>
            <a:r>
              <a:rPr lang="en-US" dirty="0"/>
              <a:t>Research Billing Enhancement Project </a:t>
            </a:r>
          </a:p>
          <a:p>
            <a:pPr lvl="1"/>
            <a:r>
              <a:rPr lang="en-US" dirty="0" smtClean="0"/>
              <a:t>Completed re-design of Epic research billing logic and work queue holds (</a:t>
            </a:r>
            <a:r>
              <a:rPr lang="en-US" dirty="0" smtClean="0">
                <a:hlinkClick r:id="rId5" action="ppaction://hlinksldjump"/>
              </a:rPr>
              <a:t>Add. 4</a:t>
            </a:r>
            <a:r>
              <a:rPr lang="en-US" dirty="0" smtClean="0"/>
              <a:t>)</a:t>
            </a:r>
          </a:p>
          <a:p>
            <a:pPr lvl="1"/>
            <a:r>
              <a:rPr lang="en-US" dirty="0" smtClean="0"/>
              <a:t>Due to increasing research and several other factors, charges being reviewed in Epic have increased by &gt;</a:t>
            </a:r>
            <a:r>
              <a:rPr lang="en-US" dirty="0"/>
              <a:t>100</a:t>
            </a:r>
            <a:r>
              <a:rPr lang="en-US" dirty="0" smtClean="0"/>
              <a:t>% (</a:t>
            </a:r>
            <a:r>
              <a:rPr lang="en-US" dirty="0" smtClean="0">
                <a:hlinkClick r:id="rId6" action="ppaction://hlinksldjump"/>
              </a:rPr>
              <a:t>Add. 5</a:t>
            </a:r>
            <a:r>
              <a:rPr lang="en-US" dirty="0" smtClean="0"/>
              <a:t>)</a:t>
            </a:r>
          </a:p>
          <a:p>
            <a:pPr lvl="1"/>
            <a:endParaRPr lang="en-US" dirty="0" smtClean="0"/>
          </a:p>
          <a:p>
            <a:r>
              <a:rPr lang="en-US" dirty="0" smtClean="0"/>
              <a:t>Updated Research Operations scope (</a:t>
            </a:r>
            <a:r>
              <a:rPr lang="en-US" dirty="0" smtClean="0">
                <a:hlinkClick r:id="rId7" action="ppaction://hlinksldjump"/>
              </a:rPr>
              <a:t>Add</a:t>
            </a:r>
            <a:r>
              <a:rPr lang="en-US" dirty="0">
                <a:hlinkClick r:id="rId7" action="ppaction://hlinksldjump"/>
              </a:rPr>
              <a:t>. 6</a:t>
            </a:r>
            <a:r>
              <a:rPr lang="en-US" dirty="0" smtClean="0"/>
              <a:t>)</a:t>
            </a:r>
          </a:p>
          <a:p>
            <a:endParaRPr lang="en-US" dirty="0" smtClean="0"/>
          </a:p>
          <a:p>
            <a:endParaRPr lang="en-US" dirty="0" smtClean="0"/>
          </a:p>
          <a:p>
            <a:endParaRPr lang="en-US" dirty="0"/>
          </a:p>
          <a:p>
            <a:pPr lvl="1"/>
            <a:endParaRPr lang="en-US" dirty="0" smtClean="0"/>
          </a:p>
          <a:p>
            <a:endParaRPr lang="en-US" dirty="0" smtClean="0"/>
          </a:p>
        </p:txBody>
      </p:sp>
      <p:sp>
        <p:nvSpPr>
          <p:cNvPr id="4" name="Title 3"/>
          <p:cNvSpPr>
            <a:spLocks noGrp="1"/>
          </p:cNvSpPr>
          <p:nvPr>
            <p:ph type="title"/>
          </p:nvPr>
        </p:nvSpPr>
        <p:spPr/>
        <p:txBody>
          <a:bodyPr/>
          <a:lstStyle/>
          <a:p>
            <a:r>
              <a:rPr lang="en-US" dirty="0" smtClean="0"/>
              <a:t>FY20 Achievements</a:t>
            </a:r>
            <a:endParaRPr lang="en-US" dirty="0"/>
          </a:p>
        </p:txBody>
      </p:sp>
    </p:spTree>
    <p:extLst>
      <p:ext uri="{BB962C8B-B14F-4D97-AF65-F5344CB8AC3E}">
        <p14:creationId xmlns:p14="http://schemas.microsoft.com/office/powerpoint/2010/main" val="1022460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57531"/>
            <a:ext cx="9144000" cy="5175176"/>
          </a:xfrm>
        </p:spPr>
        <p:txBody>
          <a:bodyPr/>
          <a:lstStyle/>
          <a:p>
            <a:pPr>
              <a:buFont typeface="Arial" panose="020B0604020202020204" pitchFamily="34" charset="0"/>
              <a:buChar char="•"/>
            </a:pPr>
            <a:r>
              <a:rPr lang="en-US" dirty="0" smtClean="0">
                <a:solidFill>
                  <a:srgbClr val="002060"/>
                </a:solidFill>
              </a:rPr>
              <a:t>March </a:t>
            </a:r>
            <a:r>
              <a:rPr lang="en-US" dirty="0">
                <a:solidFill>
                  <a:srgbClr val="002060"/>
                </a:solidFill>
              </a:rPr>
              <a:t>13</a:t>
            </a:r>
            <a:r>
              <a:rPr lang="en-US" baseline="30000" dirty="0">
                <a:solidFill>
                  <a:srgbClr val="002060"/>
                </a:solidFill>
              </a:rPr>
              <a:t>th</a:t>
            </a:r>
            <a:r>
              <a:rPr lang="en-US" dirty="0">
                <a:solidFill>
                  <a:srgbClr val="002060"/>
                </a:solidFill>
              </a:rPr>
              <a:t>: Leadership halted most in-person research </a:t>
            </a:r>
            <a:r>
              <a:rPr lang="en-US" dirty="0" smtClean="0">
                <a:solidFill>
                  <a:srgbClr val="002060"/>
                </a:solidFill>
              </a:rPr>
              <a:t>activity</a:t>
            </a:r>
          </a:p>
          <a:p>
            <a:pPr marL="0" indent="0">
              <a:buNone/>
            </a:pPr>
            <a:endParaRPr lang="en-US" sz="800" dirty="0" smtClean="0">
              <a:solidFill>
                <a:srgbClr val="002060"/>
              </a:solidFill>
            </a:endParaRPr>
          </a:p>
          <a:p>
            <a:pPr>
              <a:buFont typeface="Arial" panose="020B0604020202020204" pitchFamily="34" charset="0"/>
              <a:buChar char="•"/>
            </a:pPr>
            <a:r>
              <a:rPr lang="en-US" dirty="0" smtClean="0">
                <a:solidFill>
                  <a:srgbClr val="002060"/>
                </a:solidFill>
              </a:rPr>
              <a:t>March </a:t>
            </a:r>
            <a:r>
              <a:rPr lang="en-US" dirty="0">
                <a:solidFill>
                  <a:srgbClr val="002060"/>
                </a:solidFill>
              </a:rPr>
              <a:t>25</a:t>
            </a:r>
            <a:r>
              <a:rPr lang="en-US" baseline="30000" dirty="0">
                <a:solidFill>
                  <a:srgbClr val="002060"/>
                </a:solidFill>
              </a:rPr>
              <a:t>th</a:t>
            </a:r>
            <a:r>
              <a:rPr lang="en-US" dirty="0">
                <a:solidFill>
                  <a:srgbClr val="002060"/>
                </a:solidFill>
              </a:rPr>
              <a:t>: Leadership </a:t>
            </a:r>
            <a:r>
              <a:rPr lang="en-US" dirty="0" smtClean="0">
                <a:solidFill>
                  <a:srgbClr val="002060"/>
                </a:solidFill>
              </a:rPr>
              <a:t>dedicated COVID research resources, at this point BMC was not selected as a site for any COVID research, and combined forces with physician led group identifying research opportunities </a:t>
            </a:r>
          </a:p>
          <a:p>
            <a:pPr marL="285750" indent="-285750">
              <a:buFont typeface="Arial" panose="020B0604020202020204" pitchFamily="34" charset="0"/>
              <a:buChar char="•"/>
            </a:pPr>
            <a:endParaRPr lang="en-US" sz="800" dirty="0">
              <a:solidFill>
                <a:srgbClr val="002060"/>
              </a:solidFill>
            </a:endParaRPr>
          </a:p>
          <a:p>
            <a:pPr marL="285750" indent="-285750">
              <a:buFont typeface="Arial" panose="020B0604020202020204" pitchFamily="34" charset="0"/>
              <a:buChar char="•"/>
            </a:pPr>
            <a:r>
              <a:rPr lang="en-US" dirty="0">
                <a:solidFill>
                  <a:srgbClr val="002060"/>
                </a:solidFill>
              </a:rPr>
              <a:t>April 27</a:t>
            </a:r>
            <a:r>
              <a:rPr lang="en-US" baseline="30000" dirty="0">
                <a:solidFill>
                  <a:srgbClr val="002060"/>
                </a:solidFill>
              </a:rPr>
              <a:t>th</a:t>
            </a:r>
            <a:r>
              <a:rPr lang="en-US" dirty="0">
                <a:solidFill>
                  <a:srgbClr val="002060"/>
                </a:solidFill>
              </a:rPr>
              <a:t>: </a:t>
            </a:r>
            <a:r>
              <a:rPr lang="en-US" u="sng" dirty="0">
                <a:solidFill>
                  <a:srgbClr val="002060"/>
                </a:solidFill>
              </a:rPr>
              <a:t>Unprecedented</a:t>
            </a:r>
            <a:r>
              <a:rPr lang="en-US" dirty="0">
                <a:solidFill>
                  <a:srgbClr val="002060"/>
                </a:solidFill>
              </a:rPr>
              <a:t> 10-day </a:t>
            </a:r>
            <a:r>
              <a:rPr lang="en-US" dirty="0" smtClean="0">
                <a:solidFill>
                  <a:srgbClr val="002060"/>
                </a:solidFill>
              </a:rPr>
              <a:t>turnaround </a:t>
            </a:r>
            <a:r>
              <a:rPr lang="en-US" dirty="0">
                <a:solidFill>
                  <a:srgbClr val="002060"/>
                </a:solidFill>
              </a:rPr>
              <a:t>3 </a:t>
            </a:r>
            <a:r>
              <a:rPr lang="en-US" dirty="0" smtClean="0">
                <a:solidFill>
                  <a:srgbClr val="002060"/>
                </a:solidFill>
              </a:rPr>
              <a:t>trials: signed </a:t>
            </a:r>
            <a:r>
              <a:rPr lang="en-US" dirty="0">
                <a:solidFill>
                  <a:srgbClr val="002060"/>
                </a:solidFill>
              </a:rPr>
              <a:t>CDA to Active </a:t>
            </a:r>
            <a:r>
              <a:rPr lang="en-US" dirty="0" smtClean="0">
                <a:solidFill>
                  <a:srgbClr val="002060"/>
                </a:solidFill>
              </a:rPr>
              <a:t>&amp; Enrolling</a:t>
            </a:r>
          </a:p>
          <a:p>
            <a:pPr marL="285750" indent="-285750">
              <a:buFont typeface="Arial" panose="020B0604020202020204" pitchFamily="34" charset="0"/>
              <a:buChar char="•"/>
            </a:pPr>
            <a:endParaRPr lang="en-US" sz="800" dirty="0">
              <a:solidFill>
                <a:srgbClr val="002060"/>
              </a:solidFill>
            </a:endParaRPr>
          </a:p>
          <a:p>
            <a:pPr marL="285750" indent="-285750">
              <a:buFont typeface="Arial" panose="020B0604020202020204" pitchFamily="34" charset="0"/>
              <a:buChar char="•"/>
            </a:pPr>
            <a:r>
              <a:rPr lang="en-US" dirty="0">
                <a:solidFill>
                  <a:srgbClr val="002060"/>
                </a:solidFill>
              </a:rPr>
              <a:t>COVID research infrastructure was built from </a:t>
            </a:r>
            <a:r>
              <a:rPr lang="en-US" dirty="0" smtClean="0">
                <a:solidFill>
                  <a:srgbClr val="002060"/>
                </a:solidFill>
              </a:rPr>
              <a:t>scratch</a:t>
            </a:r>
          </a:p>
          <a:p>
            <a:pPr marL="569913" lvl="1" indent="-285750">
              <a:buFont typeface="Wingdings" panose="05000000000000000000" pitchFamily="2" charset="2"/>
              <a:buChar char="§"/>
            </a:pPr>
            <a:r>
              <a:rPr lang="en-US" sz="1400" dirty="0" smtClean="0">
                <a:solidFill>
                  <a:srgbClr val="002060"/>
                </a:solidFill>
              </a:rPr>
              <a:t>Centralized review of ALL COVID research opportunities to 1 person, team developed tracking mechanism</a:t>
            </a:r>
          </a:p>
          <a:p>
            <a:pPr marL="569913" lvl="1" indent="-285750">
              <a:buFont typeface="Wingdings" panose="05000000000000000000" pitchFamily="2" charset="2"/>
              <a:buChar char="§"/>
            </a:pPr>
            <a:r>
              <a:rPr lang="en-US" sz="1400" dirty="0" smtClean="0">
                <a:solidFill>
                  <a:srgbClr val="002060"/>
                </a:solidFill>
              </a:rPr>
              <a:t>In parallel, assembled grassroots physician group to source research opportunities</a:t>
            </a:r>
          </a:p>
          <a:p>
            <a:pPr marL="569913" lvl="1" indent="-285750">
              <a:buFont typeface="Wingdings" panose="05000000000000000000" pitchFamily="2" charset="2"/>
              <a:buChar char="§"/>
            </a:pPr>
            <a:r>
              <a:rPr lang="en-US" sz="1400" dirty="0" smtClean="0">
                <a:solidFill>
                  <a:srgbClr val="002060"/>
                </a:solidFill>
              </a:rPr>
              <a:t>Developed 17 person Scientific </a:t>
            </a:r>
            <a:r>
              <a:rPr lang="en-US" sz="1400" dirty="0">
                <a:solidFill>
                  <a:srgbClr val="002060"/>
                </a:solidFill>
              </a:rPr>
              <a:t>R</a:t>
            </a:r>
            <a:r>
              <a:rPr lang="en-US" sz="1400" dirty="0" smtClean="0">
                <a:solidFill>
                  <a:srgbClr val="002060"/>
                </a:solidFill>
              </a:rPr>
              <a:t>eview </a:t>
            </a:r>
            <a:r>
              <a:rPr lang="en-US" sz="1400" dirty="0">
                <a:solidFill>
                  <a:srgbClr val="002060"/>
                </a:solidFill>
              </a:rPr>
              <a:t>C</a:t>
            </a:r>
            <a:r>
              <a:rPr lang="en-US" sz="1400" dirty="0" smtClean="0">
                <a:solidFill>
                  <a:srgbClr val="002060"/>
                </a:solidFill>
              </a:rPr>
              <a:t>ommittee to discuss protocol scientific validity of performing human subjects research at BMC/BU, created review scoring and tracking mechanism</a:t>
            </a:r>
          </a:p>
          <a:p>
            <a:pPr marL="569913" lvl="1" indent="-285750">
              <a:buFont typeface="Wingdings" panose="05000000000000000000" pitchFamily="2" charset="2"/>
              <a:buChar char="§"/>
            </a:pPr>
            <a:r>
              <a:rPr lang="en-US" sz="1400" dirty="0" smtClean="0">
                <a:solidFill>
                  <a:srgbClr val="002060"/>
                </a:solidFill>
              </a:rPr>
              <a:t>Gathered variety of stakeholders (e.g. IT, nursing, phlebotomy) and drafted SOPs  </a:t>
            </a:r>
          </a:p>
          <a:p>
            <a:pPr marL="569913" lvl="1" indent="-285750">
              <a:buFont typeface="Wingdings" panose="05000000000000000000" pitchFamily="2" charset="2"/>
              <a:buChar char="§"/>
            </a:pPr>
            <a:r>
              <a:rPr lang="en-US" sz="1400" dirty="0" smtClean="0">
                <a:solidFill>
                  <a:srgbClr val="002060"/>
                </a:solidFill>
              </a:rPr>
              <a:t>Created inpatient support team for centralized oversight of trials in the hospital </a:t>
            </a:r>
          </a:p>
          <a:p>
            <a:pPr marL="569913" lvl="1" indent="-285750">
              <a:buFont typeface="Wingdings" panose="05000000000000000000" pitchFamily="2" charset="2"/>
              <a:buChar char="§"/>
            </a:pPr>
            <a:r>
              <a:rPr lang="en-US" sz="1400" dirty="0">
                <a:solidFill>
                  <a:srgbClr val="002060"/>
                </a:solidFill>
              </a:rPr>
              <a:t>D</a:t>
            </a:r>
            <a:r>
              <a:rPr lang="en-US" sz="1400" dirty="0" smtClean="0">
                <a:solidFill>
                  <a:srgbClr val="002060"/>
                </a:solidFill>
              </a:rPr>
              <a:t>eveloping other research review committees: </a:t>
            </a:r>
            <a:r>
              <a:rPr lang="en-US" sz="1400" dirty="0" err="1" smtClean="0">
                <a:solidFill>
                  <a:srgbClr val="002060"/>
                </a:solidFill>
              </a:rPr>
              <a:t>Biospecimens</a:t>
            </a:r>
            <a:r>
              <a:rPr lang="en-US" sz="1400" dirty="0" smtClean="0">
                <a:solidFill>
                  <a:srgbClr val="002060"/>
                </a:solidFill>
              </a:rPr>
              <a:t>, Ambulatory and Data</a:t>
            </a:r>
          </a:p>
          <a:p>
            <a:pPr marL="569913" lvl="1" indent="-285750">
              <a:buFont typeface="Wingdings" panose="05000000000000000000" pitchFamily="2" charset="2"/>
              <a:buChar char="§"/>
            </a:pPr>
            <a:r>
              <a:rPr lang="en-US" sz="1400" dirty="0" smtClean="0">
                <a:solidFill>
                  <a:srgbClr val="002060"/>
                </a:solidFill>
              </a:rPr>
              <a:t>Implemented Active Research Flag and remote monitoring </a:t>
            </a:r>
            <a:r>
              <a:rPr lang="en-US" sz="1400" dirty="0" err="1" smtClean="0">
                <a:solidFill>
                  <a:srgbClr val="002060"/>
                </a:solidFill>
              </a:rPr>
              <a:t>ChartLink</a:t>
            </a:r>
            <a:r>
              <a:rPr lang="en-US" sz="1400" dirty="0" smtClean="0">
                <a:solidFill>
                  <a:srgbClr val="002060"/>
                </a:solidFill>
              </a:rPr>
              <a:t> access in Epic </a:t>
            </a:r>
          </a:p>
          <a:p>
            <a:pPr marL="284163" lvl="1" indent="0">
              <a:buNone/>
            </a:pPr>
            <a:endParaRPr lang="en-US" sz="1000" dirty="0" smtClean="0">
              <a:solidFill>
                <a:srgbClr val="002060"/>
              </a:solidFill>
            </a:endParaRPr>
          </a:p>
          <a:p>
            <a:pPr>
              <a:buFont typeface="Arial" panose="020B0604020202020204" pitchFamily="34" charset="0"/>
              <a:buChar char="•"/>
            </a:pPr>
            <a:r>
              <a:rPr lang="en-US" dirty="0" smtClean="0">
                <a:solidFill>
                  <a:srgbClr val="002060"/>
                </a:solidFill>
              </a:rPr>
              <a:t>March 13</a:t>
            </a:r>
            <a:r>
              <a:rPr lang="en-US" baseline="30000" dirty="0" smtClean="0">
                <a:solidFill>
                  <a:srgbClr val="002060"/>
                </a:solidFill>
              </a:rPr>
              <a:t>th</a:t>
            </a:r>
            <a:r>
              <a:rPr lang="en-US" dirty="0" smtClean="0">
                <a:solidFill>
                  <a:srgbClr val="002060"/>
                </a:solidFill>
              </a:rPr>
              <a:t>, we had no COVID clinical research opportunities, </a:t>
            </a:r>
            <a:r>
              <a:rPr lang="en-US" dirty="0">
                <a:solidFill>
                  <a:srgbClr val="002060"/>
                </a:solidFill>
              </a:rPr>
              <a:t>a</a:t>
            </a:r>
            <a:r>
              <a:rPr lang="en-US" dirty="0" smtClean="0">
                <a:solidFill>
                  <a:srgbClr val="002060"/>
                </a:solidFill>
              </a:rPr>
              <a:t>s </a:t>
            </a:r>
            <a:r>
              <a:rPr lang="en-US" dirty="0">
                <a:solidFill>
                  <a:srgbClr val="002060"/>
                </a:solidFill>
              </a:rPr>
              <a:t>of May </a:t>
            </a:r>
            <a:r>
              <a:rPr lang="en-US" dirty="0" smtClean="0">
                <a:solidFill>
                  <a:srgbClr val="002060"/>
                </a:solidFill>
              </a:rPr>
              <a:t>11</a:t>
            </a:r>
            <a:r>
              <a:rPr lang="en-US" baseline="30000" dirty="0" smtClean="0">
                <a:solidFill>
                  <a:srgbClr val="002060"/>
                </a:solidFill>
              </a:rPr>
              <a:t>th</a:t>
            </a:r>
            <a:r>
              <a:rPr lang="en-US" dirty="0" smtClean="0">
                <a:solidFill>
                  <a:srgbClr val="002060"/>
                </a:solidFill>
              </a:rPr>
              <a:t>, </a:t>
            </a:r>
            <a:r>
              <a:rPr lang="en-US" dirty="0">
                <a:solidFill>
                  <a:srgbClr val="002060"/>
                </a:solidFill>
              </a:rPr>
              <a:t>BMC/BU </a:t>
            </a:r>
            <a:r>
              <a:rPr lang="en-US" dirty="0" smtClean="0">
                <a:solidFill>
                  <a:srgbClr val="002060"/>
                </a:solidFill>
              </a:rPr>
              <a:t>had 53 Active </a:t>
            </a:r>
            <a:r>
              <a:rPr lang="en-US" dirty="0">
                <a:solidFill>
                  <a:srgbClr val="002060"/>
                </a:solidFill>
              </a:rPr>
              <a:t>or in the </a:t>
            </a:r>
            <a:r>
              <a:rPr lang="en-US" dirty="0" smtClean="0">
                <a:solidFill>
                  <a:srgbClr val="002060"/>
                </a:solidFill>
              </a:rPr>
              <a:t>pipeline</a:t>
            </a:r>
          </a:p>
        </p:txBody>
      </p:sp>
      <p:sp>
        <p:nvSpPr>
          <p:cNvPr id="4" name="Title 3"/>
          <p:cNvSpPr>
            <a:spLocks noGrp="1"/>
          </p:cNvSpPr>
          <p:nvPr>
            <p:ph type="title"/>
          </p:nvPr>
        </p:nvSpPr>
        <p:spPr/>
        <p:txBody>
          <a:bodyPr/>
          <a:lstStyle/>
          <a:p>
            <a:r>
              <a:rPr lang="en-US" dirty="0" smtClean="0"/>
              <a:t>BMC/BU COVID research opportunity timeline</a:t>
            </a:r>
            <a:endParaRPr lang="en-US" dirty="0"/>
          </a:p>
        </p:txBody>
      </p:sp>
    </p:spTree>
    <p:extLst>
      <p:ext uri="{BB962C8B-B14F-4D97-AF65-F5344CB8AC3E}">
        <p14:creationId xmlns:p14="http://schemas.microsoft.com/office/powerpoint/2010/main" val="180640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InfoEd</a:t>
            </a:r>
            <a:r>
              <a:rPr lang="en-US" b="1" dirty="0" smtClean="0"/>
              <a:t> </a:t>
            </a:r>
          </a:p>
          <a:p>
            <a:pPr lvl="1"/>
            <a:r>
              <a:rPr lang="en-US" dirty="0" smtClean="0"/>
              <a:t>New format (</a:t>
            </a:r>
            <a:r>
              <a:rPr lang="en-US" dirty="0" err="1" smtClean="0"/>
              <a:t>ie</a:t>
            </a:r>
            <a:r>
              <a:rPr lang="en-US" dirty="0" smtClean="0"/>
              <a:t>. search feature, look up BU/IOs) </a:t>
            </a:r>
          </a:p>
          <a:p>
            <a:pPr lvl="1"/>
            <a:r>
              <a:rPr lang="en-US" dirty="0" smtClean="0"/>
              <a:t>Central repository </a:t>
            </a:r>
            <a:r>
              <a:rPr lang="en-US" dirty="0" err="1" smtClean="0"/>
              <a:t>ie</a:t>
            </a:r>
            <a:r>
              <a:rPr lang="en-US" dirty="0" smtClean="0"/>
              <a:t>. </a:t>
            </a:r>
            <a:r>
              <a:rPr lang="en-US" dirty="0" err="1" smtClean="0"/>
              <a:t>subawards</a:t>
            </a:r>
            <a:r>
              <a:rPr lang="en-US" dirty="0" smtClean="0"/>
              <a:t>, invoices, </a:t>
            </a:r>
            <a:r>
              <a:rPr lang="en-US" dirty="0" err="1" smtClean="0"/>
              <a:t>etc</a:t>
            </a:r>
            <a:endParaRPr lang="en-US" dirty="0" smtClean="0"/>
          </a:p>
          <a:p>
            <a:pPr lvl="1"/>
            <a:r>
              <a:rPr lang="en-US" dirty="0" smtClean="0"/>
              <a:t>Award set-up with Pre-Award team</a:t>
            </a:r>
          </a:p>
          <a:p>
            <a:pPr marL="344488" lvl="1" indent="0">
              <a:buNone/>
            </a:pPr>
            <a:endParaRPr lang="en-US" b="1" dirty="0" smtClean="0"/>
          </a:p>
          <a:p>
            <a:pPr marL="344488" lvl="1" indent="0">
              <a:buNone/>
            </a:pPr>
            <a:endParaRPr lang="en-US" b="1" dirty="0"/>
          </a:p>
          <a:p>
            <a:pPr marL="344488" lvl="1" indent="0">
              <a:buNone/>
            </a:pPr>
            <a:endParaRPr lang="en-US" b="1" dirty="0" smtClean="0"/>
          </a:p>
          <a:p>
            <a:pPr lvl="1"/>
            <a:endParaRPr lang="en-US" b="1"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err="1" smtClean="0"/>
              <a:t>InfoEd</a:t>
            </a:r>
            <a:r>
              <a:rPr lang="en-US" dirty="0" smtClean="0"/>
              <a:t> Updates</a:t>
            </a:r>
            <a:endParaRPr lang="en-US" dirty="0"/>
          </a:p>
        </p:txBody>
      </p:sp>
    </p:spTree>
    <p:extLst>
      <p:ext uri="{BB962C8B-B14F-4D97-AF65-F5344CB8AC3E}">
        <p14:creationId xmlns:p14="http://schemas.microsoft.com/office/powerpoint/2010/main" val="510414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5" imgW="216" imgH="216" progId="TCLayout.ActiveDocument.1">
                  <p:embed/>
                </p:oleObj>
              </mc:Choice>
              <mc:Fallback>
                <p:oleObj name="think-cell Slide" r:id="rId5" imgW="216" imgH="21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smtClean="0"/>
              <a:t>Since the beginning of the COVID surge in Boston, our academic teams have been involved in 19 studies to help us better understand this disease</a:t>
            </a:r>
            <a:endParaRPr lang="en-US" dirty="0"/>
          </a:p>
        </p:txBody>
      </p:sp>
      <p:sp>
        <p:nvSpPr>
          <p:cNvPr id="9" name="TextBox 8"/>
          <p:cNvSpPr txBox="1"/>
          <p:nvPr/>
        </p:nvSpPr>
        <p:spPr>
          <a:xfrm>
            <a:off x="4170318" y="1389354"/>
            <a:ext cx="94884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Etoposide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(Sloan)</a:t>
            </a:r>
          </a:p>
        </p:txBody>
      </p:sp>
      <p:sp>
        <p:nvSpPr>
          <p:cNvPr id="11" name="TextBox 10"/>
          <p:cNvSpPr txBox="1"/>
          <p:nvPr/>
        </p:nvSpPr>
        <p:spPr>
          <a:xfrm>
            <a:off x="1524001" y="3802326"/>
            <a:ext cx="138980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Prone positioning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(Bosch)</a:t>
            </a:r>
          </a:p>
        </p:txBody>
      </p:sp>
      <p:sp>
        <p:nvSpPr>
          <p:cNvPr id="12" name="TextBox 11"/>
          <p:cNvSpPr txBox="1"/>
          <p:nvPr/>
        </p:nvSpPr>
        <p:spPr>
          <a:xfrm>
            <a:off x="4365188" y="4152597"/>
            <a:ext cx="1790079"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Hydroxychloroquine (2) – Out Pt TX</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and Prophylaxis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Paasche-Orlow</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16" name="TextBox 15"/>
          <p:cNvSpPr txBox="1"/>
          <p:nvPr/>
        </p:nvSpPr>
        <p:spPr>
          <a:xfrm>
            <a:off x="685453" y="1885488"/>
            <a:ext cx="112945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Biorepository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(Bhadelia)</a:t>
            </a:r>
          </a:p>
        </p:txBody>
      </p:sp>
      <p:sp>
        <p:nvSpPr>
          <p:cNvPr id="18" name="Right Arrow 17"/>
          <p:cNvSpPr/>
          <p:nvPr/>
        </p:nvSpPr>
        <p:spPr>
          <a:xfrm>
            <a:off x="431800" y="2660039"/>
            <a:ext cx="8391524" cy="79071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185" tIns="47593" rIns="95185" bIns="47593"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TextBox 18"/>
          <p:cNvSpPr txBox="1">
            <a:spLocks noChangeArrowheads="1"/>
          </p:cNvSpPr>
          <p:nvPr/>
        </p:nvSpPr>
        <p:spPr bwMode="auto">
          <a:xfrm>
            <a:off x="662848" y="2920526"/>
            <a:ext cx="6142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652" marR="0" lvl="1" indent="0" algn="l" defTabSz="457200" rtl="0" eaLnBrk="1" fontAlgn="base" latinLnBrk="0" hangingPunct="1">
              <a:lnSpc>
                <a:spcPct val="100000"/>
              </a:lnSpc>
              <a:spcBef>
                <a:spcPts val="624"/>
              </a:spcBef>
              <a:spcAft>
                <a:spcPts val="624"/>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charset="0"/>
                <a:ea typeface="+mn-ea"/>
                <a:cs typeface="Arial" charset="0"/>
              </a:rPr>
              <a:t>April</a:t>
            </a:r>
            <a:endParaRPr kumimoji="0" lang="en-US" sz="1600" b="1" i="0" u="none" strike="noStrike" kern="0" cap="none" spc="0" normalizeH="0" baseline="0" noProof="0" dirty="0">
              <a:ln>
                <a:noFill/>
              </a:ln>
              <a:solidFill>
                <a:srgbClr val="FFFFFF"/>
              </a:solidFill>
              <a:effectLst/>
              <a:uLnTx/>
              <a:uFillTx/>
              <a:latin typeface="Arial" charset="0"/>
              <a:ea typeface="+mn-ea"/>
              <a:cs typeface="Arial" charset="0"/>
            </a:endParaRPr>
          </a:p>
        </p:txBody>
      </p:sp>
      <p:cxnSp>
        <p:nvCxnSpPr>
          <p:cNvPr id="27" name="Straight Connector 26"/>
          <p:cNvCxnSpPr/>
          <p:nvPr/>
        </p:nvCxnSpPr>
        <p:spPr>
          <a:xfrm flipV="1">
            <a:off x="2181697" y="3261489"/>
            <a:ext cx="0" cy="502216"/>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19238" y="2036462"/>
            <a:ext cx="0" cy="999058"/>
          </a:xfrm>
          <a:prstGeom prst="line">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96068" y="2408951"/>
            <a:ext cx="0" cy="728389"/>
          </a:xfrm>
          <a:prstGeom prst="line">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056467" y="3196442"/>
            <a:ext cx="0" cy="896669"/>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462657" y="3243262"/>
            <a:ext cx="0" cy="502216"/>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3447128" y="2920526"/>
            <a:ext cx="5657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652" marR="0" lvl="1" indent="0" algn="l" defTabSz="457200" rtl="0" eaLnBrk="1" fontAlgn="base" latinLnBrk="0" hangingPunct="1">
              <a:lnSpc>
                <a:spcPct val="100000"/>
              </a:lnSpc>
              <a:spcBef>
                <a:spcPts val="624"/>
              </a:spcBef>
              <a:spcAft>
                <a:spcPts val="624"/>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charset="0"/>
                <a:ea typeface="+mn-ea"/>
                <a:cs typeface="Arial" charset="0"/>
              </a:rPr>
              <a:t>May</a:t>
            </a:r>
            <a:endParaRPr kumimoji="0" lang="en-US" sz="1600" b="1" i="0" u="none" strike="noStrike" kern="0" cap="none" spc="0" normalizeH="0" baseline="0" noProof="0" dirty="0">
              <a:ln>
                <a:noFill/>
              </a:ln>
              <a:solidFill>
                <a:srgbClr val="FFFFFF"/>
              </a:solidFill>
              <a:effectLst/>
              <a:uLnTx/>
              <a:uFillTx/>
              <a:latin typeface="Arial" charset="0"/>
              <a:ea typeface="+mn-ea"/>
              <a:cs typeface="Arial" charset="0"/>
            </a:endParaRPr>
          </a:p>
        </p:txBody>
      </p:sp>
      <p:cxnSp>
        <p:nvCxnSpPr>
          <p:cNvPr id="38" name="Straight Connector 37"/>
          <p:cNvCxnSpPr/>
          <p:nvPr/>
        </p:nvCxnSpPr>
        <p:spPr>
          <a:xfrm flipV="1">
            <a:off x="5620490" y="3137340"/>
            <a:ext cx="0" cy="502216"/>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994835" y="3662310"/>
            <a:ext cx="114750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Ravulizumab</a:t>
            </a:r>
            <a:endParaRPr kumimoji="0" lang="en-US" sz="12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(Ieong)</a:t>
            </a:r>
          </a:p>
        </p:txBody>
      </p:sp>
      <p:sp>
        <p:nvSpPr>
          <p:cNvPr id="45" name="TextBox 44"/>
          <p:cNvSpPr txBox="1"/>
          <p:nvPr/>
        </p:nvSpPr>
        <p:spPr>
          <a:xfrm>
            <a:off x="74021" y="4225307"/>
            <a:ext cx="117910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Rapid diagnostic evaluation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Belok</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p:txBody>
      </p:sp>
      <p:cxnSp>
        <p:nvCxnSpPr>
          <p:cNvPr id="47" name="Straight Connector 46"/>
          <p:cNvCxnSpPr/>
          <p:nvPr/>
        </p:nvCxnSpPr>
        <p:spPr>
          <a:xfrm flipV="1">
            <a:off x="640466" y="3256735"/>
            <a:ext cx="164" cy="836376"/>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975967" y="1726745"/>
            <a:ext cx="117246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Direct antigen rapid test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(Kataria)</a:t>
            </a:r>
          </a:p>
        </p:txBody>
      </p:sp>
      <p:sp>
        <p:nvSpPr>
          <p:cNvPr id="50" name="TextBox 49"/>
          <p:cNvSpPr txBox="1"/>
          <p:nvPr/>
        </p:nvSpPr>
        <p:spPr>
          <a:xfrm>
            <a:off x="3380600" y="3829693"/>
            <a:ext cx="121185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Tocilizumab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(Lin)</a:t>
            </a:r>
          </a:p>
        </p:txBody>
      </p:sp>
      <p:sp>
        <p:nvSpPr>
          <p:cNvPr id="49" name="TextBox 48"/>
          <p:cNvSpPr txBox="1"/>
          <p:nvPr/>
        </p:nvSpPr>
        <p:spPr>
          <a:xfrm>
            <a:off x="2600588" y="4375573"/>
            <a:ext cx="1119993"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Canakinumab</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Neogi</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p:txBody>
      </p:sp>
      <p:cxnSp>
        <p:nvCxnSpPr>
          <p:cNvPr id="52" name="Straight Connector 51"/>
          <p:cNvCxnSpPr/>
          <p:nvPr/>
        </p:nvCxnSpPr>
        <p:spPr>
          <a:xfrm>
            <a:off x="3216344" y="2408951"/>
            <a:ext cx="0" cy="728389"/>
          </a:xfrm>
          <a:prstGeom prst="line">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400243" y="2036462"/>
            <a:ext cx="0" cy="999058"/>
          </a:xfrm>
          <a:prstGeom prst="line">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56" name="TextBox 55"/>
          <p:cNvSpPr txBox="1">
            <a:spLocks noChangeArrowheads="1"/>
          </p:cNvSpPr>
          <p:nvPr/>
        </p:nvSpPr>
        <p:spPr bwMode="auto">
          <a:xfrm>
            <a:off x="6182915" y="2954865"/>
            <a:ext cx="5657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652" marR="0" lvl="1" indent="0" algn="l" defTabSz="457200" rtl="0" eaLnBrk="1" fontAlgn="base" latinLnBrk="0" hangingPunct="1">
              <a:lnSpc>
                <a:spcPct val="100000"/>
              </a:lnSpc>
              <a:spcBef>
                <a:spcPts val="624"/>
              </a:spcBef>
              <a:spcAft>
                <a:spcPts val="624"/>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charset="0"/>
                <a:ea typeface="+mn-ea"/>
                <a:cs typeface="Arial" charset="0"/>
              </a:rPr>
              <a:t>June</a:t>
            </a:r>
            <a:endParaRPr kumimoji="0" lang="en-US" sz="1600" b="1" i="0" u="none" strike="noStrike" kern="0" cap="none" spc="0" normalizeH="0" baseline="0" noProof="0" dirty="0">
              <a:ln>
                <a:noFill/>
              </a:ln>
              <a:solidFill>
                <a:srgbClr val="FFFFFF"/>
              </a:solidFill>
              <a:effectLst/>
              <a:uLnTx/>
              <a:uFillTx/>
              <a:latin typeface="Arial" charset="0"/>
              <a:ea typeface="+mn-ea"/>
              <a:cs typeface="Arial" charset="0"/>
            </a:endParaRPr>
          </a:p>
        </p:txBody>
      </p:sp>
      <p:cxnSp>
        <p:nvCxnSpPr>
          <p:cNvPr id="34" name="Straight Connector 33"/>
          <p:cNvCxnSpPr/>
          <p:nvPr/>
        </p:nvCxnSpPr>
        <p:spPr>
          <a:xfrm>
            <a:off x="2362201" y="2036462"/>
            <a:ext cx="0" cy="1100878"/>
          </a:xfrm>
          <a:prstGeom prst="line">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77411" y="2408951"/>
            <a:ext cx="0" cy="728389"/>
          </a:xfrm>
          <a:prstGeom prst="line">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735116" y="3256735"/>
            <a:ext cx="164" cy="836376"/>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74000" y="1510908"/>
            <a:ext cx="128007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Selinexor</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(Sanchorawala)</a:t>
            </a:r>
          </a:p>
        </p:txBody>
      </p:sp>
      <p:sp>
        <p:nvSpPr>
          <p:cNvPr id="42" name="TextBox 41"/>
          <p:cNvSpPr txBox="1"/>
          <p:nvPr/>
        </p:nvSpPr>
        <p:spPr>
          <a:xfrm>
            <a:off x="4677562" y="1885489"/>
            <a:ext cx="94884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Ruxolitinib</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Sarosiek</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43" name="TextBox 42"/>
          <p:cNvSpPr txBox="1"/>
          <p:nvPr/>
        </p:nvSpPr>
        <p:spPr>
          <a:xfrm>
            <a:off x="5338580" y="3673781"/>
            <a:ext cx="94884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Favipiravir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(Marathe)</a:t>
            </a:r>
          </a:p>
        </p:txBody>
      </p:sp>
      <p:sp>
        <p:nvSpPr>
          <p:cNvPr id="44" name="TextBox 43"/>
          <p:cNvSpPr txBox="1"/>
          <p:nvPr/>
        </p:nvSpPr>
        <p:spPr>
          <a:xfrm>
            <a:off x="6353212" y="4347474"/>
            <a:ext cx="105624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Eculizumab</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 EAP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(Ieong)</a:t>
            </a:r>
          </a:p>
        </p:txBody>
      </p:sp>
      <p:cxnSp>
        <p:nvCxnSpPr>
          <p:cNvPr id="46" name="Straight Connector 45"/>
          <p:cNvCxnSpPr/>
          <p:nvPr/>
        </p:nvCxnSpPr>
        <p:spPr>
          <a:xfrm flipV="1">
            <a:off x="6881334" y="3256735"/>
            <a:ext cx="164" cy="836376"/>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545195" y="1226810"/>
            <a:ext cx="948847"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STOP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(Jacobson)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 394</a:t>
            </a:r>
          </a:p>
        </p:txBody>
      </p:sp>
      <p:cxnSp>
        <p:nvCxnSpPr>
          <p:cNvPr id="55" name="Straight Connector 54"/>
          <p:cNvCxnSpPr/>
          <p:nvPr/>
        </p:nvCxnSpPr>
        <p:spPr>
          <a:xfrm flipV="1">
            <a:off x="7283962" y="3137340"/>
            <a:ext cx="0" cy="502216"/>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072660" y="1766738"/>
            <a:ext cx="1035219"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SIG-COVID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(Kataria)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N=1426</a:t>
            </a:r>
          </a:p>
        </p:txBody>
      </p:sp>
      <p:sp>
        <p:nvSpPr>
          <p:cNvPr id="58" name="TextBox 57"/>
          <p:cNvSpPr txBox="1"/>
          <p:nvPr/>
        </p:nvSpPr>
        <p:spPr>
          <a:xfrm>
            <a:off x="6068534" y="1300217"/>
            <a:ext cx="1066799"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RNA Vaccine*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(Barnett)</a:t>
            </a:r>
          </a:p>
        </p:txBody>
      </p:sp>
      <p:sp>
        <p:nvSpPr>
          <p:cNvPr id="59" name="TextBox 58"/>
          <p:cNvSpPr txBox="1"/>
          <p:nvPr/>
        </p:nvSpPr>
        <p:spPr>
          <a:xfrm>
            <a:off x="183655" y="6466046"/>
            <a:ext cx="7201907"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Indicates executed study pending recruitment.  All others are studies completed or actively recruiting.</a:t>
            </a:r>
          </a:p>
        </p:txBody>
      </p:sp>
      <p:sp>
        <p:nvSpPr>
          <p:cNvPr id="60" name="TextBox 59"/>
          <p:cNvSpPr txBox="1"/>
          <p:nvPr/>
        </p:nvSpPr>
        <p:spPr>
          <a:xfrm>
            <a:off x="6692562" y="1943793"/>
            <a:ext cx="103521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MAS825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Siddiq</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p:txBody>
      </p:sp>
      <p:cxnSp>
        <p:nvCxnSpPr>
          <p:cNvPr id="61" name="Straight Connector 60"/>
          <p:cNvCxnSpPr/>
          <p:nvPr/>
        </p:nvCxnSpPr>
        <p:spPr>
          <a:xfrm>
            <a:off x="7023937" y="2408951"/>
            <a:ext cx="0" cy="728389"/>
          </a:xfrm>
          <a:prstGeom prst="line">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966576" y="2036462"/>
            <a:ext cx="0" cy="999058"/>
          </a:xfrm>
          <a:prstGeom prst="line">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319337" y="2408951"/>
            <a:ext cx="0" cy="728389"/>
          </a:xfrm>
          <a:prstGeom prst="line">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8244994" y="3252712"/>
            <a:ext cx="164" cy="836376"/>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793505" y="4225307"/>
            <a:ext cx="1131419"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Tocilizumab &amp; </a:t>
            </a: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Remdesivir</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(Lin)</a:t>
            </a:r>
          </a:p>
        </p:txBody>
      </p:sp>
      <p:sp>
        <p:nvSpPr>
          <p:cNvPr id="7" name="TextBox 6"/>
          <p:cNvSpPr txBox="1"/>
          <p:nvPr/>
        </p:nvSpPr>
        <p:spPr>
          <a:xfrm>
            <a:off x="2255682" y="5545188"/>
            <a:ext cx="5129879" cy="584775"/>
          </a:xfrm>
          <a:prstGeom prst="rect">
            <a:avLst/>
          </a:prstGeom>
          <a:solidFill>
            <a:schemeClr val="accent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To date, these studies have enrolled 271 patients (excluding specific BMC employee studies)</a:t>
            </a:r>
          </a:p>
        </p:txBody>
      </p:sp>
    </p:spTree>
    <p:extLst>
      <p:ext uri="{BB962C8B-B14F-4D97-AF65-F5344CB8AC3E}">
        <p14:creationId xmlns:p14="http://schemas.microsoft.com/office/powerpoint/2010/main" val="1549481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 y="949123"/>
            <a:ext cx="9144000" cy="5495779"/>
          </a:xfrm>
          <a:prstGeom prst="rect">
            <a:avLst/>
          </a:prstGeom>
          <a:noFill/>
          <a:ln>
            <a:noFill/>
          </a:ln>
        </p:spPr>
      </p:pic>
      <p:sp>
        <p:nvSpPr>
          <p:cNvPr id="28" name="Oval 27">
            <a:extLst>
              <a:ext uri="{FF2B5EF4-FFF2-40B4-BE49-F238E27FC236}">
                <a16:creationId xmlns:a16="http://schemas.microsoft.com/office/drawing/2014/main" xmlns="" id="{C55B984B-D908-9C44-8124-A38B6203A605}"/>
              </a:ext>
            </a:extLst>
          </p:cNvPr>
          <p:cNvSpPr>
            <a:spLocks noChangeArrowheads="1"/>
          </p:cNvSpPr>
          <p:nvPr/>
        </p:nvSpPr>
        <p:spPr bwMode="auto">
          <a:xfrm>
            <a:off x="3731780" y="2785659"/>
            <a:ext cx="1655832" cy="1653073"/>
          </a:xfrm>
          <a:prstGeom prst="ellipse">
            <a:avLst/>
          </a:prstGeom>
          <a:solidFill>
            <a:srgbClr val="C1C2CF">
              <a:alpha val="75000"/>
            </a:srgbClr>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s-MX" sz="1400" b="0" i="0" u="none" strike="noStrike" kern="1200" cap="none" spc="0" normalizeH="0" baseline="0" noProof="0">
              <a:ln>
                <a:noFill/>
              </a:ln>
              <a:solidFill>
                <a:srgbClr val="000000"/>
              </a:solidFill>
              <a:effectLst/>
              <a:uLnTx/>
              <a:uFillTx/>
              <a:latin typeface="Arial"/>
              <a:cs typeface="Arial"/>
              <a:sym typeface="Arial"/>
            </a:endParaRPr>
          </a:p>
        </p:txBody>
      </p:sp>
      <p:sp>
        <p:nvSpPr>
          <p:cNvPr id="3" name="Title 2"/>
          <p:cNvSpPr>
            <a:spLocks noGrp="1"/>
          </p:cNvSpPr>
          <p:nvPr>
            <p:ph type="title"/>
          </p:nvPr>
        </p:nvSpPr>
        <p:spPr/>
        <p:txBody>
          <a:bodyPr/>
          <a:lstStyle/>
          <a:p>
            <a:r>
              <a:rPr lang="en-US" dirty="0" smtClean="0"/>
              <a:t>BMC collaborated with BU’s GCRU to successfully develop and run a COVID research program</a:t>
            </a:r>
            <a:endParaRPr lang="en-US" dirty="0"/>
          </a:p>
        </p:txBody>
      </p:sp>
      <p:sp>
        <p:nvSpPr>
          <p:cNvPr id="4" name="Oval 3">
            <a:extLst>
              <a:ext uri="{FF2B5EF4-FFF2-40B4-BE49-F238E27FC236}">
                <a16:creationId xmlns:a16="http://schemas.microsoft.com/office/drawing/2014/main" xmlns="" id="{0267F8E9-3E43-CA44-9649-BD0E03217A79}"/>
              </a:ext>
            </a:extLst>
          </p:cNvPr>
          <p:cNvSpPr>
            <a:spLocks noChangeArrowheads="1"/>
          </p:cNvSpPr>
          <p:nvPr/>
        </p:nvSpPr>
        <p:spPr bwMode="auto">
          <a:xfrm>
            <a:off x="1935415" y="1059643"/>
            <a:ext cx="1657802" cy="1653073"/>
          </a:xfrm>
          <a:prstGeom prst="ellipse">
            <a:avLst/>
          </a:prstGeom>
          <a:solidFill>
            <a:schemeClr val="accent4"/>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s-MX" sz="1400" b="0" i="0" u="none" strike="noStrike" kern="1200" cap="none" spc="0" normalizeH="0" baseline="0" noProof="0">
              <a:ln>
                <a:noFill/>
              </a:ln>
              <a:solidFill>
                <a:srgbClr val="000000"/>
              </a:solidFill>
              <a:effectLst/>
              <a:uLnTx/>
              <a:uFillTx/>
              <a:latin typeface="Arial"/>
              <a:cs typeface="Arial"/>
              <a:sym typeface="Arial"/>
            </a:endParaRPr>
          </a:p>
        </p:txBody>
      </p:sp>
      <p:sp>
        <p:nvSpPr>
          <p:cNvPr id="5" name="Oval 4">
            <a:extLst>
              <a:ext uri="{FF2B5EF4-FFF2-40B4-BE49-F238E27FC236}">
                <a16:creationId xmlns:a16="http://schemas.microsoft.com/office/drawing/2014/main" xmlns="" id="{BE748B11-0F15-4246-A397-8A5CC56BBCD3}"/>
              </a:ext>
            </a:extLst>
          </p:cNvPr>
          <p:cNvSpPr>
            <a:spLocks noChangeArrowheads="1"/>
          </p:cNvSpPr>
          <p:nvPr/>
        </p:nvSpPr>
        <p:spPr bwMode="auto">
          <a:xfrm>
            <a:off x="3724195" y="1059643"/>
            <a:ext cx="1651888" cy="1653073"/>
          </a:xfrm>
          <a:prstGeom prst="ellipse">
            <a:avLst/>
          </a:prstGeom>
          <a:solidFill>
            <a:schemeClr val="accent2"/>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s-MX" sz="1400" b="0" i="0" u="none" strike="noStrike" kern="1200" cap="none" spc="0" normalizeH="0" baseline="0" noProof="0">
              <a:ln>
                <a:noFill/>
              </a:ln>
              <a:solidFill>
                <a:srgbClr val="000000"/>
              </a:solidFill>
              <a:effectLst/>
              <a:uLnTx/>
              <a:uFillTx/>
              <a:latin typeface="Arial"/>
              <a:cs typeface="Arial"/>
              <a:sym typeface="Arial"/>
            </a:endParaRPr>
          </a:p>
        </p:txBody>
      </p:sp>
      <p:sp>
        <p:nvSpPr>
          <p:cNvPr id="6" name="Oval 5">
            <a:extLst>
              <a:ext uri="{FF2B5EF4-FFF2-40B4-BE49-F238E27FC236}">
                <a16:creationId xmlns:a16="http://schemas.microsoft.com/office/drawing/2014/main" xmlns="" id="{C55B984B-D908-9C44-8124-A38B6203A605}"/>
              </a:ext>
            </a:extLst>
          </p:cNvPr>
          <p:cNvSpPr>
            <a:spLocks noChangeArrowheads="1"/>
          </p:cNvSpPr>
          <p:nvPr/>
        </p:nvSpPr>
        <p:spPr bwMode="auto">
          <a:xfrm>
            <a:off x="5503117" y="1059643"/>
            <a:ext cx="1655832" cy="1653073"/>
          </a:xfrm>
          <a:prstGeom prst="ellipse">
            <a:avLst/>
          </a:prstGeom>
          <a:solidFill>
            <a:schemeClr val="accent5"/>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s-MX"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 name="Oval 9">
            <a:extLst>
              <a:ext uri="{FF2B5EF4-FFF2-40B4-BE49-F238E27FC236}">
                <a16:creationId xmlns:a16="http://schemas.microsoft.com/office/drawing/2014/main" xmlns="" id="{C55B984B-D908-9C44-8124-A38B6203A605}"/>
              </a:ext>
            </a:extLst>
          </p:cNvPr>
          <p:cNvSpPr>
            <a:spLocks noChangeArrowheads="1"/>
          </p:cNvSpPr>
          <p:nvPr/>
        </p:nvSpPr>
        <p:spPr bwMode="auto">
          <a:xfrm>
            <a:off x="1935415" y="2785659"/>
            <a:ext cx="1655832" cy="1653073"/>
          </a:xfrm>
          <a:prstGeom prst="ellipse">
            <a:avLst/>
          </a:prstGeom>
          <a:solidFill>
            <a:srgbClr val="D4E2F8"/>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s-MX"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 name="Oval 10">
            <a:extLst>
              <a:ext uri="{FF2B5EF4-FFF2-40B4-BE49-F238E27FC236}">
                <a16:creationId xmlns:a16="http://schemas.microsoft.com/office/drawing/2014/main" xmlns="" id="{C55B984B-D908-9C44-8124-A38B6203A605}"/>
              </a:ext>
            </a:extLst>
          </p:cNvPr>
          <p:cNvSpPr>
            <a:spLocks noChangeArrowheads="1"/>
          </p:cNvSpPr>
          <p:nvPr/>
        </p:nvSpPr>
        <p:spPr bwMode="auto">
          <a:xfrm>
            <a:off x="1935415" y="4511675"/>
            <a:ext cx="1655832" cy="1653073"/>
          </a:xfrm>
          <a:prstGeom prst="ellipse">
            <a:avLst/>
          </a:prstGeom>
          <a:solidFill>
            <a:schemeClr val="accent5"/>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s-MX" sz="14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Oval 12">
            <a:extLst>
              <a:ext uri="{FF2B5EF4-FFF2-40B4-BE49-F238E27FC236}">
                <a16:creationId xmlns:a16="http://schemas.microsoft.com/office/drawing/2014/main" xmlns="" id="{C55B984B-D908-9C44-8124-A38B6203A605}"/>
              </a:ext>
            </a:extLst>
          </p:cNvPr>
          <p:cNvSpPr>
            <a:spLocks noChangeArrowheads="1"/>
          </p:cNvSpPr>
          <p:nvPr/>
        </p:nvSpPr>
        <p:spPr bwMode="auto">
          <a:xfrm>
            <a:off x="3720251" y="4511676"/>
            <a:ext cx="1655832" cy="1653073"/>
          </a:xfrm>
          <a:prstGeom prst="ellipse">
            <a:avLst/>
          </a:prstGeom>
          <a:solidFill>
            <a:srgbClr val="9DBCED"/>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s-MX" sz="1400" b="0" i="0" u="none" strike="noStrike" kern="1200" cap="none" spc="0" normalizeH="0" baseline="0" noProof="0">
              <a:ln>
                <a:noFill/>
              </a:ln>
              <a:solidFill>
                <a:srgbClr val="000000"/>
              </a:solidFill>
              <a:effectLst/>
              <a:uLnTx/>
              <a:uFillTx/>
              <a:latin typeface="Arial"/>
              <a:cs typeface="Arial"/>
              <a:sym typeface="Arial"/>
            </a:endParaRPr>
          </a:p>
        </p:txBody>
      </p:sp>
      <p:sp>
        <p:nvSpPr>
          <p:cNvPr id="14" name="Oval 13">
            <a:extLst>
              <a:ext uri="{FF2B5EF4-FFF2-40B4-BE49-F238E27FC236}">
                <a16:creationId xmlns:a16="http://schemas.microsoft.com/office/drawing/2014/main" xmlns="" id="{C55B984B-D908-9C44-8124-A38B6203A605}"/>
              </a:ext>
            </a:extLst>
          </p:cNvPr>
          <p:cNvSpPr>
            <a:spLocks noChangeArrowheads="1"/>
          </p:cNvSpPr>
          <p:nvPr/>
        </p:nvSpPr>
        <p:spPr bwMode="auto">
          <a:xfrm>
            <a:off x="5503117" y="2785660"/>
            <a:ext cx="1655832" cy="1653073"/>
          </a:xfrm>
          <a:prstGeom prst="ellipse">
            <a:avLst/>
          </a:prstGeom>
          <a:solidFill>
            <a:schemeClr val="accent6">
              <a:lumMod val="60000"/>
              <a:lumOff val="40000"/>
            </a:schemeClr>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s-MX" sz="1400" b="0" i="0" u="none" strike="noStrike" kern="1200" cap="none" spc="0" normalizeH="0" baseline="0" noProof="0">
              <a:ln>
                <a:noFill/>
              </a:ln>
              <a:solidFill>
                <a:srgbClr val="000000"/>
              </a:solidFill>
              <a:effectLst/>
              <a:uLnTx/>
              <a:uFillTx/>
              <a:latin typeface="Arial"/>
              <a:cs typeface="Arial"/>
              <a:sym typeface="Arial"/>
            </a:endParaRPr>
          </a:p>
        </p:txBody>
      </p:sp>
      <p:sp>
        <p:nvSpPr>
          <p:cNvPr id="15" name="Oval 14">
            <a:extLst>
              <a:ext uri="{FF2B5EF4-FFF2-40B4-BE49-F238E27FC236}">
                <a16:creationId xmlns:a16="http://schemas.microsoft.com/office/drawing/2014/main" xmlns="" id="{C55B984B-D908-9C44-8124-A38B6203A605}"/>
              </a:ext>
            </a:extLst>
          </p:cNvPr>
          <p:cNvSpPr>
            <a:spLocks noChangeArrowheads="1"/>
          </p:cNvSpPr>
          <p:nvPr/>
        </p:nvSpPr>
        <p:spPr bwMode="auto">
          <a:xfrm>
            <a:off x="5503117" y="4511676"/>
            <a:ext cx="1655832" cy="1653073"/>
          </a:xfrm>
          <a:prstGeom prst="ellipse">
            <a:avLst/>
          </a:prstGeom>
          <a:solidFill>
            <a:srgbClr val="00437B"/>
          </a:solidFill>
          <a:ln>
            <a:noFill/>
          </a:ln>
          <a:effectLst/>
        </p:spPr>
        <p:txBody>
          <a:bodyPr wrap="none"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s-MX" sz="1400" b="0" i="0" u="none" strike="noStrike" kern="1200" cap="none" spc="0" normalizeH="0" baseline="0" noProof="0">
              <a:ln>
                <a:noFill/>
              </a:ln>
              <a:solidFill>
                <a:srgbClr val="000000"/>
              </a:solidFill>
              <a:effectLst/>
              <a:uLnTx/>
              <a:uFillTx/>
              <a:latin typeface="Arial"/>
              <a:cs typeface="Arial"/>
              <a:sym typeface="Arial"/>
            </a:endParaRPr>
          </a:p>
        </p:txBody>
      </p:sp>
      <p:sp>
        <p:nvSpPr>
          <p:cNvPr id="20" name="TextBox 19"/>
          <p:cNvSpPr txBox="1"/>
          <p:nvPr/>
        </p:nvSpPr>
        <p:spPr>
          <a:xfrm>
            <a:off x="1767120" y="912322"/>
            <a:ext cx="2021780" cy="178510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10</a:t>
            </a:r>
            <a:r>
              <a:rPr kumimoji="0" lang="en-US" sz="2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COVID interventional</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r>
            <a:b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trials</a:t>
            </a:r>
            <a:r>
              <a:rPr kumimoji="0" lang="en-US"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completed enrollment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Apr-Dec</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3536291" y="1249892"/>
            <a:ext cx="2021780"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Participants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Enrolled in Interventional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Trials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&gt;300</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5485587" y="1017296"/>
            <a:ext cx="1690889" cy="160043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1980</a:t>
            </a:r>
            <a:r>
              <a:rPr kumimoji="0" lang="en-US" sz="14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PARTICIPANTS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ENROLLED IN SAMPLE COLLECTION PROTOCOLS</a:t>
            </a:r>
            <a:endParaRPr kumimoji="0" lang="en-US" sz="14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1910387" y="2862764"/>
            <a:ext cx="1705888"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265</a:t>
            </a:r>
            <a:r>
              <a:rPr kumimoji="0" lang="en-US" sz="14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PARTICIPANTS ENROLLED IN VACCINE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TRIAL</a:t>
            </a:r>
            <a:endParaRPr kumimoji="0" lang="en-US" sz="16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5448572" y="2982497"/>
            <a:ext cx="1764918" cy="116955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&gt;300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COVID-RELATED PUBLICATIONS</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1947514" y="4513161"/>
            <a:ext cx="1631633" cy="166199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Actively recruiting COVID  Studies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16</a:t>
            </a:r>
            <a:endParaRPr kumimoji="0" lang="en-US" sz="28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3731780" y="4510241"/>
            <a:ext cx="1624999" cy="160043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CREATED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solidFill>
                  <a:srgbClr val="00437B"/>
                </a:solidFill>
                <a:effectLst/>
                <a:uLnTx/>
                <a:uFillTx/>
                <a:latin typeface="Arial" panose="020B0604020202020204" pitchFamily="34" charset="0"/>
                <a:ea typeface="+mn-ea"/>
                <a:cs typeface="Arial" panose="020B0604020202020204" pitchFamily="34" charset="0"/>
              </a:rPr>
              <a:t>Biorepository</a:t>
            </a:r>
            <a:r>
              <a:rPr kumimoji="0" lang="en-US" sz="1400" b="0"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 &amp;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Discarded tissue COLLECTION TO ADVANCE COVID RESEARCH</a:t>
            </a:r>
          </a:p>
        </p:txBody>
      </p:sp>
      <p:sp>
        <p:nvSpPr>
          <p:cNvPr id="27" name="TextBox 26"/>
          <p:cNvSpPr txBox="1"/>
          <p:nvPr/>
        </p:nvSpPr>
        <p:spPr>
          <a:xfrm>
            <a:off x="5553472" y="4549791"/>
            <a:ext cx="1592936" cy="160043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COVID RESEARCH TRIALS IN PRE-AWARD PIPELINE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31 </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1982" y="6494588"/>
            <a:ext cx="3891064"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Source: internal BMC data updated as of 12/31/20</a:t>
            </a:r>
          </a:p>
        </p:txBody>
      </p:sp>
      <p:sp>
        <p:nvSpPr>
          <p:cNvPr id="29" name="TextBox 28"/>
          <p:cNvSpPr txBox="1"/>
          <p:nvPr/>
        </p:nvSpPr>
        <p:spPr>
          <a:xfrm>
            <a:off x="3704194" y="2661329"/>
            <a:ext cx="1705888" cy="20774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rPr>
              <a:t>P</a:t>
            </a:r>
            <a:r>
              <a:rPr kumimoji="0" lang="en-US" sz="1600" b="0"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articipants enrolled in COVID ambulatory research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437B"/>
                </a:solidFill>
                <a:effectLst/>
                <a:uLnTx/>
                <a:uFillTx/>
                <a:latin typeface="Arial" panose="020B0604020202020204" pitchFamily="34" charset="0"/>
                <a:ea typeface="+mn-ea"/>
                <a:cs typeface="Arial" panose="020B0604020202020204" pitchFamily="34" charset="0"/>
              </a:rPr>
              <a:t>1844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0694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t>
            </a:r>
            <a:r>
              <a:rPr lang="en-US" dirty="0" smtClean="0"/>
              <a:t>During </a:t>
            </a:r>
            <a:r>
              <a:rPr lang="en-US" dirty="0"/>
              <a:t>COVID and </a:t>
            </a:r>
            <a:r>
              <a:rPr lang="en-US" dirty="0" smtClean="0"/>
              <a:t>Beyond…</a:t>
            </a:r>
            <a:endParaRPr lang="en-US" dirty="0"/>
          </a:p>
        </p:txBody>
      </p:sp>
      <p:sp>
        <p:nvSpPr>
          <p:cNvPr id="4" name="TextBox 3"/>
          <p:cNvSpPr txBox="1"/>
          <p:nvPr/>
        </p:nvSpPr>
        <p:spPr>
          <a:xfrm>
            <a:off x="52238" y="1102578"/>
            <a:ext cx="9091762" cy="5755422"/>
          </a:xfrm>
          <a:prstGeom prst="rect">
            <a:avLst/>
          </a:prstGeom>
          <a:noFill/>
        </p:spPr>
        <p:txBody>
          <a:bodyPr wrap="square" rtlCol="0">
            <a:spAutoFit/>
          </a:bodyPr>
          <a:lstStyle/>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General COVID-19 Research Information: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2060"/>
                </a:solidFill>
                <a:effectLst/>
                <a:uLnTx/>
                <a:uFillTx/>
                <a:latin typeface="Arial" charset="0"/>
                <a:ea typeface="+mn-ea"/>
                <a:cs typeface="Arial" charset="0"/>
                <a:hlinkClick r:id="rId2"/>
              </a:rPr>
              <a:t>https</a:t>
            </a:r>
            <a:r>
              <a:rPr kumimoji="0" lang="en-US" sz="1600" b="0" i="0" u="none" strike="noStrike" kern="1200" cap="none" spc="0" normalizeH="0" baseline="0" noProof="0" dirty="0">
                <a:ln>
                  <a:noFill/>
                </a:ln>
                <a:solidFill>
                  <a:srgbClr val="002060"/>
                </a:solidFill>
                <a:effectLst/>
                <a:uLnTx/>
                <a:uFillTx/>
                <a:latin typeface="Arial" charset="0"/>
                <a:ea typeface="+mn-ea"/>
                <a:cs typeface="Arial" charset="0"/>
                <a:hlinkClick r:id="rId2"/>
              </a:rPr>
              <a:t>://www.bmc.org/covid-19/covid-19-research-related-information</a:t>
            </a:r>
            <a:r>
              <a:rPr kumimoji="0" lang="en-US" sz="1600" b="0" i="0" u="none" strike="noStrike" kern="1200" cap="none" spc="0" normalizeH="0" baseline="0" noProof="0" dirty="0">
                <a:ln>
                  <a:noFill/>
                </a:ln>
                <a:solidFill>
                  <a:srgbClr val="002060"/>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Remote Study Design Guidance Document: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hlinkClick r:id="rId3"/>
              </a:rPr>
              <a:t>www.bmc.org/sites/default/files/Research/Remote_Study_Design_Optimizing_Feasibility_During_COVID-19.pdf</a:t>
            </a: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VNA: see page 2 and contact CTO if: 1. PI initiated submission could incorporate VNA visits to reduce hospital volume or 2. if study sponsor requests VNA to execute some, or all, of the schedule of events </a:t>
            </a:r>
          </a:p>
          <a:p>
            <a:pPr marL="685800" marR="0" lvl="1"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Remote Study Monitoring: see pages 3&amp;4</a:t>
            </a: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Contact CTO for SOP and sponsor agreements, takes about 4-weeks to set-up</a:t>
            </a: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Research Compliance is developing auditing program  </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Research Restart (evaluate all clinical research to determine feasibility during pandemic)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https://www.bmc.org/sites/default/files/Research/documents/High_Level_Research_Restart.pdf</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146" name="Picture 2" descr="Buzz Lightyear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504" y="155576"/>
            <a:ext cx="939420" cy="125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08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Clinical Trials Office</a:t>
            </a:r>
            <a:endParaRPr lang="en-US" dirty="0"/>
          </a:p>
        </p:txBody>
      </p:sp>
      <p:sp>
        <p:nvSpPr>
          <p:cNvPr id="3" name="Subtitle 2"/>
          <p:cNvSpPr>
            <a:spLocks noGrp="1"/>
          </p:cNvSpPr>
          <p:nvPr>
            <p:ph type="subTitle" idx="1"/>
          </p:nvPr>
        </p:nvSpPr>
        <p:spPr>
          <a:xfrm>
            <a:off x="3309960" y="5716863"/>
            <a:ext cx="5605780" cy="499299"/>
          </a:xfrm>
        </p:spPr>
        <p:txBody>
          <a:bodyPr/>
          <a:lstStyle/>
          <a:p>
            <a:r>
              <a:rPr lang="en-US" dirty="0" smtClean="0"/>
              <a:t>FY21 Strategic Plan</a:t>
            </a:r>
            <a:endParaRPr lang="en-US" dirty="0"/>
          </a:p>
        </p:txBody>
      </p:sp>
    </p:spTree>
    <p:extLst>
      <p:ext uri="{BB962C8B-B14F-4D97-AF65-F5344CB8AC3E}">
        <p14:creationId xmlns:p14="http://schemas.microsoft.com/office/powerpoint/2010/main" val="2967560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FY21 Strategic Vision</a:t>
            </a:r>
            <a:endParaRPr lang="en-US" dirty="0"/>
          </a:p>
        </p:txBody>
      </p:sp>
      <p:graphicFrame>
        <p:nvGraphicFramePr>
          <p:cNvPr id="4" name="Content Placeholder 3"/>
          <p:cNvGraphicFramePr>
            <a:graphicFrameLocks noGrp="1"/>
          </p:cNvGraphicFramePr>
          <p:nvPr>
            <p:ph idx="1"/>
            <p:extLst/>
          </p:nvPr>
        </p:nvGraphicFramePr>
        <p:xfrm>
          <a:off x="150736" y="1131849"/>
          <a:ext cx="8755062" cy="517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rot="18630757">
            <a:off x="-239624" y="5214112"/>
            <a:ext cx="2283906" cy="33565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p:cNvSpPr txBox="1"/>
          <p:nvPr/>
        </p:nvSpPr>
        <p:spPr>
          <a:xfrm rot="18683297">
            <a:off x="-90918" y="5262273"/>
            <a:ext cx="1996363" cy="246221"/>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CTO process improvement</a:t>
            </a:r>
          </a:p>
        </p:txBody>
      </p:sp>
      <p:sp>
        <p:nvSpPr>
          <p:cNvPr id="12" name="Rectangle 11"/>
          <p:cNvSpPr/>
          <p:nvPr/>
        </p:nvSpPr>
        <p:spPr>
          <a:xfrm rot="18630757">
            <a:off x="1218754" y="3503445"/>
            <a:ext cx="2270608" cy="336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p:cNvSpPr txBox="1"/>
          <p:nvPr/>
        </p:nvSpPr>
        <p:spPr>
          <a:xfrm rot="18683297">
            <a:off x="1310419" y="3579415"/>
            <a:ext cx="1996363" cy="246221"/>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Leadership collaboration</a:t>
            </a:r>
          </a:p>
        </p:txBody>
      </p:sp>
      <p:sp>
        <p:nvSpPr>
          <p:cNvPr id="14" name="Rectangle 13"/>
          <p:cNvSpPr/>
          <p:nvPr/>
        </p:nvSpPr>
        <p:spPr>
          <a:xfrm rot="18630757">
            <a:off x="2695822" y="1812236"/>
            <a:ext cx="2211815" cy="33617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p:cNvSpPr txBox="1"/>
          <p:nvPr/>
        </p:nvSpPr>
        <p:spPr>
          <a:xfrm rot="18683297">
            <a:off x="2800967" y="1886546"/>
            <a:ext cx="1996363" cy="246221"/>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Long-term vision</a:t>
            </a:r>
          </a:p>
        </p:txBody>
      </p:sp>
    </p:spTree>
    <p:extLst>
      <p:ext uri="{BB962C8B-B14F-4D97-AF65-F5344CB8AC3E}">
        <p14:creationId xmlns:p14="http://schemas.microsoft.com/office/powerpoint/2010/main" val="1974313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6785"/>
            <a:ext cx="8754413" cy="5175176"/>
          </a:xfrm>
        </p:spPr>
        <p:txBody>
          <a:bodyPr/>
          <a:lstStyle/>
          <a:p>
            <a:r>
              <a:rPr lang="en-US" dirty="0" smtClean="0"/>
              <a:t>Health Equity and Clinical Research</a:t>
            </a:r>
          </a:p>
          <a:p>
            <a:pPr lvl="1"/>
            <a:r>
              <a:rPr lang="en-US" dirty="0" smtClean="0"/>
              <a:t>Study material central translation support</a:t>
            </a:r>
          </a:p>
          <a:p>
            <a:pPr lvl="2"/>
            <a:r>
              <a:rPr lang="en-US" dirty="0" smtClean="0"/>
              <a:t>Trigger discussion with sponsor upfront: central IRB translation and what languages or budget for translation to occur </a:t>
            </a:r>
          </a:p>
          <a:p>
            <a:pPr lvl="2"/>
            <a:r>
              <a:rPr lang="en-US" dirty="0" smtClean="0"/>
              <a:t>Top 4 languages spoken by BMC patients: English, Spanish, Haitian Creole, and Vietnamese 	</a:t>
            </a:r>
            <a:endParaRPr lang="en-US" dirty="0"/>
          </a:p>
          <a:p>
            <a:pPr lvl="2"/>
            <a:r>
              <a:rPr lang="en-US" dirty="0" smtClean="0"/>
              <a:t>Since April translated on behalf of 15 studies, that did not have central IRB, with 26 forms translated</a:t>
            </a:r>
          </a:p>
          <a:p>
            <a:pPr lvl="2"/>
            <a:r>
              <a:rPr lang="en-US" dirty="0" smtClean="0"/>
              <a:t>Will continue to trigger pre-award discussions and provide central support </a:t>
            </a:r>
            <a:endParaRPr lang="en-US" dirty="0"/>
          </a:p>
          <a:p>
            <a:pPr lvl="1"/>
            <a:r>
              <a:rPr lang="en-US" dirty="0" smtClean="0"/>
              <a:t>BMC </a:t>
            </a:r>
            <a:r>
              <a:rPr lang="en-US" dirty="0"/>
              <a:t>P</a:t>
            </a:r>
            <a:r>
              <a:rPr lang="en-US" dirty="0" smtClean="0"/>
              <a:t>atient </a:t>
            </a:r>
            <a:r>
              <a:rPr lang="en-US" dirty="0" err="1" smtClean="0"/>
              <a:t>eEngagement</a:t>
            </a:r>
            <a:r>
              <a:rPr lang="en-US" dirty="0" smtClean="0"/>
              <a:t>- A Phase Approach </a:t>
            </a:r>
            <a:r>
              <a:rPr lang="en-US" dirty="0" smtClean="0">
                <a:solidFill>
                  <a:srgbClr val="FF0000"/>
                </a:solidFill>
                <a:hlinkClick r:id="rId2" action="ppaction://hlinksldjump"/>
              </a:rPr>
              <a:t>(Add. 15)</a:t>
            </a:r>
            <a:endParaRPr lang="en-US" dirty="0" smtClean="0">
              <a:solidFill>
                <a:srgbClr val="FF0000"/>
              </a:solidFill>
            </a:endParaRPr>
          </a:p>
          <a:p>
            <a:pPr lvl="1"/>
            <a:r>
              <a:rPr lang="en-US" dirty="0" smtClean="0"/>
              <a:t>Incorporate Clinical Research into Clinical Framework</a:t>
            </a:r>
          </a:p>
          <a:p>
            <a:pPr lvl="2"/>
            <a:r>
              <a:rPr lang="en-US" dirty="0" smtClean="0"/>
              <a:t>E.g. </a:t>
            </a:r>
            <a:r>
              <a:rPr lang="en-US" dirty="0"/>
              <a:t>e</a:t>
            </a:r>
            <a:r>
              <a:rPr lang="en-US" dirty="0" smtClean="0"/>
              <a:t>ngage Hospitalists, </a:t>
            </a:r>
            <a:r>
              <a:rPr lang="en-US" dirty="0"/>
              <a:t>a</a:t>
            </a:r>
            <a:r>
              <a:rPr lang="en-US" dirty="0" smtClean="0"/>
              <a:t>dvertise </a:t>
            </a:r>
            <a:r>
              <a:rPr lang="en-US" dirty="0"/>
              <a:t>r</a:t>
            </a:r>
            <a:r>
              <a:rPr lang="en-US" dirty="0" smtClean="0"/>
              <a:t>esearch, improve </a:t>
            </a:r>
            <a:r>
              <a:rPr lang="en-US" dirty="0"/>
              <a:t>w</a:t>
            </a:r>
            <a:r>
              <a:rPr lang="en-US" dirty="0" smtClean="0"/>
              <a:t>ebsite, report research updates to leadership  </a:t>
            </a:r>
            <a:endParaRPr lang="en-US" dirty="0"/>
          </a:p>
          <a:p>
            <a:endParaRPr lang="en-US" dirty="0" smtClean="0"/>
          </a:p>
          <a:p>
            <a:r>
              <a:rPr lang="en-US" dirty="0" smtClean="0"/>
              <a:t>Clinical Research Network collaboration with Department of Medicine </a:t>
            </a:r>
          </a:p>
          <a:p>
            <a:pPr lvl="1"/>
            <a:r>
              <a:rPr lang="en-US" dirty="0" smtClean="0"/>
              <a:t>Provide regulatory guidance for under supported PI’s and new medicine i.e. COVID</a:t>
            </a:r>
          </a:p>
          <a:p>
            <a:pPr lvl="1"/>
            <a:r>
              <a:rPr lang="en-US" dirty="0" smtClean="0"/>
              <a:t>Engage the community to increase D&amp;I around research </a:t>
            </a:r>
            <a:r>
              <a:rPr lang="en-US" dirty="0" smtClean="0">
                <a:hlinkClick r:id="rId3" action="ppaction://hlinksldjump"/>
              </a:rPr>
              <a:t>(Add. 14)</a:t>
            </a:r>
            <a:endParaRPr lang="en-US" dirty="0" smtClean="0"/>
          </a:p>
          <a:p>
            <a:pPr lvl="1"/>
            <a:r>
              <a:rPr lang="en-US" dirty="0" smtClean="0"/>
              <a:t>Partner with CTSI: GCRU and Community Engagement Core </a:t>
            </a:r>
          </a:p>
          <a:p>
            <a:endParaRPr lang="en-US" dirty="0" smtClean="0"/>
          </a:p>
          <a:p>
            <a:endParaRPr lang="en-US" dirty="0" smtClean="0"/>
          </a:p>
        </p:txBody>
      </p:sp>
      <p:sp>
        <p:nvSpPr>
          <p:cNvPr id="4" name="Title 3"/>
          <p:cNvSpPr>
            <a:spLocks noGrp="1"/>
          </p:cNvSpPr>
          <p:nvPr>
            <p:ph type="title"/>
          </p:nvPr>
        </p:nvSpPr>
        <p:spPr/>
        <p:txBody>
          <a:bodyPr/>
          <a:lstStyle/>
          <a:p>
            <a:r>
              <a:rPr lang="en-US" dirty="0" smtClean="0"/>
              <a:t>FY21 Goals</a:t>
            </a:r>
            <a:endParaRPr lang="en-US" dirty="0"/>
          </a:p>
        </p:txBody>
      </p:sp>
    </p:spTree>
    <p:extLst>
      <p:ext uri="{BB962C8B-B14F-4D97-AF65-F5344CB8AC3E}">
        <p14:creationId xmlns:p14="http://schemas.microsoft.com/office/powerpoint/2010/main" val="1517163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173830" y="155578"/>
            <a:ext cx="8752621" cy="634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a:ln>
                  <a:noFill/>
                </a:ln>
                <a:solidFill>
                  <a:srgbClr val="00437B"/>
                </a:solidFill>
                <a:effectLst/>
                <a:uLnTx/>
                <a:uFillTx/>
                <a:latin typeface="Arial" panose="020B0604020202020204" pitchFamily="34" charset="0"/>
                <a:ea typeface="+mj-ea"/>
                <a:cs typeface="Arial" panose="020B0604020202020204" pitchFamily="34" charset="0"/>
              </a:rPr>
              <a:t>COVID </a:t>
            </a: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Clinical Research </a:t>
            </a:r>
            <a:r>
              <a:rPr kumimoji="0" lang="en-US" sz="1900" b="1" i="0" u="none" strike="noStrike" kern="1200" cap="none" spc="0" normalizeH="0" baseline="0" noProof="0" dirty="0">
                <a:ln>
                  <a:noFill/>
                </a:ln>
                <a:solidFill>
                  <a:srgbClr val="00437B"/>
                </a:solidFill>
                <a:effectLst/>
                <a:uLnTx/>
                <a:uFillTx/>
                <a:latin typeface="Arial" panose="020B0604020202020204" pitchFamily="34" charset="0"/>
                <a:ea typeface="+mj-ea"/>
                <a:cs typeface="Arial" panose="020B0604020202020204" pitchFamily="34" charset="0"/>
              </a:rPr>
              <a:t>D</a:t>
            </a: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emographics </a:t>
            </a:r>
            <a:r>
              <a:rPr kumimoji="0" lang="en-US" sz="1900" b="1" i="0" u="none" strike="noStrike" kern="1200" cap="none" spc="0" normalizeH="0" baseline="0" noProof="0" dirty="0">
                <a:ln>
                  <a:noFill/>
                </a:ln>
                <a:solidFill>
                  <a:srgbClr val="00437B"/>
                </a:solidFill>
                <a:effectLst/>
                <a:uLnTx/>
                <a:uFillTx/>
                <a:latin typeface="Arial" panose="020B0604020202020204" pitchFamily="34" charset="0"/>
                <a:ea typeface="+mj-ea"/>
                <a:cs typeface="Arial" panose="020B0604020202020204" pitchFamily="34" charset="0"/>
              </a:rPr>
              <a:t>March-Dec 2020</a:t>
            </a:r>
          </a:p>
        </p:txBody>
      </p:sp>
      <p:pic>
        <p:nvPicPr>
          <p:cNvPr id="2" name="Picture 1"/>
          <p:cNvPicPr>
            <a:picLocks noChangeAspect="1"/>
          </p:cNvPicPr>
          <p:nvPr/>
        </p:nvPicPr>
        <p:blipFill>
          <a:blip r:embed="rId2"/>
          <a:stretch>
            <a:fillRect/>
          </a:stretch>
        </p:blipFill>
        <p:spPr>
          <a:xfrm>
            <a:off x="931850" y="1070224"/>
            <a:ext cx="7236579" cy="2487384"/>
          </a:xfrm>
          <a:prstGeom prst="rect">
            <a:avLst/>
          </a:prstGeom>
        </p:spPr>
      </p:pic>
      <p:pic>
        <p:nvPicPr>
          <p:cNvPr id="3" name="Picture 2"/>
          <p:cNvPicPr>
            <a:picLocks noChangeAspect="1"/>
          </p:cNvPicPr>
          <p:nvPr/>
        </p:nvPicPr>
        <p:blipFill>
          <a:blip r:embed="rId3"/>
          <a:stretch>
            <a:fillRect/>
          </a:stretch>
        </p:blipFill>
        <p:spPr>
          <a:xfrm>
            <a:off x="4980449" y="3837255"/>
            <a:ext cx="3737172" cy="2115495"/>
          </a:xfrm>
          <a:prstGeom prst="rect">
            <a:avLst/>
          </a:prstGeom>
        </p:spPr>
      </p:pic>
      <p:pic>
        <p:nvPicPr>
          <p:cNvPr id="4" name="Picture 3"/>
          <p:cNvPicPr>
            <a:picLocks noChangeAspect="1"/>
          </p:cNvPicPr>
          <p:nvPr/>
        </p:nvPicPr>
        <p:blipFill>
          <a:blip r:embed="rId4"/>
          <a:stretch>
            <a:fillRect/>
          </a:stretch>
        </p:blipFill>
        <p:spPr>
          <a:xfrm>
            <a:off x="395149" y="3837255"/>
            <a:ext cx="4480948" cy="2456901"/>
          </a:xfrm>
          <a:prstGeom prst="rect">
            <a:avLst/>
          </a:prstGeom>
        </p:spPr>
      </p:pic>
    </p:spTree>
    <p:extLst>
      <p:ext uri="{BB962C8B-B14F-4D97-AF65-F5344CB8AC3E}">
        <p14:creationId xmlns:p14="http://schemas.microsoft.com/office/powerpoint/2010/main" val="3403338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72237"/>
            <a:ext cx="8754413" cy="5175176"/>
          </a:xfrm>
        </p:spPr>
        <p:txBody>
          <a:bodyPr/>
          <a:lstStyle/>
          <a:p>
            <a:endParaRPr lang="en-US" dirty="0" smtClean="0"/>
          </a:p>
          <a:p>
            <a:r>
              <a:rPr lang="en-US" dirty="0"/>
              <a:t>CTO Proposal </a:t>
            </a:r>
            <a:r>
              <a:rPr lang="en-US" dirty="0" smtClean="0"/>
              <a:t>Support and Hospital feasibility discussions </a:t>
            </a:r>
            <a:endParaRPr lang="en-US" dirty="0"/>
          </a:p>
          <a:p>
            <a:pPr lvl="1"/>
            <a:r>
              <a:rPr lang="en-US" dirty="0"/>
              <a:t>Psychiatry case study example</a:t>
            </a:r>
          </a:p>
          <a:p>
            <a:pPr lvl="1"/>
            <a:r>
              <a:rPr lang="en-US" dirty="0"/>
              <a:t>CTO Brochure for departments and PI’s (</a:t>
            </a:r>
            <a:r>
              <a:rPr lang="en-US" dirty="0">
                <a:hlinkClick r:id="rId2" action="ppaction://hlinksldjump"/>
              </a:rPr>
              <a:t>Add. 9</a:t>
            </a:r>
            <a:r>
              <a:rPr lang="en-US" dirty="0"/>
              <a:t>)</a:t>
            </a:r>
          </a:p>
          <a:p>
            <a:endParaRPr lang="en-US" dirty="0" smtClean="0"/>
          </a:p>
          <a:p>
            <a:r>
              <a:rPr lang="en-US" dirty="0" smtClean="0"/>
              <a:t>Expense/Effort Tracking discussions at monthly meetings (</a:t>
            </a:r>
            <a:r>
              <a:rPr lang="en-US" dirty="0" smtClean="0">
                <a:hlinkClick r:id="rId2" action="ppaction://hlinksldjump"/>
              </a:rPr>
              <a:t>Add. 7 </a:t>
            </a:r>
            <a:r>
              <a:rPr lang="en-US" dirty="0" smtClean="0"/>
              <a:t>&amp; </a:t>
            </a:r>
            <a:r>
              <a:rPr lang="en-US" dirty="0" smtClean="0">
                <a:hlinkClick r:id="rId3" action="ppaction://hlinksldjump"/>
              </a:rPr>
              <a:t>Add. 8</a:t>
            </a:r>
            <a:r>
              <a:rPr lang="en-US" dirty="0" smtClean="0"/>
              <a:t>)</a:t>
            </a:r>
          </a:p>
          <a:p>
            <a:endParaRPr lang="en-US" dirty="0" smtClean="0"/>
          </a:p>
          <a:p>
            <a:r>
              <a:rPr lang="en-US" dirty="0" err="1" smtClean="0"/>
              <a:t>TriNetX</a:t>
            </a:r>
            <a:r>
              <a:rPr lang="en-US" dirty="0" smtClean="0"/>
              <a:t> </a:t>
            </a:r>
            <a:r>
              <a:rPr lang="en-US" dirty="0"/>
              <a:t>&amp; Boston Medical </a:t>
            </a:r>
            <a:r>
              <a:rPr lang="en-US" dirty="0" smtClean="0"/>
              <a:t>Center (</a:t>
            </a:r>
            <a:r>
              <a:rPr lang="en-US" dirty="0" smtClean="0">
                <a:hlinkClick r:id="rId4" action="ppaction://hlinksldjump"/>
              </a:rPr>
              <a:t>Add. 10</a:t>
            </a:r>
            <a:r>
              <a:rPr lang="en-US" dirty="0" smtClean="0"/>
              <a:t>)</a:t>
            </a:r>
          </a:p>
          <a:p>
            <a:endParaRPr lang="en-US" dirty="0"/>
          </a:p>
          <a:p>
            <a:r>
              <a:rPr lang="en-US" dirty="0" err="1" smtClean="0"/>
              <a:t>Velos</a:t>
            </a:r>
            <a:r>
              <a:rPr lang="en-US" dirty="0" smtClean="0"/>
              <a:t> outreach and education</a:t>
            </a:r>
          </a:p>
          <a:p>
            <a:pPr lvl="1"/>
            <a:r>
              <a:rPr lang="en-US" dirty="0" smtClean="0"/>
              <a:t>FAQ (</a:t>
            </a:r>
            <a:r>
              <a:rPr lang="en-US" dirty="0" smtClean="0">
                <a:hlinkClick r:id="rId5" action="ppaction://hlinksldjump"/>
              </a:rPr>
              <a:t>Add. 11 </a:t>
            </a:r>
            <a:r>
              <a:rPr lang="en-US" dirty="0" smtClean="0"/>
              <a:t>&amp; </a:t>
            </a:r>
            <a:r>
              <a:rPr lang="en-US" dirty="0" smtClean="0">
                <a:hlinkClick r:id="rId6" action="ppaction://hlinksldjump"/>
              </a:rPr>
              <a:t>Add. 13</a:t>
            </a:r>
            <a:r>
              <a:rPr lang="en-US" dirty="0" smtClean="0"/>
              <a:t>)</a:t>
            </a:r>
          </a:p>
          <a:p>
            <a:pPr lvl="1"/>
            <a:r>
              <a:rPr lang="en-US" dirty="0" smtClean="0"/>
              <a:t>Awareness and ongoing education (</a:t>
            </a:r>
            <a:r>
              <a:rPr lang="en-US" dirty="0" smtClean="0">
                <a:hlinkClick r:id="rId6" action="ppaction://hlinksldjump"/>
              </a:rPr>
              <a:t>Add. 12</a:t>
            </a:r>
            <a:r>
              <a:rPr lang="en-US" dirty="0" smtClean="0"/>
              <a:t>)</a:t>
            </a:r>
          </a:p>
          <a:p>
            <a:endParaRPr lang="en-US" dirty="0" smtClean="0"/>
          </a:p>
        </p:txBody>
      </p:sp>
      <p:sp>
        <p:nvSpPr>
          <p:cNvPr id="4" name="Title 3"/>
          <p:cNvSpPr>
            <a:spLocks noGrp="1"/>
          </p:cNvSpPr>
          <p:nvPr>
            <p:ph type="title"/>
          </p:nvPr>
        </p:nvSpPr>
        <p:spPr/>
        <p:txBody>
          <a:bodyPr/>
          <a:lstStyle/>
          <a:p>
            <a:r>
              <a:rPr lang="en-US" dirty="0" smtClean="0"/>
              <a:t>FY21 Goals, continued </a:t>
            </a:r>
            <a:endParaRPr lang="en-US" dirty="0"/>
          </a:p>
        </p:txBody>
      </p:sp>
    </p:spTree>
    <p:extLst>
      <p:ext uri="{BB962C8B-B14F-4D97-AF65-F5344CB8AC3E}">
        <p14:creationId xmlns:p14="http://schemas.microsoft.com/office/powerpoint/2010/main" val="3512551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Psychiatry’s Director of Research connected Principal Investigator with Research Operations to evaluate clinical needs of the protocol 1.5 months in advance of an R01 deadline 	</a:t>
            </a:r>
          </a:p>
          <a:p>
            <a:endParaRPr lang="en-US" dirty="0" smtClean="0"/>
          </a:p>
          <a:p>
            <a:r>
              <a:rPr lang="en-US" dirty="0" smtClean="0"/>
              <a:t>Initial meeting with Research Operations and PI prompted:</a:t>
            </a:r>
          </a:p>
          <a:p>
            <a:pPr marL="687388" lvl="1" indent="-342900">
              <a:buFont typeface="+mj-lt"/>
              <a:buAutoNum type="arabicPeriod"/>
            </a:pPr>
            <a:r>
              <a:rPr lang="en-US" dirty="0"/>
              <a:t>l</a:t>
            </a:r>
            <a:r>
              <a:rPr lang="en-US" dirty="0" smtClean="0"/>
              <a:t>anguage translation quote to be included in grant submission for: Consent and psychiatry evaluations</a:t>
            </a:r>
          </a:p>
          <a:p>
            <a:pPr marL="687388" lvl="1" indent="-342900">
              <a:buFont typeface="+mj-lt"/>
              <a:buAutoNum type="arabicPeriod"/>
            </a:pPr>
            <a:r>
              <a:rPr lang="en-US" dirty="0"/>
              <a:t>l</a:t>
            </a:r>
            <a:r>
              <a:rPr lang="en-US" dirty="0" smtClean="0"/>
              <a:t>eadership meeting scheduled to confirm availability of Psychiatry clinic staff and OB-GYN clinic space for research</a:t>
            </a:r>
          </a:p>
          <a:p>
            <a:pPr marL="687388" lvl="1" indent="-342900">
              <a:buFont typeface="+mj-lt"/>
              <a:buAutoNum type="arabicPeriod"/>
            </a:pPr>
            <a:r>
              <a:rPr lang="en-US" dirty="0"/>
              <a:t>b</a:t>
            </a:r>
            <a:r>
              <a:rPr lang="en-US" dirty="0" smtClean="0"/>
              <a:t>udget projection discussions on how to reimburse clinic staff and space for the course of the study </a:t>
            </a:r>
          </a:p>
          <a:p>
            <a:pPr marL="687388" lvl="1" indent="-342900">
              <a:buFont typeface="+mj-lt"/>
              <a:buAutoNum type="arabicPeriod"/>
            </a:pPr>
            <a:endParaRPr lang="en-US" dirty="0"/>
          </a:p>
          <a:p>
            <a:pPr marL="403225" indent="-342900"/>
            <a:r>
              <a:rPr lang="en-US" dirty="0" smtClean="0"/>
              <a:t>We have several experiences where CTO has not been included in submission feasibility, and if award is granted, may end up in significant lack of funds to cover costs or inability to perform research</a:t>
            </a:r>
          </a:p>
          <a:p>
            <a:pPr marL="403225" indent="-342900"/>
            <a:endParaRPr lang="en-US" dirty="0" smtClean="0"/>
          </a:p>
          <a:p>
            <a:pPr marL="403225" indent="-342900"/>
            <a:r>
              <a:rPr lang="en-US" dirty="0" smtClean="0"/>
              <a:t>For more information please refer to </a:t>
            </a:r>
            <a:r>
              <a:rPr lang="en-US" dirty="0" smtClean="0">
                <a:hlinkClick r:id="rId2" action="ppaction://hlinksldjump"/>
              </a:rPr>
              <a:t>Add. 6 </a:t>
            </a:r>
            <a:r>
              <a:rPr lang="en-US" dirty="0" smtClean="0"/>
              <a:t>for Research Operations Roles and Responsibilities and </a:t>
            </a:r>
            <a:r>
              <a:rPr lang="en-US" dirty="0" smtClean="0">
                <a:hlinkClick r:id="rId3" action="ppaction://hlinksldjump"/>
              </a:rPr>
              <a:t>Add. 9</a:t>
            </a:r>
            <a:r>
              <a:rPr lang="en-US" dirty="0" smtClean="0"/>
              <a:t> for Department one-pager on CTO Submission Support </a:t>
            </a:r>
            <a:endParaRPr lang="en-US" dirty="0"/>
          </a:p>
        </p:txBody>
      </p:sp>
      <p:sp>
        <p:nvSpPr>
          <p:cNvPr id="3" name="Title 2"/>
          <p:cNvSpPr>
            <a:spLocks noGrp="1"/>
          </p:cNvSpPr>
          <p:nvPr>
            <p:ph type="title"/>
          </p:nvPr>
        </p:nvSpPr>
        <p:spPr/>
        <p:txBody>
          <a:bodyPr/>
          <a:lstStyle/>
          <a:p>
            <a:r>
              <a:rPr lang="en-US" dirty="0" smtClean="0"/>
              <a:t>CTO Proposal Support Case </a:t>
            </a:r>
            <a:r>
              <a:rPr lang="en-US" dirty="0"/>
              <a:t>S</a:t>
            </a:r>
            <a:r>
              <a:rPr lang="en-US" dirty="0" smtClean="0"/>
              <a:t>tudy</a:t>
            </a:r>
            <a:endParaRPr lang="en-US" dirty="0"/>
          </a:p>
        </p:txBody>
      </p:sp>
    </p:spTree>
    <p:extLst>
      <p:ext uri="{BB962C8B-B14F-4D97-AF65-F5344CB8AC3E}">
        <p14:creationId xmlns:p14="http://schemas.microsoft.com/office/powerpoint/2010/main" val="1930973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Clinical Trials Office</a:t>
            </a:r>
            <a:endParaRPr lang="en-US" dirty="0"/>
          </a:p>
        </p:txBody>
      </p:sp>
      <p:sp>
        <p:nvSpPr>
          <p:cNvPr id="3" name="Subtitle 2"/>
          <p:cNvSpPr>
            <a:spLocks noGrp="1"/>
          </p:cNvSpPr>
          <p:nvPr>
            <p:ph type="subTitle" idx="1"/>
          </p:nvPr>
        </p:nvSpPr>
        <p:spPr>
          <a:xfrm>
            <a:off x="3767154" y="5624788"/>
            <a:ext cx="5605780" cy="499299"/>
          </a:xfrm>
        </p:spPr>
        <p:txBody>
          <a:bodyPr/>
          <a:lstStyle/>
          <a:p>
            <a:r>
              <a:rPr lang="en-US" dirty="0" smtClean="0"/>
              <a:t>Addendums</a:t>
            </a:r>
            <a:endParaRPr lang="en-US" dirty="0"/>
          </a:p>
        </p:txBody>
      </p:sp>
    </p:spTree>
    <p:extLst>
      <p:ext uri="{BB962C8B-B14F-4D97-AF65-F5344CB8AC3E}">
        <p14:creationId xmlns:p14="http://schemas.microsoft.com/office/powerpoint/2010/main" val="406035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5" y="3105356"/>
            <a:ext cx="6376760" cy="502445"/>
          </a:xfrm>
        </p:spPr>
        <p:txBody>
          <a:bodyPr/>
          <a:lstStyle/>
          <a:p>
            <a:r>
              <a:rPr lang="en-US" sz="2000" dirty="0" smtClean="0"/>
              <a:t>Agreements, Federal Updates, and Commitment Transparency Efforts</a:t>
            </a:r>
            <a:r>
              <a:rPr lang="en-US" dirty="0" smtClean="0"/>
              <a:t/>
            </a:r>
            <a:br>
              <a:rPr lang="en-US" dirty="0" smtClean="0"/>
            </a:br>
            <a:r>
              <a:rPr lang="en-US" dirty="0"/>
              <a:t/>
            </a:r>
            <a:br>
              <a:rPr lang="en-US" dirty="0"/>
            </a:br>
            <a:r>
              <a:rPr lang="en-US" dirty="0" smtClean="0"/>
              <a:t/>
            </a:r>
            <a:br>
              <a:rPr lang="en-US" dirty="0" smtClean="0"/>
            </a:br>
            <a:endParaRPr lang="en-US" sz="2449" dirty="0">
              <a:solidFill>
                <a:schemeClr val="tx1"/>
              </a:solidFill>
            </a:endParaRPr>
          </a:p>
        </p:txBody>
      </p:sp>
      <p:sp>
        <p:nvSpPr>
          <p:cNvPr id="10" name="Subtitle 2"/>
          <p:cNvSpPr>
            <a:spLocks noGrp="1"/>
          </p:cNvSpPr>
          <p:nvPr>
            <p:ph type="subTitle" idx="1"/>
          </p:nvPr>
        </p:nvSpPr>
        <p:spPr/>
        <p:txBody>
          <a:bodyPr/>
          <a:lstStyle/>
          <a:p>
            <a:r>
              <a:rPr lang="en-US" dirty="0" smtClean="0">
                <a:solidFill>
                  <a:schemeClr val="tx2"/>
                </a:solidFill>
              </a:rPr>
              <a:t>January 19, 2021</a:t>
            </a:r>
            <a:endParaRPr lang="en-US" dirty="0">
              <a:solidFill>
                <a:schemeClr val="tx2"/>
              </a:solidFill>
            </a:endParaRPr>
          </a:p>
        </p:txBody>
      </p:sp>
      <p:sp>
        <p:nvSpPr>
          <p:cNvPr id="3" name="TextBox 2"/>
          <p:cNvSpPr txBox="1"/>
          <p:nvPr/>
        </p:nvSpPr>
        <p:spPr>
          <a:xfrm>
            <a:off x="2752165" y="5065059"/>
            <a:ext cx="5038164" cy="584775"/>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Research Operations</a:t>
            </a:r>
          </a:p>
          <a:p>
            <a:r>
              <a:rPr lang="en-US" sz="1600" i="1"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19229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86240"/>
            <a:ext cx="9143999" cy="5175176"/>
          </a:xfrm>
        </p:spPr>
        <p:txBody>
          <a:bodyPr/>
          <a:lstStyle/>
          <a:p>
            <a:pPr marL="457200" indent="-457200">
              <a:buClr>
                <a:srgbClr val="002060"/>
              </a:buClr>
              <a:buAutoNum type="arabicPeriod"/>
            </a:pPr>
            <a:r>
              <a:rPr lang="en-US" dirty="0" smtClean="0"/>
              <a:t>Clinical cost for budget projections </a:t>
            </a:r>
          </a:p>
          <a:p>
            <a:pPr marL="457200" indent="-457200">
              <a:buClr>
                <a:srgbClr val="002060"/>
              </a:buClr>
              <a:buAutoNum type="arabicPeriod"/>
            </a:pPr>
            <a:r>
              <a:rPr lang="en-US" dirty="0" smtClean="0"/>
              <a:t>Research pricing management</a:t>
            </a:r>
          </a:p>
          <a:p>
            <a:pPr marL="457200" indent="-457200">
              <a:buClr>
                <a:srgbClr val="002060"/>
              </a:buClr>
              <a:buAutoNum type="arabicPeriod"/>
            </a:pPr>
            <a:r>
              <a:rPr lang="en-US" dirty="0" smtClean="0"/>
              <a:t>Manage Medicare Coverage Analysis process and interpretation </a:t>
            </a:r>
          </a:p>
          <a:p>
            <a:pPr marL="457200" indent="-457200">
              <a:buClr>
                <a:srgbClr val="002060"/>
              </a:buClr>
              <a:buAutoNum type="arabicPeriod"/>
            </a:pPr>
            <a:r>
              <a:rPr lang="en-US" dirty="0" smtClean="0"/>
              <a:t>Research billing compliance </a:t>
            </a:r>
          </a:p>
          <a:p>
            <a:pPr marL="457200" indent="-457200">
              <a:buClr>
                <a:srgbClr val="002060"/>
              </a:buClr>
              <a:buAutoNum type="arabicPeriod"/>
            </a:pPr>
            <a:r>
              <a:rPr lang="en-US" dirty="0" err="1" smtClean="0"/>
              <a:t>Velos</a:t>
            </a:r>
            <a:r>
              <a:rPr lang="en-US" dirty="0" smtClean="0"/>
              <a:t> management and Epic interface</a:t>
            </a:r>
          </a:p>
          <a:p>
            <a:pPr marL="457200" indent="-457200">
              <a:buClr>
                <a:srgbClr val="002060"/>
              </a:buClr>
              <a:buAutoNum type="arabicPeriod"/>
            </a:pPr>
            <a:r>
              <a:rPr lang="en-US" dirty="0" smtClean="0"/>
              <a:t>Epic report for clinical charges routed to research fund </a:t>
            </a:r>
          </a:p>
          <a:p>
            <a:pPr marL="457200" indent="-457200">
              <a:buClr>
                <a:srgbClr val="002060"/>
              </a:buClr>
              <a:buAutoNum type="arabicPeriod"/>
            </a:pPr>
            <a:r>
              <a:rPr lang="en-US" dirty="0" err="1" smtClean="0"/>
              <a:t>ClinCard</a:t>
            </a:r>
            <a:r>
              <a:rPr lang="en-US" dirty="0" smtClean="0"/>
              <a:t> management </a:t>
            </a:r>
          </a:p>
          <a:p>
            <a:pPr marL="0" indent="0">
              <a:buClr>
                <a:srgbClr val="002060"/>
              </a:buClr>
              <a:buNone/>
            </a:pPr>
            <a:endParaRPr lang="en-US" sz="2000" dirty="0" smtClean="0">
              <a:solidFill>
                <a:srgbClr val="002060"/>
              </a:solidFill>
            </a:endParaRPr>
          </a:p>
        </p:txBody>
      </p:sp>
      <p:sp>
        <p:nvSpPr>
          <p:cNvPr id="3" name="Title 2"/>
          <p:cNvSpPr>
            <a:spLocks noGrp="1"/>
          </p:cNvSpPr>
          <p:nvPr>
            <p:ph type="title"/>
          </p:nvPr>
        </p:nvSpPr>
        <p:spPr>
          <a:xfrm>
            <a:off x="173829" y="155576"/>
            <a:ext cx="8970171" cy="634999"/>
          </a:xfrm>
        </p:spPr>
        <p:txBody>
          <a:bodyPr/>
          <a:lstStyle/>
          <a:p>
            <a:r>
              <a:rPr lang="en-US" dirty="0" smtClean="0"/>
              <a:t>(Add</a:t>
            </a:r>
            <a:r>
              <a:rPr lang="en-US" dirty="0"/>
              <a:t>. 1)</a:t>
            </a:r>
            <a:br>
              <a:rPr lang="en-US" dirty="0"/>
            </a:br>
            <a:r>
              <a:rPr lang="en-US" dirty="0"/>
              <a:t>Clinical Trial Office roles and responsibilities</a:t>
            </a:r>
          </a:p>
        </p:txBody>
      </p:sp>
      <p:pic>
        <p:nvPicPr>
          <p:cNvPr id="8" name="Picture 7"/>
          <p:cNvPicPr>
            <a:picLocks noChangeAspect="1"/>
          </p:cNvPicPr>
          <p:nvPr/>
        </p:nvPicPr>
        <p:blipFill>
          <a:blip r:embed="rId3"/>
          <a:stretch>
            <a:fillRect/>
          </a:stretch>
        </p:blipFill>
        <p:spPr>
          <a:xfrm>
            <a:off x="605942" y="3758777"/>
            <a:ext cx="4407790" cy="2676376"/>
          </a:xfrm>
          <a:prstGeom prst="rect">
            <a:avLst/>
          </a:prstGeom>
        </p:spPr>
      </p:pic>
      <p:pic>
        <p:nvPicPr>
          <p:cNvPr id="18" name="Picture 17"/>
          <p:cNvPicPr>
            <a:picLocks noChangeAspect="1"/>
          </p:cNvPicPr>
          <p:nvPr/>
        </p:nvPicPr>
        <p:blipFill>
          <a:blip r:embed="rId4"/>
          <a:stretch>
            <a:fillRect/>
          </a:stretch>
        </p:blipFill>
        <p:spPr>
          <a:xfrm>
            <a:off x="5180914" y="3756032"/>
            <a:ext cx="3407959" cy="1694835"/>
          </a:xfrm>
          <a:prstGeom prst="rect">
            <a:avLst/>
          </a:prstGeom>
        </p:spPr>
      </p:pic>
    </p:spTree>
    <p:extLst>
      <p:ext uri="{BB962C8B-B14F-4D97-AF65-F5344CB8AC3E}">
        <p14:creationId xmlns:p14="http://schemas.microsoft.com/office/powerpoint/2010/main" val="136670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smtClean="0"/>
              <a:t>(Add</a:t>
            </a:r>
            <a:r>
              <a:rPr lang="en-US" kern="0" dirty="0"/>
              <a:t>. </a:t>
            </a:r>
            <a:r>
              <a:rPr lang="en-US" kern="0" dirty="0" smtClean="0"/>
              <a:t>2)</a:t>
            </a:r>
            <a:r>
              <a:rPr lang="en-US" kern="0" dirty="0"/>
              <a:t/>
            </a:r>
            <a:br>
              <a:rPr lang="en-US" kern="0" dirty="0"/>
            </a:br>
            <a:r>
              <a:rPr lang="en-US" kern="0" dirty="0"/>
              <a:t>Post-Award Total Project $’s</a:t>
            </a:r>
            <a:endParaRPr lang="en-US" dirty="0"/>
          </a:p>
        </p:txBody>
      </p:sp>
      <p:sp>
        <p:nvSpPr>
          <p:cNvPr id="3" name="TextBox 2"/>
          <p:cNvSpPr txBox="1"/>
          <p:nvPr/>
        </p:nvSpPr>
        <p:spPr>
          <a:xfrm>
            <a:off x="0" y="1226635"/>
            <a:ext cx="8787161" cy="1200329"/>
          </a:xfrm>
          <a:prstGeom prst="rect">
            <a:avLst/>
          </a:prstGeom>
          <a:noFill/>
        </p:spPr>
        <p:txBody>
          <a:bodyPr wrap="square" rtlCol="0">
            <a:spAutoFit/>
          </a:bodyPr>
          <a:lstStyle/>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Completed clean-up of aging protocols from previous FYs</a:t>
            </a:r>
          </a:p>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COVID interrupted regular workflow for new projects, but added some COVID protocols </a:t>
            </a:r>
          </a:p>
        </p:txBody>
      </p:sp>
      <p:pic>
        <p:nvPicPr>
          <p:cNvPr id="4" name="Picture 3"/>
          <p:cNvPicPr>
            <a:picLocks noChangeAspect="1"/>
          </p:cNvPicPr>
          <p:nvPr/>
        </p:nvPicPr>
        <p:blipFill>
          <a:blip r:embed="rId3"/>
          <a:stretch>
            <a:fillRect/>
          </a:stretch>
        </p:blipFill>
        <p:spPr>
          <a:xfrm>
            <a:off x="2257844" y="2863024"/>
            <a:ext cx="4584589" cy="2755631"/>
          </a:xfrm>
          <a:prstGeom prst="rect">
            <a:avLst/>
          </a:prstGeom>
        </p:spPr>
      </p:pic>
    </p:spTree>
    <p:extLst>
      <p:ext uri="{BB962C8B-B14F-4D97-AF65-F5344CB8AC3E}">
        <p14:creationId xmlns:p14="http://schemas.microsoft.com/office/powerpoint/2010/main" val="3451900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smtClean="0"/>
              <a:t>(Add</a:t>
            </a:r>
            <a:r>
              <a:rPr lang="en-US" kern="0" dirty="0"/>
              <a:t>. </a:t>
            </a:r>
            <a:r>
              <a:rPr lang="en-US" kern="0" dirty="0" smtClean="0"/>
              <a:t>3)</a:t>
            </a:r>
            <a:r>
              <a:rPr lang="en-US" kern="0" dirty="0"/>
              <a:t/>
            </a:r>
            <a:br>
              <a:rPr lang="en-US" kern="0" dirty="0"/>
            </a:br>
            <a:r>
              <a:rPr lang="en-US" kern="0" dirty="0"/>
              <a:t>Post-Award: Participant Tracking in Velos</a:t>
            </a:r>
            <a:endParaRPr lang="en-US" dirty="0"/>
          </a:p>
        </p:txBody>
      </p:sp>
      <p:sp>
        <p:nvSpPr>
          <p:cNvPr id="7" name="TextBox 6"/>
          <p:cNvSpPr txBox="1"/>
          <p:nvPr/>
        </p:nvSpPr>
        <p:spPr>
          <a:xfrm>
            <a:off x="188490" y="3925226"/>
            <a:ext cx="8793715" cy="206210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Even though COVID slowed down enrolled for most Active protocols and prevented execution during March-July, BMC still saw a higher use of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Velos</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than FY19</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We expect to see a continued rise in the use of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Velos</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because:</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Improved educational material and outreach</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GCRU will enter all studies in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Velos</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as of Jan ‘21</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New “Research Active” flag in Epic is set by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Velos</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enrollment</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Increased focus on recruitment methods and outcomes </a:t>
            </a:r>
          </a:p>
        </p:txBody>
      </p:sp>
      <p:pic>
        <p:nvPicPr>
          <p:cNvPr id="3" name="Picture 2"/>
          <p:cNvPicPr>
            <a:picLocks noChangeAspect="1"/>
          </p:cNvPicPr>
          <p:nvPr/>
        </p:nvPicPr>
        <p:blipFill>
          <a:blip r:embed="rId3"/>
          <a:stretch>
            <a:fillRect/>
          </a:stretch>
        </p:blipFill>
        <p:spPr>
          <a:xfrm>
            <a:off x="2257844" y="1169595"/>
            <a:ext cx="4584589" cy="2755631"/>
          </a:xfrm>
          <a:prstGeom prst="rect">
            <a:avLst/>
          </a:prstGeom>
        </p:spPr>
      </p:pic>
    </p:spTree>
    <p:extLst>
      <p:ext uri="{BB962C8B-B14F-4D97-AF65-F5344CB8AC3E}">
        <p14:creationId xmlns:p14="http://schemas.microsoft.com/office/powerpoint/2010/main" val="91082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61" y="1108901"/>
            <a:ext cx="9144000" cy="5175176"/>
          </a:xfrm>
        </p:spPr>
        <p:txBody>
          <a:bodyPr/>
          <a:lstStyle/>
          <a:p>
            <a:r>
              <a:rPr lang="en-US" sz="1800" b="1" dirty="0"/>
              <a:t>Project goal: </a:t>
            </a:r>
            <a:r>
              <a:rPr lang="en-US" sz="1800" dirty="0"/>
              <a:t>to improve the research billing workflow to reduce denials and ensure proper flagging of patients as research </a:t>
            </a:r>
            <a:r>
              <a:rPr lang="en-US" sz="1800" dirty="0" smtClean="0"/>
              <a:t>participants</a:t>
            </a:r>
          </a:p>
          <a:p>
            <a:endParaRPr lang="en-US" sz="1000" dirty="0"/>
          </a:p>
          <a:p>
            <a:r>
              <a:rPr lang="en-US" sz="1800" dirty="0" smtClean="0"/>
              <a:t>Collaborated </a:t>
            </a:r>
            <a:r>
              <a:rPr lang="en-US" sz="1800" dirty="0"/>
              <a:t>with </a:t>
            </a:r>
            <a:r>
              <a:rPr lang="en-US" sz="1800" dirty="0" smtClean="0"/>
              <a:t>ITS</a:t>
            </a:r>
            <a:r>
              <a:rPr lang="en-US" sz="1800" dirty="0"/>
              <a:t>, RIS, Revenue Cycle</a:t>
            </a:r>
            <a:r>
              <a:rPr lang="en-US" sz="1800" dirty="0" smtClean="0"/>
              <a:t>, Finance, and Accounting</a:t>
            </a:r>
          </a:p>
          <a:p>
            <a:pPr marL="0" indent="0">
              <a:buNone/>
            </a:pPr>
            <a:endParaRPr lang="en-US" sz="1000" dirty="0" smtClean="0"/>
          </a:p>
          <a:p>
            <a:r>
              <a:rPr lang="en-US" sz="1800" dirty="0" smtClean="0"/>
              <a:t>Tested </a:t>
            </a:r>
            <a:r>
              <a:rPr lang="en-US" sz="1800" dirty="0" err="1" smtClean="0"/>
              <a:t>Velos</a:t>
            </a:r>
            <a:r>
              <a:rPr lang="en-US" sz="1800" dirty="0" smtClean="0"/>
              <a:t>/Epic interface with: RIS</a:t>
            </a:r>
            <a:r>
              <a:rPr lang="en-US" sz="1800" dirty="0"/>
              <a:t>, ITS, and </a:t>
            </a:r>
            <a:r>
              <a:rPr lang="en-US" sz="1800" dirty="0" err="1"/>
              <a:t>Velos</a:t>
            </a:r>
            <a:r>
              <a:rPr lang="en-US" sz="1800" dirty="0"/>
              <a:t>/Epic team </a:t>
            </a:r>
            <a:r>
              <a:rPr lang="en-US" sz="1800" dirty="0" smtClean="0"/>
              <a:t>to remap </a:t>
            </a:r>
            <a:r>
              <a:rPr lang="en-US" sz="1800" dirty="0"/>
              <a:t>patient statuses, </a:t>
            </a:r>
            <a:r>
              <a:rPr lang="en-US" sz="1800" dirty="0" smtClean="0"/>
              <a:t>send </a:t>
            </a:r>
            <a:r>
              <a:rPr lang="en-US" sz="1800" dirty="0"/>
              <a:t>additional fields (funding source &amp; CMS QCT status), study/patient data transfer after upgrades to the </a:t>
            </a:r>
            <a:r>
              <a:rPr lang="en-US" sz="1800" dirty="0" smtClean="0"/>
              <a:t>interface</a:t>
            </a:r>
          </a:p>
          <a:p>
            <a:endParaRPr lang="en-US" sz="1000" dirty="0" smtClean="0"/>
          </a:p>
          <a:p>
            <a:r>
              <a:rPr lang="en-US" sz="1800" dirty="0" smtClean="0"/>
              <a:t>Tested improvements </a:t>
            </a:r>
            <a:r>
              <a:rPr lang="en-US" sz="1800" dirty="0"/>
              <a:t>to the billing workflow logic in Epic--automating addition or removal of modifiers and codes based on Fernanda/Bryant's research billing review and new </a:t>
            </a:r>
            <a:r>
              <a:rPr lang="en-US" sz="1800" dirty="0" err="1"/>
              <a:t>workqueues</a:t>
            </a:r>
            <a:r>
              <a:rPr lang="en-US" sz="1800" dirty="0"/>
              <a:t> for PB and HB </a:t>
            </a:r>
            <a:r>
              <a:rPr lang="en-US" sz="1800" dirty="0" smtClean="0"/>
              <a:t>charges</a:t>
            </a:r>
            <a:endParaRPr lang="en-US" sz="1800" dirty="0"/>
          </a:p>
          <a:p>
            <a:endParaRPr lang="en-US" sz="1000" dirty="0" smtClean="0"/>
          </a:p>
          <a:p>
            <a:r>
              <a:rPr lang="en-US" sz="1800" dirty="0" smtClean="0"/>
              <a:t>Cleaned up </a:t>
            </a:r>
            <a:r>
              <a:rPr lang="en-US" sz="1800" dirty="0"/>
              <a:t>existing data in </a:t>
            </a:r>
            <a:r>
              <a:rPr lang="en-US" sz="1800" dirty="0" err="1"/>
              <a:t>Velos</a:t>
            </a:r>
            <a:r>
              <a:rPr lang="en-US" sz="1800" dirty="0"/>
              <a:t> and Epic--adding missing information such as NCT#, funding source, CMS QCT status, etc</a:t>
            </a:r>
            <a:r>
              <a:rPr lang="en-US" sz="1800" dirty="0" smtClean="0"/>
              <a:t>.</a:t>
            </a:r>
          </a:p>
          <a:p>
            <a:endParaRPr lang="en-US" sz="1000" dirty="0" smtClean="0"/>
          </a:p>
          <a:p>
            <a:r>
              <a:rPr lang="en-US" sz="1800" dirty="0" smtClean="0"/>
              <a:t>Confirmed cash processing with accounting from study account to HB and PB</a:t>
            </a:r>
            <a:endParaRPr lang="en-US" sz="1800" dirty="0"/>
          </a:p>
        </p:txBody>
      </p:sp>
      <p:sp>
        <p:nvSpPr>
          <p:cNvPr id="3" name="Title 2"/>
          <p:cNvSpPr>
            <a:spLocks noGrp="1"/>
          </p:cNvSpPr>
          <p:nvPr>
            <p:ph type="title"/>
          </p:nvPr>
        </p:nvSpPr>
        <p:spPr/>
        <p:txBody>
          <a:bodyPr/>
          <a:lstStyle/>
          <a:p>
            <a:r>
              <a:rPr lang="en-US" dirty="0" smtClean="0"/>
              <a:t>(Add</a:t>
            </a:r>
            <a:r>
              <a:rPr lang="en-US" dirty="0"/>
              <a:t>. </a:t>
            </a:r>
            <a:r>
              <a:rPr lang="en-US" dirty="0" smtClean="0"/>
              <a:t>4)</a:t>
            </a:r>
            <a:r>
              <a:rPr lang="en-US" dirty="0"/>
              <a:t/>
            </a:r>
            <a:br>
              <a:rPr lang="en-US" dirty="0"/>
            </a:br>
            <a:r>
              <a:rPr lang="en-US" dirty="0"/>
              <a:t>Epic Research Billing Enhancement Project: October 2019- May 2020</a:t>
            </a:r>
          </a:p>
        </p:txBody>
      </p:sp>
    </p:spTree>
    <p:extLst>
      <p:ext uri="{BB962C8B-B14F-4D97-AF65-F5344CB8AC3E}">
        <p14:creationId xmlns:p14="http://schemas.microsoft.com/office/powerpoint/2010/main" val="3435842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smtClean="0"/>
              <a:t>(Add. 5)</a:t>
            </a:r>
            <a:br>
              <a:rPr lang="en-US" kern="0" dirty="0" smtClean="0"/>
            </a:br>
            <a:r>
              <a:rPr lang="en-US" kern="0" dirty="0" smtClean="0"/>
              <a:t>Post-Award: Epic Charges and Research Billing Review (RBR)</a:t>
            </a:r>
            <a:endParaRPr lang="en-US" dirty="0"/>
          </a:p>
        </p:txBody>
      </p:sp>
      <p:graphicFrame>
        <p:nvGraphicFramePr>
          <p:cNvPr id="7" name="Table 6"/>
          <p:cNvGraphicFramePr>
            <a:graphicFrameLocks noGrp="1"/>
          </p:cNvGraphicFramePr>
          <p:nvPr>
            <p:extLst/>
          </p:nvPr>
        </p:nvGraphicFramePr>
        <p:xfrm>
          <a:off x="173829" y="4274018"/>
          <a:ext cx="8752621" cy="2011680"/>
        </p:xfrm>
        <a:graphic>
          <a:graphicData uri="http://schemas.openxmlformats.org/drawingml/2006/table">
            <a:tbl>
              <a:tblPr firstRow="1" bandRow="1">
                <a:tableStyleId>{5C22544A-7EE6-4342-B048-85BDC9FD1C3A}</a:tableStyleId>
              </a:tblPr>
              <a:tblGrid>
                <a:gridCol w="8752621">
                  <a:extLst>
                    <a:ext uri="{9D8B030D-6E8A-4147-A177-3AD203B41FA5}">
                      <a16:colId xmlns:a16="http://schemas.microsoft.com/office/drawing/2014/main" xmlns="" val="20000"/>
                    </a:ext>
                  </a:extLst>
                </a:gridCol>
              </a:tblGrid>
              <a:tr h="1680735">
                <a:tc>
                  <a:txBody>
                    <a:bodyPr/>
                    <a:lstStyle/>
                    <a:p>
                      <a:pPr marL="285750" indent="-285750">
                        <a:buClr>
                          <a:srgbClr val="002060"/>
                        </a:buClr>
                        <a:buFont typeface="Arial" panose="020B0604020202020204" pitchFamily="34" charset="0"/>
                        <a:buChar char="•"/>
                      </a:pPr>
                      <a:r>
                        <a:rPr lang="en-US" b="0" dirty="0" smtClean="0">
                          <a:solidFill>
                            <a:schemeClr val="tx1"/>
                          </a:solidFill>
                        </a:rPr>
                        <a:t>Completed re-design</a:t>
                      </a:r>
                      <a:r>
                        <a:rPr lang="en-US" b="0" baseline="0" dirty="0" smtClean="0">
                          <a:solidFill>
                            <a:schemeClr val="tx1"/>
                          </a:solidFill>
                        </a:rPr>
                        <a:t> of Epic research billing logic and work queue holds</a:t>
                      </a:r>
                      <a:endParaRPr lang="en-US" b="0" dirty="0" smtClean="0">
                        <a:solidFill>
                          <a:schemeClr val="tx1"/>
                        </a:solidFill>
                      </a:endParaRPr>
                    </a:p>
                    <a:p>
                      <a:pPr marL="0" indent="0">
                        <a:buClr>
                          <a:srgbClr val="002060"/>
                        </a:buClr>
                        <a:buFont typeface="Arial" panose="020B0604020202020204" pitchFamily="34" charset="0"/>
                        <a:buNone/>
                      </a:pPr>
                      <a:endParaRPr lang="en-US" b="0" dirty="0" smtClean="0">
                        <a:solidFill>
                          <a:schemeClr val="tx1"/>
                        </a:solidFill>
                      </a:endParaRPr>
                    </a:p>
                    <a:p>
                      <a:pPr marL="285750" indent="-285750">
                        <a:buClr>
                          <a:srgbClr val="002060"/>
                        </a:buClr>
                        <a:buFont typeface="Arial" panose="020B0604020202020204" pitchFamily="34" charset="0"/>
                        <a:buChar char="•"/>
                      </a:pPr>
                      <a:r>
                        <a:rPr lang="en-US" b="0" dirty="0" smtClean="0">
                          <a:solidFill>
                            <a:schemeClr val="tx1"/>
                          </a:solidFill>
                        </a:rPr>
                        <a:t>COVID inpatient studies may have </a:t>
                      </a:r>
                      <a:r>
                        <a:rPr lang="en-US" b="0" baseline="0" dirty="0" smtClean="0">
                          <a:solidFill>
                            <a:schemeClr val="tx1"/>
                          </a:solidFill>
                        </a:rPr>
                        <a:t>increased the volume of  RBR PB and HB charge review</a:t>
                      </a:r>
                    </a:p>
                    <a:p>
                      <a:pPr marL="285750" indent="-285750">
                        <a:buClr>
                          <a:srgbClr val="002060"/>
                        </a:buClr>
                        <a:buFont typeface="Arial" panose="020B0604020202020204" pitchFamily="34" charset="0"/>
                        <a:buChar char="•"/>
                      </a:pPr>
                      <a:endParaRPr lang="en-US" b="0" baseline="0" dirty="0" smtClean="0">
                        <a:solidFill>
                          <a:schemeClr val="tx1"/>
                        </a:solidFill>
                      </a:endParaRPr>
                    </a:p>
                    <a:p>
                      <a:pPr marL="285750" indent="-285750">
                        <a:buClr>
                          <a:srgbClr val="002060"/>
                        </a:buClr>
                        <a:buFont typeface="Arial" panose="020B0604020202020204" pitchFamily="34" charset="0"/>
                        <a:buChar char="•"/>
                      </a:pPr>
                      <a:r>
                        <a:rPr lang="en-US" b="0" baseline="0" dirty="0" smtClean="0">
                          <a:solidFill>
                            <a:schemeClr val="tx1"/>
                          </a:solidFill>
                        </a:rPr>
                        <a:t>Increased </a:t>
                      </a:r>
                      <a:r>
                        <a:rPr lang="en-US" b="0" baseline="0" dirty="0" err="1" smtClean="0">
                          <a:solidFill>
                            <a:schemeClr val="tx1"/>
                          </a:solidFill>
                        </a:rPr>
                        <a:t>Velos</a:t>
                      </a:r>
                      <a:r>
                        <a:rPr lang="en-US" b="0" baseline="0" dirty="0" smtClean="0">
                          <a:solidFill>
                            <a:schemeClr val="tx1"/>
                          </a:solidFill>
                        </a:rPr>
                        <a:t> education and overall CTO outreach, may have increased participant enrollments and HB/PB charge routing</a:t>
                      </a:r>
                    </a:p>
                  </a:txBody>
                  <a:tcPr>
                    <a:noFill/>
                  </a:tcPr>
                </a:tc>
                <a:extLst>
                  <a:ext uri="{0D108BD9-81ED-4DB2-BD59-A6C34878D82A}">
                    <a16:rowId xmlns:a16="http://schemas.microsoft.com/office/drawing/2014/main" xmlns="" val="10000"/>
                  </a:ext>
                </a:extLst>
              </a:tr>
            </a:tbl>
          </a:graphicData>
        </a:graphic>
      </p:graphicFrame>
      <p:pic>
        <p:nvPicPr>
          <p:cNvPr id="3" name="Picture 2"/>
          <p:cNvPicPr>
            <a:picLocks noChangeAspect="1"/>
          </p:cNvPicPr>
          <p:nvPr/>
        </p:nvPicPr>
        <p:blipFill>
          <a:blip r:embed="rId3"/>
          <a:stretch>
            <a:fillRect/>
          </a:stretch>
        </p:blipFill>
        <p:spPr>
          <a:xfrm>
            <a:off x="2565719" y="1274303"/>
            <a:ext cx="3968840" cy="2749534"/>
          </a:xfrm>
          <a:prstGeom prst="rect">
            <a:avLst/>
          </a:prstGeom>
        </p:spPr>
      </p:pic>
    </p:spTree>
    <p:extLst>
      <p:ext uri="{BB962C8B-B14F-4D97-AF65-F5344CB8AC3E}">
        <p14:creationId xmlns:p14="http://schemas.microsoft.com/office/powerpoint/2010/main" val="4363493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1037" y="1162901"/>
          <a:ext cx="8748712" cy="4247569"/>
        </p:xfrm>
        <a:graphic>
          <a:graphicData uri="http://schemas.openxmlformats.org/drawingml/2006/table">
            <a:tbl>
              <a:tblPr/>
              <a:tblGrid>
                <a:gridCol w="2710324">
                  <a:extLst>
                    <a:ext uri="{9D8B030D-6E8A-4147-A177-3AD203B41FA5}">
                      <a16:colId xmlns:a16="http://schemas.microsoft.com/office/drawing/2014/main" xmlns="" val="2943298460"/>
                    </a:ext>
                  </a:extLst>
                </a:gridCol>
                <a:gridCol w="3019194">
                  <a:extLst>
                    <a:ext uri="{9D8B030D-6E8A-4147-A177-3AD203B41FA5}">
                      <a16:colId xmlns:a16="http://schemas.microsoft.com/office/drawing/2014/main" xmlns="" val="3438011397"/>
                    </a:ext>
                  </a:extLst>
                </a:gridCol>
                <a:gridCol w="3019194">
                  <a:extLst>
                    <a:ext uri="{9D8B030D-6E8A-4147-A177-3AD203B41FA5}">
                      <a16:colId xmlns:a16="http://schemas.microsoft.com/office/drawing/2014/main" xmlns="" val="294246281"/>
                    </a:ext>
                  </a:extLst>
                </a:gridCol>
              </a:tblGrid>
              <a:tr h="162299">
                <a:tc gridSpan="3">
                  <a:txBody>
                    <a:bodyPr/>
                    <a:lstStyle/>
                    <a:p>
                      <a:pPr algn="ctr" fontAlgn="t"/>
                      <a:r>
                        <a:rPr lang="en-US" sz="1000" b="1" i="0" u="sng" strike="noStrike">
                          <a:solidFill>
                            <a:srgbClr val="000000"/>
                          </a:solidFill>
                          <a:effectLst/>
                          <a:latin typeface="Times New Roman" panose="02020603050405020304" pitchFamily="18" charset="0"/>
                        </a:rPr>
                        <a:t>Research Operations Scope/Intake</a:t>
                      </a:r>
                    </a:p>
                  </a:txBody>
                  <a:tcPr marL="7729" marR="7729" marT="7729"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22017025"/>
                  </a:ext>
                </a:extLst>
              </a:tr>
              <a:tr h="131385">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dirty="0">
                        <a:solidFill>
                          <a:srgbClr val="000000"/>
                        </a:solidFill>
                        <a:effectLst/>
                        <a:latin typeface="Times New Roman" panose="02020603050405020304" pitchFamily="18" charset="0"/>
                      </a:endParaRPr>
                    </a:p>
                  </a:txBody>
                  <a:tcPr marL="7729" marR="7729" marT="7729" marB="0">
                    <a:lnL>
                      <a:noFill/>
                    </a:lnL>
                    <a:lnR>
                      <a:noFill/>
                    </a:lnR>
                    <a:lnT>
                      <a:noFill/>
                    </a:lnT>
                    <a:lnB>
                      <a:noFill/>
                    </a:lnB>
                  </a:tcPr>
                </a:tc>
                <a:extLst>
                  <a:ext uri="{0D108BD9-81ED-4DB2-BD59-A6C34878D82A}">
                    <a16:rowId xmlns:a16="http://schemas.microsoft.com/office/drawing/2014/main" xmlns="" val="1075486148"/>
                  </a:ext>
                </a:extLst>
              </a:tr>
              <a:tr h="162299">
                <a:tc>
                  <a:txBody>
                    <a:bodyPr/>
                    <a:lstStyle/>
                    <a:p>
                      <a:pPr algn="l" fontAlgn="t"/>
                      <a:r>
                        <a:rPr lang="en-US" sz="1000" b="1" i="0" u="none" strike="noStrike">
                          <a:solidFill>
                            <a:srgbClr val="000000"/>
                          </a:solidFill>
                          <a:effectLst/>
                          <a:latin typeface="Times New Roman" panose="02020603050405020304" pitchFamily="18" charset="0"/>
                        </a:rPr>
                        <a:t>Grant and Contracts Scope</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00" b="1" i="0" u="none" strike="noStrike">
                          <a:solidFill>
                            <a:srgbClr val="000000"/>
                          </a:solidFill>
                          <a:effectLst/>
                          <a:latin typeface="Times New Roman" panose="02020603050405020304" pitchFamily="18" charset="0"/>
                        </a:rPr>
                        <a:t>Clinical Trials Office Scope</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047216340"/>
                  </a:ext>
                </a:extLst>
              </a:tr>
              <a:tr h="973797">
                <a:tc>
                  <a:txBody>
                    <a:bodyPr/>
                    <a:lstStyle/>
                    <a:p>
                      <a:pPr algn="l" fontAlgn="t"/>
                      <a:r>
                        <a:rPr lang="en-US" sz="1000" b="0" i="0" u="none" strike="noStrike">
                          <a:solidFill>
                            <a:srgbClr val="000000"/>
                          </a:solidFill>
                          <a:effectLst/>
                          <a:latin typeface="Times New Roman" panose="02020603050405020304" pitchFamily="18" charset="0"/>
                        </a:rPr>
                        <a:t>1. Government agency, foundation funded, or PI initiated</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2. Industry AND basic science/non human research</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3. All material transfer agreements (MTAs)</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4. All data transfer/use agreements (DTAs, DUAs)</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5. All sub awards</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Times New Roman" panose="02020603050405020304" pitchFamily="18" charset="0"/>
                        </a:rPr>
                        <a:t>1. Industry AND IRB: Expedited, full-board review, or exempt</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2. All non-disclosure agreements (NDAs)</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3. All confidential disclosure agreements (CDAs)</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259922928"/>
                  </a:ext>
                </a:extLst>
              </a:tr>
              <a:tr h="162299">
                <a:tc gridSpan="2">
                  <a:txBody>
                    <a:bodyPr/>
                    <a:lstStyle/>
                    <a:p>
                      <a:pPr algn="ctr" fontAlgn="t"/>
                      <a:r>
                        <a:rPr lang="en-US" sz="1000" b="1" i="0" u="none" strike="noStrike">
                          <a:solidFill>
                            <a:srgbClr val="000000"/>
                          </a:solidFill>
                          <a:effectLst/>
                          <a:latin typeface="Times New Roman" panose="02020603050405020304" pitchFamily="18" charset="0"/>
                        </a:rPr>
                        <a:t>Crossover Scope</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868774996"/>
                  </a:ext>
                </a:extLst>
              </a:tr>
              <a:tr h="131385">
                <a:tc rowSpan="4" gridSpan="2">
                  <a:txBody>
                    <a:bodyPr/>
                    <a:lstStyle/>
                    <a:p>
                      <a:pPr algn="l" fontAlgn="t"/>
                      <a:r>
                        <a:rPr lang="en-US" sz="1000" b="0" i="0" u="none" strike="noStrike">
                          <a:solidFill>
                            <a:srgbClr val="000000"/>
                          </a:solidFill>
                          <a:effectLst/>
                          <a:latin typeface="Times New Roman" panose="02020603050405020304" pitchFamily="18" charset="0"/>
                        </a:rPr>
                        <a:t>All research protocols with participant service/item/intervention/space</a:t>
                      </a:r>
                      <a:br>
                        <a:rPr lang="en-US" sz="1000" b="0" i="0" u="none" strike="noStrike">
                          <a:solidFill>
                            <a:srgbClr val="000000"/>
                          </a:solidFill>
                          <a:effectLst/>
                          <a:latin typeface="Times New Roman" panose="02020603050405020304" pitchFamily="18" charset="0"/>
                        </a:rPr>
                      </a:br>
                      <a:r>
                        <a:rPr lang="en-US" sz="1000" b="0" i="1" u="none" strike="noStrike">
                          <a:solidFill>
                            <a:srgbClr val="000000"/>
                          </a:solidFill>
                          <a:effectLst/>
                          <a:latin typeface="Times New Roman" panose="02020603050405020304" pitchFamily="18" charset="0"/>
                        </a:rPr>
                        <a:t> - CTO Consultation for all protocols with human subject research send to CTO@bmc.org for high level review. If further CTO review is needed, CTFA will be included.</a:t>
                      </a:r>
                      <a:br>
                        <a:rPr lang="en-US" sz="1000" b="0" i="1" u="none" strike="noStrike">
                          <a:solidFill>
                            <a:srgbClr val="000000"/>
                          </a:solidFill>
                          <a:effectLst/>
                          <a:latin typeface="Times New Roman" panose="02020603050405020304" pitchFamily="18" charset="0"/>
                        </a:rPr>
                      </a:br>
                      <a:r>
                        <a:rPr lang="en-US" sz="1000" b="0" i="1" u="none" strike="noStrike">
                          <a:solidFill>
                            <a:srgbClr val="000000"/>
                          </a:solidFill>
                          <a:effectLst/>
                          <a:latin typeface="Times New Roman" panose="02020603050405020304" pitchFamily="18" charset="0"/>
                        </a:rPr>
                        <a:t>-  If further CTO review is needed CTFA will be assigned and supply budget consultation</a:t>
                      </a:r>
                      <a:r>
                        <a:rPr lang="en-US" sz="1000" b="0" i="0" u="none" strike="noStrike">
                          <a:solidFill>
                            <a:srgbClr val="000000"/>
                          </a:solidFill>
                          <a:effectLst/>
                          <a:latin typeface="Times New Roman" panose="02020603050405020304" pitchFamily="18" charset="0"/>
                        </a:rPr>
                        <a:t/>
                      </a:r>
                      <a:br>
                        <a:rPr lang="en-US" sz="1000" b="0" i="0" u="none" strike="noStrike">
                          <a:solidFill>
                            <a:srgbClr val="000000"/>
                          </a:solidFill>
                          <a:effectLst/>
                          <a:latin typeface="Times New Roman" panose="02020603050405020304" pitchFamily="18" charset="0"/>
                        </a:rPr>
                      </a:br>
                      <a:endParaRPr lang="en-US" sz="1000" b="0" i="0" u="none" strike="noStrike">
                        <a:solidFill>
                          <a:srgbClr val="000000"/>
                        </a:solidFill>
                        <a:effectLst/>
                        <a:latin typeface="Times New Roman" panose="02020603050405020304" pitchFamily="18" charset="0"/>
                      </a:endParaRP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en-US"/>
                    </a:p>
                  </a:txBody>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175557812"/>
                  </a:ext>
                </a:extLst>
              </a:tr>
              <a:tr h="131385">
                <a:tc gridSpan="2" vMerge="1">
                  <a:txBody>
                    <a:bodyPr/>
                    <a:lstStyle/>
                    <a:p>
                      <a:endParaRPr lang="en-US"/>
                    </a:p>
                  </a:txBody>
                  <a:tcPr/>
                </a:tc>
                <a:tc hMerge="1" vMerge="1">
                  <a:txBody>
                    <a:bodyPr/>
                    <a:lstStyle/>
                    <a:p>
                      <a:endParaRPr lang="en-US"/>
                    </a:p>
                  </a:txBody>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905121548"/>
                  </a:ext>
                </a:extLst>
              </a:tr>
              <a:tr h="131385">
                <a:tc gridSpan="2" vMerge="1">
                  <a:txBody>
                    <a:bodyPr/>
                    <a:lstStyle/>
                    <a:p>
                      <a:endParaRPr lang="en-US"/>
                    </a:p>
                  </a:txBody>
                  <a:tcPr/>
                </a:tc>
                <a:tc hMerge="1" vMerge="1">
                  <a:txBody>
                    <a:bodyPr/>
                    <a:lstStyle/>
                    <a:p>
                      <a:endParaRPr lang="en-US"/>
                    </a:p>
                  </a:txBody>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1700329"/>
                  </a:ext>
                </a:extLst>
              </a:tr>
              <a:tr h="355513">
                <a:tc gridSpan="2" vMerge="1">
                  <a:txBody>
                    <a:bodyPr/>
                    <a:lstStyle/>
                    <a:p>
                      <a:endParaRPr lang="en-US"/>
                    </a:p>
                  </a:txBody>
                  <a:tcPr/>
                </a:tc>
                <a:tc hMerge="1" vMerge="1">
                  <a:txBody>
                    <a:bodyPr/>
                    <a:lstStyle/>
                    <a:p>
                      <a:endParaRPr lang="en-US"/>
                    </a:p>
                  </a:txBody>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583912700"/>
                  </a:ext>
                </a:extLst>
              </a:tr>
              <a:tr h="131385">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a:noFill/>
                    </a:lnL>
                    <a:lnR>
                      <a:noFill/>
                    </a:lnR>
                    <a:lnT>
                      <a:noFill/>
                    </a:lnT>
                    <a:lnB>
                      <a:noFill/>
                    </a:lnB>
                  </a:tcPr>
                </a:tc>
                <a:extLst>
                  <a:ext uri="{0D108BD9-81ED-4DB2-BD59-A6C34878D82A}">
                    <a16:rowId xmlns:a16="http://schemas.microsoft.com/office/drawing/2014/main" xmlns="" val="1479777278"/>
                  </a:ext>
                </a:extLst>
              </a:tr>
              <a:tr h="131385">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800" b="0" i="0" u="none" strike="noStrike">
                        <a:solidFill>
                          <a:srgbClr val="000000"/>
                        </a:solidFill>
                        <a:effectLst/>
                        <a:latin typeface="Times New Roman" panose="02020603050405020304" pitchFamily="18" charset="0"/>
                      </a:endParaRPr>
                    </a:p>
                  </a:txBody>
                  <a:tcPr marL="7729" marR="7729" marT="772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9445305"/>
                  </a:ext>
                </a:extLst>
              </a:tr>
              <a:tr h="162299">
                <a:tc gridSpan="3">
                  <a:txBody>
                    <a:bodyPr/>
                    <a:lstStyle/>
                    <a:p>
                      <a:pPr algn="ctr" fontAlgn="t"/>
                      <a:r>
                        <a:rPr lang="en-US" sz="1000" b="1" i="0" u="none" strike="noStrike">
                          <a:solidFill>
                            <a:srgbClr val="000000"/>
                          </a:solidFill>
                          <a:effectLst/>
                          <a:latin typeface="Times New Roman" panose="02020603050405020304" pitchFamily="18" charset="0"/>
                        </a:rPr>
                        <a:t>Research Operations agreement intake process</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13704162"/>
                  </a:ext>
                </a:extLst>
              </a:tr>
              <a:tr h="162299">
                <a:tc>
                  <a:txBody>
                    <a:bodyPr/>
                    <a:lstStyle/>
                    <a:p>
                      <a:pPr algn="l" fontAlgn="t"/>
                      <a:r>
                        <a:rPr lang="en-US" sz="1000" b="1" i="0" u="none" strike="noStrike">
                          <a:solidFill>
                            <a:srgbClr val="000000"/>
                          </a:solidFill>
                          <a:effectLst/>
                          <a:latin typeface="Times New Roman" panose="02020603050405020304" pitchFamily="18" charset="0"/>
                        </a:rPr>
                        <a:t>Research Ops lead</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00" b="1" i="0" u="none" strike="noStrike">
                          <a:solidFill>
                            <a:srgbClr val="000000"/>
                          </a:solidFill>
                          <a:effectLst/>
                          <a:latin typeface="Times New Roman" panose="02020603050405020304" pitchFamily="18" charset="0"/>
                        </a:rPr>
                        <a:t>Grants &amp; Contracts</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Times New Roman" panose="02020603050405020304" pitchFamily="18" charset="0"/>
                        </a:rPr>
                        <a:t>Clinical Trials Office</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0562974"/>
                  </a:ext>
                </a:extLst>
              </a:tr>
              <a:tr h="162299">
                <a:tc>
                  <a:txBody>
                    <a:bodyPr/>
                    <a:lstStyle/>
                    <a:p>
                      <a:pPr algn="l" fontAlgn="t"/>
                      <a:r>
                        <a:rPr lang="en-US" sz="1000" b="1" i="0" u="none" strike="noStrike">
                          <a:solidFill>
                            <a:srgbClr val="000000"/>
                          </a:solidFill>
                          <a:effectLst/>
                          <a:latin typeface="Times New Roman" panose="02020603050405020304" pitchFamily="18" charset="0"/>
                        </a:rPr>
                        <a:t>Agreement type</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pt-BR" sz="1000" b="0" i="0" u="none" strike="noStrike">
                          <a:solidFill>
                            <a:srgbClr val="000000"/>
                          </a:solidFill>
                          <a:effectLst/>
                          <a:latin typeface="Times New Roman" panose="02020603050405020304" pitchFamily="18" charset="0"/>
                        </a:rPr>
                        <a:t>MTAs, DTAs, DUAs, sub awards</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Times New Roman" panose="02020603050405020304" pitchFamily="18" charset="0"/>
                        </a:rPr>
                        <a:t>CDAs and NDAs</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61665044"/>
                  </a:ext>
                </a:extLst>
              </a:tr>
              <a:tr h="162299">
                <a:tc>
                  <a:txBody>
                    <a:bodyPr/>
                    <a:lstStyle/>
                    <a:p>
                      <a:pPr algn="l" fontAlgn="t"/>
                      <a:r>
                        <a:rPr lang="en-US" sz="1000" b="1" i="0" u="none" strike="noStrike">
                          <a:solidFill>
                            <a:srgbClr val="000000"/>
                          </a:solidFill>
                          <a:effectLst/>
                          <a:latin typeface="Times New Roman" panose="02020603050405020304" pitchFamily="18" charset="0"/>
                        </a:rPr>
                        <a:t>Department action</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00" b="0" i="0" u="none" strike="noStrike">
                          <a:solidFill>
                            <a:srgbClr val="000000"/>
                          </a:solidFill>
                          <a:effectLst/>
                          <a:latin typeface="Times New Roman" panose="02020603050405020304" pitchFamily="18" charset="0"/>
                        </a:rPr>
                        <a:t>Online webform</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sng" strike="noStrike">
                          <a:solidFill>
                            <a:srgbClr val="0000FF"/>
                          </a:solidFill>
                          <a:effectLst/>
                          <a:latin typeface="Times New Roman" panose="02020603050405020304" pitchFamily="18" charset="0"/>
                          <a:hlinkClick r:id="rId2"/>
                        </a:rPr>
                        <a:t>Online webform</a:t>
                      </a:r>
                      <a:endParaRPr lang="en-US" sz="1000" b="0" i="0" u="sng" strike="noStrike">
                        <a:solidFill>
                          <a:srgbClr val="0000FF"/>
                        </a:solidFill>
                        <a:effectLst/>
                        <a:latin typeface="Times New Roman" panose="02020603050405020304" pitchFamily="18" charset="0"/>
                      </a:endParaRP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4674940"/>
                  </a:ext>
                </a:extLst>
              </a:tr>
              <a:tr h="162299">
                <a:tc gridSpan="3">
                  <a:txBody>
                    <a:bodyPr/>
                    <a:lstStyle/>
                    <a:p>
                      <a:pPr algn="ctr" fontAlgn="t"/>
                      <a:r>
                        <a:rPr lang="en-US" sz="1000" b="1" i="0" u="none" strike="noStrike">
                          <a:solidFill>
                            <a:srgbClr val="000000"/>
                          </a:solidFill>
                          <a:effectLst/>
                          <a:latin typeface="Times New Roman" panose="02020603050405020304" pitchFamily="18" charset="0"/>
                        </a:rPr>
                        <a:t>Research Operations software system data entry flow</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481223"/>
                  </a:ext>
                </a:extLst>
              </a:tr>
              <a:tr h="162299">
                <a:tc>
                  <a:txBody>
                    <a:bodyPr/>
                    <a:lstStyle/>
                    <a:p>
                      <a:pPr algn="l" fontAlgn="t"/>
                      <a:r>
                        <a:rPr lang="en-US" sz="1000" b="1" i="0" u="none" strike="noStrike">
                          <a:solidFill>
                            <a:srgbClr val="000000"/>
                          </a:solidFill>
                          <a:effectLst/>
                          <a:latin typeface="Times New Roman" panose="02020603050405020304" pitchFamily="18" charset="0"/>
                        </a:rPr>
                        <a:t>Research Ops lead</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00" b="1" i="0" u="none" strike="noStrike">
                          <a:solidFill>
                            <a:srgbClr val="000000"/>
                          </a:solidFill>
                          <a:effectLst/>
                          <a:latin typeface="Times New Roman" panose="02020603050405020304" pitchFamily="18" charset="0"/>
                        </a:rPr>
                        <a:t>Grants &amp; Contracts</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Times New Roman" panose="02020603050405020304" pitchFamily="18" charset="0"/>
                        </a:rPr>
                        <a:t>Clinical Trials Office</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7656020"/>
                  </a:ext>
                </a:extLst>
              </a:tr>
              <a:tr h="486898">
                <a:tc>
                  <a:txBody>
                    <a:bodyPr/>
                    <a:lstStyle/>
                    <a:p>
                      <a:pPr algn="l" fontAlgn="t"/>
                      <a:r>
                        <a:rPr lang="en-US" sz="1000" b="1" i="0" u="none" strike="noStrike">
                          <a:solidFill>
                            <a:srgbClr val="000000"/>
                          </a:solidFill>
                          <a:effectLst/>
                          <a:latin typeface="Times New Roman" panose="02020603050405020304" pitchFamily="18" charset="0"/>
                        </a:rPr>
                        <a:t>Protocol funding source and type of</a:t>
                      </a:r>
                      <a:br>
                        <a:rPr lang="en-US" sz="1000" b="1" i="0" u="none" strike="noStrike">
                          <a:solidFill>
                            <a:srgbClr val="000000"/>
                          </a:solidFill>
                          <a:effectLst/>
                          <a:latin typeface="Times New Roman" panose="02020603050405020304" pitchFamily="18" charset="0"/>
                        </a:rPr>
                      </a:br>
                      <a:r>
                        <a:rPr lang="en-US" sz="1000" b="1" i="0" u="none" strike="noStrike">
                          <a:solidFill>
                            <a:srgbClr val="000000"/>
                          </a:solidFill>
                          <a:effectLst/>
                          <a:latin typeface="Times New Roman" panose="02020603050405020304" pitchFamily="18" charset="0"/>
                        </a:rPr>
                        <a:t>research</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00" b="0" i="0" u="none" strike="noStrike">
                          <a:solidFill>
                            <a:srgbClr val="000000"/>
                          </a:solidFill>
                          <a:effectLst/>
                          <a:latin typeface="Times New Roman" panose="02020603050405020304" pitchFamily="18" charset="0"/>
                        </a:rPr>
                        <a:t>1. Government agency, foundation, PI initiated w/ external funding</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2. All basic science</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Times New Roman" panose="02020603050405020304" pitchFamily="18" charset="0"/>
                        </a:rPr>
                        <a:t>1. industry or internally AND;</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2. IRB: expedited, full- board review, or exempt</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3529855"/>
                  </a:ext>
                </a:extLst>
              </a:tr>
              <a:tr h="162299">
                <a:tc>
                  <a:txBody>
                    <a:bodyPr/>
                    <a:lstStyle/>
                    <a:p>
                      <a:pPr algn="l" fontAlgn="t"/>
                      <a:r>
                        <a:rPr lang="en-US" sz="1000" b="1" i="0" u="none" strike="noStrike">
                          <a:solidFill>
                            <a:srgbClr val="000000"/>
                          </a:solidFill>
                          <a:effectLst/>
                          <a:latin typeface="Times New Roman" panose="02020603050405020304" pitchFamily="18" charset="0"/>
                        </a:rPr>
                        <a:t>Department action</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00" b="0" i="0" u="none" strike="noStrike">
                          <a:solidFill>
                            <a:srgbClr val="000000"/>
                          </a:solidFill>
                          <a:effectLst/>
                          <a:latin typeface="Times New Roman" panose="02020603050405020304" pitchFamily="18" charset="0"/>
                        </a:rPr>
                        <a:t>Create lnfoEd record</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Times New Roman" panose="02020603050405020304" pitchFamily="18" charset="0"/>
                        </a:rPr>
                        <a:t>Create Velos record</a:t>
                      </a:r>
                    </a:p>
                  </a:txBody>
                  <a:tcPr marL="7729" marR="7729" marT="77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9588326"/>
                  </a:ext>
                </a:extLst>
              </a:tr>
            </a:tbl>
          </a:graphicData>
        </a:graphic>
      </p:graphicFrame>
      <p:sp>
        <p:nvSpPr>
          <p:cNvPr id="3" name="Title 2"/>
          <p:cNvSpPr>
            <a:spLocks noGrp="1"/>
          </p:cNvSpPr>
          <p:nvPr>
            <p:ph type="title"/>
          </p:nvPr>
        </p:nvSpPr>
        <p:spPr>
          <a:xfrm>
            <a:off x="173829" y="155576"/>
            <a:ext cx="8752621" cy="634999"/>
          </a:xfrm>
        </p:spPr>
        <p:txBody>
          <a:bodyPr/>
          <a:lstStyle/>
          <a:p>
            <a:r>
              <a:rPr lang="en-US" dirty="0" smtClean="0"/>
              <a:t>(Add</a:t>
            </a:r>
            <a:r>
              <a:rPr lang="en-US" dirty="0"/>
              <a:t>. </a:t>
            </a:r>
            <a:r>
              <a:rPr lang="en-US" dirty="0" smtClean="0"/>
              <a:t>6)</a:t>
            </a:r>
            <a:br>
              <a:rPr lang="en-US" dirty="0" smtClean="0"/>
            </a:br>
            <a:r>
              <a:rPr lang="en-US" dirty="0" smtClean="0"/>
              <a:t>Research Operations Scope/Intake  </a:t>
            </a:r>
            <a:endParaRPr lang="en-US" dirty="0"/>
          </a:p>
        </p:txBody>
      </p:sp>
    </p:spTree>
    <p:extLst>
      <p:ext uri="{BB962C8B-B14F-4D97-AF65-F5344CB8AC3E}">
        <p14:creationId xmlns:p14="http://schemas.microsoft.com/office/powerpoint/2010/main" val="3984724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smtClean="0"/>
              <a:t>(Add. 7)</a:t>
            </a:r>
            <a:br>
              <a:rPr lang="en-US" kern="0" dirty="0" smtClean="0"/>
            </a:br>
            <a:r>
              <a:rPr lang="en-US" kern="0" dirty="0" smtClean="0"/>
              <a:t>Post-Award: Expenses on Studies</a:t>
            </a:r>
            <a:endParaRPr lang="en-US" dirty="0"/>
          </a:p>
        </p:txBody>
      </p:sp>
      <p:graphicFrame>
        <p:nvGraphicFramePr>
          <p:cNvPr id="6" name="Table 5"/>
          <p:cNvGraphicFramePr>
            <a:graphicFrameLocks noGrp="1"/>
          </p:cNvGraphicFramePr>
          <p:nvPr>
            <p:extLst/>
          </p:nvPr>
        </p:nvGraphicFramePr>
        <p:xfrm>
          <a:off x="971550" y="4129671"/>
          <a:ext cx="6494193" cy="1260551"/>
        </p:xfrm>
        <a:graphic>
          <a:graphicData uri="http://schemas.openxmlformats.org/drawingml/2006/table">
            <a:tbl>
              <a:tblPr firstRow="1" bandRow="1">
                <a:tableStyleId>{5C22544A-7EE6-4342-B048-85BDC9FD1C3A}</a:tableStyleId>
              </a:tblPr>
              <a:tblGrid>
                <a:gridCol w="6494193">
                  <a:extLst>
                    <a:ext uri="{9D8B030D-6E8A-4147-A177-3AD203B41FA5}">
                      <a16:colId xmlns:a16="http://schemas.microsoft.com/office/drawing/2014/main" xmlns="" val="20000"/>
                    </a:ext>
                  </a:extLst>
                </a:gridCol>
              </a:tblGrid>
              <a:tr h="1260551">
                <a:tc>
                  <a:txBody>
                    <a:bodyPr/>
                    <a:lstStyle/>
                    <a:p>
                      <a:pPr marL="0" indent="0">
                        <a:buClr>
                          <a:srgbClr val="002060"/>
                        </a:buClr>
                        <a:buFont typeface="Arial" panose="020B0604020202020204" pitchFamily="34" charset="0"/>
                        <a:buNone/>
                      </a:pPr>
                      <a:endParaRPr lang="en-US" sz="1400" b="0" baseline="0" dirty="0" smtClean="0">
                        <a:solidFill>
                          <a:srgbClr val="002060"/>
                        </a:solidFill>
                      </a:endParaRPr>
                    </a:p>
                    <a:p>
                      <a:pPr marL="285750" indent="-285750">
                        <a:buClr>
                          <a:srgbClr val="002060"/>
                        </a:buClr>
                        <a:buFont typeface="Arial" panose="020B0604020202020204" pitchFamily="34" charset="0"/>
                        <a:buChar char="•"/>
                      </a:pPr>
                      <a:r>
                        <a:rPr lang="en-US" sz="1600" b="0" baseline="0" dirty="0" smtClean="0">
                          <a:solidFill>
                            <a:schemeClr val="tx1"/>
                          </a:solidFill>
                        </a:rPr>
                        <a:t>Expenses may not be accurately allocated onto CTO accounts- area of focus for FY21</a:t>
                      </a:r>
                    </a:p>
                  </a:txBody>
                  <a:tcPr marL="68580" marR="68580" marT="34290" marB="34290">
                    <a:noFill/>
                  </a:tcPr>
                </a:tc>
                <a:extLst>
                  <a:ext uri="{0D108BD9-81ED-4DB2-BD59-A6C34878D82A}">
                    <a16:rowId xmlns:a16="http://schemas.microsoft.com/office/drawing/2014/main" xmlns="" val="10000"/>
                  </a:ext>
                </a:extLst>
              </a:tr>
            </a:tbl>
          </a:graphicData>
        </a:graphic>
      </p:graphicFrame>
      <p:pic>
        <p:nvPicPr>
          <p:cNvPr id="3" name="Picture 2"/>
          <p:cNvPicPr>
            <a:picLocks noChangeAspect="1"/>
          </p:cNvPicPr>
          <p:nvPr/>
        </p:nvPicPr>
        <p:blipFill>
          <a:blip r:embed="rId3"/>
          <a:stretch>
            <a:fillRect/>
          </a:stretch>
        </p:blipFill>
        <p:spPr>
          <a:xfrm>
            <a:off x="2830918" y="1615709"/>
            <a:ext cx="3438442" cy="2066723"/>
          </a:xfrm>
          <a:prstGeom prst="rect">
            <a:avLst/>
          </a:prstGeom>
        </p:spPr>
      </p:pic>
    </p:spTree>
    <p:extLst>
      <p:ext uri="{BB962C8B-B14F-4D97-AF65-F5344CB8AC3E}">
        <p14:creationId xmlns:p14="http://schemas.microsoft.com/office/powerpoint/2010/main" val="523620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Project: Develop an automatic cube to provide organized grant expense data based on Infor and estimate personnel expense in the future.</a:t>
            </a:r>
          </a:p>
          <a:p>
            <a:endParaRPr lang="en-US" dirty="0"/>
          </a:p>
          <a:p>
            <a:r>
              <a:rPr lang="en-US" dirty="0" smtClean="0"/>
              <a:t>Impact: Allow study team to check grants financial data in a centralized tool.</a:t>
            </a:r>
          </a:p>
          <a:p>
            <a:endParaRPr lang="en-US" dirty="0"/>
          </a:p>
          <a:p>
            <a:r>
              <a:rPr lang="en-US" dirty="0" smtClean="0"/>
              <a:t>Outcome:</a:t>
            </a:r>
          </a:p>
          <a:p>
            <a:pPr lvl="1"/>
            <a:r>
              <a:rPr lang="en-US" dirty="0" smtClean="0"/>
              <a:t>Study team can access to different levels’ financial data: Section Summary, Project Detail, Personnel Cost Summary;</a:t>
            </a:r>
            <a:endParaRPr lang="en-US" dirty="0"/>
          </a:p>
          <a:p>
            <a:pPr lvl="1"/>
            <a:r>
              <a:rPr lang="en-US" dirty="0" smtClean="0"/>
              <a:t>Study team can check projected personnel cost burn rates and project balance;</a:t>
            </a:r>
          </a:p>
          <a:p>
            <a:pPr lvl="1"/>
            <a:endParaRPr lang="en-US" dirty="0"/>
          </a:p>
          <a:p>
            <a:pPr lvl="1"/>
            <a:endParaRPr lang="en-US" dirty="0" smtClean="0"/>
          </a:p>
          <a:p>
            <a:pPr lvl="1"/>
            <a:endParaRPr lang="en-US" dirty="0"/>
          </a:p>
          <a:p>
            <a:pPr lvl="1"/>
            <a:endParaRPr lang="en-US" dirty="0" smtClean="0"/>
          </a:p>
          <a:p>
            <a:pPr lvl="1"/>
            <a:endParaRPr lang="en-US" dirty="0" smtClean="0"/>
          </a:p>
          <a:p>
            <a:pPr lvl="1"/>
            <a:r>
              <a:rPr lang="en-US" dirty="0" smtClean="0"/>
              <a:t>Cube is connected to Infor, which can refresh automatically.</a:t>
            </a:r>
          </a:p>
          <a:p>
            <a:pPr lvl="1"/>
            <a:endParaRPr lang="en-US" dirty="0"/>
          </a:p>
          <a:p>
            <a:pPr marL="344488" lvl="1" indent="0">
              <a:buNone/>
            </a:pPr>
            <a:endParaRPr lang="en-US" dirty="0"/>
          </a:p>
        </p:txBody>
      </p:sp>
      <p:sp>
        <p:nvSpPr>
          <p:cNvPr id="3" name="Title 2"/>
          <p:cNvSpPr>
            <a:spLocks noGrp="1"/>
          </p:cNvSpPr>
          <p:nvPr>
            <p:ph type="title"/>
          </p:nvPr>
        </p:nvSpPr>
        <p:spPr/>
        <p:txBody>
          <a:bodyPr/>
          <a:lstStyle/>
          <a:p>
            <a:r>
              <a:rPr lang="en-US" sz="2000" kern="0" dirty="0"/>
              <a:t>(Add. </a:t>
            </a:r>
            <a:r>
              <a:rPr lang="en-US" sz="2000" kern="0" dirty="0" smtClean="0"/>
              <a:t>8)</a:t>
            </a:r>
            <a:r>
              <a:rPr lang="en-US" sz="2000" dirty="0" smtClean="0">
                <a:latin typeface="Arial" charset="0"/>
                <a:ea typeface="Arial" charset="0"/>
                <a:cs typeface="Arial" charset="0"/>
              </a:rPr>
              <a:t/>
            </a:r>
            <a:br>
              <a:rPr lang="en-US" sz="2000" dirty="0" smtClean="0">
                <a:latin typeface="Arial" charset="0"/>
                <a:ea typeface="Arial" charset="0"/>
                <a:cs typeface="Arial" charset="0"/>
              </a:rPr>
            </a:br>
            <a:r>
              <a:rPr lang="en-US" sz="2000" dirty="0" smtClean="0">
                <a:latin typeface="Arial" charset="0"/>
                <a:ea typeface="Arial" charset="0"/>
                <a:cs typeface="Arial" charset="0"/>
              </a:rPr>
              <a:t>Grant </a:t>
            </a:r>
            <a:r>
              <a:rPr lang="en-US" sz="2000" dirty="0">
                <a:latin typeface="Arial" charset="0"/>
                <a:ea typeface="Arial" charset="0"/>
                <a:cs typeface="Arial" charset="0"/>
              </a:rPr>
              <a:t>Expense Cube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30" y="4099294"/>
            <a:ext cx="8087018" cy="882221"/>
          </a:xfrm>
          <a:prstGeom prst="rect">
            <a:avLst/>
          </a:prstGeom>
        </p:spPr>
      </p:pic>
    </p:spTree>
    <p:extLst>
      <p:ext uri="{BB962C8B-B14F-4D97-AF65-F5344CB8AC3E}">
        <p14:creationId xmlns:p14="http://schemas.microsoft.com/office/powerpoint/2010/main" val="3831442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87823" y="0"/>
            <a:ext cx="2708177" cy="6770442"/>
          </a:xfrm>
          <a:prstGeom prst="rect">
            <a:avLst/>
          </a:prstGeom>
        </p:spPr>
      </p:pic>
      <p:sp>
        <p:nvSpPr>
          <p:cNvPr id="4" name="Title 2"/>
          <p:cNvSpPr>
            <a:spLocks noGrp="1"/>
          </p:cNvSpPr>
          <p:nvPr>
            <p:ph type="title"/>
          </p:nvPr>
        </p:nvSpPr>
        <p:spPr>
          <a:xfrm>
            <a:off x="173829" y="155576"/>
            <a:ext cx="8752621" cy="634999"/>
          </a:xfrm>
        </p:spPr>
        <p:txBody>
          <a:bodyPr/>
          <a:lstStyle/>
          <a:p>
            <a:r>
              <a:rPr lang="en-US" dirty="0" smtClean="0"/>
              <a:t>(Add</a:t>
            </a:r>
            <a:r>
              <a:rPr lang="en-US" dirty="0"/>
              <a:t>. </a:t>
            </a:r>
            <a:r>
              <a:rPr lang="en-US" dirty="0" smtClean="0"/>
              <a:t>9)</a:t>
            </a:r>
            <a:br>
              <a:rPr lang="en-US" dirty="0" smtClean="0"/>
            </a:br>
            <a:r>
              <a:rPr lang="en-US" dirty="0" smtClean="0"/>
              <a:t>CTO Proposal Support</a:t>
            </a:r>
            <a:endParaRPr lang="en-US" dirty="0"/>
          </a:p>
        </p:txBody>
      </p:sp>
    </p:spTree>
    <p:extLst>
      <p:ext uri="{BB962C8B-B14F-4D97-AF65-F5344CB8AC3E}">
        <p14:creationId xmlns:p14="http://schemas.microsoft.com/office/powerpoint/2010/main" val="4262130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545" y="1128269"/>
            <a:ext cx="2251797" cy="946536"/>
          </a:xfrm>
          <a:prstGeom prst="rect">
            <a:avLst/>
          </a:prstGeom>
          <a:solidFill>
            <a:srgbClr val="5B9BD5"/>
          </a:solidFill>
        </p:spPr>
        <p:txBody>
          <a:bodyPr vert="horz" wrap="square" lIns="0" tIns="21648" rIns="0" bIns="0" rtlCol="0">
            <a:spAutoFit/>
          </a:bodyPr>
          <a:lstStyle/>
          <a:p>
            <a:pPr marL="75765" marR="0" lvl="0" indent="0" algn="just" defTabSz="914400" rtl="0" eaLnBrk="1" fontAlgn="base" latinLnBrk="0" hangingPunct="1">
              <a:lnSpc>
                <a:spcPct val="100000"/>
              </a:lnSpc>
              <a:spcBef>
                <a:spcPts val="170"/>
              </a:spcBef>
              <a:spcAft>
                <a:spcPct val="0"/>
              </a:spcAft>
              <a:buClrTx/>
              <a:buSzTx/>
              <a:buFontTx/>
              <a:buNone/>
              <a:tabLst/>
              <a:defRPr/>
            </a:pPr>
            <a:r>
              <a:rPr kumimoji="0" sz="1091" b="0" i="0" u="none" strike="noStrike" kern="1200" cap="none" spc="-3" normalizeH="0" baseline="0" noProof="0" dirty="0">
                <a:ln>
                  <a:noFill/>
                </a:ln>
                <a:solidFill>
                  <a:srgbClr val="FFFFFF"/>
                </a:solidFill>
                <a:effectLst/>
                <a:uLnTx/>
                <a:uFillTx/>
                <a:latin typeface="Arial"/>
                <a:ea typeface="+mn-ea"/>
                <a:cs typeface="Arial"/>
              </a:rPr>
              <a:t>TriNetX &amp; </a:t>
            </a:r>
            <a:r>
              <a:rPr kumimoji="0" sz="1091" b="0" i="0" u="none" strike="noStrike" kern="1200" cap="none" spc="0" normalizeH="0" baseline="0" noProof="0" dirty="0">
                <a:ln>
                  <a:noFill/>
                </a:ln>
                <a:solidFill>
                  <a:srgbClr val="FFFFFF"/>
                </a:solidFill>
                <a:effectLst/>
                <a:uLnTx/>
                <a:uFillTx/>
                <a:latin typeface="Arial"/>
                <a:ea typeface="+mn-ea"/>
                <a:cs typeface="Arial"/>
              </a:rPr>
              <a:t>Boston </a:t>
            </a:r>
            <a:r>
              <a:rPr kumimoji="0" sz="1091" b="0" i="0" u="none" strike="noStrike" kern="1200" cap="none" spc="-3" normalizeH="0" baseline="0" noProof="0" dirty="0">
                <a:ln>
                  <a:noFill/>
                </a:ln>
                <a:solidFill>
                  <a:srgbClr val="FFFFFF"/>
                </a:solidFill>
                <a:effectLst/>
                <a:uLnTx/>
                <a:uFillTx/>
                <a:latin typeface="Arial"/>
                <a:ea typeface="+mn-ea"/>
                <a:cs typeface="Arial"/>
              </a:rPr>
              <a:t>Medical</a:t>
            </a:r>
            <a:r>
              <a:rPr kumimoji="0" sz="1091" b="0" i="0" u="none" strike="noStrike" kern="1200" cap="none" spc="-17" normalizeH="0" baseline="0" noProof="0" dirty="0">
                <a:ln>
                  <a:noFill/>
                </a:ln>
                <a:solidFill>
                  <a:srgbClr val="FFFFFF"/>
                </a:solidFill>
                <a:effectLst/>
                <a:uLnTx/>
                <a:uFillTx/>
                <a:latin typeface="Arial"/>
                <a:ea typeface="+mn-ea"/>
                <a:cs typeface="Arial"/>
              </a:rPr>
              <a:t> </a:t>
            </a:r>
            <a:r>
              <a:rPr kumimoji="0" sz="1091" b="0" i="0" u="none" strike="noStrike" kern="1200" cap="none" spc="-3" normalizeH="0" baseline="0" noProof="0" dirty="0">
                <a:ln>
                  <a:noFill/>
                </a:ln>
                <a:solidFill>
                  <a:srgbClr val="FFFFFF"/>
                </a:solidFill>
                <a:effectLst/>
                <a:uLnTx/>
                <a:uFillTx/>
                <a:latin typeface="Arial"/>
                <a:ea typeface="+mn-ea"/>
                <a:cs typeface="Arial"/>
              </a:rPr>
              <a:t>Center</a:t>
            </a:r>
            <a:endParaRPr kumimoji="0" sz="1091" b="0" i="0" u="none" strike="noStrike" kern="1200" cap="none" spc="0" normalizeH="0" baseline="0" noProof="0" dirty="0">
              <a:ln>
                <a:noFill/>
              </a:ln>
              <a:solidFill>
                <a:srgbClr val="000000"/>
              </a:solidFill>
              <a:effectLst/>
              <a:uLnTx/>
              <a:uFillTx/>
              <a:latin typeface="Arial"/>
              <a:ea typeface="+mn-ea"/>
              <a:cs typeface="Arial"/>
            </a:endParaRPr>
          </a:p>
          <a:p>
            <a:pPr marL="64076" marR="497019" lvl="0" indent="0" algn="just" defTabSz="914400" rtl="0" eaLnBrk="1" fontAlgn="base" latinLnBrk="0" hangingPunct="1">
              <a:lnSpc>
                <a:spcPct val="110000"/>
              </a:lnSpc>
              <a:spcBef>
                <a:spcPts val="501"/>
              </a:spcBef>
              <a:spcAft>
                <a:spcPct val="0"/>
              </a:spcAft>
              <a:buClrTx/>
              <a:buSzTx/>
              <a:buFontTx/>
              <a:buNone/>
              <a:tabLst/>
              <a:defRPr/>
            </a:pPr>
            <a:r>
              <a:rPr kumimoji="0" sz="1364" b="1" i="0" u="none" strike="noStrike" kern="1200" cap="none" spc="0" normalizeH="0" baseline="0" noProof="0" dirty="0">
                <a:ln>
                  <a:noFill/>
                </a:ln>
                <a:solidFill>
                  <a:srgbClr val="FFFFFF"/>
                </a:solidFill>
                <a:effectLst/>
                <a:uLnTx/>
                <a:uFillTx/>
                <a:latin typeface="Arial"/>
                <a:ea typeface="+mn-ea"/>
                <a:cs typeface="Arial"/>
              </a:rPr>
              <a:t>Apply a </a:t>
            </a:r>
            <a:r>
              <a:rPr kumimoji="0" sz="1364" b="1" i="0" u="none" strike="noStrike" kern="1200" cap="none" spc="-3" normalizeH="0" baseline="0" noProof="0" dirty="0">
                <a:ln>
                  <a:noFill/>
                </a:ln>
                <a:solidFill>
                  <a:srgbClr val="FFFFFF"/>
                </a:solidFill>
                <a:effectLst/>
                <a:uLnTx/>
                <a:uFillTx/>
                <a:latin typeface="Arial"/>
                <a:ea typeface="+mn-ea"/>
                <a:cs typeface="Arial"/>
              </a:rPr>
              <a:t>Data-Driven  </a:t>
            </a:r>
            <a:r>
              <a:rPr kumimoji="0" sz="1364" b="1" i="0" u="none" strike="noStrike" kern="1200" cap="none" spc="0" normalizeH="0" baseline="0" noProof="0" dirty="0">
                <a:ln>
                  <a:noFill/>
                </a:ln>
                <a:solidFill>
                  <a:srgbClr val="FFFFFF"/>
                </a:solidFill>
                <a:effectLst/>
                <a:uLnTx/>
                <a:uFillTx/>
                <a:latin typeface="Arial"/>
                <a:ea typeface="+mn-ea"/>
                <a:cs typeface="Arial"/>
              </a:rPr>
              <a:t>Approach to</a:t>
            </a:r>
            <a:r>
              <a:rPr kumimoji="0" sz="1364" b="1" i="0" u="none" strike="noStrike" kern="1200" cap="none" spc="-75" normalizeH="0" baseline="0" noProof="0" dirty="0">
                <a:ln>
                  <a:noFill/>
                </a:ln>
                <a:solidFill>
                  <a:srgbClr val="FFFFFF"/>
                </a:solidFill>
                <a:effectLst/>
                <a:uLnTx/>
                <a:uFillTx/>
                <a:latin typeface="Arial"/>
                <a:ea typeface="+mn-ea"/>
                <a:cs typeface="Arial"/>
              </a:rPr>
              <a:t> </a:t>
            </a:r>
            <a:r>
              <a:rPr kumimoji="0" sz="1364" b="1" i="0" u="none" strike="noStrike" kern="1200" cap="none" spc="0" normalizeH="0" baseline="0" noProof="0" dirty="0">
                <a:ln>
                  <a:noFill/>
                </a:ln>
                <a:solidFill>
                  <a:srgbClr val="FFFFFF"/>
                </a:solidFill>
                <a:effectLst/>
                <a:uLnTx/>
                <a:uFillTx/>
                <a:latin typeface="Arial"/>
                <a:ea typeface="+mn-ea"/>
                <a:cs typeface="Arial"/>
              </a:rPr>
              <a:t>Clinical  Research</a:t>
            </a:r>
            <a:endParaRPr kumimoji="0" sz="1364" b="0" i="0" u="none" strike="noStrike" kern="1200" cap="none" spc="0" normalizeH="0" baseline="0" noProof="0" dirty="0">
              <a:ln>
                <a:noFill/>
              </a:ln>
              <a:solidFill>
                <a:srgbClr val="000000"/>
              </a:solidFill>
              <a:effectLst/>
              <a:uLnTx/>
              <a:uFillTx/>
              <a:latin typeface="Arial"/>
              <a:ea typeface="+mn-ea"/>
              <a:cs typeface="Arial"/>
            </a:endParaRPr>
          </a:p>
        </p:txBody>
      </p:sp>
      <p:sp>
        <p:nvSpPr>
          <p:cNvPr id="3" name="object 3"/>
          <p:cNvSpPr txBox="1"/>
          <p:nvPr/>
        </p:nvSpPr>
        <p:spPr>
          <a:xfrm>
            <a:off x="2472835" y="1296005"/>
            <a:ext cx="4679373" cy="2964401"/>
          </a:xfrm>
          <a:prstGeom prst="rect">
            <a:avLst/>
          </a:prstGeom>
        </p:spPr>
        <p:txBody>
          <a:bodyPr vert="horz" wrap="square" lIns="0" tIns="0" rIns="0" bIns="0" rtlCol="0">
            <a:spAutoFit/>
          </a:bodyPr>
          <a:lstStyle/>
          <a:p>
            <a:pPr marL="8659" marR="3464" lvl="0" indent="0" algn="ctr" defTabSz="914400" rtl="0" eaLnBrk="1" fontAlgn="base" latinLnBrk="0" hangingPunct="1">
              <a:lnSpc>
                <a:spcPct val="110000"/>
              </a:lnSpc>
              <a:spcBef>
                <a:spcPct val="0"/>
              </a:spcBef>
              <a:spcAft>
                <a:spcPct val="0"/>
              </a:spcAft>
              <a:buClrTx/>
              <a:buSzTx/>
              <a:buFontTx/>
              <a:buNone/>
              <a:tabLst/>
              <a:defRPr/>
            </a:pPr>
            <a:r>
              <a:rPr kumimoji="0" sz="818" b="0" i="0" u="none" strike="noStrike" kern="1200" cap="none" spc="-3" normalizeH="0" baseline="0" noProof="0" dirty="0">
                <a:ln>
                  <a:noFill/>
                </a:ln>
                <a:solidFill>
                  <a:srgbClr val="3B3838"/>
                </a:solidFill>
                <a:effectLst/>
                <a:uLnTx/>
                <a:uFillTx/>
                <a:latin typeface="Arial"/>
                <a:ea typeface="+mn-ea"/>
                <a:cs typeface="Arial"/>
              </a:rPr>
              <a:t>TriNetX is </a:t>
            </a:r>
            <a:r>
              <a:rPr kumimoji="0" sz="818" b="0" i="0" u="none" strike="noStrike" kern="1200" cap="none" spc="0" normalizeH="0" baseline="0" noProof="0" dirty="0">
                <a:ln>
                  <a:noFill/>
                </a:ln>
                <a:solidFill>
                  <a:srgbClr val="3B3838"/>
                </a:solidFill>
                <a:effectLst/>
                <a:uLnTx/>
                <a:uFillTx/>
                <a:latin typeface="Arial"/>
                <a:ea typeface="+mn-ea"/>
                <a:cs typeface="Arial"/>
              </a:rPr>
              <a:t>the </a:t>
            </a:r>
            <a:r>
              <a:rPr kumimoji="0" sz="818" b="0" i="0" u="none" strike="noStrike" kern="1200" cap="none" spc="-3" normalizeH="0" baseline="0" noProof="0" dirty="0">
                <a:ln>
                  <a:noFill/>
                </a:ln>
                <a:solidFill>
                  <a:srgbClr val="3B3838"/>
                </a:solidFill>
                <a:effectLst/>
                <a:uLnTx/>
                <a:uFillTx/>
                <a:latin typeface="Arial"/>
                <a:ea typeface="+mn-ea"/>
                <a:cs typeface="Arial"/>
              </a:rPr>
              <a:t>global health research network </a:t>
            </a:r>
            <a:r>
              <a:rPr kumimoji="0" sz="818" b="0" i="0" u="none" strike="noStrike" kern="1200" cap="none" spc="0" normalizeH="0" baseline="0" noProof="0" dirty="0">
                <a:ln>
                  <a:noFill/>
                </a:ln>
                <a:solidFill>
                  <a:srgbClr val="3B3838"/>
                </a:solidFill>
                <a:effectLst/>
                <a:uLnTx/>
                <a:uFillTx/>
                <a:latin typeface="Arial"/>
                <a:ea typeface="+mn-ea"/>
                <a:cs typeface="Arial"/>
              </a:rPr>
              <a:t>that </a:t>
            </a:r>
            <a:r>
              <a:rPr kumimoji="0" sz="818" b="0" i="0" u="none" strike="noStrike" kern="1200" cap="none" spc="-3" normalizeH="0" baseline="0" noProof="0" dirty="0">
                <a:ln>
                  <a:noFill/>
                </a:ln>
                <a:solidFill>
                  <a:srgbClr val="3B3838"/>
                </a:solidFill>
                <a:effectLst/>
                <a:uLnTx/>
                <a:uFillTx/>
                <a:latin typeface="Arial"/>
                <a:ea typeface="+mn-ea"/>
                <a:cs typeface="Arial"/>
              </a:rPr>
              <a:t>optimizes clinical research and enables discoveries  through real-world evidence. Use TriNetX </a:t>
            </a:r>
            <a:r>
              <a:rPr kumimoji="0" sz="818" b="0" i="0" u="none" strike="noStrike" kern="1200" cap="none" spc="0" normalizeH="0" baseline="0" noProof="0" dirty="0">
                <a:ln>
                  <a:noFill/>
                </a:ln>
                <a:solidFill>
                  <a:srgbClr val="3B3838"/>
                </a:solidFill>
                <a:effectLst/>
                <a:uLnTx/>
                <a:uFillTx/>
                <a:latin typeface="Arial"/>
                <a:ea typeface="+mn-ea"/>
                <a:cs typeface="Arial"/>
              </a:rPr>
              <a:t>to </a:t>
            </a:r>
            <a:r>
              <a:rPr kumimoji="0" sz="818" b="0" i="0" u="none" strike="noStrike" kern="1200" cap="none" spc="-3" normalizeH="0" baseline="0" noProof="0" dirty="0">
                <a:ln>
                  <a:noFill/>
                </a:ln>
                <a:solidFill>
                  <a:srgbClr val="3B3838"/>
                </a:solidFill>
                <a:effectLst/>
                <a:uLnTx/>
                <a:uFillTx/>
                <a:latin typeface="Arial"/>
                <a:ea typeface="+mn-ea"/>
                <a:cs typeface="Arial"/>
              </a:rPr>
              <a:t>identify patient cohorts, participate in </a:t>
            </a:r>
            <a:r>
              <a:rPr kumimoji="0" sz="818" b="0" i="0" u="none" strike="noStrike" kern="1200" cap="none" spc="-7" normalizeH="0" baseline="0" noProof="0" dirty="0">
                <a:ln>
                  <a:noFill/>
                </a:ln>
                <a:solidFill>
                  <a:srgbClr val="3B3838"/>
                </a:solidFill>
                <a:effectLst/>
                <a:uLnTx/>
                <a:uFillTx/>
                <a:latin typeface="Arial"/>
                <a:ea typeface="+mn-ea"/>
                <a:cs typeface="Arial"/>
              </a:rPr>
              <a:t>sponsored </a:t>
            </a:r>
            <a:r>
              <a:rPr kumimoji="0" sz="818" b="0" i="0" u="none" strike="noStrike" kern="1200" cap="none" spc="-3" normalizeH="0" baseline="0" noProof="0" dirty="0">
                <a:ln>
                  <a:noFill/>
                </a:ln>
                <a:solidFill>
                  <a:srgbClr val="3B3838"/>
                </a:solidFill>
                <a:effectLst/>
                <a:uLnTx/>
                <a:uFillTx/>
                <a:latin typeface="Arial"/>
                <a:ea typeface="+mn-ea"/>
                <a:cs typeface="Arial"/>
              </a:rPr>
              <a:t>trials,  and </a:t>
            </a:r>
            <a:r>
              <a:rPr kumimoji="0" sz="818" b="0" i="0" u="none" strike="noStrike" kern="1200" cap="none" spc="-7" normalizeH="0" baseline="0" noProof="0" dirty="0">
                <a:ln>
                  <a:noFill/>
                </a:ln>
                <a:solidFill>
                  <a:srgbClr val="3B3838"/>
                </a:solidFill>
                <a:effectLst/>
                <a:uLnTx/>
                <a:uFillTx/>
                <a:latin typeface="Arial"/>
                <a:ea typeface="+mn-ea"/>
                <a:cs typeface="Arial"/>
              </a:rPr>
              <a:t>analyze </a:t>
            </a:r>
            <a:r>
              <a:rPr kumimoji="0" sz="818" b="0" i="0" u="none" strike="noStrike" kern="1200" cap="none" spc="-3" normalizeH="0" baseline="0" noProof="0" dirty="0">
                <a:ln>
                  <a:noFill/>
                </a:ln>
                <a:solidFill>
                  <a:srgbClr val="3B3838"/>
                </a:solidFill>
                <a:effectLst/>
                <a:uLnTx/>
                <a:uFillTx/>
                <a:latin typeface="Arial"/>
                <a:ea typeface="+mn-ea"/>
                <a:cs typeface="Arial"/>
              </a:rPr>
              <a:t>real patient</a:t>
            </a:r>
            <a:r>
              <a:rPr kumimoji="0" sz="818" b="0" i="0" u="none" strike="noStrike" kern="1200" cap="none" spc="14" normalizeH="0" baseline="0" noProof="0" dirty="0">
                <a:ln>
                  <a:noFill/>
                </a:ln>
                <a:solidFill>
                  <a:srgbClr val="3B3838"/>
                </a:solidFill>
                <a:effectLst/>
                <a:uLnTx/>
                <a:uFillTx/>
                <a:latin typeface="Arial"/>
                <a:ea typeface="+mn-ea"/>
                <a:cs typeface="Arial"/>
              </a:rPr>
              <a:t> </a:t>
            </a:r>
            <a:r>
              <a:rPr kumimoji="0" sz="818" b="0" i="0" u="none" strike="noStrike" kern="1200" cap="none" spc="-3" normalizeH="0" baseline="0" noProof="0" dirty="0">
                <a:ln>
                  <a:noFill/>
                </a:ln>
                <a:solidFill>
                  <a:srgbClr val="3B3838"/>
                </a:solidFill>
                <a:effectLst/>
                <a:uLnTx/>
                <a:uFillTx/>
                <a:latin typeface="Arial"/>
                <a:ea typeface="+mn-ea"/>
                <a:cs typeface="Arial"/>
              </a:rPr>
              <a:t>data.</a:t>
            </a:r>
            <a:endParaRPr kumimoji="0" sz="818"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886" b="0" i="0" u="none" strike="noStrike" kern="1200" cap="none" spc="0" normalizeH="0" baseline="0" noProof="0" dirty="0">
              <a:ln>
                <a:noFill/>
              </a:ln>
              <a:solidFill>
                <a:srgbClr val="000000"/>
              </a:solidFill>
              <a:effectLst/>
              <a:uLnTx/>
              <a:uFillTx/>
              <a:latin typeface="Times New Roman"/>
              <a:ea typeface="+mn-ea"/>
              <a:cs typeface="Times New Roman"/>
            </a:endParaRPr>
          </a:p>
          <a:p>
            <a:pPr marL="59313" marR="0" lvl="0" indent="0" algn="l" defTabSz="914400" rtl="0" eaLnBrk="1" fontAlgn="base" latinLnBrk="0" hangingPunct="1">
              <a:lnSpc>
                <a:spcPts val="883"/>
              </a:lnSpc>
              <a:spcBef>
                <a:spcPts val="562"/>
              </a:spcBef>
              <a:spcAft>
                <a:spcPct val="0"/>
              </a:spcAft>
              <a:buClrTx/>
              <a:buSzTx/>
              <a:buFontTx/>
              <a:buNone/>
              <a:tabLst/>
              <a:defRPr/>
            </a:pPr>
            <a:r>
              <a:rPr kumimoji="0" sz="750" b="1" i="0" u="none" strike="noStrike" kern="1200" cap="none" spc="0" normalizeH="0" baseline="0" noProof="0" dirty="0">
                <a:ln>
                  <a:noFill/>
                </a:ln>
                <a:solidFill>
                  <a:srgbClr val="12487E"/>
                </a:solidFill>
                <a:effectLst/>
                <a:uLnTx/>
                <a:uFillTx/>
                <a:latin typeface="Arial"/>
                <a:ea typeface="+mn-ea"/>
                <a:cs typeface="Arial"/>
              </a:rPr>
              <a:t>Explore </a:t>
            </a:r>
            <a:r>
              <a:rPr kumimoji="0" sz="750" b="1" i="0" u="none" strike="noStrike" kern="1200" cap="none" spc="-3" normalizeH="0" baseline="0" noProof="0" dirty="0">
                <a:ln>
                  <a:noFill/>
                </a:ln>
                <a:solidFill>
                  <a:srgbClr val="12487E"/>
                </a:solidFill>
                <a:effectLst/>
                <a:uLnTx/>
                <a:uFillTx/>
                <a:latin typeface="Arial"/>
                <a:ea typeface="+mn-ea"/>
                <a:cs typeface="Arial"/>
              </a:rPr>
              <a:t>data and Discover</a:t>
            </a:r>
            <a:r>
              <a:rPr kumimoji="0" sz="750" b="1" i="0" u="none" strike="noStrike" kern="1200" cap="none" spc="-24" normalizeH="0" baseline="0" noProof="0" dirty="0">
                <a:ln>
                  <a:noFill/>
                </a:ln>
                <a:solidFill>
                  <a:srgbClr val="12487E"/>
                </a:solidFill>
                <a:effectLst/>
                <a:uLnTx/>
                <a:uFillTx/>
                <a:latin typeface="Arial"/>
                <a:ea typeface="+mn-ea"/>
                <a:cs typeface="Arial"/>
              </a:rPr>
              <a:t> </a:t>
            </a:r>
            <a:r>
              <a:rPr kumimoji="0" sz="750" b="1" i="0" u="none" strike="noStrike" kern="1200" cap="none" spc="-3" normalizeH="0" baseline="0" noProof="0" dirty="0">
                <a:ln>
                  <a:noFill/>
                </a:ln>
                <a:solidFill>
                  <a:srgbClr val="12487E"/>
                </a:solidFill>
                <a:effectLst/>
                <a:uLnTx/>
                <a:uFillTx/>
                <a:latin typeface="Arial"/>
                <a:ea typeface="+mn-ea"/>
                <a:cs typeface="Arial"/>
              </a:rPr>
              <a:t>Cohorts</a:t>
            </a:r>
            <a:endParaRPr kumimoji="0" sz="750" b="0" i="0" u="none" strike="noStrike" kern="1200" cap="none" spc="0" normalizeH="0" baseline="0" noProof="0" dirty="0">
              <a:ln>
                <a:noFill/>
              </a:ln>
              <a:solidFill>
                <a:srgbClr val="000000"/>
              </a:solidFill>
              <a:effectLst/>
              <a:uLnTx/>
              <a:uFillTx/>
              <a:latin typeface="Arial"/>
              <a:ea typeface="+mn-ea"/>
              <a:cs typeface="Arial"/>
            </a:endParaRPr>
          </a:p>
          <a:p>
            <a:pPr marL="59313" marR="2423182" lvl="0" indent="0" algn="l" defTabSz="914400" rtl="0" eaLnBrk="1" fontAlgn="base" latinLnBrk="0" hangingPunct="1">
              <a:lnSpc>
                <a:spcPct val="96000"/>
              </a:lnSpc>
              <a:spcBef>
                <a:spcPts val="17"/>
              </a:spcBef>
              <a:spcAft>
                <a:spcPct val="0"/>
              </a:spcAft>
              <a:buClrTx/>
              <a:buSzTx/>
              <a:buFontTx/>
              <a:buNone/>
              <a:tabLst/>
              <a:defRPr/>
            </a:pPr>
            <a:r>
              <a:rPr kumimoji="0" sz="750" b="0" i="0" u="none" strike="noStrike" kern="1200" cap="none" spc="-3" normalizeH="0" baseline="0" noProof="0" dirty="0">
                <a:ln>
                  <a:noFill/>
                </a:ln>
                <a:solidFill>
                  <a:srgbClr val="3B3838"/>
                </a:solidFill>
                <a:effectLst/>
                <a:uLnTx/>
                <a:uFillTx/>
                <a:latin typeface="Arial"/>
                <a:ea typeface="+mn-ea"/>
                <a:cs typeface="Arial"/>
              </a:rPr>
              <a:t>Find groups </a:t>
            </a:r>
            <a:r>
              <a:rPr kumimoji="0" sz="750" b="0" i="0" u="none" strike="noStrike" kern="1200" cap="none" spc="-7" normalizeH="0" baseline="0" noProof="0" dirty="0">
                <a:ln>
                  <a:noFill/>
                </a:ln>
                <a:solidFill>
                  <a:srgbClr val="3B3838"/>
                </a:solidFill>
                <a:effectLst/>
                <a:uLnTx/>
                <a:uFillTx/>
                <a:latin typeface="Arial"/>
                <a:ea typeface="+mn-ea"/>
                <a:cs typeface="Arial"/>
              </a:rPr>
              <a:t>of </a:t>
            </a:r>
            <a:r>
              <a:rPr kumimoji="0" sz="750" b="0" i="0" u="none" strike="noStrike" kern="1200" cap="none" spc="-3" normalizeH="0" baseline="0" noProof="0" dirty="0">
                <a:ln>
                  <a:noFill/>
                </a:ln>
                <a:solidFill>
                  <a:srgbClr val="3B3838"/>
                </a:solidFill>
                <a:effectLst/>
                <a:uLnTx/>
                <a:uFillTx/>
                <a:latin typeface="Arial"/>
                <a:ea typeface="+mn-ea"/>
                <a:cs typeface="Arial"/>
              </a:rPr>
              <a:t>eligible patients using </a:t>
            </a:r>
            <a:r>
              <a:rPr kumimoji="0" sz="750" b="0" i="0" u="none" strike="noStrike" kern="1200" cap="none" spc="0" normalizeH="0" baseline="0" noProof="0" dirty="0">
                <a:ln>
                  <a:noFill/>
                </a:ln>
                <a:solidFill>
                  <a:srgbClr val="3B3838"/>
                </a:solidFill>
                <a:effectLst/>
                <a:uLnTx/>
                <a:uFillTx/>
                <a:latin typeface="Arial"/>
                <a:ea typeface="+mn-ea"/>
                <a:cs typeface="Arial"/>
              </a:rPr>
              <a:t>“</a:t>
            </a:r>
            <a:r>
              <a:rPr kumimoji="0" sz="750" b="1" i="0" u="none" strike="noStrike" kern="1200" cap="none" spc="0" normalizeH="0" baseline="0" noProof="0" dirty="0">
                <a:ln>
                  <a:noFill/>
                </a:ln>
                <a:solidFill>
                  <a:srgbClr val="3B3838"/>
                </a:solidFill>
                <a:effectLst/>
                <a:uLnTx/>
                <a:uFillTx/>
                <a:latin typeface="Arial"/>
                <a:ea typeface="+mn-ea"/>
                <a:cs typeface="Arial"/>
              </a:rPr>
              <a:t>TriNetX </a:t>
            </a:r>
            <a:r>
              <a:rPr kumimoji="0" sz="750" b="1" i="0" u="none" strike="noStrike" kern="1200" cap="none" spc="-7" normalizeH="0" baseline="0" noProof="0" dirty="0">
                <a:ln>
                  <a:noFill/>
                </a:ln>
                <a:solidFill>
                  <a:srgbClr val="3B3838"/>
                </a:solidFill>
                <a:effectLst/>
                <a:uLnTx/>
                <a:uFillTx/>
                <a:latin typeface="Arial"/>
                <a:ea typeface="+mn-ea"/>
                <a:cs typeface="Arial"/>
              </a:rPr>
              <a:t>Live</a:t>
            </a:r>
            <a:r>
              <a:rPr kumimoji="0" sz="750" b="0" i="0" u="none" strike="noStrike" kern="1200" cap="none" spc="-7" normalizeH="0" baseline="0" noProof="0" dirty="0">
                <a:ln>
                  <a:noFill/>
                </a:ln>
                <a:solidFill>
                  <a:srgbClr val="3B3838"/>
                </a:solidFill>
                <a:effectLst/>
                <a:uLnTx/>
                <a:uFillTx/>
                <a:latin typeface="Arial"/>
                <a:ea typeface="+mn-ea"/>
                <a:cs typeface="Arial"/>
              </a:rPr>
              <a:t>”  </a:t>
            </a:r>
            <a:r>
              <a:rPr kumimoji="0" sz="750" b="0" i="0" u="none" strike="noStrike" kern="1200" cap="none" spc="-3" normalizeH="0" baseline="0" noProof="0" dirty="0">
                <a:ln>
                  <a:noFill/>
                </a:ln>
                <a:solidFill>
                  <a:srgbClr val="3B3838"/>
                </a:solidFill>
                <a:effectLst/>
                <a:uLnTx/>
                <a:uFillTx/>
                <a:latin typeface="Arial"/>
                <a:ea typeface="+mn-ea"/>
                <a:cs typeface="Arial"/>
              </a:rPr>
              <a:t>by adding terms </a:t>
            </a:r>
            <a:r>
              <a:rPr kumimoji="0" sz="750" b="0" i="0" u="none" strike="noStrike" kern="1200" cap="none" spc="0" normalizeH="0" baseline="0" noProof="0" dirty="0">
                <a:ln>
                  <a:noFill/>
                </a:ln>
                <a:solidFill>
                  <a:srgbClr val="3B3838"/>
                </a:solidFill>
                <a:effectLst/>
                <a:uLnTx/>
                <a:uFillTx/>
                <a:latin typeface="Arial"/>
                <a:ea typeface="+mn-ea"/>
                <a:cs typeface="Arial"/>
              </a:rPr>
              <a:t>for </a:t>
            </a:r>
            <a:r>
              <a:rPr kumimoji="0" sz="750" b="0" i="0" u="none" strike="noStrike" kern="1200" cap="none" spc="-3" normalizeH="0" baseline="0" noProof="0" dirty="0">
                <a:ln>
                  <a:noFill/>
                </a:ln>
                <a:solidFill>
                  <a:srgbClr val="3B3838"/>
                </a:solidFill>
                <a:effectLst/>
                <a:uLnTx/>
                <a:uFillTx/>
                <a:latin typeface="Arial"/>
                <a:ea typeface="+mn-ea"/>
                <a:cs typeface="Arial"/>
              </a:rPr>
              <a:t>your inclusion and exclusion  criteria using </a:t>
            </a:r>
            <a:r>
              <a:rPr kumimoji="0" sz="750" b="0" i="0" u="none" strike="noStrike" kern="1200" cap="none" spc="0" normalizeH="0" baseline="0" noProof="0" dirty="0">
                <a:ln>
                  <a:noFill/>
                </a:ln>
                <a:solidFill>
                  <a:srgbClr val="3B3838"/>
                </a:solidFill>
                <a:effectLst/>
                <a:uLnTx/>
                <a:uFillTx/>
                <a:latin typeface="Arial"/>
                <a:ea typeface="+mn-ea"/>
                <a:cs typeface="Arial"/>
              </a:rPr>
              <a:t>a </a:t>
            </a:r>
            <a:r>
              <a:rPr kumimoji="0" sz="750" b="0" i="0" u="none" strike="noStrike" kern="1200" cap="none" spc="-3" normalizeH="0" baseline="0" noProof="0" dirty="0">
                <a:ln>
                  <a:noFill/>
                </a:ln>
                <a:solidFill>
                  <a:srgbClr val="3B3838"/>
                </a:solidFill>
                <a:effectLst/>
                <a:uLnTx/>
                <a:uFillTx/>
                <a:latin typeface="Arial"/>
                <a:ea typeface="+mn-ea"/>
                <a:cs typeface="Arial"/>
              </a:rPr>
              <a:t>simple easy </a:t>
            </a:r>
            <a:r>
              <a:rPr kumimoji="0" sz="750" b="0" i="0" u="none" strike="noStrike" kern="1200" cap="none" spc="0" normalizeH="0" baseline="0" noProof="0" dirty="0">
                <a:ln>
                  <a:noFill/>
                </a:ln>
                <a:solidFill>
                  <a:srgbClr val="3B3838"/>
                </a:solidFill>
                <a:effectLst/>
                <a:uLnTx/>
                <a:uFillTx/>
                <a:latin typeface="Arial"/>
                <a:ea typeface="+mn-ea"/>
                <a:cs typeface="Arial"/>
              </a:rPr>
              <a:t>to use </a:t>
            </a:r>
            <a:r>
              <a:rPr kumimoji="0" sz="750" b="0" i="0" u="none" strike="noStrike" kern="1200" cap="none" spc="-3" normalizeH="0" baseline="0" noProof="0" dirty="0">
                <a:ln>
                  <a:noFill/>
                </a:ln>
                <a:solidFill>
                  <a:srgbClr val="3B3838"/>
                </a:solidFill>
                <a:effectLst/>
                <a:uLnTx/>
                <a:uFillTx/>
                <a:latin typeface="Arial"/>
                <a:ea typeface="+mn-ea"/>
                <a:cs typeface="Arial"/>
              </a:rPr>
              <a:t>interface. </a:t>
            </a:r>
            <a:r>
              <a:rPr kumimoji="0" sz="750" b="0" i="0" u="none" strike="noStrike" kern="1200" cap="none" spc="-7" normalizeH="0" baseline="0" noProof="0" dirty="0">
                <a:ln>
                  <a:noFill/>
                </a:ln>
                <a:solidFill>
                  <a:srgbClr val="3B3838"/>
                </a:solidFill>
                <a:effectLst/>
                <a:uLnTx/>
                <a:uFillTx/>
                <a:latin typeface="Arial"/>
                <a:ea typeface="+mn-ea"/>
                <a:cs typeface="Arial"/>
              </a:rPr>
              <a:t>Pursue  </a:t>
            </a:r>
            <a:r>
              <a:rPr kumimoji="0" sz="750" b="0" i="0" u="none" strike="noStrike" kern="1200" cap="none" spc="0" normalizeH="0" baseline="0" noProof="0" dirty="0">
                <a:ln>
                  <a:noFill/>
                </a:ln>
                <a:solidFill>
                  <a:srgbClr val="3B3838"/>
                </a:solidFill>
                <a:effectLst/>
                <a:uLnTx/>
                <a:uFillTx/>
                <a:latin typeface="Arial"/>
                <a:ea typeface="+mn-ea"/>
                <a:cs typeface="Arial"/>
              </a:rPr>
              <a:t>a </a:t>
            </a:r>
            <a:r>
              <a:rPr kumimoji="0" sz="750" b="0" i="0" u="none" strike="noStrike" kern="1200" cap="none" spc="-3" normalizeH="0" baseline="0" noProof="0" dirty="0">
                <a:ln>
                  <a:noFill/>
                </a:ln>
                <a:solidFill>
                  <a:srgbClr val="3B3838"/>
                </a:solidFill>
                <a:effectLst/>
                <a:uLnTx/>
                <a:uFillTx/>
                <a:latin typeface="Arial"/>
                <a:ea typeface="+mn-ea"/>
                <a:cs typeface="Arial"/>
              </a:rPr>
              <a:t>grant </a:t>
            </a:r>
            <a:r>
              <a:rPr kumimoji="0" sz="750" b="0" i="0" u="none" strike="noStrike" kern="1200" cap="none" spc="-7" normalizeH="0" baseline="0" noProof="0" dirty="0">
                <a:ln>
                  <a:noFill/>
                </a:ln>
                <a:solidFill>
                  <a:srgbClr val="3B3838"/>
                </a:solidFill>
                <a:effectLst/>
                <a:uLnTx/>
                <a:uFillTx/>
                <a:latin typeface="Arial"/>
                <a:ea typeface="+mn-ea"/>
                <a:cs typeface="Arial"/>
              </a:rPr>
              <a:t>or </a:t>
            </a:r>
            <a:r>
              <a:rPr kumimoji="0" sz="750" b="0" i="0" u="none" strike="noStrike" kern="1200" cap="none" spc="-3" normalizeH="0" baseline="0" noProof="0" dirty="0">
                <a:ln>
                  <a:noFill/>
                </a:ln>
                <a:solidFill>
                  <a:srgbClr val="3B3838"/>
                </a:solidFill>
                <a:effectLst/>
                <a:uLnTx/>
                <a:uFillTx/>
                <a:latin typeface="Arial"/>
                <a:ea typeface="+mn-ea"/>
                <a:cs typeface="Arial"/>
              </a:rPr>
              <a:t>identify </a:t>
            </a:r>
            <a:r>
              <a:rPr kumimoji="0" sz="750" b="0" i="0" u="none" strike="noStrike" kern="1200" cap="none" spc="0" normalizeH="0" baseline="0" noProof="0" dirty="0">
                <a:ln>
                  <a:noFill/>
                </a:ln>
                <a:solidFill>
                  <a:srgbClr val="3B3838"/>
                </a:solidFill>
                <a:effectLst/>
                <a:uLnTx/>
                <a:uFillTx/>
                <a:latin typeface="Arial"/>
                <a:ea typeface="+mn-ea"/>
                <a:cs typeface="Arial"/>
              </a:rPr>
              <a:t>the </a:t>
            </a:r>
            <a:r>
              <a:rPr kumimoji="0" sz="750" b="0" i="0" u="none" strike="noStrike" kern="1200" cap="none" spc="-3" normalizeH="0" baseline="0" noProof="0" dirty="0">
                <a:ln>
                  <a:noFill/>
                </a:ln>
                <a:solidFill>
                  <a:srgbClr val="3B3838"/>
                </a:solidFill>
                <a:effectLst/>
                <a:uLnTx/>
                <a:uFillTx/>
                <a:latin typeface="Arial"/>
                <a:ea typeface="+mn-ea"/>
                <a:cs typeface="Arial"/>
              </a:rPr>
              <a:t>patients </a:t>
            </a:r>
            <a:r>
              <a:rPr kumimoji="0" sz="750" b="0" i="0" u="none" strike="noStrike" kern="1200" cap="none" spc="0" normalizeH="0" baseline="0" noProof="0" dirty="0">
                <a:ln>
                  <a:noFill/>
                </a:ln>
                <a:solidFill>
                  <a:srgbClr val="3B3838"/>
                </a:solidFill>
                <a:effectLst/>
                <a:uLnTx/>
                <a:uFillTx/>
                <a:latin typeface="Arial"/>
                <a:ea typeface="+mn-ea"/>
                <a:cs typeface="Arial"/>
              </a:rPr>
              <a:t>for</a:t>
            </a:r>
            <a:r>
              <a:rPr kumimoji="0" sz="750" b="0" i="0" u="none" strike="noStrike" kern="1200" cap="none" spc="20" normalizeH="0" baseline="0" noProof="0" dirty="0">
                <a:ln>
                  <a:noFill/>
                </a:ln>
                <a:solidFill>
                  <a:srgbClr val="3B3838"/>
                </a:solidFill>
                <a:effectLst/>
                <a:uLnTx/>
                <a:uFillTx/>
                <a:latin typeface="Arial"/>
                <a:ea typeface="+mn-ea"/>
                <a:cs typeface="Arial"/>
              </a:rPr>
              <a:t> </a:t>
            </a:r>
            <a:r>
              <a:rPr kumimoji="0" sz="750" b="0" i="0" u="none" strike="noStrike" kern="1200" cap="none" spc="-3" normalizeH="0" baseline="0" noProof="0" dirty="0">
                <a:ln>
                  <a:noFill/>
                </a:ln>
                <a:solidFill>
                  <a:srgbClr val="3B3838"/>
                </a:solidFill>
                <a:effectLst/>
                <a:uLnTx/>
                <a:uFillTx/>
                <a:latin typeface="Arial"/>
                <a:ea typeface="+mn-ea"/>
                <a:cs typeface="Arial"/>
              </a:rPr>
              <a:t>recruitment.</a:t>
            </a:r>
            <a:endParaRPr kumimoji="0" sz="75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base" latinLnBrk="0" hangingPunct="1">
              <a:lnSpc>
                <a:spcPct val="100000"/>
              </a:lnSpc>
              <a:spcBef>
                <a:spcPts val="31"/>
              </a:spcBef>
              <a:spcAft>
                <a:spcPct val="0"/>
              </a:spcAft>
              <a:buClrTx/>
              <a:buSzTx/>
              <a:buFontTx/>
              <a:buNone/>
              <a:tabLst/>
              <a:defRPr/>
            </a:pPr>
            <a:endParaRPr kumimoji="0" sz="682" b="0" i="0" u="none" strike="noStrike" kern="1200" cap="none" spc="0" normalizeH="0" baseline="0" noProof="0" dirty="0">
              <a:ln>
                <a:noFill/>
              </a:ln>
              <a:solidFill>
                <a:srgbClr val="000000"/>
              </a:solidFill>
              <a:effectLst/>
              <a:uLnTx/>
              <a:uFillTx/>
              <a:latin typeface="Times New Roman"/>
              <a:ea typeface="+mn-ea"/>
              <a:cs typeface="Times New Roman"/>
            </a:endParaRPr>
          </a:p>
          <a:p>
            <a:pPr marL="59313" marR="0" lvl="0" indent="0" algn="l" defTabSz="914400" rtl="0" eaLnBrk="1" fontAlgn="base" latinLnBrk="0" hangingPunct="1">
              <a:lnSpc>
                <a:spcPts val="883"/>
              </a:lnSpc>
              <a:spcBef>
                <a:spcPct val="0"/>
              </a:spcBef>
              <a:spcAft>
                <a:spcPct val="0"/>
              </a:spcAft>
              <a:buClrTx/>
              <a:buSzTx/>
              <a:buFontTx/>
              <a:buNone/>
              <a:tabLst/>
              <a:defRPr/>
            </a:pPr>
            <a:r>
              <a:rPr kumimoji="0" sz="750" b="1" i="0" u="none" strike="noStrike" kern="1200" cap="none" spc="-3" normalizeH="0" baseline="0" noProof="0" dirty="0">
                <a:ln>
                  <a:noFill/>
                </a:ln>
                <a:solidFill>
                  <a:srgbClr val="12487E"/>
                </a:solidFill>
                <a:effectLst/>
                <a:uLnTx/>
                <a:uFillTx/>
                <a:latin typeface="Arial"/>
                <a:ea typeface="+mn-ea"/>
                <a:cs typeface="Arial"/>
              </a:rPr>
              <a:t>Participate </a:t>
            </a:r>
            <a:r>
              <a:rPr kumimoji="0" sz="750" b="1" i="0" u="none" strike="noStrike" kern="1200" cap="none" spc="0" normalizeH="0" baseline="0" noProof="0" dirty="0">
                <a:ln>
                  <a:noFill/>
                </a:ln>
                <a:solidFill>
                  <a:srgbClr val="12487E"/>
                </a:solidFill>
                <a:effectLst/>
                <a:uLnTx/>
                <a:uFillTx/>
                <a:latin typeface="Arial"/>
                <a:ea typeface="+mn-ea"/>
                <a:cs typeface="Arial"/>
              </a:rPr>
              <a:t>in </a:t>
            </a:r>
            <a:r>
              <a:rPr kumimoji="0" sz="750" b="1" i="0" u="none" strike="noStrike" kern="1200" cap="none" spc="-3" normalizeH="0" baseline="0" noProof="0" dirty="0">
                <a:ln>
                  <a:noFill/>
                </a:ln>
                <a:solidFill>
                  <a:srgbClr val="12487E"/>
                </a:solidFill>
                <a:effectLst/>
                <a:uLnTx/>
                <a:uFillTx/>
                <a:latin typeface="Arial"/>
                <a:ea typeface="+mn-ea"/>
                <a:cs typeface="Arial"/>
              </a:rPr>
              <a:t>Sponsored</a:t>
            </a:r>
            <a:r>
              <a:rPr kumimoji="0" sz="750" b="1" i="0" u="none" strike="noStrike" kern="1200" cap="none" spc="-17" normalizeH="0" baseline="0" noProof="0" dirty="0">
                <a:ln>
                  <a:noFill/>
                </a:ln>
                <a:solidFill>
                  <a:srgbClr val="12487E"/>
                </a:solidFill>
                <a:effectLst/>
                <a:uLnTx/>
                <a:uFillTx/>
                <a:latin typeface="Arial"/>
                <a:ea typeface="+mn-ea"/>
                <a:cs typeface="Arial"/>
              </a:rPr>
              <a:t> </a:t>
            </a:r>
            <a:r>
              <a:rPr kumimoji="0" sz="750" b="1" i="0" u="none" strike="noStrike" kern="1200" cap="none" spc="-3" normalizeH="0" baseline="0" noProof="0" dirty="0">
                <a:ln>
                  <a:noFill/>
                </a:ln>
                <a:solidFill>
                  <a:srgbClr val="12487E"/>
                </a:solidFill>
                <a:effectLst/>
                <a:uLnTx/>
                <a:uFillTx/>
                <a:latin typeface="Arial"/>
                <a:ea typeface="+mn-ea"/>
                <a:cs typeface="Arial"/>
              </a:rPr>
              <a:t>Trial</a:t>
            </a:r>
            <a:endParaRPr kumimoji="0" sz="750" b="0" i="0" u="none" strike="noStrike" kern="1200" cap="none" spc="0" normalizeH="0" baseline="0" noProof="0" dirty="0">
              <a:ln>
                <a:noFill/>
              </a:ln>
              <a:solidFill>
                <a:srgbClr val="000000"/>
              </a:solidFill>
              <a:effectLst/>
              <a:uLnTx/>
              <a:uFillTx/>
              <a:latin typeface="Arial"/>
              <a:ea typeface="+mn-ea"/>
              <a:cs typeface="Arial"/>
            </a:endParaRPr>
          </a:p>
          <a:p>
            <a:pPr marL="59313" marR="2458250" lvl="0" indent="0" algn="l" defTabSz="914400" rtl="0" eaLnBrk="1" fontAlgn="base" latinLnBrk="0" hangingPunct="1">
              <a:lnSpc>
                <a:spcPct val="95900"/>
              </a:lnSpc>
              <a:spcBef>
                <a:spcPts val="20"/>
              </a:spcBef>
              <a:spcAft>
                <a:spcPct val="0"/>
              </a:spcAft>
              <a:buClrTx/>
              <a:buSzTx/>
              <a:buFontTx/>
              <a:buNone/>
              <a:tabLst/>
              <a:defRPr/>
            </a:pPr>
            <a:r>
              <a:rPr kumimoji="0" sz="750" b="0" i="0" u="none" strike="noStrike" kern="1200" cap="none" spc="-3" normalizeH="0" baseline="0" noProof="0" dirty="0">
                <a:ln>
                  <a:noFill/>
                </a:ln>
                <a:solidFill>
                  <a:srgbClr val="3B3838"/>
                </a:solidFill>
                <a:effectLst/>
                <a:uLnTx/>
                <a:uFillTx/>
                <a:latin typeface="Arial"/>
                <a:ea typeface="+mn-ea"/>
                <a:cs typeface="Arial"/>
              </a:rPr>
              <a:t>Receive </a:t>
            </a:r>
            <a:r>
              <a:rPr kumimoji="0" sz="750" b="0" i="0" u="none" strike="noStrike" kern="1200" cap="none" spc="0" normalizeH="0" baseline="0" noProof="0" dirty="0">
                <a:ln>
                  <a:noFill/>
                </a:ln>
                <a:solidFill>
                  <a:srgbClr val="3B3838"/>
                </a:solidFill>
                <a:effectLst/>
                <a:uLnTx/>
                <a:uFillTx/>
                <a:latin typeface="Arial"/>
                <a:ea typeface="+mn-ea"/>
                <a:cs typeface="Arial"/>
              </a:rPr>
              <a:t>trial </a:t>
            </a:r>
            <a:r>
              <a:rPr kumimoji="0" sz="750" b="0" i="0" u="none" strike="noStrike" kern="1200" cap="none" spc="-3" normalizeH="0" baseline="0" noProof="0" dirty="0">
                <a:ln>
                  <a:noFill/>
                </a:ln>
                <a:solidFill>
                  <a:srgbClr val="3B3838"/>
                </a:solidFill>
                <a:effectLst/>
                <a:uLnTx/>
                <a:uFillTx/>
                <a:latin typeface="Arial"/>
                <a:ea typeface="+mn-ea"/>
                <a:cs typeface="Arial"/>
              </a:rPr>
              <a:t>requests </a:t>
            </a:r>
            <a:r>
              <a:rPr kumimoji="0" sz="750" b="0" i="0" u="none" strike="noStrike" kern="1200" cap="none" spc="0" normalizeH="0" baseline="0" noProof="0" dirty="0">
                <a:ln>
                  <a:noFill/>
                </a:ln>
                <a:solidFill>
                  <a:srgbClr val="3B3838"/>
                </a:solidFill>
                <a:effectLst/>
                <a:uLnTx/>
                <a:uFillTx/>
                <a:latin typeface="Arial"/>
                <a:ea typeface="+mn-ea"/>
                <a:cs typeface="Arial"/>
              </a:rPr>
              <a:t>through from </a:t>
            </a:r>
            <a:r>
              <a:rPr kumimoji="0" sz="750" b="0" i="0" u="none" strike="noStrike" kern="1200" cap="none" spc="-3" normalizeH="0" baseline="0" noProof="0" dirty="0">
                <a:ln>
                  <a:noFill/>
                </a:ln>
                <a:solidFill>
                  <a:srgbClr val="3B3838"/>
                </a:solidFill>
                <a:effectLst/>
                <a:uLnTx/>
                <a:uFillTx/>
                <a:latin typeface="Arial"/>
                <a:ea typeface="+mn-ea"/>
                <a:cs typeface="Arial"/>
              </a:rPr>
              <a:t>industry  partners </a:t>
            </a:r>
            <a:r>
              <a:rPr kumimoji="0" sz="750" b="0" i="0" u="none" strike="noStrike" kern="1200" cap="none" spc="-7" normalizeH="0" baseline="0" noProof="0" dirty="0">
                <a:ln>
                  <a:noFill/>
                </a:ln>
                <a:solidFill>
                  <a:srgbClr val="3B3838"/>
                </a:solidFill>
                <a:effectLst/>
                <a:uLnTx/>
                <a:uFillTx/>
                <a:latin typeface="Arial"/>
                <a:ea typeface="+mn-ea"/>
                <a:cs typeface="Arial"/>
              </a:rPr>
              <a:t>or </a:t>
            </a:r>
            <a:r>
              <a:rPr kumimoji="0" sz="750" b="0" i="0" u="none" strike="noStrike" kern="1200" cap="none" spc="-3" normalizeH="0" baseline="0" noProof="0" dirty="0">
                <a:ln>
                  <a:noFill/>
                </a:ln>
                <a:solidFill>
                  <a:srgbClr val="3B3838"/>
                </a:solidFill>
                <a:effectLst/>
                <a:uLnTx/>
                <a:uFillTx/>
                <a:latin typeface="Arial"/>
                <a:ea typeface="+mn-ea"/>
                <a:cs typeface="Arial"/>
              </a:rPr>
              <a:t>new sponsors via </a:t>
            </a:r>
            <a:r>
              <a:rPr kumimoji="0" sz="750" b="0" i="0" u="none" strike="noStrike" kern="1200" cap="none" spc="0" normalizeH="0" baseline="0" noProof="0" dirty="0">
                <a:ln>
                  <a:noFill/>
                </a:ln>
                <a:solidFill>
                  <a:srgbClr val="3B3838"/>
                </a:solidFill>
                <a:effectLst/>
                <a:uLnTx/>
                <a:uFillTx/>
                <a:latin typeface="Arial"/>
                <a:ea typeface="+mn-ea"/>
                <a:cs typeface="Arial"/>
              </a:rPr>
              <a:t>“</a:t>
            </a:r>
            <a:r>
              <a:rPr kumimoji="0" sz="750" b="1" i="0" u="none" strike="noStrike" kern="1200" cap="none" spc="0" normalizeH="0" baseline="0" noProof="0" dirty="0">
                <a:ln>
                  <a:noFill/>
                </a:ln>
                <a:solidFill>
                  <a:srgbClr val="3B3838"/>
                </a:solidFill>
                <a:effectLst/>
                <a:uLnTx/>
                <a:uFillTx/>
                <a:latin typeface="Arial"/>
                <a:ea typeface="+mn-ea"/>
                <a:cs typeface="Arial"/>
              </a:rPr>
              <a:t>Trial </a:t>
            </a:r>
            <a:r>
              <a:rPr kumimoji="0" sz="750" b="1" i="0" u="none" strike="noStrike" kern="1200" cap="none" spc="-3" normalizeH="0" baseline="0" noProof="0" dirty="0">
                <a:ln>
                  <a:noFill/>
                </a:ln>
                <a:solidFill>
                  <a:srgbClr val="3B3838"/>
                </a:solidFill>
                <a:effectLst/>
                <a:uLnTx/>
                <a:uFillTx/>
                <a:latin typeface="Arial"/>
                <a:ea typeface="+mn-ea"/>
                <a:cs typeface="Arial"/>
              </a:rPr>
              <a:t>Connect</a:t>
            </a:r>
            <a:r>
              <a:rPr kumimoji="0" sz="750" b="0" i="0" u="none" strike="noStrike" kern="1200" cap="none" spc="-3" normalizeH="0" baseline="0" noProof="0" dirty="0">
                <a:ln>
                  <a:noFill/>
                </a:ln>
                <a:solidFill>
                  <a:srgbClr val="3B3838"/>
                </a:solidFill>
                <a:effectLst/>
                <a:uLnTx/>
                <a:uFillTx/>
                <a:latin typeface="Arial"/>
                <a:ea typeface="+mn-ea"/>
                <a:cs typeface="Arial"/>
              </a:rPr>
              <a:t>”. Get  early </a:t>
            </a:r>
            <a:r>
              <a:rPr kumimoji="0" sz="750" b="0" i="0" u="none" strike="noStrike" kern="1200" cap="none" spc="0" normalizeH="0" baseline="0" noProof="0" dirty="0">
                <a:ln>
                  <a:noFill/>
                </a:ln>
                <a:solidFill>
                  <a:srgbClr val="3B3838"/>
                </a:solidFill>
                <a:effectLst/>
                <a:uLnTx/>
                <a:uFillTx/>
                <a:latin typeface="Arial"/>
                <a:ea typeface="+mn-ea"/>
                <a:cs typeface="Arial"/>
              </a:rPr>
              <a:t>insight </a:t>
            </a:r>
            <a:r>
              <a:rPr kumimoji="0" sz="750" b="0" i="0" u="none" strike="noStrike" kern="1200" cap="none" spc="-3" normalizeH="0" baseline="0" noProof="0" dirty="0">
                <a:ln>
                  <a:noFill/>
                </a:ln>
                <a:solidFill>
                  <a:srgbClr val="3B3838"/>
                </a:solidFill>
                <a:effectLst/>
                <a:uLnTx/>
                <a:uFillTx/>
                <a:latin typeface="Arial"/>
                <a:ea typeface="+mn-ea"/>
                <a:cs typeface="Arial"/>
              </a:rPr>
              <a:t>into </a:t>
            </a:r>
            <a:r>
              <a:rPr kumimoji="0" sz="750" b="0" i="0" u="none" strike="noStrike" kern="1200" cap="none" spc="0" normalizeH="0" baseline="0" noProof="0" dirty="0">
                <a:ln>
                  <a:noFill/>
                </a:ln>
                <a:solidFill>
                  <a:srgbClr val="3B3838"/>
                </a:solidFill>
                <a:effectLst/>
                <a:uLnTx/>
                <a:uFillTx/>
                <a:latin typeface="Arial"/>
                <a:ea typeface="+mn-ea"/>
                <a:cs typeface="Arial"/>
              </a:rPr>
              <a:t>the </a:t>
            </a:r>
            <a:r>
              <a:rPr kumimoji="0" sz="750" b="0" i="0" u="none" strike="noStrike" kern="1200" cap="none" spc="-3" normalizeH="0" baseline="0" noProof="0" dirty="0">
                <a:ln>
                  <a:noFill/>
                </a:ln>
                <a:solidFill>
                  <a:srgbClr val="3B3838"/>
                </a:solidFill>
                <a:effectLst/>
                <a:uLnTx/>
                <a:uFillTx/>
                <a:latin typeface="Arial"/>
                <a:ea typeface="+mn-ea"/>
                <a:cs typeface="Arial"/>
              </a:rPr>
              <a:t>study population </a:t>
            </a:r>
            <a:r>
              <a:rPr kumimoji="0" sz="750" b="0" i="0" u="none" strike="noStrike" kern="1200" cap="none" spc="-7" normalizeH="0" baseline="0" noProof="0" dirty="0">
                <a:ln>
                  <a:noFill/>
                </a:ln>
                <a:solidFill>
                  <a:srgbClr val="3B3838"/>
                </a:solidFill>
                <a:effectLst/>
                <a:uLnTx/>
                <a:uFillTx/>
                <a:latin typeface="Arial"/>
                <a:ea typeface="+mn-ea"/>
                <a:cs typeface="Arial"/>
              </a:rPr>
              <a:t>of </a:t>
            </a:r>
            <a:r>
              <a:rPr kumimoji="0" sz="750" b="0" i="0" u="none" strike="noStrike" kern="1200" cap="none" spc="-3" normalizeH="0" baseline="0" noProof="0" dirty="0">
                <a:ln>
                  <a:noFill/>
                </a:ln>
                <a:solidFill>
                  <a:srgbClr val="3B3838"/>
                </a:solidFill>
                <a:effectLst/>
                <a:uLnTx/>
                <a:uFillTx/>
                <a:latin typeface="Arial"/>
                <a:ea typeface="+mn-ea"/>
                <a:cs typeface="Arial"/>
              </a:rPr>
              <a:t>interest  and explore your patient population </a:t>
            </a:r>
            <a:r>
              <a:rPr kumimoji="0" sz="750" b="0" i="0" u="none" strike="noStrike" kern="1200" cap="none" spc="0" normalizeH="0" baseline="0" noProof="0" dirty="0">
                <a:ln>
                  <a:noFill/>
                </a:ln>
                <a:solidFill>
                  <a:srgbClr val="3B3838"/>
                </a:solidFill>
                <a:effectLst/>
                <a:uLnTx/>
                <a:uFillTx/>
                <a:latin typeface="Arial"/>
                <a:ea typeface="+mn-ea"/>
                <a:cs typeface="Arial"/>
              </a:rPr>
              <a:t>to </a:t>
            </a:r>
            <a:r>
              <a:rPr kumimoji="0" sz="750" b="0" i="0" u="none" strike="noStrike" kern="1200" cap="none" spc="-3" normalizeH="0" baseline="0" noProof="0" dirty="0">
                <a:ln>
                  <a:noFill/>
                </a:ln>
                <a:solidFill>
                  <a:srgbClr val="3B3838"/>
                </a:solidFill>
                <a:effectLst/>
                <a:uLnTx/>
                <a:uFillTx/>
                <a:latin typeface="Arial"/>
                <a:ea typeface="+mn-ea"/>
                <a:cs typeface="Arial"/>
              </a:rPr>
              <a:t>determine  feasibility and</a:t>
            </a:r>
            <a:r>
              <a:rPr kumimoji="0" sz="750" b="0" i="0" u="none" strike="noStrike" kern="1200" cap="none" spc="-10" normalizeH="0" baseline="0" noProof="0" dirty="0">
                <a:ln>
                  <a:noFill/>
                </a:ln>
                <a:solidFill>
                  <a:srgbClr val="3B3838"/>
                </a:solidFill>
                <a:effectLst/>
                <a:uLnTx/>
                <a:uFillTx/>
                <a:latin typeface="Arial"/>
                <a:ea typeface="+mn-ea"/>
                <a:cs typeface="Arial"/>
              </a:rPr>
              <a:t> </a:t>
            </a:r>
            <a:r>
              <a:rPr kumimoji="0" sz="750" b="0" i="0" u="none" strike="noStrike" kern="1200" cap="none" spc="-3" normalizeH="0" baseline="0" noProof="0" dirty="0">
                <a:ln>
                  <a:noFill/>
                </a:ln>
                <a:solidFill>
                  <a:srgbClr val="3B3838"/>
                </a:solidFill>
                <a:effectLst/>
                <a:uLnTx/>
                <a:uFillTx/>
                <a:latin typeface="Arial"/>
                <a:ea typeface="+mn-ea"/>
                <a:cs typeface="Arial"/>
              </a:rPr>
              <a:t>interest.</a:t>
            </a:r>
            <a:endParaRPr kumimoji="0" sz="75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base" latinLnBrk="0" hangingPunct="1">
              <a:lnSpc>
                <a:spcPct val="100000"/>
              </a:lnSpc>
              <a:spcBef>
                <a:spcPts val="17"/>
              </a:spcBef>
              <a:spcAft>
                <a:spcPct val="0"/>
              </a:spcAft>
              <a:buClrTx/>
              <a:buSzTx/>
              <a:buFontTx/>
              <a:buNone/>
              <a:tabLst/>
              <a:defRPr/>
            </a:pPr>
            <a:endParaRPr kumimoji="0" sz="750" b="0" i="0" u="none" strike="noStrike" kern="1200" cap="none" spc="0" normalizeH="0" baseline="0" noProof="0" dirty="0">
              <a:ln>
                <a:noFill/>
              </a:ln>
              <a:solidFill>
                <a:srgbClr val="000000"/>
              </a:solidFill>
              <a:effectLst/>
              <a:uLnTx/>
              <a:uFillTx/>
              <a:latin typeface="Times New Roman"/>
              <a:ea typeface="+mn-ea"/>
              <a:cs typeface="Times New Roman"/>
            </a:endParaRPr>
          </a:p>
          <a:p>
            <a:pPr marL="59313" marR="2808068" lvl="0" indent="0" algn="l" defTabSz="914400" rtl="0" eaLnBrk="1" fontAlgn="base" latinLnBrk="0" hangingPunct="1">
              <a:lnSpc>
                <a:spcPts val="859"/>
              </a:lnSpc>
              <a:spcBef>
                <a:spcPct val="0"/>
              </a:spcBef>
              <a:spcAft>
                <a:spcPct val="0"/>
              </a:spcAft>
              <a:buClrTx/>
              <a:buSzTx/>
              <a:buFontTx/>
              <a:buNone/>
              <a:tabLst/>
              <a:defRPr/>
            </a:pPr>
            <a:r>
              <a:rPr kumimoji="0" sz="750" b="1" i="0" u="none" strike="noStrike" kern="1200" cap="none" spc="-3" normalizeH="0" baseline="0" noProof="0" dirty="0">
                <a:ln>
                  <a:noFill/>
                </a:ln>
                <a:solidFill>
                  <a:srgbClr val="12487E"/>
                </a:solidFill>
                <a:effectLst/>
                <a:uLnTx/>
                <a:uFillTx/>
                <a:latin typeface="Arial"/>
                <a:ea typeface="+mn-ea"/>
                <a:cs typeface="Arial"/>
              </a:rPr>
              <a:t>Analytics: Replicate </a:t>
            </a:r>
            <a:r>
              <a:rPr kumimoji="0" sz="750" b="1" i="0" u="none" strike="noStrike" kern="1200" cap="none" spc="0" normalizeH="0" baseline="0" noProof="0" dirty="0">
                <a:ln>
                  <a:noFill/>
                </a:ln>
                <a:solidFill>
                  <a:srgbClr val="12487E"/>
                </a:solidFill>
                <a:effectLst/>
                <a:uLnTx/>
                <a:uFillTx/>
                <a:latin typeface="Arial"/>
                <a:ea typeface="+mn-ea"/>
                <a:cs typeface="Arial"/>
              </a:rPr>
              <a:t>Trials </a:t>
            </a:r>
            <a:r>
              <a:rPr kumimoji="0" sz="750" b="1" i="0" u="none" strike="noStrike" kern="1200" cap="none" spc="-3" normalizeH="0" baseline="0" noProof="0" dirty="0">
                <a:ln>
                  <a:noFill/>
                </a:ln>
                <a:solidFill>
                  <a:srgbClr val="12487E"/>
                </a:solidFill>
                <a:effectLst/>
                <a:uLnTx/>
                <a:uFillTx/>
                <a:latin typeface="Arial"/>
                <a:ea typeface="+mn-ea"/>
                <a:cs typeface="Arial"/>
              </a:rPr>
              <a:t>and Develop  Protocols</a:t>
            </a:r>
            <a:endParaRPr kumimoji="0" sz="750" b="0" i="0" u="none" strike="noStrike" kern="1200" cap="none" spc="0" normalizeH="0" baseline="0" noProof="0" dirty="0">
              <a:ln>
                <a:noFill/>
              </a:ln>
              <a:solidFill>
                <a:srgbClr val="000000"/>
              </a:solidFill>
              <a:effectLst/>
              <a:uLnTx/>
              <a:uFillTx/>
              <a:latin typeface="Arial"/>
              <a:ea typeface="+mn-ea"/>
              <a:cs typeface="Arial"/>
            </a:endParaRPr>
          </a:p>
          <a:p>
            <a:pPr marL="59313" marR="0" lvl="0" indent="0" algn="l" defTabSz="914400" rtl="0" eaLnBrk="1" fontAlgn="base" latinLnBrk="0" hangingPunct="1">
              <a:lnSpc>
                <a:spcPts val="828"/>
              </a:lnSpc>
              <a:spcBef>
                <a:spcPct val="0"/>
              </a:spcBef>
              <a:spcAft>
                <a:spcPct val="0"/>
              </a:spcAft>
              <a:buClrTx/>
              <a:buSzTx/>
              <a:buFontTx/>
              <a:buNone/>
              <a:tabLst/>
              <a:defRPr/>
            </a:pPr>
            <a:r>
              <a:rPr kumimoji="0" sz="750" b="0" i="0" u="none" strike="noStrike" kern="1200" cap="none" spc="-3" normalizeH="0" baseline="0" noProof="0" dirty="0">
                <a:ln>
                  <a:noFill/>
                </a:ln>
                <a:solidFill>
                  <a:srgbClr val="3B3838"/>
                </a:solidFill>
                <a:effectLst/>
                <a:uLnTx/>
                <a:uFillTx/>
                <a:latin typeface="Arial"/>
                <a:ea typeface="+mn-ea"/>
                <a:cs typeface="Arial"/>
              </a:rPr>
              <a:t>Using “</a:t>
            </a:r>
            <a:r>
              <a:rPr kumimoji="0" sz="750" b="1" i="0" u="none" strike="noStrike" kern="1200" cap="none" spc="-3" normalizeH="0" baseline="0" noProof="0" dirty="0">
                <a:ln>
                  <a:noFill/>
                </a:ln>
                <a:solidFill>
                  <a:srgbClr val="3B3838"/>
                </a:solidFill>
                <a:effectLst/>
                <a:uLnTx/>
                <a:uFillTx/>
                <a:latin typeface="Arial"/>
                <a:ea typeface="+mn-ea"/>
                <a:cs typeface="Arial"/>
              </a:rPr>
              <a:t>TriNetX Research</a:t>
            </a:r>
            <a:r>
              <a:rPr kumimoji="0" sz="750" b="0" i="0" u="none" strike="noStrike" kern="1200" cap="none" spc="-3" normalizeH="0" baseline="0" noProof="0" dirty="0">
                <a:ln>
                  <a:noFill/>
                </a:ln>
                <a:solidFill>
                  <a:srgbClr val="3B3838"/>
                </a:solidFill>
                <a:effectLst/>
                <a:uLnTx/>
                <a:uFillTx/>
                <a:latin typeface="Arial"/>
                <a:ea typeface="+mn-ea"/>
                <a:cs typeface="Arial"/>
              </a:rPr>
              <a:t>”, perform</a:t>
            </a:r>
            <a:r>
              <a:rPr kumimoji="0" sz="750" b="0" i="0" u="none" strike="noStrike" kern="1200" cap="none" spc="17" normalizeH="0" baseline="0" noProof="0" dirty="0">
                <a:ln>
                  <a:noFill/>
                </a:ln>
                <a:solidFill>
                  <a:srgbClr val="3B3838"/>
                </a:solidFill>
                <a:effectLst/>
                <a:uLnTx/>
                <a:uFillTx/>
                <a:latin typeface="Arial"/>
                <a:ea typeface="+mn-ea"/>
                <a:cs typeface="Arial"/>
              </a:rPr>
              <a:t> </a:t>
            </a:r>
            <a:r>
              <a:rPr kumimoji="0" sz="750" b="0" i="0" u="none" strike="noStrike" kern="1200" cap="none" spc="-3" normalizeH="0" baseline="0" noProof="0" dirty="0">
                <a:ln>
                  <a:noFill/>
                </a:ln>
                <a:solidFill>
                  <a:srgbClr val="3B3838"/>
                </a:solidFill>
                <a:effectLst/>
                <a:uLnTx/>
                <a:uFillTx/>
                <a:latin typeface="Arial"/>
                <a:ea typeface="+mn-ea"/>
                <a:cs typeface="Arial"/>
              </a:rPr>
              <a:t>advanced</a:t>
            </a:r>
            <a:endParaRPr kumimoji="0" sz="750" b="0" i="0" u="none" strike="noStrike" kern="1200" cap="none" spc="0" normalizeH="0" baseline="0" noProof="0" dirty="0">
              <a:ln>
                <a:noFill/>
              </a:ln>
              <a:solidFill>
                <a:srgbClr val="000000"/>
              </a:solidFill>
              <a:effectLst/>
              <a:uLnTx/>
              <a:uFillTx/>
              <a:latin typeface="Arial"/>
              <a:ea typeface="+mn-ea"/>
              <a:cs typeface="Arial"/>
            </a:endParaRPr>
          </a:p>
          <a:p>
            <a:pPr marL="59313" marR="2470806" lvl="0" indent="0" algn="l" defTabSz="914400" rtl="0" eaLnBrk="1" fontAlgn="base" latinLnBrk="0" hangingPunct="1">
              <a:lnSpc>
                <a:spcPct val="95700"/>
              </a:lnSpc>
              <a:spcBef>
                <a:spcPts val="27"/>
              </a:spcBef>
              <a:spcAft>
                <a:spcPct val="0"/>
              </a:spcAft>
              <a:buClrTx/>
              <a:buSzTx/>
              <a:buFontTx/>
              <a:buNone/>
              <a:tabLst/>
              <a:defRPr/>
            </a:pPr>
            <a:r>
              <a:rPr kumimoji="0" sz="750" b="0" i="0" u="none" strike="noStrike" kern="1200" cap="none" spc="-3" normalizeH="0" baseline="0" noProof="0" dirty="0">
                <a:ln>
                  <a:noFill/>
                </a:ln>
                <a:solidFill>
                  <a:srgbClr val="3B3838"/>
                </a:solidFill>
                <a:effectLst/>
                <a:uLnTx/>
                <a:uFillTx/>
                <a:latin typeface="Arial"/>
                <a:ea typeface="+mn-ea"/>
                <a:cs typeface="Arial"/>
              </a:rPr>
              <a:t>analyses including analysis </a:t>
            </a:r>
            <a:r>
              <a:rPr kumimoji="0" sz="750" b="0" i="0" u="none" strike="noStrike" kern="1200" cap="none" spc="-7" normalizeH="0" baseline="0" noProof="0" dirty="0">
                <a:ln>
                  <a:noFill/>
                </a:ln>
                <a:solidFill>
                  <a:srgbClr val="3B3838"/>
                </a:solidFill>
                <a:effectLst/>
                <a:uLnTx/>
                <a:uFillTx/>
                <a:latin typeface="Arial"/>
                <a:ea typeface="+mn-ea"/>
                <a:cs typeface="Arial"/>
              </a:rPr>
              <a:t>of </a:t>
            </a:r>
            <a:r>
              <a:rPr kumimoji="0" sz="750" b="0" i="0" u="none" strike="noStrike" kern="1200" cap="none" spc="-3" normalizeH="0" baseline="0" noProof="0" dirty="0">
                <a:ln>
                  <a:noFill/>
                </a:ln>
                <a:solidFill>
                  <a:srgbClr val="3B3838"/>
                </a:solidFill>
                <a:effectLst/>
                <a:uLnTx/>
                <a:uFillTx/>
                <a:latin typeface="Arial"/>
                <a:ea typeface="+mn-ea"/>
                <a:cs typeface="Arial"/>
              </a:rPr>
              <a:t>risk </a:t>
            </a:r>
            <a:r>
              <a:rPr kumimoji="0" sz="750" b="0" i="0" u="none" strike="noStrike" kern="1200" cap="none" spc="0" normalizeH="0" baseline="0" noProof="0" dirty="0">
                <a:ln>
                  <a:noFill/>
                </a:ln>
                <a:solidFill>
                  <a:srgbClr val="3B3838"/>
                </a:solidFill>
                <a:effectLst/>
                <a:uLnTx/>
                <a:uFillTx/>
                <a:latin typeface="Arial"/>
                <a:ea typeface="+mn-ea"/>
                <a:cs typeface="Arial"/>
              </a:rPr>
              <a:t>factors </a:t>
            </a:r>
            <a:r>
              <a:rPr kumimoji="0" sz="750" b="0" i="0" u="none" strike="noStrike" kern="1200" cap="none" spc="-3" normalizeH="0" baseline="0" noProof="0" dirty="0">
                <a:ln>
                  <a:noFill/>
                </a:ln>
                <a:solidFill>
                  <a:srgbClr val="3B3838"/>
                </a:solidFill>
                <a:effectLst/>
                <a:uLnTx/>
                <a:uFillTx/>
                <a:latin typeface="Arial"/>
                <a:ea typeface="+mn-ea"/>
                <a:cs typeface="Arial"/>
              </a:rPr>
              <a:t>and  comparison </a:t>
            </a:r>
            <a:r>
              <a:rPr kumimoji="0" sz="750" b="0" i="0" u="none" strike="noStrike" kern="1200" cap="none" spc="-7" normalizeH="0" baseline="0" noProof="0" dirty="0">
                <a:ln>
                  <a:noFill/>
                </a:ln>
                <a:solidFill>
                  <a:srgbClr val="3B3838"/>
                </a:solidFill>
                <a:effectLst/>
                <a:uLnTx/>
                <a:uFillTx/>
                <a:latin typeface="Arial"/>
                <a:ea typeface="+mn-ea"/>
                <a:cs typeface="Arial"/>
              </a:rPr>
              <a:t>of </a:t>
            </a:r>
            <a:r>
              <a:rPr kumimoji="0" sz="750" b="0" i="0" u="none" strike="noStrike" kern="1200" cap="none" spc="-3" normalizeH="0" baseline="0" noProof="0" dirty="0">
                <a:ln>
                  <a:noFill/>
                </a:ln>
                <a:solidFill>
                  <a:srgbClr val="3B3838"/>
                </a:solidFill>
                <a:effectLst/>
                <a:uLnTx/>
                <a:uFillTx/>
                <a:latin typeface="Arial"/>
                <a:ea typeface="+mn-ea"/>
                <a:cs typeface="Arial"/>
              </a:rPr>
              <a:t>treatments. Explore current therapy  landscapes </a:t>
            </a:r>
            <a:r>
              <a:rPr kumimoji="0" sz="750" b="0" i="0" u="none" strike="noStrike" kern="1200" cap="none" spc="0" normalizeH="0" baseline="0" noProof="0" dirty="0">
                <a:ln>
                  <a:noFill/>
                </a:ln>
                <a:solidFill>
                  <a:srgbClr val="3B3838"/>
                </a:solidFill>
                <a:effectLst/>
                <a:uLnTx/>
                <a:uFillTx/>
                <a:latin typeface="Arial"/>
                <a:ea typeface="+mn-ea"/>
                <a:cs typeface="Arial"/>
              </a:rPr>
              <a:t>for </a:t>
            </a:r>
            <a:r>
              <a:rPr kumimoji="0" sz="750" b="0" i="0" u="none" strike="noStrike" kern="1200" cap="none" spc="-3" normalizeH="0" baseline="0" noProof="0" dirty="0">
                <a:ln>
                  <a:noFill/>
                </a:ln>
                <a:solidFill>
                  <a:srgbClr val="3B3838"/>
                </a:solidFill>
                <a:effectLst/>
                <a:uLnTx/>
                <a:uFillTx/>
                <a:latin typeface="Arial"/>
                <a:ea typeface="+mn-ea"/>
                <a:cs typeface="Arial"/>
              </a:rPr>
              <a:t>diseases </a:t>
            </a:r>
            <a:r>
              <a:rPr kumimoji="0" sz="750" b="0" i="0" u="none" strike="noStrike" kern="1200" cap="none" spc="-7" normalizeH="0" baseline="0" noProof="0" dirty="0">
                <a:ln>
                  <a:noFill/>
                </a:ln>
                <a:solidFill>
                  <a:srgbClr val="3B3838"/>
                </a:solidFill>
                <a:effectLst/>
                <a:uLnTx/>
                <a:uFillTx/>
                <a:latin typeface="Arial"/>
                <a:ea typeface="+mn-ea"/>
                <a:cs typeface="Arial"/>
              </a:rPr>
              <a:t>of </a:t>
            </a:r>
            <a:r>
              <a:rPr kumimoji="0" sz="750" b="0" i="0" u="none" strike="noStrike" kern="1200" cap="none" spc="-3" normalizeH="0" baseline="0" noProof="0" dirty="0">
                <a:ln>
                  <a:noFill/>
                </a:ln>
                <a:solidFill>
                  <a:srgbClr val="3B3838"/>
                </a:solidFill>
                <a:effectLst/>
                <a:uLnTx/>
                <a:uFillTx/>
                <a:latin typeface="Arial"/>
                <a:ea typeface="+mn-ea"/>
                <a:cs typeface="Arial"/>
              </a:rPr>
              <a:t>interest. Obtain </a:t>
            </a:r>
            <a:r>
              <a:rPr kumimoji="0" sz="750" b="0" i="0" u="none" strike="noStrike" kern="1200" cap="none" spc="0" normalizeH="0" baseline="0" noProof="0" dirty="0">
                <a:ln>
                  <a:noFill/>
                </a:ln>
                <a:solidFill>
                  <a:srgbClr val="3B3838"/>
                </a:solidFill>
                <a:effectLst/>
                <a:uLnTx/>
                <a:uFillTx/>
                <a:latin typeface="Arial"/>
                <a:ea typeface="+mn-ea"/>
                <a:cs typeface="Arial"/>
              </a:rPr>
              <a:t>a </a:t>
            </a:r>
            <a:r>
              <a:rPr kumimoji="0" sz="750" b="0" i="0" u="none" strike="noStrike" kern="1200" cap="none" spc="-3" normalizeH="0" baseline="0" noProof="0" dirty="0">
                <a:ln>
                  <a:noFill/>
                </a:ln>
                <a:solidFill>
                  <a:srgbClr val="3B3838"/>
                </a:solidFill>
                <a:effectLst/>
                <a:uLnTx/>
                <a:uFillTx/>
                <a:latin typeface="Arial"/>
                <a:ea typeface="+mn-ea"/>
                <a:cs typeface="Arial"/>
              </a:rPr>
              <a:t>risk  </a:t>
            </a:r>
            <a:r>
              <a:rPr kumimoji="0" sz="750" b="0" i="0" u="none" strike="noStrike" kern="1200" cap="none" spc="0" normalizeH="0" baseline="0" noProof="0" dirty="0">
                <a:ln>
                  <a:noFill/>
                </a:ln>
                <a:solidFill>
                  <a:srgbClr val="3B3838"/>
                </a:solidFill>
                <a:effectLst/>
                <a:uLnTx/>
                <a:uFillTx/>
                <a:latin typeface="Arial"/>
                <a:ea typeface="+mn-ea"/>
                <a:cs typeface="Arial"/>
              </a:rPr>
              <a:t>ratio </a:t>
            </a:r>
            <a:r>
              <a:rPr kumimoji="0" sz="750" b="0" i="0" u="none" strike="noStrike" kern="1200" cap="none" spc="-3" normalizeH="0" baseline="0" noProof="0" dirty="0">
                <a:ln>
                  <a:noFill/>
                </a:ln>
                <a:solidFill>
                  <a:srgbClr val="3B3838"/>
                </a:solidFill>
                <a:effectLst/>
                <a:uLnTx/>
                <a:uFillTx/>
                <a:latin typeface="Arial"/>
                <a:ea typeface="+mn-ea"/>
                <a:cs typeface="Arial"/>
              </a:rPr>
              <a:t>and Kaplan-Meier analysis in minutes </a:t>
            </a:r>
            <a:r>
              <a:rPr kumimoji="0" sz="750" b="0" i="0" u="none" strike="noStrike" kern="1200" cap="none" spc="0" normalizeH="0" baseline="0" noProof="0" dirty="0">
                <a:ln>
                  <a:noFill/>
                </a:ln>
                <a:solidFill>
                  <a:srgbClr val="3B3838"/>
                </a:solidFill>
                <a:effectLst/>
                <a:uLnTx/>
                <a:uFillTx/>
                <a:latin typeface="Arial"/>
                <a:ea typeface="+mn-ea"/>
                <a:cs typeface="Arial"/>
              </a:rPr>
              <a:t>–  </a:t>
            </a:r>
            <a:r>
              <a:rPr kumimoji="0" sz="750" b="0" i="0" u="none" strike="noStrike" kern="1200" cap="none" spc="-3" normalizeH="0" baseline="0" noProof="0" dirty="0">
                <a:ln>
                  <a:noFill/>
                </a:ln>
                <a:solidFill>
                  <a:srgbClr val="3B3838"/>
                </a:solidFill>
                <a:effectLst/>
                <a:uLnTx/>
                <a:uFillTx/>
                <a:latin typeface="Arial"/>
                <a:ea typeface="+mn-ea"/>
                <a:cs typeface="Arial"/>
              </a:rPr>
              <a:t>without statistical</a:t>
            </a:r>
            <a:r>
              <a:rPr kumimoji="0" sz="750" b="0" i="0" u="none" strike="noStrike" kern="1200" cap="none" spc="-7" normalizeH="0" baseline="0" noProof="0" dirty="0">
                <a:ln>
                  <a:noFill/>
                </a:ln>
                <a:solidFill>
                  <a:srgbClr val="3B3838"/>
                </a:solidFill>
                <a:effectLst/>
                <a:uLnTx/>
                <a:uFillTx/>
                <a:latin typeface="Arial"/>
                <a:ea typeface="+mn-ea"/>
                <a:cs typeface="Arial"/>
              </a:rPr>
              <a:t> </a:t>
            </a:r>
            <a:r>
              <a:rPr kumimoji="0" sz="750" b="0" i="0" u="none" strike="noStrike" kern="1200" cap="none" spc="-3" normalizeH="0" baseline="0" noProof="0" dirty="0">
                <a:ln>
                  <a:noFill/>
                </a:ln>
                <a:solidFill>
                  <a:srgbClr val="3B3838"/>
                </a:solidFill>
                <a:effectLst/>
                <a:uLnTx/>
                <a:uFillTx/>
                <a:latin typeface="Arial"/>
                <a:ea typeface="+mn-ea"/>
                <a:cs typeface="Arial"/>
              </a:rPr>
              <a:t>software.</a:t>
            </a:r>
            <a:endParaRPr kumimoji="0" sz="75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object 4"/>
          <p:cNvSpPr/>
          <p:nvPr/>
        </p:nvSpPr>
        <p:spPr>
          <a:xfrm>
            <a:off x="4834523" y="2208068"/>
            <a:ext cx="2168158" cy="1772515"/>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object 5"/>
          <p:cNvSpPr txBox="1"/>
          <p:nvPr/>
        </p:nvSpPr>
        <p:spPr>
          <a:xfrm>
            <a:off x="2555962" y="4539354"/>
            <a:ext cx="2197677" cy="447815"/>
          </a:xfrm>
          <a:prstGeom prst="rect">
            <a:avLst/>
          </a:prstGeom>
        </p:spPr>
        <p:txBody>
          <a:bodyPr vert="horz" wrap="square" lIns="0" tIns="0" rIns="0" bIns="0" rtlCol="0">
            <a:spAutoFit/>
          </a:bodyPr>
          <a:lstStyle/>
          <a:p>
            <a:pPr marL="8659" marR="0" lvl="0" indent="0" algn="l" defTabSz="914400" rtl="0" eaLnBrk="1" fontAlgn="base" latinLnBrk="0" hangingPunct="1">
              <a:lnSpc>
                <a:spcPts val="883"/>
              </a:lnSpc>
              <a:spcBef>
                <a:spcPct val="0"/>
              </a:spcBef>
              <a:spcAft>
                <a:spcPct val="0"/>
              </a:spcAft>
              <a:buClrTx/>
              <a:buSzTx/>
              <a:buFontTx/>
              <a:buNone/>
              <a:tabLst/>
              <a:defRPr/>
            </a:pPr>
            <a:r>
              <a:rPr kumimoji="0" sz="750" b="1" i="0" u="none" strike="noStrike" kern="1200" cap="none" spc="0" normalizeH="0" baseline="0" noProof="0" dirty="0">
                <a:ln>
                  <a:noFill/>
                </a:ln>
                <a:solidFill>
                  <a:srgbClr val="833C0B"/>
                </a:solidFill>
                <a:effectLst/>
                <a:uLnTx/>
                <a:uFillTx/>
                <a:latin typeface="Arial"/>
                <a:ea typeface="+mn-ea"/>
                <a:cs typeface="Arial"/>
              </a:rPr>
              <a:t>Who is eligible to </a:t>
            </a:r>
            <a:r>
              <a:rPr kumimoji="0" sz="750" b="1" i="0" u="none" strike="noStrike" kern="1200" cap="none" spc="-3" normalizeH="0" baseline="0" noProof="0" dirty="0">
                <a:ln>
                  <a:noFill/>
                </a:ln>
                <a:solidFill>
                  <a:srgbClr val="833C0B"/>
                </a:solidFill>
                <a:effectLst/>
                <a:uLnTx/>
                <a:uFillTx/>
                <a:latin typeface="Arial"/>
                <a:ea typeface="+mn-ea"/>
                <a:cs typeface="Arial"/>
              </a:rPr>
              <a:t>use </a:t>
            </a:r>
            <a:r>
              <a:rPr kumimoji="0" sz="750" b="1" i="0" u="none" strike="noStrike" kern="1200" cap="none" spc="0" normalizeH="0" baseline="0" noProof="0" dirty="0">
                <a:ln>
                  <a:noFill/>
                </a:ln>
                <a:solidFill>
                  <a:srgbClr val="833C0B"/>
                </a:solidFill>
                <a:effectLst/>
                <a:uLnTx/>
                <a:uFillTx/>
                <a:latin typeface="Arial"/>
                <a:ea typeface="+mn-ea"/>
                <a:cs typeface="Arial"/>
              </a:rPr>
              <a:t>BMC</a:t>
            </a:r>
            <a:r>
              <a:rPr kumimoji="0" sz="750" b="1" i="0" u="none" strike="noStrike" kern="1200" cap="none" spc="-51" normalizeH="0" baseline="0" noProof="0" dirty="0">
                <a:ln>
                  <a:noFill/>
                </a:ln>
                <a:solidFill>
                  <a:srgbClr val="833C0B"/>
                </a:solidFill>
                <a:effectLst/>
                <a:uLnTx/>
                <a:uFillTx/>
                <a:latin typeface="Arial"/>
                <a:ea typeface="+mn-ea"/>
                <a:cs typeface="Arial"/>
              </a:rPr>
              <a:t> </a:t>
            </a:r>
            <a:r>
              <a:rPr kumimoji="0" sz="750" b="1" i="0" u="none" strike="noStrike" kern="1200" cap="none" spc="-3" normalizeH="0" baseline="0" noProof="0" dirty="0">
                <a:ln>
                  <a:noFill/>
                </a:ln>
                <a:solidFill>
                  <a:srgbClr val="833C0B"/>
                </a:solidFill>
                <a:effectLst/>
                <a:uLnTx/>
                <a:uFillTx/>
                <a:latin typeface="Arial"/>
                <a:ea typeface="+mn-ea"/>
                <a:cs typeface="Arial"/>
              </a:rPr>
              <a:t>TriNetX?</a:t>
            </a:r>
            <a:endParaRPr kumimoji="0" sz="750" b="0" i="0" u="none" strike="noStrike" kern="1200" cap="none" spc="0" normalizeH="0" baseline="0" noProof="0">
              <a:ln>
                <a:noFill/>
              </a:ln>
              <a:solidFill>
                <a:srgbClr val="000000"/>
              </a:solidFill>
              <a:effectLst/>
              <a:uLnTx/>
              <a:uFillTx/>
              <a:latin typeface="Arial"/>
              <a:ea typeface="+mn-ea"/>
              <a:cs typeface="Arial"/>
            </a:endParaRPr>
          </a:p>
          <a:p>
            <a:pPr marL="8659" marR="3464" lvl="0" indent="0" algn="l" defTabSz="914400" rtl="0" eaLnBrk="1" fontAlgn="base" latinLnBrk="0" hangingPunct="1">
              <a:lnSpc>
                <a:spcPct val="95900"/>
              </a:lnSpc>
              <a:spcBef>
                <a:spcPts val="20"/>
              </a:spcBef>
              <a:spcAft>
                <a:spcPct val="0"/>
              </a:spcAft>
              <a:buClrTx/>
              <a:buSzTx/>
              <a:buFontTx/>
              <a:buNone/>
              <a:tabLst/>
              <a:defRPr/>
            </a:pPr>
            <a:r>
              <a:rPr kumimoji="0" sz="750" b="0" i="0" u="none" strike="noStrike" kern="1200" cap="none" spc="-3" normalizeH="0" baseline="0" noProof="0" dirty="0">
                <a:ln>
                  <a:noFill/>
                </a:ln>
                <a:solidFill>
                  <a:srgbClr val="000000"/>
                </a:solidFill>
                <a:effectLst/>
                <a:uLnTx/>
                <a:uFillTx/>
                <a:latin typeface="Arial"/>
                <a:ea typeface="+mn-ea"/>
                <a:cs typeface="Arial"/>
              </a:rPr>
              <a:t>Currently, </a:t>
            </a:r>
            <a:r>
              <a:rPr kumimoji="0" sz="750" b="0" i="0" u="none" strike="noStrike" kern="1200" cap="none" spc="-7" normalizeH="0" baseline="0" noProof="0" dirty="0">
                <a:ln>
                  <a:noFill/>
                </a:ln>
                <a:solidFill>
                  <a:srgbClr val="000000"/>
                </a:solidFill>
                <a:effectLst/>
                <a:uLnTx/>
                <a:uFillTx/>
                <a:latin typeface="Arial"/>
                <a:ea typeface="+mn-ea"/>
                <a:cs typeface="Arial"/>
              </a:rPr>
              <a:t>BMC </a:t>
            </a:r>
            <a:r>
              <a:rPr kumimoji="0" sz="750" b="0" i="0" u="none" strike="noStrike" kern="1200" cap="none" spc="-3" normalizeH="0" baseline="0" noProof="0" dirty="0">
                <a:ln>
                  <a:noFill/>
                </a:ln>
                <a:solidFill>
                  <a:srgbClr val="000000"/>
                </a:solidFill>
                <a:effectLst/>
                <a:uLnTx/>
                <a:uFillTx/>
                <a:latin typeface="Arial"/>
                <a:ea typeface="+mn-ea"/>
                <a:cs typeface="Arial"/>
              </a:rPr>
              <a:t>and BUMC researchers </a:t>
            </a:r>
            <a:r>
              <a:rPr kumimoji="0" sz="750" b="0" i="0" u="none" strike="noStrike" kern="1200" cap="none" spc="-7" normalizeH="0" baseline="0" noProof="0" dirty="0">
                <a:ln>
                  <a:noFill/>
                </a:ln>
                <a:solidFill>
                  <a:srgbClr val="000000"/>
                </a:solidFill>
                <a:effectLst/>
                <a:uLnTx/>
                <a:uFillTx/>
                <a:latin typeface="Arial"/>
                <a:ea typeface="+mn-ea"/>
                <a:cs typeface="Arial"/>
              </a:rPr>
              <a:t>who </a:t>
            </a:r>
            <a:r>
              <a:rPr kumimoji="0" sz="750" b="0" i="0" u="none" strike="noStrike" kern="1200" cap="none" spc="-3" normalizeH="0" baseline="0" noProof="0" dirty="0">
                <a:ln>
                  <a:noFill/>
                </a:ln>
                <a:solidFill>
                  <a:srgbClr val="000000"/>
                </a:solidFill>
                <a:effectLst/>
                <a:uLnTx/>
                <a:uFillTx/>
                <a:latin typeface="Arial"/>
                <a:ea typeface="+mn-ea"/>
                <a:cs typeface="Arial"/>
              </a:rPr>
              <a:t>have  human subjects research training and </a:t>
            </a:r>
            <a:r>
              <a:rPr kumimoji="0" sz="750" b="0" i="0" u="none" strike="noStrike" kern="1200" cap="none" spc="0" normalizeH="0" baseline="0" noProof="0" dirty="0">
                <a:ln>
                  <a:noFill/>
                </a:ln>
                <a:solidFill>
                  <a:srgbClr val="000000"/>
                </a:solidFill>
                <a:effectLst/>
                <a:uLnTx/>
                <a:uFillTx/>
                <a:latin typeface="Arial"/>
                <a:ea typeface="+mn-ea"/>
                <a:cs typeface="Arial"/>
              </a:rPr>
              <a:t>a </a:t>
            </a:r>
            <a:r>
              <a:rPr kumimoji="0" sz="750" b="0" i="0" u="none" strike="noStrike" kern="1200" cap="none" spc="-7" normalizeH="0" baseline="0" noProof="0" dirty="0">
                <a:ln>
                  <a:noFill/>
                </a:ln>
                <a:solidFill>
                  <a:srgbClr val="000000"/>
                </a:solidFill>
                <a:effectLst/>
                <a:uLnTx/>
                <a:uFillTx/>
                <a:latin typeface="Arial"/>
                <a:ea typeface="+mn-ea"/>
                <a:cs typeface="Arial"/>
              </a:rPr>
              <a:t>BMC </a:t>
            </a:r>
            <a:r>
              <a:rPr kumimoji="0" sz="750" b="0" i="0" u="none" strike="noStrike" kern="1200" cap="none" spc="-3" normalizeH="0" baseline="0" noProof="0" dirty="0">
                <a:ln>
                  <a:noFill/>
                </a:ln>
                <a:solidFill>
                  <a:srgbClr val="000000"/>
                </a:solidFill>
                <a:effectLst/>
                <a:uLnTx/>
                <a:uFillTx/>
                <a:latin typeface="Arial"/>
                <a:ea typeface="+mn-ea"/>
                <a:cs typeface="Arial"/>
              </a:rPr>
              <a:t>active  </a:t>
            </a:r>
            <a:r>
              <a:rPr kumimoji="0" sz="750" b="0" i="0" u="none" strike="noStrike" kern="1200" cap="none" spc="0" normalizeH="0" baseline="0" noProof="0" dirty="0">
                <a:ln>
                  <a:noFill/>
                </a:ln>
                <a:solidFill>
                  <a:srgbClr val="000000"/>
                </a:solidFill>
                <a:effectLst/>
                <a:uLnTx/>
                <a:uFillTx/>
                <a:latin typeface="Arial"/>
                <a:ea typeface="+mn-ea"/>
                <a:cs typeface="Arial"/>
              </a:rPr>
              <a:t>directory</a:t>
            </a:r>
            <a:r>
              <a:rPr kumimoji="0" sz="750" b="0" i="0" u="none" strike="noStrike" kern="1200" cap="none" spc="-58" normalizeH="0" baseline="0" noProof="0" dirty="0">
                <a:ln>
                  <a:noFill/>
                </a:ln>
                <a:solidFill>
                  <a:srgbClr val="000000"/>
                </a:solidFill>
                <a:effectLst/>
                <a:uLnTx/>
                <a:uFillTx/>
                <a:latin typeface="Arial"/>
                <a:ea typeface="+mn-ea"/>
                <a:cs typeface="Arial"/>
              </a:rPr>
              <a:t> </a:t>
            </a:r>
            <a:r>
              <a:rPr kumimoji="0" sz="750" b="0" i="0" u="none" strike="noStrike" kern="1200" cap="none" spc="-3" normalizeH="0" baseline="0" noProof="0" dirty="0">
                <a:ln>
                  <a:noFill/>
                </a:ln>
                <a:solidFill>
                  <a:srgbClr val="000000"/>
                </a:solidFill>
                <a:effectLst/>
                <a:uLnTx/>
                <a:uFillTx/>
                <a:latin typeface="Arial"/>
                <a:ea typeface="+mn-ea"/>
                <a:cs typeface="Arial"/>
              </a:rPr>
              <a:t>account.</a:t>
            </a:r>
            <a:endParaRPr kumimoji="0" sz="750" b="0" i="0" u="none" strike="noStrike" kern="1200" cap="none" spc="0" normalizeH="0" baseline="0" noProof="0">
              <a:ln>
                <a:noFill/>
              </a:ln>
              <a:solidFill>
                <a:srgbClr val="000000"/>
              </a:solidFill>
              <a:effectLst/>
              <a:uLnTx/>
              <a:uFillTx/>
              <a:latin typeface="Arial"/>
              <a:ea typeface="+mn-ea"/>
              <a:cs typeface="Arial"/>
            </a:endParaRPr>
          </a:p>
        </p:txBody>
      </p:sp>
      <p:sp>
        <p:nvSpPr>
          <p:cNvPr id="6" name="object 6"/>
          <p:cNvSpPr txBox="1"/>
          <p:nvPr/>
        </p:nvSpPr>
        <p:spPr>
          <a:xfrm>
            <a:off x="2555962" y="5086852"/>
            <a:ext cx="2104592" cy="1219821"/>
          </a:xfrm>
          <a:prstGeom prst="rect">
            <a:avLst/>
          </a:prstGeom>
        </p:spPr>
        <p:txBody>
          <a:bodyPr vert="horz" wrap="square" lIns="0" tIns="0" rIns="0" bIns="0" rtlCol="0">
            <a:spAutoFit/>
          </a:bodyPr>
          <a:lstStyle/>
          <a:p>
            <a:pPr marL="8659" marR="0" lvl="0" indent="0" algn="l" defTabSz="914400" rtl="0" eaLnBrk="1" fontAlgn="base" latinLnBrk="0" hangingPunct="1">
              <a:lnSpc>
                <a:spcPts val="883"/>
              </a:lnSpc>
              <a:spcBef>
                <a:spcPct val="0"/>
              </a:spcBef>
              <a:spcAft>
                <a:spcPct val="0"/>
              </a:spcAft>
              <a:buClrTx/>
              <a:buSzTx/>
              <a:buFontTx/>
              <a:buNone/>
              <a:tabLst/>
              <a:defRPr/>
            </a:pPr>
            <a:r>
              <a:rPr kumimoji="0" sz="750" b="1" i="0" u="none" strike="noStrike" kern="1200" cap="none" spc="-3" normalizeH="0" baseline="0" noProof="0" dirty="0">
                <a:ln>
                  <a:noFill/>
                </a:ln>
                <a:solidFill>
                  <a:srgbClr val="833C0B"/>
                </a:solidFill>
                <a:effectLst/>
                <a:uLnTx/>
                <a:uFillTx/>
                <a:latin typeface="Arial"/>
                <a:ea typeface="+mn-ea"/>
                <a:cs typeface="Arial"/>
              </a:rPr>
              <a:t>How </a:t>
            </a:r>
            <a:r>
              <a:rPr kumimoji="0" sz="750" b="1" i="0" u="none" strike="noStrike" kern="1200" cap="none" spc="0" normalizeH="0" baseline="0" noProof="0" dirty="0">
                <a:ln>
                  <a:noFill/>
                </a:ln>
                <a:solidFill>
                  <a:srgbClr val="833C0B"/>
                </a:solidFill>
                <a:effectLst/>
                <a:uLnTx/>
                <a:uFillTx/>
                <a:latin typeface="Arial"/>
                <a:ea typeface="+mn-ea"/>
                <a:cs typeface="Arial"/>
              </a:rPr>
              <a:t>do I </a:t>
            </a:r>
            <a:r>
              <a:rPr kumimoji="0" sz="750" b="1" i="0" u="none" strike="noStrike" kern="1200" cap="none" spc="-3" normalizeH="0" baseline="0" noProof="0" dirty="0">
                <a:ln>
                  <a:noFill/>
                </a:ln>
                <a:solidFill>
                  <a:srgbClr val="833C0B"/>
                </a:solidFill>
                <a:effectLst/>
                <a:uLnTx/>
                <a:uFillTx/>
                <a:latin typeface="Arial"/>
                <a:ea typeface="+mn-ea"/>
                <a:cs typeface="Arial"/>
              </a:rPr>
              <a:t>get</a:t>
            </a:r>
            <a:r>
              <a:rPr kumimoji="0" sz="750" b="1" i="0" u="none" strike="noStrike" kern="1200" cap="none" spc="-41" normalizeH="0" baseline="0" noProof="0" dirty="0">
                <a:ln>
                  <a:noFill/>
                </a:ln>
                <a:solidFill>
                  <a:srgbClr val="833C0B"/>
                </a:solidFill>
                <a:effectLst/>
                <a:uLnTx/>
                <a:uFillTx/>
                <a:latin typeface="Arial"/>
                <a:ea typeface="+mn-ea"/>
                <a:cs typeface="Arial"/>
              </a:rPr>
              <a:t> </a:t>
            </a:r>
            <a:r>
              <a:rPr kumimoji="0" sz="750" b="1" i="0" u="none" strike="noStrike" kern="1200" cap="none" spc="-3" normalizeH="0" baseline="0" noProof="0" dirty="0">
                <a:ln>
                  <a:noFill/>
                </a:ln>
                <a:solidFill>
                  <a:srgbClr val="833C0B"/>
                </a:solidFill>
                <a:effectLst/>
                <a:uLnTx/>
                <a:uFillTx/>
                <a:latin typeface="Arial"/>
                <a:ea typeface="+mn-ea"/>
                <a:cs typeface="Arial"/>
              </a:rPr>
              <a:t>access?</a:t>
            </a:r>
            <a:endParaRPr kumimoji="0" sz="750" b="0" i="0" u="none" strike="noStrike" kern="1200" cap="none" spc="0" normalizeH="0" baseline="0" noProof="0" dirty="0">
              <a:ln>
                <a:noFill/>
              </a:ln>
              <a:solidFill>
                <a:srgbClr val="000000"/>
              </a:solidFill>
              <a:effectLst/>
              <a:uLnTx/>
              <a:uFillTx/>
              <a:latin typeface="Arial"/>
              <a:ea typeface="+mn-ea"/>
              <a:cs typeface="Arial"/>
            </a:endParaRPr>
          </a:p>
          <a:p>
            <a:pPr marL="8659" marR="19482" lvl="0" indent="0" algn="l" defTabSz="914400" rtl="0" eaLnBrk="1" fontAlgn="base" latinLnBrk="0" hangingPunct="1">
              <a:lnSpc>
                <a:spcPct val="95900"/>
              </a:lnSpc>
              <a:spcBef>
                <a:spcPts val="20"/>
              </a:spcBef>
              <a:spcAft>
                <a:spcPct val="0"/>
              </a:spcAft>
              <a:buClrTx/>
              <a:buSzTx/>
              <a:buFontTx/>
              <a:buNone/>
              <a:tabLst/>
              <a:defRPr/>
            </a:pPr>
            <a:r>
              <a:rPr kumimoji="0" sz="750" b="0" i="0" u="none" strike="noStrike" kern="1200" cap="none" spc="3" normalizeH="0" baseline="0" noProof="0" dirty="0">
                <a:ln>
                  <a:noFill/>
                </a:ln>
                <a:solidFill>
                  <a:srgbClr val="000000"/>
                </a:solidFill>
                <a:effectLst/>
                <a:uLnTx/>
                <a:uFillTx/>
                <a:latin typeface="Arial"/>
                <a:ea typeface="+mn-ea"/>
                <a:cs typeface="Arial"/>
              </a:rPr>
              <a:t>To </a:t>
            </a:r>
            <a:r>
              <a:rPr kumimoji="0" sz="750" b="0" i="0" u="none" strike="noStrike" kern="1200" cap="none" spc="-3" normalizeH="0" baseline="0" noProof="0" dirty="0">
                <a:ln>
                  <a:noFill/>
                </a:ln>
                <a:solidFill>
                  <a:srgbClr val="000000"/>
                </a:solidFill>
                <a:effectLst/>
                <a:uLnTx/>
                <a:uFillTx/>
                <a:latin typeface="Arial"/>
                <a:ea typeface="+mn-ea"/>
                <a:cs typeface="Arial"/>
              </a:rPr>
              <a:t>request access </a:t>
            </a:r>
            <a:r>
              <a:rPr kumimoji="0" sz="750" b="0" i="0" u="none" strike="noStrike" kern="1200" cap="none" spc="0" normalizeH="0" baseline="0" noProof="0" dirty="0">
                <a:ln>
                  <a:noFill/>
                </a:ln>
                <a:solidFill>
                  <a:srgbClr val="000000"/>
                </a:solidFill>
                <a:effectLst/>
                <a:uLnTx/>
                <a:uFillTx/>
                <a:latin typeface="Arial"/>
                <a:ea typeface="+mn-ea"/>
                <a:cs typeface="Arial"/>
              </a:rPr>
              <a:t>to the </a:t>
            </a:r>
            <a:r>
              <a:rPr kumimoji="0" sz="750" b="0" i="0" u="none" strike="noStrike" kern="1200" cap="none" spc="-3" normalizeH="0" baseline="0" noProof="0" dirty="0">
                <a:ln>
                  <a:noFill/>
                </a:ln>
                <a:solidFill>
                  <a:srgbClr val="000000"/>
                </a:solidFill>
                <a:effectLst/>
                <a:uLnTx/>
                <a:uFillTx/>
                <a:latin typeface="Arial"/>
                <a:ea typeface="+mn-ea"/>
                <a:cs typeface="Arial"/>
              </a:rPr>
              <a:t>TriNetX platform please  email Nicholas Trombley  (Nicholas.Trombley@bmc.org).</a:t>
            </a:r>
            <a:endParaRPr kumimoji="0" sz="750" b="0" i="0" u="none" strike="noStrike" kern="1200" cap="none" spc="0" normalizeH="0" baseline="0" noProof="0" dirty="0">
              <a:ln>
                <a:noFill/>
              </a:ln>
              <a:solidFill>
                <a:srgbClr val="000000"/>
              </a:solidFill>
              <a:effectLst/>
              <a:uLnTx/>
              <a:uFillTx/>
              <a:latin typeface="Arial"/>
              <a:ea typeface="+mn-ea"/>
              <a:cs typeface="Arial"/>
            </a:endParaRPr>
          </a:p>
          <a:p>
            <a:pPr marL="8659" marR="0" lvl="0" indent="0" algn="l" defTabSz="914400" rtl="0" eaLnBrk="1" fontAlgn="base" latinLnBrk="0" hangingPunct="1">
              <a:lnSpc>
                <a:spcPts val="839"/>
              </a:lnSpc>
              <a:spcBef>
                <a:spcPct val="0"/>
              </a:spcBef>
              <a:spcAft>
                <a:spcPct val="0"/>
              </a:spcAft>
              <a:buClrTx/>
              <a:buSzTx/>
              <a:buFontTx/>
              <a:buNone/>
              <a:tabLst/>
              <a:defRPr/>
            </a:pPr>
            <a:r>
              <a:rPr kumimoji="0" sz="750" b="0" i="0" u="none" strike="noStrike" kern="1200" cap="none" spc="0" normalizeH="0" baseline="0" noProof="0" dirty="0">
                <a:ln>
                  <a:noFill/>
                </a:ln>
                <a:solidFill>
                  <a:srgbClr val="3B3838"/>
                </a:solidFill>
                <a:effectLst/>
                <a:uLnTx/>
                <a:uFillTx/>
                <a:latin typeface="Arial"/>
                <a:ea typeface="+mn-ea"/>
                <a:cs typeface="Arial"/>
              </a:rPr>
              <a:t>.</a:t>
            </a:r>
            <a:endParaRPr kumimoji="0" sz="750" b="0" i="0" u="none" strike="noStrike" kern="1200" cap="none" spc="0" normalizeH="0" baseline="0" noProof="0" dirty="0">
              <a:ln>
                <a:noFill/>
              </a:ln>
              <a:solidFill>
                <a:srgbClr val="000000"/>
              </a:solidFill>
              <a:effectLst/>
              <a:uLnTx/>
              <a:uFillTx/>
              <a:latin typeface="Arial"/>
              <a:ea typeface="+mn-ea"/>
              <a:cs typeface="Arial"/>
            </a:endParaRPr>
          </a:p>
          <a:p>
            <a:pPr marL="8659" marR="0" lvl="0" indent="0" algn="l" defTabSz="914400" rtl="0" eaLnBrk="1" fontAlgn="base" latinLnBrk="0" hangingPunct="1">
              <a:lnSpc>
                <a:spcPts val="862"/>
              </a:lnSpc>
              <a:spcBef>
                <a:spcPct val="0"/>
              </a:spcBef>
              <a:spcAft>
                <a:spcPct val="0"/>
              </a:spcAft>
              <a:buClrTx/>
              <a:buSzTx/>
              <a:buFontTx/>
              <a:buNone/>
              <a:tabLst/>
              <a:defRPr/>
            </a:pPr>
            <a:r>
              <a:rPr kumimoji="0" sz="750" b="1" i="0" u="none" strike="noStrike" kern="1200" cap="none" spc="-3" normalizeH="0" baseline="0" noProof="0" dirty="0">
                <a:ln>
                  <a:noFill/>
                </a:ln>
                <a:solidFill>
                  <a:srgbClr val="833C0B"/>
                </a:solidFill>
                <a:effectLst/>
                <a:uLnTx/>
                <a:uFillTx/>
                <a:latin typeface="Arial"/>
                <a:ea typeface="+mn-ea"/>
                <a:cs typeface="Arial"/>
              </a:rPr>
              <a:t>How </a:t>
            </a:r>
            <a:r>
              <a:rPr kumimoji="0" sz="750" b="1" i="0" u="none" strike="noStrike" kern="1200" cap="none" spc="0" normalizeH="0" baseline="0" noProof="0" dirty="0">
                <a:ln>
                  <a:noFill/>
                </a:ln>
                <a:solidFill>
                  <a:srgbClr val="833C0B"/>
                </a:solidFill>
                <a:effectLst/>
                <a:uLnTx/>
                <a:uFillTx/>
                <a:latin typeface="Arial"/>
                <a:ea typeface="+mn-ea"/>
                <a:cs typeface="Arial"/>
              </a:rPr>
              <a:t>do I </a:t>
            </a:r>
            <a:r>
              <a:rPr kumimoji="0" sz="750" b="1" i="0" u="none" strike="noStrike" kern="1200" cap="none" spc="-3" normalizeH="0" baseline="0" noProof="0" dirty="0">
                <a:ln>
                  <a:noFill/>
                </a:ln>
                <a:solidFill>
                  <a:srgbClr val="833C0B"/>
                </a:solidFill>
                <a:effectLst/>
                <a:uLnTx/>
                <a:uFillTx/>
                <a:latin typeface="Arial"/>
                <a:ea typeface="+mn-ea"/>
                <a:cs typeface="Arial"/>
              </a:rPr>
              <a:t>learn </a:t>
            </a:r>
            <a:r>
              <a:rPr kumimoji="0" sz="750" b="1" i="0" u="none" strike="noStrike" kern="1200" cap="none" spc="-7" normalizeH="0" baseline="0" noProof="0" dirty="0">
                <a:ln>
                  <a:noFill/>
                </a:ln>
                <a:solidFill>
                  <a:srgbClr val="833C0B"/>
                </a:solidFill>
                <a:effectLst/>
                <a:uLnTx/>
                <a:uFillTx/>
                <a:latin typeface="Arial"/>
                <a:ea typeface="+mn-ea"/>
                <a:cs typeface="Arial"/>
              </a:rPr>
              <a:t>how </a:t>
            </a:r>
            <a:r>
              <a:rPr kumimoji="0" sz="750" b="1" i="0" u="none" strike="noStrike" kern="1200" cap="none" spc="0" normalizeH="0" baseline="0" noProof="0" dirty="0">
                <a:ln>
                  <a:noFill/>
                </a:ln>
                <a:solidFill>
                  <a:srgbClr val="833C0B"/>
                </a:solidFill>
                <a:effectLst/>
                <a:uLnTx/>
                <a:uFillTx/>
                <a:latin typeface="Arial"/>
                <a:ea typeface="+mn-ea"/>
                <a:cs typeface="Arial"/>
              </a:rPr>
              <a:t>to </a:t>
            </a:r>
            <a:r>
              <a:rPr kumimoji="0" sz="750" b="1" i="0" u="none" strike="noStrike" kern="1200" cap="none" spc="-3" normalizeH="0" baseline="0" noProof="0" dirty="0">
                <a:ln>
                  <a:noFill/>
                </a:ln>
                <a:solidFill>
                  <a:srgbClr val="833C0B"/>
                </a:solidFill>
                <a:effectLst/>
                <a:uLnTx/>
                <a:uFillTx/>
                <a:latin typeface="Arial"/>
                <a:ea typeface="+mn-ea"/>
                <a:cs typeface="Arial"/>
              </a:rPr>
              <a:t>use </a:t>
            </a:r>
            <a:r>
              <a:rPr kumimoji="0" sz="750" b="1" i="0" u="none" strike="noStrike" kern="1200" cap="none" spc="0" normalizeH="0" baseline="0" noProof="0" dirty="0">
                <a:ln>
                  <a:noFill/>
                </a:ln>
                <a:solidFill>
                  <a:srgbClr val="833C0B"/>
                </a:solidFill>
                <a:effectLst/>
                <a:uLnTx/>
                <a:uFillTx/>
                <a:latin typeface="Arial"/>
                <a:ea typeface="+mn-ea"/>
                <a:cs typeface="Arial"/>
              </a:rPr>
              <a:t>the</a:t>
            </a:r>
            <a:r>
              <a:rPr kumimoji="0" sz="750" b="1" i="0" u="none" strike="noStrike" kern="1200" cap="none" spc="-17" normalizeH="0" baseline="0" noProof="0" dirty="0">
                <a:ln>
                  <a:noFill/>
                </a:ln>
                <a:solidFill>
                  <a:srgbClr val="833C0B"/>
                </a:solidFill>
                <a:effectLst/>
                <a:uLnTx/>
                <a:uFillTx/>
                <a:latin typeface="Arial"/>
                <a:ea typeface="+mn-ea"/>
                <a:cs typeface="Arial"/>
              </a:rPr>
              <a:t> </a:t>
            </a:r>
            <a:r>
              <a:rPr kumimoji="0" sz="750" b="1" i="0" u="none" strike="noStrike" kern="1200" cap="none" spc="-3" normalizeH="0" baseline="0" noProof="0" dirty="0">
                <a:ln>
                  <a:noFill/>
                </a:ln>
                <a:solidFill>
                  <a:srgbClr val="833C0B"/>
                </a:solidFill>
                <a:effectLst/>
                <a:uLnTx/>
                <a:uFillTx/>
                <a:latin typeface="Arial"/>
                <a:ea typeface="+mn-ea"/>
                <a:cs typeface="Arial"/>
              </a:rPr>
              <a:t>system?</a:t>
            </a:r>
            <a:endParaRPr kumimoji="0" sz="750" b="0" i="0" u="none" strike="noStrike" kern="1200" cap="none" spc="0" normalizeH="0" baseline="0" noProof="0" dirty="0">
              <a:ln>
                <a:noFill/>
              </a:ln>
              <a:solidFill>
                <a:srgbClr val="000000"/>
              </a:solidFill>
              <a:effectLst/>
              <a:uLnTx/>
              <a:uFillTx/>
              <a:latin typeface="Arial"/>
              <a:ea typeface="+mn-ea"/>
              <a:cs typeface="Arial"/>
            </a:endParaRPr>
          </a:p>
          <a:p>
            <a:pPr marL="8659" marR="3464" lvl="0" indent="0" algn="l" defTabSz="914400" rtl="0" eaLnBrk="1" fontAlgn="base" latinLnBrk="0" hangingPunct="1">
              <a:lnSpc>
                <a:spcPct val="95900"/>
              </a:lnSpc>
              <a:spcBef>
                <a:spcPts val="20"/>
              </a:spcBef>
              <a:spcAft>
                <a:spcPct val="0"/>
              </a:spcAft>
              <a:buClrTx/>
              <a:buSzTx/>
              <a:buFontTx/>
              <a:buNone/>
              <a:tabLst/>
              <a:defRPr/>
            </a:pPr>
            <a:r>
              <a:rPr kumimoji="0" sz="750" b="0" i="0" u="none" strike="noStrike" kern="1200" cap="none" spc="-3" normalizeH="0" baseline="0" noProof="0" dirty="0">
                <a:ln>
                  <a:noFill/>
                </a:ln>
                <a:solidFill>
                  <a:srgbClr val="000000"/>
                </a:solidFill>
                <a:effectLst/>
                <a:uLnTx/>
                <a:uFillTx/>
                <a:latin typeface="Arial"/>
                <a:ea typeface="+mn-ea"/>
                <a:cs typeface="Arial"/>
              </a:rPr>
              <a:t>Upon receiving access to </a:t>
            </a:r>
            <a:r>
              <a:rPr kumimoji="0" sz="750" b="0" i="0" u="none" strike="noStrike" kern="1200" cap="none" spc="0" normalizeH="0" baseline="0" noProof="0" dirty="0">
                <a:ln>
                  <a:noFill/>
                </a:ln>
                <a:solidFill>
                  <a:srgbClr val="000000"/>
                </a:solidFill>
                <a:effectLst/>
                <a:uLnTx/>
                <a:uFillTx/>
                <a:latin typeface="Arial"/>
                <a:ea typeface="+mn-ea"/>
                <a:cs typeface="Arial"/>
              </a:rPr>
              <a:t>the </a:t>
            </a:r>
            <a:r>
              <a:rPr kumimoji="0" sz="750" b="0" i="0" u="none" strike="noStrike" kern="1200" cap="none" spc="-3" normalizeH="0" baseline="0" noProof="0" dirty="0">
                <a:ln>
                  <a:noFill/>
                </a:ln>
                <a:solidFill>
                  <a:srgbClr val="000000"/>
                </a:solidFill>
                <a:effectLst/>
                <a:uLnTx/>
                <a:uFillTx/>
                <a:latin typeface="Arial"/>
                <a:ea typeface="+mn-ea"/>
                <a:cs typeface="Arial"/>
              </a:rPr>
              <a:t>platform, you will  receive </a:t>
            </a:r>
            <a:r>
              <a:rPr kumimoji="0" sz="750" b="0" i="0" u="none" strike="noStrike" kern="1200" cap="none" spc="0" normalizeH="0" baseline="0" noProof="0" dirty="0">
                <a:ln>
                  <a:noFill/>
                </a:ln>
                <a:solidFill>
                  <a:srgbClr val="000000"/>
                </a:solidFill>
                <a:effectLst/>
                <a:uLnTx/>
                <a:uFillTx/>
                <a:latin typeface="Arial"/>
                <a:ea typeface="+mn-ea"/>
                <a:cs typeface="Arial"/>
              </a:rPr>
              <a:t>a </a:t>
            </a:r>
            <a:r>
              <a:rPr kumimoji="0" sz="750" b="0" i="0" u="none" strike="noStrike" kern="1200" cap="none" spc="-3" normalizeH="0" baseline="0" noProof="0" dirty="0">
                <a:ln>
                  <a:noFill/>
                </a:ln>
                <a:solidFill>
                  <a:srgbClr val="000000"/>
                </a:solidFill>
                <a:effectLst/>
                <a:uLnTx/>
                <a:uFillTx/>
                <a:latin typeface="Arial"/>
                <a:ea typeface="+mn-ea"/>
                <a:cs typeface="Arial"/>
              </a:rPr>
              <a:t>quick start guide that </a:t>
            </a:r>
            <a:r>
              <a:rPr kumimoji="0" sz="750" b="0" i="0" u="none" strike="noStrike" kern="1200" cap="none" spc="-7" normalizeH="0" baseline="0" noProof="0" dirty="0">
                <a:ln>
                  <a:noFill/>
                </a:ln>
                <a:solidFill>
                  <a:srgbClr val="000000"/>
                </a:solidFill>
                <a:effectLst/>
                <a:uLnTx/>
                <a:uFillTx/>
                <a:latin typeface="Arial"/>
                <a:ea typeface="+mn-ea"/>
                <a:cs typeface="Arial"/>
              </a:rPr>
              <a:t>will </a:t>
            </a:r>
            <a:r>
              <a:rPr kumimoji="0" sz="750" b="0" i="0" u="none" strike="noStrike" kern="1200" cap="none" spc="-3" normalizeH="0" baseline="0" noProof="0" dirty="0">
                <a:ln>
                  <a:noFill/>
                </a:ln>
                <a:solidFill>
                  <a:srgbClr val="000000"/>
                </a:solidFill>
                <a:effectLst/>
                <a:uLnTx/>
                <a:uFillTx/>
                <a:latin typeface="Arial"/>
                <a:ea typeface="+mn-ea"/>
                <a:cs typeface="Arial"/>
              </a:rPr>
              <a:t>help you </a:t>
            </a:r>
            <a:r>
              <a:rPr kumimoji="0" sz="750" b="0" i="0" u="none" strike="noStrike" kern="1200" cap="none" spc="0" normalizeH="0" baseline="0" noProof="0" dirty="0">
                <a:ln>
                  <a:noFill/>
                </a:ln>
                <a:solidFill>
                  <a:srgbClr val="000000"/>
                </a:solidFill>
                <a:effectLst/>
                <a:uLnTx/>
                <a:uFillTx/>
                <a:latin typeface="Arial"/>
                <a:ea typeface="+mn-ea"/>
                <a:cs typeface="Arial"/>
              </a:rPr>
              <a:t>login  </a:t>
            </a:r>
            <a:r>
              <a:rPr kumimoji="0" sz="750" b="0" i="0" u="none" strike="noStrike" kern="1200" cap="none" spc="-3" normalizeH="0" baseline="0" noProof="0" dirty="0">
                <a:ln>
                  <a:noFill/>
                </a:ln>
                <a:solidFill>
                  <a:srgbClr val="000000"/>
                </a:solidFill>
                <a:effectLst/>
                <a:uLnTx/>
                <a:uFillTx/>
                <a:latin typeface="Arial"/>
                <a:ea typeface="+mn-ea"/>
                <a:cs typeface="Arial"/>
              </a:rPr>
              <a:t>and navigate </a:t>
            </a:r>
            <a:r>
              <a:rPr kumimoji="0" sz="750" b="0" i="0" u="none" strike="noStrike" kern="1200" cap="none" spc="0" normalizeH="0" baseline="0" noProof="0" dirty="0">
                <a:ln>
                  <a:noFill/>
                </a:ln>
                <a:solidFill>
                  <a:srgbClr val="000000"/>
                </a:solidFill>
                <a:effectLst/>
                <a:uLnTx/>
                <a:uFillTx/>
                <a:latin typeface="Arial"/>
                <a:ea typeface="+mn-ea"/>
                <a:cs typeface="Arial"/>
              </a:rPr>
              <a:t>to the </a:t>
            </a:r>
            <a:r>
              <a:rPr kumimoji="0" sz="750" b="0" i="0" u="none" strike="noStrike" kern="1200" cap="none" spc="-3" normalizeH="0" baseline="0" noProof="0" dirty="0">
                <a:ln>
                  <a:noFill/>
                </a:ln>
                <a:solidFill>
                  <a:srgbClr val="000000"/>
                </a:solidFill>
                <a:effectLst/>
                <a:uLnTx/>
                <a:uFillTx/>
                <a:latin typeface="Arial"/>
                <a:ea typeface="+mn-ea"/>
                <a:cs typeface="Arial"/>
              </a:rPr>
              <a:t>training center within TriNetX.  Additional information is also available </a:t>
            </a:r>
            <a:r>
              <a:rPr kumimoji="0" sz="750" b="0" i="0" u="none" strike="noStrike" kern="1200" cap="none" spc="0" normalizeH="0" baseline="0" noProof="0" dirty="0">
                <a:ln>
                  <a:noFill/>
                </a:ln>
                <a:solidFill>
                  <a:srgbClr val="000000"/>
                </a:solidFill>
                <a:effectLst/>
                <a:uLnTx/>
                <a:uFillTx/>
                <a:latin typeface="Arial"/>
                <a:ea typeface="+mn-ea"/>
                <a:cs typeface="Arial"/>
              </a:rPr>
              <a:t>at:  </a:t>
            </a:r>
            <a:r>
              <a:rPr kumimoji="0" sz="750" b="0" i="0" u="sng" strike="noStrike" kern="1200" cap="none" spc="-3" normalizeH="0" baseline="0" noProof="0" dirty="0">
                <a:ln>
                  <a:noFill/>
                </a:ln>
                <a:solidFill>
                  <a:srgbClr val="0563C1"/>
                </a:solidFill>
                <a:effectLst/>
                <a:uLnTx/>
                <a:uFillTx/>
                <a:latin typeface="Arial"/>
                <a:ea typeface="+mn-ea"/>
                <a:cs typeface="Arial"/>
                <a:hlinkClick r:id="rId3"/>
              </a:rPr>
              <a:t>https://trinetx.com/</a:t>
            </a:r>
            <a:endParaRPr kumimoji="0" sz="75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object 7"/>
          <p:cNvSpPr txBox="1"/>
          <p:nvPr/>
        </p:nvSpPr>
        <p:spPr>
          <a:xfrm>
            <a:off x="4913660" y="4544040"/>
            <a:ext cx="2130569" cy="332399"/>
          </a:xfrm>
          <a:prstGeom prst="rect">
            <a:avLst/>
          </a:prstGeom>
        </p:spPr>
        <p:txBody>
          <a:bodyPr vert="horz" wrap="square" lIns="0" tIns="0" rIns="0" bIns="0" rtlCol="0">
            <a:spAutoFit/>
          </a:bodyPr>
          <a:lstStyle/>
          <a:p>
            <a:pPr marL="8659" marR="3464" lvl="0" indent="0" algn="l" defTabSz="914400" rtl="0" eaLnBrk="1" fontAlgn="base" latinLnBrk="0" hangingPunct="1">
              <a:lnSpc>
                <a:spcPct val="95900"/>
              </a:lnSpc>
              <a:spcBef>
                <a:spcPct val="0"/>
              </a:spcBef>
              <a:spcAft>
                <a:spcPct val="0"/>
              </a:spcAft>
              <a:buClrTx/>
              <a:buSzTx/>
              <a:buFontTx/>
              <a:buNone/>
              <a:tabLst/>
              <a:defRPr/>
            </a:pPr>
            <a:r>
              <a:rPr kumimoji="0" sz="750" b="1" i="0" u="none" strike="noStrike" kern="1200" cap="none" spc="0" normalizeH="0" baseline="0" noProof="0" dirty="0">
                <a:ln>
                  <a:noFill/>
                </a:ln>
                <a:solidFill>
                  <a:srgbClr val="833C0B"/>
                </a:solidFill>
                <a:effectLst/>
                <a:uLnTx/>
                <a:uFillTx/>
                <a:latin typeface="Arial"/>
                <a:ea typeface="+mn-ea"/>
                <a:cs typeface="Arial"/>
              </a:rPr>
              <a:t>Who </a:t>
            </a:r>
            <a:r>
              <a:rPr kumimoji="0" sz="750" b="1" i="0" u="none" strike="noStrike" kern="1200" cap="none" spc="-3" normalizeH="0" baseline="0" noProof="0" dirty="0">
                <a:ln>
                  <a:noFill/>
                </a:ln>
                <a:solidFill>
                  <a:srgbClr val="833C0B"/>
                </a:solidFill>
                <a:effectLst/>
                <a:uLnTx/>
                <a:uFillTx/>
                <a:latin typeface="Arial"/>
                <a:ea typeface="+mn-ea"/>
                <a:cs typeface="Arial"/>
              </a:rPr>
              <a:t>can </a:t>
            </a:r>
            <a:r>
              <a:rPr kumimoji="0" sz="750" b="1" i="0" u="none" strike="noStrike" kern="1200" cap="none" spc="0" normalizeH="0" baseline="0" noProof="0" dirty="0">
                <a:ln>
                  <a:noFill/>
                </a:ln>
                <a:solidFill>
                  <a:srgbClr val="833C0B"/>
                </a:solidFill>
                <a:effectLst/>
                <a:uLnTx/>
                <a:uFillTx/>
                <a:latin typeface="Arial"/>
                <a:ea typeface="+mn-ea"/>
                <a:cs typeface="Arial"/>
              </a:rPr>
              <a:t>I </a:t>
            </a:r>
            <a:r>
              <a:rPr kumimoji="0" sz="750" b="1" i="0" u="none" strike="noStrike" kern="1200" cap="none" spc="-3" normalizeH="0" baseline="0" noProof="0" dirty="0">
                <a:ln>
                  <a:noFill/>
                </a:ln>
                <a:solidFill>
                  <a:srgbClr val="833C0B"/>
                </a:solidFill>
                <a:effectLst/>
                <a:uLnTx/>
                <a:uFillTx/>
                <a:latin typeface="Arial"/>
                <a:ea typeface="+mn-ea"/>
                <a:cs typeface="Arial"/>
              </a:rPr>
              <a:t>contact </a:t>
            </a:r>
            <a:r>
              <a:rPr kumimoji="0" sz="750" b="1" i="0" u="none" strike="noStrike" kern="1200" cap="none" spc="0" normalizeH="0" baseline="0" noProof="0" dirty="0">
                <a:ln>
                  <a:noFill/>
                </a:ln>
                <a:solidFill>
                  <a:srgbClr val="833C0B"/>
                </a:solidFill>
                <a:effectLst/>
                <a:uLnTx/>
                <a:uFillTx/>
                <a:latin typeface="Arial"/>
                <a:ea typeface="+mn-ea"/>
                <a:cs typeface="Arial"/>
              </a:rPr>
              <a:t>with </a:t>
            </a:r>
            <a:r>
              <a:rPr kumimoji="0" sz="750" b="1" i="0" u="none" strike="noStrike" kern="1200" cap="none" spc="-3" normalizeH="0" baseline="0" noProof="0" dirty="0">
                <a:ln>
                  <a:noFill/>
                </a:ln>
                <a:solidFill>
                  <a:srgbClr val="833C0B"/>
                </a:solidFill>
                <a:effectLst/>
                <a:uLnTx/>
                <a:uFillTx/>
                <a:latin typeface="Arial"/>
                <a:ea typeface="+mn-ea"/>
                <a:cs typeface="Arial"/>
              </a:rPr>
              <a:t>additional</a:t>
            </a:r>
            <a:r>
              <a:rPr kumimoji="0" sz="750" b="1" i="0" u="none" strike="noStrike" kern="1200" cap="none" spc="-17" normalizeH="0" baseline="0" noProof="0" dirty="0">
                <a:ln>
                  <a:noFill/>
                </a:ln>
                <a:solidFill>
                  <a:srgbClr val="833C0B"/>
                </a:solidFill>
                <a:effectLst/>
                <a:uLnTx/>
                <a:uFillTx/>
                <a:latin typeface="Arial"/>
                <a:ea typeface="+mn-ea"/>
                <a:cs typeface="Arial"/>
              </a:rPr>
              <a:t> </a:t>
            </a:r>
            <a:r>
              <a:rPr kumimoji="0" sz="750" b="1" i="0" u="none" strike="noStrike" kern="1200" cap="none" spc="-3" normalizeH="0" baseline="0" noProof="0" dirty="0">
                <a:ln>
                  <a:noFill/>
                </a:ln>
                <a:solidFill>
                  <a:srgbClr val="833C0B"/>
                </a:solidFill>
                <a:effectLst/>
                <a:uLnTx/>
                <a:uFillTx/>
                <a:latin typeface="Arial"/>
                <a:ea typeface="+mn-ea"/>
                <a:cs typeface="Arial"/>
              </a:rPr>
              <a:t>questions? </a:t>
            </a:r>
            <a:r>
              <a:rPr kumimoji="0" sz="750" b="0" i="0" u="none" strike="noStrike" kern="1200" cap="none" spc="-3" normalizeH="0" baseline="0" noProof="0" dirty="0">
                <a:ln>
                  <a:noFill/>
                </a:ln>
                <a:solidFill>
                  <a:srgbClr val="000000"/>
                </a:solidFill>
                <a:effectLst/>
                <a:uLnTx/>
                <a:uFillTx/>
                <a:latin typeface="Arial"/>
                <a:ea typeface="+mn-ea"/>
                <a:cs typeface="Arial"/>
              </a:rPr>
              <a:t>If </a:t>
            </a:r>
            <a:r>
              <a:rPr kumimoji="0" sz="750" b="0" i="0" u="none" strike="noStrike" kern="1200" cap="none" spc="7" normalizeH="0" baseline="0" noProof="0" dirty="0">
                <a:ln>
                  <a:noFill/>
                </a:ln>
                <a:solidFill>
                  <a:srgbClr val="000000"/>
                </a:solidFill>
                <a:effectLst/>
                <a:uLnTx/>
                <a:uFillTx/>
                <a:latin typeface="Arial"/>
                <a:ea typeface="+mn-ea"/>
                <a:cs typeface="Arial"/>
              </a:rPr>
              <a:t> </a:t>
            </a:r>
            <a:r>
              <a:rPr kumimoji="0" sz="750" b="0" i="0" u="none" strike="noStrike" kern="1200" cap="none" spc="-3" normalizeH="0" baseline="0" noProof="0" dirty="0">
                <a:ln>
                  <a:noFill/>
                </a:ln>
                <a:solidFill>
                  <a:srgbClr val="000000"/>
                </a:solidFill>
                <a:effectLst/>
                <a:uLnTx/>
                <a:uFillTx/>
                <a:latin typeface="Arial"/>
                <a:ea typeface="+mn-ea"/>
                <a:cs typeface="Arial"/>
              </a:rPr>
              <a:t>you have any questions please contact Nicholas  Trombley</a:t>
            </a:r>
            <a:r>
              <a:rPr kumimoji="0" sz="750" b="0" i="0" u="none" strike="noStrike" kern="1200" cap="none" spc="10" normalizeH="0" baseline="0" noProof="0" dirty="0">
                <a:ln>
                  <a:noFill/>
                </a:ln>
                <a:solidFill>
                  <a:srgbClr val="000000"/>
                </a:solidFill>
                <a:effectLst/>
                <a:uLnTx/>
                <a:uFillTx/>
                <a:latin typeface="Arial"/>
                <a:ea typeface="+mn-ea"/>
                <a:cs typeface="Arial"/>
              </a:rPr>
              <a:t> </a:t>
            </a:r>
            <a:r>
              <a:rPr kumimoji="0" sz="750" b="0" i="0" u="none" strike="noStrike" kern="1200" cap="none" spc="-3" normalizeH="0" baseline="0" noProof="0" dirty="0">
                <a:ln>
                  <a:noFill/>
                </a:ln>
                <a:solidFill>
                  <a:srgbClr val="000000"/>
                </a:solidFill>
                <a:effectLst/>
                <a:uLnTx/>
                <a:uFillTx/>
                <a:latin typeface="Arial"/>
                <a:ea typeface="+mn-ea"/>
                <a:cs typeface="Arial"/>
              </a:rPr>
              <a:t>(Nicholas.Trombley@bmc.org).</a:t>
            </a:r>
            <a:endParaRPr kumimoji="0" sz="750" b="0" i="0" u="none" strike="noStrike" kern="1200" cap="none" spc="0" normalizeH="0" baseline="0" noProof="0">
              <a:ln>
                <a:noFill/>
              </a:ln>
              <a:solidFill>
                <a:srgbClr val="000000"/>
              </a:solidFill>
              <a:effectLst/>
              <a:uLnTx/>
              <a:uFillTx/>
              <a:latin typeface="Arial"/>
              <a:ea typeface="+mn-ea"/>
              <a:cs typeface="Arial"/>
            </a:endParaRPr>
          </a:p>
        </p:txBody>
      </p:sp>
      <p:sp>
        <p:nvSpPr>
          <p:cNvPr id="8" name="object 8"/>
          <p:cNvSpPr txBox="1"/>
          <p:nvPr/>
        </p:nvSpPr>
        <p:spPr>
          <a:xfrm>
            <a:off x="4913564" y="4976725"/>
            <a:ext cx="2145290" cy="1445011"/>
          </a:xfrm>
          <a:prstGeom prst="rect">
            <a:avLst/>
          </a:prstGeom>
        </p:spPr>
        <p:txBody>
          <a:bodyPr vert="horz" wrap="square" lIns="0" tIns="0" rIns="0" bIns="0" rtlCol="0">
            <a:spAutoFit/>
          </a:bodyPr>
          <a:lstStyle/>
          <a:p>
            <a:pPr marL="8659" marR="0" lvl="0" indent="0" algn="l" defTabSz="914400" rtl="0" eaLnBrk="1" fontAlgn="base" latinLnBrk="0" hangingPunct="1">
              <a:lnSpc>
                <a:spcPts val="886"/>
              </a:lnSpc>
              <a:spcBef>
                <a:spcPct val="0"/>
              </a:spcBef>
              <a:spcAft>
                <a:spcPct val="0"/>
              </a:spcAft>
              <a:buClrTx/>
              <a:buSzTx/>
              <a:buFontTx/>
              <a:buNone/>
              <a:tabLst/>
              <a:defRPr/>
            </a:pPr>
            <a:r>
              <a:rPr kumimoji="0" sz="750" b="1" i="0" u="none" strike="noStrike" kern="1200" cap="none" spc="0" normalizeH="0" baseline="0" noProof="0" dirty="0">
                <a:ln>
                  <a:noFill/>
                </a:ln>
                <a:solidFill>
                  <a:srgbClr val="833C0B"/>
                </a:solidFill>
                <a:effectLst/>
                <a:uLnTx/>
                <a:uFillTx/>
                <a:latin typeface="Arial"/>
                <a:ea typeface="+mn-ea"/>
                <a:cs typeface="Arial"/>
              </a:rPr>
              <a:t>What </a:t>
            </a:r>
            <a:r>
              <a:rPr kumimoji="0" sz="750" b="1" i="0" u="none" strike="noStrike" kern="1200" cap="none" spc="-3" normalizeH="0" baseline="0" noProof="0" dirty="0">
                <a:ln>
                  <a:noFill/>
                </a:ln>
                <a:solidFill>
                  <a:srgbClr val="833C0B"/>
                </a:solidFill>
                <a:effectLst/>
                <a:uLnTx/>
                <a:uFillTx/>
                <a:latin typeface="Arial"/>
                <a:ea typeface="+mn-ea"/>
                <a:cs typeface="Arial"/>
              </a:rPr>
              <a:t>data </a:t>
            </a:r>
            <a:r>
              <a:rPr kumimoji="0" sz="750" b="1" i="0" u="none" strike="noStrike" kern="1200" cap="none" spc="0" normalizeH="0" baseline="0" noProof="0" dirty="0">
                <a:ln>
                  <a:noFill/>
                </a:ln>
                <a:solidFill>
                  <a:srgbClr val="833C0B"/>
                </a:solidFill>
                <a:effectLst/>
                <a:uLnTx/>
                <a:uFillTx/>
                <a:latin typeface="Arial"/>
                <a:ea typeface="+mn-ea"/>
                <a:cs typeface="Arial"/>
              </a:rPr>
              <a:t>are </a:t>
            </a:r>
            <a:r>
              <a:rPr kumimoji="0" sz="750" b="1" i="0" u="none" strike="noStrike" kern="1200" cap="none" spc="-3" normalizeH="0" baseline="0" noProof="0" dirty="0">
                <a:ln>
                  <a:noFill/>
                </a:ln>
                <a:solidFill>
                  <a:srgbClr val="833C0B"/>
                </a:solidFill>
                <a:effectLst/>
                <a:uLnTx/>
                <a:uFillTx/>
                <a:latin typeface="Arial"/>
                <a:ea typeface="+mn-ea"/>
                <a:cs typeface="Arial"/>
              </a:rPr>
              <a:t>available </a:t>
            </a:r>
            <a:r>
              <a:rPr kumimoji="0" sz="750" b="1" i="0" u="none" strike="noStrike" kern="1200" cap="none" spc="0" normalizeH="0" baseline="0" noProof="0" dirty="0">
                <a:ln>
                  <a:noFill/>
                </a:ln>
                <a:solidFill>
                  <a:srgbClr val="833C0B"/>
                </a:solidFill>
                <a:effectLst/>
                <a:uLnTx/>
                <a:uFillTx/>
                <a:latin typeface="Arial"/>
                <a:ea typeface="+mn-ea"/>
                <a:cs typeface="Arial"/>
              </a:rPr>
              <a:t>in the</a:t>
            </a:r>
            <a:r>
              <a:rPr kumimoji="0" sz="750" b="1" i="0" u="none" strike="noStrike" kern="1200" cap="none" spc="-48" normalizeH="0" baseline="0" noProof="0" dirty="0">
                <a:ln>
                  <a:noFill/>
                </a:ln>
                <a:solidFill>
                  <a:srgbClr val="833C0B"/>
                </a:solidFill>
                <a:effectLst/>
                <a:uLnTx/>
                <a:uFillTx/>
                <a:latin typeface="Arial"/>
                <a:ea typeface="+mn-ea"/>
                <a:cs typeface="Arial"/>
              </a:rPr>
              <a:t> </a:t>
            </a:r>
            <a:r>
              <a:rPr kumimoji="0" sz="750" b="1" i="0" u="none" strike="noStrike" kern="1200" cap="none" spc="-3" normalizeH="0" baseline="0" noProof="0" dirty="0">
                <a:ln>
                  <a:noFill/>
                </a:ln>
                <a:solidFill>
                  <a:srgbClr val="833C0B"/>
                </a:solidFill>
                <a:effectLst/>
                <a:uLnTx/>
                <a:uFillTx/>
                <a:latin typeface="Arial"/>
                <a:ea typeface="+mn-ea"/>
                <a:cs typeface="Arial"/>
              </a:rPr>
              <a:t>system?</a:t>
            </a:r>
            <a:endParaRPr kumimoji="0" sz="750" b="0" i="0" u="none" strike="noStrike" kern="1200" cap="none" spc="0" normalizeH="0" baseline="0" noProof="0">
              <a:ln>
                <a:noFill/>
              </a:ln>
              <a:solidFill>
                <a:srgbClr val="000000"/>
              </a:solidFill>
              <a:effectLst/>
              <a:uLnTx/>
              <a:uFillTx/>
              <a:latin typeface="Arial"/>
              <a:ea typeface="+mn-ea"/>
              <a:cs typeface="Arial"/>
            </a:endParaRPr>
          </a:p>
          <a:p>
            <a:pPr marL="8659" marR="3464" lvl="0" indent="0" algn="l" defTabSz="914400" rtl="0" eaLnBrk="1" fontAlgn="base" latinLnBrk="0" hangingPunct="1">
              <a:lnSpc>
                <a:spcPct val="95800"/>
              </a:lnSpc>
              <a:spcBef>
                <a:spcPts val="24"/>
              </a:spcBef>
              <a:spcAft>
                <a:spcPct val="0"/>
              </a:spcAft>
              <a:buClrTx/>
              <a:buSzTx/>
              <a:buFontTx/>
              <a:buNone/>
              <a:tabLst/>
              <a:defRPr/>
            </a:pPr>
            <a:r>
              <a:rPr kumimoji="0" sz="750" b="0" i="0" u="none" strike="noStrike" kern="1200" cap="none" spc="-3" normalizeH="0" baseline="0" noProof="0" dirty="0">
                <a:ln>
                  <a:noFill/>
                </a:ln>
                <a:solidFill>
                  <a:srgbClr val="000000"/>
                </a:solidFill>
                <a:effectLst/>
                <a:uLnTx/>
                <a:uFillTx/>
                <a:latin typeface="Arial"/>
                <a:ea typeface="+mn-ea"/>
                <a:cs typeface="Arial"/>
              </a:rPr>
              <a:t>BMC is </a:t>
            </a:r>
            <a:r>
              <a:rPr kumimoji="0" sz="750" b="0" i="0" u="none" strike="noStrike" kern="1200" cap="none" spc="0" normalizeH="0" baseline="0" noProof="0" dirty="0">
                <a:ln>
                  <a:noFill/>
                </a:ln>
                <a:solidFill>
                  <a:srgbClr val="000000"/>
                </a:solidFill>
                <a:effectLst/>
                <a:uLnTx/>
                <a:uFillTx/>
                <a:latin typeface="Arial"/>
                <a:ea typeface="+mn-ea"/>
                <a:cs typeface="Arial"/>
              </a:rPr>
              <a:t>a </a:t>
            </a:r>
            <a:r>
              <a:rPr kumimoji="0" sz="750" b="0" i="0" u="none" strike="noStrike" kern="1200" cap="none" spc="-3" normalizeH="0" baseline="0" noProof="0" dirty="0">
                <a:ln>
                  <a:noFill/>
                </a:ln>
                <a:solidFill>
                  <a:srgbClr val="000000"/>
                </a:solidFill>
                <a:effectLst/>
                <a:uLnTx/>
                <a:uFillTx/>
                <a:latin typeface="Arial"/>
                <a:ea typeface="+mn-ea"/>
                <a:cs typeface="Arial"/>
              </a:rPr>
              <a:t>member </a:t>
            </a:r>
            <a:r>
              <a:rPr kumimoji="0" sz="750" b="0" i="0" u="none" strike="noStrike" kern="1200" cap="none" spc="-7" normalizeH="0" baseline="0" noProof="0" dirty="0">
                <a:ln>
                  <a:noFill/>
                </a:ln>
                <a:solidFill>
                  <a:srgbClr val="000000"/>
                </a:solidFill>
                <a:effectLst/>
                <a:uLnTx/>
                <a:uFillTx/>
                <a:latin typeface="Arial"/>
                <a:ea typeface="+mn-ea"/>
                <a:cs typeface="Arial"/>
              </a:rPr>
              <a:t>of </a:t>
            </a:r>
            <a:r>
              <a:rPr kumimoji="0" sz="750" b="0" i="0" u="none" strike="noStrike" kern="1200" cap="none" spc="0" normalizeH="0" baseline="0" noProof="0" dirty="0">
                <a:ln>
                  <a:noFill/>
                </a:ln>
                <a:solidFill>
                  <a:srgbClr val="000000"/>
                </a:solidFill>
                <a:effectLst/>
                <a:uLnTx/>
                <a:uFillTx/>
                <a:latin typeface="Arial"/>
                <a:ea typeface="+mn-ea"/>
                <a:cs typeface="Arial"/>
              </a:rPr>
              <a:t>the </a:t>
            </a:r>
            <a:r>
              <a:rPr kumimoji="0" sz="750" b="0" i="0" u="none" strike="noStrike" kern="1200" cap="none" spc="-3" normalizeH="0" baseline="0" noProof="0" dirty="0">
                <a:ln>
                  <a:noFill/>
                </a:ln>
                <a:solidFill>
                  <a:srgbClr val="000000"/>
                </a:solidFill>
                <a:effectLst/>
                <a:uLnTx/>
                <a:uFillTx/>
                <a:latin typeface="Arial"/>
                <a:ea typeface="+mn-ea"/>
                <a:cs typeface="Arial"/>
              </a:rPr>
              <a:t>TriNetX Research  Network. </a:t>
            </a:r>
            <a:r>
              <a:rPr kumimoji="0" sz="750" b="0" i="0" u="none" strike="noStrike" kern="1200" cap="none" spc="-7" normalizeH="0" baseline="0" noProof="0" dirty="0">
                <a:ln>
                  <a:noFill/>
                </a:ln>
                <a:solidFill>
                  <a:srgbClr val="000000"/>
                </a:solidFill>
                <a:effectLst/>
                <a:uLnTx/>
                <a:uFillTx/>
                <a:latin typeface="Arial"/>
                <a:ea typeface="+mn-ea"/>
                <a:cs typeface="Arial"/>
              </a:rPr>
              <a:t>BMC </a:t>
            </a:r>
            <a:r>
              <a:rPr kumimoji="0" sz="750" b="0" i="0" u="none" strike="noStrike" kern="1200" cap="none" spc="0" normalizeH="0" baseline="0" noProof="0" dirty="0">
                <a:ln>
                  <a:noFill/>
                </a:ln>
                <a:solidFill>
                  <a:srgbClr val="000000"/>
                </a:solidFill>
                <a:effectLst/>
                <a:uLnTx/>
                <a:uFillTx/>
                <a:latin typeface="Arial"/>
                <a:ea typeface="+mn-ea"/>
                <a:cs typeface="Arial"/>
              </a:rPr>
              <a:t>data can </a:t>
            </a:r>
            <a:r>
              <a:rPr kumimoji="0" sz="750" b="0" i="0" u="none" strike="noStrike" kern="1200" cap="none" spc="-3" normalizeH="0" baseline="0" noProof="0" dirty="0">
                <a:ln>
                  <a:noFill/>
                </a:ln>
                <a:solidFill>
                  <a:srgbClr val="000000"/>
                </a:solidFill>
                <a:effectLst/>
                <a:uLnTx/>
                <a:uFillTx/>
                <a:latin typeface="Arial"/>
                <a:ea typeface="+mn-ea"/>
                <a:cs typeface="Arial"/>
              </a:rPr>
              <a:t>be evaluated alone or in  combination with over 45 other institutions. For  BMC, </a:t>
            </a:r>
            <a:r>
              <a:rPr kumimoji="0" sz="750" b="0" i="0" u="none" strike="noStrike" kern="1200" cap="none" spc="0" normalizeH="0" baseline="0" noProof="0" dirty="0">
                <a:ln>
                  <a:noFill/>
                </a:ln>
                <a:solidFill>
                  <a:srgbClr val="000000"/>
                </a:solidFill>
                <a:effectLst/>
                <a:uLnTx/>
                <a:uFillTx/>
                <a:latin typeface="Arial"/>
                <a:ea typeface="+mn-ea"/>
                <a:cs typeface="Arial"/>
              </a:rPr>
              <a:t>a </a:t>
            </a:r>
            <a:r>
              <a:rPr kumimoji="0" sz="750" b="0" i="0" u="none" strike="noStrike" kern="1200" cap="none" spc="-3" normalizeH="0" baseline="0" noProof="0" dirty="0">
                <a:ln>
                  <a:noFill/>
                </a:ln>
                <a:solidFill>
                  <a:srgbClr val="000000"/>
                </a:solidFill>
                <a:effectLst/>
                <a:uLnTx/>
                <a:uFillTx/>
                <a:latin typeface="Arial"/>
                <a:ea typeface="+mn-ea"/>
                <a:cs typeface="Arial"/>
              </a:rPr>
              <a:t>subset </a:t>
            </a:r>
            <a:r>
              <a:rPr kumimoji="0" sz="750" b="0" i="0" u="none" strike="noStrike" kern="1200" cap="none" spc="-7" normalizeH="0" baseline="0" noProof="0" dirty="0">
                <a:ln>
                  <a:noFill/>
                </a:ln>
                <a:solidFill>
                  <a:srgbClr val="000000"/>
                </a:solidFill>
                <a:effectLst/>
                <a:uLnTx/>
                <a:uFillTx/>
                <a:latin typeface="Arial"/>
                <a:ea typeface="+mn-ea"/>
                <a:cs typeface="Arial"/>
              </a:rPr>
              <a:t>of </a:t>
            </a:r>
            <a:r>
              <a:rPr kumimoji="0" sz="750" b="0" i="0" u="none" strike="noStrike" kern="1200" cap="none" spc="-3" normalizeH="0" baseline="0" noProof="0" dirty="0">
                <a:ln>
                  <a:noFill/>
                </a:ln>
                <a:solidFill>
                  <a:srgbClr val="000000"/>
                </a:solidFill>
                <a:effectLst/>
                <a:uLnTx/>
                <a:uFillTx/>
                <a:latin typeface="Arial"/>
                <a:ea typeface="+mn-ea"/>
                <a:cs typeface="Arial"/>
              </a:rPr>
              <a:t>data from </a:t>
            </a:r>
            <a:r>
              <a:rPr kumimoji="0" sz="750" b="0" i="0" u="none" strike="noStrike" kern="1200" cap="none" spc="0" normalizeH="0" baseline="0" noProof="0" dirty="0">
                <a:ln>
                  <a:noFill/>
                </a:ln>
                <a:solidFill>
                  <a:srgbClr val="000000"/>
                </a:solidFill>
                <a:effectLst/>
                <a:uLnTx/>
                <a:uFillTx/>
                <a:latin typeface="Arial"/>
                <a:ea typeface="+mn-ea"/>
                <a:cs typeface="Arial"/>
              </a:rPr>
              <a:t>the </a:t>
            </a:r>
            <a:r>
              <a:rPr kumimoji="0" sz="750" b="0" i="0" u="none" strike="noStrike" kern="1200" cap="none" spc="-7" normalizeH="0" baseline="0" noProof="0" dirty="0">
                <a:ln>
                  <a:noFill/>
                </a:ln>
                <a:solidFill>
                  <a:srgbClr val="000000"/>
                </a:solidFill>
                <a:effectLst/>
                <a:uLnTx/>
                <a:uFillTx/>
                <a:latin typeface="Arial"/>
                <a:ea typeface="+mn-ea"/>
                <a:cs typeface="Arial"/>
              </a:rPr>
              <a:t>BMC </a:t>
            </a:r>
            <a:r>
              <a:rPr kumimoji="0" sz="750" b="0" i="0" u="none" strike="noStrike" kern="1200" cap="none" spc="-3" normalizeH="0" baseline="0" noProof="0" dirty="0">
                <a:ln>
                  <a:noFill/>
                </a:ln>
                <a:solidFill>
                  <a:srgbClr val="000000"/>
                </a:solidFill>
                <a:effectLst/>
                <a:uLnTx/>
                <a:uFillTx/>
                <a:latin typeface="Arial"/>
                <a:ea typeface="+mn-ea"/>
                <a:cs typeface="Arial"/>
              </a:rPr>
              <a:t>Clinical </a:t>
            </a:r>
            <a:r>
              <a:rPr kumimoji="0" sz="750" b="0" i="0" u="none" strike="noStrike" kern="1200" cap="none" spc="0" normalizeH="0" baseline="0" noProof="0" dirty="0">
                <a:ln>
                  <a:noFill/>
                </a:ln>
                <a:solidFill>
                  <a:srgbClr val="000000"/>
                </a:solidFill>
                <a:effectLst/>
                <a:uLnTx/>
                <a:uFillTx/>
                <a:latin typeface="Arial"/>
                <a:ea typeface="+mn-ea"/>
                <a:cs typeface="Arial"/>
              </a:rPr>
              <a:t>Data  Warehouse are </a:t>
            </a:r>
            <a:r>
              <a:rPr kumimoji="0" sz="750" b="0" i="0" u="none" strike="noStrike" kern="1200" cap="none" spc="-3" normalizeH="0" baseline="0" noProof="0" dirty="0">
                <a:ln>
                  <a:noFill/>
                </a:ln>
                <a:solidFill>
                  <a:srgbClr val="000000"/>
                </a:solidFill>
                <a:effectLst/>
                <a:uLnTx/>
                <a:uFillTx/>
                <a:latin typeface="Arial"/>
                <a:ea typeface="+mn-ea"/>
                <a:cs typeface="Arial"/>
              </a:rPr>
              <a:t>transformed </a:t>
            </a:r>
            <a:r>
              <a:rPr kumimoji="0" sz="750" b="0" i="0" u="none" strike="noStrike" kern="1200" cap="none" spc="0" normalizeH="0" baseline="0" noProof="0" dirty="0">
                <a:ln>
                  <a:noFill/>
                </a:ln>
                <a:solidFill>
                  <a:srgbClr val="000000"/>
                </a:solidFill>
                <a:effectLst/>
                <a:uLnTx/>
                <a:uFillTx/>
                <a:latin typeface="Arial"/>
                <a:ea typeface="+mn-ea"/>
                <a:cs typeface="Arial"/>
              </a:rPr>
              <a:t>into a </a:t>
            </a:r>
            <a:r>
              <a:rPr kumimoji="0" sz="750" b="0" i="0" u="none" strike="noStrike" kern="1200" cap="none" spc="-3" normalizeH="0" baseline="0" noProof="0" dirty="0">
                <a:ln>
                  <a:noFill/>
                </a:ln>
                <a:solidFill>
                  <a:srgbClr val="000000"/>
                </a:solidFill>
                <a:effectLst/>
                <a:uLnTx/>
                <a:uFillTx/>
                <a:latin typeface="Arial"/>
                <a:ea typeface="+mn-ea"/>
                <a:cs typeface="Arial"/>
              </a:rPr>
              <a:t>de-identified  limited dataset and uploaded </a:t>
            </a:r>
            <a:r>
              <a:rPr kumimoji="0" sz="750" b="0" i="0" u="none" strike="noStrike" kern="1200" cap="none" spc="0" normalizeH="0" baseline="0" noProof="0" dirty="0">
                <a:ln>
                  <a:noFill/>
                </a:ln>
                <a:solidFill>
                  <a:srgbClr val="000000"/>
                </a:solidFill>
                <a:effectLst/>
                <a:uLnTx/>
                <a:uFillTx/>
                <a:latin typeface="Arial"/>
                <a:ea typeface="+mn-ea"/>
                <a:cs typeface="Arial"/>
              </a:rPr>
              <a:t>to </a:t>
            </a:r>
            <a:r>
              <a:rPr kumimoji="0" sz="750" b="0" i="0" u="none" strike="noStrike" kern="1200" cap="none" spc="-3" normalizeH="0" baseline="0" noProof="0" dirty="0">
                <a:ln>
                  <a:noFill/>
                </a:ln>
                <a:solidFill>
                  <a:srgbClr val="000000"/>
                </a:solidFill>
                <a:effectLst/>
                <a:uLnTx/>
                <a:uFillTx/>
                <a:latin typeface="Arial"/>
                <a:ea typeface="+mn-ea"/>
                <a:cs typeface="Arial"/>
              </a:rPr>
              <a:t>TriNetX every </a:t>
            </a:r>
            <a:r>
              <a:rPr kumimoji="0" sz="750" b="0" i="0" u="none" strike="noStrike" kern="1200" cap="none" spc="0" normalizeH="0" baseline="0" noProof="0" dirty="0">
                <a:ln>
                  <a:noFill/>
                </a:ln>
                <a:solidFill>
                  <a:srgbClr val="000000"/>
                </a:solidFill>
                <a:effectLst/>
                <a:uLnTx/>
                <a:uFillTx/>
                <a:latin typeface="Arial"/>
                <a:ea typeface="+mn-ea"/>
                <a:cs typeface="Arial"/>
              </a:rPr>
              <a:t>1-2  </a:t>
            </a:r>
            <a:r>
              <a:rPr kumimoji="0" sz="750" b="0" i="0" u="none" strike="noStrike" kern="1200" cap="none" spc="-3" normalizeH="0" baseline="0" noProof="0" dirty="0">
                <a:ln>
                  <a:noFill/>
                </a:ln>
                <a:solidFill>
                  <a:srgbClr val="000000"/>
                </a:solidFill>
                <a:effectLst/>
                <a:uLnTx/>
                <a:uFillTx/>
                <a:latin typeface="Arial"/>
                <a:ea typeface="+mn-ea"/>
                <a:cs typeface="Arial"/>
              </a:rPr>
              <a:t>months. For added privacy protection all </a:t>
            </a:r>
            <a:r>
              <a:rPr kumimoji="0" sz="750" b="0" i="0" u="none" strike="noStrike" kern="1200" cap="none" spc="0" normalizeH="0" baseline="0" noProof="0" dirty="0">
                <a:ln>
                  <a:noFill/>
                </a:ln>
                <a:solidFill>
                  <a:srgbClr val="000000"/>
                </a:solidFill>
                <a:effectLst/>
                <a:uLnTx/>
                <a:uFillTx/>
                <a:latin typeface="Arial"/>
                <a:ea typeface="+mn-ea"/>
                <a:cs typeface="Arial"/>
              </a:rPr>
              <a:t>dates for  </a:t>
            </a:r>
            <a:r>
              <a:rPr kumimoji="0" sz="750" b="0" i="0" u="none" strike="noStrike" kern="1200" cap="none" spc="-3" normalizeH="0" baseline="0" noProof="0" dirty="0">
                <a:ln>
                  <a:noFill/>
                </a:ln>
                <a:solidFill>
                  <a:srgbClr val="000000"/>
                </a:solidFill>
                <a:effectLst/>
                <a:uLnTx/>
                <a:uFillTx/>
                <a:latin typeface="Arial"/>
                <a:ea typeface="+mn-ea"/>
                <a:cs typeface="Arial"/>
              </a:rPr>
              <a:t>an individual </a:t>
            </a:r>
            <a:r>
              <a:rPr kumimoji="0" sz="750" b="0" i="0" u="none" strike="noStrike" kern="1200" cap="none" spc="0" normalizeH="0" baseline="0" noProof="0" dirty="0">
                <a:ln>
                  <a:noFill/>
                </a:ln>
                <a:solidFill>
                  <a:srgbClr val="000000"/>
                </a:solidFill>
                <a:effectLst/>
                <a:uLnTx/>
                <a:uFillTx/>
                <a:latin typeface="Arial"/>
                <a:ea typeface="+mn-ea"/>
                <a:cs typeface="Arial"/>
              </a:rPr>
              <a:t>are </a:t>
            </a:r>
            <a:r>
              <a:rPr kumimoji="0" sz="750" b="0" i="0" u="none" strike="noStrike" kern="1200" cap="none" spc="-3" normalizeH="0" baseline="0" noProof="0" dirty="0">
                <a:ln>
                  <a:noFill/>
                </a:ln>
                <a:solidFill>
                  <a:srgbClr val="000000"/>
                </a:solidFill>
                <a:effectLst/>
                <a:uLnTx/>
                <a:uFillTx/>
                <a:latin typeface="Arial"/>
                <a:ea typeface="+mn-ea"/>
                <a:cs typeface="Arial"/>
              </a:rPr>
              <a:t>adjusted by </a:t>
            </a:r>
            <a:r>
              <a:rPr kumimoji="0" sz="750" b="0" i="0" u="none" strike="noStrike" kern="1200" cap="none" spc="0" normalizeH="0" baseline="0" noProof="0" dirty="0">
                <a:ln>
                  <a:noFill/>
                </a:ln>
                <a:solidFill>
                  <a:srgbClr val="000000"/>
                </a:solidFill>
                <a:effectLst/>
                <a:uLnTx/>
                <a:uFillTx/>
                <a:latin typeface="Arial"/>
                <a:ea typeface="+mn-ea"/>
                <a:cs typeface="Arial"/>
              </a:rPr>
              <a:t>+- </a:t>
            </a:r>
            <a:r>
              <a:rPr kumimoji="0" sz="750" b="0" i="0" u="none" strike="noStrike" kern="1200" cap="none" spc="-3" normalizeH="0" baseline="0" noProof="0" dirty="0">
                <a:ln>
                  <a:noFill/>
                </a:ln>
                <a:solidFill>
                  <a:srgbClr val="000000"/>
                </a:solidFill>
                <a:effectLst/>
                <a:uLnTx/>
                <a:uFillTx/>
                <a:latin typeface="Arial"/>
                <a:ea typeface="+mn-ea"/>
                <a:cs typeface="Arial"/>
              </a:rPr>
              <a:t>30 days. Data  uploaded </a:t>
            </a:r>
            <a:r>
              <a:rPr kumimoji="0" sz="750" b="0" i="0" u="none" strike="noStrike" kern="1200" cap="none" spc="0" normalizeH="0" baseline="0" noProof="0" dirty="0">
                <a:ln>
                  <a:noFill/>
                </a:ln>
                <a:solidFill>
                  <a:srgbClr val="000000"/>
                </a:solidFill>
                <a:effectLst/>
                <a:uLnTx/>
                <a:uFillTx/>
                <a:latin typeface="Arial"/>
                <a:ea typeface="+mn-ea"/>
                <a:cs typeface="Arial"/>
              </a:rPr>
              <a:t>dates </a:t>
            </a:r>
            <a:r>
              <a:rPr kumimoji="0" sz="750" b="0" i="0" u="none" strike="noStrike" kern="1200" cap="none" spc="-3" normalizeH="0" baseline="0" noProof="0" dirty="0">
                <a:ln>
                  <a:noFill/>
                </a:ln>
                <a:solidFill>
                  <a:srgbClr val="000000"/>
                </a:solidFill>
                <a:effectLst/>
                <a:uLnTx/>
                <a:uFillTx/>
                <a:latin typeface="Arial"/>
                <a:ea typeface="+mn-ea"/>
                <a:cs typeface="Arial"/>
              </a:rPr>
              <a:t>back </a:t>
            </a:r>
            <a:r>
              <a:rPr kumimoji="0" sz="750" b="0" i="0" u="none" strike="noStrike" kern="1200" cap="none" spc="0" normalizeH="0" baseline="0" noProof="0" dirty="0">
                <a:ln>
                  <a:noFill/>
                </a:ln>
                <a:solidFill>
                  <a:srgbClr val="000000"/>
                </a:solidFill>
                <a:effectLst/>
                <a:uLnTx/>
                <a:uFillTx/>
                <a:latin typeface="Arial"/>
                <a:ea typeface="+mn-ea"/>
                <a:cs typeface="Arial"/>
              </a:rPr>
              <a:t>to </a:t>
            </a:r>
            <a:r>
              <a:rPr kumimoji="0" sz="750" b="0" i="0" u="none" strike="noStrike" kern="1200" cap="none" spc="-3" normalizeH="0" baseline="0" noProof="0" dirty="0">
                <a:ln>
                  <a:noFill/>
                </a:ln>
                <a:solidFill>
                  <a:srgbClr val="000000"/>
                </a:solidFill>
                <a:effectLst/>
                <a:uLnTx/>
                <a:uFillTx/>
                <a:latin typeface="Arial"/>
                <a:ea typeface="+mn-ea"/>
                <a:cs typeface="Arial"/>
              </a:rPr>
              <a:t>2000 and include:  diagnoses, medications, laboratory results,  encounters, vital signs, and demographic features.  Narrative </a:t>
            </a:r>
            <a:r>
              <a:rPr kumimoji="0" sz="750" b="0" i="0" u="none" strike="noStrike" kern="1200" cap="none" spc="0" normalizeH="0" baseline="0" noProof="0" dirty="0">
                <a:ln>
                  <a:noFill/>
                </a:ln>
                <a:solidFill>
                  <a:srgbClr val="000000"/>
                </a:solidFill>
                <a:effectLst/>
                <a:uLnTx/>
                <a:uFillTx/>
                <a:latin typeface="Arial"/>
                <a:ea typeface="+mn-ea"/>
                <a:cs typeface="Arial"/>
              </a:rPr>
              <a:t>notes </a:t>
            </a:r>
            <a:r>
              <a:rPr kumimoji="0" sz="750" b="0" i="0" u="none" strike="noStrike" kern="1200" cap="none" spc="-3" normalizeH="0" baseline="0" noProof="0" dirty="0">
                <a:ln>
                  <a:noFill/>
                </a:ln>
                <a:solidFill>
                  <a:srgbClr val="000000"/>
                </a:solidFill>
                <a:effectLst/>
                <a:uLnTx/>
                <a:uFillTx/>
                <a:latin typeface="Arial"/>
                <a:ea typeface="+mn-ea"/>
                <a:cs typeface="Arial"/>
              </a:rPr>
              <a:t>and results </a:t>
            </a:r>
            <a:r>
              <a:rPr kumimoji="0" sz="750" b="0" i="0" u="none" strike="noStrike" kern="1200" cap="none" spc="0" normalizeH="0" baseline="0" noProof="0" dirty="0">
                <a:ln>
                  <a:noFill/>
                </a:ln>
                <a:solidFill>
                  <a:srgbClr val="000000"/>
                </a:solidFill>
                <a:effectLst/>
                <a:uLnTx/>
                <a:uFillTx/>
                <a:latin typeface="Arial"/>
                <a:ea typeface="+mn-ea"/>
                <a:cs typeface="Arial"/>
              </a:rPr>
              <a:t>are </a:t>
            </a:r>
            <a:r>
              <a:rPr kumimoji="0" sz="750" b="0" i="0" u="none" strike="noStrike" kern="1200" cap="none" spc="-3" normalizeH="0" baseline="0" noProof="0" dirty="0">
                <a:ln>
                  <a:noFill/>
                </a:ln>
                <a:solidFill>
                  <a:srgbClr val="000000"/>
                </a:solidFill>
                <a:effectLst/>
                <a:uLnTx/>
                <a:uFillTx/>
                <a:latin typeface="Arial"/>
                <a:ea typeface="+mn-ea"/>
                <a:cs typeface="Arial"/>
              </a:rPr>
              <a:t>not</a:t>
            </a:r>
            <a:r>
              <a:rPr kumimoji="0" sz="750" b="0" i="0" u="none" strike="noStrike" kern="1200" cap="none" spc="-17" normalizeH="0" baseline="0" noProof="0" dirty="0">
                <a:ln>
                  <a:noFill/>
                </a:ln>
                <a:solidFill>
                  <a:srgbClr val="000000"/>
                </a:solidFill>
                <a:effectLst/>
                <a:uLnTx/>
                <a:uFillTx/>
                <a:latin typeface="Arial"/>
                <a:ea typeface="+mn-ea"/>
                <a:cs typeface="Arial"/>
              </a:rPr>
              <a:t> </a:t>
            </a:r>
            <a:r>
              <a:rPr kumimoji="0" sz="750" b="0" i="0" u="none" strike="noStrike" kern="1200" cap="none" spc="-3" normalizeH="0" baseline="0" noProof="0" dirty="0">
                <a:ln>
                  <a:noFill/>
                </a:ln>
                <a:solidFill>
                  <a:srgbClr val="000000"/>
                </a:solidFill>
                <a:effectLst/>
                <a:uLnTx/>
                <a:uFillTx/>
                <a:latin typeface="Arial"/>
                <a:ea typeface="+mn-ea"/>
                <a:cs typeface="Arial"/>
              </a:rPr>
              <a:t>shared.</a:t>
            </a:r>
            <a:endParaRPr kumimoji="0" sz="750" b="0" i="0" u="none" strike="noStrike" kern="1200" cap="none" spc="0" normalizeH="0" baseline="0" noProof="0">
              <a:ln>
                <a:noFill/>
              </a:ln>
              <a:solidFill>
                <a:srgbClr val="000000"/>
              </a:solidFill>
              <a:effectLst/>
              <a:uLnTx/>
              <a:uFillTx/>
              <a:latin typeface="Arial"/>
              <a:ea typeface="+mn-ea"/>
              <a:cs typeface="Arial"/>
            </a:endParaRPr>
          </a:p>
        </p:txBody>
      </p:sp>
      <p:sp>
        <p:nvSpPr>
          <p:cNvPr id="9" name="object 9"/>
          <p:cNvSpPr/>
          <p:nvPr/>
        </p:nvSpPr>
        <p:spPr>
          <a:xfrm>
            <a:off x="2308234" y="4357687"/>
            <a:ext cx="4666817" cy="18617"/>
          </a:xfrm>
          <a:custGeom>
            <a:avLst/>
            <a:gdLst/>
            <a:ahLst/>
            <a:cxnLst/>
            <a:rect l="l" t="t" r="r" b="b"/>
            <a:pathLst>
              <a:path w="6844665" h="27304">
                <a:moveTo>
                  <a:pt x="0" y="0"/>
                </a:moveTo>
                <a:lnTo>
                  <a:pt x="6844665" y="27305"/>
                </a:lnTo>
              </a:path>
            </a:pathLst>
          </a:custGeom>
          <a:ln w="6350">
            <a:solidFill>
              <a:srgbClr val="D0CECE"/>
            </a:solidFill>
          </a:ln>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Title 2"/>
          <p:cNvSpPr txBox="1">
            <a:spLocks/>
          </p:cNvSpPr>
          <p:nvPr/>
        </p:nvSpPr>
        <p:spPr>
          <a:xfrm>
            <a:off x="173829" y="155576"/>
            <a:ext cx="8752621" cy="634999"/>
          </a:xfrm>
          <a:prstGeom prst="rect">
            <a:avLst/>
          </a:prstGeom>
        </p:spPr>
        <p:txBody>
          <a:bodyPr/>
          <a:lst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(Add. 10)</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err="1" smtClean="0">
                <a:ln>
                  <a:noFill/>
                </a:ln>
                <a:solidFill>
                  <a:srgbClr val="00437B"/>
                </a:solidFill>
                <a:effectLst/>
                <a:uLnTx/>
                <a:uFillTx/>
                <a:latin typeface="Arial" panose="020B0604020202020204" pitchFamily="34" charset="0"/>
                <a:ea typeface="+mj-ea"/>
                <a:cs typeface="Arial" panose="020B0604020202020204" pitchFamily="34" charset="0"/>
              </a:rPr>
              <a:t>TriNetX</a:t>
            </a: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 Research at BMC</a:t>
            </a:r>
            <a:endParaRPr kumimoji="0" lang="en-US" sz="1900" b="1" i="0" u="none" strike="noStrike" kern="1200" cap="none" spc="0" normalizeH="0" baseline="0" noProof="0" dirty="0">
              <a:ln>
                <a:noFill/>
              </a:ln>
              <a:solidFill>
                <a:srgbClr val="00437B"/>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6295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Issue: </a:t>
            </a:r>
            <a:r>
              <a:rPr lang="en-US" dirty="0" smtClean="0"/>
              <a:t>Many requests to use a variety of digital tool vendors for research coming in primarily through Privacy. </a:t>
            </a:r>
          </a:p>
          <a:p>
            <a:r>
              <a:rPr lang="en-US" b="1" dirty="0" smtClean="0"/>
              <a:t>Ongoing Efforts: </a:t>
            </a:r>
          </a:p>
          <a:p>
            <a:pPr lvl="1"/>
            <a:r>
              <a:rPr lang="en-US" b="1" dirty="0" smtClean="0"/>
              <a:t>Who:</a:t>
            </a:r>
            <a:r>
              <a:rPr lang="en-US" dirty="0"/>
              <a:t> BMC Research Operations is currently in discussion with Privacy, </a:t>
            </a:r>
            <a:r>
              <a:rPr lang="en-US" dirty="0" smtClean="0"/>
              <a:t>Legal, Supply </a:t>
            </a:r>
            <a:r>
              <a:rPr lang="en-US" dirty="0"/>
              <a:t>Chain </a:t>
            </a:r>
            <a:r>
              <a:rPr lang="en-US" dirty="0" smtClean="0"/>
              <a:t>Operations (SCO), </a:t>
            </a:r>
            <a:r>
              <a:rPr lang="en-US" dirty="0"/>
              <a:t>IT, and IS representatives </a:t>
            </a:r>
            <a:endParaRPr lang="en-US" b="1" dirty="0" smtClean="0"/>
          </a:p>
          <a:p>
            <a:pPr lvl="1"/>
            <a:r>
              <a:rPr lang="en-US" b="1" dirty="0" smtClean="0"/>
              <a:t>What: </a:t>
            </a:r>
            <a:r>
              <a:rPr lang="en-US" dirty="0" smtClean="0"/>
              <a:t>streamlined process for vetting and onboarding vendors for research purposes. </a:t>
            </a:r>
          </a:p>
          <a:p>
            <a:pPr lvl="2"/>
            <a:r>
              <a:rPr lang="en-US" dirty="0"/>
              <a:t>P</a:t>
            </a:r>
            <a:r>
              <a:rPr lang="en-US" dirty="0" smtClean="0"/>
              <a:t>rocess for research-centric requests will follow the general SCO process with nuances built in to respond for research-specific issues</a:t>
            </a:r>
          </a:p>
          <a:p>
            <a:pPr lvl="1"/>
            <a:endParaRPr lang="en-US" dirty="0"/>
          </a:p>
          <a:p>
            <a:r>
              <a:rPr lang="en-US" b="1" u="sng" dirty="0" smtClean="0"/>
              <a:t>Deliverables in Development</a:t>
            </a:r>
            <a:r>
              <a:rPr lang="en-US" dirty="0" smtClean="0"/>
              <a:t>:</a:t>
            </a:r>
          </a:p>
          <a:p>
            <a:pPr lvl="1"/>
            <a:r>
              <a:rPr lang="en-US" b="1" dirty="0" smtClean="0">
                <a:solidFill>
                  <a:schemeClr val="accent1">
                    <a:lumMod val="50000"/>
                  </a:schemeClr>
                </a:solidFill>
              </a:rPr>
              <a:t>Intake Analysis and Work Flow Diagram</a:t>
            </a:r>
            <a:r>
              <a:rPr lang="en-US" dirty="0" smtClean="0">
                <a:solidFill>
                  <a:schemeClr val="accent1">
                    <a:lumMod val="50000"/>
                  </a:schemeClr>
                </a:solidFill>
              </a:rPr>
              <a:t>: </a:t>
            </a:r>
          </a:p>
          <a:p>
            <a:pPr lvl="2"/>
            <a:r>
              <a:rPr lang="en-US" dirty="0" smtClean="0"/>
              <a:t>Determines resolution path depending on</a:t>
            </a:r>
          </a:p>
          <a:p>
            <a:pPr marL="520700" lvl="2" indent="0">
              <a:buNone/>
            </a:pPr>
            <a:r>
              <a:rPr lang="en-US" dirty="0" smtClean="0"/>
              <a:t> whether or not the tool will be used for research, </a:t>
            </a:r>
          </a:p>
          <a:p>
            <a:pPr marL="520700" lvl="2" indent="0">
              <a:buNone/>
            </a:pPr>
            <a:r>
              <a:rPr lang="en-US" dirty="0" smtClean="0"/>
              <a:t>clinical purposes or mix of both</a:t>
            </a:r>
          </a:p>
          <a:p>
            <a:pPr lvl="1"/>
            <a:r>
              <a:rPr lang="en-US" b="1" dirty="0" smtClean="0">
                <a:solidFill>
                  <a:schemeClr val="accent1">
                    <a:lumMod val="50000"/>
                  </a:schemeClr>
                </a:solidFill>
              </a:rPr>
              <a:t>Intake Checklist/Cover Page of Questions</a:t>
            </a:r>
            <a:r>
              <a:rPr lang="en-US" dirty="0" smtClean="0"/>
              <a:t>: </a:t>
            </a:r>
          </a:p>
          <a:p>
            <a:pPr lvl="2"/>
            <a:r>
              <a:rPr lang="en-US" dirty="0" smtClean="0"/>
              <a:t>Mirroring SCO</a:t>
            </a:r>
          </a:p>
          <a:p>
            <a:pPr lvl="2"/>
            <a:r>
              <a:rPr lang="en-US" dirty="0"/>
              <a:t>D</a:t>
            </a:r>
            <a:r>
              <a:rPr lang="en-US" dirty="0" smtClean="0"/>
              <a:t>eveloping a list of general questions </a:t>
            </a:r>
          </a:p>
          <a:p>
            <a:pPr marL="520700" lvl="2" indent="0">
              <a:buNone/>
            </a:pPr>
            <a:r>
              <a:rPr lang="en-US" dirty="0" smtClean="0"/>
              <a:t>requestors answer to initiate vetting </a:t>
            </a:r>
          </a:p>
          <a:p>
            <a:pPr marL="520700" lvl="2" indent="0">
              <a:buNone/>
            </a:pPr>
            <a:r>
              <a:rPr lang="en-US" dirty="0" smtClean="0"/>
              <a:t>research vendors.</a:t>
            </a:r>
          </a:p>
          <a:p>
            <a:pPr marL="0" indent="0">
              <a:buNone/>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Research Vendor Vetting &amp; Service Agreements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110" y="4647778"/>
            <a:ext cx="1865376" cy="17424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524" y="3290608"/>
            <a:ext cx="1730548" cy="1730548"/>
          </a:xfrm>
          <a:prstGeom prst="rect">
            <a:avLst/>
          </a:prstGeom>
        </p:spPr>
      </p:pic>
    </p:spTree>
    <p:extLst>
      <p:ext uri="{BB962C8B-B14F-4D97-AF65-F5344CB8AC3E}">
        <p14:creationId xmlns:p14="http://schemas.microsoft.com/office/powerpoint/2010/main" val="268127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6549" y="1201605"/>
            <a:ext cx="8697753" cy="3514808"/>
          </a:xfrm>
          <a:prstGeom prst="rect">
            <a:avLst/>
          </a:prstGeom>
        </p:spPr>
        <p:txBody>
          <a:bodyPr vert="horz" wrap="square" lIns="0" tIns="0" rIns="0" bIns="0" rtlCol="0">
            <a:spAutoFit/>
          </a:bodyPr>
          <a:lstStyle/>
          <a:p>
            <a:pPr marL="285750" marR="0" lvl="0" indent="-285750" algn="l" defTabSz="914400" rtl="0" eaLnBrk="1" fontAlgn="base" latinLnBrk="0" hangingPunct="1">
              <a:lnSpc>
                <a:spcPct val="100000"/>
              </a:lnSpc>
              <a:spcBef>
                <a:spcPct val="0"/>
              </a:spcBef>
              <a:spcAft>
                <a:spcPct val="0"/>
              </a:spcAft>
              <a:buClr>
                <a:srgbClr val="002060"/>
              </a:buClr>
              <a:buSzTx/>
              <a:buFont typeface="Wingdings" panose="05000000000000000000" pitchFamily="2" charset="2"/>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VelosCT is a Clinical Trial Management System (CTMS</a:t>
            </a:r>
            <a:r>
              <a:rPr kumimoji="0" sz="1600" b="0" i="0" u="none" strike="noStrike" kern="1200" cap="none" spc="0" normalizeH="0" baseline="0" noProof="0" dirty="0" smtClean="0">
                <a:ln>
                  <a:noFill/>
                </a:ln>
                <a:solidFill>
                  <a:srgbClr val="000000"/>
                </a:solidFill>
                <a:effectLst/>
                <a:uLnTx/>
                <a:uFillTx/>
                <a:latin typeface="Arial" panose="020B0604020202020204"/>
                <a:ea typeface="+mn-ea"/>
                <a:cs typeface="Arial" charset="0"/>
              </a:rPr>
              <a:t>)</a:t>
            </a:r>
            <a:endPar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Arial" charset="0"/>
            </a:endParaRPr>
          </a:p>
          <a:p>
            <a:pPr marL="285750" marR="0" lvl="0" indent="-285750" algn="l" defTabSz="914400" rtl="0" eaLnBrk="1" fontAlgn="base" latinLnBrk="0" hangingPunct="1">
              <a:lnSpc>
                <a:spcPct val="100000"/>
              </a:lnSpc>
              <a:spcBef>
                <a:spcPct val="0"/>
              </a:spcBef>
              <a:spcAft>
                <a:spcPct val="0"/>
              </a:spcAft>
              <a:buClr>
                <a:srgbClr val="002060"/>
              </a:buClr>
              <a:buSzTx/>
              <a:buFont typeface="Wingdings" panose="05000000000000000000" pitchFamily="2" charset="2"/>
              <a:buChar char="§"/>
              <a:tabLst>
                <a:tab pos="180975" algn="l"/>
              </a:tabLst>
              <a:defRPr/>
            </a:pPr>
            <a:endPar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endParaRPr>
          </a:p>
          <a:p>
            <a:pPr marL="285750" marR="280035" lvl="0" indent="-285750" algn="l" defTabSz="914400" rtl="0" eaLnBrk="1" fontAlgn="base" latinLnBrk="0" hangingPunct="1">
              <a:lnSpc>
                <a:spcPct val="130000"/>
              </a:lnSpc>
              <a:spcBef>
                <a:spcPts val="746"/>
              </a:spcBef>
              <a:spcAft>
                <a:spcPct val="0"/>
              </a:spcAft>
              <a:buClr>
                <a:srgbClr val="002060"/>
              </a:buClr>
              <a:buSzTx/>
              <a:buFont typeface="Wingdings" panose="05000000000000000000" pitchFamily="2" charset="2"/>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VelosCT connects financial, administrative and clinical research activities to  help manage </a:t>
            </a:r>
            <a:r>
              <a:rPr kumimoji="0" sz="1600" b="0" i="0" u="none" strike="noStrike" kern="1200" cap="none" spc="0" normalizeH="0" baseline="0" noProof="0" dirty="0" smtClean="0">
                <a:ln>
                  <a:noFill/>
                </a:ln>
                <a:solidFill>
                  <a:srgbClr val="000000"/>
                </a:solidFill>
                <a:effectLst/>
                <a:uLnTx/>
                <a:uFillTx/>
                <a:latin typeface="Arial" panose="020B0604020202020204"/>
                <a:ea typeface="+mn-ea"/>
                <a:cs typeface="Arial" charset="0"/>
              </a:rPr>
              <a:t>studies</a:t>
            </a:r>
            <a:endPar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Arial" charset="0"/>
            </a:endParaRPr>
          </a:p>
          <a:p>
            <a:pPr marL="285750" marR="280035" lvl="0" indent="-285750" algn="l" defTabSz="914400" rtl="0" eaLnBrk="1" fontAlgn="base" latinLnBrk="0" hangingPunct="1">
              <a:lnSpc>
                <a:spcPct val="130000"/>
              </a:lnSpc>
              <a:spcBef>
                <a:spcPts val="746"/>
              </a:spcBef>
              <a:spcAft>
                <a:spcPct val="0"/>
              </a:spcAft>
              <a:buClr>
                <a:srgbClr val="002060"/>
              </a:buClr>
              <a:buSzTx/>
              <a:buFont typeface="Wingdings" panose="05000000000000000000" pitchFamily="2" charset="2"/>
              <a:buChar char="§"/>
              <a:tabLst>
                <a:tab pos="180975" algn="l"/>
              </a:tabLst>
              <a:defRPr/>
            </a:pPr>
            <a:endPar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endParaRPr>
          </a:p>
          <a:p>
            <a:pPr marL="285750" marR="3810" lvl="0" indent="-285750" algn="l" defTabSz="914400" rtl="0" eaLnBrk="1" fontAlgn="base" latinLnBrk="0" hangingPunct="1">
              <a:lnSpc>
                <a:spcPct val="130000"/>
              </a:lnSpc>
              <a:spcBef>
                <a:spcPts val="743"/>
              </a:spcBef>
              <a:spcAft>
                <a:spcPct val="0"/>
              </a:spcAft>
              <a:buClr>
                <a:srgbClr val="002060"/>
              </a:buClr>
              <a:buSzTx/>
              <a:buFont typeface="Wingdings" panose="05000000000000000000" pitchFamily="2" charset="2"/>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Links study status, participant enrollment, calendars, budgets, and participant  status to ensure compliant billing to Medicare/third party </a:t>
            </a:r>
            <a:r>
              <a:rPr kumimoji="0" sz="1600" b="0" i="0" u="none" strike="noStrike" kern="1200" cap="none" spc="0" normalizeH="0" baseline="0" noProof="0" dirty="0" smtClean="0">
                <a:ln>
                  <a:noFill/>
                </a:ln>
                <a:solidFill>
                  <a:srgbClr val="000000"/>
                </a:solidFill>
                <a:effectLst/>
                <a:uLnTx/>
                <a:uFillTx/>
                <a:latin typeface="Arial" panose="020B0604020202020204"/>
                <a:ea typeface="+mn-ea"/>
                <a:cs typeface="Arial" charset="0"/>
              </a:rPr>
              <a:t>payers</a:t>
            </a:r>
            <a:endPar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Arial" charset="0"/>
            </a:endParaRPr>
          </a:p>
          <a:p>
            <a:pPr marL="285750" marR="3810" lvl="0" indent="-285750" algn="l" defTabSz="914400" rtl="0" eaLnBrk="1" fontAlgn="base" latinLnBrk="0" hangingPunct="1">
              <a:lnSpc>
                <a:spcPct val="130000"/>
              </a:lnSpc>
              <a:spcBef>
                <a:spcPts val="743"/>
              </a:spcBef>
              <a:spcAft>
                <a:spcPct val="0"/>
              </a:spcAft>
              <a:buClr>
                <a:srgbClr val="002060"/>
              </a:buClr>
              <a:buSzTx/>
              <a:buFont typeface="Wingdings" panose="05000000000000000000" pitchFamily="2" charset="2"/>
              <a:buChar char="§"/>
              <a:tabLst>
                <a:tab pos="180975" algn="l"/>
              </a:tabLst>
              <a:defRPr/>
            </a:pPr>
            <a:endPar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endParaRPr>
          </a:p>
          <a:p>
            <a:pPr marL="285750" marR="222885" lvl="0" indent="-285750" algn="l" defTabSz="914400" rtl="0" eaLnBrk="1" fontAlgn="base" latinLnBrk="0" hangingPunct="1">
              <a:lnSpc>
                <a:spcPct val="130000"/>
              </a:lnSpc>
              <a:spcBef>
                <a:spcPts val="750"/>
              </a:spcBef>
              <a:spcAft>
                <a:spcPct val="0"/>
              </a:spcAft>
              <a:buClr>
                <a:srgbClr val="002060"/>
              </a:buClr>
              <a:buSzTx/>
              <a:buFont typeface="Wingdings" panose="05000000000000000000" pitchFamily="2" charset="2"/>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Other capabilities include budgeting, milestones, billing, protocol  management, participant recruitment &amp; management, query management,  adverse event reporting, etc.</a:t>
            </a:r>
          </a:p>
        </p:txBody>
      </p:sp>
      <p:sp>
        <p:nvSpPr>
          <p:cNvPr id="4" name="object 4"/>
          <p:cNvSpPr/>
          <p:nvPr/>
        </p:nvSpPr>
        <p:spPr>
          <a:xfrm>
            <a:off x="8368283" y="149478"/>
            <a:ext cx="714374" cy="606932"/>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object 6"/>
          <p:cNvSpPr txBox="1"/>
          <p:nvPr/>
        </p:nvSpPr>
        <p:spPr>
          <a:xfrm>
            <a:off x="8368283" y="5705046"/>
            <a:ext cx="96203" cy="346249"/>
          </a:xfrm>
          <a:prstGeom prst="rect">
            <a:avLst/>
          </a:prstGeom>
        </p:spPr>
        <p:txBody>
          <a:bodyPr vert="horz" wrap="square" lIns="0" tIns="0" rIns="0" bIns="0" rtlCol="0">
            <a:spAutoFit/>
          </a:bodyPr>
          <a:lstStyle/>
          <a:p>
            <a:pPr marL="19050" marR="0" lvl="0" indent="0" algn="l" defTabSz="914400" rtl="0" eaLnBrk="1" fontAlgn="base" latinLnBrk="0" hangingPunct="1">
              <a:lnSpc>
                <a:spcPts val="930"/>
              </a:lnSpc>
              <a:spcBef>
                <a:spcPct val="0"/>
              </a:spcBef>
              <a:spcAft>
                <a:spcPct val="0"/>
              </a:spcAft>
              <a:buClrTx/>
              <a:buSzTx/>
              <a:buFontTx/>
              <a:buNone/>
              <a:tabLst/>
              <a:defRPr/>
            </a:pPr>
            <a:fld id="{81D60167-4931-47E6-BA6A-407CBD079E47}" type="slidenum">
              <a:rPr kumimoji="0" sz="900" b="0" i="0" u="none" strike="noStrike" kern="1200" cap="none" spc="0" normalizeH="0" baseline="0" noProof="0" dirty="0">
                <a:ln>
                  <a:noFill/>
                </a:ln>
                <a:solidFill>
                  <a:srgbClr val="8A8A8A"/>
                </a:solidFill>
                <a:effectLst/>
                <a:uLnTx/>
                <a:uFillTx/>
                <a:latin typeface="Calibri"/>
                <a:ea typeface="+mn-ea"/>
                <a:cs typeface="Calibri"/>
              </a:rPr>
              <a:pPr marL="19050" marR="0" lvl="0" indent="0" algn="l" defTabSz="914400" rtl="0" eaLnBrk="1" fontAlgn="base" latinLnBrk="0" hangingPunct="1">
                <a:lnSpc>
                  <a:spcPts val="930"/>
                </a:lnSpc>
                <a:spcBef>
                  <a:spcPct val="0"/>
                </a:spcBef>
                <a:spcAft>
                  <a:spcPct val="0"/>
                </a:spcAft>
                <a:buClrTx/>
                <a:buSzTx/>
                <a:buFontTx/>
                <a:buNone/>
                <a:tabLst/>
                <a:defRPr/>
              </a:pPr>
              <a:t>50</a:t>
            </a:fld>
            <a:endParaRPr kumimoji="0" sz="900" b="0" i="0" u="none" strike="noStrike" kern="1200" cap="none" spc="0" normalizeH="0" baseline="0" noProof="0">
              <a:ln>
                <a:noFill/>
              </a:ln>
              <a:solidFill>
                <a:srgbClr val="000000"/>
              </a:solidFill>
              <a:effectLst/>
              <a:uLnTx/>
              <a:uFillTx/>
              <a:latin typeface="Calibri"/>
              <a:ea typeface="+mn-ea"/>
              <a:cs typeface="Calibri"/>
            </a:endParaRPr>
          </a:p>
        </p:txBody>
      </p:sp>
      <p:sp>
        <p:nvSpPr>
          <p:cNvPr id="10" name="Title 2"/>
          <p:cNvSpPr txBox="1">
            <a:spLocks/>
          </p:cNvSpPr>
          <p:nvPr/>
        </p:nvSpPr>
        <p:spPr>
          <a:xfrm>
            <a:off x="81681" y="121411"/>
            <a:ext cx="8752621" cy="634999"/>
          </a:xfrm>
          <a:prstGeom prst="rect">
            <a:avLst/>
          </a:prstGeom>
        </p:spPr>
        <p:txBody>
          <a:bodyPr/>
          <a:lst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(Add. 11)</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What is </a:t>
            </a:r>
            <a:r>
              <a:rPr kumimoji="0" lang="en-US" sz="1900" b="1" i="0" u="none" strike="noStrike" kern="1200" cap="none" spc="0" normalizeH="0" baseline="0" noProof="0" dirty="0" err="1" smtClean="0">
                <a:ln>
                  <a:noFill/>
                </a:ln>
                <a:solidFill>
                  <a:srgbClr val="00437B"/>
                </a:solidFill>
                <a:effectLst/>
                <a:uLnTx/>
                <a:uFillTx/>
                <a:latin typeface="Arial" panose="020B0604020202020204" pitchFamily="34" charset="0"/>
                <a:ea typeface="+mj-ea"/>
                <a:cs typeface="Arial" panose="020B0604020202020204" pitchFamily="34" charset="0"/>
              </a:rPr>
              <a:t>VelosCT</a:t>
            </a: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a:t>
            </a:r>
            <a:endParaRPr kumimoji="0" lang="en-US" sz="1900" b="1" i="0" u="none" strike="noStrike" kern="1200" cap="none" spc="0" normalizeH="0" baseline="0" noProof="0" dirty="0">
              <a:ln>
                <a:noFill/>
              </a:ln>
              <a:solidFill>
                <a:srgbClr val="00437B"/>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46093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9032" y="1108271"/>
            <a:ext cx="8867028" cy="3949799"/>
          </a:xfrm>
          <a:prstGeom prst="rect">
            <a:avLst/>
          </a:prstGeom>
        </p:spPr>
        <p:txBody>
          <a:bodyPr vert="horz" wrap="square" lIns="0" tIns="0" rIns="0" bIns="0" rtlCol="0">
            <a:spAutoFit/>
          </a:bodyPr>
          <a:lstStyle/>
          <a:p>
            <a:pPr marL="295275" marR="445294" lvl="0" indent="-285750" algn="l" defTabSz="914400" rtl="0" eaLnBrk="1" fontAlgn="base" latinLnBrk="0" hangingPunct="1">
              <a:lnSpc>
                <a:spcPts val="1943"/>
              </a:lnSpc>
              <a:spcBef>
                <a:spcPct val="0"/>
              </a:spcBef>
              <a:spcAft>
                <a:spcPct val="0"/>
              </a:spcAft>
              <a:buClrTx/>
              <a:buSzTx/>
              <a:buFont typeface="Wingdings" panose="05000000000000000000" pitchFamily="2" charset="2"/>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VelosCT will allow you to enter data and upload documents that the Clinical Trial  Office (CTO) needs to initiate your studies internally</a:t>
            </a:r>
          </a:p>
          <a:p>
            <a:pPr marL="638175" marR="0" lvl="1" indent="-285750" algn="l" defTabSz="914400" rtl="0" eaLnBrk="1" fontAlgn="base" latinLnBrk="0" hangingPunct="1">
              <a:lnSpc>
                <a:spcPct val="100000"/>
              </a:lnSpc>
              <a:spcBef>
                <a:spcPts val="191"/>
              </a:spcBef>
              <a:spcAft>
                <a:spcPct val="0"/>
              </a:spcAft>
              <a:buClrTx/>
              <a:buSzTx/>
              <a:buFont typeface="Arial" panose="020B0604020202020204" pitchFamily="34" charset="0"/>
              <a:buChar char="•"/>
              <a:tabLst>
                <a:tab pos="523399" algn="l"/>
                <a:tab pos="5238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You can now initiate your IRB application in VelosCT (See VelosCT IRB Interface document)</a:t>
            </a:r>
          </a:p>
          <a:p>
            <a:pPr marL="742950" marR="0" lvl="1"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endParaRPr>
          </a:p>
          <a:p>
            <a:pPr marL="295275" marR="496253" lvl="0" indent="-285750" algn="l" defTabSz="914400" rtl="0" eaLnBrk="1" fontAlgn="base" latinLnBrk="0" hangingPunct="1">
              <a:lnSpc>
                <a:spcPts val="1943"/>
              </a:lnSpc>
              <a:spcBef>
                <a:spcPts val="1095"/>
              </a:spcBef>
              <a:spcAft>
                <a:spcPct val="0"/>
              </a:spcAft>
              <a:buClrTx/>
              <a:buSzTx/>
              <a:buFont typeface="Wingdings" panose="05000000000000000000" pitchFamily="2" charset="2"/>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CTO will build study calendars with visits/events, coverage analysis, budget, and  milestones for your study</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endParaRPr>
          </a:p>
          <a:p>
            <a:pPr marL="295275" marR="25718" lvl="0" indent="-285750" algn="l" defTabSz="914400" rtl="0" eaLnBrk="1" fontAlgn="base" latinLnBrk="0" hangingPunct="1">
              <a:lnSpc>
                <a:spcPts val="1943"/>
              </a:lnSpc>
              <a:spcBef>
                <a:spcPts val="1376"/>
              </a:spcBef>
              <a:spcAft>
                <a:spcPct val="0"/>
              </a:spcAft>
              <a:buClrTx/>
              <a:buSzTx/>
              <a:buFont typeface="Wingdings" panose="05000000000000000000" pitchFamily="2" charset="2"/>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Once your study is active, you will be able to manage participants throughout the  research process including, recruitment, enrollment, scheduling, visit/event tracking,  data entry, notifications and monitoring</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endParaRPr>
          </a:p>
          <a:p>
            <a:pPr marL="295275" marR="3810" lvl="0" indent="-285750" algn="l" defTabSz="914400" rtl="0" eaLnBrk="1" fontAlgn="base" latinLnBrk="0" hangingPunct="1">
              <a:lnSpc>
                <a:spcPts val="1943"/>
              </a:lnSpc>
              <a:spcBef>
                <a:spcPts val="1365"/>
              </a:spcBef>
              <a:spcAft>
                <a:spcPct val="0"/>
              </a:spcAft>
              <a:buClrTx/>
              <a:buSzTx/>
              <a:buFont typeface="Wingdings" panose="05000000000000000000" pitchFamily="2" charset="2"/>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All participants must be enrolled within 24 hours of the research visit, and associated  to calendars with visits updated within 24-48 hours of when they occur.</a:t>
            </a:r>
          </a:p>
        </p:txBody>
      </p:sp>
      <p:sp>
        <p:nvSpPr>
          <p:cNvPr id="4" name="object 4"/>
          <p:cNvSpPr/>
          <p:nvPr/>
        </p:nvSpPr>
        <p:spPr>
          <a:xfrm>
            <a:off x="8281686" y="141563"/>
            <a:ext cx="714374" cy="606932"/>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Title 2"/>
          <p:cNvSpPr txBox="1">
            <a:spLocks/>
          </p:cNvSpPr>
          <p:nvPr/>
        </p:nvSpPr>
        <p:spPr>
          <a:xfrm>
            <a:off x="26821" y="95571"/>
            <a:ext cx="8752621" cy="634999"/>
          </a:xfrm>
          <a:prstGeom prst="rect">
            <a:avLst/>
          </a:prstGeom>
        </p:spPr>
        <p:txBody>
          <a:bodyPr/>
          <a:lst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(Add. 12)</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How does </a:t>
            </a:r>
            <a:r>
              <a:rPr kumimoji="0" lang="en-US" sz="1900" b="1" i="0" u="none" strike="noStrike" kern="1200" cap="none" spc="0" normalizeH="0" baseline="0" noProof="0" dirty="0" err="1" smtClean="0">
                <a:ln>
                  <a:noFill/>
                </a:ln>
                <a:solidFill>
                  <a:srgbClr val="00437B"/>
                </a:solidFill>
                <a:effectLst/>
                <a:uLnTx/>
                <a:uFillTx/>
                <a:latin typeface="Arial" panose="020B0604020202020204" pitchFamily="34" charset="0"/>
                <a:ea typeface="+mj-ea"/>
                <a:cs typeface="Arial" panose="020B0604020202020204" pitchFamily="34" charset="0"/>
              </a:rPr>
              <a:t>Velos</a:t>
            </a: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 impact my clinical research work?</a:t>
            </a:r>
            <a:endParaRPr kumimoji="0" lang="en-US" sz="1900" b="1" i="0" u="none" strike="noStrike" kern="1200" cap="none" spc="0" normalizeH="0" baseline="0" noProof="0" dirty="0">
              <a:ln>
                <a:noFill/>
              </a:ln>
              <a:solidFill>
                <a:srgbClr val="00437B"/>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20841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4428" y="1369577"/>
            <a:ext cx="8948526" cy="4154984"/>
          </a:xfrm>
          <a:prstGeom prst="rect">
            <a:avLst/>
          </a:prstGeom>
        </p:spPr>
        <p:txBody>
          <a:bodyPr vert="horz" wrap="square" lIns="0" tIns="0" rIns="0" bIns="0" rtlCol="0">
            <a:spAutoFit/>
          </a:bodyPr>
          <a:lstStyle/>
          <a:p>
            <a:pPr marL="295275" marR="1240631" lvl="0" indent="-285750" algn="l" defTabSz="914400" rtl="0" eaLnBrk="1" fontAlgn="base" latinLnBrk="0" hangingPunct="1">
              <a:lnSpc>
                <a:spcPts val="1943"/>
              </a:lnSpc>
              <a:spcBef>
                <a:spcPct val="0"/>
              </a:spcBef>
              <a:spcAft>
                <a:spcPct val="0"/>
              </a:spcAft>
              <a:buClrTx/>
              <a:buSzTx/>
              <a:buFont typeface="Wingdings" panose="05000000000000000000" pitchFamily="2" charset="2"/>
              <a:buChar char="§"/>
              <a:tabLst/>
              <a:defRPr/>
            </a:pPr>
            <a:r>
              <a:rPr kumimoji="0" sz="1800" b="1" i="0" u="none" strike="noStrike" kern="1200" cap="none" spc="-4" normalizeH="0" baseline="0" noProof="0" dirty="0" smtClean="0">
                <a:ln>
                  <a:noFill/>
                </a:ln>
                <a:solidFill>
                  <a:srgbClr val="000000"/>
                </a:solidFill>
                <a:effectLst/>
                <a:uLnTx/>
                <a:uFillTx/>
                <a:latin typeface="Calibri"/>
                <a:ea typeface="+mn-ea"/>
                <a:cs typeface="Calibri"/>
                <a:hlinkClick r:id="rId2"/>
              </a:rPr>
              <a:t>All </a:t>
            </a:r>
            <a:r>
              <a:rPr kumimoji="0" sz="1800" b="1" i="0" u="none" strike="noStrike" kern="1200" cap="none" spc="-4" normalizeH="0" baseline="0" noProof="0" dirty="0">
                <a:ln>
                  <a:noFill/>
                </a:ln>
                <a:solidFill>
                  <a:srgbClr val="000000"/>
                </a:solidFill>
                <a:effectLst/>
                <a:uLnTx/>
                <a:uFillTx/>
                <a:latin typeface="Calibri"/>
                <a:ea typeface="+mn-ea"/>
                <a:cs typeface="Calibri"/>
                <a:hlinkClick r:id="rId2"/>
              </a:rPr>
              <a:t>New </a:t>
            </a:r>
            <a:r>
              <a:rPr kumimoji="0" sz="1800" b="1" i="0" u="none" strike="noStrike" kern="1200" cap="none" spc="-8" normalizeH="0" baseline="0" noProof="0" dirty="0">
                <a:ln>
                  <a:noFill/>
                </a:ln>
                <a:solidFill>
                  <a:srgbClr val="000000"/>
                </a:solidFill>
                <a:effectLst/>
                <a:uLnTx/>
                <a:uFillTx/>
                <a:latin typeface="Calibri"/>
                <a:ea typeface="+mn-ea"/>
                <a:cs typeface="Calibri"/>
                <a:hlinkClick r:id="rId2"/>
              </a:rPr>
              <a:t>studies must </a:t>
            </a:r>
            <a:r>
              <a:rPr kumimoji="0" sz="1800" b="1" i="0" u="none" strike="noStrike" kern="1200" cap="none" spc="-4" normalizeH="0" baseline="0" noProof="0" dirty="0">
                <a:ln>
                  <a:noFill/>
                </a:ln>
                <a:solidFill>
                  <a:srgbClr val="000000"/>
                </a:solidFill>
                <a:effectLst/>
                <a:uLnTx/>
                <a:uFillTx/>
                <a:latin typeface="Calibri"/>
                <a:ea typeface="+mn-ea"/>
                <a:cs typeface="Calibri"/>
                <a:hlinkClick r:id="rId2"/>
              </a:rPr>
              <a:t>include the submission </a:t>
            </a:r>
            <a:r>
              <a:rPr kumimoji="0" sz="1800" b="1" i="0" u="none" strike="noStrike" kern="1200" cap="none" spc="0" normalizeH="0" baseline="0" noProof="0" dirty="0">
                <a:ln>
                  <a:noFill/>
                </a:ln>
                <a:solidFill>
                  <a:srgbClr val="000000"/>
                </a:solidFill>
                <a:effectLst/>
                <a:uLnTx/>
                <a:uFillTx/>
                <a:latin typeface="Calibri"/>
                <a:ea typeface="+mn-ea"/>
                <a:cs typeface="Calibri"/>
                <a:hlinkClick r:id="rId2"/>
              </a:rPr>
              <a:t>of </a:t>
            </a:r>
            <a:r>
              <a:rPr kumimoji="0" sz="1800" b="1" i="0" u="none" strike="noStrike" kern="1200" cap="none" spc="-4" normalizeH="0" baseline="0" noProof="0" dirty="0">
                <a:ln>
                  <a:noFill/>
                </a:ln>
                <a:solidFill>
                  <a:srgbClr val="000000"/>
                </a:solidFill>
                <a:effectLst/>
                <a:uLnTx/>
                <a:uFillTx/>
                <a:latin typeface="Calibri"/>
                <a:ea typeface="+mn-ea"/>
                <a:cs typeface="Calibri"/>
                <a:hlinkClick r:id="rId2"/>
              </a:rPr>
              <a:t>the </a:t>
            </a:r>
            <a:r>
              <a:rPr kumimoji="0" sz="1800" b="1" i="0" u="heavy" strike="noStrike" kern="1200" cap="none" spc="-11" normalizeH="0" baseline="0" noProof="0" dirty="0">
                <a:ln>
                  <a:noFill/>
                </a:ln>
                <a:solidFill>
                  <a:srgbClr val="000000"/>
                </a:solidFill>
                <a:effectLst/>
                <a:uLnTx/>
                <a:uFillTx/>
                <a:latin typeface="Calibri"/>
                <a:ea typeface="+mn-ea"/>
                <a:cs typeface="Calibri"/>
                <a:hlinkClick r:id="rId2"/>
              </a:rPr>
              <a:t>MCA/VelosCT  </a:t>
            </a:r>
            <a:r>
              <a:rPr kumimoji="0" sz="1800" b="1" i="0" u="heavy" strike="noStrike" kern="1200" cap="none" spc="-8" normalizeH="0" baseline="0" noProof="0" dirty="0">
                <a:ln>
                  <a:noFill/>
                </a:ln>
                <a:solidFill>
                  <a:srgbClr val="000000"/>
                </a:solidFill>
                <a:effectLst/>
                <a:uLnTx/>
                <a:uFillTx/>
                <a:latin typeface="Calibri"/>
                <a:ea typeface="+mn-ea"/>
                <a:cs typeface="Calibri"/>
                <a:hlinkClick r:id="rId2"/>
              </a:rPr>
              <a:t>Determination</a:t>
            </a:r>
            <a:r>
              <a:rPr kumimoji="0" sz="1800" b="1" i="0" u="heavy" strike="noStrike" kern="1200" cap="none" spc="-49" normalizeH="0" baseline="0" noProof="0" dirty="0">
                <a:ln>
                  <a:noFill/>
                </a:ln>
                <a:solidFill>
                  <a:srgbClr val="000000"/>
                </a:solidFill>
                <a:effectLst/>
                <a:uLnTx/>
                <a:uFillTx/>
                <a:latin typeface="Calibri"/>
                <a:ea typeface="+mn-ea"/>
                <a:cs typeface="Calibri"/>
                <a:hlinkClick r:id="rId2"/>
              </a:rPr>
              <a:t> </a:t>
            </a:r>
            <a:r>
              <a:rPr kumimoji="0" sz="1800" b="1" i="0" u="heavy" strike="noStrike" kern="1200" cap="none" spc="-4" normalizeH="0" baseline="0" noProof="0" dirty="0" smtClean="0">
                <a:ln>
                  <a:noFill/>
                </a:ln>
                <a:solidFill>
                  <a:srgbClr val="000000"/>
                </a:solidFill>
                <a:effectLst/>
                <a:uLnTx/>
                <a:uFillTx/>
                <a:latin typeface="Calibri"/>
                <a:ea typeface="+mn-ea"/>
                <a:cs typeface="Calibri"/>
                <a:hlinkClick r:id="rId2"/>
              </a:rPr>
              <a:t>Checklist</a:t>
            </a:r>
            <a:endParaRPr kumimoji="0" lang="en-US" sz="1800" b="1" i="0" u="heavy" strike="noStrike" kern="1200" cap="none" spc="-4" normalizeH="0" baseline="0" noProof="0" dirty="0" smtClean="0">
              <a:ln>
                <a:noFill/>
              </a:ln>
              <a:solidFill>
                <a:srgbClr val="000000"/>
              </a:solidFill>
              <a:effectLst/>
              <a:uLnTx/>
              <a:uFillTx/>
              <a:latin typeface="Calibri"/>
              <a:ea typeface="+mn-ea"/>
              <a:cs typeface="Calibri"/>
            </a:endParaRPr>
          </a:p>
          <a:p>
            <a:pPr marL="9525" marR="1240631" lvl="0" indent="0" algn="l" defTabSz="914400" rtl="0" eaLnBrk="1" fontAlgn="base" latinLnBrk="0" hangingPunct="1">
              <a:lnSpc>
                <a:spcPts val="1943"/>
              </a:lnSpc>
              <a:spcBef>
                <a:spcPct val="0"/>
              </a:spcBef>
              <a:spcAft>
                <a:spcPct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a:ea typeface="+mn-ea"/>
              <a:cs typeface="Calibri"/>
            </a:endParaRPr>
          </a:p>
          <a:p>
            <a:pPr marL="295275" marR="496253" lvl="0" indent="-285750" algn="l" defTabSz="914400" rtl="0" eaLnBrk="1" fontAlgn="base" latinLnBrk="0" hangingPunct="1">
              <a:lnSpc>
                <a:spcPts val="1943"/>
              </a:lnSpc>
              <a:spcBef>
                <a:spcPts val="1095"/>
              </a:spcBef>
              <a:spcAft>
                <a:spcPct val="0"/>
              </a:spcAft>
              <a:buClrTx/>
              <a:buSzTx/>
              <a:buFont typeface="Wingdings" panose="05000000000000000000" pitchFamily="2" charset="2"/>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All studies managed by CTO will be entered in VelosCT. All studies that have  hospital services will also be entered in VelosCT.</a:t>
            </a:r>
          </a:p>
          <a:p>
            <a:pPr marL="295275" marR="496253" lvl="0" indent="-285750" algn="l" defTabSz="914400" rtl="0" eaLnBrk="1" fontAlgn="base" latinLnBrk="0" hangingPunct="1">
              <a:lnSpc>
                <a:spcPts val="1943"/>
              </a:lnSpc>
              <a:spcBef>
                <a:spcPts val="1095"/>
              </a:spcBef>
              <a:spcAft>
                <a:spcPct val="0"/>
              </a:spcAft>
              <a:buClrTx/>
              <a:buSzTx/>
              <a:buFont typeface="Wingdings" panose="05000000000000000000" pitchFamily="2" charset="2"/>
              <a:buChar char="§"/>
              <a:tabLst>
                <a:tab pos="180975" algn="l"/>
              </a:tabLst>
              <a:defRPr/>
            </a:pPr>
            <a:endPar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endParaRPr>
          </a:p>
          <a:p>
            <a:pPr marL="295275" marR="496253" lvl="0" indent="-285750" algn="l" defTabSz="914400" rtl="0" eaLnBrk="1" fontAlgn="base" latinLnBrk="0" hangingPunct="1">
              <a:lnSpc>
                <a:spcPts val="1943"/>
              </a:lnSpc>
              <a:spcBef>
                <a:spcPts val="1095"/>
              </a:spcBef>
              <a:spcAft>
                <a:spcPct val="0"/>
              </a:spcAft>
              <a:buClrTx/>
              <a:buSzTx/>
              <a:buFont typeface="Wingdings" panose="05000000000000000000" pitchFamily="2" charset="2"/>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This applies whether the study is managed by BMC or BU. If BMC infrastructure  and/or clinical services are utilized, the study will need to be in VelosCT.</a:t>
            </a:r>
          </a:p>
          <a:p>
            <a:pPr marL="295275" marR="496253" lvl="0" indent="-285750" algn="l" defTabSz="914400" rtl="0" eaLnBrk="1" fontAlgn="base" latinLnBrk="0" hangingPunct="1">
              <a:lnSpc>
                <a:spcPts val="1943"/>
              </a:lnSpc>
              <a:spcBef>
                <a:spcPts val="1095"/>
              </a:spcBef>
              <a:spcAft>
                <a:spcPct val="0"/>
              </a:spcAft>
              <a:buClrTx/>
              <a:buSzTx/>
              <a:buFont typeface="Wingdings" panose="05000000000000000000" pitchFamily="2" charset="2"/>
              <a:buChar char="§"/>
              <a:tabLst>
                <a:tab pos="180975" algn="l"/>
              </a:tabLst>
              <a:defRPr/>
            </a:pPr>
            <a:endPar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endParaRPr>
          </a:p>
          <a:p>
            <a:pPr marL="295275" marR="496253" lvl="0" indent="-285750" algn="l" defTabSz="914400" rtl="0" eaLnBrk="1" fontAlgn="base" latinLnBrk="0" hangingPunct="1">
              <a:lnSpc>
                <a:spcPts val="1943"/>
              </a:lnSpc>
              <a:spcBef>
                <a:spcPts val="1095"/>
              </a:spcBef>
              <a:spcAft>
                <a:spcPct val="0"/>
              </a:spcAft>
              <a:buClrTx/>
              <a:buSzTx/>
              <a:buFont typeface="Wingdings" panose="05000000000000000000" pitchFamily="2" charset="2"/>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In addition to studies, VelosCT will also be used to track legal documents (work  with your assigned CTFA to enter these):</a:t>
            </a:r>
          </a:p>
          <a:p>
            <a:pPr marL="752475" marR="496253" lvl="2" indent="-285750" algn="l" defTabSz="914400" rtl="0" eaLnBrk="1" fontAlgn="base" latinLnBrk="0" hangingPunct="1">
              <a:lnSpc>
                <a:spcPts val="1943"/>
              </a:lnSpc>
              <a:spcBef>
                <a:spcPts val="1095"/>
              </a:spcBef>
              <a:spcAft>
                <a:spcPct val="0"/>
              </a:spcAft>
              <a:buClrTx/>
              <a:buSzTx/>
              <a:buFont typeface="Arial" panose="020B0604020202020204" pitchFamily="34" charset="0"/>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Confidential Disclosure agreements (CDAs)</a:t>
            </a:r>
          </a:p>
          <a:p>
            <a:pPr marL="752475" marR="496253" lvl="2" indent="-285750" algn="l" defTabSz="914400" rtl="0" eaLnBrk="1" fontAlgn="base" latinLnBrk="0" hangingPunct="1">
              <a:lnSpc>
                <a:spcPts val="1943"/>
              </a:lnSpc>
              <a:spcBef>
                <a:spcPts val="1095"/>
              </a:spcBef>
              <a:spcAft>
                <a:spcPct val="0"/>
              </a:spcAft>
              <a:buClrTx/>
              <a:buSzTx/>
              <a:buFont typeface="Arial" panose="020B0604020202020204" pitchFamily="34" charset="0"/>
              <a:buChar char="•"/>
              <a:tabLst>
                <a:tab pos="180975" algn="l"/>
              </a:tabLst>
              <a:defRPr/>
            </a:pPr>
            <a:r>
              <a:rPr kumimoji="0" sz="1600" b="0" i="0" u="none" strike="noStrike" kern="1200" cap="none" spc="0" normalizeH="0" baseline="0" noProof="0" dirty="0">
                <a:ln>
                  <a:noFill/>
                </a:ln>
                <a:solidFill>
                  <a:srgbClr val="000000"/>
                </a:solidFill>
                <a:effectLst/>
                <a:uLnTx/>
                <a:uFillTx/>
                <a:latin typeface="Arial" panose="020B0604020202020204"/>
                <a:ea typeface="+mn-ea"/>
                <a:cs typeface="Arial" charset="0"/>
              </a:rPr>
              <a:t>Non-disclosure agreements (NDAs)</a:t>
            </a:r>
          </a:p>
        </p:txBody>
      </p:sp>
      <p:sp>
        <p:nvSpPr>
          <p:cNvPr id="4" name="object 4"/>
          <p:cNvSpPr/>
          <p:nvPr/>
        </p:nvSpPr>
        <p:spPr>
          <a:xfrm>
            <a:off x="8308580" y="171980"/>
            <a:ext cx="714374" cy="606932"/>
          </a:xfrm>
          <a:prstGeom prst="rect">
            <a:avLst/>
          </a:prstGeom>
          <a:blipFill>
            <a:blip r:embed="rId3"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object 6"/>
          <p:cNvSpPr txBox="1"/>
          <p:nvPr/>
        </p:nvSpPr>
        <p:spPr>
          <a:xfrm>
            <a:off x="7979931" y="5585984"/>
            <a:ext cx="96203" cy="346249"/>
          </a:xfrm>
          <a:prstGeom prst="rect">
            <a:avLst/>
          </a:prstGeom>
        </p:spPr>
        <p:txBody>
          <a:bodyPr vert="horz" wrap="square" lIns="0" tIns="0" rIns="0" bIns="0" rtlCol="0">
            <a:spAutoFit/>
          </a:bodyPr>
          <a:lstStyle/>
          <a:p>
            <a:pPr marL="19050" marR="0" lvl="0" indent="0" algn="l" defTabSz="914400" rtl="0" eaLnBrk="1" fontAlgn="base" latinLnBrk="0" hangingPunct="1">
              <a:lnSpc>
                <a:spcPts val="930"/>
              </a:lnSpc>
              <a:spcBef>
                <a:spcPct val="0"/>
              </a:spcBef>
              <a:spcAft>
                <a:spcPct val="0"/>
              </a:spcAft>
              <a:buClrTx/>
              <a:buSzTx/>
              <a:buFontTx/>
              <a:buNone/>
              <a:tabLst/>
              <a:defRPr/>
            </a:pPr>
            <a:fld id="{81D60167-4931-47E6-BA6A-407CBD079E47}" type="slidenum">
              <a:rPr kumimoji="0" sz="900" b="0" i="0" u="none" strike="noStrike" kern="1200" cap="none" spc="0" normalizeH="0" baseline="0" noProof="0" dirty="0">
                <a:ln>
                  <a:noFill/>
                </a:ln>
                <a:solidFill>
                  <a:srgbClr val="8A8A8A"/>
                </a:solidFill>
                <a:effectLst/>
                <a:uLnTx/>
                <a:uFillTx/>
                <a:latin typeface="Calibri"/>
                <a:ea typeface="+mn-ea"/>
                <a:cs typeface="Calibri"/>
              </a:rPr>
              <a:pPr marL="19050" marR="0" lvl="0" indent="0" algn="l" defTabSz="914400" rtl="0" eaLnBrk="1" fontAlgn="base" latinLnBrk="0" hangingPunct="1">
                <a:lnSpc>
                  <a:spcPts val="930"/>
                </a:lnSpc>
                <a:spcBef>
                  <a:spcPct val="0"/>
                </a:spcBef>
                <a:spcAft>
                  <a:spcPct val="0"/>
                </a:spcAft>
                <a:buClrTx/>
                <a:buSzTx/>
                <a:buFontTx/>
                <a:buNone/>
                <a:tabLst/>
                <a:defRPr/>
              </a:pPr>
              <a:t>52</a:t>
            </a:fld>
            <a:endParaRPr kumimoji="0" sz="900" b="0" i="0" u="none" strike="noStrike" kern="1200" cap="none" spc="0" normalizeH="0" baseline="0" noProof="0">
              <a:ln>
                <a:noFill/>
              </a:ln>
              <a:solidFill>
                <a:srgbClr val="000000"/>
              </a:solidFill>
              <a:effectLst/>
              <a:uLnTx/>
              <a:uFillTx/>
              <a:latin typeface="Calibri"/>
              <a:ea typeface="+mn-ea"/>
              <a:cs typeface="Calibri"/>
            </a:endParaRPr>
          </a:p>
        </p:txBody>
      </p:sp>
      <p:sp>
        <p:nvSpPr>
          <p:cNvPr id="7" name="Title 2"/>
          <p:cNvSpPr txBox="1">
            <a:spLocks/>
          </p:cNvSpPr>
          <p:nvPr/>
        </p:nvSpPr>
        <p:spPr>
          <a:xfrm>
            <a:off x="173829" y="155576"/>
            <a:ext cx="8752621" cy="634999"/>
          </a:xfrm>
          <a:prstGeom prst="rect">
            <a:avLst/>
          </a:prstGeom>
        </p:spPr>
        <p:txBody>
          <a:bodyPr/>
          <a:lst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(Add. 13)</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smtClean="0">
                <a:ln>
                  <a:noFill/>
                </a:ln>
                <a:solidFill>
                  <a:srgbClr val="00437B"/>
                </a:solidFill>
                <a:effectLst/>
                <a:uLnTx/>
                <a:uFillTx/>
                <a:latin typeface="Arial" panose="020B0604020202020204" pitchFamily="34" charset="0"/>
                <a:ea typeface="+mj-ea"/>
                <a:cs typeface="Arial" panose="020B0604020202020204" pitchFamily="34" charset="0"/>
              </a:rPr>
              <a:t>What studies will I have to enter?</a:t>
            </a:r>
            <a:endParaRPr kumimoji="0" lang="en-US" sz="1900" b="1" i="0" u="none" strike="noStrike" kern="1200" cap="none" spc="0" normalizeH="0" baseline="0" noProof="0" dirty="0">
              <a:ln>
                <a:noFill/>
              </a:ln>
              <a:solidFill>
                <a:srgbClr val="00437B"/>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50065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srcRect l="1385" r="41067" b="27728"/>
          <a:stretch/>
        </p:blipFill>
        <p:spPr>
          <a:xfrm>
            <a:off x="11471" y="2480240"/>
            <a:ext cx="9144000" cy="3951229"/>
          </a:xfrm>
          <a:prstGeom prst="rect">
            <a:avLst/>
          </a:prstGeom>
        </p:spPr>
      </p:pic>
      <p:sp>
        <p:nvSpPr>
          <p:cNvPr id="4" name="Title 3"/>
          <p:cNvSpPr>
            <a:spLocks noGrp="1"/>
          </p:cNvSpPr>
          <p:nvPr>
            <p:ph type="title"/>
          </p:nvPr>
        </p:nvSpPr>
        <p:spPr>
          <a:xfrm>
            <a:off x="173829" y="155576"/>
            <a:ext cx="8815625" cy="634999"/>
          </a:xfrm>
        </p:spPr>
        <p:txBody>
          <a:bodyPr/>
          <a:lstStyle/>
          <a:p>
            <a:r>
              <a:rPr lang="en-US" dirty="0" smtClean="0"/>
              <a:t>(Add.14)  To ensure our work effects systemic change, we are taking the </a:t>
            </a:r>
            <a:r>
              <a:rPr lang="en-US" i="1" dirty="0" smtClean="0"/>
              <a:t>groundwater approach</a:t>
            </a:r>
            <a:endParaRPr lang="en-US" dirty="0"/>
          </a:p>
        </p:txBody>
      </p:sp>
      <p:sp>
        <p:nvSpPr>
          <p:cNvPr id="30" name="Rectangle 29">
            <a:extLst>
              <a:ext uri="{FF2B5EF4-FFF2-40B4-BE49-F238E27FC236}">
                <a16:creationId xmlns:a16="http://schemas.microsoft.com/office/drawing/2014/main" xmlns="" id="{249B24D5-E2DD-488F-AA40-92F628EFF796}"/>
              </a:ext>
            </a:extLst>
          </p:cNvPr>
          <p:cNvSpPr/>
          <p:nvPr/>
        </p:nvSpPr>
        <p:spPr>
          <a:xfrm>
            <a:off x="352072" y="3532778"/>
            <a:ext cx="1456482"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Stop expecting individual study teams to tackle deeply-rooted issues on their own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Oval 52">
            <a:extLst>
              <a:ext uri="{FF2B5EF4-FFF2-40B4-BE49-F238E27FC236}">
                <a16:creationId xmlns:a16="http://schemas.microsoft.com/office/drawing/2014/main" xmlns="" id="{00C85781-E6EF-4B39-A017-C4B7502DC245}"/>
              </a:ext>
            </a:extLst>
          </p:cNvPr>
          <p:cNvSpPr>
            <a:spLocks noChangeArrowheads="1"/>
          </p:cNvSpPr>
          <p:nvPr/>
        </p:nvSpPr>
        <p:spPr bwMode="auto">
          <a:xfrm>
            <a:off x="741286" y="5812621"/>
            <a:ext cx="621824" cy="5478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34" name="Oval 52">
            <a:extLst>
              <a:ext uri="{FF2B5EF4-FFF2-40B4-BE49-F238E27FC236}">
                <a16:creationId xmlns:a16="http://schemas.microsoft.com/office/drawing/2014/main" xmlns="" id="{00C85781-E6EF-4B39-A017-C4B7502DC245}"/>
              </a:ext>
            </a:extLst>
          </p:cNvPr>
          <p:cNvSpPr>
            <a:spLocks noChangeArrowheads="1"/>
          </p:cNvSpPr>
          <p:nvPr/>
        </p:nvSpPr>
        <p:spPr bwMode="auto">
          <a:xfrm>
            <a:off x="7558044" y="5812466"/>
            <a:ext cx="621824" cy="5478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35" name="Oval 52">
            <a:extLst>
              <a:ext uri="{FF2B5EF4-FFF2-40B4-BE49-F238E27FC236}">
                <a16:creationId xmlns:a16="http://schemas.microsoft.com/office/drawing/2014/main" xmlns="" id="{00C85781-E6EF-4B39-A017-C4B7502DC245}"/>
              </a:ext>
            </a:extLst>
          </p:cNvPr>
          <p:cNvSpPr>
            <a:spLocks noChangeArrowheads="1"/>
          </p:cNvSpPr>
          <p:nvPr/>
        </p:nvSpPr>
        <p:spPr bwMode="auto">
          <a:xfrm>
            <a:off x="2661449" y="5812621"/>
            <a:ext cx="621824" cy="5478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
        <p:nvSpPr>
          <p:cNvPr id="36" name="Oval 52">
            <a:extLst>
              <a:ext uri="{FF2B5EF4-FFF2-40B4-BE49-F238E27FC236}">
                <a16:creationId xmlns:a16="http://schemas.microsoft.com/office/drawing/2014/main" xmlns="" id="{00C85781-E6EF-4B39-A017-C4B7502DC245}"/>
              </a:ext>
            </a:extLst>
          </p:cNvPr>
          <p:cNvSpPr>
            <a:spLocks noChangeArrowheads="1"/>
          </p:cNvSpPr>
          <p:nvPr/>
        </p:nvSpPr>
        <p:spPr bwMode="auto">
          <a:xfrm>
            <a:off x="5282236" y="5812466"/>
            <a:ext cx="621824" cy="5478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grpSp>
        <p:nvGrpSpPr>
          <p:cNvPr id="41" name="Group 40">
            <a:extLst>
              <a:ext uri="{FF2B5EF4-FFF2-40B4-BE49-F238E27FC236}">
                <a16:creationId xmlns:a16="http://schemas.microsoft.com/office/drawing/2014/main" xmlns="" id="{7CD779B9-EC6D-4713-9760-163C673623D8}"/>
              </a:ext>
            </a:extLst>
          </p:cNvPr>
          <p:cNvGrpSpPr/>
          <p:nvPr/>
        </p:nvGrpSpPr>
        <p:grpSpPr>
          <a:xfrm>
            <a:off x="897366" y="5880649"/>
            <a:ext cx="309352" cy="362292"/>
            <a:chOff x="2939815" y="3756308"/>
            <a:chExt cx="309352" cy="362292"/>
          </a:xfrm>
          <a:solidFill>
            <a:schemeClr val="bg1">
              <a:lumMod val="50000"/>
            </a:schemeClr>
          </a:solidFill>
        </p:grpSpPr>
        <p:sp>
          <p:nvSpPr>
            <p:cNvPr id="42" name="Freeform: Shape 333">
              <a:extLst>
                <a:ext uri="{FF2B5EF4-FFF2-40B4-BE49-F238E27FC236}">
                  <a16:creationId xmlns:a16="http://schemas.microsoft.com/office/drawing/2014/main" xmlns="" id="{F2F68AF3-13DE-4970-A161-C9E926E57867}"/>
                </a:ext>
              </a:extLst>
            </p:cNvPr>
            <p:cNvSpPr/>
            <p:nvPr/>
          </p:nvSpPr>
          <p:spPr>
            <a:xfrm>
              <a:off x="3000572" y="3756308"/>
              <a:ext cx="188217" cy="98820"/>
            </a:xfrm>
            <a:custGeom>
              <a:avLst/>
              <a:gdLst>
                <a:gd name="connsiteX0" fmla="*/ 128610 w 133367"/>
                <a:gd name="connsiteY0" fmla="*/ 57164 h 57163"/>
                <a:gd name="connsiteX1" fmla="*/ 126895 w 133367"/>
                <a:gd name="connsiteY1" fmla="*/ 56850 h 57163"/>
                <a:gd name="connsiteX2" fmla="*/ 3051 w 133367"/>
                <a:gd name="connsiteY2" fmla="*/ 9225 h 57163"/>
                <a:gd name="connsiteX3" fmla="*/ 318 w 133367"/>
                <a:gd name="connsiteY3" fmla="*/ 3052 h 57163"/>
                <a:gd name="connsiteX4" fmla="*/ 6471 w 133367"/>
                <a:gd name="connsiteY4" fmla="*/ 319 h 57163"/>
                <a:gd name="connsiteX5" fmla="*/ 130315 w 133367"/>
                <a:gd name="connsiteY5" fmla="*/ 47944 h 57163"/>
                <a:gd name="connsiteX6" fmla="*/ 133048 w 133367"/>
                <a:gd name="connsiteY6" fmla="*/ 54097 h 57163"/>
                <a:gd name="connsiteX7" fmla="*/ 128610 w 133367"/>
                <a:gd name="connsiteY7" fmla="*/ 57164 h 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67" h="57163">
                  <a:moveTo>
                    <a:pt x="128610" y="57164"/>
                  </a:moveTo>
                  <a:cubicBezTo>
                    <a:pt x="128038" y="57164"/>
                    <a:pt x="127467" y="57059"/>
                    <a:pt x="126895" y="56850"/>
                  </a:cubicBezTo>
                  <a:lnTo>
                    <a:pt x="3051" y="9225"/>
                  </a:lnTo>
                  <a:cubicBezTo>
                    <a:pt x="603" y="8272"/>
                    <a:pt x="-625" y="5510"/>
                    <a:pt x="318" y="3052"/>
                  </a:cubicBezTo>
                  <a:cubicBezTo>
                    <a:pt x="1270" y="595"/>
                    <a:pt x="4013" y="-624"/>
                    <a:pt x="6471" y="319"/>
                  </a:cubicBezTo>
                  <a:lnTo>
                    <a:pt x="130315" y="47944"/>
                  </a:lnTo>
                  <a:cubicBezTo>
                    <a:pt x="132772" y="48887"/>
                    <a:pt x="133991" y="51649"/>
                    <a:pt x="133048" y="54097"/>
                  </a:cubicBezTo>
                  <a:cubicBezTo>
                    <a:pt x="132325" y="56002"/>
                    <a:pt x="130524" y="57164"/>
                    <a:pt x="128610" y="57164"/>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3" name="Graphic 331">
              <a:extLst>
                <a:ext uri="{FF2B5EF4-FFF2-40B4-BE49-F238E27FC236}">
                  <a16:creationId xmlns:a16="http://schemas.microsoft.com/office/drawing/2014/main" xmlns="" id="{0D5DDB93-F596-40DD-9571-9FB17E21A4DF}"/>
                </a:ext>
              </a:extLst>
            </p:cNvPr>
            <p:cNvGrpSpPr/>
            <p:nvPr/>
          </p:nvGrpSpPr>
          <p:grpSpPr>
            <a:xfrm>
              <a:off x="2939815" y="3756315"/>
              <a:ext cx="309352" cy="362285"/>
              <a:chOff x="7561939" y="2562258"/>
              <a:chExt cx="219201" cy="209569"/>
            </a:xfrm>
            <a:grpFill/>
          </p:grpSpPr>
          <p:sp>
            <p:nvSpPr>
              <p:cNvPr id="44" name="Freeform: Shape 335">
                <a:extLst>
                  <a:ext uri="{FF2B5EF4-FFF2-40B4-BE49-F238E27FC236}">
                    <a16:creationId xmlns:a16="http://schemas.microsoft.com/office/drawing/2014/main" xmlns="" id="{A665EB25-A25A-4415-ACD4-DA03FFB11C69}"/>
                  </a:ext>
                </a:extLst>
              </p:cNvPr>
              <p:cNvSpPr/>
              <p:nvPr/>
            </p:nvSpPr>
            <p:spPr>
              <a:xfrm>
                <a:off x="7561939" y="2562258"/>
                <a:ext cx="95366" cy="95375"/>
              </a:xfrm>
              <a:custGeom>
                <a:avLst/>
                <a:gdLst>
                  <a:gd name="connsiteX0" fmla="*/ 4765 w 95366"/>
                  <a:gd name="connsiteY0" fmla="*/ 95364 h 95375"/>
                  <a:gd name="connsiteX1" fmla="*/ 2631 w 95366"/>
                  <a:gd name="connsiteY1" fmla="*/ 94859 h 95375"/>
                  <a:gd name="connsiteX2" fmla="*/ 507 w 95366"/>
                  <a:gd name="connsiteY2" fmla="*/ 88468 h 95375"/>
                  <a:gd name="connsiteX3" fmla="*/ 43560 w 95366"/>
                  <a:gd name="connsiteY3" fmla="*/ 2629 h 95375"/>
                  <a:gd name="connsiteX4" fmla="*/ 47818 w 95366"/>
                  <a:gd name="connsiteY4" fmla="*/ 0 h 95375"/>
                  <a:gd name="connsiteX5" fmla="*/ 47818 w 95366"/>
                  <a:gd name="connsiteY5" fmla="*/ 0 h 95375"/>
                  <a:gd name="connsiteX6" fmla="*/ 52076 w 95366"/>
                  <a:gd name="connsiteY6" fmla="*/ 2638 h 95375"/>
                  <a:gd name="connsiteX7" fmla="*/ 94862 w 95366"/>
                  <a:gd name="connsiteY7" fmla="*/ 88478 h 95375"/>
                  <a:gd name="connsiteX8" fmla="*/ 92728 w 95366"/>
                  <a:gd name="connsiteY8" fmla="*/ 94859 h 95375"/>
                  <a:gd name="connsiteX9" fmla="*/ 86346 w 95366"/>
                  <a:gd name="connsiteY9" fmla="*/ 92726 h 95375"/>
                  <a:gd name="connsiteX10" fmla="*/ 47799 w 95366"/>
                  <a:gd name="connsiteY10" fmla="*/ 15411 h 95375"/>
                  <a:gd name="connsiteX11" fmla="*/ 9022 w 95366"/>
                  <a:gd name="connsiteY11" fmla="*/ 92735 h 95375"/>
                  <a:gd name="connsiteX12" fmla="*/ 4765 w 95366"/>
                  <a:gd name="connsiteY12" fmla="*/ 95364 h 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366" h="95375">
                    <a:moveTo>
                      <a:pt x="4765" y="95364"/>
                    </a:moveTo>
                    <a:cubicBezTo>
                      <a:pt x="4050" y="95364"/>
                      <a:pt x="3317" y="95202"/>
                      <a:pt x="2631" y="94859"/>
                    </a:cubicBezTo>
                    <a:cubicBezTo>
                      <a:pt x="279" y="93678"/>
                      <a:pt x="-674" y="90821"/>
                      <a:pt x="507" y="88468"/>
                    </a:cubicBezTo>
                    <a:lnTo>
                      <a:pt x="43560" y="2629"/>
                    </a:lnTo>
                    <a:cubicBezTo>
                      <a:pt x="44360" y="1019"/>
                      <a:pt x="46018" y="0"/>
                      <a:pt x="47818" y="0"/>
                    </a:cubicBezTo>
                    <a:lnTo>
                      <a:pt x="47818" y="0"/>
                    </a:lnTo>
                    <a:cubicBezTo>
                      <a:pt x="49618" y="0"/>
                      <a:pt x="51266" y="1019"/>
                      <a:pt x="52076" y="2638"/>
                    </a:cubicBezTo>
                    <a:lnTo>
                      <a:pt x="94862" y="88478"/>
                    </a:lnTo>
                    <a:cubicBezTo>
                      <a:pt x="96043" y="90830"/>
                      <a:pt x="95081" y="93688"/>
                      <a:pt x="92728" y="94859"/>
                    </a:cubicBezTo>
                    <a:cubicBezTo>
                      <a:pt x="90366" y="96069"/>
                      <a:pt x="87518" y="95069"/>
                      <a:pt x="86346" y="92726"/>
                    </a:cubicBezTo>
                    <a:lnTo>
                      <a:pt x="47799" y="15411"/>
                    </a:lnTo>
                    <a:lnTo>
                      <a:pt x="9022" y="92735"/>
                    </a:lnTo>
                    <a:cubicBezTo>
                      <a:pt x="8194" y="94402"/>
                      <a:pt x="6508" y="95364"/>
                      <a:pt x="4765" y="95364"/>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5" name="Freeform: Shape 336">
                <a:extLst>
                  <a:ext uri="{FF2B5EF4-FFF2-40B4-BE49-F238E27FC236}">
                    <a16:creationId xmlns:a16="http://schemas.microsoft.com/office/drawing/2014/main" xmlns="" id="{9946A08A-B97F-4A80-A747-805B29822664}"/>
                  </a:ext>
                </a:extLst>
              </p:cNvPr>
              <p:cNvSpPr/>
              <p:nvPr/>
            </p:nvSpPr>
            <p:spPr>
              <a:xfrm>
                <a:off x="7561942" y="2648079"/>
                <a:ext cx="95364" cy="47396"/>
              </a:xfrm>
              <a:custGeom>
                <a:avLst/>
                <a:gdLst>
                  <a:gd name="connsiteX0" fmla="*/ 47682 w 95364"/>
                  <a:gd name="connsiteY0" fmla="*/ 47396 h 47396"/>
                  <a:gd name="connsiteX1" fmla="*/ 0 w 95364"/>
                  <a:gd name="connsiteY1" fmla="*/ 4763 h 47396"/>
                  <a:gd name="connsiteX2" fmla="*/ 4763 w 95364"/>
                  <a:gd name="connsiteY2" fmla="*/ 0 h 47396"/>
                  <a:gd name="connsiteX3" fmla="*/ 90602 w 95364"/>
                  <a:gd name="connsiteY3" fmla="*/ 0 h 47396"/>
                  <a:gd name="connsiteX4" fmla="*/ 95364 w 95364"/>
                  <a:gd name="connsiteY4" fmla="*/ 4763 h 47396"/>
                  <a:gd name="connsiteX5" fmla="*/ 47682 w 95364"/>
                  <a:gd name="connsiteY5" fmla="*/ 47396 h 47396"/>
                  <a:gd name="connsiteX6" fmla="*/ 9925 w 95364"/>
                  <a:gd name="connsiteY6" fmla="*/ 9535 h 47396"/>
                  <a:gd name="connsiteX7" fmla="*/ 47682 w 95364"/>
                  <a:gd name="connsiteY7" fmla="*/ 37881 h 47396"/>
                  <a:gd name="connsiteX8" fmla="*/ 85439 w 95364"/>
                  <a:gd name="connsiteY8" fmla="*/ 9535 h 47396"/>
                  <a:gd name="connsiteX9" fmla="*/ 9925 w 95364"/>
                  <a:gd name="connsiteY9" fmla="*/ 9535 h 4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64" h="47396">
                    <a:moveTo>
                      <a:pt x="47682" y="47396"/>
                    </a:moveTo>
                    <a:cubicBezTo>
                      <a:pt x="21393" y="47396"/>
                      <a:pt x="0" y="28270"/>
                      <a:pt x="0" y="4763"/>
                    </a:cubicBezTo>
                    <a:cubicBezTo>
                      <a:pt x="0" y="2134"/>
                      <a:pt x="2134" y="0"/>
                      <a:pt x="4763" y="0"/>
                    </a:cubicBezTo>
                    <a:lnTo>
                      <a:pt x="90602" y="0"/>
                    </a:lnTo>
                    <a:cubicBezTo>
                      <a:pt x="93231" y="0"/>
                      <a:pt x="95364" y="2134"/>
                      <a:pt x="95364" y="4763"/>
                    </a:cubicBezTo>
                    <a:cubicBezTo>
                      <a:pt x="95364" y="28280"/>
                      <a:pt x="73971" y="47396"/>
                      <a:pt x="47682" y="47396"/>
                    </a:cubicBezTo>
                    <a:close/>
                    <a:moveTo>
                      <a:pt x="9925" y="9535"/>
                    </a:moveTo>
                    <a:cubicBezTo>
                      <a:pt x="12592" y="25546"/>
                      <a:pt x="28508" y="37881"/>
                      <a:pt x="47682" y="37881"/>
                    </a:cubicBezTo>
                    <a:cubicBezTo>
                      <a:pt x="66856" y="37881"/>
                      <a:pt x="82772" y="25546"/>
                      <a:pt x="85439" y="9535"/>
                    </a:cubicBezTo>
                    <a:lnTo>
                      <a:pt x="9925" y="9535"/>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6" name="Freeform: Shape 337">
                <a:extLst>
                  <a:ext uri="{FF2B5EF4-FFF2-40B4-BE49-F238E27FC236}">
                    <a16:creationId xmlns:a16="http://schemas.microsoft.com/office/drawing/2014/main" xmlns="" id="{1DEF1BC3-60EE-4DE5-827D-5605DC8873DC}"/>
                  </a:ext>
                </a:extLst>
              </p:cNvPr>
              <p:cNvSpPr/>
              <p:nvPr/>
            </p:nvSpPr>
            <p:spPr>
              <a:xfrm>
                <a:off x="7685780" y="2609893"/>
                <a:ext cx="95354" cy="95358"/>
              </a:xfrm>
              <a:custGeom>
                <a:avLst/>
                <a:gdLst>
                  <a:gd name="connsiteX0" fmla="*/ 90598 w 95354"/>
                  <a:gd name="connsiteY0" fmla="*/ 95355 h 95358"/>
                  <a:gd name="connsiteX1" fmla="*/ 86341 w 95354"/>
                  <a:gd name="connsiteY1" fmla="*/ 92716 h 95358"/>
                  <a:gd name="connsiteX2" fmla="*/ 47812 w 95354"/>
                  <a:gd name="connsiteY2" fmla="*/ 15411 h 95358"/>
                  <a:gd name="connsiteX3" fmla="*/ 9026 w 95354"/>
                  <a:gd name="connsiteY3" fmla="*/ 92735 h 95358"/>
                  <a:gd name="connsiteX4" fmla="*/ 2625 w 95354"/>
                  <a:gd name="connsiteY4" fmla="*/ 94859 h 95358"/>
                  <a:gd name="connsiteX5" fmla="*/ 501 w 95354"/>
                  <a:gd name="connsiteY5" fmla="*/ 88459 h 95358"/>
                  <a:gd name="connsiteX6" fmla="*/ 43564 w 95354"/>
                  <a:gd name="connsiteY6" fmla="*/ 2629 h 95358"/>
                  <a:gd name="connsiteX7" fmla="*/ 47821 w 95354"/>
                  <a:gd name="connsiteY7" fmla="*/ 0 h 95358"/>
                  <a:gd name="connsiteX8" fmla="*/ 47831 w 95354"/>
                  <a:gd name="connsiteY8" fmla="*/ 0 h 95358"/>
                  <a:gd name="connsiteX9" fmla="*/ 52079 w 95354"/>
                  <a:gd name="connsiteY9" fmla="*/ 2638 h 95358"/>
                  <a:gd name="connsiteX10" fmla="*/ 94856 w 95354"/>
                  <a:gd name="connsiteY10" fmla="*/ 88478 h 95358"/>
                  <a:gd name="connsiteX11" fmla="*/ 92713 w 95354"/>
                  <a:gd name="connsiteY11" fmla="*/ 94859 h 95358"/>
                  <a:gd name="connsiteX12" fmla="*/ 90598 w 95354"/>
                  <a:gd name="connsiteY12" fmla="*/ 95355 h 9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354" h="95358">
                    <a:moveTo>
                      <a:pt x="90598" y="95355"/>
                    </a:moveTo>
                    <a:cubicBezTo>
                      <a:pt x="88846" y="95355"/>
                      <a:pt x="87169" y="94383"/>
                      <a:pt x="86341" y="92716"/>
                    </a:cubicBezTo>
                    <a:lnTo>
                      <a:pt x="47812" y="15411"/>
                    </a:lnTo>
                    <a:lnTo>
                      <a:pt x="9026" y="92735"/>
                    </a:lnTo>
                    <a:cubicBezTo>
                      <a:pt x="7836" y="95088"/>
                      <a:pt x="4949" y="96022"/>
                      <a:pt x="2625" y="94859"/>
                    </a:cubicBezTo>
                    <a:cubicBezTo>
                      <a:pt x="282" y="93678"/>
                      <a:pt x="-670" y="90811"/>
                      <a:pt x="501" y="88459"/>
                    </a:cubicBezTo>
                    <a:lnTo>
                      <a:pt x="43564" y="2629"/>
                    </a:lnTo>
                    <a:cubicBezTo>
                      <a:pt x="44373" y="1019"/>
                      <a:pt x="46021" y="0"/>
                      <a:pt x="47821" y="0"/>
                    </a:cubicBezTo>
                    <a:cubicBezTo>
                      <a:pt x="47821" y="0"/>
                      <a:pt x="47821" y="0"/>
                      <a:pt x="47831" y="0"/>
                    </a:cubicBezTo>
                    <a:cubicBezTo>
                      <a:pt x="49631" y="0"/>
                      <a:pt x="51279" y="1019"/>
                      <a:pt x="52079" y="2638"/>
                    </a:cubicBezTo>
                    <a:lnTo>
                      <a:pt x="94856" y="88478"/>
                    </a:lnTo>
                    <a:cubicBezTo>
                      <a:pt x="96027" y="90830"/>
                      <a:pt x="95065" y="93688"/>
                      <a:pt x="92713" y="94859"/>
                    </a:cubicBezTo>
                    <a:cubicBezTo>
                      <a:pt x="92037" y="95193"/>
                      <a:pt x="91313" y="95355"/>
                      <a:pt x="90598" y="9535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 name="Freeform: Shape 338">
                <a:extLst>
                  <a:ext uri="{FF2B5EF4-FFF2-40B4-BE49-F238E27FC236}">
                    <a16:creationId xmlns:a16="http://schemas.microsoft.com/office/drawing/2014/main" xmlns="" id="{49E5EA58-C544-47A7-BF29-6B5E8C3570F3}"/>
                  </a:ext>
                </a:extLst>
              </p:cNvPr>
              <p:cNvSpPr/>
              <p:nvPr/>
            </p:nvSpPr>
            <p:spPr>
              <a:xfrm>
                <a:off x="7685776" y="2695704"/>
                <a:ext cx="95364" cy="47405"/>
              </a:xfrm>
              <a:custGeom>
                <a:avLst/>
                <a:gdLst>
                  <a:gd name="connsiteX0" fmla="*/ 47682 w 95364"/>
                  <a:gd name="connsiteY0" fmla="*/ 47406 h 47405"/>
                  <a:gd name="connsiteX1" fmla="*/ 0 w 95364"/>
                  <a:gd name="connsiteY1" fmla="*/ 4763 h 47405"/>
                  <a:gd name="connsiteX2" fmla="*/ 4763 w 95364"/>
                  <a:gd name="connsiteY2" fmla="*/ 0 h 47405"/>
                  <a:gd name="connsiteX3" fmla="*/ 90602 w 95364"/>
                  <a:gd name="connsiteY3" fmla="*/ 0 h 47405"/>
                  <a:gd name="connsiteX4" fmla="*/ 95364 w 95364"/>
                  <a:gd name="connsiteY4" fmla="*/ 4763 h 47405"/>
                  <a:gd name="connsiteX5" fmla="*/ 47682 w 95364"/>
                  <a:gd name="connsiteY5" fmla="*/ 47406 h 47405"/>
                  <a:gd name="connsiteX6" fmla="*/ 9916 w 95364"/>
                  <a:gd name="connsiteY6" fmla="*/ 9535 h 47405"/>
                  <a:gd name="connsiteX7" fmla="*/ 47682 w 95364"/>
                  <a:gd name="connsiteY7" fmla="*/ 37890 h 47405"/>
                  <a:gd name="connsiteX8" fmla="*/ 85449 w 95364"/>
                  <a:gd name="connsiteY8" fmla="*/ 9535 h 47405"/>
                  <a:gd name="connsiteX9" fmla="*/ 9916 w 95364"/>
                  <a:gd name="connsiteY9" fmla="*/ 9535 h 4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64" h="47405">
                    <a:moveTo>
                      <a:pt x="47682" y="47406"/>
                    </a:moveTo>
                    <a:cubicBezTo>
                      <a:pt x="21393" y="47406"/>
                      <a:pt x="0" y="28280"/>
                      <a:pt x="0" y="4763"/>
                    </a:cubicBezTo>
                    <a:cubicBezTo>
                      <a:pt x="0" y="2134"/>
                      <a:pt x="2134" y="0"/>
                      <a:pt x="4763" y="0"/>
                    </a:cubicBezTo>
                    <a:lnTo>
                      <a:pt x="90602" y="0"/>
                    </a:lnTo>
                    <a:cubicBezTo>
                      <a:pt x="93231" y="0"/>
                      <a:pt x="95364" y="2134"/>
                      <a:pt x="95364" y="4763"/>
                    </a:cubicBezTo>
                    <a:cubicBezTo>
                      <a:pt x="95364" y="28289"/>
                      <a:pt x="73971" y="47406"/>
                      <a:pt x="47682" y="47406"/>
                    </a:cubicBezTo>
                    <a:close/>
                    <a:moveTo>
                      <a:pt x="9916" y="9535"/>
                    </a:moveTo>
                    <a:cubicBezTo>
                      <a:pt x="12583" y="25546"/>
                      <a:pt x="28499" y="37890"/>
                      <a:pt x="47682" y="37890"/>
                    </a:cubicBezTo>
                    <a:cubicBezTo>
                      <a:pt x="66865" y="37890"/>
                      <a:pt x="82782" y="25546"/>
                      <a:pt x="85449" y="9535"/>
                    </a:cubicBezTo>
                    <a:lnTo>
                      <a:pt x="9916" y="9535"/>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8" name="Freeform: Shape 339">
                <a:extLst>
                  <a:ext uri="{FF2B5EF4-FFF2-40B4-BE49-F238E27FC236}">
                    <a16:creationId xmlns:a16="http://schemas.microsoft.com/office/drawing/2014/main" xmlns="" id="{A7AF43A7-96E6-4321-99DD-C45D988752C5}"/>
                  </a:ext>
                </a:extLst>
              </p:cNvPr>
              <p:cNvSpPr/>
              <p:nvPr/>
            </p:nvSpPr>
            <p:spPr>
              <a:xfrm>
                <a:off x="7666888" y="2564611"/>
                <a:ext cx="9525" cy="207216"/>
              </a:xfrm>
              <a:custGeom>
                <a:avLst/>
                <a:gdLst>
                  <a:gd name="connsiteX0" fmla="*/ 4763 w 9525"/>
                  <a:gd name="connsiteY0" fmla="*/ 207216 h 207216"/>
                  <a:gd name="connsiteX1" fmla="*/ 0 w 9525"/>
                  <a:gd name="connsiteY1" fmla="*/ 202454 h 207216"/>
                  <a:gd name="connsiteX2" fmla="*/ 0 w 9525"/>
                  <a:gd name="connsiteY2" fmla="*/ 4763 h 207216"/>
                  <a:gd name="connsiteX3" fmla="*/ 4763 w 9525"/>
                  <a:gd name="connsiteY3" fmla="*/ 0 h 207216"/>
                  <a:gd name="connsiteX4" fmla="*/ 9525 w 9525"/>
                  <a:gd name="connsiteY4" fmla="*/ 4763 h 207216"/>
                  <a:gd name="connsiteX5" fmla="*/ 9525 w 9525"/>
                  <a:gd name="connsiteY5" fmla="*/ 202454 h 207216"/>
                  <a:gd name="connsiteX6" fmla="*/ 4763 w 9525"/>
                  <a:gd name="connsiteY6" fmla="*/ 207216 h 2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207216">
                    <a:moveTo>
                      <a:pt x="4763" y="207216"/>
                    </a:moveTo>
                    <a:cubicBezTo>
                      <a:pt x="2134" y="207216"/>
                      <a:pt x="0" y="205083"/>
                      <a:pt x="0" y="202454"/>
                    </a:cubicBezTo>
                    <a:lnTo>
                      <a:pt x="0" y="4763"/>
                    </a:lnTo>
                    <a:cubicBezTo>
                      <a:pt x="0" y="2134"/>
                      <a:pt x="2134" y="0"/>
                      <a:pt x="4763" y="0"/>
                    </a:cubicBezTo>
                    <a:cubicBezTo>
                      <a:pt x="7391" y="0"/>
                      <a:pt x="9525" y="2134"/>
                      <a:pt x="9525" y="4763"/>
                    </a:cubicBezTo>
                    <a:lnTo>
                      <a:pt x="9525" y="202454"/>
                    </a:lnTo>
                    <a:cubicBezTo>
                      <a:pt x="9525" y="205083"/>
                      <a:pt x="7391" y="207216"/>
                      <a:pt x="4763" y="207216"/>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 name="Freeform: Shape 340">
                <a:extLst>
                  <a:ext uri="{FF2B5EF4-FFF2-40B4-BE49-F238E27FC236}">
                    <a16:creationId xmlns:a16="http://schemas.microsoft.com/office/drawing/2014/main" xmlns="" id="{AC7E1AA6-7A8B-4651-9B72-18E5509ED2DD}"/>
                  </a:ext>
                </a:extLst>
              </p:cNvPr>
              <p:cNvSpPr/>
              <p:nvPr/>
            </p:nvSpPr>
            <p:spPr>
              <a:xfrm>
                <a:off x="7623578" y="2762303"/>
                <a:ext cx="95250" cy="9525"/>
              </a:xfrm>
              <a:custGeom>
                <a:avLst/>
                <a:gdLst>
                  <a:gd name="connsiteX0" fmla="*/ 90488 w 95250"/>
                  <a:gd name="connsiteY0" fmla="*/ 9525 h 9525"/>
                  <a:gd name="connsiteX1" fmla="*/ 4763 w 95250"/>
                  <a:gd name="connsiteY1" fmla="*/ 9525 h 9525"/>
                  <a:gd name="connsiteX2" fmla="*/ 0 w 95250"/>
                  <a:gd name="connsiteY2" fmla="*/ 4763 h 9525"/>
                  <a:gd name="connsiteX3" fmla="*/ 4763 w 95250"/>
                  <a:gd name="connsiteY3" fmla="*/ 0 h 9525"/>
                  <a:gd name="connsiteX4" fmla="*/ 90488 w 95250"/>
                  <a:gd name="connsiteY4" fmla="*/ 0 h 9525"/>
                  <a:gd name="connsiteX5" fmla="*/ 95250 w 95250"/>
                  <a:gd name="connsiteY5" fmla="*/ 4763 h 9525"/>
                  <a:gd name="connsiteX6" fmla="*/ 90488 w 9525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
                    <a:moveTo>
                      <a:pt x="90488" y="9525"/>
                    </a:moveTo>
                    <a:lnTo>
                      <a:pt x="4763" y="9525"/>
                    </a:lnTo>
                    <a:cubicBezTo>
                      <a:pt x="2134" y="9525"/>
                      <a:pt x="0" y="7391"/>
                      <a:pt x="0" y="4763"/>
                    </a:cubicBezTo>
                    <a:cubicBezTo>
                      <a:pt x="0" y="2134"/>
                      <a:pt x="2134" y="0"/>
                      <a:pt x="4763" y="0"/>
                    </a:cubicBezTo>
                    <a:lnTo>
                      <a:pt x="90488" y="0"/>
                    </a:lnTo>
                    <a:cubicBezTo>
                      <a:pt x="93116" y="0"/>
                      <a:pt x="95250" y="2134"/>
                      <a:pt x="95250" y="4763"/>
                    </a:cubicBezTo>
                    <a:cubicBezTo>
                      <a:pt x="95250" y="7391"/>
                      <a:pt x="93116" y="9525"/>
                      <a:pt x="90488" y="952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grpSp>
        <p:nvGrpSpPr>
          <p:cNvPr id="50" name="Graphic 421">
            <a:extLst>
              <a:ext uri="{FF2B5EF4-FFF2-40B4-BE49-F238E27FC236}">
                <a16:creationId xmlns:a16="http://schemas.microsoft.com/office/drawing/2014/main" xmlns="" id="{9D080FCC-D4D9-466F-915D-CAABE04977C0}"/>
              </a:ext>
            </a:extLst>
          </p:cNvPr>
          <p:cNvGrpSpPr/>
          <p:nvPr/>
        </p:nvGrpSpPr>
        <p:grpSpPr>
          <a:xfrm>
            <a:off x="2807449" y="5889133"/>
            <a:ext cx="322503" cy="394868"/>
            <a:chOff x="11094702" y="2535844"/>
            <a:chExt cx="228522" cy="228419"/>
          </a:xfrm>
          <a:solidFill>
            <a:schemeClr val="bg1">
              <a:lumMod val="50000"/>
            </a:schemeClr>
          </a:solidFill>
        </p:grpSpPr>
        <p:sp>
          <p:nvSpPr>
            <p:cNvPr id="51" name="Freeform: Shape 423">
              <a:extLst>
                <a:ext uri="{FF2B5EF4-FFF2-40B4-BE49-F238E27FC236}">
                  <a16:creationId xmlns:a16="http://schemas.microsoft.com/office/drawing/2014/main" xmlns="" id="{16CACA02-1BEE-4A88-BAB0-6C6B922EE024}"/>
                </a:ext>
              </a:extLst>
            </p:cNvPr>
            <p:cNvSpPr/>
            <p:nvPr/>
          </p:nvSpPr>
          <p:spPr>
            <a:xfrm>
              <a:off x="11285202" y="2675024"/>
              <a:ext cx="9534" cy="88534"/>
            </a:xfrm>
            <a:custGeom>
              <a:avLst/>
              <a:gdLst>
                <a:gd name="connsiteX0" fmla="*/ 4763 w 9534"/>
                <a:gd name="connsiteY0" fmla="*/ 88535 h 88534"/>
                <a:gd name="connsiteX1" fmla="*/ 4763 w 9534"/>
                <a:gd name="connsiteY1" fmla="*/ 88535 h 88534"/>
                <a:gd name="connsiteX2" fmla="*/ 0 w 9534"/>
                <a:gd name="connsiteY2" fmla="*/ 83772 h 88534"/>
                <a:gd name="connsiteX3" fmla="*/ 10 w 9534"/>
                <a:gd name="connsiteY3" fmla="*/ 4763 h 88534"/>
                <a:gd name="connsiteX4" fmla="*/ 4772 w 9534"/>
                <a:gd name="connsiteY4" fmla="*/ 0 h 88534"/>
                <a:gd name="connsiteX5" fmla="*/ 4772 w 9534"/>
                <a:gd name="connsiteY5" fmla="*/ 0 h 88534"/>
                <a:gd name="connsiteX6" fmla="*/ 9535 w 9534"/>
                <a:gd name="connsiteY6" fmla="*/ 4763 h 88534"/>
                <a:gd name="connsiteX7" fmla="*/ 9525 w 9534"/>
                <a:gd name="connsiteY7" fmla="*/ 83772 h 88534"/>
                <a:gd name="connsiteX8" fmla="*/ 4763 w 9534"/>
                <a:gd name="connsiteY8" fmla="*/ 88535 h 8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34" h="88534">
                  <a:moveTo>
                    <a:pt x="4763" y="88535"/>
                  </a:moveTo>
                  <a:lnTo>
                    <a:pt x="4763" y="88535"/>
                  </a:lnTo>
                  <a:cubicBezTo>
                    <a:pt x="2134" y="88535"/>
                    <a:pt x="0" y="86401"/>
                    <a:pt x="0" y="83772"/>
                  </a:cubicBezTo>
                  <a:lnTo>
                    <a:pt x="10" y="4763"/>
                  </a:lnTo>
                  <a:cubicBezTo>
                    <a:pt x="10" y="2134"/>
                    <a:pt x="2143" y="0"/>
                    <a:pt x="4772" y="0"/>
                  </a:cubicBezTo>
                  <a:lnTo>
                    <a:pt x="4772" y="0"/>
                  </a:lnTo>
                  <a:cubicBezTo>
                    <a:pt x="7401" y="0"/>
                    <a:pt x="9535" y="2134"/>
                    <a:pt x="9535" y="4763"/>
                  </a:cubicBezTo>
                  <a:lnTo>
                    <a:pt x="9525" y="83772"/>
                  </a:lnTo>
                  <a:cubicBezTo>
                    <a:pt x="9525" y="86401"/>
                    <a:pt x="7401" y="88535"/>
                    <a:pt x="4763" y="8853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2" name="Freeform: Shape 424">
              <a:extLst>
                <a:ext uri="{FF2B5EF4-FFF2-40B4-BE49-F238E27FC236}">
                  <a16:creationId xmlns:a16="http://schemas.microsoft.com/office/drawing/2014/main" xmlns="" id="{D841419F-CEB8-4F76-85D5-A4578245A5F8}"/>
                </a:ext>
              </a:extLst>
            </p:cNvPr>
            <p:cNvSpPr/>
            <p:nvPr/>
          </p:nvSpPr>
          <p:spPr>
            <a:xfrm>
              <a:off x="11272314" y="2546055"/>
              <a:ext cx="35309" cy="40043"/>
            </a:xfrm>
            <a:custGeom>
              <a:avLst/>
              <a:gdLst>
                <a:gd name="connsiteX0" fmla="*/ 17659 w 35309"/>
                <a:gd name="connsiteY0" fmla="*/ 40043 h 40043"/>
                <a:gd name="connsiteX1" fmla="*/ 0 w 35309"/>
                <a:gd name="connsiteY1" fmla="*/ 17897 h 40043"/>
                <a:gd name="connsiteX2" fmla="*/ 17659 w 35309"/>
                <a:gd name="connsiteY2" fmla="*/ 0 h 40043"/>
                <a:gd name="connsiteX3" fmla="*/ 35309 w 35309"/>
                <a:gd name="connsiteY3" fmla="*/ 17897 h 40043"/>
                <a:gd name="connsiteX4" fmla="*/ 17659 w 35309"/>
                <a:gd name="connsiteY4" fmla="*/ 40043 h 40043"/>
                <a:gd name="connsiteX5" fmla="*/ 17659 w 35309"/>
                <a:gd name="connsiteY5" fmla="*/ 9525 h 40043"/>
                <a:gd name="connsiteX6" fmla="*/ 9525 w 35309"/>
                <a:gd name="connsiteY6" fmla="*/ 17897 h 40043"/>
                <a:gd name="connsiteX7" fmla="*/ 17659 w 35309"/>
                <a:gd name="connsiteY7" fmla="*/ 30518 h 40043"/>
                <a:gd name="connsiteX8" fmla="*/ 25784 w 35309"/>
                <a:gd name="connsiteY8" fmla="*/ 17897 h 40043"/>
                <a:gd name="connsiteX9" fmla="*/ 17659 w 35309"/>
                <a:gd name="connsiteY9" fmla="*/ 9525 h 4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09" h="40043">
                  <a:moveTo>
                    <a:pt x="17659" y="40043"/>
                  </a:moveTo>
                  <a:cubicBezTo>
                    <a:pt x="7048" y="40043"/>
                    <a:pt x="0" y="26718"/>
                    <a:pt x="0" y="17897"/>
                  </a:cubicBezTo>
                  <a:cubicBezTo>
                    <a:pt x="0" y="8030"/>
                    <a:pt x="7915" y="0"/>
                    <a:pt x="17659" y="0"/>
                  </a:cubicBezTo>
                  <a:cubicBezTo>
                    <a:pt x="27384" y="0"/>
                    <a:pt x="35309" y="8030"/>
                    <a:pt x="35309" y="17897"/>
                  </a:cubicBezTo>
                  <a:cubicBezTo>
                    <a:pt x="35309" y="26718"/>
                    <a:pt x="28270" y="40043"/>
                    <a:pt x="17659" y="40043"/>
                  </a:cubicBezTo>
                  <a:close/>
                  <a:moveTo>
                    <a:pt x="17659" y="9525"/>
                  </a:moveTo>
                  <a:cubicBezTo>
                    <a:pt x="13173" y="9525"/>
                    <a:pt x="9525" y="13278"/>
                    <a:pt x="9525" y="17897"/>
                  </a:cubicBezTo>
                  <a:cubicBezTo>
                    <a:pt x="9525" y="23441"/>
                    <a:pt x="14087" y="30518"/>
                    <a:pt x="17659" y="30518"/>
                  </a:cubicBezTo>
                  <a:cubicBezTo>
                    <a:pt x="21222" y="30518"/>
                    <a:pt x="25784" y="23441"/>
                    <a:pt x="25784" y="17897"/>
                  </a:cubicBezTo>
                  <a:cubicBezTo>
                    <a:pt x="25784" y="13278"/>
                    <a:pt x="22136" y="9525"/>
                    <a:pt x="17659" y="952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3" name="Freeform: Shape 425">
              <a:extLst>
                <a:ext uri="{FF2B5EF4-FFF2-40B4-BE49-F238E27FC236}">
                  <a16:creationId xmlns:a16="http://schemas.microsoft.com/office/drawing/2014/main" xmlns="" id="{1CD99535-F188-4316-A972-5C77B2840B70}"/>
                </a:ext>
              </a:extLst>
            </p:cNvPr>
            <p:cNvSpPr/>
            <p:nvPr/>
          </p:nvSpPr>
          <p:spPr>
            <a:xfrm>
              <a:off x="11210271" y="2588069"/>
              <a:ext cx="112953" cy="175514"/>
            </a:xfrm>
            <a:custGeom>
              <a:avLst/>
              <a:gdLst>
                <a:gd name="connsiteX0" fmla="*/ 96372 w 112953"/>
                <a:gd name="connsiteY0" fmla="*/ 175489 h 175514"/>
                <a:gd name="connsiteX1" fmla="*/ 96115 w 112953"/>
                <a:gd name="connsiteY1" fmla="*/ 175480 h 175514"/>
                <a:gd name="connsiteX2" fmla="*/ 91619 w 112953"/>
                <a:gd name="connsiteY2" fmla="*/ 170470 h 175514"/>
                <a:gd name="connsiteX3" fmla="*/ 96715 w 112953"/>
                <a:gd name="connsiteY3" fmla="*/ 77039 h 175514"/>
                <a:gd name="connsiteX4" fmla="*/ 98562 w 112953"/>
                <a:gd name="connsiteY4" fmla="*/ 73229 h 175514"/>
                <a:gd name="connsiteX5" fmla="*/ 102934 w 112953"/>
                <a:gd name="connsiteY5" fmla="*/ 71791 h 175514"/>
                <a:gd name="connsiteX6" fmla="*/ 100972 w 112953"/>
                <a:gd name="connsiteY6" fmla="*/ 9802 h 175514"/>
                <a:gd name="connsiteX7" fmla="*/ 98058 w 112953"/>
                <a:gd name="connsiteY7" fmla="*/ 9688 h 175514"/>
                <a:gd name="connsiteX8" fmla="*/ 95324 w 112953"/>
                <a:gd name="connsiteY8" fmla="*/ 9554 h 175514"/>
                <a:gd name="connsiteX9" fmla="*/ 94333 w 112953"/>
                <a:gd name="connsiteY9" fmla="*/ 10450 h 175514"/>
                <a:gd name="connsiteX10" fmla="*/ 79703 w 112953"/>
                <a:gd name="connsiteY10" fmla="*/ 18793 h 175514"/>
                <a:gd name="connsiteX11" fmla="*/ 65054 w 112953"/>
                <a:gd name="connsiteY11" fmla="*/ 10440 h 175514"/>
                <a:gd name="connsiteX12" fmla="*/ 64072 w 112953"/>
                <a:gd name="connsiteY12" fmla="*/ 9554 h 175514"/>
                <a:gd name="connsiteX13" fmla="*/ 9380 w 112953"/>
                <a:gd name="connsiteY13" fmla="*/ 18489 h 175514"/>
                <a:gd name="connsiteX14" fmla="*/ 58376 w 112953"/>
                <a:gd name="connsiteY14" fmla="*/ 22899 h 175514"/>
                <a:gd name="connsiteX15" fmla="*/ 62691 w 112953"/>
                <a:gd name="connsiteY15" fmla="*/ 27642 h 175514"/>
                <a:gd name="connsiteX16" fmla="*/ 62691 w 112953"/>
                <a:gd name="connsiteY16" fmla="*/ 77296 h 175514"/>
                <a:gd name="connsiteX17" fmla="*/ 67778 w 112953"/>
                <a:gd name="connsiteY17" fmla="*/ 170460 h 175514"/>
                <a:gd name="connsiteX18" fmla="*/ 63282 w 112953"/>
                <a:gd name="connsiteY18" fmla="*/ 175470 h 175514"/>
                <a:gd name="connsiteX19" fmla="*/ 58272 w 112953"/>
                <a:gd name="connsiteY19" fmla="*/ 170974 h 175514"/>
                <a:gd name="connsiteX20" fmla="*/ 53176 w 112953"/>
                <a:gd name="connsiteY20" fmla="*/ 77544 h 175514"/>
                <a:gd name="connsiteX21" fmla="*/ 53166 w 112953"/>
                <a:gd name="connsiteY21" fmla="*/ 31967 h 175514"/>
                <a:gd name="connsiteX22" fmla="*/ 8494 w 112953"/>
                <a:gd name="connsiteY22" fmla="*/ 27795 h 175514"/>
                <a:gd name="connsiteX23" fmla="*/ 7 w 112953"/>
                <a:gd name="connsiteY23" fmla="*/ 18717 h 175514"/>
                <a:gd name="connsiteX24" fmla="*/ 7799 w 112953"/>
                <a:gd name="connsiteY24" fmla="*/ 9068 h 175514"/>
                <a:gd name="connsiteX25" fmla="*/ 63463 w 112953"/>
                <a:gd name="connsiteY25" fmla="*/ 29 h 175514"/>
                <a:gd name="connsiteX26" fmla="*/ 73559 w 112953"/>
                <a:gd name="connsiteY26" fmla="*/ 6125 h 175514"/>
                <a:gd name="connsiteX27" fmla="*/ 85847 w 112953"/>
                <a:gd name="connsiteY27" fmla="*/ 6125 h 175514"/>
                <a:gd name="connsiteX28" fmla="*/ 95924 w 112953"/>
                <a:gd name="connsiteY28" fmla="*/ 29 h 175514"/>
                <a:gd name="connsiteX29" fmla="*/ 98477 w 112953"/>
                <a:gd name="connsiteY29" fmla="*/ 144 h 175514"/>
                <a:gd name="connsiteX30" fmla="*/ 105306 w 112953"/>
                <a:gd name="connsiteY30" fmla="*/ 677 h 175514"/>
                <a:gd name="connsiteX31" fmla="*/ 107097 w 112953"/>
                <a:gd name="connsiteY31" fmla="*/ 1658 h 175514"/>
                <a:gd name="connsiteX32" fmla="*/ 112326 w 112953"/>
                <a:gd name="connsiteY32" fmla="*/ 76239 h 175514"/>
                <a:gd name="connsiteX33" fmla="*/ 110497 w 112953"/>
                <a:gd name="connsiteY33" fmla="*/ 80077 h 175514"/>
                <a:gd name="connsiteX34" fmla="*/ 106021 w 112953"/>
                <a:gd name="connsiteY34" fmla="*/ 81506 h 175514"/>
                <a:gd name="connsiteX35" fmla="*/ 101134 w 112953"/>
                <a:gd name="connsiteY35" fmla="*/ 170965 h 175514"/>
                <a:gd name="connsiteX36" fmla="*/ 96372 w 112953"/>
                <a:gd name="connsiteY36" fmla="*/ 175489 h 17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953" h="175514">
                  <a:moveTo>
                    <a:pt x="96372" y="175489"/>
                  </a:moveTo>
                  <a:cubicBezTo>
                    <a:pt x="96286" y="175489"/>
                    <a:pt x="96200" y="175489"/>
                    <a:pt x="96115" y="175480"/>
                  </a:cubicBezTo>
                  <a:cubicBezTo>
                    <a:pt x="93495" y="175337"/>
                    <a:pt x="91476" y="173089"/>
                    <a:pt x="91619" y="170470"/>
                  </a:cubicBezTo>
                  <a:lnTo>
                    <a:pt x="96715" y="77039"/>
                  </a:lnTo>
                  <a:cubicBezTo>
                    <a:pt x="96781" y="75753"/>
                    <a:pt x="97591" y="74067"/>
                    <a:pt x="98562" y="73229"/>
                  </a:cubicBezTo>
                  <a:cubicBezTo>
                    <a:pt x="99905" y="72067"/>
                    <a:pt x="101477" y="71791"/>
                    <a:pt x="102934" y="71791"/>
                  </a:cubicBezTo>
                  <a:cubicBezTo>
                    <a:pt x="104401" y="27299"/>
                    <a:pt x="102096" y="13698"/>
                    <a:pt x="100972" y="9802"/>
                  </a:cubicBezTo>
                  <a:cubicBezTo>
                    <a:pt x="100096" y="9773"/>
                    <a:pt x="99029" y="9726"/>
                    <a:pt x="98058" y="9688"/>
                  </a:cubicBezTo>
                  <a:lnTo>
                    <a:pt x="95324" y="9554"/>
                  </a:lnTo>
                  <a:cubicBezTo>
                    <a:pt x="94981" y="9507"/>
                    <a:pt x="94619" y="9916"/>
                    <a:pt x="94333" y="10450"/>
                  </a:cubicBezTo>
                  <a:cubicBezTo>
                    <a:pt x="91743" y="15593"/>
                    <a:pt x="86132" y="18793"/>
                    <a:pt x="79703" y="18793"/>
                  </a:cubicBezTo>
                  <a:cubicBezTo>
                    <a:pt x="73264" y="18793"/>
                    <a:pt x="67654" y="15593"/>
                    <a:pt x="65054" y="10440"/>
                  </a:cubicBezTo>
                  <a:cubicBezTo>
                    <a:pt x="64787" y="9907"/>
                    <a:pt x="64444" y="9630"/>
                    <a:pt x="64072" y="9554"/>
                  </a:cubicBezTo>
                  <a:cubicBezTo>
                    <a:pt x="61815" y="9802"/>
                    <a:pt x="22582" y="16250"/>
                    <a:pt x="9380" y="18489"/>
                  </a:cubicBezTo>
                  <a:lnTo>
                    <a:pt x="58376" y="22899"/>
                  </a:lnTo>
                  <a:cubicBezTo>
                    <a:pt x="60824" y="23127"/>
                    <a:pt x="62691" y="25185"/>
                    <a:pt x="62691" y="27642"/>
                  </a:cubicBezTo>
                  <a:lnTo>
                    <a:pt x="62691" y="77296"/>
                  </a:lnTo>
                  <a:lnTo>
                    <a:pt x="67778" y="170460"/>
                  </a:lnTo>
                  <a:cubicBezTo>
                    <a:pt x="67930" y="173079"/>
                    <a:pt x="65911" y="175337"/>
                    <a:pt x="63282" y="175470"/>
                  </a:cubicBezTo>
                  <a:cubicBezTo>
                    <a:pt x="60462" y="175861"/>
                    <a:pt x="58415" y="173603"/>
                    <a:pt x="58272" y="170974"/>
                  </a:cubicBezTo>
                  <a:lnTo>
                    <a:pt x="53176" y="77544"/>
                  </a:lnTo>
                  <a:lnTo>
                    <a:pt x="53166" y="31967"/>
                  </a:lnTo>
                  <a:lnTo>
                    <a:pt x="8494" y="27795"/>
                  </a:lnTo>
                  <a:cubicBezTo>
                    <a:pt x="3760" y="27347"/>
                    <a:pt x="188" y="23527"/>
                    <a:pt x="7" y="18717"/>
                  </a:cubicBezTo>
                  <a:cubicBezTo>
                    <a:pt x="-174" y="13840"/>
                    <a:pt x="3036" y="9869"/>
                    <a:pt x="7799" y="9068"/>
                  </a:cubicBezTo>
                  <a:cubicBezTo>
                    <a:pt x="16171" y="7659"/>
                    <a:pt x="61444" y="163"/>
                    <a:pt x="63463" y="29"/>
                  </a:cubicBezTo>
                  <a:cubicBezTo>
                    <a:pt x="67568" y="-295"/>
                    <a:pt x="71531" y="2096"/>
                    <a:pt x="73559" y="6125"/>
                  </a:cubicBezTo>
                  <a:cubicBezTo>
                    <a:pt x="75883" y="10726"/>
                    <a:pt x="83522" y="10754"/>
                    <a:pt x="85847" y="6125"/>
                  </a:cubicBezTo>
                  <a:cubicBezTo>
                    <a:pt x="87894" y="2096"/>
                    <a:pt x="91771" y="-228"/>
                    <a:pt x="95924" y="29"/>
                  </a:cubicBezTo>
                  <a:lnTo>
                    <a:pt x="98477" y="144"/>
                  </a:lnTo>
                  <a:cubicBezTo>
                    <a:pt x="103411" y="344"/>
                    <a:pt x="104420" y="429"/>
                    <a:pt x="105306" y="677"/>
                  </a:cubicBezTo>
                  <a:cubicBezTo>
                    <a:pt x="105963" y="867"/>
                    <a:pt x="106583" y="1210"/>
                    <a:pt x="107097" y="1658"/>
                  </a:cubicBezTo>
                  <a:cubicBezTo>
                    <a:pt x="109211" y="3468"/>
                    <a:pt x="114822" y="8268"/>
                    <a:pt x="112326" y="76239"/>
                  </a:cubicBezTo>
                  <a:cubicBezTo>
                    <a:pt x="112269" y="77553"/>
                    <a:pt x="111488" y="79220"/>
                    <a:pt x="110497" y="80077"/>
                  </a:cubicBezTo>
                  <a:cubicBezTo>
                    <a:pt x="109116" y="81268"/>
                    <a:pt x="107497" y="81516"/>
                    <a:pt x="106021" y="81506"/>
                  </a:cubicBezTo>
                  <a:lnTo>
                    <a:pt x="101134" y="170965"/>
                  </a:lnTo>
                  <a:cubicBezTo>
                    <a:pt x="100991" y="173527"/>
                    <a:pt x="98886" y="175489"/>
                    <a:pt x="96372" y="175489"/>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4" name="Freeform: Shape 426">
              <a:extLst>
                <a:ext uri="{FF2B5EF4-FFF2-40B4-BE49-F238E27FC236}">
                  <a16:creationId xmlns:a16="http://schemas.microsoft.com/office/drawing/2014/main" xmlns="" id="{03921FFE-7E25-470F-8A0D-46C5514B703D}"/>
                </a:ext>
              </a:extLst>
            </p:cNvPr>
            <p:cNvSpPr/>
            <p:nvPr/>
          </p:nvSpPr>
          <p:spPr>
            <a:xfrm>
              <a:off x="11180427" y="2535844"/>
              <a:ext cx="9525" cy="18869"/>
            </a:xfrm>
            <a:custGeom>
              <a:avLst/>
              <a:gdLst>
                <a:gd name="connsiteX0" fmla="*/ 4763 w 9525"/>
                <a:gd name="connsiteY0" fmla="*/ 18869 h 18869"/>
                <a:gd name="connsiteX1" fmla="*/ 0 w 9525"/>
                <a:gd name="connsiteY1" fmla="*/ 14107 h 18869"/>
                <a:gd name="connsiteX2" fmla="*/ 0 w 9525"/>
                <a:gd name="connsiteY2" fmla="*/ 4763 h 18869"/>
                <a:gd name="connsiteX3" fmla="*/ 4763 w 9525"/>
                <a:gd name="connsiteY3" fmla="*/ 0 h 18869"/>
                <a:gd name="connsiteX4" fmla="*/ 9525 w 9525"/>
                <a:gd name="connsiteY4" fmla="*/ 4763 h 18869"/>
                <a:gd name="connsiteX5" fmla="*/ 9525 w 9525"/>
                <a:gd name="connsiteY5" fmla="*/ 14107 h 18869"/>
                <a:gd name="connsiteX6" fmla="*/ 4763 w 9525"/>
                <a:gd name="connsiteY6" fmla="*/ 18869 h 1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8869">
                  <a:moveTo>
                    <a:pt x="4763" y="18869"/>
                  </a:moveTo>
                  <a:cubicBezTo>
                    <a:pt x="2134" y="18869"/>
                    <a:pt x="0" y="16735"/>
                    <a:pt x="0" y="14107"/>
                  </a:cubicBezTo>
                  <a:lnTo>
                    <a:pt x="0" y="4763"/>
                  </a:lnTo>
                  <a:cubicBezTo>
                    <a:pt x="0" y="2134"/>
                    <a:pt x="2134" y="0"/>
                    <a:pt x="4763" y="0"/>
                  </a:cubicBezTo>
                  <a:cubicBezTo>
                    <a:pt x="7391" y="0"/>
                    <a:pt x="9525" y="2134"/>
                    <a:pt x="9525" y="4763"/>
                  </a:cubicBezTo>
                  <a:lnTo>
                    <a:pt x="9525" y="14107"/>
                  </a:lnTo>
                  <a:cubicBezTo>
                    <a:pt x="9525" y="16735"/>
                    <a:pt x="7401" y="18869"/>
                    <a:pt x="4763" y="18869"/>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5" name="Freeform: Shape 427">
              <a:extLst>
                <a:ext uri="{FF2B5EF4-FFF2-40B4-BE49-F238E27FC236}">
                  <a16:creationId xmlns:a16="http://schemas.microsoft.com/office/drawing/2014/main" xmlns="" id="{E10933C0-EB07-49B3-AB3B-2C47E46603A7}"/>
                </a:ext>
              </a:extLst>
            </p:cNvPr>
            <p:cNvSpPr/>
            <p:nvPr/>
          </p:nvSpPr>
          <p:spPr>
            <a:xfrm>
              <a:off x="11237577" y="2535844"/>
              <a:ext cx="9525" cy="18869"/>
            </a:xfrm>
            <a:custGeom>
              <a:avLst/>
              <a:gdLst>
                <a:gd name="connsiteX0" fmla="*/ 4763 w 9525"/>
                <a:gd name="connsiteY0" fmla="*/ 18869 h 18869"/>
                <a:gd name="connsiteX1" fmla="*/ 0 w 9525"/>
                <a:gd name="connsiteY1" fmla="*/ 14107 h 18869"/>
                <a:gd name="connsiteX2" fmla="*/ 0 w 9525"/>
                <a:gd name="connsiteY2" fmla="*/ 4763 h 18869"/>
                <a:gd name="connsiteX3" fmla="*/ 4763 w 9525"/>
                <a:gd name="connsiteY3" fmla="*/ 0 h 18869"/>
                <a:gd name="connsiteX4" fmla="*/ 9525 w 9525"/>
                <a:gd name="connsiteY4" fmla="*/ 4763 h 18869"/>
                <a:gd name="connsiteX5" fmla="*/ 9525 w 9525"/>
                <a:gd name="connsiteY5" fmla="*/ 14107 h 18869"/>
                <a:gd name="connsiteX6" fmla="*/ 4763 w 9525"/>
                <a:gd name="connsiteY6" fmla="*/ 18869 h 1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8869">
                  <a:moveTo>
                    <a:pt x="4763" y="18869"/>
                  </a:moveTo>
                  <a:cubicBezTo>
                    <a:pt x="2134" y="18869"/>
                    <a:pt x="0" y="16735"/>
                    <a:pt x="0" y="14107"/>
                  </a:cubicBezTo>
                  <a:lnTo>
                    <a:pt x="0" y="4763"/>
                  </a:lnTo>
                  <a:cubicBezTo>
                    <a:pt x="0" y="2134"/>
                    <a:pt x="2134" y="0"/>
                    <a:pt x="4763" y="0"/>
                  </a:cubicBezTo>
                  <a:cubicBezTo>
                    <a:pt x="7391" y="0"/>
                    <a:pt x="9525" y="2134"/>
                    <a:pt x="9525" y="4763"/>
                  </a:cubicBezTo>
                  <a:lnTo>
                    <a:pt x="9525" y="14107"/>
                  </a:lnTo>
                  <a:cubicBezTo>
                    <a:pt x="9525" y="16735"/>
                    <a:pt x="7401" y="18869"/>
                    <a:pt x="4763" y="18869"/>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6" name="Freeform: Shape 428">
              <a:extLst>
                <a:ext uri="{FF2B5EF4-FFF2-40B4-BE49-F238E27FC236}">
                  <a16:creationId xmlns:a16="http://schemas.microsoft.com/office/drawing/2014/main" xmlns="" id="{DCD2DEA2-599F-4B8E-8A26-A0280BFEF314}"/>
                </a:ext>
              </a:extLst>
            </p:cNvPr>
            <p:cNvSpPr/>
            <p:nvPr/>
          </p:nvSpPr>
          <p:spPr>
            <a:xfrm>
              <a:off x="11094702" y="2545189"/>
              <a:ext cx="166687" cy="171450"/>
            </a:xfrm>
            <a:custGeom>
              <a:avLst/>
              <a:gdLst>
                <a:gd name="connsiteX0" fmla="*/ 152400 w 166687"/>
                <a:gd name="connsiteY0" fmla="*/ 171450 h 171450"/>
                <a:gd name="connsiteX1" fmla="*/ 4763 w 166687"/>
                <a:gd name="connsiteY1" fmla="*/ 171450 h 171450"/>
                <a:gd name="connsiteX2" fmla="*/ 0 w 166687"/>
                <a:gd name="connsiteY2" fmla="*/ 166688 h 171450"/>
                <a:gd name="connsiteX3" fmla="*/ 0 w 166687"/>
                <a:gd name="connsiteY3" fmla="*/ 4763 h 171450"/>
                <a:gd name="connsiteX4" fmla="*/ 4763 w 166687"/>
                <a:gd name="connsiteY4" fmla="*/ 0 h 171450"/>
                <a:gd name="connsiteX5" fmla="*/ 161925 w 166687"/>
                <a:gd name="connsiteY5" fmla="*/ 0 h 171450"/>
                <a:gd name="connsiteX6" fmla="*/ 166688 w 166687"/>
                <a:gd name="connsiteY6" fmla="*/ 4763 h 171450"/>
                <a:gd name="connsiteX7" fmla="*/ 161925 w 166687"/>
                <a:gd name="connsiteY7" fmla="*/ 9525 h 171450"/>
                <a:gd name="connsiteX8" fmla="*/ 9525 w 166687"/>
                <a:gd name="connsiteY8" fmla="*/ 9525 h 171450"/>
                <a:gd name="connsiteX9" fmla="*/ 9525 w 166687"/>
                <a:gd name="connsiteY9" fmla="*/ 161925 h 171450"/>
                <a:gd name="connsiteX10" fmla="*/ 152400 w 166687"/>
                <a:gd name="connsiteY10" fmla="*/ 161925 h 171450"/>
                <a:gd name="connsiteX11" fmla="*/ 157163 w 166687"/>
                <a:gd name="connsiteY11" fmla="*/ 166688 h 171450"/>
                <a:gd name="connsiteX12" fmla="*/ 152400 w 166687"/>
                <a:gd name="connsiteY12"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687" h="171450">
                  <a:moveTo>
                    <a:pt x="152400" y="171450"/>
                  </a:moveTo>
                  <a:lnTo>
                    <a:pt x="4763" y="171450"/>
                  </a:lnTo>
                  <a:cubicBezTo>
                    <a:pt x="2134" y="171450"/>
                    <a:pt x="0" y="169316"/>
                    <a:pt x="0" y="166688"/>
                  </a:cubicBezTo>
                  <a:lnTo>
                    <a:pt x="0" y="4763"/>
                  </a:lnTo>
                  <a:cubicBezTo>
                    <a:pt x="0" y="2134"/>
                    <a:pt x="2134" y="0"/>
                    <a:pt x="4763" y="0"/>
                  </a:cubicBezTo>
                  <a:lnTo>
                    <a:pt x="161925" y="0"/>
                  </a:lnTo>
                  <a:cubicBezTo>
                    <a:pt x="164554" y="0"/>
                    <a:pt x="166688" y="2134"/>
                    <a:pt x="166688" y="4763"/>
                  </a:cubicBezTo>
                  <a:cubicBezTo>
                    <a:pt x="166688" y="7391"/>
                    <a:pt x="164563" y="9525"/>
                    <a:pt x="161925" y="9525"/>
                  </a:cubicBezTo>
                  <a:lnTo>
                    <a:pt x="9525" y="9525"/>
                  </a:lnTo>
                  <a:lnTo>
                    <a:pt x="9525" y="161925"/>
                  </a:lnTo>
                  <a:lnTo>
                    <a:pt x="152400" y="161925"/>
                  </a:lnTo>
                  <a:cubicBezTo>
                    <a:pt x="155029" y="161925"/>
                    <a:pt x="157163" y="164059"/>
                    <a:pt x="157163" y="166688"/>
                  </a:cubicBezTo>
                  <a:cubicBezTo>
                    <a:pt x="157163" y="169316"/>
                    <a:pt x="155038" y="171450"/>
                    <a:pt x="152400" y="17145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7" name="Freeform: Shape 429">
              <a:extLst>
                <a:ext uri="{FF2B5EF4-FFF2-40B4-BE49-F238E27FC236}">
                  <a16:creationId xmlns:a16="http://schemas.microsoft.com/office/drawing/2014/main" xmlns="" id="{29B2D1FF-7690-4432-B078-F21717B13302}"/>
                </a:ext>
              </a:extLst>
            </p:cNvPr>
            <p:cNvSpPr/>
            <p:nvPr/>
          </p:nvSpPr>
          <p:spPr>
            <a:xfrm>
              <a:off x="11209002" y="2727364"/>
              <a:ext cx="9525" cy="36899"/>
            </a:xfrm>
            <a:custGeom>
              <a:avLst/>
              <a:gdLst>
                <a:gd name="connsiteX0" fmla="*/ 4763 w 9525"/>
                <a:gd name="connsiteY0" fmla="*/ 36900 h 36899"/>
                <a:gd name="connsiteX1" fmla="*/ 0 w 9525"/>
                <a:gd name="connsiteY1" fmla="*/ 32137 h 36899"/>
                <a:gd name="connsiteX2" fmla="*/ 0 w 9525"/>
                <a:gd name="connsiteY2" fmla="*/ 4763 h 36899"/>
                <a:gd name="connsiteX3" fmla="*/ 4763 w 9525"/>
                <a:gd name="connsiteY3" fmla="*/ 0 h 36899"/>
                <a:gd name="connsiteX4" fmla="*/ 9525 w 9525"/>
                <a:gd name="connsiteY4" fmla="*/ 4763 h 36899"/>
                <a:gd name="connsiteX5" fmla="*/ 9525 w 9525"/>
                <a:gd name="connsiteY5" fmla="*/ 32137 h 36899"/>
                <a:gd name="connsiteX6" fmla="*/ 4763 w 9525"/>
                <a:gd name="connsiteY6" fmla="*/ 36900 h 3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36899">
                  <a:moveTo>
                    <a:pt x="4763" y="36900"/>
                  </a:moveTo>
                  <a:cubicBezTo>
                    <a:pt x="2134" y="36900"/>
                    <a:pt x="0" y="34766"/>
                    <a:pt x="0" y="32137"/>
                  </a:cubicBezTo>
                  <a:lnTo>
                    <a:pt x="0" y="4763"/>
                  </a:lnTo>
                  <a:cubicBezTo>
                    <a:pt x="0" y="2134"/>
                    <a:pt x="2134" y="0"/>
                    <a:pt x="4763" y="0"/>
                  </a:cubicBezTo>
                  <a:cubicBezTo>
                    <a:pt x="7391" y="0"/>
                    <a:pt x="9525" y="2134"/>
                    <a:pt x="9525" y="4763"/>
                  </a:cubicBezTo>
                  <a:lnTo>
                    <a:pt x="9525" y="32137"/>
                  </a:lnTo>
                  <a:cubicBezTo>
                    <a:pt x="9525" y="34766"/>
                    <a:pt x="7401" y="36900"/>
                    <a:pt x="4763" y="3690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8" name="Freeform: Shape 430">
              <a:extLst>
                <a:ext uri="{FF2B5EF4-FFF2-40B4-BE49-F238E27FC236}">
                  <a16:creationId xmlns:a16="http://schemas.microsoft.com/office/drawing/2014/main" xmlns="" id="{60C4058C-7503-462C-9CE7-285F106E6F92}"/>
                </a:ext>
              </a:extLst>
            </p:cNvPr>
            <p:cNvSpPr/>
            <p:nvPr/>
          </p:nvSpPr>
          <p:spPr>
            <a:xfrm>
              <a:off x="11175664" y="2754739"/>
              <a:ext cx="66675" cy="9525"/>
            </a:xfrm>
            <a:custGeom>
              <a:avLst/>
              <a:gdLst>
                <a:gd name="connsiteX0" fmla="*/ 61913 w 66675"/>
                <a:gd name="connsiteY0" fmla="*/ 9525 h 9525"/>
                <a:gd name="connsiteX1" fmla="*/ 4763 w 66675"/>
                <a:gd name="connsiteY1" fmla="*/ 9525 h 9525"/>
                <a:gd name="connsiteX2" fmla="*/ 0 w 66675"/>
                <a:gd name="connsiteY2" fmla="*/ 4763 h 9525"/>
                <a:gd name="connsiteX3" fmla="*/ 4763 w 66675"/>
                <a:gd name="connsiteY3" fmla="*/ 0 h 9525"/>
                <a:gd name="connsiteX4" fmla="*/ 61913 w 66675"/>
                <a:gd name="connsiteY4" fmla="*/ 0 h 9525"/>
                <a:gd name="connsiteX5" fmla="*/ 66675 w 66675"/>
                <a:gd name="connsiteY5" fmla="*/ 4763 h 9525"/>
                <a:gd name="connsiteX6" fmla="*/ 61913 w 666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9525">
                  <a:moveTo>
                    <a:pt x="61913" y="9525"/>
                  </a:moveTo>
                  <a:lnTo>
                    <a:pt x="4763" y="9525"/>
                  </a:lnTo>
                  <a:cubicBezTo>
                    <a:pt x="2134" y="9525"/>
                    <a:pt x="0" y="7391"/>
                    <a:pt x="0" y="4763"/>
                  </a:cubicBezTo>
                  <a:cubicBezTo>
                    <a:pt x="0" y="2134"/>
                    <a:pt x="2134" y="0"/>
                    <a:pt x="4763" y="0"/>
                  </a:cubicBezTo>
                  <a:lnTo>
                    <a:pt x="61913" y="0"/>
                  </a:lnTo>
                  <a:cubicBezTo>
                    <a:pt x="64541" y="0"/>
                    <a:pt x="66675" y="2134"/>
                    <a:pt x="66675" y="4763"/>
                  </a:cubicBezTo>
                  <a:cubicBezTo>
                    <a:pt x="66675" y="7391"/>
                    <a:pt x="64551" y="9525"/>
                    <a:pt x="61913" y="952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 name="Freeform: Shape 431">
              <a:extLst>
                <a:ext uri="{FF2B5EF4-FFF2-40B4-BE49-F238E27FC236}">
                  <a16:creationId xmlns:a16="http://schemas.microsoft.com/office/drawing/2014/main" xmlns="" id="{7DCD2CC5-0C03-40F0-81D6-E18D302F558D}"/>
                </a:ext>
              </a:extLst>
            </p:cNvPr>
            <p:cNvSpPr/>
            <p:nvPr/>
          </p:nvSpPr>
          <p:spPr>
            <a:xfrm>
              <a:off x="11123401" y="2640439"/>
              <a:ext cx="47624" cy="47625"/>
            </a:xfrm>
            <a:custGeom>
              <a:avLst/>
              <a:gdLst>
                <a:gd name="connsiteX0" fmla="*/ 42862 w 47624"/>
                <a:gd name="connsiteY0" fmla="*/ 47625 h 47625"/>
                <a:gd name="connsiteX1" fmla="*/ 4763 w 47624"/>
                <a:gd name="connsiteY1" fmla="*/ 47625 h 47625"/>
                <a:gd name="connsiteX2" fmla="*/ 0 w 47624"/>
                <a:gd name="connsiteY2" fmla="*/ 42863 h 47625"/>
                <a:gd name="connsiteX3" fmla="*/ 0 w 47624"/>
                <a:gd name="connsiteY3" fmla="*/ 4763 h 47625"/>
                <a:gd name="connsiteX4" fmla="*/ 4763 w 47624"/>
                <a:gd name="connsiteY4" fmla="*/ 0 h 47625"/>
                <a:gd name="connsiteX5" fmla="*/ 42862 w 47624"/>
                <a:gd name="connsiteY5" fmla="*/ 0 h 47625"/>
                <a:gd name="connsiteX6" fmla="*/ 47625 w 47624"/>
                <a:gd name="connsiteY6" fmla="*/ 4763 h 47625"/>
                <a:gd name="connsiteX7" fmla="*/ 47625 w 47624"/>
                <a:gd name="connsiteY7" fmla="*/ 42863 h 47625"/>
                <a:gd name="connsiteX8" fmla="*/ 42862 w 47624"/>
                <a:gd name="connsiteY8" fmla="*/ 47625 h 47625"/>
                <a:gd name="connsiteX9" fmla="*/ 9525 w 47624"/>
                <a:gd name="connsiteY9" fmla="*/ 38100 h 47625"/>
                <a:gd name="connsiteX10" fmla="*/ 38100 w 47624"/>
                <a:gd name="connsiteY10" fmla="*/ 38100 h 47625"/>
                <a:gd name="connsiteX11" fmla="*/ 38100 w 47624"/>
                <a:gd name="connsiteY11" fmla="*/ 9525 h 47625"/>
                <a:gd name="connsiteX12" fmla="*/ 9525 w 47624"/>
                <a:gd name="connsiteY12" fmla="*/ 9525 h 47625"/>
                <a:gd name="connsiteX13" fmla="*/ 9525 w 47624"/>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4" h="47625">
                  <a:moveTo>
                    <a:pt x="42862" y="47625"/>
                  </a:moveTo>
                  <a:lnTo>
                    <a:pt x="4763" y="47625"/>
                  </a:lnTo>
                  <a:cubicBezTo>
                    <a:pt x="2134" y="47625"/>
                    <a:pt x="0" y="45491"/>
                    <a:pt x="0" y="42863"/>
                  </a:cubicBezTo>
                  <a:lnTo>
                    <a:pt x="0" y="4763"/>
                  </a:lnTo>
                  <a:cubicBezTo>
                    <a:pt x="0" y="2134"/>
                    <a:pt x="2134" y="0"/>
                    <a:pt x="4763" y="0"/>
                  </a:cubicBezTo>
                  <a:lnTo>
                    <a:pt x="42862" y="0"/>
                  </a:lnTo>
                  <a:cubicBezTo>
                    <a:pt x="45491" y="0"/>
                    <a:pt x="47625" y="2134"/>
                    <a:pt x="47625" y="4763"/>
                  </a:cubicBezTo>
                  <a:lnTo>
                    <a:pt x="47625" y="42863"/>
                  </a:lnTo>
                  <a:cubicBezTo>
                    <a:pt x="47625" y="45491"/>
                    <a:pt x="45501" y="47625"/>
                    <a:pt x="42862" y="47625"/>
                  </a:cubicBezTo>
                  <a:close/>
                  <a:moveTo>
                    <a:pt x="9525" y="38100"/>
                  </a:moveTo>
                  <a:lnTo>
                    <a:pt x="38100" y="38100"/>
                  </a:lnTo>
                  <a:lnTo>
                    <a:pt x="38100" y="9525"/>
                  </a:lnTo>
                  <a:lnTo>
                    <a:pt x="9525" y="9525"/>
                  </a:lnTo>
                  <a:lnTo>
                    <a:pt x="9525" y="3810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0" name="Freeform: Shape 432">
              <a:extLst>
                <a:ext uri="{FF2B5EF4-FFF2-40B4-BE49-F238E27FC236}">
                  <a16:creationId xmlns:a16="http://schemas.microsoft.com/office/drawing/2014/main" xmlns="" id="{B0365FB3-3FAD-4E11-8212-435CE82EFC16}"/>
                </a:ext>
              </a:extLst>
            </p:cNvPr>
            <p:cNvSpPr/>
            <p:nvPr/>
          </p:nvSpPr>
          <p:spPr>
            <a:xfrm>
              <a:off x="11123401" y="2573764"/>
              <a:ext cx="47624" cy="47625"/>
            </a:xfrm>
            <a:custGeom>
              <a:avLst/>
              <a:gdLst>
                <a:gd name="connsiteX0" fmla="*/ 42862 w 47624"/>
                <a:gd name="connsiteY0" fmla="*/ 47625 h 47625"/>
                <a:gd name="connsiteX1" fmla="*/ 4763 w 47624"/>
                <a:gd name="connsiteY1" fmla="*/ 47625 h 47625"/>
                <a:gd name="connsiteX2" fmla="*/ 0 w 47624"/>
                <a:gd name="connsiteY2" fmla="*/ 42863 h 47625"/>
                <a:gd name="connsiteX3" fmla="*/ 0 w 47624"/>
                <a:gd name="connsiteY3" fmla="*/ 4763 h 47625"/>
                <a:gd name="connsiteX4" fmla="*/ 4763 w 47624"/>
                <a:gd name="connsiteY4" fmla="*/ 0 h 47625"/>
                <a:gd name="connsiteX5" fmla="*/ 42862 w 47624"/>
                <a:gd name="connsiteY5" fmla="*/ 0 h 47625"/>
                <a:gd name="connsiteX6" fmla="*/ 47625 w 47624"/>
                <a:gd name="connsiteY6" fmla="*/ 4763 h 47625"/>
                <a:gd name="connsiteX7" fmla="*/ 47625 w 47624"/>
                <a:gd name="connsiteY7" fmla="*/ 42863 h 47625"/>
                <a:gd name="connsiteX8" fmla="*/ 42862 w 47624"/>
                <a:gd name="connsiteY8" fmla="*/ 47625 h 47625"/>
                <a:gd name="connsiteX9" fmla="*/ 9525 w 47624"/>
                <a:gd name="connsiteY9" fmla="*/ 38100 h 47625"/>
                <a:gd name="connsiteX10" fmla="*/ 38100 w 47624"/>
                <a:gd name="connsiteY10" fmla="*/ 38100 h 47625"/>
                <a:gd name="connsiteX11" fmla="*/ 38100 w 47624"/>
                <a:gd name="connsiteY11" fmla="*/ 9525 h 47625"/>
                <a:gd name="connsiteX12" fmla="*/ 9525 w 47624"/>
                <a:gd name="connsiteY12" fmla="*/ 9525 h 47625"/>
                <a:gd name="connsiteX13" fmla="*/ 9525 w 47624"/>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4" h="47625">
                  <a:moveTo>
                    <a:pt x="42862" y="47625"/>
                  </a:moveTo>
                  <a:lnTo>
                    <a:pt x="4763" y="47625"/>
                  </a:lnTo>
                  <a:cubicBezTo>
                    <a:pt x="2134" y="47625"/>
                    <a:pt x="0" y="45491"/>
                    <a:pt x="0" y="42863"/>
                  </a:cubicBezTo>
                  <a:lnTo>
                    <a:pt x="0" y="4763"/>
                  </a:lnTo>
                  <a:cubicBezTo>
                    <a:pt x="0" y="2134"/>
                    <a:pt x="2134" y="0"/>
                    <a:pt x="4763" y="0"/>
                  </a:cubicBezTo>
                  <a:lnTo>
                    <a:pt x="42862" y="0"/>
                  </a:lnTo>
                  <a:cubicBezTo>
                    <a:pt x="45491" y="0"/>
                    <a:pt x="47625" y="2134"/>
                    <a:pt x="47625" y="4763"/>
                  </a:cubicBezTo>
                  <a:lnTo>
                    <a:pt x="47625" y="42863"/>
                  </a:lnTo>
                  <a:cubicBezTo>
                    <a:pt x="47625" y="45491"/>
                    <a:pt x="45501" y="47625"/>
                    <a:pt x="42862" y="47625"/>
                  </a:cubicBezTo>
                  <a:close/>
                  <a:moveTo>
                    <a:pt x="9525" y="38100"/>
                  </a:moveTo>
                  <a:lnTo>
                    <a:pt x="38100" y="38100"/>
                  </a:lnTo>
                  <a:lnTo>
                    <a:pt x="38100" y="9525"/>
                  </a:lnTo>
                  <a:lnTo>
                    <a:pt x="9525" y="9525"/>
                  </a:lnTo>
                  <a:lnTo>
                    <a:pt x="9525" y="38100"/>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1" name="Freeform: Shape 433">
              <a:extLst>
                <a:ext uri="{FF2B5EF4-FFF2-40B4-BE49-F238E27FC236}">
                  <a16:creationId xmlns:a16="http://schemas.microsoft.com/office/drawing/2014/main" xmlns="" id="{276F7B55-286C-401A-8156-754971ED3C9B}"/>
                </a:ext>
              </a:extLst>
            </p:cNvPr>
            <p:cNvSpPr/>
            <p:nvPr/>
          </p:nvSpPr>
          <p:spPr>
            <a:xfrm>
              <a:off x="11181274" y="2583289"/>
              <a:ext cx="55035" cy="9525"/>
            </a:xfrm>
            <a:custGeom>
              <a:avLst/>
              <a:gdLst>
                <a:gd name="connsiteX0" fmla="*/ 50273 w 55035"/>
                <a:gd name="connsiteY0" fmla="*/ 9525 h 9525"/>
                <a:gd name="connsiteX1" fmla="*/ 4763 w 55035"/>
                <a:gd name="connsiteY1" fmla="*/ 9525 h 9525"/>
                <a:gd name="connsiteX2" fmla="*/ 0 w 55035"/>
                <a:gd name="connsiteY2" fmla="*/ 4763 h 9525"/>
                <a:gd name="connsiteX3" fmla="*/ 4763 w 55035"/>
                <a:gd name="connsiteY3" fmla="*/ 0 h 9525"/>
                <a:gd name="connsiteX4" fmla="*/ 50273 w 55035"/>
                <a:gd name="connsiteY4" fmla="*/ 0 h 9525"/>
                <a:gd name="connsiteX5" fmla="*/ 55035 w 55035"/>
                <a:gd name="connsiteY5" fmla="*/ 4763 h 9525"/>
                <a:gd name="connsiteX6" fmla="*/ 50273 w 5503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35" h="9525">
                  <a:moveTo>
                    <a:pt x="50273" y="9525"/>
                  </a:moveTo>
                  <a:lnTo>
                    <a:pt x="4763" y="9525"/>
                  </a:lnTo>
                  <a:cubicBezTo>
                    <a:pt x="2134" y="9525"/>
                    <a:pt x="0" y="7391"/>
                    <a:pt x="0" y="4763"/>
                  </a:cubicBezTo>
                  <a:cubicBezTo>
                    <a:pt x="0" y="2134"/>
                    <a:pt x="2134" y="0"/>
                    <a:pt x="4763" y="0"/>
                  </a:cubicBezTo>
                  <a:lnTo>
                    <a:pt x="50273" y="0"/>
                  </a:lnTo>
                  <a:cubicBezTo>
                    <a:pt x="52902" y="0"/>
                    <a:pt x="55035" y="2134"/>
                    <a:pt x="55035" y="4763"/>
                  </a:cubicBezTo>
                  <a:cubicBezTo>
                    <a:pt x="55035" y="7391"/>
                    <a:pt x="52911" y="9525"/>
                    <a:pt x="50273" y="952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2" name="Freeform: Shape 434">
              <a:extLst>
                <a:ext uri="{FF2B5EF4-FFF2-40B4-BE49-F238E27FC236}">
                  <a16:creationId xmlns:a16="http://schemas.microsoft.com/office/drawing/2014/main" xmlns="" id="{F2AC03FB-B259-43E6-BFBD-9EBD54B8D02D}"/>
                </a:ext>
              </a:extLst>
            </p:cNvPr>
            <p:cNvSpPr/>
            <p:nvPr/>
          </p:nvSpPr>
          <p:spPr>
            <a:xfrm>
              <a:off x="11181274" y="2649964"/>
              <a:ext cx="55035" cy="9525"/>
            </a:xfrm>
            <a:custGeom>
              <a:avLst/>
              <a:gdLst>
                <a:gd name="connsiteX0" fmla="*/ 50273 w 55035"/>
                <a:gd name="connsiteY0" fmla="*/ 9525 h 9525"/>
                <a:gd name="connsiteX1" fmla="*/ 4763 w 55035"/>
                <a:gd name="connsiteY1" fmla="*/ 9525 h 9525"/>
                <a:gd name="connsiteX2" fmla="*/ 0 w 55035"/>
                <a:gd name="connsiteY2" fmla="*/ 4763 h 9525"/>
                <a:gd name="connsiteX3" fmla="*/ 4763 w 55035"/>
                <a:gd name="connsiteY3" fmla="*/ 0 h 9525"/>
                <a:gd name="connsiteX4" fmla="*/ 50273 w 55035"/>
                <a:gd name="connsiteY4" fmla="*/ 0 h 9525"/>
                <a:gd name="connsiteX5" fmla="*/ 55035 w 55035"/>
                <a:gd name="connsiteY5" fmla="*/ 4763 h 9525"/>
                <a:gd name="connsiteX6" fmla="*/ 50273 w 5503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35" h="9525">
                  <a:moveTo>
                    <a:pt x="50273" y="9525"/>
                  </a:moveTo>
                  <a:lnTo>
                    <a:pt x="4763" y="9525"/>
                  </a:lnTo>
                  <a:cubicBezTo>
                    <a:pt x="2134" y="9525"/>
                    <a:pt x="0" y="7391"/>
                    <a:pt x="0" y="4763"/>
                  </a:cubicBezTo>
                  <a:cubicBezTo>
                    <a:pt x="0" y="2134"/>
                    <a:pt x="2134" y="0"/>
                    <a:pt x="4763" y="0"/>
                  </a:cubicBezTo>
                  <a:lnTo>
                    <a:pt x="50273" y="0"/>
                  </a:lnTo>
                  <a:cubicBezTo>
                    <a:pt x="52902" y="0"/>
                    <a:pt x="55035" y="2134"/>
                    <a:pt x="55035" y="4763"/>
                  </a:cubicBezTo>
                  <a:cubicBezTo>
                    <a:pt x="55035" y="7391"/>
                    <a:pt x="52911" y="9525"/>
                    <a:pt x="50273" y="952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 name="Freeform: Shape 435">
              <a:extLst>
                <a:ext uri="{FF2B5EF4-FFF2-40B4-BE49-F238E27FC236}">
                  <a16:creationId xmlns:a16="http://schemas.microsoft.com/office/drawing/2014/main" xmlns="" id="{4CC72038-A115-4E88-AF47-1903AF710AAF}"/>
                </a:ext>
              </a:extLst>
            </p:cNvPr>
            <p:cNvSpPr/>
            <p:nvPr/>
          </p:nvSpPr>
          <p:spPr>
            <a:xfrm>
              <a:off x="11181274" y="2602339"/>
              <a:ext cx="18345" cy="9525"/>
            </a:xfrm>
            <a:custGeom>
              <a:avLst/>
              <a:gdLst>
                <a:gd name="connsiteX0" fmla="*/ 13583 w 18345"/>
                <a:gd name="connsiteY0" fmla="*/ 9525 h 9525"/>
                <a:gd name="connsiteX1" fmla="*/ 4763 w 18345"/>
                <a:gd name="connsiteY1" fmla="*/ 9525 h 9525"/>
                <a:gd name="connsiteX2" fmla="*/ 0 w 18345"/>
                <a:gd name="connsiteY2" fmla="*/ 4763 h 9525"/>
                <a:gd name="connsiteX3" fmla="*/ 4763 w 18345"/>
                <a:gd name="connsiteY3" fmla="*/ 0 h 9525"/>
                <a:gd name="connsiteX4" fmla="*/ 13583 w 18345"/>
                <a:gd name="connsiteY4" fmla="*/ 0 h 9525"/>
                <a:gd name="connsiteX5" fmla="*/ 18345 w 18345"/>
                <a:gd name="connsiteY5" fmla="*/ 4763 h 9525"/>
                <a:gd name="connsiteX6" fmla="*/ 13583 w 1834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5" h="9525">
                  <a:moveTo>
                    <a:pt x="13583" y="9525"/>
                  </a:moveTo>
                  <a:lnTo>
                    <a:pt x="4763" y="9525"/>
                  </a:lnTo>
                  <a:cubicBezTo>
                    <a:pt x="2134" y="9525"/>
                    <a:pt x="0" y="7391"/>
                    <a:pt x="0" y="4763"/>
                  </a:cubicBezTo>
                  <a:cubicBezTo>
                    <a:pt x="0" y="2134"/>
                    <a:pt x="2134" y="0"/>
                    <a:pt x="4763" y="0"/>
                  </a:cubicBezTo>
                  <a:lnTo>
                    <a:pt x="13583" y="0"/>
                  </a:lnTo>
                  <a:cubicBezTo>
                    <a:pt x="16212" y="0"/>
                    <a:pt x="18345" y="2134"/>
                    <a:pt x="18345" y="4763"/>
                  </a:cubicBezTo>
                  <a:cubicBezTo>
                    <a:pt x="18345" y="7391"/>
                    <a:pt x="16221" y="9525"/>
                    <a:pt x="13583" y="952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4" name="Freeform: Shape 436">
              <a:extLst>
                <a:ext uri="{FF2B5EF4-FFF2-40B4-BE49-F238E27FC236}">
                  <a16:creationId xmlns:a16="http://schemas.microsoft.com/office/drawing/2014/main" xmlns="" id="{487D4C52-1CFE-42DE-9F0E-02DCD9B962AB}"/>
                </a:ext>
              </a:extLst>
            </p:cNvPr>
            <p:cNvSpPr/>
            <p:nvPr/>
          </p:nvSpPr>
          <p:spPr>
            <a:xfrm>
              <a:off x="11181274" y="2669014"/>
              <a:ext cx="18345" cy="9525"/>
            </a:xfrm>
            <a:custGeom>
              <a:avLst/>
              <a:gdLst>
                <a:gd name="connsiteX0" fmla="*/ 13583 w 18345"/>
                <a:gd name="connsiteY0" fmla="*/ 9525 h 9525"/>
                <a:gd name="connsiteX1" fmla="*/ 4763 w 18345"/>
                <a:gd name="connsiteY1" fmla="*/ 9525 h 9525"/>
                <a:gd name="connsiteX2" fmla="*/ 0 w 18345"/>
                <a:gd name="connsiteY2" fmla="*/ 4763 h 9525"/>
                <a:gd name="connsiteX3" fmla="*/ 4763 w 18345"/>
                <a:gd name="connsiteY3" fmla="*/ 0 h 9525"/>
                <a:gd name="connsiteX4" fmla="*/ 13583 w 18345"/>
                <a:gd name="connsiteY4" fmla="*/ 0 h 9525"/>
                <a:gd name="connsiteX5" fmla="*/ 18345 w 18345"/>
                <a:gd name="connsiteY5" fmla="*/ 4763 h 9525"/>
                <a:gd name="connsiteX6" fmla="*/ 13583 w 1834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5" h="9525">
                  <a:moveTo>
                    <a:pt x="13583" y="9525"/>
                  </a:moveTo>
                  <a:lnTo>
                    <a:pt x="4763" y="9525"/>
                  </a:lnTo>
                  <a:cubicBezTo>
                    <a:pt x="2134" y="9525"/>
                    <a:pt x="0" y="7391"/>
                    <a:pt x="0" y="4763"/>
                  </a:cubicBezTo>
                  <a:cubicBezTo>
                    <a:pt x="0" y="2134"/>
                    <a:pt x="2134" y="0"/>
                    <a:pt x="4763" y="0"/>
                  </a:cubicBezTo>
                  <a:lnTo>
                    <a:pt x="13583" y="0"/>
                  </a:lnTo>
                  <a:cubicBezTo>
                    <a:pt x="16212" y="0"/>
                    <a:pt x="18345" y="2134"/>
                    <a:pt x="18345" y="4763"/>
                  </a:cubicBezTo>
                  <a:cubicBezTo>
                    <a:pt x="18345" y="7391"/>
                    <a:pt x="16221" y="9525"/>
                    <a:pt x="13583" y="952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70" name="Graphic 186">
            <a:extLst>
              <a:ext uri="{FF2B5EF4-FFF2-40B4-BE49-F238E27FC236}">
                <a16:creationId xmlns:a16="http://schemas.microsoft.com/office/drawing/2014/main" xmlns="" id="{B210747A-8350-4DFA-B7A2-BA76ACF1E7D8}"/>
              </a:ext>
            </a:extLst>
          </p:cNvPr>
          <p:cNvGrpSpPr/>
          <p:nvPr/>
        </p:nvGrpSpPr>
        <p:grpSpPr>
          <a:xfrm>
            <a:off x="5448106" y="5910361"/>
            <a:ext cx="290083" cy="306941"/>
            <a:chOff x="5849972" y="1625600"/>
            <a:chExt cx="187979" cy="226647"/>
          </a:xfrm>
          <a:solidFill>
            <a:schemeClr val="bg1">
              <a:lumMod val="50000"/>
            </a:schemeClr>
          </a:solidFill>
        </p:grpSpPr>
        <p:sp>
          <p:nvSpPr>
            <p:cNvPr id="71" name="Freeform: Shape 361">
              <a:extLst>
                <a:ext uri="{FF2B5EF4-FFF2-40B4-BE49-F238E27FC236}">
                  <a16:creationId xmlns:a16="http://schemas.microsoft.com/office/drawing/2014/main" xmlns="" id="{D18E347A-C506-452E-9E7F-75B89BA92B32}"/>
                </a:ext>
              </a:extLst>
            </p:cNvPr>
            <p:cNvSpPr/>
            <p:nvPr/>
          </p:nvSpPr>
          <p:spPr>
            <a:xfrm>
              <a:off x="5849972" y="1625600"/>
              <a:ext cx="187979" cy="226647"/>
            </a:xfrm>
            <a:custGeom>
              <a:avLst/>
              <a:gdLst>
                <a:gd name="connsiteX0" fmla="*/ 96904 w 187979"/>
                <a:gd name="connsiteY0" fmla="*/ 226647 h 226647"/>
                <a:gd name="connsiteX1" fmla="*/ 93847 w 187979"/>
                <a:gd name="connsiteY1" fmla="*/ 226609 h 226647"/>
                <a:gd name="connsiteX2" fmla="*/ 91332 w 187979"/>
                <a:gd name="connsiteY2" fmla="*/ 226638 h 226647"/>
                <a:gd name="connsiteX3" fmla="*/ 26 w 187979"/>
                <a:gd name="connsiteY3" fmla="*/ 178499 h 226647"/>
                <a:gd name="connsiteX4" fmla="*/ 60738 w 187979"/>
                <a:gd name="connsiteY4" fmla="*/ 41339 h 226647"/>
                <a:gd name="connsiteX5" fmla="*/ 39897 w 187979"/>
                <a:gd name="connsiteY5" fmla="*/ 7687 h 226647"/>
                <a:gd name="connsiteX6" fmla="*/ 39373 w 187979"/>
                <a:gd name="connsiteY6" fmla="*/ 2677 h 226647"/>
                <a:gd name="connsiteX7" fmla="*/ 43660 w 187979"/>
                <a:gd name="connsiteY7" fmla="*/ 0 h 226647"/>
                <a:gd name="connsiteX8" fmla="*/ 144320 w 187979"/>
                <a:gd name="connsiteY8" fmla="*/ 0 h 226647"/>
                <a:gd name="connsiteX9" fmla="*/ 148597 w 187979"/>
                <a:gd name="connsiteY9" fmla="*/ 2677 h 226647"/>
                <a:gd name="connsiteX10" fmla="*/ 148073 w 187979"/>
                <a:gd name="connsiteY10" fmla="*/ 7696 h 226647"/>
                <a:gd name="connsiteX11" fmla="*/ 127232 w 187979"/>
                <a:gd name="connsiteY11" fmla="*/ 41348 h 226647"/>
                <a:gd name="connsiteX12" fmla="*/ 187954 w 187979"/>
                <a:gd name="connsiteY12" fmla="*/ 178641 h 226647"/>
                <a:gd name="connsiteX13" fmla="*/ 96904 w 187979"/>
                <a:gd name="connsiteY13" fmla="*/ 226647 h 226647"/>
                <a:gd name="connsiteX14" fmla="*/ 93837 w 187979"/>
                <a:gd name="connsiteY14" fmla="*/ 217084 h 226647"/>
                <a:gd name="connsiteX15" fmla="*/ 96895 w 187979"/>
                <a:gd name="connsiteY15" fmla="*/ 217122 h 226647"/>
                <a:gd name="connsiteX16" fmla="*/ 178429 w 187979"/>
                <a:gd name="connsiteY16" fmla="*/ 178346 h 226647"/>
                <a:gd name="connsiteX17" fmla="*/ 118488 w 187979"/>
                <a:gd name="connsiteY17" fmla="*/ 45453 h 226647"/>
                <a:gd name="connsiteX18" fmla="*/ 117659 w 187979"/>
                <a:gd name="connsiteY18" fmla="*/ 43110 h 226647"/>
                <a:gd name="connsiteX19" fmla="*/ 134785 w 187979"/>
                <a:gd name="connsiteY19" fmla="*/ 9525 h 226647"/>
                <a:gd name="connsiteX20" fmla="*/ 53194 w 187979"/>
                <a:gd name="connsiteY20" fmla="*/ 9525 h 226647"/>
                <a:gd name="connsiteX21" fmla="*/ 70320 w 187979"/>
                <a:gd name="connsiteY21" fmla="*/ 43110 h 226647"/>
                <a:gd name="connsiteX22" fmla="*/ 69482 w 187979"/>
                <a:gd name="connsiteY22" fmla="*/ 45453 h 226647"/>
                <a:gd name="connsiteX23" fmla="*/ 9541 w 187979"/>
                <a:gd name="connsiteY23" fmla="*/ 178203 h 226647"/>
                <a:gd name="connsiteX24" fmla="*/ 91323 w 187979"/>
                <a:gd name="connsiteY24" fmla="*/ 217113 h 226647"/>
                <a:gd name="connsiteX25" fmla="*/ 93837 w 187979"/>
                <a:gd name="connsiteY25" fmla="*/ 217084 h 22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7979" h="226647">
                  <a:moveTo>
                    <a:pt x="96904" y="226647"/>
                  </a:moveTo>
                  <a:cubicBezTo>
                    <a:pt x="94942" y="226647"/>
                    <a:pt x="93847" y="226609"/>
                    <a:pt x="93847" y="226609"/>
                  </a:cubicBezTo>
                  <a:lnTo>
                    <a:pt x="91332" y="226638"/>
                  </a:lnTo>
                  <a:cubicBezTo>
                    <a:pt x="76330" y="226638"/>
                    <a:pt x="1435" y="224323"/>
                    <a:pt x="26" y="178499"/>
                  </a:cubicBezTo>
                  <a:cubicBezTo>
                    <a:pt x="-1346" y="133855"/>
                    <a:pt x="52680" y="53130"/>
                    <a:pt x="60738" y="41339"/>
                  </a:cubicBezTo>
                  <a:cubicBezTo>
                    <a:pt x="59709" y="35852"/>
                    <a:pt x="49584" y="20117"/>
                    <a:pt x="39897" y="7687"/>
                  </a:cubicBezTo>
                  <a:cubicBezTo>
                    <a:pt x="38783" y="6258"/>
                    <a:pt x="38573" y="4305"/>
                    <a:pt x="39373" y="2677"/>
                  </a:cubicBezTo>
                  <a:cubicBezTo>
                    <a:pt x="40183" y="1038"/>
                    <a:pt x="41840" y="0"/>
                    <a:pt x="43660" y="0"/>
                  </a:cubicBezTo>
                  <a:lnTo>
                    <a:pt x="144320" y="0"/>
                  </a:lnTo>
                  <a:cubicBezTo>
                    <a:pt x="146139" y="0"/>
                    <a:pt x="147797" y="1038"/>
                    <a:pt x="148597" y="2677"/>
                  </a:cubicBezTo>
                  <a:cubicBezTo>
                    <a:pt x="149397" y="4305"/>
                    <a:pt x="149197" y="6258"/>
                    <a:pt x="148073" y="7696"/>
                  </a:cubicBezTo>
                  <a:cubicBezTo>
                    <a:pt x="138386" y="20126"/>
                    <a:pt x="128261" y="35862"/>
                    <a:pt x="127232" y="41348"/>
                  </a:cubicBezTo>
                  <a:cubicBezTo>
                    <a:pt x="135290" y="53140"/>
                    <a:pt x="189326" y="133998"/>
                    <a:pt x="187954" y="178641"/>
                  </a:cubicBezTo>
                  <a:cubicBezTo>
                    <a:pt x="186554" y="224333"/>
                    <a:pt x="111859" y="226647"/>
                    <a:pt x="96904" y="226647"/>
                  </a:cubicBezTo>
                  <a:close/>
                  <a:moveTo>
                    <a:pt x="93837" y="217084"/>
                  </a:moveTo>
                  <a:lnTo>
                    <a:pt x="96895" y="217122"/>
                  </a:lnTo>
                  <a:cubicBezTo>
                    <a:pt x="110306" y="217122"/>
                    <a:pt x="177295" y="215255"/>
                    <a:pt x="178429" y="178346"/>
                  </a:cubicBezTo>
                  <a:cubicBezTo>
                    <a:pt x="179781" y="134264"/>
                    <a:pt x="119098" y="46339"/>
                    <a:pt x="118488" y="45453"/>
                  </a:cubicBezTo>
                  <a:cubicBezTo>
                    <a:pt x="118012" y="44758"/>
                    <a:pt x="117726" y="43948"/>
                    <a:pt x="117659" y="43110"/>
                  </a:cubicBezTo>
                  <a:cubicBezTo>
                    <a:pt x="117059" y="35509"/>
                    <a:pt x="127356" y="19783"/>
                    <a:pt x="134785" y="9525"/>
                  </a:cubicBezTo>
                  <a:lnTo>
                    <a:pt x="53194" y="9525"/>
                  </a:lnTo>
                  <a:cubicBezTo>
                    <a:pt x="60624" y="19783"/>
                    <a:pt x="70920" y="35509"/>
                    <a:pt x="70320" y="43110"/>
                  </a:cubicBezTo>
                  <a:cubicBezTo>
                    <a:pt x="70253" y="43948"/>
                    <a:pt x="69958" y="44758"/>
                    <a:pt x="69482" y="45453"/>
                  </a:cubicBezTo>
                  <a:cubicBezTo>
                    <a:pt x="68863" y="46330"/>
                    <a:pt x="8189" y="134131"/>
                    <a:pt x="9541" y="178203"/>
                  </a:cubicBezTo>
                  <a:cubicBezTo>
                    <a:pt x="10675" y="215236"/>
                    <a:pt x="77864" y="217113"/>
                    <a:pt x="91323" y="217113"/>
                  </a:cubicBezTo>
                  <a:lnTo>
                    <a:pt x="93837" y="217084"/>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2" name="Freeform: Shape 362">
              <a:extLst>
                <a:ext uri="{FF2B5EF4-FFF2-40B4-BE49-F238E27FC236}">
                  <a16:creationId xmlns:a16="http://schemas.microsoft.com/office/drawing/2014/main" xmlns="" id="{C38DE7B8-4381-410F-B34E-BBE977C31F68}"/>
                </a:ext>
              </a:extLst>
            </p:cNvPr>
            <p:cNvSpPr/>
            <p:nvPr/>
          </p:nvSpPr>
          <p:spPr>
            <a:xfrm>
              <a:off x="5860765" y="1663156"/>
              <a:ext cx="158270" cy="45377"/>
            </a:xfrm>
            <a:custGeom>
              <a:avLst/>
              <a:gdLst>
                <a:gd name="connsiteX0" fmla="*/ 153501 w 158270"/>
                <a:gd name="connsiteY0" fmla="*/ 45378 h 45377"/>
                <a:gd name="connsiteX1" fmla="*/ 151215 w 158270"/>
                <a:gd name="connsiteY1" fmla="*/ 44787 h 45377"/>
                <a:gd name="connsiteX2" fmla="*/ 139766 w 158270"/>
                <a:gd name="connsiteY2" fmla="*/ 27909 h 45377"/>
                <a:gd name="connsiteX3" fmla="*/ 135003 w 158270"/>
                <a:gd name="connsiteY3" fmla="*/ 15898 h 45377"/>
                <a:gd name="connsiteX4" fmla="*/ 112572 w 158270"/>
                <a:gd name="connsiteY4" fmla="*/ 10126 h 45377"/>
                <a:gd name="connsiteX5" fmla="*/ 54784 w 158270"/>
                <a:gd name="connsiteY5" fmla="*/ 10221 h 45377"/>
                <a:gd name="connsiteX6" fmla="*/ 37067 w 158270"/>
                <a:gd name="connsiteY6" fmla="*/ 16764 h 45377"/>
                <a:gd name="connsiteX7" fmla="*/ 30638 w 158270"/>
                <a:gd name="connsiteY7" fmla="*/ 23832 h 45377"/>
                <a:gd name="connsiteX8" fmla="*/ 13788 w 158270"/>
                <a:gd name="connsiteY8" fmla="*/ 32319 h 45377"/>
                <a:gd name="connsiteX9" fmla="*/ 1453 w 158270"/>
                <a:gd name="connsiteY9" fmla="*/ 27718 h 45377"/>
                <a:gd name="connsiteX10" fmla="*/ 1348 w 158270"/>
                <a:gd name="connsiteY10" fmla="*/ 20984 h 45377"/>
                <a:gd name="connsiteX11" fmla="*/ 8035 w 158270"/>
                <a:gd name="connsiteY11" fmla="*/ 20841 h 45377"/>
                <a:gd name="connsiteX12" fmla="*/ 23780 w 158270"/>
                <a:gd name="connsiteY12" fmla="*/ 17222 h 45377"/>
                <a:gd name="connsiteX13" fmla="*/ 29876 w 158270"/>
                <a:gd name="connsiteY13" fmla="*/ 10507 h 45377"/>
                <a:gd name="connsiteX14" fmla="*/ 54860 w 158270"/>
                <a:gd name="connsiteY14" fmla="*/ 686 h 45377"/>
                <a:gd name="connsiteX15" fmla="*/ 111181 w 158270"/>
                <a:gd name="connsiteY15" fmla="*/ 686 h 45377"/>
                <a:gd name="connsiteX16" fmla="*/ 143252 w 158270"/>
                <a:gd name="connsiteY16" fmla="*/ 11135 h 45377"/>
                <a:gd name="connsiteX17" fmla="*/ 148900 w 158270"/>
                <a:gd name="connsiteY17" fmla="*/ 25223 h 45377"/>
                <a:gd name="connsiteX18" fmla="*/ 155796 w 158270"/>
                <a:gd name="connsiteY18" fmla="*/ 36443 h 45377"/>
                <a:gd name="connsiteX19" fmla="*/ 157682 w 158270"/>
                <a:gd name="connsiteY19" fmla="*/ 42911 h 45377"/>
                <a:gd name="connsiteX20" fmla="*/ 153501 w 158270"/>
                <a:gd name="connsiteY20" fmla="*/ 45378 h 4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0" h="45377">
                  <a:moveTo>
                    <a:pt x="153501" y="45378"/>
                  </a:moveTo>
                  <a:cubicBezTo>
                    <a:pt x="152720" y="45378"/>
                    <a:pt x="151939" y="45187"/>
                    <a:pt x="151215" y="44787"/>
                  </a:cubicBezTo>
                  <a:cubicBezTo>
                    <a:pt x="143471" y="40548"/>
                    <a:pt x="141585" y="34119"/>
                    <a:pt x="139766" y="27909"/>
                  </a:cubicBezTo>
                  <a:cubicBezTo>
                    <a:pt x="138651" y="24127"/>
                    <a:pt x="137499" y="20213"/>
                    <a:pt x="135003" y="15898"/>
                  </a:cubicBezTo>
                  <a:cubicBezTo>
                    <a:pt x="129841" y="6944"/>
                    <a:pt x="112724" y="10087"/>
                    <a:pt x="112572" y="10126"/>
                  </a:cubicBezTo>
                  <a:lnTo>
                    <a:pt x="54784" y="10221"/>
                  </a:lnTo>
                  <a:cubicBezTo>
                    <a:pt x="42973" y="10030"/>
                    <a:pt x="42715" y="10268"/>
                    <a:pt x="37067" y="16764"/>
                  </a:cubicBezTo>
                  <a:cubicBezTo>
                    <a:pt x="35391" y="18679"/>
                    <a:pt x="33362" y="21013"/>
                    <a:pt x="30638" y="23832"/>
                  </a:cubicBezTo>
                  <a:cubicBezTo>
                    <a:pt x="25304" y="29366"/>
                    <a:pt x="19636" y="32214"/>
                    <a:pt x="13788" y="32319"/>
                  </a:cubicBezTo>
                  <a:cubicBezTo>
                    <a:pt x="6654" y="32862"/>
                    <a:pt x="1948" y="28204"/>
                    <a:pt x="1453" y="27718"/>
                  </a:cubicBezTo>
                  <a:cubicBezTo>
                    <a:pt x="-442" y="25889"/>
                    <a:pt x="-490" y="22870"/>
                    <a:pt x="1348" y="20984"/>
                  </a:cubicBezTo>
                  <a:cubicBezTo>
                    <a:pt x="3168" y="19108"/>
                    <a:pt x="6149" y="19050"/>
                    <a:pt x="8035" y="20841"/>
                  </a:cubicBezTo>
                  <a:cubicBezTo>
                    <a:pt x="9159" y="21841"/>
                    <a:pt x="15045" y="26289"/>
                    <a:pt x="23780" y="17222"/>
                  </a:cubicBezTo>
                  <a:cubicBezTo>
                    <a:pt x="26361" y="14545"/>
                    <a:pt x="28285" y="12326"/>
                    <a:pt x="29876" y="10507"/>
                  </a:cubicBezTo>
                  <a:cubicBezTo>
                    <a:pt x="37220" y="2067"/>
                    <a:pt x="39858" y="439"/>
                    <a:pt x="54860" y="686"/>
                  </a:cubicBezTo>
                  <a:lnTo>
                    <a:pt x="111181" y="686"/>
                  </a:lnTo>
                  <a:cubicBezTo>
                    <a:pt x="114782" y="48"/>
                    <a:pt x="135194" y="-2867"/>
                    <a:pt x="143252" y="11135"/>
                  </a:cubicBezTo>
                  <a:cubicBezTo>
                    <a:pt x="146309" y="16441"/>
                    <a:pt x="147748" y="21308"/>
                    <a:pt x="148900" y="25223"/>
                  </a:cubicBezTo>
                  <a:cubicBezTo>
                    <a:pt x="150700" y="31376"/>
                    <a:pt x="151681" y="34186"/>
                    <a:pt x="155796" y="36443"/>
                  </a:cubicBezTo>
                  <a:cubicBezTo>
                    <a:pt x="158101" y="37710"/>
                    <a:pt x="158949" y="40606"/>
                    <a:pt x="157682" y="42911"/>
                  </a:cubicBezTo>
                  <a:cubicBezTo>
                    <a:pt x="156815" y="44482"/>
                    <a:pt x="155187" y="45378"/>
                    <a:pt x="153501" y="45378"/>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 name="Freeform: Shape 363">
              <a:extLst>
                <a:ext uri="{FF2B5EF4-FFF2-40B4-BE49-F238E27FC236}">
                  <a16:creationId xmlns:a16="http://schemas.microsoft.com/office/drawing/2014/main" xmlns="" id="{0483C1A8-393A-4825-BCEE-9F2E9DCCFF70}"/>
                </a:ext>
              </a:extLst>
            </p:cNvPr>
            <p:cNvSpPr/>
            <p:nvPr/>
          </p:nvSpPr>
          <p:spPr>
            <a:xfrm>
              <a:off x="5922492" y="1650298"/>
              <a:ext cx="41709" cy="9525"/>
            </a:xfrm>
            <a:custGeom>
              <a:avLst/>
              <a:gdLst>
                <a:gd name="connsiteX0" fmla="*/ 36947 w 41709"/>
                <a:gd name="connsiteY0" fmla="*/ 9525 h 9525"/>
                <a:gd name="connsiteX1" fmla="*/ 4763 w 41709"/>
                <a:gd name="connsiteY1" fmla="*/ 9525 h 9525"/>
                <a:gd name="connsiteX2" fmla="*/ 0 w 41709"/>
                <a:gd name="connsiteY2" fmla="*/ 4763 h 9525"/>
                <a:gd name="connsiteX3" fmla="*/ 4763 w 41709"/>
                <a:gd name="connsiteY3" fmla="*/ 0 h 9525"/>
                <a:gd name="connsiteX4" fmla="*/ 36947 w 41709"/>
                <a:gd name="connsiteY4" fmla="*/ 0 h 9525"/>
                <a:gd name="connsiteX5" fmla="*/ 41710 w 41709"/>
                <a:gd name="connsiteY5" fmla="*/ 4763 h 9525"/>
                <a:gd name="connsiteX6" fmla="*/ 36947 w 41709"/>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09" h="9525">
                  <a:moveTo>
                    <a:pt x="36947" y="9525"/>
                  </a:moveTo>
                  <a:lnTo>
                    <a:pt x="4763" y="9525"/>
                  </a:lnTo>
                  <a:cubicBezTo>
                    <a:pt x="2134" y="9525"/>
                    <a:pt x="0" y="7391"/>
                    <a:pt x="0" y="4763"/>
                  </a:cubicBezTo>
                  <a:cubicBezTo>
                    <a:pt x="0" y="2134"/>
                    <a:pt x="2134" y="0"/>
                    <a:pt x="4763" y="0"/>
                  </a:cubicBezTo>
                  <a:lnTo>
                    <a:pt x="36947" y="0"/>
                  </a:lnTo>
                  <a:cubicBezTo>
                    <a:pt x="39576" y="0"/>
                    <a:pt x="41710" y="2134"/>
                    <a:pt x="41710" y="4763"/>
                  </a:cubicBezTo>
                  <a:cubicBezTo>
                    <a:pt x="41710" y="7391"/>
                    <a:pt x="39576" y="9525"/>
                    <a:pt x="36947" y="952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4" name="Freeform: Shape 364">
              <a:extLst>
                <a:ext uri="{FF2B5EF4-FFF2-40B4-BE49-F238E27FC236}">
                  <a16:creationId xmlns:a16="http://schemas.microsoft.com/office/drawing/2014/main" xmlns="" id="{182316C1-CF17-4ED5-95E8-A57CA956FE6B}"/>
                </a:ext>
              </a:extLst>
            </p:cNvPr>
            <p:cNvSpPr/>
            <p:nvPr/>
          </p:nvSpPr>
          <p:spPr>
            <a:xfrm>
              <a:off x="5922492" y="1677939"/>
              <a:ext cx="41709" cy="9525"/>
            </a:xfrm>
            <a:custGeom>
              <a:avLst/>
              <a:gdLst>
                <a:gd name="connsiteX0" fmla="*/ 36947 w 41709"/>
                <a:gd name="connsiteY0" fmla="*/ 9525 h 9525"/>
                <a:gd name="connsiteX1" fmla="*/ 4763 w 41709"/>
                <a:gd name="connsiteY1" fmla="*/ 9525 h 9525"/>
                <a:gd name="connsiteX2" fmla="*/ 0 w 41709"/>
                <a:gd name="connsiteY2" fmla="*/ 4763 h 9525"/>
                <a:gd name="connsiteX3" fmla="*/ 4763 w 41709"/>
                <a:gd name="connsiteY3" fmla="*/ 0 h 9525"/>
                <a:gd name="connsiteX4" fmla="*/ 36947 w 41709"/>
                <a:gd name="connsiteY4" fmla="*/ 0 h 9525"/>
                <a:gd name="connsiteX5" fmla="*/ 41710 w 41709"/>
                <a:gd name="connsiteY5" fmla="*/ 4763 h 9525"/>
                <a:gd name="connsiteX6" fmla="*/ 36947 w 41709"/>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09" h="9525">
                  <a:moveTo>
                    <a:pt x="36947" y="9525"/>
                  </a:moveTo>
                  <a:lnTo>
                    <a:pt x="4763" y="9525"/>
                  </a:lnTo>
                  <a:cubicBezTo>
                    <a:pt x="2134" y="9525"/>
                    <a:pt x="0" y="7391"/>
                    <a:pt x="0" y="4763"/>
                  </a:cubicBezTo>
                  <a:cubicBezTo>
                    <a:pt x="0" y="2134"/>
                    <a:pt x="2134" y="0"/>
                    <a:pt x="4763" y="0"/>
                  </a:cubicBezTo>
                  <a:lnTo>
                    <a:pt x="36947" y="0"/>
                  </a:lnTo>
                  <a:cubicBezTo>
                    <a:pt x="39576" y="0"/>
                    <a:pt x="41710" y="2134"/>
                    <a:pt x="41710" y="4763"/>
                  </a:cubicBezTo>
                  <a:cubicBezTo>
                    <a:pt x="41710" y="7391"/>
                    <a:pt x="39576" y="9525"/>
                    <a:pt x="36947" y="9525"/>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5" name="Freeform: Shape 365">
              <a:extLst>
                <a:ext uri="{FF2B5EF4-FFF2-40B4-BE49-F238E27FC236}">
                  <a16:creationId xmlns:a16="http://schemas.microsoft.com/office/drawing/2014/main" xmlns="" id="{2C8E0E30-1CC1-4DEF-9008-A9107DFE5F5A}"/>
                </a:ext>
              </a:extLst>
            </p:cNvPr>
            <p:cNvSpPr/>
            <p:nvPr/>
          </p:nvSpPr>
          <p:spPr>
            <a:xfrm>
              <a:off x="5921839" y="1726545"/>
              <a:ext cx="49811" cy="75590"/>
            </a:xfrm>
            <a:custGeom>
              <a:avLst/>
              <a:gdLst>
                <a:gd name="connsiteX0" fmla="*/ 26171 w 49811"/>
                <a:gd name="connsiteY0" fmla="*/ 75590 h 75590"/>
                <a:gd name="connsiteX1" fmla="*/ 1634 w 49811"/>
                <a:gd name="connsiteY1" fmla="*/ 65484 h 75590"/>
                <a:gd name="connsiteX2" fmla="*/ 1168 w 49811"/>
                <a:gd name="connsiteY2" fmla="*/ 58769 h 75590"/>
                <a:gd name="connsiteX3" fmla="*/ 7883 w 49811"/>
                <a:gd name="connsiteY3" fmla="*/ 58303 h 75590"/>
                <a:gd name="connsiteX4" fmla="*/ 26161 w 49811"/>
                <a:gd name="connsiteY4" fmla="*/ 66056 h 75590"/>
                <a:gd name="connsiteX5" fmla="*/ 40287 w 49811"/>
                <a:gd name="connsiteY5" fmla="*/ 54302 h 75590"/>
                <a:gd name="connsiteX6" fmla="*/ 24818 w 49811"/>
                <a:gd name="connsiteY6" fmla="*/ 42358 h 75590"/>
                <a:gd name="connsiteX7" fmla="*/ 2511 w 49811"/>
                <a:gd name="connsiteY7" fmla="*/ 21269 h 75590"/>
                <a:gd name="connsiteX8" fmla="*/ 26161 w 49811"/>
                <a:gd name="connsiteY8" fmla="*/ 0 h 75590"/>
                <a:gd name="connsiteX9" fmla="*/ 46554 w 49811"/>
                <a:gd name="connsiteY9" fmla="*/ 10478 h 75590"/>
                <a:gd name="connsiteX10" fmla="*/ 45173 w 49811"/>
                <a:gd name="connsiteY10" fmla="*/ 17069 h 75590"/>
                <a:gd name="connsiteX11" fmla="*/ 38591 w 49811"/>
                <a:gd name="connsiteY11" fmla="*/ 15688 h 75590"/>
                <a:gd name="connsiteX12" fmla="*/ 26161 w 49811"/>
                <a:gd name="connsiteY12" fmla="*/ 9525 h 75590"/>
                <a:gd name="connsiteX13" fmla="*/ 12036 w 49811"/>
                <a:gd name="connsiteY13" fmla="*/ 21269 h 75590"/>
                <a:gd name="connsiteX14" fmla="*/ 27580 w 49811"/>
                <a:gd name="connsiteY14" fmla="*/ 33242 h 75590"/>
                <a:gd name="connsiteX15" fmla="*/ 49812 w 49811"/>
                <a:gd name="connsiteY15" fmla="*/ 54302 h 75590"/>
                <a:gd name="connsiteX16" fmla="*/ 26171 w 49811"/>
                <a:gd name="connsiteY16" fmla="*/ 75590 h 7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811" h="75590">
                  <a:moveTo>
                    <a:pt x="26171" y="75590"/>
                  </a:moveTo>
                  <a:cubicBezTo>
                    <a:pt x="18560" y="75590"/>
                    <a:pt x="8464" y="71428"/>
                    <a:pt x="1634" y="65484"/>
                  </a:cubicBezTo>
                  <a:cubicBezTo>
                    <a:pt x="-347" y="63760"/>
                    <a:pt x="-556" y="60750"/>
                    <a:pt x="1168" y="58769"/>
                  </a:cubicBezTo>
                  <a:cubicBezTo>
                    <a:pt x="2892" y="56788"/>
                    <a:pt x="5911" y="56579"/>
                    <a:pt x="7883" y="58303"/>
                  </a:cubicBezTo>
                  <a:cubicBezTo>
                    <a:pt x="12883" y="62655"/>
                    <a:pt x="20913" y="66056"/>
                    <a:pt x="26161" y="66056"/>
                  </a:cubicBezTo>
                  <a:cubicBezTo>
                    <a:pt x="33953" y="66056"/>
                    <a:pt x="40287" y="60779"/>
                    <a:pt x="40287" y="54302"/>
                  </a:cubicBezTo>
                  <a:cubicBezTo>
                    <a:pt x="40287" y="51121"/>
                    <a:pt x="38687" y="46415"/>
                    <a:pt x="24818" y="42358"/>
                  </a:cubicBezTo>
                  <a:cubicBezTo>
                    <a:pt x="17522" y="40081"/>
                    <a:pt x="2511" y="35376"/>
                    <a:pt x="2511" y="21269"/>
                  </a:cubicBezTo>
                  <a:cubicBezTo>
                    <a:pt x="2511" y="9544"/>
                    <a:pt x="13122" y="0"/>
                    <a:pt x="26161" y="0"/>
                  </a:cubicBezTo>
                  <a:cubicBezTo>
                    <a:pt x="34505" y="0"/>
                    <a:pt x="42316" y="4010"/>
                    <a:pt x="46554" y="10478"/>
                  </a:cubicBezTo>
                  <a:cubicBezTo>
                    <a:pt x="47993" y="12678"/>
                    <a:pt x="47383" y="15631"/>
                    <a:pt x="45173" y="17069"/>
                  </a:cubicBezTo>
                  <a:cubicBezTo>
                    <a:pt x="42992" y="18498"/>
                    <a:pt x="40030" y="17917"/>
                    <a:pt x="38591" y="15688"/>
                  </a:cubicBezTo>
                  <a:cubicBezTo>
                    <a:pt x="36096" y="11887"/>
                    <a:pt x="31333" y="9525"/>
                    <a:pt x="26161" y="9525"/>
                  </a:cubicBezTo>
                  <a:cubicBezTo>
                    <a:pt x="18370" y="9525"/>
                    <a:pt x="12036" y="14802"/>
                    <a:pt x="12036" y="21269"/>
                  </a:cubicBezTo>
                  <a:cubicBezTo>
                    <a:pt x="12036" y="26384"/>
                    <a:pt x="16398" y="29747"/>
                    <a:pt x="27580" y="33242"/>
                  </a:cubicBezTo>
                  <a:cubicBezTo>
                    <a:pt x="33010" y="34833"/>
                    <a:pt x="49812" y="39748"/>
                    <a:pt x="49812" y="54302"/>
                  </a:cubicBezTo>
                  <a:cubicBezTo>
                    <a:pt x="49821" y="66046"/>
                    <a:pt x="39211" y="75590"/>
                    <a:pt x="26171" y="75590"/>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6" name="Freeform: Shape 366">
              <a:extLst>
                <a:ext uri="{FF2B5EF4-FFF2-40B4-BE49-F238E27FC236}">
                  <a16:creationId xmlns:a16="http://schemas.microsoft.com/office/drawing/2014/main" xmlns="" id="{C6C31FD7-5F30-4CAD-AE05-C0BA76F7C5A6}"/>
                </a:ext>
              </a:extLst>
            </p:cNvPr>
            <p:cNvSpPr/>
            <p:nvPr/>
          </p:nvSpPr>
          <p:spPr>
            <a:xfrm>
              <a:off x="5943247" y="1714268"/>
              <a:ext cx="9525" cy="100145"/>
            </a:xfrm>
            <a:custGeom>
              <a:avLst/>
              <a:gdLst>
                <a:gd name="connsiteX0" fmla="*/ 4763 w 9525"/>
                <a:gd name="connsiteY0" fmla="*/ 100146 h 100145"/>
                <a:gd name="connsiteX1" fmla="*/ 0 w 9525"/>
                <a:gd name="connsiteY1" fmla="*/ 95383 h 100145"/>
                <a:gd name="connsiteX2" fmla="*/ 0 w 9525"/>
                <a:gd name="connsiteY2" fmla="*/ 4763 h 100145"/>
                <a:gd name="connsiteX3" fmla="*/ 4763 w 9525"/>
                <a:gd name="connsiteY3" fmla="*/ 0 h 100145"/>
                <a:gd name="connsiteX4" fmla="*/ 9525 w 9525"/>
                <a:gd name="connsiteY4" fmla="*/ 4763 h 100145"/>
                <a:gd name="connsiteX5" fmla="*/ 9525 w 9525"/>
                <a:gd name="connsiteY5" fmla="*/ 95383 h 100145"/>
                <a:gd name="connsiteX6" fmla="*/ 4763 w 9525"/>
                <a:gd name="connsiteY6" fmla="*/ 100146 h 1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00145">
                  <a:moveTo>
                    <a:pt x="4763" y="100146"/>
                  </a:moveTo>
                  <a:cubicBezTo>
                    <a:pt x="2134" y="100146"/>
                    <a:pt x="0" y="98012"/>
                    <a:pt x="0" y="95383"/>
                  </a:cubicBezTo>
                  <a:lnTo>
                    <a:pt x="0" y="4763"/>
                  </a:lnTo>
                  <a:cubicBezTo>
                    <a:pt x="0" y="2134"/>
                    <a:pt x="2134" y="0"/>
                    <a:pt x="4763" y="0"/>
                  </a:cubicBezTo>
                  <a:cubicBezTo>
                    <a:pt x="7391" y="0"/>
                    <a:pt x="9525" y="2134"/>
                    <a:pt x="9525" y="4763"/>
                  </a:cubicBezTo>
                  <a:lnTo>
                    <a:pt x="9525" y="95383"/>
                  </a:lnTo>
                  <a:cubicBezTo>
                    <a:pt x="9525" y="98022"/>
                    <a:pt x="7391" y="100146"/>
                    <a:pt x="4763" y="100146"/>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77" name="Graphic 155">
            <a:extLst>
              <a:ext uri="{FF2B5EF4-FFF2-40B4-BE49-F238E27FC236}">
                <a16:creationId xmlns:a16="http://schemas.microsoft.com/office/drawing/2014/main" xmlns="" id="{62BB4841-7297-421C-BF83-C736ABE49035}"/>
              </a:ext>
            </a:extLst>
          </p:cNvPr>
          <p:cNvGrpSpPr/>
          <p:nvPr/>
        </p:nvGrpSpPr>
        <p:grpSpPr>
          <a:xfrm>
            <a:off x="7709142" y="5941745"/>
            <a:ext cx="319627" cy="261504"/>
            <a:chOff x="6105303" y="1930004"/>
            <a:chExt cx="228257" cy="223862"/>
          </a:xfrm>
          <a:solidFill>
            <a:schemeClr val="bg1">
              <a:lumMod val="50000"/>
            </a:schemeClr>
          </a:solidFill>
        </p:grpSpPr>
        <p:sp>
          <p:nvSpPr>
            <p:cNvPr id="78" name="Freeform: Shape 320">
              <a:extLst>
                <a:ext uri="{FF2B5EF4-FFF2-40B4-BE49-F238E27FC236}">
                  <a16:creationId xmlns:a16="http://schemas.microsoft.com/office/drawing/2014/main" xmlns="" id="{6024E945-2CBF-412E-8771-C8B6F2871E5D}"/>
                </a:ext>
              </a:extLst>
            </p:cNvPr>
            <p:cNvSpPr/>
            <p:nvPr/>
          </p:nvSpPr>
          <p:spPr>
            <a:xfrm>
              <a:off x="6162625" y="2046120"/>
              <a:ext cx="61569" cy="107746"/>
            </a:xfrm>
            <a:custGeom>
              <a:avLst/>
              <a:gdLst>
                <a:gd name="connsiteX0" fmla="*/ 4763 w 61569"/>
                <a:gd name="connsiteY0" fmla="*/ 107747 h 107746"/>
                <a:gd name="connsiteX1" fmla="*/ 2181 w 61569"/>
                <a:gd name="connsiteY1" fmla="*/ 106985 h 107746"/>
                <a:gd name="connsiteX2" fmla="*/ 0 w 61569"/>
                <a:gd name="connsiteY2" fmla="*/ 102984 h 107746"/>
                <a:gd name="connsiteX3" fmla="*/ 0 w 61569"/>
                <a:gd name="connsiteY3" fmla="*/ 28356 h 107746"/>
                <a:gd name="connsiteX4" fmla="*/ 2791 w 61569"/>
                <a:gd name="connsiteY4" fmla="*/ 24022 h 107746"/>
                <a:gd name="connsiteX5" fmla="*/ 54835 w 61569"/>
                <a:gd name="connsiteY5" fmla="*/ 429 h 107746"/>
                <a:gd name="connsiteX6" fmla="*/ 59388 w 61569"/>
                <a:gd name="connsiteY6" fmla="*/ 762 h 107746"/>
                <a:gd name="connsiteX7" fmla="*/ 61570 w 61569"/>
                <a:gd name="connsiteY7" fmla="*/ 4763 h 107746"/>
                <a:gd name="connsiteX8" fmla="*/ 61570 w 61569"/>
                <a:gd name="connsiteY8" fmla="*/ 79400 h 107746"/>
                <a:gd name="connsiteX9" fmla="*/ 58779 w 61569"/>
                <a:gd name="connsiteY9" fmla="*/ 83734 h 107746"/>
                <a:gd name="connsiteX10" fmla="*/ 6734 w 61569"/>
                <a:gd name="connsiteY10" fmla="*/ 107318 h 107746"/>
                <a:gd name="connsiteX11" fmla="*/ 4763 w 61569"/>
                <a:gd name="connsiteY11" fmla="*/ 107747 h 107746"/>
                <a:gd name="connsiteX12" fmla="*/ 9525 w 61569"/>
                <a:gd name="connsiteY12" fmla="*/ 31433 h 107746"/>
                <a:gd name="connsiteX13" fmla="*/ 9525 w 61569"/>
                <a:gd name="connsiteY13" fmla="*/ 95602 h 107746"/>
                <a:gd name="connsiteX14" fmla="*/ 52045 w 61569"/>
                <a:gd name="connsiteY14" fmla="*/ 76343 h 107746"/>
                <a:gd name="connsiteX15" fmla="*/ 52045 w 61569"/>
                <a:gd name="connsiteY15" fmla="*/ 12163 h 107746"/>
                <a:gd name="connsiteX16" fmla="*/ 9525 w 61569"/>
                <a:gd name="connsiteY16" fmla="*/ 31433 h 1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69" h="107746">
                  <a:moveTo>
                    <a:pt x="4763" y="107747"/>
                  </a:moveTo>
                  <a:cubicBezTo>
                    <a:pt x="3858" y="107747"/>
                    <a:pt x="2962" y="107490"/>
                    <a:pt x="2181" y="106985"/>
                  </a:cubicBezTo>
                  <a:cubicBezTo>
                    <a:pt x="819" y="106109"/>
                    <a:pt x="0" y="104604"/>
                    <a:pt x="0" y="102984"/>
                  </a:cubicBezTo>
                  <a:lnTo>
                    <a:pt x="0" y="28356"/>
                  </a:lnTo>
                  <a:cubicBezTo>
                    <a:pt x="0" y="26489"/>
                    <a:pt x="1095" y="24794"/>
                    <a:pt x="2791" y="24022"/>
                  </a:cubicBezTo>
                  <a:lnTo>
                    <a:pt x="54835" y="429"/>
                  </a:lnTo>
                  <a:cubicBezTo>
                    <a:pt x="56302" y="-248"/>
                    <a:pt x="58007" y="-114"/>
                    <a:pt x="59388" y="762"/>
                  </a:cubicBezTo>
                  <a:cubicBezTo>
                    <a:pt x="60750" y="1638"/>
                    <a:pt x="61570" y="3143"/>
                    <a:pt x="61570" y="4763"/>
                  </a:cubicBezTo>
                  <a:lnTo>
                    <a:pt x="61570" y="79400"/>
                  </a:lnTo>
                  <a:cubicBezTo>
                    <a:pt x="61570" y="81267"/>
                    <a:pt x="60484" y="82963"/>
                    <a:pt x="58779" y="83734"/>
                  </a:cubicBezTo>
                  <a:lnTo>
                    <a:pt x="6734" y="107318"/>
                  </a:lnTo>
                  <a:cubicBezTo>
                    <a:pt x="6096" y="107613"/>
                    <a:pt x="5429" y="107747"/>
                    <a:pt x="4763" y="107747"/>
                  </a:cubicBezTo>
                  <a:close/>
                  <a:moveTo>
                    <a:pt x="9525" y="31433"/>
                  </a:moveTo>
                  <a:lnTo>
                    <a:pt x="9525" y="95602"/>
                  </a:lnTo>
                  <a:lnTo>
                    <a:pt x="52045" y="76343"/>
                  </a:lnTo>
                  <a:lnTo>
                    <a:pt x="52045" y="12163"/>
                  </a:lnTo>
                  <a:lnTo>
                    <a:pt x="9525" y="31433"/>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9" name="Freeform: Shape 321">
              <a:extLst>
                <a:ext uri="{FF2B5EF4-FFF2-40B4-BE49-F238E27FC236}">
                  <a16:creationId xmlns:a16="http://schemas.microsoft.com/office/drawing/2014/main" xmlns="" id="{EBC2736D-49CD-40EA-8842-B84C87F51F4A}"/>
                </a:ext>
              </a:extLst>
            </p:cNvPr>
            <p:cNvSpPr/>
            <p:nvPr/>
          </p:nvSpPr>
          <p:spPr>
            <a:xfrm>
              <a:off x="6105303" y="2046125"/>
              <a:ext cx="66846" cy="107741"/>
            </a:xfrm>
            <a:custGeom>
              <a:avLst/>
              <a:gdLst>
                <a:gd name="connsiteX0" fmla="*/ 62084 w 66846"/>
                <a:gd name="connsiteY0" fmla="*/ 107742 h 107741"/>
                <a:gd name="connsiteX1" fmla="*/ 60274 w 66846"/>
                <a:gd name="connsiteY1" fmla="*/ 107380 h 107741"/>
                <a:gd name="connsiteX2" fmla="*/ 2953 w 66846"/>
                <a:gd name="connsiteY2" fmla="*/ 83805 h 107741"/>
                <a:gd name="connsiteX3" fmla="*/ 0 w 66846"/>
                <a:gd name="connsiteY3" fmla="*/ 79405 h 107741"/>
                <a:gd name="connsiteX4" fmla="*/ 0 w 66846"/>
                <a:gd name="connsiteY4" fmla="*/ 4767 h 107741"/>
                <a:gd name="connsiteX5" fmla="*/ 2115 w 66846"/>
                <a:gd name="connsiteY5" fmla="*/ 814 h 107741"/>
                <a:gd name="connsiteX6" fmla="*/ 6582 w 66846"/>
                <a:gd name="connsiteY6" fmla="*/ 366 h 107741"/>
                <a:gd name="connsiteX7" fmla="*/ 63894 w 66846"/>
                <a:gd name="connsiteY7" fmla="*/ 23960 h 107741"/>
                <a:gd name="connsiteX8" fmla="*/ 66846 w 66846"/>
                <a:gd name="connsiteY8" fmla="*/ 28360 h 107741"/>
                <a:gd name="connsiteX9" fmla="*/ 66846 w 66846"/>
                <a:gd name="connsiteY9" fmla="*/ 102989 h 107741"/>
                <a:gd name="connsiteX10" fmla="*/ 64732 w 66846"/>
                <a:gd name="connsiteY10" fmla="*/ 106942 h 107741"/>
                <a:gd name="connsiteX11" fmla="*/ 62084 w 66846"/>
                <a:gd name="connsiteY11" fmla="*/ 107742 h 107741"/>
                <a:gd name="connsiteX12" fmla="*/ 9525 w 66846"/>
                <a:gd name="connsiteY12" fmla="*/ 76214 h 107741"/>
                <a:gd name="connsiteX13" fmla="*/ 57312 w 66846"/>
                <a:gd name="connsiteY13" fmla="*/ 95874 h 107741"/>
                <a:gd name="connsiteX14" fmla="*/ 57312 w 66846"/>
                <a:gd name="connsiteY14" fmla="*/ 31542 h 107741"/>
                <a:gd name="connsiteX15" fmla="*/ 9525 w 66846"/>
                <a:gd name="connsiteY15" fmla="*/ 11873 h 107741"/>
                <a:gd name="connsiteX16" fmla="*/ 9525 w 66846"/>
                <a:gd name="connsiteY16" fmla="*/ 76214 h 10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846" h="107741">
                  <a:moveTo>
                    <a:pt x="62084" y="107742"/>
                  </a:moveTo>
                  <a:cubicBezTo>
                    <a:pt x="61474" y="107742"/>
                    <a:pt x="60855" y="107618"/>
                    <a:pt x="60274" y="107380"/>
                  </a:cubicBezTo>
                  <a:lnTo>
                    <a:pt x="2953" y="83805"/>
                  </a:lnTo>
                  <a:cubicBezTo>
                    <a:pt x="1172" y="83081"/>
                    <a:pt x="0" y="81338"/>
                    <a:pt x="0" y="79405"/>
                  </a:cubicBezTo>
                  <a:lnTo>
                    <a:pt x="0" y="4767"/>
                  </a:lnTo>
                  <a:cubicBezTo>
                    <a:pt x="0" y="3176"/>
                    <a:pt x="791" y="1700"/>
                    <a:pt x="2115" y="814"/>
                  </a:cubicBezTo>
                  <a:cubicBezTo>
                    <a:pt x="3429" y="-91"/>
                    <a:pt x="5096" y="-243"/>
                    <a:pt x="6582" y="366"/>
                  </a:cubicBezTo>
                  <a:lnTo>
                    <a:pt x="63894" y="23960"/>
                  </a:lnTo>
                  <a:cubicBezTo>
                    <a:pt x="65684" y="24693"/>
                    <a:pt x="66846" y="26427"/>
                    <a:pt x="66846" y="28360"/>
                  </a:cubicBezTo>
                  <a:lnTo>
                    <a:pt x="66846" y="102989"/>
                  </a:lnTo>
                  <a:cubicBezTo>
                    <a:pt x="66846" y="104579"/>
                    <a:pt x="66056" y="106056"/>
                    <a:pt x="64732" y="106942"/>
                  </a:cubicBezTo>
                  <a:cubicBezTo>
                    <a:pt x="63932" y="107475"/>
                    <a:pt x="63008" y="107742"/>
                    <a:pt x="62084" y="107742"/>
                  </a:cubicBezTo>
                  <a:close/>
                  <a:moveTo>
                    <a:pt x="9525" y="76214"/>
                  </a:moveTo>
                  <a:lnTo>
                    <a:pt x="57312" y="95874"/>
                  </a:lnTo>
                  <a:lnTo>
                    <a:pt x="57312" y="31542"/>
                  </a:lnTo>
                  <a:lnTo>
                    <a:pt x="9525" y="11873"/>
                  </a:lnTo>
                  <a:lnTo>
                    <a:pt x="9525" y="76214"/>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0" name="Freeform: Shape 322">
              <a:extLst>
                <a:ext uri="{FF2B5EF4-FFF2-40B4-BE49-F238E27FC236}">
                  <a16:creationId xmlns:a16="http://schemas.microsoft.com/office/drawing/2014/main" xmlns="" id="{43BA1F8B-2007-4C1C-BC4C-F2FE1921E411}"/>
                </a:ext>
              </a:extLst>
            </p:cNvPr>
            <p:cNvSpPr/>
            <p:nvPr/>
          </p:nvSpPr>
          <p:spPr>
            <a:xfrm>
              <a:off x="6105313" y="2022813"/>
              <a:ext cx="118881" cy="56425"/>
            </a:xfrm>
            <a:custGeom>
              <a:avLst/>
              <a:gdLst>
                <a:gd name="connsiteX0" fmla="*/ 62074 w 118881"/>
                <a:gd name="connsiteY0" fmla="*/ 56426 h 56425"/>
                <a:gd name="connsiteX1" fmla="*/ 60265 w 118881"/>
                <a:gd name="connsiteY1" fmla="*/ 56064 h 56425"/>
                <a:gd name="connsiteX2" fmla="*/ 2953 w 118881"/>
                <a:gd name="connsiteY2" fmla="*/ 32470 h 56425"/>
                <a:gd name="connsiteX3" fmla="*/ 0 w 118881"/>
                <a:gd name="connsiteY3" fmla="*/ 28060 h 56425"/>
                <a:gd name="connsiteX4" fmla="*/ 2972 w 118881"/>
                <a:gd name="connsiteY4" fmla="*/ 23660 h 56425"/>
                <a:gd name="connsiteX5" fmla="*/ 60284 w 118881"/>
                <a:gd name="connsiteY5" fmla="*/ 342 h 56425"/>
                <a:gd name="connsiteX6" fmla="*/ 64027 w 118881"/>
                <a:gd name="connsiteY6" fmla="*/ 409 h 56425"/>
                <a:gd name="connsiteX7" fmla="*/ 116072 w 118881"/>
                <a:gd name="connsiteY7" fmla="*/ 23726 h 56425"/>
                <a:gd name="connsiteX8" fmla="*/ 118882 w 118881"/>
                <a:gd name="connsiteY8" fmla="*/ 28060 h 56425"/>
                <a:gd name="connsiteX9" fmla="*/ 116091 w 118881"/>
                <a:gd name="connsiteY9" fmla="*/ 32404 h 56425"/>
                <a:gd name="connsiteX10" fmla="*/ 64046 w 118881"/>
                <a:gd name="connsiteY10" fmla="*/ 55997 h 56425"/>
                <a:gd name="connsiteX11" fmla="*/ 62074 w 118881"/>
                <a:gd name="connsiteY11" fmla="*/ 56426 h 56425"/>
                <a:gd name="connsiteX12" fmla="*/ 17336 w 118881"/>
                <a:gd name="connsiteY12" fmla="*/ 28108 h 56425"/>
                <a:gd name="connsiteX13" fmla="*/ 61979 w 118881"/>
                <a:gd name="connsiteY13" fmla="*/ 46482 h 56425"/>
                <a:gd name="connsiteX14" fmla="*/ 102527 w 118881"/>
                <a:gd name="connsiteY14" fmla="*/ 28108 h 56425"/>
                <a:gd name="connsiteX15" fmla="*/ 61989 w 118881"/>
                <a:gd name="connsiteY15" fmla="*/ 9944 h 56425"/>
                <a:gd name="connsiteX16" fmla="*/ 17336 w 118881"/>
                <a:gd name="connsiteY16" fmla="*/ 28108 h 5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881" h="56425">
                  <a:moveTo>
                    <a:pt x="62074" y="56426"/>
                  </a:moveTo>
                  <a:cubicBezTo>
                    <a:pt x="61465" y="56426"/>
                    <a:pt x="60846" y="56302"/>
                    <a:pt x="60265" y="56064"/>
                  </a:cubicBezTo>
                  <a:lnTo>
                    <a:pt x="2953" y="32470"/>
                  </a:lnTo>
                  <a:cubicBezTo>
                    <a:pt x="1162" y="31737"/>
                    <a:pt x="0" y="29994"/>
                    <a:pt x="0" y="28060"/>
                  </a:cubicBezTo>
                  <a:cubicBezTo>
                    <a:pt x="0" y="26127"/>
                    <a:pt x="1181" y="24383"/>
                    <a:pt x="2972" y="23660"/>
                  </a:cubicBezTo>
                  <a:lnTo>
                    <a:pt x="60284" y="342"/>
                  </a:lnTo>
                  <a:cubicBezTo>
                    <a:pt x="61493" y="-134"/>
                    <a:pt x="62855" y="-115"/>
                    <a:pt x="64027" y="409"/>
                  </a:cubicBezTo>
                  <a:lnTo>
                    <a:pt x="116072" y="23726"/>
                  </a:lnTo>
                  <a:cubicBezTo>
                    <a:pt x="117786" y="24488"/>
                    <a:pt x="118882" y="26184"/>
                    <a:pt x="118882" y="28060"/>
                  </a:cubicBezTo>
                  <a:cubicBezTo>
                    <a:pt x="118891" y="29927"/>
                    <a:pt x="117796" y="31632"/>
                    <a:pt x="116091" y="32404"/>
                  </a:cubicBezTo>
                  <a:lnTo>
                    <a:pt x="64046" y="55997"/>
                  </a:lnTo>
                  <a:cubicBezTo>
                    <a:pt x="63417" y="56292"/>
                    <a:pt x="62741" y="56426"/>
                    <a:pt x="62074" y="56426"/>
                  </a:cubicBezTo>
                  <a:close/>
                  <a:moveTo>
                    <a:pt x="17336" y="28108"/>
                  </a:moveTo>
                  <a:lnTo>
                    <a:pt x="61979" y="46482"/>
                  </a:lnTo>
                  <a:lnTo>
                    <a:pt x="102527" y="28108"/>
                  </a:lnTo>
                  <a:lnTo>
                    <a:pt x="61989" y="9944"/>
                  </a:lnTo>
                  <a:lnTo>
                    <a:pt x="17336" y="28108"/>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1" name="Freeform: Shape 323">
              <a:extLst>
                <a:ext uri="{FF2B5EF4-FFF2-40B4-BE49-F238E27FC236}">
                  <a16:creationId xmlns:a16="http://schemas.microsoft.com/office/drawing/2014/main" xmlns="" id="{64B90EB7-0FFF-4C4D-BB13-D4E68E9FE895}"/>
                </a:ext>
              </a:extLst>
            </p:cNvPr>
            <p:cNvSpPr/>
            <p:nvPr/>
          </p:nvSpPr>
          <p:spPr>
            <a:xfrm>
              <a:off x="6214669" y="1952280"/>
              <a:ext cx="62055" cy="103374"/>
            </a:xfrm>
            <a:custGeom>
              <a:avLst/>
              <a:gdLst>
                <a:gd name="connsiteX0" fmla="*/ 4763 w 62055"/>
                <a:gd name="connsiteY0" fmla="*/ 103375 h 103374"/>
                <a:gd name="connsiteX1" fmla="*/ 2172 w 62055"/>
                <a:gd name="connsiteY1" fmla="*/ 102603 h 103374"/>
                <a:gd name="connsiteX2" fmla="*/ 0 w 62055"/>
                <a:gd name="connsiteY2" fmla="*/ 98612 h 103374"/>
                <a:gd name="connsiteX3" fmla="*/ 0 w 62055"/>
                <a:gd name="connsiteY3" fmla="*/ 27298 h 103374"/>
                <a:gd name="connsiteX4" fmla="*/ 2886 w 62055"/>
                <a:gd name="connsiteY4" fmla="*/ 22926 h 103374"/>
                <a:gd name="connsiteX5" fmla="*/ 55416 w 62055"/>
                <a:gd name="connsiteY5" fmla="*/ 390 h 103374"/>
                <a:gd name="connsiteX6" fmla="*/ 59922 w 62055"/>
                <a:gd name="connsiteY6" fmla="*/ 790 h 103374"/>
                <a:gd name="connsiteX7" fmla="*/ 62055 w 62055"/>
                <a:gd name="connsiteY7" fmla="*/ 4762 h 103374"/>
                <a:gd name="connsiteX8" fmla="*/ 62055 w 62055"/>
                <a:gd name="connsiteY8" fmla="*/ 75295 h 103374"/>
                <a:gd name="connsiteX9" fmla="*/ 59226 w 62055"/>
                <a:gd name="connsiteY9" fmla="*/ 79648 h 103374"/>
                <a:gd name="connsiteX10" fmla="*/ 6687 w 62055"/>
                <a:gd name="connsiteY10" fmla="*/ 102965 h 103374"/>
                <a:gd name="connsiteX11" fmla="*/ 4763 w 62055"/>
                <a:gd name="connsiteY11" fmla="*/ 103375 h 103374"/>
                <a:gd name="connsiteX12" fmla="*/ 9525 w 62055"/>
                <a:gd name="connsiteY12" fmla="*/ 30432 h 103374"/>
                <a:gd name="connsiteX13" fmla="*/ 9525 w 62055"/>
                <a:gd name="connsiteY13" fmla="*/ 91287 h 103374"/>
                <a:gd name="connsiteX14" fmla="*/ 52530 w 62055"/>
                <a:gd name="connsiteY14" fmla="*/ 72199 h 103374"/>
                <a:gd name="connsiteX15" fmla="*/ 52530 w 62055"/>
                <a:gd name="connsiteY15" fmla="*/ 11982 h 103374"/>
                <a:gd name="connsiteX16" fmla="*/ 9525 w 62055"/>
                <a:gd name="connsiteY16" fmla="*/ 30432 h 10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55" h="103374">
                  <a:moveTo>
                    <a:pt x="4763" y="103375"/>
                  </a:moveTo>
                  <a:cubicBezTo>
                    <a:pt x="3858" y="103375"/>
                    <a:pt x="2953" y="103117"/>
                    <a:pt x="2172" y="102603"/>
                  </a:cubicBezTo>
                  <a:cubicBezTo>
                    <a:pt x="819" y="101727"/>
                    <a:pt x="0" y="100222"/>
                    <a:pt x="0" y="98612"/>
                  </a:cubicBezTo>
                  <a:lnTo>
                    <a:pt x="0" y="27298"/>
                  </a:lnTo>
                  <a:cubicBezTo>
                    <a:pt x="0" y="25393"/>
                    <a:pt x="1133" y="23669"/>
                    <a:pt x="2886" y="22926"/>
                  </a:cubicBezTo>
                  <a:lnTo>
                    <a:pt x="55416" y="390"/>
                  </a:lnTo>
                  <a:cubicBezTo>
                    <a:pt x="56893" y="-248"/>
                    <a:pt x="58579" y="-96"/>
                    <a:pt x="59922" y="790"/>
                  </a:cubicBezTo>
                  <a:cubicBezTo>
                    <a:pt x="61246" y="1657"/>
                    <a:pt x="62055" y="3162"/>
                    <a:pt x="62055" y="4762"/>
                  </a:cubicBezTo>
                  <a:lnTo>
                    <a:pt x="62055" y="75295"/>
                  </a:lnTo>
                  <a:cubicBezTo>
                    <a:pt x="62055" y="77181"/>
                    <a:pt x="60950" y="78886"/>
                    <a:pt x="59226" y="79648"/>
                  </a:cubicBezTo>
                  <a:lnTo>
                    <a:pt x="6687" y="102965"/>
                  </a:lnTo>
                  <a:cubicBezTo>
                    <a:pt x="6077" y="103232"/>
                    <a:pt x="5420" y="103375"/>
                    <a:pt x="4763" y="103375"/>
                  </a:cubicBezTo>
                  <a:close/>
                  <a:moveTo>
                    <a:pt x="9525" y="30432"/>
                  </a:moveTo>
                  <a:lnTo>
                    <a:pt x="9525" y="91287"/>
                  </a:lnTo>
                  <a:lnTo>
                    <a:pt x="52530" y="72199"/>
                  </a:lnTo>
                  <a:lnTo>
                    <a:pt x="52530" y="11982"/>
                  </a:lnTo>
                  <a:lnTo>
                    <a:pt x="9525" y="30432"/>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2" name="Freeform: Shape 324">
              <a:extLst>
                <a:ext uri="{FF2B5EF4-FFF2-40B4-BE49-F238E27FC236}">
                  <a16:creationId xmlns:a16="http://schemas.microsoft.com/office/drawing/2014/main" xmlns="" id="{464DF523-E890-4DEA-8D9D-32CDB253F489}"/>
                </a:ext>
              </a:extLst>
            </p:cNvPr>
            <p:cNvSpPr/>
            <p:nvPr/>
          </p:nvSpPr>
          <p:spPr>
            <a:xfrm>
              <a:off x="6162625" y="1952283"/>
              <a:ext cx="61569" cy="103371"/>
            </a:xfrm>
            <a:custGeom>
              <a:avLst/>
              <a:gdLst>
                <a:gd name="connsiteX0" fmla="*/ 56807 w 61569"/>
                <a:gd name="connsiteY0" fmla="*/ 103371 h 103371"/>
                <a:gd name="connsiteX1" fmla="*/ 54854 w 61569"/>
                <a:gd name="connsiteY1" fmla="*/ 102952 h 103371"/>
                <a:gd name="connsiteX2" fmla="*/ 2810 w 61569"/>
                <a:gd name="connsiteY2" fmla="*/ 79635 h 103371"/>
                <a:gd name="connsiteX3" fmla="*/ 0 w 61569"/>
                <a:gd name="connsiteY3" fmla="*/ 75282 h 103371"/>
                <a:gd name="connsiteX4" fmla="*/ 0 w 61569"/>
                <a:gd name="connsiteY4" fmla="*/ 4759 h 103371"/>
                <a:gd name="connsiteX5" fmla="*/ 2153 w 61569"/>
                <a:gd name="connsiteY5" fmla="*/ 777 h 103371"/>
                <a:gd name="connsiteX6" fmla="*/ 6658 w 61569"/>
                <a:gd name="connsiteY6" fmla="*/ 387 h 103371"/>
                <a:gd name="connsiteX7" fmla="*/ 58703 w 61569"/>
                <a:gd name="connsiteY7" fmla="*/ 22923 h 103371"/>
                <a:gd name="connsiteX8" fmla="*/ 61570 w 61569"/>
                <a:gd name="connsiteY8" fmla="*/ 27295 h 103371"/>
                <a:gd name="connsiteX9" fmla="*/ 61570 w 61569"/>
                <a:gd name="connsiteY9" fmla="*/ 98609 h 103371"/>
                <a:gd name="connsiteX10" fmla="*/ 59398 w 61569"/>
                <a:gd name="connsiteY10" fmla="*/ 102609 h 103371"/>
                <a:gd name="connsiteX11" fmla="*/ 56807 w 61569"/>
                <a:gd name="connsiteY11" fmla="*/ 103371 h 103371"/>
                <a:gd name="connsiteX12" fmla="*/ 9525 w 61569"/>
                <a:gd name="connsiteY12" fmla="*/ 72205 h 103371"/>
                <a:gd name="connsiteX13" fmla="*/ 52045 w 61569"/>
                <a:gd name="connsiteY13" fmla="*/ 91255 h 103371"/>
                <a:gd name="connsiteX14" fmla="*/ 52045 w 61569"/>
                <a:gd name="connsiteY14" fmla="*/ 30419 h 103371"/>
                <a:gd name="connsiteX15" fmla="*/ 9525 w 61569"/>
                <a:gd name="connsiteY15" fmla="*/ 12007 h 103371"/>
                <a:gd name="connsiteX16" fmla="*/ 9525 w 61569"/>
                <a:gd name="connsiteY16" fmla="*/ 72205 h 10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69" h="103371">
                  <a:moveTo>
                    <a:pt x="56807" y="103371"/>
                  </a:moveTo>
                  <a:cubicBezTo>
                    <a:pt x="56150" y="103371"/>
                    <a:pt x="55483" y="103228"/>
                    <a:pt x="54854" y="102952"/>
                  </a:cubicBezTo>
                  <a:lnTo>
                    <a:pt x="2810" y="79635"/>
                  </a:lnTo>
                  <a:cubicBezTo>
                    <a:pt x="1095" y="78863"/>
                    <a:pt x="0" y="77168"/>
                    <a:pt x="0" y="75282"/>
                  </a:cubicBezTo>
                  <a:lnTo>
                    <a:pt x="0" y="4759"/>
                  </a:lnTo>
                  <a:cubicBezTo>
                    <a:pt x="0" y="3159"/>
                    <a:pt x="810" y="1654"/>
                    <a:pt x="2153" y="777"/>
                  </a:cubicBezTo>
                  <a:cubicBezTo>
                    <a:pt x="3496" y="-99"/>
                    <a:pt x="5201" y="-242"/>
                    <a:pt x="6658" y="387"/>
                  </a:cubicBezTo>
                  <a:lnTo>
                    <a:pt x="58703" y="22923"/>
                  </a:lnTo>
                  <a:cubicBezTo>
                    <a:pt x="60446" y="23685"/>
                    <a:pt x="61570" y="25399"/>
                    <a:pt x="61570" y="27295"/>
                  </a:cubicBezTo>
                  <a:lnTo>
                    <a:pt x="61570" y="98609"/>
                  </a:lnTo>
                  <a:cubicBezTo>
                    <a:pt x="61570" y="100228"/>
                    <a:pt x="60760" y="101723"/>
                    <a:pt x="59398" y="102609"/>
                  </a:cubicBezTo>
                  <a:cubicBezTo>
                    <a:pt x="58617" y="103104"/>
                    <a:pt x="57712" y="103371"/>
                    <a:pt x="56807" y="103371"/>
                  </a:cubicBezTo>
                  <a:close/>
                  <a:moveTo>
                    <a:pt x="9525" y="72205"/>
                  </a:moveTo>
                  <a:lnTo>
                    <a:pt x="52045" y="91255"/>
                  </a:lnTo>
                  <a:lnTo>
                    <a:pt x="52045" y="30419"/>
                  </a:lnTo>
                  <a:lnTo>
                    <a:pt x="9525" y="12007"/>
                  </a:lnTo>
                  <a:lnTo>
                    <a:pt x="9525" y="72205"/>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3" name="Freeform: Shape 325">
              <a:extLst>
                <a:ext uri="{FF2B5EF4-FFF2-40B4-BE49-F238E27FC236}">
                  <a16:creationId xmlns:a16="http://schemas.microsoft.com/office/drawing/2014/main" xmlns="" id="{C549F4C3-4A03-4433-AF80-09DEC0A481E0}"/>
                </a:ext>
              </a:extLst>
            </p:cNvPr>
            <p:cNvSpPr/>
            <p:nvPr/>
          </p:nvSpPr>
          <p:spPr>
            <a:xfrm>
              <a:off x="6162624" y="1930004"/>
              <a:ext cx="114100" cy="54336"/>
            </a:xfrm>
            <a:custGeom>
              <a:avLst/>
              <a:gdLst>
                <a:gd name="connsiteX0" fmla="*/ 56807 w 114100"/>
                <a:gd name="connsiteY0" fmla="*/ 54337 h 54336"/>
                <a:gd name="connsiteX1" fmla="*/ 54912 w 114100"/>
                <a:gd name="connsiteY1" fmla="*/ 53946 h 54336"/>
                <a:gd name="connsiteX2" fmla="*/ 2867 w 114100"/>
                <a:gd name="connsiteY2" fmla="*/ 31410 h 54336"/>
                <a:gd name="connsiteX3" fmla="*/ 0 w 114100"/>
                <a:gd name="connsiteY3" fmla="*/ 27028 h 54336"/>
                <a:gd name="connsiteX4" fmla="*/ 2886 w 114100"/>
                <a:gd name="connsiteY4" fmla="*/ 22666 h 54336"/>
                <a:gd name="connsiteX5" fmla="*/ 54931 w 114100"/>
                <a:gd name="connsiteY5" fmla="*/ 387 h 54336"/>
                <a:gd name="connsiteX6" fmla="*/ 58665 w 114100"/>
                <a:gd name="connsiteY6" fmla="*/ 377 h 54336"/>
                <a:gd name="connsiteX7" fmla="*/ 111204 w 114100"/>
                <a:gd name="connsiteY7" fmla="*/ 22656 h 54336"/>
                <a:gd name="connsiteX8" fmla="*/ 114100 w 114100"/>
                <a:gd name="connsiteY8" fmla="*/ 27028 h 54336"/>
                <a:gd name="connsiteX9" fmla="*/ 111214 w 114100"/>
                <a:gd name="connsiteY9" fmla="*/ 31410 h 54336"/>
                <a:gd name="connsiteX10" fmla="*/ 58674 w 114100"/>
                <a:gd name="connsiteY10" fmla="*/ 53946 h 54336"/>
                <a:gd name="connsiteX11" fmla="*/ 56807 w 114100"/>
                <a:gd name="connsiteY11" fmla="*/ 54337 h 54336"/>
                <a:gd name="connsiteX12" fmla="*/ 16802 w 114100"/>
                <a:gd name="connsiteY12" fmla="*/ 27057 h 54336"/>
                <a:gd name="connsiteX13" fmla="*/ 56817 w 114100"/>
                <a:gd name="connsiteY13" fmla="*/ 44383 h 54336"/>
                <a:gd name="connsiteX14" fmla="*/ 97203 w 114100"/>
                <a:gd name="connsiteY14" fmla="*/ 27057 h 54336"/>
                <a:gd name="connsiteX15" fmla="*/ 56817 w 114100"/>
                <a:gd name="connsiteY15" fmla="*/ 9931 h 54336"/>
                <a:gd name="connsiteX16" fmla="*/ 16802 w 114100"/>
                <a:gd name="connsiteY16" fmla="*/ 27057 h 5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100" h="54336">
                  <a:moveTo>
                    <a:pt x="56807" y="54337"/>
                  </a:moveTo>
                  <a:cubicBezTo>
                    <a:pt x="56159" y="54337"/>
                    <a:pt x="55521" y="54203"/>
                    <a:pt x="54912" y="53946"/>
                  </a:cubicBezTo>
                  <a:lnTo>
                    <a:pt x="2867" y="31410"/>
                  </a:lnTo>
                  <a:cubicBezTo>
                    <a:pt x="1124" y="30648"/>
                    <a:pt x="-9" y="28933"/>
                    <a:pt x="0" y="27028"/>
                  </a:cubicBezTo>
                  <a:cubicBezTo>
                    <a:pt x="10" y="25123"/>
                    <a:pt x="1143" y="23409"/>
                    <a:pt x="2886" y="22666"/>
                  </a:cubicBezTo>
                  <a:lnTo>
                    <a:pt x="54931" y="387"/>
                  </a:lnTo>
                  <a:cubicBezTo>
                    <a:pt x="56131" y="-127"/>
                    <a:pt x="57493" y="-127"/>
                    <a:pt x="58665" y="377"/>
                  </a:cubicBezTo>
                  <a:lnTo>
                    <a:pt x="111204" y="22656"/>
                  </a:lnTo>
                  <a:cubicBezTo>
                    <a:pt x="112957" y="23399"/>
                    <a:pt x="114100" y="25114"/>
                    <a:pt x="114100" y="27028"/>
                  </a:cubicBezTo>
                  <a:cubicBezTo>
                    <a:pt x="114100" y="28943"/>
                    <a:pt x="112967" y="30657"/>
                    <a:pt x="111214" y="31410"/>
                  </a:cubicBezTo>
                  <a:lnTo>
                    <a:pt x="58674" y="53946"/>
                  </a:lnTo>
                  <a:cubicBezTo>
                    <a:pt x="58084" y="54203"/>
                    <a:pt x="57445" y="54337"/>
                    <a:pt x="56807" y="54337"/>
                  </a:cubicBezTo>
                  <a:close/>
                  <a:moveTo>
                    <a:pt x="16802" y="27057"/>
                  </a:moveTo>
                  <a:lnTo>
                    <a:pt x="56817" y="44383"/>
                  </a:lnTo>
                  <a:lnTo>
                    <a:pt x="97203" y="27057"/>
                  </a:lnTo>
                  <a:lnTo>
                    <a:pt x="56817" y="9931"/>
                  </a:lnTo>
                  <a:lnTo>
                    <a:pt x="16802" y="27057"/>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 name="Freeform: Shape 326">
              <a:extLst>
                <a:ext uri="{FF2B5EF4-FFF2-40B4-BE49-F238E27FC236}">
                  <a16:creationId xmlns:a16="http://schemas.microsoft.com/office/drawing/2014/main" xmlns="" id="{913013E4-8538-4649-99FD-6392A50395BC}"/>
                </a:ext>
              </a:extLst>
            </p:cNvPr>
            <p:cNvSpPr/>
            <p:nvPr/>
          </p:nvSpPr>
          <p:spPr>
            <a:xfrm>
              <a:off x="6267200" y="2046122"/>
              <a:ext cx="66360" cy="107744"/>
            </a:xfrm>
            <a:custGeom>
              <a:avLst/>
              <a:gdLst>
                <a:gd name="connsiteX0" fmla="*/ 4763 w 66360"/>
                <a:gd name="connsiteY0" fmla="*/ 107745 h 107744"/>
                <a:gd name="connsiteX1" fmla="*/ 2124 w 66360"/>
                <a:gd name="connsiteY1" fmla="*/ 106945 h 107744"/>
                <a:gd name="connsiteX2" fmla="*/ 0 w 66360"/>
                <a:gd name="connsiteY2" fmla="*/ 102982 h 107744"/>
                <a:gd name="connsiteX3" fmla="*/ 0 w 66360"/>
                <a:gd name="connsiteY3" fmla="*/ 28354 h 107744"/>
                <a:gd name="connsiteX4" fmla="*/ 2943 w 66360"/>
                <a:gd name="connsiteY4" fmla="*/ 23954 h 107744"/>
                <a:gd name="connsiteX5" fmla="*/ 59769 w 66360"/>
                <a:gd name="connsiteY5" fmla="*/ 360 h 107744"/>
                <a:gd name="connsiteX6" fmla="*/ 64237 w 66360"/>
                <a:gd name="connsiteY6" fmla="*/ 798 h 107744"/>
                <a:gd name="connsiteX7" fmla="*/ 66361 w 66360"/>
                <a:gd name="connsiteY7" fmla="*/ 4761 h 107744"/>
                <a:gd name="connsiteX8" fmla="*/ 66361 w 66360"/>
                <a:gd name="connsiteY8" fmla="*/ 79399 h 107744"/>
                <a:gd name="connsiteX9" fmla="*/ 63417 w 66360"/>
                <a:gd name="connsiteY9" fmla="*/ 83799 h 107744"/>
                <a:gd name="connsiteX10" fmla="*/ 6591 w 66360"/>
                <a:gd name="connsiteY10" fmla="*/ 107383 h 107744"/>
                <a:gd name="connsiteX11" fmla="*/ 4763 w 66360"/>
                <a:gd name="connsiteY11" fmla="*/ 107745 h 107744"/>
                <a:gd name="connsiteX12" fmla="*/ 9525 w 66360"/>
                <a:gd name="connsiteY12" fmla="*/ 31535 h 107744"/>
                <a:gd name="connsiteX13" fmla="*/ 9525 w 66360"/>
                <a:gd name="connsiteY13" fmla="*/ 95848 h 107744"/>
                <a:gd name="connsiteX14" fmla="*/ 56826 w 66360"/>
                <a:gd name="connsiteY14" fmla="*/ 76217 h 107744"/>
                <a:gd name="connsiteX15" fmla="*/ 56826 w 66360"/>
                <a:gd name="connsiteY15" fmla="*/ 11895 h 107744"/>
                <a:gd name="connsiteX16" fmla="*/ 9525 w 66360"/>
                <a:gd name="connsiteY16" fmla="*/ 31535 h 10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360" h="107744">
                  <a:moveTo>
                    <a:pt x="4763" y="107745"/>
                  </a:moveTo>
                  <a:cubicBezTo>
                    <a:pt x="3829" y="107745"/>
                    <a:pt x="2915" y="107478"/>
                    <a:pt x="2124" y="106945"/>
                  </a:cubicBezTo>
                  <a:cubicBezTo>
                    <a:pt x="791" y="106059"/>
                    <a:pt x="0" y="104573"/>
                    <a:pt x="0" y="102982"/>
                  </a:cubicBezTo>
                  <a:lnTo>
                    <a:pt x="0" y="28354"/>
                  </a:lnTo>
                  <a:cubicBezTo>
                    <a:pt x="0" y="26430"/>
                    <a:pt x="1162" y="24687"/>
                    <a:pt x="2943" y="23954"/>
                  </a:cubicBezTo>
                  <a:lnTo>
                    <a:pt x="59769" y="360"/>
                  </a:lnTo>
                  <a:cubicBezTo>
                    <a:pt x="61236" y="-240"/>
                    <a:pt x="62922" y="-88"/>
                    <a:pt x="64237" y="798"/>
                  </a:cubicBezTo>
                  <a:cubicBezTo>
                    <a:pt x="65570" y="1684"/>
                    <a:pt x="66361" y="3170"/>
                    <a:pt x="66361" y="4761"/>
                  </a:cubicBezTo>
                  <a:lnTo>
                    <a:pt x="66361" y="79399"/>
                  </a:lnTo>
                  <a:cubicBezTo>
                    <a:pt x="66361" y="81323"/>
                    <a:pt x="65199" y="83066"/>
                    <a:pt x="63417" y="83799"/>
                  </a:cubicBezTo>
                  <a:lnTo>
                    <a:pt x="6591" y="107383"/>
                  </a:lnTo>
                  <a:cubicBezTo>
                    <a:pt x="6001" y="107631"/>
                    <a:pt x="5372" y="107745"/>
                    <a:pt x="4763" y="107745"/>
                  </a:cubicBezTo>
                  <a:close/>
                  <a:moveTo>
                    <a:pt x="9525" y="31535"/>
                  </a:moveTo>
                  <a:lnTo>
                    <a:pt x="9525" y="95848"/>
                  </a:lnTo>
                  <a:lnTo>
                    <a:pt x="56826" y="76217"/>
                  </a:lnTo>
                  <a:lnTo>
                    <a:pt x="56826" y="11895"/>
                  </a:lnTo>
                  <a:lnTo>
                    <a:pt x="9525" y="31535"/>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5" name="Freeform: Shape 327">
              <a:extLst>
                <a:ext uri="{FF2B5EF4-FFF2-40B4-BE49-F238E27FC236}">
                  <a16:creationId xmlns:a16="http://schemas.microsoft.com/office/drawing/2014/main" xmlns="" id="{9402AAFC-FD5F-4876-AF18-3061B89BACD6}"/>
                </a:ext>
              </a:extLst>
            </p:cNvPr>
            <p:cNvSpPr/>
            <p:nvPr/>
          </p:nvSpPr>
          <p:spPr>
            <a:xfrm>
              <a:off x="6214669" y="2046129"/>
              <a:ext cx="62055" cy="107737"/>
            </a:xfrm>
            <a:custGeom>
              <a:avLst/>
              <a:gdLst>
                <a:gd name="connsiteX0" fmla="*/ 57293 w 62055"/>
                <a:gd name="connsiteY0" fmla="*/ 107738 h 107737"/>
                <a:gd name="connsiteX1" fmla="*/ 55340 w 62055"/>
                <a:gd name="connsiteY1" fmla="*/ 107319 h 107737"/>
                <a:gd name="connsiteX2" fmla="*/ 2810 w 62055"/>
                <a:gd name="connsiteY2" fmla="*/ 83735 h 107737"/>
                <a:gd name="connsiteX3" fmla="*/ 0 w 62055"/>
                <a:gd name="connsiteY3" fmla="*/ 79391 h 107737"/>
                <a:gd name="connsiteX4" fmla="*/ 0 w 62055"/>
                <a:gd name="connsiteY4" fmla="*/ 4753 h 107737"/>
                <a:gd name="connsiteX5" fmla="*/ 2181 w 62055"/>
                <a:gd name="connsiteY5" fmla="*/ 753 h 107737"/>
                <a:gd name="connsiteX6" fmla="*/ 6715 w 62055"/>
                <a:gd name="connsiteY6" fmla="*/ 410 h 107737"/>
                <a:gd name="connsiteX7" fmla="*/ 59255 w 62055"/>
                <a:gd name="connsiteY7" fmla="*/ 24003 h 107737"/>
                <a:gd name="connsiteX8" fmla="*/ 62055 w 62055"/>
                <a:gd name="connsiteY8" fmla="*/ 28347 h 107737"/>
                <a:gd name="connsiteX9" fmla="*/ 62055 w 62055"/>
                <a:gd name="connsiteY9" fmla="*/ 102975 h 107737"/>
                <a:gd name="connsiteX10" fmla="*/ 59874 w 62055"/>
                <a:gd name="connsiteY10" fmla="*/ 106976 h 107737"/>
                <a:gd name="connsiteX11" fmla="*/ 57293 w 62055"/>
                <a:gd name="connsiteY11" fmla="*/ 107738 h 107737"/>
                <a:gd name="connsiteX12" fmla="*/ 9525 w 62055"/>
                <a:gd name="connsiteY12" fmla="*/ 76315 h 107737"/>
                <a:gd name="connsiteX13" fmla="*/ 52530 w 62055"/>
                <a:gd name="connsiteY13" fmla="*/ 95622 h 107737"/>
                <a:gd name="connsiteX14" fmla="*/ 52530 w 62055"/>
                <a:gd name="connsiteY14" fmla="*/ 31433 h 107737"/>
                <a:gd name="connsiteX15" fmla="*/ 9525 w 62055"/>
                <a:gd name="connsiteY15" fmla="*/ 12126 h 107737"/>
                <a:gd name="connsiteX16" fmla="*/ 9525 w 62055"/>
                <a:gd name="connsiteY16" fmla="*/ 76315 h 10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55" h="107737">
                  <a:moveTo>
                    <a:pt x="57293" y="107738"/>
                  </a:moveTo>
                  <a:cubicBezTo>
                    <a:pt x="56636" y="107738"/>
                    <a:pt x="55959" y="107595"/>
                    <a:pt x="55340" y="107319"/>
                  </a:cubicBezTo>
                  <a:lnTo>
                    <a:pt x="2810" y="83735"/>
                  </a:lnTo>
                  <a:cubicBezTo>
                    <a:pt x="1095" y="82973"/>
                    <a:pt x="0" y="81268"/>
                    <a:pt x="0" y="79391"/>
                  </a:cubicBezTo>
                  <a:lnTo>
                    <a:pt x="0" y="4753"/>
                  </a:lnTo>
                  <a:cubicBezTo>
                    <a:pt x="0" y="3134"/>
                    <a:pt x="819" y="1639"/>
                    <a:pt x="2181" y="753"/>
                  </a:cubicBezTo>
                  <a:cubicBezTo>
                    <a:pt x="3543" y="-114"/>
                    <a:pt x="5258" y="-238"/>
                    <a:pt x="6715" y="410"/>
                  </a:cubicBezTo>
                  <a:lnTo>
                    <a:pt x="59255" y="24003"/>
                  </a:lnTo>
                  <a:cubicBezTo>
                    <a:pt x="60960" y="24775"/>
                    <a:pt x="62055" y="26470"/>
                    <a:pt x="62055" y="28347"/>
                  </a:cubicBezTo>
                  <a:lnTo>
                    <a:pt x="62055" y="102975"/>
                  </a:lnTo>
                  <a:cubicBezTo>
                    <a:pt x="62055" y="104594"/>
                    <a:pt x="61236" y="106090"/>
                    <a:pt x="59874" y="106976"/>
                  </a:cubicBezTo>
                  <a:cubicBezTo>
                    <a:pt x="59093" y="107480"/>
                    <a:pt x="58198" y="107738"/>
                    <a:pt x="57293" y="107738"/>
                  </a:cubicBezTo>
                  <a:close/>
                  <a:moveTo>
                    <a:pt x="9525" y="76315"/>
                  </a:moveTo>
                  <a:lnTo>
                    <a:pt x="52530" y="95622"/>
                  </a:lnTo>
                  <a:lnTo>
                    <a:pt x="52530" y="31433"/>
                  </a:lnTo>
                  <a:lnTo>
                    <a:pt x="9525" y="12126"/>
                  </a:lnTo>
                  <a:lnTo>
                    <a:pt x="9525" y="76315"/>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6" name="Freeform: Shape 328">
              <a:extLst>
                <a:ext uri="{FF2B5EF4-FFF2-40B4-BE49-F238E27FC236}">
                  <a16:creationId xmlns:a16="http://schemas.microsoft.com/office/drawing/2014/main" xmlns="" id="{7407FCE8-549C-4141-8466-887B13D0B5BC}"/>
                </a:ext>
              </a:extLst>
            </p:cNvPr>
            <p:cNvSpPr/>
            <p:nvPr/>
          </p:nvSpPr>
          <p:spPr>
            <a:xfrm>
              <a:off x="6214669" y="2022799"/>
              <a:ext cx="118891" cy="56439"/>
            </a:xfrm>
            <a:custGeom>
              <a:avLst/>
              <a:gdLst>
                <a:gd name="connsiteX0" fmla="*/ 57293 w 118891"/>
                <a:gd name="connsiteY0" fmla="*/ 56440 h 56439"/>
                <a:gd name="connsiteX1" fmla="*/ 55340 w 118891"/>
                <a:gd name="connsiteY1" fmla="*/ 56021 h 56439"/>
                <a:gd name="connsiteX2" fmla="*/ 2810 w 118891"/>
                <a:gd name="connsiteY2" fmla="*/ 32427 h 56439"/>
                <a:gd name="connsiteX3" fmla="*/ 0 w 118891"/>
                <a:gd name="connsiteY3" fmla="*/ 28074 h 56439"/>
                <a:gd name="connsiteX4" fmla="*/ 2829 w 118891"/>
                <a:gd name="connsiteY4" fmla="*/ 23731 h 56439"/>
                <a:gd name="connsiteX5" fmla="*/ 55359 w 118891"/>
                <a:gd name="connsiteY5" fmla="*/ 414 h 56439"/>
                <a:gd name="connsiteX6" fmla="*/ 59103 w 118891"/>
                <a:gd name="connsiteY6" fmla="*/ 366 h 56439"/>
                <a:gd name="connsiteX7" fmla="*/ 115929 w 118891"/>
                <a:gd name="connsiteY7" fmla="*/ 23674 h 56439"/>
                <a:gd name="connsiteX8" fmla="*/ 118891 w 118891"/>
                <a:gd name="connsiteY8" fmla="*/ 28074 h 56439"/>
                <a:gd name="connsiteX9" fmla="*/ 115948 w 118891"/>
                <a:gd name="connsiteY9" fmla="*/ 32484 h 56439"/>
                <a:gd name="connsiteX10" fmla="*/ 59122 w 118891"/>
                <a:gd name="connsiteY10" fmla="*/ 56078 h 56439"/>
                <a:gd name="connsiteX11" fmla="*/ 57293 w 118891"/>
                <a:gd name="connsiteY11" fmla="*/ 56440 h 56439"/>
                <a:gd name="connsiteX12" fmla="*/ 16440 w 118891"/>
                <a:gd name="connsiteY12" fmla="*/ 28122 h 56439"/>
                <a:gd name="connsiteX13" fmla="*/ 57369 w 118891"/>
                <a:gd name="connsiteY13" fmla="*/ 46496 h 56439"/>
                <a:gd name="connsiteX14" fmla="*/ 101632 w 118891"/>
                <a:gd name="connsiteY14" fmla="*/ 28122 h 56439"/>
                <a:gd name="connsiteX15" fmla="*/ 57369 w 118891"/>
                <a:gd name="connsiteY15" fmla="*/ 9958 h 56439"/>
                <a:gd name="connsiteX16" fmla="*/ 16440 w 118891"/>
                <a:gd name="connsiteY16" fmla="*/ 28122 h 5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891" h="56439">
                  <a:moveTo>
                    <a:pt x="57293" y="56440"/>
                  </a:moveTo>
                  <a:cubicBezTo>
                    <a:pt x="56626" y="56440"/>
                    <a:pt x="55959" y="56297"/>
                    <a:pt x="55340" y="56021"/>
                  </a:cubicBezTo>
                  <a:lnTo>
                    <a:pt x="2810" y="32427"/>
                  </a:lnTo>
                  <a:cubicBezTo>
                    <a:pt x="1095" y="31656"/>
                    <a:pt x="-9" y="29951"/>
                    <a:pt x="0" y="28074"/>
                  </a:cubicBezTo>
                  <a:cubicBezTo>
                    <a:pt x="10" y="26198"/>
                    <a:pt x="1114" y="24493"/>
                    <a:pt x="2829" y="23731"/>
                  </a:cubicBezTo>
                  <a:lnTo>
                    <a:pt x="55359" y="414"/>
                  </a:lnTo>
                  <a:cubicBezTo>
                    <a:pt x="56540" y="-120"/>
                    <a:pt x="57893" y="-139"/>
                    <a:pt x="59103" y="366"/>
                  </a:cubicBezTo>
                  <a:lnTo>
                    <a:pt x="115929" y="23674"/>
                  </a:lnTo>
                  <a:cubicBezTo>
                    <a:pt x="117720" y="24407"/>
                    <a:pt x="118891" y="26150"/>
                    <a:pt x="118891" y="28074"/>
                  </a:cubicBezTo>
                  <a:cubicBezTo>
                    <a:pt x="118891" y="29998"/>
                    <a:pt x="117739" y="31741"/>
                    <a:pt x="115948" y="32484"/>
                  </a:cubicBezTo>
                  <a:lnTo>
                    <a:pt x="59122" y="56078"/>
                  </a:lnTo>
                  <a:cubicBezTo>
                    <a:pt x="58531" y="56325"/>
                    <a:pt x="57912" y="56440"/>
                    <a:pt x="57293" y="56440"/>
                  </a:cubicBezTo>
                  <a:close/>
                  <a:moveTo>
                    <a:pt x="16440" y="28122"/>
                  </a:moveTo>
                  <a:lnTo>
                    <a:pt x="57369" y="46496"/>
                  </a:lnTo>
                  <a:lnTo>
                    <a:pt x="101632" y="28122"/>
                  </a:lnTo>
                  <a:lnTo>
                    <a:pt x="57369" y="9958"/>
                  </a:lnTo>
                  <a:lnTo>
                    <a:pt x="16440" y="28122"/>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88" name="Rectangle 87">
            <a:extLst>
              <a:ext uri="{FF2B5EF4-FFF2-40B4-BE49-F238E27FC236}">
                <a16:creationId xmlns:a16="http://schemas.microsoft.com/office/drawing/2014/main" xmlns="" id="{249B24D5-E2DD-488F-AA40-92F628EFF796}"/>
              </a:ext>
            </a:extLst>
          </p:cNvPr>
          <p:cNvSpPr/>
          <p:nvPr/>
        </p:nvSpPr>
        <p:spPr>
          <a:xfrm>
            <a:off x="2112879" y="2859782"/>
            <a:ext cx="1681501" cy="138499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Build-off of successful COVID centralized administration to co-design with the community and lead technology solution</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9" name="Rectangle 88">
            <a:extLst>
              <a:ext uri="{FF2B5EF4-FFF2-40B4-BE49-F238E27FC236}">
                <a16:creationId xmlns:a16="http://schemas.microsoft.com/office/drawing/2014/main" xmlns="" id="{249B24D5-E2DD-488F-AA40-92F628EFF796}"/>
              </a:ext>
            </a:extLst>
          </p:cNvPr>
          <p:cNvSpPr/>
          <p:nvPr/>
        </p:nvSpPr>
        <p:spPr>
          <a:xfrm>
            <a:off x="4883141" y="2433901"/>
            <a:ext cx="1520116" cy="101566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Embed research into the Boston HealthNet clinical model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0" name="Rectangle 89">
            <a:extLst>
              <a:ext uri="{FF2B5EF4-FFF2-40B4-BE49-F238E27FC236}">
                <a16:creationId xmlns:a16="http://schemas.microsoft.com/office/drawing/2014/main" xmlns="" id="{249B24D5-E2DD-488F-AA40-92F628EFF796}"/>
              </a:ext>
            </a:extLst>
          </p:cNvPr>
          <p:cNvSpPr/>
          <p:nvPr/>
        </p:nvSpPr>
        <p:spPr>
          <a:xfrm>
            <a:off x="6836178" y="1521541"/>
            <a:ext cx="2052218" cy="101566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Increase research participation and career opportunity locally and around the world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1" name="Rectangle 90">
            <a:extLst>
              <a:ext uri="{FF2B5EF4-FFF2-40B4-BE49-F238E27FC236}">
                <a16:creationId xmlns:a16="http://schemas.microsoft.com/office/drawing/2014/main" xmlns="" id="{249B24D5-E2DD-488F-AA40-92F628EFF796}"/>
              </a:ext>
            </a:extLst>
          </p:cNvPr>
          <p:cNvSpPr/>
          <p:nvPr/>
        </p:nvSpPr>
        <p:spPr>
          <a:xfrm>
            <a:off x="173829" y="1230231"/>
            <a:ext cx="6229428" cy="954107"/>
          </a:xfrm>
          <a:prstGeom prst="rect">
            <a:avLst/>
          </a:prstGeom>
          <a:solidFill>
            <a:srgbClr val="F1F2F2"/>
          </a:solidFill>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We have a vision to establish an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action-oriented approach</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to clinical research that </a:t>
            </a:r>
            <a:r>
              <a:rPr kumimoji="0" lang="en-US" sz="14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acknowledges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systemic inequities, </a:t>
            </a:r>
            <a:r>
              <a:rPr kumimoji="0" lang="en-US" sz="14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learns</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from past mistakes, </a:t>
            </a:r>
            <a:r>
              <a:rPr kumimoji="0" lang="en-US" sz="14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empowers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historically disenfranchised individuals, </a:t>
            </a:r>
            <a:r>
              <a:rPr kumimoji="0" lang="en-US" sz="14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invests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 community engagement, and </a:t>
            </a:r>
            <a:r>
              <a:rPr kumimoji="0" lang="en-US" sz="14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builds an environment of trust and inclusion</a:t>
            </a:r>
            <a:endParaRPr kumimoji="0" lang="en-US" sz="1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1" name="Group 10"/>
          <p:cNvGrpSpPr/>
          <p:nvPr/>
        </p:nvGrpSpPr>
        <p:grpSpPr>
          <a:xfrm>
            <a:off x="1001037" y="4710903"/>
            <a:ext cx="295103" cy="1067721"/>
            <a:chOff x="904083" y="3929793"/>
            <a:chExt cx="276773" cy="467109"/>
          </a:xfrm>
          <a:solidFill>
            <a:srgbClr val="00B050"/>
          </a:solidFill>
        </p:grpSpPr>
        <p:sp>
          <p:nvSpPr>
            <p:cNvPr id="2" name="Rectangle 1"/>
            <p:cNvSpPr/>
            <p:nvPr/>
          </p:nvSpPr>
          <p:spPr>
            <a:xfrm>
              <a:off x="904672" y="3929793"/>
              <a:ext cx="147526" cy="467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ight Arrow 9"/>
            <p:cNvSpPr/>
            <p:nvPr/>
          </p:nvSpPr>
          <p:spPr>
            <a:xfrm>
              <a:off x="904083" y="4019359"/>
              <a:ext cx="276773" cy="26556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92" name="Group 91"/>
          <p:cNvGrpSpPr/>
          <p:nvPr/>
        </p:nvGrpSpPr>
        <p:grpSpPr>
          <a:xfrm>
            <a:off x="2866012" y="4248184"/>
            <a:ext cx="326155" cy="1506227"/>
            <a:chOff x="904083" y="3929793"/>
            <a:chExt cx="276773" cy="467109"/>
          </a:xfrm>
          <a:solidFill>
            <a:srgbClr val="00B050"/>
          </a:solidFill>
        </p:grpSpPr>
        <p:sp>
          <p:nvSpPr>
            <p:cNvPr id="93" name="Rectangle 92"/>
            <p:cNvSpPr/>
            <p:nvPr/>
          </p:nvSpPr>
          <p:spPr>
            <a:xfrm>
              <a:off x="904672" y="3929793"/>
              <a:ext cx="147526" cy="467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4" name="Right Arrow 93"/>
            <p:cNvSpPr/>
            <p:nvPr/>
          </p:nvSpPr>
          <p:spPr>
            <a:xfrm>
              <a:off x="904083" y="4019359"/>
              <a:ext cx="276773" cy="26556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95" name="Group 94"/>
          <p:cNvGrpSpPr/>
          <p:nvPr/>
        </p:nvGrpSpPr>
        <p:grpSpPr>
          <a:xfrm>
            <a:off x="5465562" y="3311313"/>
            <a:ext cx="666679" cy="2478558"/>
            <a:chOff x="904083" y="3929793"/>
            <a:chExt cx="276773" cy="467109"/>
          </a:xfrm>
          <a:solidFill>
            <a:srgbClr val="00B050"/>
          </a:solidFill>
        </p:grpSpPr>
        <p:sp>
          <p:nvSpPr>
            <p:cNvPr id="96" name="Rectangle 95"/>
            <p:cNvSpPr/>
            <p:nvPr/>
          </p:nvSpPr>
          <p:spPr>
            <a:xfrm>
              <a:off x="904672" y="3929793"/>
              <a:ext cx="147526" cy="467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7" name="Right Arrow 96"/>
            <p:cNvSpPr/>
            <p:nvPr/>
          </p:nvSpPr>
          <p:spPr>
            <a:xfrm>
              <a:off x="904083" y="4019359"/>
              <a:ext cx="276773" cy="26556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98" name="Group 97"/>
          <p:cNvGrpSpPr/>
          <p:nvPr/>
        </p:nvGrpSpPr>
        <p:grpSpPr>
          <a:xfrm>
            <a:off x="7641470" y="2396546"/>
            <a:ext cx="844733" cy="3382078"/>
            <a:chOff x="904083" y="3929793"/>
            <a:chExt cx="276773" cy="467109"/>
          </a:xfrm>
          <a:solidFill>
            <a:srgbClr val="00B050"/>
          </a:solidFill>
        </p:grpSpPr>
        <p:sp>
          <p:nvSpPr>
            <p:cNvPr id="99" name="Rectangle 98"/>
            <p:cNvSpPr/>
            <p:nvPr/>
          </p:nvSpPr>
          <p:spPr>
            <a:xfrm>
              <a:off x="904672" y="3929793"/>
              <a:ext cx="147526" cy="467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0" name="Right Arrow 99"/>
            <p:cNvSpPr/>
            <p:nvPr/>
          </p:nvSpPr>
          <p:spPr>
            <a:xfrm>
              <a:off x="904083" y="4019359"/>
              <a:ext cx="276773" cy="26556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6697474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15)</a:t>
            </a:r>
            <a:br>
              <a:rPr lang="en-US" dirty="0"/>
            </a:br>
            <a:r>
              <a:rPr lang="en-US" dirty="0"/>
              <a:t>BMC Patient Engagement</a:t>
            </a:r>
          </a:p>
        </p:txBody>
      </p:sp>
      <p:grpSp>
        <p:nvGrpSpPr>
          <p:cNvPr id="24" name="Group 23"/>
          <p:cNvGrpSpPr/>
          <p:nvPr/>
        </p:nvGrpSpPr>
        <p:grpSpPr>
          <a:xfrm>
            <a:off x="829340" y="1010086"/>
            <a:ext cx="7733409" cy="5390046"/>
            <a:chOff x="170121" y="1360964"/>
            <a:chExt cx="7733409" cy="5390046"/>
          </a:xfrm>
        </p:grpSpPr>
        <p:sp>
          <p:nvSpPr>
            <p:cNvPr id="10" name="Right Arrow 9"/>
            <p:cNvSpPr/>
            <p:nvPr/>
          </p:nvSpPr>
          <p:spPr>
            <a:xfrm>
              <a:off x="4937055" y="2169260"/>
              <a:ext cx="2941670" cy="87187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ight Arrow 7"/>
            <p:cNvSpPr/>
            <p:nvPr/>
          </p:nvSpPr>
          <p:spPr>
            <a:xfrm>
              <a:off x="2434855" y="1779182"/>
              <a:ext cx="5468675" cy="87187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ight Arrow 3"/>
            <p:cNvSpPr/>
            <p:nvPr/>
          </p:nvSpPr>
          <p:spPr>
            <a:xfrm>
              <a:off x="170121" y="1360964"/>
              <a:ext cx="7708604" cy="87187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2" name="Straight Connector 11"/>
            <p:cNvCxnSpPr/>
            <p:nvPr/>
          </p:nvCxnSpPr>
          <p:spPr>
            <a:xfrm flipH="1">
              <a:off x="170121" y="1988283"/>
              <a:ext cx="21266" cy="21903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434855" y="2073345"/>
              <a:ext cx="21254" cy="305155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37055" y="2427765"/>
              <a:ext cx="21266" cy="4323245"/>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0242" y="1648043"/>
              <a:ext cx="97819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Phase I</a:t>
              </a:r>
            </a:p>
          </p:txBody>
        </p:sp>
        <p:sp>
          <p:nvSpPr>
            <p:cNvPr id="19" name="TextBox 18"/>
            <p:cNvSpPr txBox="1"/>
            <p:nvPr/>
          </p:nvSpPr>
          <p:spPr>
            <a:xfrm>
              <a:off x="2544572" y="2045840"/>
              <a:ext cx="106517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Phase II</a:t>
              </a:r>
            </a:p>
          </p:txBody>
        </p:sp>
        <p:sp>
          <p:nvSpPr>
            <p:cNvPr id="20" name="TextBox 19"/>
            <p:cNvSpPr txBox="1"/>
            <p:nvPr/>
          </p:nvSpPr>
          <p:spPr>
            <a:xfrm>
              <a:off x="5124885" y="2453635"/>
              <a:ext cx="124401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Phase III</a:t>
              </a:r>
            </a:p>
          </p:txBody>
        </p:sp>
        <p:sp>
          <p:nvSpPr>
            <p:cNvPr id="21" name="TextBox 20"/>
            <p:cNvSpPr txBox="1"/>
            <p:nvPr/>
          </p:nvSpPr>
          <p:spPr>
            <a:xfrm>
              <a:off x="233911" y="2126728"/>
              <a:ext cx="2144097" cy="1785104"/>
            </a:xfrm>
            <a:prstGeom prst="rect">
              <a:avLst/>
            </a:prstGeom>
            <a:noFill/>
          </p:spPr>
          <p:txBody>
            <a:bodyPr wrap="square" rtlCol="0">
              <a:spAutoFit/>
            </a:bodyPr>
            <a:lstStyle/>
            <a:p>
              <a:pPr marL="228600" marR="0" lvl="1"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srgbClr val="000000"/>
                  </a:solidFill>
                  <a:effectLst/>
                  <a:uLnTx/>
                  <a:uFillTx/>
                  <a:latin typeface="Arial" charset="0"/>
                  <a:ea typeface="+mn-ea"/>
                  <a:cs typeface="Arial" charset="0"/>
                </a:rPr>
                <a:t>Developed </a:t>
              </a:r>
              <a:r>
                <a:rPr kumimoji="0" lang="en-US" sz="1100" b="0" i="0" u="none" strike="noStrike" kern="1200" cap="none" spc="0" normalizeH="0" baseline="0" noProof="0" dirty="0">
                  <a:ln>
                    <a:noFill/>
                  </a:ln>
                  <a:solidFill>
                    <a:srgbClr val="000000"/>
                  </a:solidFill>
                  <a:effectLst/>
                  <a:uLnTx/>
                  <a:uFillTx/>
                  <a:latin typeface="Arial" charset="0"/>
                  <a:ea typeface="+mn-ea"/>
                  <a:cs typeface="Arial" charset="0"/>
                </a:rPr>
                <a:t>Research </a:t>
              </a:r>
              <a:r>
                <a:rPr kumimoji="0" lang="en-US" sz="1100" b="0" i="0" u="none" strike="noStrike" kern="1200" cap="none" spc="0" normalizeH="0" baseline="0" noProof="0" dirty="0" smtClean="0">
                  <a:ln>
                    <a:noFill/>
                  </a:ln>
                  <a:solidFill>
                    <a:srgbClr val="000000"/>
                  </a:solidFill>
                  <a:effectLst/>
                  <a:uLnTx/>
                  <a:uFillTx/>
                  <a:latin typeface="Arial" charset="0"/>
                  <a:ea typeface="+mn-ea"/>
                  <a:cs typeface="Arial" charset="0"/>
                </a:rPr>
                <a:t>Facilitator </a:t>
              </a:r>
              <a:r>
                <a:rPr kumimoji="0" lang="en-US" sz="1100" b="0" i="0" u="none" strike="noStrike" kern="1200" cap="none" spc="0" normalizeH="0" baseline="0" noProof="0" dirty="0">
                  <a:ln>
                    <a:noFill/>
                  </a:ln>
                  <a:solidFill>
                    <a:srgbClr val="000000"/>
                  </a:solidFill>
                  <a:effectLst/>
                  <a:uLnTx/>
                  <a:uFillTx/>
                  <a:latin typeface="Arial" charset="0"/>
                  <a:ea typeface="+mn-ea"/>
                  <a:cs typeface="Arial" charset="0"/>
                </a:rPr>
                <a:t>role to centralize inpatient and outpatient COVID approach, consent, enrollment, and participation declines </a:t>
              </a:r>
              <a:endParaRPr kumimoji="0" lang="en-US" sz="11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228600" marR="0" lvl="1"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srgbClr val="000000"/>
                  </a:solidFill>
                  <a:effectLst/>
                  <a:uLnTx/>
                  <a:uFillTx/>
                  <a:latin typeface="Arial" charset="0"/>
                  <a:ea typeface="+mn-ea"/>
                  <a:cs typeface="Arial" charset="0"/>
                </a:rPr>
                <a:t>Began April 2020 and formalized in Dec 2020</a:t>
              </a:r>
              <a:endParaRPr kumimoji="0" lang="en-US" sz="1100" b="0" i="0" u="none" strike="noStrike" kern="1200" cap="none" spc="0" normalizeH="0" baseline="0" noProof="0" dirty="0">
                <a:ln>
                  <a:noFill/>
                </a:ln>
                <a:solidFill>
                  <a:srgbClr val="000000"/>
                </a:solidFill>
                <a:effectLst/>
                <a:uLnTx/>
                <a:uFillTx/>
                <a:latin typeface="Arial" charset="0"/>
                <a:ea typeface="+mn-ea"/>
                <a:cs typeface="Arial" charset="0"/>
              </a:endParaRPr>
            </a:p>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2480773" y="2485082"/>
              <a:ext cx="2427947" cy="2462213"/>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srgbClr val="000000"/>
                  </a:solidFill>
                  <a:effectLst/>
                  <a:uLnTx/>
                  <a:uFillTx/>
                  <a:latin typeface="Arial" charset="0"/>
                  <a:ea typeface="+mn-ea"/>
                  <a:cs typeface="Arial" charset="0"/>
                </a:rPr>
                <a:t>COVID </a:t>
              </a:r>
              <a:r>
                <a:rPr kumimoji="0" lang="en-US" sz="1100" b="0" i="0" u="none" strike="noStrike" kern="1200" cap="none" spc="0" normalizeH="0" baseline="0" noProof="0" dirty="0">
                  <a:ln>
                    <a:noFill/>
                  </a:ln>
                  <a:solidFill>
                    <a:srgbClr val="000000"/>
                  </a:solidFill>
                  <a:effectLst/>
                  <a:uLnTx/>
                  <a:uFillTx/>
                  <a:latin typeface="Arial" charset="0"/>
                  <a:ea typeface="+mn-ea"/>
                  <a:cs typeface="Arial" charset="0"/>
                </a:rPr>
                <a:t>Inpatient Research Liaison daily Rounds with Hospitalist teams (began Jan 2021)</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Arial" charset="0"/>
                  <a:hlinkClick r:id="rId2"/>
                </a:rPr>
                <a:t>COVID-19 Research Flyers </a:t>
              </a:r>
              <a:r>
                <a:rPr kumimoji="0" lang="en-US" sz="1100" b="0" i="0" u="none" strike="noStrike" kern="1200" cap="none" spc="0" normalizeH="0" baseline="0" noProof="0" dirty="0">
                  <a:ln>
                    <a:noFill/>
                  </a:ln>
                  <a:solidFill>
                    <a:srgbClr val="000000"/>
                  </a:solidFill>
                  <a:effectLst/>
                  <a:uLnTx/>
                  <a:uFillTx/>
                  <a:latin typeface="Arial" charset="0"/>
                  <a:ea typeface="+mn-ea"/>
                  <a:cs typeface="Arial" charset="0"/>
                </a:rPr>
                <a:t>in patient rooms &amp; ILI clinic (English, Spanish, and Haitian Creole) </a:t>
              </a:r>
              <a:endParaRPr kumimoji="0" lang="en-US" sz="11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srgbClr val="000000"/>
                  </a:solidFill>
                  <a:effectLst/>
                  <a:uLnTx/>
                  <a:uFillTx/>
                  <a:latin typeface="Arial" charset="0"/>
                  <a:ea typeface="+mn-ea"/>
                  <a:cs typeface="Arial" charset="0"/>
                </a:rPr>
                <a:t>Movement away from siloed research protocol recruitment method and into a culture shift of including research as a part of clinical model</a:t>
              </a:r>
              <a:endParaRPr kumimoji="0" lang="en-US" sz="1100" b="0" i="0" u="none" strike="noStrike" kern="1200" cap="none" spc="0" normalizeH="0" baseline="0" noProof="0" dirty="0">
                <a:ln>
                  <a:noFill/>
                </a:ln>
                <a:solidFill>
                  <a:srgbClr val="000000"/>
                </a:solidFill>
                <a:effectLst/>
                <a:uLnTx/>
                <a:uFillTx/>
                <a:latin typeface="Arial" charset="0"/>
                <a:ea typeface="+mn-ea"/>
                <a:cs typeface="Arial" charset="0"/>
              </a:endParaRPr>
            </a:p>
            <a:p>
              <a:pPr marL="2286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4986656" y="2934581"/>
              <a:ext cx="2356914" cy="3816429"/>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Arial" charset="0"/>
                </a:rPr>
                <a:t>New Clinical Research Network to have Recruitment Specialist lead (starts 3/1) community discussions around research</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Arial" charset="0"/>
                </a:rPr>
                <a:t>Develop ½ day retreat on Clinical Research, Health Equity, and Community Engagement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Arial" charset="0"/>
                </a:rPr>
                <a:t>Work with Communications, IRB, and others to think differently about community engagement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srgbClr val="000000"/>
                  </a:solidFill>
                  <a:effectLst/>
                  <a:uLnTx/>
                  <a:uFillTx/>
                  <a:latin typeface="Arial" charset="0"/>
                  <a:ea typeface="+mn-ea"/>
                  <a:cs typeface="Arial" charset="0"/>
                </a:rPr>
                <a:t>Develop Research </a:t>
              </a:r>
              <a:r>
                <a:rPr kumimoji="0" lang="en-US" sz="1100" b="0" i="0" u="none" strike="noStrike" kern="1200" cap="none" spc="0" normalizeH="0" baseline="0" noProof="0" dirty="0">
                  <a:ln>
                    <a:noFill/>
                  </a:ln>
                  <a:solidFill>
                    <a:srgbClr val="000000"/>
                  </a:solidFill>
                  <a:effectLst/>
                  <a:uLnTx/>
                  <a:uFillTx/>
                  <a:latin typeface="Arial" charset="0"/>
                  <a:ea typeface="+mn-ea"/>
                  <a:cs typeface="Arial" charset="0"/>
                </a:rPr>
                <a:t>Registry for BMC patient to express interest in research</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srgbClr val="000000"/>
                  </a:solidFill>
                  <a:effectLst/>
                  <a:uLnTx/>
                  <a:uFillTx/>
                  <a:latin typeface="Arial" charset="0"/>
                  <a:ea typeface="+mn-ea"/>
                  <a:cs typeface="Arial" charset="0"/>
                </a:rPr>
                <a:t>Collaborate with </a:t>
              </a:r>
              <a:r>
                <a:rPr kumimoji="0" lang="en-US" sz="1100" b="0" i="0" u="none" strike="noStrike" kern="1200" cap="none" spc="0" normalizeH="0" baseline="0" noProof="0" dirty="0">
                  <a:ln>
                    <a:noFill/>
                  </a:ln>
                  <a:solidFill>
                    <a:srgbClr val="000000"/>
                  </a:solidFill>
                  <a:effectLst/>
                  <a:uLnTx/>
                  <a:uFillTx/>
                  <a:latin typeface="Arial" charset="0"/>
                  <a:ea typeface="+mn-ea"/>
                  <a:cs typeface="Arial" charset="0"/>
                </a:rPr>
                <a:t>Cancer Clinical Trial Office on their enrollment initiatives and </a:t>
              </a:r>
              <a:r>
                <a:rPr kumimoji="0" lang="en-US" sz="1100" b="0" i="0" u="none" strike="noStrike" kern="1200" cap="none" spc="0" normalizeH="0" baseline="0" noProof="0" dirty="0" smtClean="0">
                  <a:ln>
                    <a:noFill/>
                  </a:ln>
                  <a:solidFill>
                    <a:srgbClr val="000000"/>
                  </a:solidFill>
                  <a:effectLst/>
                  <a:uLnTx/>
                  <a:uFillTx/>
                  <a:latin typeface="Arial" charset="0"/>
                  <a:ea typeface="+mn-ea"/>
                  <a:cs typeface="Arial" charset="0"/>
                </a:rPr>
                <a:t>outreach</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100" b="0" i="0" u="none" strike="noStrike" kern="1200" cap="none" spc="0" normalizeH="0" baseline="0" noProof="0" dirty="0" smtClean="0">
                  <a:ln>
                    <a:noFill/>
                  </a:ln>
                  <a:solidFill>
                    <a:srgbClr val="000000"/>
                  </a:solidFill>
                  <a:effectLst/>
                  <a:uLnTx/>
                  <a:uFillTx/>
                  <a:latin typeface="Arial" charset="0"/>
                  <a:ea typeface="+mn-ea"/>
                  <a:cs typeface="Arial" charset="0"/>
                </a:rPr>
                <a:t>Report annual demographic data, and evaluate methods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673226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77417784"/>
              </p:ext>
            </p:extLst>
          </p:nvPr>
        </p:nvGraphicFramePr>
        <p:xfrm>
          <a:off x="173038" y="1143000"/>
          <a:ext cx="8755062" cy="517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Commitment Transparency: BMC Disclosure Infrastructure</a:t>
            </a:r>
            <a:endParaRPr lang="en-US" dirty="0"/>
          </a:p>
        </p:txBody>
      </p:sp>
      <p:sp>
        <p:nvSpPr>
          <p:cNvPr id="6" name="TextBox 5"/>
          <p:cNvSpPr txBox="1"/>
          <p:nvPr/>
        </p:nvSpPr>
        <p:spPr>
          <a:xfrm>
            <a:off x="1335741" y="3173506"/>
            <a:ext cx="1855694" cy="1015663"/>
          </a:xfrm>
          <a:prstGeom prst="rect">
            <a:avLst/>
          </a:prstGeom>
          <a:solidFill>
            <a:srgbClr val="F8BF56"/>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BMC Commitment Transparency</a:t>
            </a:r>
          </a:p>
        </p:txBody>
      </p:sp>
      <p:sp>
        <p:nvSpPr>
          <p:cNvPr id="7" name="TextBox 6"/>
          <p:cNvSpPr txBox="1"/>
          <p:nvPr/>
        </p:nvSpPr>
        <p:spPr>
          <a:xfrm>
            <a:off x="5800165" y="3261562"/>
            <a:ext cx="2106706" cy="1169551"/>
          </a:xfrm>
          <a:prstGeom prst="rect">
            <a:avLst/>
          </a:prstGeom>
          <a:noFill/>
        </p:spPr>
        <p:txBody>
          <a:bodyPr wrap="square" rtlCol="0">
            <a:spAutoFit/>
          </a:bodyPr>
          <a:lstStyle/>
          <a:p>
            <a:pPr marL="228600" indent="-22860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Required for all NIH awards</a:t>
            </a:r>
          </a:p>
          <a:p>
            <a:pPr marL="228600" indent="-22860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Contact </a:t>
            </a:r>
            <a:r>
              <a:rPr lang="en-US" sz="1400" dirty="0" smtClean="0">
                <a:solidFill>
                  <a:schemeClr val="accent1">
                    <a:lumMod val="50000"/>
                  </a:schemeClr>
                </a:solidFill>
                <a:latin typeface="Arial" panose="020B0604020202020204" pitchFamily="34" charset="0"/>
                <a:cs typeface="Arial" panose="020B0604020202020204" pitchFamily="34" charset="0"/>
              </a:rPr>
              <a:t>Research Operations </a:t>
            </a:r>
            <a:r>
              <a:rPr lang="en-US" sz="1400" dirty="0" smtClean="0">
                <a:latin typeface="Arial" panose="020B0604020202020204" pitchFamily="34" charset="0"/>
                <a:cs typeface="Arial" panose="020B0604020202020204" pitchFamily="34" charset="0"/>
              </a:rPr>
              <a:t>for questions or updates.</a:t>
            </a:r>
          </a:p>
        </p:txBody>
      </p:sp>
      <p:sp>
        <p:nvSpPr>
          <p:cNvPr id="9" name="TextBox 8"/>
          <p:cNvSpPr txBox="1"/>
          <p:nvPr/>
        </p:nvSpPr>
        <p:spPr>
          <a:xfrm>
            <a:off x="5531223" y="4745415"/>
            <a:ext cx="2375648" cy="1600438"/>
          </a:xfrm>
          <a:prstGeom prst="rect">
            <a:avLst/>
          </a:prstGeom>
          <a:noFill/>
        </p:spPr>
        <p:txBody>
          <a:bodyPr wrap="square" rtlCol="0">
            <a:spAutoFit/>
          </a:bodyPr>
          <a:lstStyle/>
          <a:p>
            <a:pPr marL="228600" indent="-22860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Should </a:t>
            </a:r>
            <a:r>
              <a:rPr lang="en-US" sz="1400" u="sng" dirty="0" smtClean="0">
                <a:latin typeface="Arial" panose="020B0604020202020204" pitchFamily="34" charset="0"/>
                <a:cs typeface="Arial" panose="020B0604020202020204" pitchFamily="34" charset="0"/>
              </a:rPr>
              <a:t>new interests/support arise you must </a:t>
            </a:r>
            <a:r>
              <a:rPr lang="en-US" sz="1400" b="1" u="sng" dirty="0" smtClean="0">
                <a:latin typeface="Arial" panose="020B0604020202020204" pitchFamily="34" charset="0"/>
                <a:cs typeface="Arial" panose="020B0604020202020204" pitchFamily="34" charset="0"/>
              </a:rPr>
              <a:t>promptly</a:t>
            </a:r>
            <a:r>
              <a:rPr lang="en-US" sz="1400" u="sng" dirty="0" smtClean="0">
                <a:latin typeface="Arial" panose="020B0604020202020204" pitchFamily="34" charset="0"/>
                <a:cs typeface="Arial" panose="020B0604020202020204" pitchFamily="34" charset="0"/>
              </a:rPr>
              <a:t> update </a:t>
            </a:r>
            <a:r>
              <a:rPr lang="en-US" sz="1400" dirty="0" smtClean="0">
                <a:latin typeface="Arial" panose="020B0604020202020204" pitchFamily="34" charset="0"/>
                <a:cs typeface="Arial" panose="020B0604020202020204" pitchFamily="34" charset="0"/>
              </a:rPr>
              <a:t>the COI Compliance office and, if applicable, the NIH via Research Operations.</a:t>
            </a:r>
          </a:p>
        </p:txBody>
      </p:sp>
    </p:spTree>
    <p:extLst>
      <p:ext uri="{BB962C8B-B14F-4D97-AF65-F5344CB8AC3E}">
        <p14:creationId xmlns:p14="http://schemas.microsoft.com/office/powerpoint/2010/main" val="401426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cap="small" dirty="0"/>
              <a:t>Initiative and </a:t>
            </a:r>
            <a:r>
              <a:rPr lang="en-US" cap="small" dirty="0" smtClean="0"/>
              <a:t>Package – Launched 12/2020</a:t>
            </a:r>
            <a:endParaRPr lang="en-US" b="1" dirty="0" smtClean="0"/>
          </a:p>
          <a:p>
            <a:pPr lvl="0"/>
            <a:r>
              <a:rPr lang="en-US" b="1" dirty="0" smtClean="0"/>
              <a:t>Scope &amp; Purpose:</a:t>
            </a:r>
            <a:r>
              <a:rPr lang="en-US" dirty="0" smtClean="0"/>
              <a:t> Informing the BMC research community about BMC Research Operations efforts, in close coordination with stakeholders, to increase commitment transparency and combat national threats of foreign influence.</a:t>
            </a:r>
            <a:endParaRPr lang="en-US" b="1" u="sng" dirty="0" smtClean="0"/>
          </a:p>
          <a:p>
            <a:pPr lvl="0"/>
            <a:r>
              <a:rPr lang="en-US" b="1" u="sng" dirty="0" smtClean="0"/>
              <a:t>Contents:</a:t>
            </a:r>
          </a:p>
          <a:p>
            <a:pPr lvl="1"/>
            <a:r>
              <a:rPr lang="en-US" dirty="0" smtClean="0"/>
              <a:t>Foreign </a:t>
            </a:r>
            <a:r>
              <a:rPr lang="en-US" dirty="0"/>
              <a:t>Influence </a:t>
            </a:r>
            <a:r>
              <a:rPr lang="en-US" b="1" dirty="0"/>
              <a:t>Review Process</a:t>
            </a:r>
            <a:r>
              <a:rPr lang="en-US" dirty="0"/>
              <a:t> and </a:t>
            </a:r>
            <a:r>
              <a:rPr lang="en-US" b="1" dirty="0"/>
              <a:t>Checklist of Issues</a:t>
            </a:r>
            <a:endParaRPr lang="en-US" dirty="0"/>
          </a:p>
          <a:p>
            <a:pPr lvl="1"/>
            <a:r>
              <a:rPr lang="en-US" b="1" dirty="0" smtClean="0"/>
              <a:t>Guidance Information </a:t>
            </a:r>
            <a:r>
              <a:rPr lang="en-US" dirty="0" smtClean="0"/>
              <a:t>on </a:t>
            </a:r>
            <a:r>
              <a:rPr lang="en-US" dirty="0"/>
              <a:t>Foreign Influence and </a:t>
            </a:r>
            <a:r>
              <a:rPr lang="en-US" dirty="0" smtClean="0"/>
              <a:t>BMC Review </a:t>
            </a:r>
            <a:r>
              <a:rPr lang="en-US" dirty="0"/>
              <a:t>Process</a:t>
            </a:r>
          </a:p>
          <a:p>
            <a:pPr lvl="1"/>
            <a:r>
              <a:rPr lang="en-US" b="1" dirty="0"/>
              <a:t>Conflict of Commitment Guidance </a:t>
            </a:r>
            <a:endParaRPr lang="en-US" dirty="0"/>
          </a:p>
          <a:p>
            <a:pPr lvl="1"/>
            <a:r>
              <a:rPr lang="en-US" b="1" dirty="0"/>
              <a:t>Full Educational Slide Deck: </a:t>
            </a:r>
            <a:r>
              <a:rPr lang="en-US" dirty="0"/>
              <a:t>Commitment Transparency &amp; Foreign Influence</a:t>
            </a:r>
          </a:p>
          <a:p>
            <a:pPr lvl="1"/>
            <a:r>
              <a:rPr lang="en-US" b="1" dirty="0"/>
              <a:t>Abridged Slide Deck for </a:t>
            </a:r>
            <a:r>
              <a:rPr lang="en-US" b="1" dirty="0" smtClean="0"/>
              <a:t>Chairs/PIs </a:t>
            </a:r>
            <a:r>
              <a:rPr lang="en-US" dirty="0"/>
              <a:t>on Commitment Transparency &amp; Foreign Influence</a:t>
            </a:r>
          </a:p>
          <a:p>
            <a:pPr lvl="1"/>
            <a:r>
              <a:rPr lang="en-US" b="1" dirty="0"/>
              <a:t>Email Informing Research Community </a:t>
            </a:r>
            <a:r>
              <a:rPr lang="en-US" dirty="0"/>
              <a:t>of the issues and this </a:t>
            </a:r>
            <a:r>
              <a:rPr lang="en-US" dirty="0" smtClean="0"/>
              <a:t>package (12/2020)</a:t>
            </a:r>
            <a:endParaRPr lang="en-US" dirty="0"/>
          </a:p>
          <a:p>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pPr lvl="0"/>
            <a:r>
              <a:rPr lang="en-US" cap="small" dirty="0" smtClean="0"/>
              <a:t>Commitment </a:t>
            </a:r>
            <a:r>
              <a:rPr lang="en-US" cap="small" dirty="0"/>
              <a:t>Transparency &amp; Foreign Influence </a:t>
            </a:r>
            <a:r>
              <a:rPr lang="en-US" cap="small" dirty="0" smtClean="0"/>
              <a:t/>
            </a:r>
            <a:br>
              <a:rPr lang="en-US" cap="small" dirty="0" smtClean="0"/>
            </a:br>
            <a:endParaRPr lang="en-US" sz="1600" dirty="0"/>
          </a:p>
        </p:txBody>
      </p:sp>
    </p:spTree>
    <p:extLst>
      <p:ext uri="{BB962C8B-B14F-4D97-AF65-F5344CB8AC3E}">
        <p14:creationId xmlns:p14="http://schemas.microsoft.com/office/powerpoint/2010/main" val="215324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cap="small" dirty="0"/>
              <a:t>Initiative and Package – Launched 12/2020</a:t>
            </a:r>
            <a:endParaRPr lang="en-US" b="1" dirty="0"/>
          </a:p>
          <a:p>
            <a:r>
              <a:rPr lang="en-US" b="1" dirty="0"/>
              <a:t>Scope &amp; Purpose:</a:t>
            </a:r>
            <a:r>
              <a:rPr lang="en-US" dirty="0"/>
              <a:t> Informing the BMC research community about </a:t>
            </a:r>
            <a:r>
              <a:rPr lang="en-US" dirty="0" smtClean="0"/>
              <a:t>NIH requirements to fully disclose Other Support and Foreign Components for NIH awards.</a:t>
            </a:r>
            <a:endParaRPr lang="en-US" b="1" u="sng" dirty="0"/>
          </a:p>
          <a:p>
            <a:pPr lvl="0"/>
            <a:r>
              <a:rPr lang="en-US" b="1" dirty="0" smtClean="0"/>
              <a:t>Contents:</a:t>
            </a:r>
          </a:p>
          <a:p>
            <a:pPr lvl="1"/>
            <a:r>
              <a:rPr lang="en-US" b="1" dirty="0" smtClean="0"/>
              <a:t>Fundamental </a:t>
            </a:r>
            <a:r>
              <a:rPr lang="en-US" b="1" dirty="0"/>
              <a:t>Guidance</a:t>
            </a:r>
            <a:r>
              <a:rPr lang="en-US" dirty="0"/>
              <a:t> on Other Support &amp; Foreign Component</a:t>
            </a:r>
          </a:p>
          <a:p>
            <a:pPr lvl="1"/>
            <a:r>
              <a:rPr lang="en-US" b="1" dirty="0"/>
              <a:t>Flow Chart</a:t>
            </a:r>
            <a:r>
              <a:rPr lang="en-US" dirty="0"/>
              <a:t> for Handling Other Support &amp; Foreign Component</a:t>
            </a:r>
          </a:p>
          <a:p>
            <a:pPr lvl="1"/>
            <a:r>
              <a:rPr lang="en-US" b="1" dirty="0" err="1"/>
              <a:t>Infographic</a:t>
            </a:r>
            <a:r>
              <a:rPr lang="en-US" b="1" dirty="0"/>
              <a:t> </a:t>
            </a:r>
            <a:r>
              <a:rPr lang="en-US" dirty="0"/>
              <a:t>— Other Support, What’s Different? </a:t>
            </a:r>
          </a:p>
          <a:p>
            <a:pPr lvl="1"/>
            <a:r>
              <a:rPr lang="en-US" b="1" dirty="0"/>
              <a:t>Cheat Sheet Desk Reference </a:t>
            </a:r>
            <a:r>
              <a:rPr lang="en-US" dirty="0"/>
              <a:t>— Do I have an Issue, and What Do I Do?</a:t>
            </a:r>
          </a:p>
          <a:p>
            <a:pPr lvl="1"/>
            <a:r>
              <a:rPr lang="en-US" b="1" dirty="0"/>
              <a:t>Case Studies</a:t>
            </a:r>
            <a:r>
              <a:rPr lang="en-US" dirty="0"/>
              <a:t> for Other Support and Foreign Influence Issues</a:t>
            </a:r>
          </a:p>
          <a:p>
            <a:pPr lvl="1"/>
            <a:r>
              <a:rPr lang="en-US" b="1" dirty="0"/>
              <a:t>Other Support Sample Page</a:t>
            </a:r>
            <a:endParaRPr lang="en-US" dirty="0"/>
          </a:p>
          <a:p>
            <a:pPr lvl="1"/>
            <a:r>
              <a:rPr lang="en-US" b="1" dirty="0"/>
              <a:t>Slide Deck</a:t>
            </a:r>
            <a:r>
              <a:rPr lang="en-US" dirty="0"/>
              <a:t> on Other Support and Foreign Influence: Education and Training </a:t>
            </a:r>
          </a:p>
          <a:p>
            <a:pPr lvl="1"/>
            <a:r>
              <a:rPr lang="en-US" b="1" dirty="0"/>
              <a:t>Email Informing Research Community </a:t>
            </a:r>
            <a:r>
              <a:rPr lang="en-US" dirty="0"/>
              <a:t>of the issues and this package </a:t>
            </a:r>
          </a:p>
          <a:p>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pPr lvl="0"/>
            <a:r>
              <a:rPr lang="en-US" cap="small" dirty="0"/>
              <a:t>Other Support &amp; Foreign Component Package </a:t>
            </a:r>
            <a:r>
              <a:rPr lang="en-US" dirty="0"/>
              <a:t/>
            </a:r>
            <a:br>
              <a:rPr lang="en-US" dirty="0"/>
            </a:br>
            <a:endParaRPr lang="en-US" dirty="0"/>
          </a:p>
        </p:txBody>
      </p:sp>
    </p:spTree>
    <p:extLst>
      <p:ext uri="{BB962C8B-B14F-4D97-AF65-F5344CB8AC3E}">
        <p14:creationId xmlns:p14="http://schemas.microsoft.com/office/powerpoint/2010/main" val="31433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311" y="1029684"/>
            <a:ext cx="8754413" cy="5175176"/>
          </a:xfrm>
        </p:spPr>
        <p:txBody>
          <a:bodyPr/>
          <a:lstStyle/>
          <a:p>
            <a:pPr marL="0" indent="0">
              <a:buNone/>
            </a:pPr>
            <a:r>
              <a:rPr lang="en-US" dirty="0" smtClean="0">
                <a:hlinkClick r:id="rId2"/>
              </a:rPr>
              <a:t>Research Operations Website</a:t>
            </a:r>
            <a:r>
              <a:rPr lang="en-US" dirty="0" smtClean="0"/>
              <a:t> on the Hub: find the Foreign </a:t>
            </a:r>
            <a:r>
              <a:rPr lang="en-US" dirty="0"/>
              <a:t>I</a:t>
            </a:r>
            <a:r>
              <a:rPr lang="en-US" dirty="0" smtClean="0"/>
              <a:t>nfluence / Commitment </a:t>
            </a:r>
            <a:r>
              <a:rPr lang="en-US" dirty="0"/>
              <a:t>T</a:t>
            </a:r>
            <a:r>
              <a:rPr lang="en-US" dirty="0" smtClean="0"/>
              <a:t>ransparency materials </a:t>
            </a:r>
            <a:r>
              <a:rPr lang="en-US" u="sng" dirty="0" smtClean="0"/>
              <a:t>and </a:t>
            </a:r>
            <a:r>
              <a:rPr lang="en-US" dirty="0" smtClean="0"/>
              <a:t>the Other Support materials. </a:t>
            </a: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Where to Find These Resources…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07" y="1487910"/>
            <a:ext cx="5363847" cy="4716950"/>
          </a:xfrm>
          <a:prstGeom prst="rect">
            <a:avLst/>
          </a:prstGeom>
        </p:spPr>
      </p:pic>
      <p:sp>
        <p:nvSpPr>
          <p:cNvPr id="6" name="Oval 5"/>
          <p:cNvSpPr/>
          <p:nvPr/>
        </p:nvSpPr>
        <p:spPr>
          <a:xfrm>
            <a:off x="1691597" y="5020235"/>
            <a:ext cx="1864659" cy="717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 name="Straight Arrow Connector 7"/>
          <p:cNvCxnSpPr/>
          <p:nvPr/>
        </p:nvCxnSpPr>
        <p:spPr>
          <a:xfrm flipV="1">
            <a:off x="448235" y="5360894"/>
            <a:ext cx="1108672" cy="179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422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_6DgWkKXcdpc.r4ByNhzA"/>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30555</TotalTime>
  <Words>4104</Words>
  <Application>Microsoft Office PowerPoint</Application>
  <PresentationFormat>On-screen Show (4:3)</PresentationFormat>
  <Paragraphs>573</Paragraphs>
  <Slides>54</Slides>
  <Notes>10</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Calibri</vt:lpstr>
      <vt:lpstr>Calibri Light</vt:lpstr>
      <vt:lpstr>Times New Roman</vt:lpstr>
      <vt:lpstr>Wingdings</vt:lpstr>
      <vt:lpstr>Office Theme</vt:lpstr>
      <vt:lpstr>think-cell Slide</vt:lpstr>
      <vt:lpstr>Q1 Research Operations Quarterly Meeting  </vt:lpstr>
      <vt:lpstr>Research Operations New Team Members </vt:lpstr>
      <vt:lpstr>InfoEd Updates</vt:lpstr>
      <vt:lpstr>Agreements, Federal Updates, and Commitment Transparency Efforts   </vt:lpstr>
      <vt:lpstr>Research Vendor Vetting &amp; Service Agreements</vt:lpstr>
      <vt:lpstr>Commitment Transparency: BMC Disclosure Infrastructure</vt:lpstr>
      <vt:lpstr>Commitment Transparency &amp; Foreign Influence  </vt:lpstr>
      <vt:lpstr>Other Support &amp; Foreign Component Package  </vt:lpstr>
      <vt:lpstr>Where to Find These Resources…</vt:lpstr>
      <vt:lpstr>Related Efforts: Travel and Transferring BMC Data or Biological Materials</vt:lpstr>
      <vt:lpstr>Where to Find These Resources…</vt:lpstr>
      <vt:lpstr>BMC Policies and Procedures Updates</vt:lpstr>
      <vt:lpstr>What’s Next?</vt:lpstr>
      <vt:lpstr>The End</vt:lpstr>
      <vt:lpstr>Research IS Program Introduction</vt:lpstr>
      <vt:lpstr>The Research IS Program was created to support IT innovation among the BMC research community</vt:lpstr>
      <vt:lpstr>Organization Chart</vt:lpstr>
      <vt:lpstr>Research IT prioritization is siloed from clinical, but aligned with overall BMC strategy and mission and integrated with Research Operations</vt:lpstr>
      <vt:lpstr>Program will support researchers with IT scope, planning, budgeting and implementation of technology to support research studies</vt:lpstr>
      <vt:lpstr>Program will support a variety of research IS needs</vt:lpstr>
      <vt:lpstr>Requests for support from the program can be in furtherance of either assessment and/or implementation of technologies</vt:lpstr>
      <vt:lpstr>Submissions to the Program should be pursued early in the proposal generation process</vt:lpstr>
      <vt:lpstr>Research IS Program requests should be submitted via ServiceNow</vt:lpstr>
      <vt:lpstr>Providing information in the submission will help the Research IS Program better assist the researcher in engaging with the technology</vt:lpstr>
      <vt:lpstr>PowerPoint Presentation</vt:lpstr>
      <vt:lpstr>Clinical Trial Office</vt:lpstr>
      <vt:lpstr>Clinical Trials Office</vt:lpstr>
      <vt:lpstr>FY20 Achievements</vt:lpstr>
      <vt:lpstr>BMC/BU COVID research opportunity timeline</vt:lpstr>
      <vt:lpstr>Since the beginning of the COVID surge in Boston, our academic teams have been involved in 19 studies to help us better understand this disease</vt:lpstr>
      <vt:lpstr>BMC collaborated with BU’s GCRU to successfully develop and run a COVID research program</vt:lpstr>
      <vt:lpstr>Research During COVID and Beyond…</vt:lpstr>
      <vt:lpstr>Clinical Trials Office</vt:lpstr>
      <vt:lpstr>FY21 Strategic Vision</vt:lpstr>
      <vt:lpstr>FY21 Goals</vt:lpstr>
      <vt:lpstr>PowerPoint Presentation</vt:lpstr>
      <vt:lpstr>FY21 Goals, continued </vt:lpstr>
      <vt:lpstr>CTO Proposal Support Case Study</vt:lpstr>
      <vt:lpstr>Clinical Trials Office</vt:lpstr>
      <vt:lpstr>(Add. 1) Clinical Trial Office roles and responsibilities</vt:lpstr>
      <vt:lpstr>(Add. 2) Post-Award Total Project $’s</vt:lpstr>
      <vt:lpstr>(Add. 3) Post-Award: Participant Tracking in Velos</vt:lpstr>
      <vt:lpstr>(Add. 4) Epic Research Billing Enhancement Project: October 2019- May 2020</vt:lpstr>
      <vt:lpstr>(Add. 5) Post-Award: Epic Charges and Research Billing Review (RBR)</vt:lpstr>
      <vt:lpstr>(Add. 6) Research Operations Scope/Intake  </vt:lpstr>
      <vt:lpstr>(Add. 7) Post-Award: Expenses on Studies</vt:lpstr>
      <vt:lpstr>(Add. 8) Grant Expense Cube</vt:lpstr>
      <vt:lpstr>(Add. 9) CTO Proposal Support</vt:lpstr>
      <vt:lpstr>PowerPoint Presentation</vt:lpstr>
      <vt:lpstr>PowerPoint Presentation</vt:lpstr>
      <vt:lpstr>PowerPoint Presentation</vt:lpstr>
      <vt:lpstr>PowerPoint Presentation</vt:lpstr>
      <vt:lpstr>(Add.14)  To ensure our work effects systemic change, we are taking the groundwater approach</vt:lpstr>
      <vt:lpstr>(Add. 15) BMC Patient Engagement</vt:lpstr>
    </vt:vector>
  </TitlesOfParts>
  <Company>Boston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Sullivan, Christopher</cp:lastModifiedBy>
  <cp:revision>1266</cp:revision>
  <cp:lastPrinted>2017-08-16T15:31:55Z</cp:lastPrinted>
  <dcterms:created xsi:type="dcterms:W3CDTF">2013-11-18T16:08:48Z</dcterms:created>
  <dcterms:modified xsi:type="dcterms:W3CDTF">2021-01-21T18:34:44Z</dcterms:modified>
</cp:coreProperties>
</file>