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6"/>
  </p:notesMasterIdLst>
  <p:sldIdLst>
    <p:sldId id="306" r:id="rId2"/>
    <p:sldId id="258" r:id="rId3"/>
    <p:sldId id="262" r:id="rId4"/>
    <p:sldId id="264" r:id="rId5"/>
    <p:sldId id="274" r:id="rId6"/>
    <p:sldId id="296" r:id="rId7"/>
    <p:sldId id="276" r:id="rId8"/>
    <p:sldId id="281" r:id="rId9"/>
    <p:sldId id="298" r:id="rId10"/>
    <p:sldId id="299" r:id="rId11"/>
    <p:sldId id="300" r:id="rId12"/>
    <p:sldId id="310" r:id="rId13"/>
    <p:sldId id="311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915" autoAdjust="0"/>
    <p:restoredTop sz="86043" autoAdjust="0"/>
  </p:normalViewPr>
  <p:slideViewPr>
    <p:cSldViewPr snapToGrid="0">
      <p:cViewPr varScale="1">
        <p:scale>
          <a:sx n="74" d="100"/>
          <a:sy n="74" d="100"/>
        </p:scale>
        <p:origin x="96" y="12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E459F-4EE6-4359-9ED7-B494071AA43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45A00-0042-4C9E-A85D-ACBD320B9847}">
      <dgm:prSet phldrT="[Text]" custT="1"/>
      <dgm:spPr/>
      <dgm:t>
        <a:bodyPr/>
        <a:lstStyle/>
        <a:p>
          <a:r>
            <a:rPr lang="en-US" sz="2400" b="1" u="sng" dirty="0" smtClean="0"/>
            <a:t>IPS </a:t>
          </a:r>
        </a:p>
        <a:p>
          <a:r>
            <a:rPr lang="en-US" sz="2300" dirty="0" smtClean="0"/>
            <a:t>Produces Quarterly Vestigo Invoices</a:t>
          </a:r>
          <a:endParaRPr lang="en-US" sz="2300" dirty="0"/>
        </a:p>
      </dgm:t>
    </dgm:pt>
    <dgm:pt modelId="{A61B17FA-7DC2-407C-A50E-5DC32607336F}" type="parTrans" cxnId="{25AE1B4D-D165-414A-B737-A94D67F4F211}">
      <dgm:prSet/>
      <dgm:spPr/>
      <dgm:t>
        <a:bodyPr/>
        <a:lstStyle/>
        <a:p>
          <a:endParaRPr lang="en-US"/>
        </a:p>
      </dgm:t>
    </dgm:pt>
    <dgm:pt modelId="{ECBB201F-1ED0-4B90-AA1B-378F8B547DD0}" type="sibTrans" cxnId="{25AE1B4D-D165-414A-B737-A94D67F4F211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D64708AB-E917-4941-9BEE-600BF8DC4EB3}">
      <dgm:prSet custT="1"/>
      <dgm:spPr/>
      <dgm:t>
        <a:bodyPr/>
        <a:lstStyle/>
        <a:p>
          <a:r>
            <a:rPr lang="en-US" sz="2400" b="1" u="sng" dirty="0" smtClean="0"/>
            <a:t>Research Team </a:t>
          </a:r>
        </a:p>
        <a:p>
          <a:r>
            <a:rPr lang="en-US" sz="2300" dirty="0" smtClean="0"/>
            <a:t>Bills Sponsor</a:t>
          </a:r>
        </a:p>
        <a:p>
          <a:endParaRPr lang="en-US" sz="2300" dirty="0" smtClean="0"/>
        </a:p>
      </dgm:t>
    </dgm:pt>
    <dgm:pt modelId="{7EA64EBA-88EE-459A-8739-520F9E6C81D6}" type="parTrans" cxnId="{554B4413-F57F-4D11-A653-341347FE449D}">
      <dgm:prSet/>
      <dgm:spPr/>
      <dgm:t>
        <a:bodyPr/>
        <a:lstStyle/>
        <a:p>
          <a:endParaRPr lang="en-US"/>
        </a:p>
      </dgm:t>
    </dgm:pt>
    <dgm:pt modelId="{BAE1A42F-250F-4D08-A5C5-6E11974355E9}" type="sibTrans" cxnId="{554B4413-F57F-4D11-A653-341347FE449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4F8FCD7B-053C-4379-9E90-0EFF9E16BBF9}">
      <dgm:prSet custT="1"/>
      <dgm:spPr/>
      <dgm:t>
        <a:bodyPr/>
        <a:lstStyle/>
        <a:p>
          <a:r>
            <a:rPr lang="en-US" sz="2400" b="1" u="sng" dirty="0" smtClean="0"/>
            <a:t>BMC Accounting</a:t>
          </a:r>
        </a:p>
        <a:p>
          <a:r>
            <a:rPr lang="en-US" sz="2300" dirty="0" smtClean="0"/>
            <a:t>Debits charges from Lawson</a:t>
          </a:r>
          <a:endParaRPr lang="en-US" sz="2300" dirty="0"/>
        </a:p>
      </dgm:t>
    </dgm:pt>
    <dgm:pt modelId="{F3FCCB1F-81CE-4B2B-8B98-B9801EB2BE68}" type="parTrans" cxnId="{F34DEA1E-4846-401C-AC35-EFD288EB4929}">
      <dgm:prSet/>
      <dgm:spPr/>
      <dgm:t>
        <a:bodyPr/>
        <a:lstStyle/>
        <a:p>
          <a:endParaRPr lang="en-US"/>
        </a:p>
      </dgm:t>
    </dgm:pt>
    <dgm:pt modelId="{9F7C8380-D4C3-4466-A8CE-ACC690E6ACA5}" type="sibTrans" cxnId="{F34DEA1E-4846-401C-AC35-EFD288EB492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D6085526-74AC-4C86-B605-702923429361}">
      <dgm:prSet custT="1"/>
      <dgm:spPr/>
      <dgm:t>
        <a:bodyPr/>
        <a:lstStyle/>
        <a:p>
          <a:r>
            <a:rPr lang="en-US" sz="2400" b="1" u="sng" dirty="0" smtClean="0"/>
            <a:t>BMC Accounting</a:t>
          </a:r>
        </a:p>
        <a:p>
          <a:r>
            <a:rPr lang="en-US" sz="2300" dirty="0" smtClean="0"/>
            <a:t>Notifies IPS of JE #</a:t>
          </a:r>
        </a:p>
        <a:p>
          <a:endParaRPr lang="en-US" sz="2300" dirty="0"/>
        </a:p>
      </dgm:t>
    </dgm:pt>
    <dgm:pt modelId="{BED5C28F-1CDE-4619-864B-D42B72F43E56}" type="parTrans" cxnId="{88FC0014-F5B8-42F9-8E74-C3D4B99BBFD0}">
      <dgm:prSet/>
      <dgm:spPr/>
      <dgm:t>
        <a:bodyPr/>
        <a:lstStyle/>
        <a:p>
          <a:endParaRPr lang="en-US"/>
        </a:p>
      </dgm:t>
    </dgm:pt>
    <dgm:pt modelId="{30BE1DFE-E57F-4FD1-80B6-195DE443BB7E}" type="sibTrans" cxnId="{88FC0014-F5B8-42F9-8E74-C3D4B99BBFD0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F90A1F5E-3D17-450B-9DA8-BAB070BF40F0}">
      <dgm:prSet custT="1"/>
      <dgm:spPr/>
      <dgm:t>
        <a:bodyPr/>
        <a:lstStyle/>
        <a:p>
          <a:r>
            <a:rPr lang="en-US" sz="2400" b="1" u="sng" dirty="0" smtClean="0"/>
            <a:t>Research Team </a:t>
          </a:r>
        </a:p>
        <a:p>
          <a:r>
            <a:rPr lang="en-US" sz="2300" dirty="0" smtClean="0"/>
            <a:t>Credits payment into Lawson</a:t>
          </a:r>
        </a:p>
      </dgm:t>
    </dgm:pt>
    <dgm:pt modelId="{0071821E-58B8-4767-B3AB-82E294FBA9D3}" type="sibTrans" cxnId="{1644D512-F744-4C54-8696-5206836B5F17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45BC4A67-823E-4032-B62A-DDC4A11CA3B5}" type="parTrans" cxnId="{1644D512-F744-4C54-8696-5206836B5F17}">
      <dgm:prSet/>
      <dgm:spPr/>
      <dgm:t>
        <a:bodyPr/>
        <a:lstStyle/>
        <a:p>
          <a:endParaRPr lang="en-US"/>
        </a:p>
      </dgm:t>
    </dgm:pt>
    <dgm:pt modelId="{FC00E72A-A821-4D43-957B-C1F11759B3D2}" type="pres">
      <dgm:prSet presAssocID="{043E459F-4EE6-4359-9ED7-B494071AA4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95E587-D74E-45C1-A093-476743973B7E}" type="pres">
      <dgm:prSet presAssocID="{3AF45A00-0042-4C9E-A85D-ACBD320B9847}" presName="node" presStyleLbl="node1" presStyleIdx="0" presStyleCnt="5" custScaleX="110368" custScaleY="97721" custLinFactNeighborX="-691" custLinFactNeighborY="6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39A3F-E2B3-41E3-9D4A-488FBF26F909}" type="pres">
      <dgm:prSet presAssocID="{ECBB201F-1ED0-4B90-AA1B-378F8B547DD0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DE7B8F6-EE66-457A-B705-DD770AECD386}" type="pres">
      <dgm:prSet presAssocID="{ECBB201F-1ED0-4B90-AA1B-378F8B547DD0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368374A2-4BFC-464C-9FCA-3E05B4A99754}" type="pres">
      <dgm:prSet presAssocID="{D64708AB-E917-4941-9BEE-600BF8DC4EB3}" presName="node" presStyleLbl="node1" presStyleIdx="1" presStyleCnt="5" custScaleX="109735" custScaleY="97161" custLinFactY="32788" custLinFactNeighborX="-14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418EF-9963-4E56-B2BF-6FBB98A2123C}" type="pres">
      <dgm:prSet presAssocID="{BAE1A42F-250F-4D08-A5C5-6E11974355E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20F271D-8414-43C8-8C9A-0401711BA792}" type="pres">
      <dgm:prSet presAssocID="{BAE1A42F-250F-4D08-A5C5-6E11974355E9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BE089416-F97F-4443-88E9-C454ED38DB27}" type="pres">
      <dgm:prSet presAssocID="{4F8FCD7B-053C-4379-9E90-0EFF9E16BBF9}" presName="node" presStyleLbl="node1" presStyleIdx="2" presStyleCnt="5" custScaleX="107513" custScaleY="97721" custLinFactNeighborX="736" custLinFactNeighborY="-2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710AF-BDEA-417A-A91B-33200B2C4AE7}" type="pres">
      <dgm:prSet presAssocID="{9F7C8380-D4C3-4466-A8CE-ACC690E6ACA5}" presName="sibTrans" presStyleLbl="sibTrans1D1" presStyleIdx="2" presStyleCnt="4"/>
      <dgm:spPr/>
      <dgm:t>
        <a:bodyPr/>
        <a:lstStyle/>
        <a:p>
          <a:endParaRPr lang="en-US"/>
        </a:p>
      </dgm:t>
    </dgm:pt>
    <dgm:pt modelId="{AB9A38DB-03CB-4772-BC05-CE14899713BE}" type="pres">
      <dgm:prSet presAssocID="{9F7C8380-D4C3-4466-A8CE-ACC690E6ACA5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64E4A83B-2541-4A75-9220-BA1F319783DF}" type="pres">
      <dgm:prSet presAssocID="{F90A1F5E-3D17-450B-9DA8-BAB070BF40F0}" presName="node" presStyleLbl="node1" presStyleIdx="3" presStyleCnt="5" custScaleX="111428" custScaleY="95385" custLinFactY="18335" custLinFactNeighborX="75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7ECC7-94EC-414B-885E-762816EDDEB3}" type="pres">
      <dgm:prSet presAssocID="{0071821E-58B8-4767-B3AB-82E294FBA9D3}" presName="sibTrans" presStyleLbl="sibTrans1D1" presStyleIdx="3" presStyleCnt="4"/>
      <dgm:spPr/>
      <dgm:t>
        <a:bodyPr/>
        <a:lstStyle/>
        <a:p>
          <a:endParaRPr lang="en-US"/>
        </a:p>
      </dgm:t>
    </dgm:pt>
    <dgm:pt modelId="{2149BA8B-3E0A-4A10-A194-170915623BF3}" type="pres">
      <dgm:prSet presAssocID="{0071821E-58B8-4767-B3AB-82E294FBA9D3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B7189476-241A-4E64-8F5E-C9921020BDD3}" type="pres">
      <dgm:prSet presAssocID="{D6085526-74AC-4C86-B605-702923429361}" presName="node" presStyleLbl="node1" presStyleIdx="4" presStyleCnt="5" custScaleX="107729" custScaleY="95385" custLinFactNeighborX="628" custLinFactNeighborY="-15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BB5BE-8746-439E-BCD9-D39AB587F440}" type="presOf" srcId="{ECBB201F-1ED0-4B90-AA1B-378F8B547DD0}" destId="{BDE7B8F6-EE66-457A-B705-DD770AECD386}" srcOrd="1" destOrd="0" presId="urn:microsoft.com/office/officeart/2005/8/layout/bProcess3"/>
    <dgm:cxn modelId="{847D524D-7F39-434B-BA40-DDE2950A50CD}" type="presOf" srcId="{D64708AB-E917-4941-9BEE-600BF8DC4EB3}" destId="{368374A2-4BFC-464C-9FCA-3E05B4A99754}" srcOrd="0" destOrd="0" presId="urn:microsoft.com/office/officeart/2005/8/layout/bProcess3"/>
    <dgm:cxn modelId="{6DF9C76A-56A8-4FF6-B38A-FC2A18224428}" type="presOf" srcId="{F90A1F5E-3D17-450B-9DA8-BAB070BF40F0}" destId="{64E4A83B-2541-4A75-9220-BA1F319783DF}" srcOrd="0" destOrd="0" presId="urn:microsoft.com/office/officeart/2005/8/layout/bProcess3"/>
    <dgm:cxn modelId="{02695C59-9083-4E59-8343-300E6A928E8C}" type="presOf" srcId="{0071821E-58B8-4767-B3AB-82E294FBA9D3}" destId="{5BE7ECC7-94EC-414B-885E-762816EDDEB3}" srcOrd="0" destOrd="0" presId="urn:microsoft.com/office/officeart/2005/8/layout/bProcess3"/>
    <dgm:cxn modelId="{22D9464A-B0AD-43CF-BA9E-F86C978D55B5}" type="presOf" srcId="{0071821E-58B8-4767-B3AB-82E294FBA9D3}" destId="{2149BA8B-3E0A-4A10-A194-170915623BF3}" srcOrd="1" destOrd="0" presId="urn:microsoft.com/office/officeart/2005/8/layout/bProcess3"/>
    <dgm:cxn modelId="{2BECFF8B-C56C-46AF-B93B-60A1BAFABB6C}" type="presOf" srcId="{4F8FCD7B-053C-4379-9E90-0EFF9E16BBF9}" destId="{BE089416-F97F-4443-88E9-C454ED38DB27}" srcOrd="0" destOrd="0" presId="urn:microsoft.com/office/officeart/2005/8/layout/bProcess3"/>
    <dgm:cxn modelId="{0887CCA1-379C-461A-B624-0B667A10B4D9}" type="presOf" srcId="{043E459F-4EE6-4359-9ED7-B494071AA435}" destId="{FC00E72A-A821-4D43-957B-C1F11759B3D2}" srcOrd="0" destOrd="0" presId="urn:microsoft.com/office/officeart/2005/8/layout/bProcess3"/>
    <dgm:cxn modelId="{554B4413-F57F-4D11-A653-341347FE449D}" srcId="{043E459F-4EE6-4359-9ED7-B494071AA435}" destId="{D64708AB-E917-4941-9BEE-600BF8DC4EB3}" srcOrd="1" destOrd="0" parTransId="{7EA64EBA-88EE-459A-8739-520F9E6C81D6}" sibTransId="{BAE1A42F-250F-4D08-A5C5-6E11974355E9}"/>
    <dgm:cxn modelId="{88FC0014-F5B8-42F9-8E74-C3D4B99BBFD0}" srcId="{043E459F-4EE6-4359-9ED7-B494071AA435}" destId="{D6085526-74AC-4C86-B605-702923429361}" srcOrd="4" destOrd="0" parTransId="{BED5C28F-1CDE-4619-864B-D42B72F43E56}" sibTransId="{30BE1DFE-E57F-4FD1-80B6-195DE443BB7E}"/>
    <dgm:cxn modelId="{43F5D4B3-C0A7-400C-9EBE-F5297B162A33}" type="presOf" srcId="{3AF45A00-0042-4C9E-A85D-ACBD320B9847}" destId="{4D95E587-D74E-45C1-A093-476743973B7E}" srcOrd="0" destOrd="0" presId="urn:microsoft.com/office/officeart/2005/8/layout/bProcess3"/>
    <dgm:cxn modelId="{C0492AC6-4230-4435-B335-3BA4E40632D2}" type="presOf" srcId="{9F7C8380-D4C3-4466-A8CE-ACC690E6ACA5}" destId="{FD2710AF-BDEA-417A-A91B-33200B2C4AE7}" srcOrd="0" destOrd="0" presId="urn:microsoft.com/office/officeart/2005/8/layout/bProcess3"/>
    <dgm:cxn modelId="{1644D512-F744-4C54-8696-5206836B5F17}" srcId="{043E459F-4EE6-4359-9ED7-B494071AA435}" destId="{F90A1F5E-3D17-450B-9DA8-BAB070BF40F0}" srcOrd="3" destOrd="0" parTransId="{45BC4A67-823E-4032-B62A-DDC4A11CA3B5}" sibTransId="{0071821E-58B8-4767-B3AB-82E294FBA9D3}"/>
    <dgm:cxn modelId="{B345171F-BCDD-4A25-BA4E-CB0F75289616}" type="presOf" srcId="{D6085526-74AC-4C86-B605-702923429361}" destId="{B7189476-241A-4E64-8F5E-C9921020BDD3}" srcOrd="0" destOrd="0" presId="urn:microsoft.com/office/officeart/2005/8/layout/bProcess3"/>
    <dgm:cxn modelId="{F34DEA1E-4846-401C-AC35-EFD288EB4929}" srcId="{043E459F-4EE6-4359-9ED7-B494071AA435}" destId="{4F8FCD7B-053C-4379-9E90-0EFF9E16BBF9}" srcOrd="2" destOrd="0" parTransId="{F3FCCB1F-81CE-4B2B-8B98-B9801EB2BE68}" sibTransId="{9F7C8380-D4C3-4466-A8CE-ACC690E6ACA5}"/>
    <dgm:cxn modelId="{25AE1B4D-D165-414A-B737-A94D67F4F211}" srcId="{043E459F-4EE6-4359-9ED7-B494071AA435}" destId="{3AF45A00-0042-4C9E-A85D-ACBD320B9847}" srcOrd="0" destOrd="0" parTransId="{A61B17FA-7DC2-407C-A50E-5DC32607336F}" sibTransId="{ECBB201F-1ED0-4B90-AA1B-378F8B547DD0}"/>
    <dgm:cxn modelId="{5209C899-B589-41C4-A5AE-38DB14CBB8BF}" type="presOf" srcId="{BAE1A42F-250F-4D08-A5C5-6E11974355E9}" destId="{A1E418EF-9963-4E56-B2BF-6FBB98A2123C}" srcOrd="0" destOrd="0" presId="urn:microsoft.com/office/officeart/2005/8/layout/bProcess3"/>
    <dgm:cxn modelId="{157A16C2-9278-4DBC-9E40-C156E5E69160}" type="presOf" srcId="{9F7C8380-D4C3-4466-A8CE-ACC690E6ACA5}" destId="{AB9A38DB-03CB-4772-BC05-CE14899713BE}" srcOrd="1" destOrd="0" presId="urn:microsoft.com/office/officeart/2005/8/layout/bProcess3"/>
    <dgm:cxn modelId="{65A971E3-9DC5-49B5-AAA4-691BDC0BE938}" type="presOf" srcId="{ECBB201F-1ED0-4B90-AA1B-378F8B547DD0}" destId="{99839A3F-E2B3-41E3-9D4A-488FBF26F909}" srcOrd="0" destOrd="0" presId="urn:microsoft.com/office/officeart/2005/8/layout/bProcess3"/>
    <dgm:cxn modelId="{CF9A7B51-1CED-4E96-AF6A-34E94E14C216}" type="presOf" srcId="{BAE1A42F-250F-4D08-A5C5-6E11974355E9}" destId="{620F271D-8414-43C8-8C9A-0401711BA792}" srcOrd="1" destOrd="0" presId="urn:microsoft.com/office/officeart/2005/8/layout/bProcess3"/>
    <dgm:cxn modelId="{75A4A6CA-F6F3-4EF8-BB14-0BAFC72B0EAB}" type="presParOf" srcId="{FC00E72A-A821-4D43-957B-C1F11759B3D2}" destId="{4D95E587-D74E-45C1-A093-476743973B7E}" srcOrd="0" destOrd="0" presId="urn:microsoft.com/office/officeart/2005/8/layout/bProcess3"/>
    <dgm:cxn modelId="{2BDE7099-A0B4-4707-908E-5F77E7262486}" type="presParOf" srcId="{FC00E72A-A821-4D43-957B-C1F11759B3D2}" destId="{99839A3F-E2B3-41E3-9D4A-488FBF26F909}" srcOrd="1" destOrd="0" presId="urn:microsoft.com/office/officeart/2005/8/layout/bProcess3"/>
    <dgm:cxn modelId="{91B4FCEE-0FEA-469E-B3EB-C4C441A85E80}" type="presParOf" srcId="{99839A3F-E2B3-41E3-9D4A-488FBF26F909}" destId="{BDE7B8F6-EE66-457A-B705-DD770AECD386}" srcOrd="0" destOrd="0" presId="urn:microsoft.com/office/officeart/2005/8/layout/bProcess3"/>
    <dgm:cxn modelId="{1FC13D97-A010-4436-B4E9-9DA99FCB56CF}" type="presParOf" srcId="{FC00E72A-A821-4D43-957B-C1F11759B3D2}" destId="{368374A2-4BFC-464C-9FCA-3E05B4A99754}" srcOrd="2" destOrd="0" presId="urn:microsoft.com/office/officeart/2005/8/layout/bProcess3"/>
    <dgm:cxn modelId="{21854310-FAD3-45D4-A613-C099DC475126}" type="presParOf" srcId="{FC00E72A-A821-4D43-957B-C1F11759B3D2}" destId="{A1E418EF-9963-4E56-B2BF-6FBB98A2123C}" srcOrd="3" destOrd="0" presId="urn:microsoft.com/office/officeart/2005/8/layout/bProcess3"/>
    <dgm:cxn modelId="{AE9BF3C0-9007-400F-B3D2-1A832E227801}" type="presParOf" srcId="{A1E418EF-9963-4E56-B2BF-6FBB98A2123C}" destId="{620F271D-8414-43C8-8C9A-0401711BA792}" srcOrd="0" destOrd="0" presId="urn:microsoft.com/office/officeart/2005/8/layout/bProcess3"/>
    <dgm:cxn modelId="{94E0966C-6CD3-410A-A50F-BC91D678D034}" type="presParOf" srcId="{FC00E72A-A821-4D43-957B-C1F11759B3D2}" destId="{BE089416-F97F-4443-88E9-C454ED38DB27}" srcOrd="4" destOrd="0" presId="urn:microsoft.com/office/officeart/2005/8/layout/bProcess3"/>
    <dgm:cxn modelId="{1EE8E784-B200-498F-8172-EE9113EBF9F4}" type="presParOf" srcId="{FC00E72A-A821-4D43-957B-C1F11759B3D2}" destId="{FD2710AF-BDEA-417A-A91B-33200B2C4AE7}" srcOrd="5" destOrd="0" presId="urn:microsoft.com/office/officeart/2005/8/layout/bProcess3"/>
    <dgm:cxn modelId="{669E174F-7E39-490D-AAEF-A1843ADD9029}" type="presParOf" srcId="{FD2710AF-BDEA-417A-A91B-33200B2C4AE7}" destId="{AB9A38DB-03CB-4772-BC05-CE14899713BE}" srcOrd="0" destOrd="0" presId="urn:microsoft.com/office/officeart/2005/8/layout/bProcess3"/>
    <dgm:cxn modelId="{AEF185E5-6D6C-4330-9F30-3A8A671190CB}" type="presParOf" srcId="{FC00E72A-A821-4D43-957B-C1F11759B3D2}" destId="{64E4A83B-2541-4A75-9220-BA1F319783DF}" srcOrd="6" destOrd="0" presId="urn:microsoft.com/office/officeart/2005/8/layout/bProcess3"/>
    <dgm:cxn modelId="{1976A5B4-4872-4DD4-81ED-08A8B722ED86}" type="presParOf" srcId="{FC00E72A-A821-4D43-957B-C1F11759B3D2}" destId="{5BE7ECC7-94EC-414B-885E-762816EDDEB3}" srcOrd="7" destOrd="0" presId="urn:microsoft.com/office/officeart/2005/8/layout/bProcess3"/>
    <dgm:cxn modelId="{14622249-0522-445E-BAE2-3B2373E72AC1}" type="presParOf" srcId="{5BE7ECC7-94EC-414B-885E-762816EDDEB3}" destId="{2149BA8B-3E0A-4A10-A194-170915623BF3}" srcOrd="0" destOrd="0" presId="urn:microsoft.com/office/officeart/2005/8/layout/bProcess3"/>
    <dgm:cxn modelId="{9134A0E6-F5A1-414E-ADC2-5DE0877D47AF}" type="presParOf" srcId="{FC00E72A-A821-4D43-957B-C1F11759B3D2}" destId="{B7189476-241A-4E64-8F5E-C9921020BDD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E459F-4EE6-4359-9ED7-B494071AA43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45A00-0042-4C9E-A85D-ACBD320B9847}">
      <dgm:prSet phldrT="[Text]" custT="1"/>
      <dgm:spPr/>
      <dgm:t>
        <a:bodyPr/>
        <a:lstStyle/>
        <a:p>
          <a:r>
            <a:rPr lang="en-US" sz="2400" b="1" u="sng" dirty="0" smtClean="0"/>
            <a:t>IPS </a:t>
          </a:r>
        </a:p>
        <a:p>
          <a:r>
            <a:rPr lang="en-US" sz="2300" dirty="0" smtClean="0"/>
            <a:t>Produces Quarterly Vestigo Invoices</a:t>
          </a:r>
          <a:endParaRPr lang="en-US" sz="2300" dirty="0"/>
        </a:p>
      </dgm:t>
    </dgm:pt>
    <dgm:pt modelId="{A61B17FA-7DC2-407C-A50E-5DC32607336F}" type="parTrans" cxnId="{25AE1B4D-D165-414A-B737-A94D67F4F211}">
      <dgm:prSet/>
      <dgm:spPr/>
      <dgm:t>
        <a:bodyPr/>
        <a:lstStyle/>
        <a:p>
          <a:endParaRPr lang="en-US"/>
        </a:p>
      </dgm:t>
    </dgm:pt>
    <dgm:pt modelId="{ECBB201F-1ED0-4B90-AA1B-378F8B547DD0}" type="sibTrans" cxnId="{25AE1B4D-D165-414A-B737-A94D67F4F211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D64708AB-E917-4941-9BEE-600BF8DC4EB3}">
      <dgm:prSet custT="1"/>
      <dgm:spPr/>
      <dgm:t>
        <a:bodyPr/>
        <a:lstStyle/>
        <a:p>
          <a:r>
            <a:rPr lang="en-US" sz="2400" b="1" u="sng" dirty="0" smtClean="0"/>
            <a:t>Research Team </a:t>
          </a:r>
        </a:p>
        <a:p>
          <a:r>
            <a:rPr lang="en-US" sz="2300" dirty="0" smtClean="0"/>
            <a:t>Bills the Sponsor</a:t>
          </a:r>
        </a:p>
      </dgm:t>
    </dgm:pt>
    <dgm:pt modelId="{7EA64EBA-88EE-459A-8739-520F9E6C81D6}" type="parTrans" cxnId="{554B4413-F57F-4D11-A653-341347FE449D}">
      <dgm:prSet/>
      <dgm:spPr/>
      <dgm:t>
        <a:bodyPr/>
        <a:lstStyle/>
        <a:p>
          <a:endParaRPr lang="en-US"/>
        </a:p>
      </dgm:t>
    </dgm:pt>
    <dgm:pt modelId="{BAE1A42F-250F-4D08-A5C5-6E11974355E9}" type="sibTrans" cxnId="{554B4413-F57F-4D11-A653-341347FE449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4F8FCD7B-053C-4379-9E90-0EFF9E16BBF9}">
      <dgm:prSet custT="1"/>
      <dgm:spPr/>
      <dgm:t>
        <a:bodyPr/>
        <a:lstStyle/>
        <a:p>
          <a:r>
            <a:rPr lang="en-US" sz="2400" b="1" u="sng" dirty="0" smtClean="0"/>
            <a:t>BMC Accounting</a:t>
          </a:r>
        </a:p>
        <a:p>
          <a:r>
            <a:rPr lang="en-US" sz="2300" dirty="0" smtClean="0"/>
            <a:t>Creates a BMC invoice w/supporting documents</a:t>
          </a:r>
          <a:endParaRPr lang="en-US" sz="2300" dirty="0"/>
        </a:p>
      </dgm:t>
    </dgm:pt>
    <dgm:pt modelId="{F3FCCB1F-81CE-4B2B-8B98-B9801EB2BE68}" type="parTrans" cxnId="{F34DEA1E-4846-401C-AC35-EFD288EB4929}">
      <dgm:prSet/>
      <dgm:spPr/>
      <dgm:t>
        <a:bodyPr/>
        <a:lstStyle/>
        <a:p>
          <a:endParaRPr lang="en-US"/>
        </a:p>
      </dgm:t>
    </dgm:pt>
    <dgm:pt modelId="{9F7C8380-D4C3-4466-A8CE-ACC690E6ACA5}" type="sibTrans" cxnId="{F34DEA1E-4846-401C-AC35-EFD288EB492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D6085526-74AC-4C86-B605-702923429361}">
      <dgm:prSet custT="1"/>
      <dgm:spPr/>
      <dgm:t>
        <a:bodyPr/>
        <a:lstStyle/>
        <a:p>
          <a:r>
            <a:rPr lang="en-US" sz="2400" b="1" u="sng" dirty="0" smtClean="0"/>
            <a:t>BU Accts Payable</a:t>
          </a:r>
        </a:p>
        <a:p>
          <a:r>
            <a:rPr lang="en-US" sz="2200" dirty="0" smtClean="0"/>
            <a:t> Bills the sponsor</a:t>
          </a:r>
        </a:p>
        <a:p>
          <a:r>
            <a:rPr lang="en-US" sz="2200" dirty="0" smtClean="0"/>
            <a:t>Sends a check to BMC</a:t>
          </a:r>
        </a:p>
      </dgm:t>
    </dgm:pt>
    <dgm:pt modelId="{BED5C28F-1CDE-4619-864B-D42B72F43E56}" type="parTrans" cxnId="{88FC0014-F5B8-42F9-8E74-C3D4B99BBFD0}">
      <dgm:prSet/>
      <dgm:spPr/>
      <dgm:t>
        <a:bodyPr/>
        <a:lstStyle/>
        <a:p>
          <a:endParaRPr lang="en-US"/>
        </a:p>
      </dgm:t>
    </dgm:pt>
    <dgm:pt modelId="{30BE1DFE-E57F-4FD1-80B6-195DE443BB7E}" type="sibTrans" cxnId="{88FC0014-F5B8-42F9-8E74-C3D4B99BBFD0}">
      <dgm:prSet/>
      <dgm:spPr>
        <a:ln>
          <a:noFill/>
        </a:ln>
      </dgm:spPr>
      <dgm:t>
        <a:bodyPr/>
        <a:lstStyle/>
        <a:p>
          <a:endParaRPr lang="en-US" dirty="0"/>
        </a:p>
      </dgm:t>
    </dgm:pt>
    <dgm:pt modelId="{F90A1F5E-3D17-450B-9DA8-BAB070BF40F0}">
      <dgm:prSet custT="1"/>
      <dgm:spPr/>
      <dgm:t>
        <a:bodyPr/>
        <a:lstStyle/>
        <a:p>
          <a:r>
            <a:rPr lang="en-US" sz="2300" b="1" u="sng" dirty="0" smtClean="0"/>
            <a:t>Research Team/BU AP </a:t>
          </a:r>
        </a:p>
        <a:p>
          <a:r>
            <a:rPr lang="en-US" sz="2300" dirty="0" smtClean="0"/>
            <a:t>Credits payment into BU Account</a:t>
          </a:r>
        </a:p>
      </dgm:t>
    </dgm:pt>
    <dgm:pt modelId="{0071821E-58B8-4767-B3AB-82E294FBA9D3}" type="sibTrans" cxnId="{1644D512-F744-4C54-8696-5206836B5F17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45BC4A67-823E-4032-B62A-DDC4A11CA3B5}" type="parTrans" cxnId="{1644D512-F744-4C54-8696-5206836B5F17}">
      <dgm:prSet/>
      <dgm:spPr/>
      <dgm:t>
        <a:bodyPr/>
        <a:lstStyle/>
        <a:p>
          <a:endParaRPr lang="en-US"/>
        </a:p>
      </dgm:t>
    </dgm:pt>
    <dgm:pt modelId="{751D3265-BCE2-4A90-A5AD-CC9867A38ECF}">
      <dgm:prSet custT="1"/>
      <dgm:spPr/>
      <dgm:t>
        <a:bodyPr/>
        <a:lstStyle/>
        <a:p>
          <a:r>
            <a:rPr lang="en-US" sz="2500" b="1" u="sng" dirty="0" smtClean="0"/>
            <a:t>BMC Accts Receivable</a:t>
          </a:r>
        </a:p>
        <a:p>
          <a:r>
            <a:rPr lang="en-US" sz="2300" dirty="0" smtClean="0"/>
            <a:t>Posts check to IPS</a:t>
          </a:r>
          <a:r>
            <a:rPr lang="en-US" sz="2300" b="1" u="sng" dirty="0" smtClean="0"/>
            <a:t> </a:t>
          </a:r>
        </a:p>
      </dgm:t>
    </dgm:pt>
    <dgm:pt modelId="{138D11B0-6C37-4829-9E7A-A0B23987A082}" type="parTrans" cxnId="{047722D3-1B14-4B3C-883F-19E39FE88A20}">
      <dgm:prSet/>
      <dgm:spPr/>
      <dgm:t>
        <a:bodyPr/>
        <a:lstStyle/>
        <a:p>
          <a:endParaRPr lang="en-US"/>
        </a:p>
      </dgm:t>
    </dgm:pt>
    <dgm:pt modelId="{54B9A094-76DA-4FE8-A50D-6D51E2F6EDBB}" type="sibTrans" cxnId="{047722D3-1B14-4B3C-883F-19E39FE88A20}">
      <dgm:prSet/>
      <dgm:spPr/>
      <dgm:t>
        <a:bodyPr/>
        <a:lstStyle/>
        <a:p>
          <a:endParaRPr lang="en-US"/>
        </a:p>
      </dgm:t>
    </dgm:pt>
    <dgm:pt modelId="{FC00E72A-A821-4D43-957B-C1F11759B3D2}" type="pres">
      <dgm:prSet presAssocID="{043E459F-4EE6-4359-9ED7-B494071AA4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95E587-D74E-45C1-A093-476743973B7E}" type="pres">
      <dgm:prSet presAssocID="{3AF45A00-0042-4C9E-A85D-ACBD320B9847}" presName="node" presStyleLbl="node1" presStyleIdx="0" presStyleCnt="6" custScaleX="110368" custScaleY="97721" custLinFactNeighborX="-691" custLinFactNeighborY="6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39A3F-E2B3-41E3-9D4A-488FBF26F909}" type="pres">
      <dgm:prSet presAssocID="{ECBB201F-1ED0-4B90-AA1B-378F8B547DD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BDE7B8F6-EE66-457A-B705-DD770AECD386}" type="pres">
      <dgm:prSet presAssocID="{ECBB201F-1ED0-4B90-AA1B-378F8B547DD0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368374A2-4BFC-464C-9FCA-3E05B4A99754}" type="pres">
      <dgm:prSet presAssocID="{D64708AB-E917-4941-9BEE-600BF8DC4EB3}" presName="node" presStyleLbl="node1" presStyleIdx="1" presStyleCnt="6" custScaleX="109735" custScaleY="97161" custLinFactX="-33200" custLinFactY="3097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418EF-9963-4E56-B2BF-6FBB98A2123C}" type="pres">
      <dgm:prSet presAssocID="{BAE1A42F-250F-4D08-A5C5-6E11974355E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20F271D-8414-43C8-8C9A-0401711BA792}" type="pres">
      <dgm:prSet presAssocID="{BAE1A42F-250F-4D08-A5C5-6E11974355E9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BE089416-F97F-4443-88E9-C454ED38DB27}" type="pres">
      <dgm:prSet presAssocID="{4F8FCD7B-053C-4379-9E90-0EFF9E16BBF9}" presName="node" presStyleLbl="node1" presStyleIdx="2" presStyleCnt="6" custScaleX="107513" custScaleY="97721" custLinFactX="32682" custLinFactY="-2966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710AF-BDEA-417A-A91B-33200B2C4AE7}" type="pres">
      <dgm:prSet presAssocID="{9F7C8380-D4C3-4466-A8CE-ACC690E6ACA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B9A38DB-03CB-4772-BC05-CE14899713BE}" type="pres">
      <dgm:prSet presAssocID="{9F7C8380-D4C3-4466-A8CE-ACC690E6ACA5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64E4A83B-2541-4A75-9220-BA1F319783DF}" type="pres">
      <dgm:prSet presAssocID="{F90A1F5E-3D17-450B-9DA8-BAB070BF40F0}" presName="node" presStyleLbl="node1" presStyleIdx="3" presStyleCnt="6" custScaleX="111428" custScaleY="95385" custLinFactX="-26518" custLinFactY="1833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7ECC7-94EC-414B-885E-762816EDDEB3}" type="pres">
      <dgm:prSet presAssocID="{0071821E-58B8-4767-B3AB-82E294FBA9D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149BA8B-3E0A-4A10-A194-170915623BF3}" type="pres">
      <dgm:prSet presAssocID="{0071821E-58B8-4767-B3AB-82E294FBA9D3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B7189476-241A-4E64-8F5E-C9921020BDD3}" type="pres">
      <dgm:prSet presAssocID="{D6085526-74AC-4C86-B605-702923429361}" presName="node" presStyleLbl="node1" presStyleIdx="4" presStyleCnt="6" custScaleX="107729" custScaleY="95385" custLinFactX="33117" custLinFactY="-40851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2F17E-8523-4318-8F22-CDD389A9E05A}" type="pres">
      <dgm:prSet presAssocID="{30BE1DFE-E57F-4FD1-80B6-195DE443BB7E}" presName="sibTrans" presStyleLbl="sibTrans1D1" presStyleIdx="4" presStyleCnt="5"/>
      <dgm:spPr/>
      <dgm:t>
        <a:bodyPr/>
        <a:lstStyle/>
        <a:p>
          <a:endParaRPr lang="en-US"/>
        </a:p>
      </dgm:t>
    </dgm:pt>
    <dgm:pt modelId="{5927CE93-A600-492F-9EE3-145DB9BBEC20}" type="pres">
      <dgm:prSet presAssocID="{30BE1DFE-E57F-4FD1-80B6-195DE443BB7E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817E3CB2-4264-4B89-B335-83CD41840F14}" type="pres">
      <dgm:prSet presAssocID="{751D3265-BCE2-4A90-A5AD-CC9867A38ECF}" presName="node" presStyleLbl="node1" presStyleIdx="5" presStyleCnt="6" custScaleX="111428" custScaleY="95385" custLinFactNeighborX="-4" custLinFactNeighborY="-15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85766F-AA42-4DD8-9505-32ED42D7F71F}" type="presOf" srcId="{ECBB201F-1ED0-4B90-AA1B-378F8B547DD0}" destId="{99839A3F-E2B3-41E3-9D4A-488FBF26F909}" srcOrd="0" destOrd="0" presId="urn:microsoft.com/office/officeart/2005/8/layout/bProcess3"/>
    <dgm:cxn modelId="{782812F1-1823-46D3-9DE4-FD2600E99D15}" type="presOf" srcId="{0071821E-58B8-4767-B3AB-82E294FBA9D3}" destId="{2149BA8B-3E0A-4A10-A194-170915623BF3}" srcOrd="1" destOrd="0" presId="urn:microsoft.com/office/officeart/2005/8/layout/bProcess3"/>
    <dgm:cxn modelId="{9B1D403D-8D02-4881-843E-F24FD5EB3BA4}" type="presOf" srcId="{D6085526-74AC-4C86-B605-702923429361}" destId="{B7189476-241A-4E64-8F5E-C9921020BDD3}" srcOrd="0" destOrd="0" presId="urn:microsoft.com/office/officeart/2005/8/layout/bProcess3"/>
    <dgm:cxn modelId="{C555F0E1-A244-4F5D-A074-3A401DE798CE}" type="presOf" srcId="{9F7C8380-D4C3-4466-A8CE-ACC690E6ACA5}" destId="{AB9A38DB-03CB-4772-BC05-CE14899713BE}" srcOrd="1" destOrd="0" presId="urn:microsoft.com/office/officeart/2005/8/layout/bProcess3"/>
    <dgm:cxn modelId="{670598B2-AF43-4586-885B-1C92EC9932CF}" type="presOf" srcId="{F90A1F5E-3D17-450B-9DA8-BAB070BF40F0}" destId="{64E4A83B-2541-4A75-9220-BA1F319783DF}" srcOrd="0" destOrd="0" presId="urn:microsoft.com/office/officeart/2005/8/layout/bProcess3"/>
    <dgm:cxn modelId="{0DF82516-41B7-4833-8DF1-A562C5089887}" type="presOf" srcId="{3AF45A00-0042-4C9E-A85D-ACBD320B9847}" destId="{4D95E587-D74E-45C1-A093-476743973B7E}" srcOrd="0" destOrd="0" presId="urn:microsoft.com/office/officeart/2005/8/layout/bProcess3"/>
    <dgm:cxn modelId="{554B4413-F57F-4D11-A653-341347FE449D}" srcId="{043E459F-4EE6-4359-9ED7-B494071AA435}" destId="{D64708AB-E917-4941-9BEE-600BF8DC4EB3}" srcOrd="1" destOrd="0" parTransId="{7EA64EBA-88EE-459A-8739-520F9E6C81D6}" sibTransId="{BAE1A42F-250F-4D08-A5C5-6E11974355E9}"/>
    <dgm:cxn modelId="{A10BEE40-78F1-4292-930B-9CB216872C71}" type="presOf" srcId="{BAE1A42F-250F-4D08-A5C5-6E11974355E9}" destId="{A1E418EF-9963-4E56-B2BF-6FBB98A2123C}" srcOrd="0" destOrd="0" presId="urn:microsoft.com/office/officeart/2005/8/layout/bProcess3"/>
    <dgm:cxn modelId="{9AEA66DC-E346-46B3-8A95-82284033E0B9}" type="presOf" srcId="{0071821E-58B8-4767-B3AB-82E294FBA9D3}" destId="{5BE7ECC7-94EC-414B-885E-762816EDDEB3}" srcOrd="0" destOrd="0" presId="urn:microsoft.com/office/officeart/2005/8/layout/bProcess3"/>
    <dgm:cxn modelId="{AF5A4B33-A284-4C4E-A73C-33BC9E90049C}" type="presOf" srcId="{751D3265-BCE2-4A90-A5AD-CC9867A38ECF}" destId="{817E3CB2-4264-4B89-B335-83CD41840F14}" srcOrd="0" destOrd="0" presId="urn:microsoft.com/office/officeart/2005/8/layout/bProcess3"/>
    <dgm:cxn modelId="{C397C04A-7F15-49F6-B1EC-F5D92819AA03}" type="presOf" srcId="{043E459F-4EE6-4359-9ED7-B494071AA435}" destId="{FC00E72A-A821-4D43-957B-C1F11759B3D2}" srcOrd="0" destOrd="0" presId="urn:microsoft.com/office/officeart/2005/8/layout/bProcess3"/>
    <dgm:cxn modelId="{2F498952-6295-41CC-94DC-92318A5FC1D1}" type="presOf" srcId="{BAE1A42F-250F-4D08-A5C5-6E11974355E9}" destId="{620F271D-8414-43C8-8C9A-0401711BA792}" srcOrd="1" destOrd="0" presId="urn:microsoft.com/office/officeart/2005/8/layout/bProcess3"/>
    <dgm:cxn modelId="{CE1450A3-D8BE-4078-8B8E-68B596ED4E71}" type="presOf" srcId="{9F7C8380-D4C3-4466-A8CE-ACC690E6ACA5}" destId="{FD2710AF-BDEA-417A-A91B-33200B2C4AE7}" srcOrd="0" destOrd="0" presId="urn:microsoft.com/office/officeart/2005/8/layout/bProcess3"/>
    <dgm:cxn modelId="{88FC0014-F5B8-42F9-8E74-C3D4B99BBFD0}" srcId="{043E459F-4EE6-4359-9ED7-B494071AA435}" destId="{D6085526-74AC-4C86-B605-702923429361}" srcOrd="4" destOrd="0" parTransId="{BED5C28F-1CDE-4619-864B-D42B72F43E56}" sibTransId="{30BE1DFE-E57F-4FD1-80B6-195DE443BB7E}"/>
    <dgm:cxn modelId="{047722D3-1B14-4B3C-883F-19E39FE88A20}" srcId="{043E459F-4EE6-4359-9ED7-B494071AA435}" destId="{751D3265-BCE2-4A90-A5AD-CC9867A38ECF}" srcOrd="5" destOrd="0" parTransId="{138D11B0-6C37-4829-9E7A-A0B23987A082}" sibTransId="{54B9A094-76DA-4FE8-A50D-6D51E2F6EDBB}"/>
    <dgm:cxn modelId="{F794E4C0-8B77-4973-9487-B83759F23609}" type="presOf" srcId="{30BE1DFE-E57F-4FD1-80B6-195DE443BB7E}" destId="{5927CE93-A600-492F-9EE3-145DB9BBEC20}" srcOrd="1" destOrd="0" presId="urn:microsoft.com/office/officeart/2005/8/layout/bProcess3"/>
    <dgm:cxn modelId="{862B546D-0692-4D08-820C-B10420236F26}" type="presOf" srcId="{30BE1DFE-E57F-4FD1-80B6-195DE443BB7E}" destId="{E3B2F17E-8523-4318-8F22-CDD389A9E05A}" srcOrd="0" destOrd="0" presId="urn:microsoft.com/office/officeart/2005/8/layout/bProcess3"/>
    <dgm:cxn modelId="{1644D512-F744-4C54-8696-5206836B5F17}" srcId="{043E459F-4EE6-4359-9ED7-B494071AA435}" destId="{F90A1F5E-3D17-450B-9DA8-BAB070BF40F0}" srcOrd="3" destOrd="0" parTransId="{45BC4A67-823E-4032-B62A-DDC4A11CA3B5}" sibTransId="{0071821E-58B8-4767-B3AB-82E294FBA9D3}"/>
    <dgm:cxn modelId="{F34DEA1E-4846-401C-AC35-EFD288EB4929}" srcId="{043E459F-4EE6-4359-9ED7-B494071AA435}" destId="{4F8FCD7B-053C-4379-9E90-0EFF9E16BBF9}" srcOrd="2" destOrd="0" parTransId="{F3FCCB1F-81CE-4B2B-8B98-B9801EB2BE68}" sibTransId="{9F7C8380-D4C3-4466-A8CE-ACC690E6ACA5}"/>
    <dgm:cxn modelId="{25AE1B4D-D165-414A-B737-A94D67F4F211}" srcId="{043E459F-4EE6-4359-9ED7-B494071AA435}" destId="{3AF45A00-0042-4C9E-A85D-ACBD320B9847}" srcOrd="0" destOrd="0" parTransId="{A61B17FA-7DC2-407C-A50E-5DC32607336F}" sibTransId="{ECBB201F-1ED0-4B90-AA1B-378F8B547DD0}"/>
    <dgm:cxn modelId="{55CCB281-6714-4B1B-998F-57A6B5052F9F}" type="presOf" srcId="{D64708AB-E917-4941-9BEE-600BF8DC4EB3}" destId="{368374A2-4BFC-464C-9FCA-3E05B4A99754}" srcOrd="0" destOrd="0" presId="urn:microsoft.com/office/officeart/2005/8/layout/bProcess3"/>
    <dgm:cxn modelId="{43CA6BF2-C0C1-47D0-8F2D-CE0F22AFB5F1}" type="presOf" srcId="{ECBB201F-1ED0-4B90-AA1B-378F8B547DD0}" destId="{BDE7B8F6-EE66-457A-B705-DD770AECD386}" srcOrd="1" destOrd="0" presId="urn:microsoft.com/office/officeart/2005/8/layout/bProcess3"/>
    <dgm:cxn modelId="{127BB96B-917E-4059-8961-9C813CEA4BD9}" type="presOf" srcId="{4F8FCD7B-053C-4379-9E90-0EFF9E16BBF9}" destId="{BE089416-F97F-4443-88E9-C454ED38DB27}" srcOrd="0" destOrd="0" presId="urn:microsoft.com/office/officeart/2005/8/layout/bProcess3"/>
    <dgm:cxn modelId="{6B4CB73A-0688-4DDF-B9F4-61D33B53C9CE}" type="presParOf" srcId="{FC00E72A-A821-4D43-957B-C1F11759B3D2}" destId="{4D95E587-D74E-45C1-A093-476743973B7E}" srcOrd="0" destOrd="0" presId="urn:microsoft.com/office/officeart/2005/8/layout/bProcess3"/>
    <dgm:cxn modelId="{603777B0-DF1D-4FA1-B617-8F14C9EF7808}" type="presParOf" srcId="{FC00E72A-A821-4D43-957B-C1F11759B3D2}" destId="{99839A3F-E2B3-41E3-9D4A-488FBF26F909}" srcOrd="1" destOrd="0" presId="urn:microsoft.com/office/officeart/2005/8/layout/bProcess3"/>
    <dgm:cxn modelId="{B7EB4330-FE1F-4DB1-8AE4-19C520C189BF}" type="presParOf" srcId="{99839A3F-E2B3-41E3-9D4A-488FBF26F909}" destId="{BDE7B8F6-EE66-457A-B705-DD770AECD386}" srcOrd="0" destOrd="0" presId="urn:microsoft.com/office/officeart/2005/8/layout/bProcess3"/>
    <dgm:cxn modelId="{F0BBE33C-9B8C-4084-A4DD-F959162093AA}" type="presParOf" srcId="{FC00E72A-A821-4D43-957B-C1F11759B3D2}" destId="{368374A2-4BFC-464C-9FCA-3E05B4A99754}" srcOrd="2" destOrd="0" presId="urn:microsoft.com/office/officeart/2005/8/layout/bProcess3"/>
    <dgm:cxn modelId="{BAE610F0-28F6-469B-8821-087525445BC8}" type="presParOf" srcId="{FC00E72A-A821-4D43-957B-C1F11759B3D2}" destId="{A1E418EF-9963-4E56-B2BF-6FBB98A2123C}" srcOrd="3" destOrd="0" presId="urn:microsoft.com/office/officeart/2005/8/layout/bProcess3"/>
    <dgm:cxn modelId="{F5BBC096-B993-4EE1-A006-5B1582D162A7}" type="presParOf" srcId="{A1E418EF-9963-4E56-B2BF-6FBB98A2123C}" destId="{620F271D-8414-43C8-8C9A-0401711BA792}" srcOrd="0" destOrd="0" presId="urn:microsoft.com/office/officeart/2005/8/layout/bProcess3"/>
    <dgm:cxn modelId="{4F202EFD-0851-4317-A6B7-709C71AA5F5B}" type="presParOf" srcId="{FC00E72A-A821-4D43-957B-C1F11759B3D2}" destId="{BE089416-F97F-4443-88E9-C454ED38DB27}" srcOrd="4" destOrd="0" presId="urn:microsoft.com/office/officeart/2005/8/layout/bProcess3"/>
    <dgm:cxn modelId="{CA32545C-9A90-4763-8399-32C2533CCC7D}" type="presParOf" srcId="{FC00E72A-A821-4D43-957B-C1F11759B3D2}" destId="{FD2710AF-BDEA-417A-A91B-33200B2C4AE7}" srcOrd="5" destOrd="0" presId="urn:microsoft.com/office/officeart/2005/8/layout/bProcess3"/>
    <dgm:cxn modelId="{5FA4E877-52B2-4E34-8B97-019C74E15834}" type="presParOf" srcId="{FD2710AF-BDEA-417A-A91B-33200B2C4AE7}" destId="{AB9A38DB-03CB-4772-BC05-CE14899713BE}" srcOrd="0" destOrd="0" presId="urn:microsoft.com/office/officeart/2005/8/layout/bProcess3"/>
    <dgm:cxn modelId="{D82F5096-13A8-4C2F-9EA1-2BD6EC4BB4B9}" type="presParOf" srcId="{FC00E72A-A821-4D43-957B-C1F11759B3D2}" destId="{64E4A83B-2541-4A75-9220-BA1F319783DF}" srcOrd="6" destOrd="0" presId="urn:microsoft.com/office/officeart/2005/8/layout/bProcess3"/>
    <dgm:cxn modelId="{6DD30E66-5F36-4C98-A3EB-6BAA624EA300}" type="presParOf" srcId="{FC00E72A-A821-4D43-957B-C1F11759B3D2}" destId="{5BE7ECC7-94EC-414B-885E-762816EDDEB3}" srcOrd="7" destOrd="0" presId="urn:microsoft.com/office/officeart/2005/8/layout/bProcess3"/>
    <dgm:cxn modelId="{EBA54743-DFE3-4385-ACC7-D59F26B26014}" type="presParOf" srcId="{5BE7ECC7-94EC-414B-885E-762816EDDEB3}" destId="{2149BA8B-3E0A-4A10-A194-170915623BF3}" srcOrd="0" destOrd="0" presId="urn:microsoft.com/office/officeart/2005/8/layout/bProcess3"/>
    <dgm:cxn modelId="{B888E1FA-20F8-4342-A359-F92971548C55}" type="presParOf" srcId="{FC00E72A-A821-4D43-957B-C1F11759B3D2}" destId="{B7189476-241A-4E64-8F5E-C9921020BDD3}" srcOrd="8" destOrd="0" presId="urn:microsoft.com/office/officeart/2005/8/layout/bProcess3"/>
    <dgm:cxn modelId="{5D90D474-C393-4462-A49B-EFADAB32832B}" type="presParOf" srcId="{FC00E72A-A821-4D43-957B-C1F11759B3D2}" destId="{E3B2F17E-8523-4318-8F22-CDD389A9E05A}" srcOrd="9" destOrd="0" presId="urn:microsoft.com/office/officeart/2005/8/layout/bProcess3"/>
    <dgm:cxn modelId="{00098F46-FC5D-46C5-BB89-69D019E510F8}" type="presParOf" srcId="{E3B2F17E-8523-4318-8F22-CDD389A9E05A}" destId="{5927CE93-A600-492F-9EE3-145DB9BBEC20}" srcOrd="0" destOrd="0" presId="urn:microsoft.com/office/officeart/2005/8/layout/bProcess3"/>
    <dgm:cxn modelId="{D9D04431-343A-4E3D-A090-945744D4CA7E}" type="presParOf" srcId="{FC00E72A-A821-4D43-957B-C1F11759B3D2}" destId="{817E3CB2-4264-4B89-B335-83CD41840F1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39A3F-E2B3-41E3-9D4A-488FBF26F909}">
      <dsp:nvSpPr>
        <dsp:cNvPr id="0" name=""/>
        <dsp:cNvSpPr/>
      </dsp:nvSpPr>
      <dsp:spPr>
        <a:xfrm>
          <a:off x="3591366" y="911557"/>
          <a:ext cx="609026" cy="2053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613" y="0"/>
              </a:lnTo>
              <a:lnTo>
                <a:pt x="321613" y="2053330"/>
              </a:lnTo>
              <a:lnTo>
                <a:pt x="609026" y="2053330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42113" y="1935096"/>
        <a:ext cx="107532" cy="6253"/>
      </dsp:txXfrm>
    </dsp:sp>
    <dsp:sp modelId="{4D95E587-D74E-45C1-A093-476743973B7E}">
      <dsp:nvSpPr>
        <dsp:cNvPr id="0" name=""/>
        <dsp:cNvSpPr/>
      </dsp:nvSpPr>
      <dsp:spPr>
        <a:xfrm>
          <a:off x="595402" y="115281"/>
          <a:ext cx="2997764" cy="159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IPS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Produces Quarterly Vestigo Invoices</a:t>
          </a:r>
          <a:endParaRPr lang="en-US" sz="2300" kern="1200" dirty="0"/>
        </a:p>
      </dsp:txBody>
      <dsp:txXfrm>
        <a:off x="595402" y="115281"/>
        <a:ext cx="2997764" cy="1592551"/>
      </dsp:txXfrm>
    </dsp:sp>
    <dsp:sp modelId="{A1E418EF-9963-4E56-B2BF-6FBB98A2123C}">
      <dsp:nvSpPr>
        <dsp:cNvPr id="0" name=""/>
        <dsp:cNvSpPr/>
      </dsp:nvSpPr>
      <dsp:spPr>
        <a:xfrm>
          <a:off x="2123966" y="2186138"/>
          <a:ext cx="3600761" cy="1571181"/>
        </a:xfrm>
        <a:custGeom>
          <a:avLst/>
          <a:gdLst/>
          <a:ahLst/>
          <a:cxnLst/>
          <a:rect l="0" t="0" r="0" b="0"/>
          <a:pathLst>
            <a:path>
              <a:moveTo>
                <a:pt x="3600761" y="1571181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25367" y="2968603"/>
        <a:ext cx="197961" cy="6253"/>
      </dsp:txXfrm>
    </dsp:sp>
    <dsp:sp modelId="{368374A2-4BFC-464C-9FCA-3E05B4A99754}">
      <dsp:nvSpPr>
        <dsp:cNvPr id="0" name=""/>
        <dsp:cNvSpPr/>
      </dsp:nvSpPr>
      <dsp:spPr>
        <a:xfrm>
          <a:off x="4232793" y="2173175"/>
          <a:ext cx="2980570" cy="158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Research Team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Bills Sponsor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</dsp:txBody>
      <dsp:txXfrm>
        <a:off x="4232793" y="2173175"/>
        <a:ext cx="2980570" cy="1583425"/>
      </dsp:txXfrm>
    </dsp:sp>
    <dsp:sp modelId="{FD2710AF-BDEA-417A-A91B-33200B2C4AE7}">
      <dsp:nvSpPr>
        <dsp:cNvPr id="0" name=""/>
        <dsp:cNvSpPr/>
      </dsp:nvSpPr>
      <dsp:spPr>
        <a:xfrm>
          <a:off x="3552579" y="2969456"/>
          <a:ext cx="594631" cy="1977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415" y="0"/>
              </a:lnTo>
              <a:lnTo>
                <a:pt x="314415" y="1977158"/>
              </a:lnTo>
              <a:lnTo>
                <a:pt x="594631" y="1977158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98053" y="3954909"/>
        <a:ext cx="103683" cy="6253"/>
      </dsp:txXfrm>
    </dsp:sp>
    <dsp:sp modelId="{BE089416-F97F-4443-88E9-C454ED38DB27}">
      <dsp:nvSpPr>
        <dsp:cNvPr id="0" name=""/>
        <dsp:cNvSpPr/>
      </dsp:nvSpPr>
      <dsp:spPr>
        <a:xfrm>
          <a:off x="634161" y="2173181"/>
          <a:ext cx="2920217" cy="159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BMC Accounting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Debits charges from Lawson</a:t>
          </a:r>
          <a:endParaRPr lang="en-US" sz="2300" kern="1200" dirty="0"/>
        </a:p>
      </dsp:txBody>
      <dsp:txXfrm>
        <a:off x="634161" y="2173181"/>
        <a:ext cx="2920217" cy="1592551"/>
      </dsp:txXfrm>
    </dsp:sp>
    <dsp:sp modelId="{5BE7ECC7-94EC-414B-885E-762816EDDEB3}">
      <dsp:nvSpPr>
        <dsp:cNvPr id="0" name=""/>
        <dsp:cNvSpPr/>
      </dsp:nvSpPr>
      <dsp:spPr>
        <a:xfrm>
          <a:off x="2124071" y="4201097"/>
          <a:ext cx="3570472" cy="1523465"/>
        </a:xfrm>
        <a:custGeom>
          <a:avLst/>
          <a:gdLst/>
          <a:ahLst/>
          <a:cxnLst/>
          <a:rect l="0" t="0" r="0" b="0"/>
          <a:pathLst>
            <a:path>
              <a:moveTo>
                <a:pt x="3570472" y="1523465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11495" y="4959703"/>
        <a:ext cx="195625" cy="6253"/>
      </dsp:txXfrm>
    </dsp:sp>
    <dsp:sp modelId="{64E4A83B-2541-4A75-9220-BA1F319783DF}">
      <dsp:nvSpPr>
        <dsp:cNvPr id="0" name=""/>
        <dsp:cNvSpPr/>
      </dsp:nvSpPr>
      <dsp:spPr>
        <a:xfrm>
          <a:off x="4179611" y="4169374"/>
          <a:ext cx="3026555" cy="155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Research Team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Credits payment into Lawson</a:t>
          </a:r>
        </a:p>
      </dsp:txBody>
      <dsp:txXfrm>
        <a:off x="4179611" y="4169374"/>
        <a:ext cx="3026555" cy="1554481"/>
      </dsp:txXfrm>
    </dsp:sp>
    <dsp:sp modelId="{B7189476-241A-4E64-8F5E-C9921020BDD3}">
      <dsp:nvSpPr>
        <dsp:cNvPr id="0" name=""/>
        <dsp:cNvSpPr/>
      </dsp:nvSpPr>
      <dsp:spPr>
        <a:xfrm>
          <a:off x="631228" y="4188382"/>
          <a:ext cx="2926084" cy="155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BMC Accounting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Notifies IPS of JE #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31228" y="4188382"/>
        <a:ext cx="2926084" cy="1554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39A3F-E2B3-41E3-9D4A-488FBF26F909}">
      <dsp:nvSpPr>
        <dsp:cNvPr id="0" name=""/>
        <dsp:cNvSpPr/>
      </dsp:nvSpPr>
      <dsp:spPr>
        <a:xfrm>
          <a:off x="2048564" y="1706033"/>
          <a:ext cx="91440" cy="405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22"/>
              </a:lnTo>
              <a:lnTo>
                <a:pt x="60455" y="219722"/>
              </a:lnTo>
              <a:lnTo>
                <a:pt x="60455" y="405244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83381" y="1905529"/>
        <a:ext cx="21804" cy="6253"/>
      </dsp:txXfrm>
    </dsp:sp>
    <dsp:sp modelId="{4D95E587-D74E-45C1-A093-476743973B7E}">
      <dsp:nvSpPr>
        <dsp:cNvPr id="0" name=""/>
        <dsp:cNvSpPr/>
      </dsp:nvSpPr>
      <dsp:spPr>
        <a:xfrm>
          <a:off x="595402" y="115281"/>
          <a:ext cx="2997764" cy="159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IPS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Produces Quarterly Vestigo Invoices</a:t>
          </a:r>
          <a:endParaRPr lang="en-US" sz="2300" kern="1200" dirty="0"/>
        </a:p>
      </dsp:txBody>
      <dsp:txXfrm>
        <a:off x="595402" y="115281"/>
        <a:ext cx="2997764" cy="1592551"/>
      </dsp:txXfrm>
    </dsp:sp>
    <dsp:sp modelId="{A1E418EF-9963-4E56-B2BF-6FBB98A2123C}">
      <dsp:nvSpPr>
        <dsp:cNvPr id="0" name=""/>
        <dsp:cNvSpPr/>
      </dsp:nvSpPr>
      <dsp:spPr>
        <a:xfrm>
          <a:off x="3597504" y="904946"/>
          <a:ext cx="588112" cy="2030444"/>
        </a:xfrm>
        <a:custGeom>
          <a:avLst/>
          <a:gdLst/>
          <a:ahLst/>
          <a:cxnLst/>
          <a:rect l="0" t="0" r="0" b="0"/>
          <a:pathLst>
            <a:path>
              <a:moveTo>
                <a:pt x="0" y="2030444"/>
              </a:moveTo>
              <a:lnTo>
                <a:pt x="311156" y="2030444"/>
              </a:lnTo>
              <a:lnTo>
                <a:pt x="311156" y="0"/>
              </a:lnTo>
              <a:lnTo>
                <a:pt x="588112" y="0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38495" y="1917041"/>
        <a:ext cx="106130" cy="6253"/>
      </dsp:txXfrm>
    </dsp:sp>
    <dsp:sp modelId="{368374A2-4BFC-464C-9FCA-3E05B4A99754}">
      <dsp:nvSpPr>
        <dsp:cNvPr id="0" name=""/>
        <dsp:cNvSpPr/>
      </dsp:nvSpPr>
      <dsp:spPr>
        <a:xfrm>
          <a:off x="618733" y="2143678"/>
          <a:ext cx="2980570" cy="158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Research Team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Bills the Sponsor</a:t>
          </a:r>
        </a:p>
      </dsp:txBody>
      <dsp:txXfrm>
        <a:off x="618733" y="2143678"/>
        <a:ext cx="2980570" cy="1583425"/>
      </dsp:txXfrm>
    </dsp:sp>
    <dsp:sp modelId="{FD2710AF-BDEA-417A-A91B-33200B2C4AE7}">
      <dsp:nvSpPr>
        <dsp:cNvPr id="0" name=""/>
        <dsp:cNvSpPr/>
      </dsp:nvSpPr>
      <dsp:spPr>
        <a:xfrm>
          <a:off x="2235958" y="1699422"/>
          <a:ext cx="3442167" cy="2437552"/>
        </a:xfrm>
        <a:custGeom>
          <a:avLst/>
          <a:gdLst/>
          <a:ahLst/>
          <a:cxnLst/>
          <a:rect l="0" t="0" r="0" b="0"/>
          <a:pathLst>
            <a:path>
              <a:moveTo>
                <a:pt x="3442167" y="0"/>
              </a:moveTo>
              <a:lnTo>
                <a:pt x="3442167" y="1235876"/>
              </a:lnTo>
              <a:lnTo>
                <a:pt x="0" y="1235876"/>
              </a:lnTo>
              <a:lnTo>
                <a:pt x="0" y="2437552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51152" y="2915071"/>
        <a:ext cx="211779" cy="6253"/>
      </dsp:txXfrm>
    </dsp:sp>
    <dsp:sp modelId="{BE089416-F97F-4443-88E9-C454ED38DB27}">
      <dsp:nvSpPr>
        <dsp:cNvPr id="0" name=""/>
        <dsp:cNvSpPr/>
      </dsp:nvSpPr>
      <dsp:spPr>
        <a:xfrm>
          <a:off x="4218017" y="108670"/>
          <a:ext cx="2920217" cy="159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BMC Accounting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Creates a BMC invoice w/supporting documents</a:t>
          </a:r>
          <a:endParaRPr lang="en-US" sz="2300" kern="1200" dirty="0"/>
        </a:p>
      </dsp:txBody>
      <dsp:txXfrm>
        <a:off x="4218017" y="108670"/>
        <a:ext cx="2920217" cy="1592551"/>
      </dsp:txXfrm>
    </dsp:sp>
    <dsp:sp modelId="{5BE7ECC7-94EC-414B-885E-762816EDDEB3}">
      <dsp:nvSpPr>
        <dsp:cNvPr id="0" name=""/>
        <dsp:cNvSpPr/>
      </dsp:nvSpPr>
      <dsp:spPr>
        <a:xfrm>
          <a:off x="3747436" y="2920913"/>
          <a:ext cx="449996" cy="2025701"/>
        </a:xfrm>
        <a:custGeom>
          <a:avLst/>
          <a:gdLst/>
          <a:ahLst/>
          <a:cxnLst/>
          <a:rect l="0" t="0" r="0" b="0"/>
          <a:pathLst>
            <a:path>
              <a:moveTo>
                <a:pt x="0" y="2025701"/>
              </a:moveTo>
              <a:lnTo>
                <a:pt x="242098" y="2025701"/>
              </a:lnTo>
              <a:lnTo>
                <a:pt x="242098" y="0"/>
              </a:lnTo>
              <a:lnTo>
                <a:pt x="449996" y="0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20386" y="3930637"/>
        <a:ext cx="104096" cy="6253"/>
      </dsp:txXfrm>
    </dsp:sp>
    <dsp:sp modelId="{64E4A83B-2541-4A75-9220-BA1F319783DF}">
      <dsp:nvSpPr>
        <dsp:cNvPr id="0" name=""/>
        <dsp:cNvSpPr/>
      </dsp:nvSpPr>
      <dsp:spPr>
        <a:xfrm>
          <a:off x="722681" y="4169374"/>
          <a:ext cx="3026555" cy="155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dirty="0" smtClean="0"/>
            <a:t>Research Team/BU AP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Credits payment into BU Account</a:t>
          </a:r>
        </a:p>
      </dsp:txBody>
      <dsp:txXfrm>
        <a:off x="722681" y="4169374"/>
        <a:ext cx="3026555" cy="1554481"/>
      </dsp:txXfrm>
    </dsp:sp>
    <dsp:sp modelId="{E3B2F17E-8523-4318-8F22-CDD389A9E05A}">
      <dsp:nvSpPr>
        <dsp:cNvPr id="0" name=""/>
        <dsp:cNvSpPr/>
      </dsp:nvSpPr>
      <dsp:spPr>
        <a:xfrm>
          <a:off x="5632420" y="3696354"/>
          <a:ext cx="91440" cy="455357"/>
        </a:xfrm>
        <a:custGeom>
          <a:avLst/>
          <a:gdLst/>
          <a:ahLst/>
          <a:cxnLst/>
          <a:rect l="0" t="0" r="0" b="0"/>
          <a:pathLst>
            <a:path>
              <a:moveTo>
                <a:pt x="60455" y="0"/>
              </a:moveTo>
              <a:lnTo>
                <a:pt x="60455" y="244778"/>
              </a:lnTo>
              <a:lnTo>
                <a:pt x="45720" y="244778"/>
              </a:lnTo>
              <a:lnTo>
                <a:pt x="45720" y="455357"/>
              </a:lnTo>
            </a:path>
          </a:pathLst>
        </a:custGeom>
        <a:noFill/>
        <a:ln w="12700" cap="flat" cmpd="sng" algn="ctr">
          <a:noFill/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665985" y="3920906"/>
        <a:ext cx="24309" cy="6253"/>
      </dsp:txXfrm>
    </dsp:sp>
    <dsp:sp modelId="{B7189476-241A-4E64-8F5E-C9921020BDD3}">
      <dsp:nvSpPr>
        <dsp:cNvPr id="0" name=""/>
        <dsp:cNvSpPr/>
      </dsp:nvSpPr>
      <dsp:spPr>
        <a:xfrm>
          <a:off x="4229832" y="2143672"/>
          <a:ext cx="2926084" cy="155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BU Accts Payable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Bills the sponsor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Sends a check to BMC</a:t>
          </a:r>
        </a:p>
      </dsp:txBody>
      <dsp:txXfrm>
        <a:off x="4229832" y="2143672"/>
        <a:ext cx="2926084" cy="1554481"/>
      </dsp:txXfrm>
    </dsp:sp>
    <dsp:sp modelId="{817E3CB2-4264-4B89-B335-83CD41840F14}">
      <dsp:nvSpPr>
        <dsp:cNvPr id="0" name=""/>
        <dsp:cNvSpPr/>
      </dsp:nvSpPr>
      <dsp:spPr>
        <a:xfrm>
          <a:off x="4164862" y="4184112"/>
          <a:ext cx="3026555" cy="155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u="sng" kern="1200" dirty="0" smtClean="0"/>
            <a:t>BMC Accts Receivable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Posts check to IPS</a:t>
          </a:r>
          <a:r>
            <a:rPr lang="en-US" sz="2300" b="1" u="sng" kern="1200" dirty="0" smtClean="0"/>
            <a:t> </a:t>
          </a:r>
        </a:p>
      </dsp:txBody>
      <dsp:txXfrm>
        <a:off x="4164862" y="4184112"/>
        <a:ext cx="3026555" cy="1554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252FE-0C2B-49D6-BC9B-0A0600E62E8B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E4DF2-92CE-408A-9B92-78EA04772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66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Ancillary or auxiliary drugs that are protocol-required.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Logistics and Operations  Collaborate with lab, nursing, finance, CTO, IT, GCRU,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5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3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61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3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E4DF2-92CE-408A-9B92-78EA04772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1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1" y="45844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4917"/>
            <a:ext cx="10058400" cy="40233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9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4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4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982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43921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A93F3D4-8E40-478C-A586-61ACDE6E0261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DCECAF-C94F-462A-8588-09B1FEB2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3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6" r:id="rId3"/>
    <p:sldLayoutId id="2147483737" r:id="rId4"/>
    <p:sldLayoutId id="2147483738" r:id="rId5"/>
    <p:sldLayoutId id="2147483740" r:id="rId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62001"/>
            <a:ext cx="10058400" cy="1633012"/>
          </a:xfrm>
        </p:spPr>
        <p:txBody>
          <a:bodyPr>
            <a:noAutofit/>
          </a:bodyPr>
          <a:lstStyle/>
          <a:p>
            <a:pPr lvl="0" algn="ctr"/>
            <a:r>
              <a:rPr lang="en-US" sz="6000" b="1" dirty="0"/>
              <a:t>Investigational Pharmacy Service at </a:t>
            </a:r>
            <a:r>
              <a:rPr lang="en-US" sz="6000" b="1" dirty="0" smtClean="0"/>
              <a:t>BMC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29000" y="3343614"/>
            <a:ext cx="7459980" cy="947835"/>
          </a:xfrm>
        </p:spPr>
        <p:txBody>
          <a:bodyPr>
            <a:normAutofit/>
          </a:bodyPr>
          <a:lstStyle/>
          <a:p>
            <a:pPr algn="ctr"/>
            <a:r>
              <a:rPr lang="en-US" sz="5400" b="1" i="1" spc="-50" dirty="0">
                <a:latin typeface="+mj-lt"/>
                <a:ea typeface="+mj-ea"/>
                <a:cs typeface="+mj-cs"/>
              </a:rPr>
              <a:t>IPS </a:t>
            </a:r>
            <a:r>
              <a:rPr lang="en-US" sz="5400" b="1" i="1" spc="-50" dirty="0" smtClean="0">
                <a:latin typeface="+mj-lt"/>
                <a:ea typeface="+mj-ea"/>
                <a:cs typeface="+mj-cs"/>
              </a:rPr>
              <a:t>Budgeting </a:t>
            </a:r>
            <a:r>
              <a:rPr lang="en-US" sz="5400" b="1" i="1" spc="-50" dirty="0">
                <a:latin typeface="+mj-lt"/>
                <a:ea typeface="+mj-ea"/>
                <a:cs typeface="+mj-cs"/>
              </a:rPr>
              <a:t>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02" y="3343614"/>
            <a:ext cx="2481424" cy="242683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572329" y="5770447"/>
            <a:ext cx="7249297" cy="580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r">
              <a:spcBef>
                <a:spcPts val="1000"/>
              </a:spcBef>
            </a:pPr>
            <a:r>
              <a:rPr lang="en-US" sz="3600" dirty="0"/>
              <a:t>Stephen Zalewski, PharmD, CCRC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7518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09728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4800" b="1" u="sng" dirty="0"/>
              <a:t>IPS Budget </a:t>
            </a:r>
            <a:r>
              <a:rPr lang="en-US" sz="4800" b="1" u="sng" dirty="0" smtClean="0"/>
              <a:t>Worksheet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1650"/>
              </p:ext>
            </p:extLst>
          </p:nvPr>
        </p:nvGraphicFramePr>
        <p:xfrm>
          <a:off x="5212080" y="182882"/>
          <a:ext cx="5711625" cy="6517757"/>
        </p:xfrm>
        <a:graphic>
          <a:graphicData uri="http://schemas.openxmlformats.org/drawingml/2006/table">
            <a:tbl>
              <a:tblPr firstRow="1" firstCol="1" bandRow="1"/>
              <a:tblGrid>
                <a:gridCol w="576543"/>
                <a:gridCol w="576543"/>
                <a:gridCol w="102219"/>
                <a:gridCol w="515913"/>
                <a:gridCol w="640083"/>
                <a:gridCol w="238145"/>
                <a:gridCol w="1573619"/>
                <a:gridCol w="97395"/>
                <a:gridCol w="341445"/>
                <a:gridCol w="204439"/>
                <a:gridCol w="845281"/>
              </a:tblGrid>
              <a:tr h="170120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INVESTIGATIONAL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PHARMACY SERVICE (IPS) PROTOCOL BUDGET WORKSHEET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32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Est. Start Date: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Prescription Complexity: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(see Section A)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16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Duration: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Rx’s/Study Visit: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Rx’s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16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Target Enrollment: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subjects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Visits/Treatment Arm: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visits/Arm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7531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FIXED FEES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Onetime fee charged at the beginning of the study that includes but is not limited to the following: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STUDY INITIATION FEE (~12 hours)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Meeting with study personnel — both in-house and sponsor — prior to the start of the study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IPS Protocol Binder setup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Preparation of pharmacy-specific protocol guidelines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Arranging for shipment of study drug and determining space requirements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Creation of study file(s) and associated drug file(s) in the IPS computer system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STUDY CLOSEOUT FEE (~4 hours)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Final accountability logs,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Meeting with study monitor for determination of final disposition of study materials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Computer system maintenance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 archiving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 hour = $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xxx.xx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(rate $xx/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Fixed fee.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165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DISPENSING FEES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These fees vary and depend on the type of dispensing: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Dispensing fee per enrollment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x rate x B x C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 $ 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xxx.xx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Dispensing fee for entire study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x rate x B x C x 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= $ 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xxx.xx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 fee based on enrollment.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545">
                <a:tc rowSpan="4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24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Oral, Topical, Inhalation, pre-filled syringes, vials for home use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-114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 of Use dispensing (inpatient and outpatient)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-114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Protocol-required meds that are not Standard of Care (SOC)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30min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7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 doses (chemotherapy and non-chemotherapy)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Doses requiring reconstitution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LVP, IVPB or syringes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Controlled Substances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Complex accountability documentation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include protocol-required meds that are not SOC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45min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1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More complex than basic Level 1&amp;2 preparations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include protocol-required meds that are not SOC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60min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be determined by the protocol, </a:t>
                      </a:r>
                      <a:r>
                        <a:rPr lang="en-US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eg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Rx-specific blinding, compounding, etc.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TBD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prescriptions per Study Visit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Study Visits/Treatment Arm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subjects enrolled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757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MONTHLY ADMINISTRATIVE FEES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These fees reflects time spent: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Maintaining inventory levels and storage areas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Ordering necessary supplies and disposal of expired or unused supplies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Meeting with study monitors and auditors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Updating procedures and regulatory documents as protocol is amended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0.5 </a:t>
                      </a:r>
                      <a:r>
                        <a:rPr lang="en-US" sz="9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hr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/month x rate = 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xxx.xx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/month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months = 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</a:t>
                      </a:r>
                      <a:r>
                        <a:rPr lang="en-US" sz="9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xxx.xx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 fee based study duration.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165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FEES FOR SPECIAL SERVICES 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TBD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 fees study specific.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926">
                <a:tc gridSpan="6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Randomization schedules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Creating blinding procedures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Coordinating drug use between multiple sites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Prepacking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Compounding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Drug purchases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263" marR="3226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1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09728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4800" b="1" u="sng" dirty="0"/>
              <a:t>IPS Budget </a:t>
            </a:r>
            <a:r>
              <a:rPr lang="en-US" sz="4800" b="1" u="sng" dirty="0" smtClean="0"/>
              <a:t>Agreement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80" y="274320"/>
            <a:ext cx="5714421" cy="6309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190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097280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sz="4300" b="1" u="sng" dirty="0"/>
              <a:t>BMC Study Revenue Cycle</a:t>
            </a:r>
            <a:endParaRPr lang="en-US" sz="43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488792"/>
              </p:ext>
            </p:extLst>
          </p:nvPr>
        </p:nvGraphicFramePr>
        <p:xfrm>
          <a:off x="4218040" y="594359"/>
          <a:ext cx="7831392" cy="599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348543" y="3207631"/>
            <a:ext cx="1494913" cy="442737"/>
            <a:chOff x="2278273" y="1590482"/>
            <a:chExt cx="1494913" cy="442737"/>
          </a:xfrm>
        </p:grpSpPr>
        <p:sp>
          <p:nvSpPr>
            <p:cNvPr id="9" name="Straight Connector 3"/>
            <p:cNvSpPr/>
            <p:nvPr/>
          </p:nvSpPr>
          <p:spPr>
            <a:xfrm>
              <a:off x="2278273" y="1590482"/>
              <a:ext cx="1494913" cy="4427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94913" y="0"/>
                  </a:moveTo>
                  <a:lnTo>
                    <a:pt x="1494913" y="238468"/>
                  </a:lnTo>
                  <a:lnTo>
                    <a:pt x="0" y="238468"/>
                  </a:lnTo>
                  <a:lnTo>
                    <a:pt x="0" y="442737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aight Connector 4"/>
            <p:cNvSpPr/>
            <p:nvPr/>
          </p:nvSpPr>
          <p:spPr>
            <a:xfrm>
              <a:off x="2986528" y="1808799"/>
              <a:ext cx="78403" cy="61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6312310" y="4395019"/>
            <a:ext cx="0" cy="383458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12310" y="2197510"/>
            <a:ext cx="14748" cy="570023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>
            <a:off x="7816645" y="1572914"/>
            <a:ext cx="2094271" cy="1165122"/>
          </a:xfrm>
          <a:prstGeom prst="bentConnector3">
            <a:avLst>
              <a:gd name="adj1" fmla="val 100000"/>
            </a:avLst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9910916" y="4380271"/>
            <a:ext cx="0" cy="383458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424516" y="1572914"/>
            <a:ext cx="383458" cy="0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rot="16200000" flipV="1">
            <a:off x="2627445" y="3369986"/>
            <a:ext cx="4046221" cy="452078"/>
          </a:xfrm>
          <a:prstGeom prst="bentConnector3">
            <a:avLst>
              <a:gd name="adj1" fmla="val -10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8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097280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sz="4300" b="1" u="sng" dirty="0" smtClean="0"/>
              <a:t>BU </a:t>
            </a:r>
            <a:r>
              <a:rPr lang="en-US" sz="4300" b="1" u="sng" dirty="0"/>
              <a:t>Study Revenue </a:t>
            </a:r>
            <a:r>
              <a:rPr lang="en-US" sz="4300" b="1" u="sng" dirty="0" smtClean="0"/>
              <a:t/>
            </a:r>
            <a:br>
              <a:rPr lang="en-US" sz="4300" b="1" u="sng" dirty="0" smtClean="0"/>
            </a:br>
            <a:r>
              <a:rPr lang="en-US" sz="4300" b="1" u="sng" dirty="0" smtClean="0"/>
              <a:t>Cycle</a:t>
            </a:r>
            <a:endParaRPr lang="en-US" sz="43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14120"/>
              </p:ext>
            </p:extLst>
          </p:nvPr>
        </p:nvGraphicFramePr>
        <p:xfrm>
          <a:off x="4218040" y="594359"/>
          <a:ext cx="7831392" cy="599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6312310" y="4218039"/>
            <a:ext cx="0" cy="560438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12310" y="2197510"/>
            <a:ext cx="14748" cy="570023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9910916" y="4218039"/>
            <a:ext cx="0" cy="545690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896167" y="2295585"/>
            <a:ext cx="0" cy="427703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836310" y="1437968"/>
            <a:ext cx="629264" cy="7374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971504" y="4269657"/>
            <a:ext cx="471948" cy="508820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5400000" flipH="1" flipV="1">
            <a:off x="9556956" y="3288892"/>
            <a:ext cx="4070552" cy="383459"/>
          </a:xfrm>
          <a:prstGeom prst="bentConnector3">
            <a:avLst>
              <a:gd name="adj1" fmla="val -7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11400502" y="1445342"/>
            <a:ext cx="383462" cy="0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831392" y="1780131"/>
            <a:ext cx="612060" cy="0"/>
          </a:xfrm>
          <a:prstGeom prst="straightConnector1">
            <a:avLst/>
          </a:prstGeom>
          <a:ln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10174" y="3378914"/>
            <a:ext cx="6447099" cy="254110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Any Questions?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 smtClean="0"/>
              <a:t>IPS@BMC.org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33" y="2155372"/>
            <a:ext cx="3096817" cy="4419600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550780" y="1254478"/>
            <a:ext cx="6447099" cy="124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Thank you!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547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is the Role of IPS at BMC</a:t>
            </a:r>
            <a:r>
              <a:rPr lang="en-US" b="1" u="sng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4916"/>
            <a:ext cx="10058400" cy="4566523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600" dirty="0" smtClean="0"/>
              <a:t>Provide </a:t>
            </a:r>
            <a:r>
              <a:rPr lang="en-US" sz="2600" dirty="0"/>
              <a:t>support for all clinical drug studies conducted at BU/BMC.</a:t>
            </a:r>
          </a:p>
          <a:p>
            <a:pPr marL="4572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600" dirty="0"/>
              <a:t>Responsible for the Receipt, Storage, Dispensing and Disposition of all research-related drug products.</a:t>
            </a:r>
          </a:p>
          <a:p>
            <a:pPr marL="4572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600" dirty="0"/>
              <a:t>Ensure the investigational products are used appropriately to maximize study participant safety and mitigate any unnecessary risks. </a:t>
            </a:r>
          </a:p>
          <a:p>
            <a:pPr marL="4572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600" dirty="0"/>
              <a:t>Ensure compliance with applicable regulatory and protocol requirements regarding the use of investigational products.</a:t>
            </a:r>
          </a:p>
          <a:p>
            <a:pPr marL="4572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600" dirty="0"/>
              <a:t>Provide additional support to study teams related to research (randomization, drug accountability and disposition, blinding/</a:t>
            </a:r>
            <a:r>
              <a:rPr lang="en-US" sz="2600" dirty="0" err="1"/>
              <a:t>unblinding</a:t>
            </a:r>
            <a:r>
              <a:rPr lang="en-US" sz="2600" dirty="0"/>
              <a:t>, etc.)</a:t>
            </a:r>
          </a:p>
        </p:txBody>
      </p:sp>
    </p:spTree>
    <p:extLst>
      <p:ext uri="{BB962C8B-B14F-4D97-AF65-F5344CB8AC3E}">
        <p14:creationId xmlns:p14="http://schemas.microsoft.com/office/powerpoint/2010/main" val="398254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a Drug?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1737360"/>
            <a:ext cx="10515600" cy="2719390"/>
          </a:xfrm>
        </p:spPr>
        <p:txBody>
          <a:bodyPr>
            <a:noAutofit/>
          </a:bodyPr>
          <a:lstStyle/>
          <a:p>
            <a:pPr marL="0" lvl="1">
              <a:spcBef>
                <a:spcPts val="1000"/>
              </a:spcBef>
            </a:pPr>
            <a:r>
              <a:rPr lang="en-US" sz="2800" b="0" dirty="0" smtClean="0"/>
              <a:t>FDA definition of Drug – </a:t>
            </a:r>
          </a:p>
          <a:p>
            <a:pPr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A substance recognized by an official pharmacopoeia or formulary.</a:t>
            </a:r>
          </a:p>
          <a:p>
            <a:pPr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A substance intended for use in the diagnosis, cure, mitigation, treatment, or prevention of disease. </a:t>
            </a:r>
          </a:p>
          <a:p>
            <a:pPr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A substance (other than food) intended to affect the structure or any function of the body.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9834" y="4758996"/>
            <a:ext cx="9501188" cy="1688305"/>
          </a:xfrm>
        </p:spPr>
        <p:txBody>
          <a:bodyPr numCol="3">
            <a:noAutofit/>
          </a:bodyPr>
          <a:lstStyle/>
          <a:p>
            <a:pPr marL="233363" indent="-233363"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Prescription medications</a:t>
            </a:r>
          </a:p>
          <a:p>
            <a:pPr marL="233363" indent="-233363"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Over-the-counter (OTC)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drugs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363" indent="-233363"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Vitamins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Nutraceuticals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Vaccines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Contrast agents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Herbal remedies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medications</a:t>
            </a:r>
          </a:p>
        </p:txBody>
      </p:sp>
    </p:spTree>
    <p:extLst>
      <p:ext uri="{BB962C8B-B14F-4D97-AF65-F5344CB8AC3E}">
        <p14:creationId xmlns:p14="http://schemas.microsoft.com/office/powerpoint/2010/main" val="12824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an Investigational Drug?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644" y="1855974"/>
            <a:ext cx="10515600" cy="1505382"/>
          </a:xfrm>
        </p:spPr>
        <p:txBody>
          <a:bodyPr>
            <a:noAutofit/>
          </a:bodyPr>
          <a:lstStyle/>
          <a:p>
            <a:pPr marL="0" lvl="1">
              <a:spcBef>
                <a:spcPts val="1000"/>
              </a:spcBef>
            </a:pPr>
            <a:r>
              <a:rPr lang="en-US" sz="3400" b="0" dirty="0" smtClean="0"/>
              <a:t>A drug that is being studied and that has not yet received permission from the U.S. Food and Drug Administration to be legally marketed and sold in the United States.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644" y="3514147"/>
            <a:ext cx="5157787" cy="2765425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drug or already approved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strength or combination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dosage form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route of administration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910" y="3528004"/>
            <a:ext cx="5183188" cy="2765425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disease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population</a:t>
            </a:r>
          </a:p>
          <a:p>
            <a:pPr marL="228600" lvl="2">
              <a:spcBef>
                <a:spcPts val="1000"/>
              </a:spcBef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Investigational use of a commercial product</a:t>
            </a:r>
          </a:p>
        </p:txBody>
      </p:sp>
    </p:spTree>
    <p:extLst>
      <p:ext uri="{BB962C8B-B14F-4D97-AF65-F5344CB8AC3E}">
        <p14:creationId xmlns:p14="http://schemas.microsoft.com/office/powerpoint/2010/main" val="200655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Services Does IPS Offer?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901146"/>
            <a:ext cx="9560689" cy="4545953"/>
          </a:xfrm>
        </p:spPr>
        <p:txBody>
          <a:bodyPr numCol="2">
            <a:noAutofit/>
          </a:bodyPr>
          <a:lstStyle/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Protocol Review and Editing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Study </a:t>
            </a:r>
            <a:r>
              <a:rPr lang="en-US" sz="2000" dirty="0" smtClean="0"/>
              <a:t>Start-Up/Close-Out</a:t>
            </a:r>
            <a:endParaRPr lang="en-US" sz="2000" dirty="0"/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Institutional Logistics and Operations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Inventory </a:t>
            </a:r>
            <a:r>
              <a:rPr lang="en-US" sz="2000" dirty="0"/>
              <a:t>Control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Storage – temperature monitoring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Drug Information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Assist with database maintenance (Vestigo, EPIC</a:t>
            </a:r>
            <a:r>
              <a:rPr lang="en-US" sz="2000" dirty="0" smtClean="0"/>
              <a:t>)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Pharmacy Binders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Dispensing and Accountability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Randomization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Blinding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Compounding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Repackaging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Collaborating with monitors and auditors for site and remote visits.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Providing tours for site qualification visits</a:t>
            </a:r>
          </a:p>
          <a:p>
            <a:pPr marL="388620" lvl="1" indent="-342900">
              <a:lnSpc>
                <a:spcPct val="11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IRB membership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067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70" y="717630"/>
            <a:ext cx="11682714" cy="950282"/>
          </a:xfrm>
        </p:spPr>
        <p:txBody>
          <a:bodyPr>
            <a:normAutofit/>
          </a:bodyPr>
          <a:lstStyle/>
          <a:p>
            <a:r>
              <a:rPr lang="en-US" b="1" u="sng" dirty="0"/>
              <a:t>When should we contact IPS with a new project?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3078866"/>
            <a:ext cx="4937760" cy="1782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Early As Possible!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66" y="2239802"/>
            <a:ext cx="4022725" cy="40227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5573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IPS Involvement with a New Project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094"/>
          </a:xfrm>
        </p:spPr>
        <p:txBody>
          <a:bodyPr>
            <a:no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Review of protocol/draft to determine feasibility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Determine the scope of the project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Inpatient vs Outpatient vs Ambulatory Infusion Center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Clinic setting vs GCRC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24h/7d enrollment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Nursing/Pharmacy training needs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IPS cost analysis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/>
              <a:t>Project timelines</a:t>
            </a:r>
          </a:p>
        </p:txBody>
      </p:sp>
    </p:spTree>
    <p:extLst>
      <p:ext uri="{BB962C8B-B14F-4D97-AF65-F5344CB8AC3E}">
        <p14:creationId xmlns:p14="http://schemas.microsoft.com/office/powerpoint/2010/main" val="300157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Preparing a IPS </a:t>
            </a:r>
            <a:r>
              <a:rPr lang="en-US" b="1" u="sng" dirty="0" smtClean="0"/>
              <a:t>Budget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IPS Protocol Planning Worksheet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IPS Budget Worksheet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IPS Budget Agreement</a:t>
            </a:r>
          </a:p>
        </p:txBody>
      </p:sp>
    </p:spTree>
    <p:extLst>
      <p:ext uri="{BB962C8B-B14F-4D97-AF65-F5344CB8AC3E}">
        <p14:creationId xmlns:p14="http://schemas.microsoft.com/office/powerpoint/2010/main" val="3473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83470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4800" b="1" u="sng" dirty="0"/>
              <a:t>IPS Protocol Planning </a:t>
            </a:r>
            <a:r>
              <a:rPr lang="en-US" sz="4800" b="1" u="sng" dirty="0" smtClean="0"/>
              <a:t>Worksheet</a:t>
            </a:r>
            <a:endParaRPr lang="en-US" sz="4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902480"/>
              </p:ext>
            </p:extLst>
          </p:nvPr>
        </p:nvGraphicFramePr>
        <p:xfrm>
          <a:off x="5212080" y="245745"/>
          <a:ext cx="5749144" cy="6390125"/>
        </p:xfrm>
        <a:graphic>
          <a:graphicData uri="http://schemas.openxmlformats.org/drawingml/2006/table">
            <a:tbl>
              <a:tblPr firstRow="1" firstCol="1" bandRow="1"/>
              <a:tblGrid>
                <a:gridCol w="791947"/>
                <a:gridCol w="94190"/>
                <a:gridCol w="474311"/>
                <a:gridCol w="384202"/>
                <a:gridCol w="327263"/>
                <a:gridCol w="109694"/>
                <a:gridCol w="234578"/>
                <a:gridCol w="279566"/>
                <a:gridCol w="324781"/>
                <a:gridCol w="237155"/>
                <a:gridCol w="237155"/>
                <a:gridCol w="474311"/>
                <a:gridCol w="237155"/>
                <a:gridCol w="237155"/>
                <a:gridCol w="237155"/>
                <a:gridCol w="455770"/>
                <a:gridCol w="612756"/>
              </a:tblGrid>
              <a:tr h="192380">
                <a:tc grid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 PROTOCOL PLANNING WORKSHEET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Sponsor: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Sponsor’s Protocol Number: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Protocol Title: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53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Investigator: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Pager: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10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Department: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 Management (BU or BMC)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053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Study Coordinator: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Pager: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57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Items you’re submitting: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Protocol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223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Summary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23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Other: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181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you need from IPS: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Cost Estimate   - Timeline: 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ASAP 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within 2 weeks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Schedule a pre-study visit or planning meeting (Explain):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Other: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927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 us about the study: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53">
                <a:tc gridSpan="8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many subjects are you planning to enroll?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Anticipated start date: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 duration: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290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study duration: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571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2905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053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will subjects be seen or dosed?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712"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the study been submitted to IRB?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so, provide #: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KNOWN, does the sponsor require any specialized training sessions, webinars, </a:t>
                      </a:r>
                      <a:r>
                        <a:rPr lang="en-US" sz="1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any medications or supplies need to be purchased?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medications/supplies will be provided free through sponsor?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719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special manufacturing/compounding/formulation needed?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special packaging requested?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IPS be involved with other sites (distribution, coordination, </a:t>
                      </a:r>
                      <a:r>
                        <a:rPr lang="en-US" sz="1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)?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other important information?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210">
                <a:tc gridSpan="1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1579" marR="61579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1090</Words>
  <Application>Microsoft Office PowerPoint</Application>
  <PresentationFormat>Widescreen</PresentationFormat>
  <Paragraphs>265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Wingdings 2</vt:lpstr>
      <vt:lpstr>Retrospect</vt:lpstr>
      <vt:lpstr>Investigational Pharmacy Service at BMC</vt:lpstr>
      <vt:lpstr>What is the Role of IPS at BMC?</vt:lpstr>
      <vt:lpstr>What is a Drug?</vt:lpstr>
      <vt:lpstr>What is an Investigational Drug?</vt:lpstr>
      <vt:lpstr>What Services Does IPS Offer?</vt:lpstr>
      <vt:lpstr>When should we contact IPS with a new project?</vt:lpstr>
      <vt:lpstr>IPS Involvement with a New Project</vt:lpstr>
      <vt:lpstr>Preparing a IPS Budget</vt:lpstr>
      <vt:lpstr>IPS Protocol Planning Worksheet</vt:lpstr>
      <vt:lpstr>IPS Budget Worksheet</vt:lpstr>
      <vt:lpstr>IPS Budget Agreement</vt:lpstr>
      <vt:lpstr>BMC Study Revenue Cycle</vt:lpstr>
      <vt:lpstr>BU Study Revenue  Cycle</vt:lpstr>
      <vt:lpstr>Any Questions?   IPS@BMC.org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2017-04-30T16:26:13Z</dcterms:created>
  <dcterms:modified xsi:type="dcterms:W3CDTF">2019-07-15T13:00:37Z</dcterms:modified>
</cp:coreProperties>
</file>