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68" r:id="rId2"/>
  </p:sldMasterIdLst>
  <p:notesMasterIdLst>
    <p:notesMasterId r:id="rId23"/>
  </p:notesMasterIdLst>
  <p:handoutMasterIdLst>
    <p:handoutMasterId r:id="rId24"/>
  </p:handoutMasterIdLst>
  <p:sldIdLst>
    <p:sldId id="635" r:id="rId3"/>
    <p:sldId id="669" r:id="rId4"/>
    <p:sldId id="671" r:id="rId5"/>
    <p:sldId id="670" r:id="rId6"/>
    <p:sldId id="672" r:id="rId7"/>
    <p:sldId id="673" r:id="rId8"/>
    <p:sldId id="674" r:id="rId9"/>
    <p:sldId id="675" r:id="rId10"/>
    <p:sldId id="690" r:id="rId11"/>
    <p:sldId id="691" r:id="rId12"/>
    <p:sldId id="687" r:id="rId13"/>
    <p:sldId id="688" r:id="rId14"/>
    <p:sldId id="678" r:id="rId15"/>
    <p:sldId id="683" r:id="rId16"/>
    <p:sldId id="681" r:id="rId17"/>
    <p:sldId id="677" r:id="rId18"/>
    <p:sldId id="680" r:id="rId19"/>
    <p:sldId id="682" r:id="rId20"/>
    <p:sldId id="676" r:id="rId21"/>
    <p:sldId id="689" r:id="rId22"/>
  </p:sldIdLst>
  <p:sldSz cx="9144000" cy="6858000" type="screen4x3"/>
  <p:notesSz cx="7023100" cy="93091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Walsh" initials="" lastIdx="3" clrIdx="0"/>
  <p:cmAuthor id="2" name="Susan Coakley" initials="SC" lastIdx="4" clrIdx="1"/>
  <p:cmAuthor id="3" name="Walsh, Kate" initials="WK" lastIdx="2" clrIdx="2">
    <p:extLst>
      <p:ext uri="{19B8F6BF-5375-455C-9EA6-DF929625EA0E}">
        <p15:presenceInfo xmlns:p15="http://schemas.microsoft.com/office/powerpoint/2012/main" userId="S-1-5-21-1013449540-720069183-311576647-9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0A0"/>
    <a:srgbClr val="B1D0ED"/>
    <a:srgbClr val="ACD6F2"/>
    <a:srgbClr val="EFC99F"/>
    <a:srgbClr val="F5DDC3"/>
    <a:srgbClr val="FBDCA3"/>
    <a:srgbClr val="FDE8C3"/>
    <a:srgbClr val="FBDA9F"/>
    <a:srgbClr val="F8BF5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1715" autoAdjust="0"/>
  </p:normalViewPr>
  <p:slideViewPr>
    <p:cSldViewPr snapToGrid="0">
      <p:cViewPr varScale="1">
        <p:scale>
          <a:sx n="102" d="100"/>
          <a:sy n="102" d="100"/>
        </p:scale>
        <p:origin x="20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porrec\Box%20Sync\Metrics%20Project\Metrics%20Piv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porrec\Box%20Sync\Metrics%20Project\Metrics%20Pivo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porrec\Documents\participa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[Metrics Pivots.xlsx]HB Pivot!PivotTable1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HB</a:t>
            </a:r>
            <a:r>
              <a:rPr lang="en-US" b="1" baseline="0" dirty="0"/>
              <a:t> </a:t>
            </a:r>
            <a:r>
              <a:rPr lang="en-US" b="1" baseline="0" dirty="0" smtClean="0"/>
              <a:t>Fees Charged to Fund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</c:pivotFmts>
    <c:plotArea>
      <c:layout/>
      <c:areaChart>
        <c:grouping val="stacked"/>
        <c:varyColors val="0"/>
        <c:ser>
          <c:idx val="1"/>
          <c:order val="1"/>
          <c:tx>
            <c:strRef>
              <c:f>'HB Pivot'!$D$3</c:f>
              <c:strCache>
                <c:ptCount val="1"/>
                <c:pt idx="0">
                  <c:v>HB Fees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multiLvlStrRef>
              <c:f>'HB Pivot'!$A$4:$B$22</c:f>
              <c:multiLvlStrCache>
                <c:ptCount val="18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Sep</c:v>
                  </c:pt>
                  <c:pt idx="17">
                    <c:v>Oct</c:v>
                  </c:pt>
                </c:lvl>
                <c:lvl>
                  <c:pt idx="0">
                    <c:v>2018</c:v>
                  </c:pt>
                  <c:pt idx="8">
                    <c:v>2019</c:v>
                  </c:pt>
                </c:lvl>
              </c:multiLvlStrCache>
            </c:multiLvlStrRef>
          </c:cat>
          <c:val>
            <c:numRef>
              <c:f>'HB Pivot'!$D$4:$D$22</c:f>
              <c:numCache>
                <c:formatCode>"$"#,##0.00</c:formatCode>
                <c:ptCount val="18"/>
                <c:pt idx="0">
                  <c:v>2746.0639999999999</c:v>
                </c:pt>
                <c:pt idx="1">
                  <c:v>9921.7070399999975</c:v>
                </c:pt>
                <c:pt idx="2">
                  <c:v>9946.4344299999957</c:v>
                </c:pt>
                <c:pt idx="3">
                  <c:v>10336.830000000002</c:v>
                </c:pt>
                <c:pt idx="4">
                  <c:v>4291.42</c:v>
                </c:pt>
                <c:pt idx="5">
                  <c:v>10416.49</c:v>
                </c:pt>
                <c:pt idx="6">
                  <c:v>3583.81</c:v>
                </c:pt>
                <c:pt idx="7">
                  <c:v>5512.869999999999</c:v>
                </c:pt>
                <c:pt idx="8">
                  <c:v>11701.55</c:v>
                </c:pt>
                <c:pt idx="9">
                  <c:v>11943.160000000009</c:v>
                </c:pt>
                <c:pt idx="10">
                  <c:v>6586.3999999999987</c:v>
                </c:pt>
                <c:pt idx="11">
                  <c:v>11846.380000000001</c:v>
                </c:pt>
                <c:pt idx="12">
                  <c:v>20573.979999999996</c:v>
                </c:pt>
                <c:pt idx="13">
                  <c:v>9284.630000000001</c:v>
                </c:pt>
                <c:pt idx="14">
                  <c:v>24865.41</c:v>
                </c:pt>
                <c:pt idx="15">
                  <c:v>11543.919999999998</c:v>
                </c:pt>
                <c:pt idx="16">
                  <c:v>24937.55</c:v>
                </c:pt>
                <c:pt idx="17">
                  <c:v>22414.949999999997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-1752840160"/>
        <c:axId val="-1752842880"/>
      </c:areaChart>
      <c:lineChart>
        <c:grouping val="standard"/>
        <c:varyColors val="0"/>
        <c:ser>
          <c:idx val="0"/>
          <c:order val="0"/>
          <c:tx>
            <c:strRef>
              <c:f>'HB Pivot'!$C$3</c:f>
              <c:strCache>
                <c:ptCount val="1"/>
                <c:pt idx="0">
                  <c:v>Units</c:v>
                </c:pt>
              </c:strCache>
            </c:strRef>
          </c:tx>
          <c:spPr>
            <a:ln w="28575" cap="rnd">
              <a:solidFill>
                <a:schemeClr val="accent5">
                  <a:lumMod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multiLvlStrRef>
              <c:f>'HB Pivot'!$A$4:$B$22</c:f>
              <c:multiLvlStrCache>
                <c:ptCount val="18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Sep</c:v>
                  </c:pt>
                  <c:pt idx="17">
                    <c:v>Oct</c:v>
                  </c:pt>
                </c:lvl>
                <c:lvl>
                  <c:pt idx="0">
                    <c:v>2018</c:v>
                  </c:pt>
                  <c:pt idx="8">
                    <c:v>2019</c:v>
                  </c:pt>
                </c:lvl>
              </c:multiLvlStrCache>
            </c:multiLvlStrRef>
          </c:cat>
          <c:val>
            <c:numRef>
              <c:f>'HB Pivot'!$C$4:$C$22</c:f>
              <c:numCache>
                <c:formatCode>General</c:formatCode>
                <c:ptCount val="18"/>
                <c:pt idx="0">
                  <c:v>25</c:v>
                </c:pt>
                <c:pt idx="1">
                  <c:v>218</c:v>
                </c:pt>
                <c:pt idx="2">
                  <c:v>127</c:v>
                </c:pt>
                <c:pt idx="3">
                  <c:v>100</c:v>
                </c:pt>
                <c:pt idx="4">
                  <c:v>74</c:v>
                </c:pt>
                <c:pt idx="5">
                  <c:v>63</c:v>
                </c:pt>
                <c:pt idx="6">
                  <c:v>44</c:v>
                </c:pt>
                <c:pt idx="7">
                  <c:v>28</c:v>
                </c:pt>
                <c:pt idx="8">
                  <c:v>130</c:v>
                </c:pt>
                <c:pt idx="9">
                  <c:v>59</c:v>
                </c:pt>
                <c:pt idx="10">
                  <c:v>34</c:v>
                </c:pt>
                <c:pt idx="11">
                  <c:v>69</c:v>
                </c:pt>
                <c:pt idx="12">
                  <c:v>116</c:v>
                </c:pt>
                <c:pt idx="13">
                  <c:v>34</c:v>
                </c:pt>
                <c:pt idx="14">
                  <c:v>133</c:v>
                </c:pt>
                <c:pt idx="15">
                  <c:v>125</c:v>
                </c:pt>
                <c:pt idx="16">
                  <c:v>194</c:v>
                </c:pt>
                <c:pt idx="17">
                  <c:v>173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1752843968"/>
        <c:axId val="-1752850496"/>
      </c:lineChart>
      <c:valAx>
        <c:axId val="-17528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Units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2843968"/>
        <c:crosses val="autoZero"/>
        <c:crossBetween val="between"/>
      </c:valAx>
      <c:catAx>
        <c:axId val="-175284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2850496"/>
        <c:crosses val="autoZero"/>
        <c:auto val="1"/>
        <c:lblAlgn val="ctr"/>
        <c:lblOffset val="100"/>
        <c:noMultiLvlLbl val="0"/>
      </c:catAx>
      <c:valAx>
        <c:axId val="-1752842880"/>
        <c:scaling>
          <c:orientation val="minMax"/>
        </c:scaling>
        <c:delete val="0"/>
        <c:axPos val="r"/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2840160"/>
        <c:crosses val="max"/>
        <c:crossBetween val="between"/>
      </c:valAx>
      <c:catAx>
        <c:axId val="-1752840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52842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pivotSource>
    <c:name>[Metrics Pivots.xlsx]HB Pivot (2)!PivotTable1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/>
              <a:t>PB Fees Charged to Fund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4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</c:pivotFmt>
      <c:pivotFmt>
        <c:idx val="1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4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</c:pivotFmt>
      <c:pivotFmt>
        <c:idx val="4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4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</c:pivotFmt>
      <c:pivotFmt>
        <c:idx val="7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4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</c:pivotFmt>
    </c:pivotFmts>
    <c:plotArea>
      <c:layout/>
      <c:areaChart>
        <c:grouping val="standard"/>
        <c:varyColors val="0"/>
        <c:ser>
          <c:idx val="1"/>
          <c:order val="1"/>
          <c:tx>
            <c:strRef>
              <c:f>'HB Pivot (2)'!$D$3</c:f>
              <c:strCache>
                <c:ptCount val="1"/>
                <c:pt idx="0">
                  <c:v>PB Fees</c:v>
                </c:pt>
              </c:strCache>
            </c:strRef>
          </c:tx>
          <c:spPr>
            <a:solidFill>
              <a:srgbClr val="A1B5DA"/>
            </a:solidFill>
            <a:ln>
              <a:noFill/>
            </a:ln>
            <a:effectLst/>
          </c:spPr>
          <c:cat>
            <c:multiLvlStrRef>
              <c:f>'HB Pivot (2)'!$A$4:$B$20</c:f>
              <c:multiLvlStrCache>
                <c:ptCount val="16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Aug</c:v>
                  </c:pt>
                  <c:pt idx="15">
                    <c:v>Oct</c:v>
                  </c:pt>
                </c:lvl>
                <c:lvl>
                  <c:pt idx="0">
                    <c:v>2018</c:v>
                  </c:pt>
                  <c:pt idx="8">
                    <c:v>2019</c:v>
                  </c:pt>
                </c:lvl>
              </c:multiLvlStrCache>
            </c:multiLvlStrRef>
          </c:cat>
          <c:val>
            <c:numRef>
              <c:f>'HB Pivot (2)'!$D$4:$D$20</c:f>
              <c:numCache>
                <c:formatCode>"$"#,##0</c:formatCode>
                <c:ptCount val="16"/>
                <c:pt idx="0">
                  <c:v>3151</c:v>
                </c:pt>
                <c:pt idx="1">
                  <c:v>7018</c:v>
                </c:pt>
                <c:pt idx="2">
                  <c:v>10215</c:v>
                </c:pt>
                <c:pt idx="3">
                  <c:v>11788</c:v>
                </c:pt>
                <c:pt idx="4">
                  <c:v>3072</c:v>
                </c:pt>
                <c:pt idx="5">
                  <c:v>3301</c:v>
                </c:pt>
                <c:pt idx="6">
                  <c:v>975</c:v>
                </c:pt>
                <c:pt idx="7">
                  <c:v>734</c:v>
                </c:pt>
                <c:pt idx="8">
                  <c:v>1658</c:v>
                </c:pt>
                <c:pt idx="9">
                  <c:v>543</c:v>
                </c:pt>
                <c:pt idx="10">
                  <c:v>201</c:v>
                </c:pt>
                <c:pt idx="11">
                  <c:v>181</c:v>
                </c:pt>
                <c:pt idx="12">
                  <c:v>608</c:v>
                </c:pt>
                <c:pt idx="13">
                  <c:v>974</c:v>
                </c:pt>
                <c:pt idx="14">
                  <c:v>885</c:v>
                </c:pt>
                <c:pt idx="15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52849952"/>
        <c:axId val="-1752839072"/>
      </c:areaChart>
      <c:lineChart>
        <c:grouping val="stacked"/>
        <c:varyColors val="0"/>
        <c:ser>
          <c:idx val="0"/>
          <c:order val="0"/>
          <c:tx>
            <c:strRef>
              <c:f>'HB Pivot (2)'!$C$3</c:f>
              <c:strCache>
                <c:ptCount val="1"/>
                <c:pt idx="0">
                  <c:v>Units</c:v>
                </c:pt>
              </c:strCache>
            </c:strRef>
          </c:tx>
          <c:spPr>
            <a:ln w="28575" cap="rnd">
              <a:solidFill>
                <a:srgbClr val="6283C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shade val="76000"/>
                </a:schemeClr>
              </a:solidFill>
              <a:ln w="9525">
                <a:solidFill>
                  <a:schemeClr val="accent4">
                    <a:shade val="76000"/>
                  </a:schemeClr>
                </a:solidFill>
              </a:ln>
              <a:effectLst/>
            </c:spPr>
          </c:marker>
          <c:cat>
            <c:multiLvlStrRef>
              <c:f>'HB Pivot (2)'!$A$4:$B$20</c:f>
              <c:multiLvlStrCache>
                <c:ptCount val="16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Dec</c:v>
                  </c:pt>
                  <c:pt idx="8">
                    <c:v>Jan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Aug</c:v>
                  </c:pt>
                  <c:pt idx="15">
                    <c:v>Oct</c:v>
                  </c:pt>
                </c:lvl>
                <c:lvl>
                  <c:pt idx="0">
                    <c:v>2018</c:v>
                  </c:pt>
                  <c:pt idx="8">
                    <c:v>2019</c:v>
                  </c:pt>
                </c:lvl>
              </c:multiLvlStrCache>
            </c:multiLvlStrRef>
          </c:cat>
          <c:val>
            <c:numRef>
              <c:f>'HB Pivot (2)'!$C$4:$C$20</c:f>
              <c:numCache>
                <c:formatCode>General</c:formatCode>
                <c:ptCount val="16"/>
                <c:pt idx="0">
                  <c:v>25</c:v>
                </c:pt>
                <c:pt idx="1">
                  <c:v>38</c:v>
                </c:pt>
                <c:pt idx="2">
                  <c:v>61</c:v>
                </c:pt>
                <c:pt idx="3">
                  <c:v>80</c:v>
                </c:pt>
                <c:pt idx="4">
                  <c:v>18</c:v>
                </c:pt>
                <c:pt idx="5">
                  <c:v>20</c:v>
                </c:pt>
                <c:pt idx="6">
                  <c:v>7</c:v>
                </c:pt>
                <c:pt idx="7">
                  <c:v>3</c:v>
                </c:pt>
                <c:pt idx="8">
                  <c:v>8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8</c:v>
                </c:pt>
                <c:pt idx="14">
                  <c:v>6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1752839616"/>
        <c:axId val="-1752836352"/>
      </c:lineChart>
      <c:valAx>
        <c:axId val="-175283907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2849952"/>
        <c:crosses val="max"/>
        <c:crossBetween val="between"/>
      </c:valAx>
      <c:catAx>
        <c:axId val="-175284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2839072"/>
        <c:crosses val="autoZero"/>
        <c:auto val="1"/>
        <c:lblAlgn val="ctr"/>
        <c:lblOffset val="100"/>
        <c:noMultiLvlLbl val="0"/>
      </c:catAx>
      <c:valAx>
        <c:axId val="-1752836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Units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2839616"/>
        <c:crosses val="autoZero"/>
        <c:crossBetween val="between"/>
      </c:valAx>
      <c:catAx>
        <c:axId val="-175283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52836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New </a:t>
            </a:r>
            <a:r>
              <a:rPr lang="en-US" b="1" dirty="0" smtClean="0"/>
              <a:t>Participants Enrolled in Velos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Finds'!$O$1</c:f>
              <c:strCache>
                <c:ptCount val="1"/>
                <c:pt idx="0">
                  <c:v>New Participants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'Data Finds'!$N$2:$N$20</c:f>
              <c:strCache>
                <c:ptCount val="19"/>
                <c:pt idx="0">
                  <c:v>May-2018</c:v>
                </c:pt>
                <c:pt idx="1">
                  <c:v>Jun-2018</c:v>
                </c:pt>
                <c:pt idx="2">
                  <c:v>Jul-2018</c:v>
                </c:pt>
                <c:pt idx="3">
                  <c:v>Aug-2018</c:v>
                </c:pt>
                <c:pt idx="4">
                  <c:v>Sep-2018</c:v>
                </c:pt>
                <c:pt idx="5">
                  <c:v>Oct-2018</c:v>
                </c:pt>
                <c:pt idx="6">
                  <c:v>Nov-2018</c:v>
                </c:pt>
                <c:pt idx="7">
                  <c:v>Dec-2018</c:v>
                </c:pt>
                <c:pt idx="8">
                  <c:v>Jan-2019</c:v>
                </c:pt>
                <c:pt idx="9">
                  <c:v>Feb-2019</c:v>
                </c:pt>
                <c:pt idx="10">
                  <c:v>Mar-2019</c:v>
                </c:pt>
                <c:pt idx="11">
                  <c:v>Apr-2019</c:v>
                </c:pt>
                <c:pt idx="12">
                  <c:v>May-2019</c:v>
                </c:pt>
                <c:pt idx="13">
                  <c:v>Jun-2019</c:v>
                </c:pt>
                <c:pt idx="14">
                  <c:v>Jul-2019</c:v>
                </c:pt>
                <c:pt idx="15">
                  <c:v>Aug-2019</c:v>
                </c:pt>
                <c:pt idx="16">
                  <c:v>Sep-2019</c:v>
                </c:pt>
                <c:pt idx="17">
                  <c:v>Oct-2019</c:v>
                </c:pt>
                <c:pt idx="18">
                  <c:v>Nov-2019</c:v>
                </c:pt>
              </c:strCache>
            </c:strRef>
          </c:cat>
          <c:val>
            <c:numRef>
              <c:f>'Data Finds'!$O$2:$O$20</c:f>
              <c:numCache>
                <c:formatCode>General</c:formatCode>
                <c:ptCount val="19"/>
                <c:pt idx="0">
                  <c:v>87</c:v>
                </c:pt>
                <c:pt idx="1">
                  <c:v>68</c:v>
                </c:pt>
                <c:pt idx="2">
                  <c:v>69</c:v>
                </c:pt>
                <c:pt idx="3">
                  <c:v>51</c:v>
                </c:pt>
                <c:pt idx="4">
                  <c:v>44</c:v>
                </c:pt>
                <c:pt idx="5">
                  <c:v>92</c:v>
                </c:pt>
                <c:pt idx="6">
                  <c:v>55</c:v>
                </c:pt>
                <c:pt idx="7">
                  <c:v>35</c:v>
                </c:pt>
                <c:pt idx="8">
                  <c:v>51</c:v>
                </c:pt>
                <c:pt idx="9">
                  <c:v>42</c:v>
                </c:pt>
                <c:pt idx="10">
                  <c:v>52</c:v>
                </c:pt>
                <c:pt idx="11">
                  <c:v>58</c:v>
                </c:pt>
                <c:pt idx="12">
                  <c:v>39</c:v>
                </c:pt>
                <c:pt idx="13">
                  <c:v>33</c:v>
                </c:pt>
                <c:pt idx="14">
                  <c:v>44</c:v>
                </c:pt>
                <c:pt idx="15">
                  <c:v>31</c:v>
                </c:pt>
                <c:pt idx="16">
                  <c:v>57</c:v>
                </c:pt>
                <c:pt idx="17">
                  <c:v>53</c:v>
                </c:pt>
                <c:pt idx="18">
                  <c:v>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52837440"/>
        <c:axId val="-1752836896"/>
      </c:lineChart>
      <c:catAx>
        <c:axId val="-17528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2836896"/>
        <c:crosses val="autoZero"/>
        <c:auto val="1"/>
        <c:lblAlgn val="ctr"/>
        <c:lblOffset val="100"/>
        <c:noMultiLvlLbl val="0"/>
      </c:catAx>
      <c:valAx>
        <c:axId val="-175283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283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E47B5-23D0-4841-B45E-C0F8F63E3908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3D5D1FB-9C47-4AD7-AFB4-FAD064E2F368}">
      <dgm:prSet phldrT="[Text]"/>
      <dgm:spPr/>
      <dgm:t>
        <a:bodyPr/>
        <a:lstStyle/>
        <a:p>
          <a:r>
            <a:rPr lang="en-US" dirty="0" smtClean="0"/>
            <a:t>Financial</a:t>
          </a:r>
          <a:endParaRPr lang="en-US" dirty="0"/>
        </a:p>
      </dgm:t>
    </dgm:pt>
    <dgm:pt modelId="{7A5C4CAD-DE63-461E-97A5-2254607FE55F}" type="parTrans" cxnId="{8E6A024D-85AA-4E2C-AF5C-A5A7BD6968CA}">
      <dgm:prSet/>
      <dgm:spPr/>
      <dgm:t>
        <a:bodyPr/>
        <a:lstStyle/>
        <a:p>
          <a:endParaRPr lang="en-US"/>
        </a:p>
      </dgm:t>
    </dgm:pt>
    <dgm:pt modelId="{9F44A26A-851E-48AE-A75D-0A81C3E8B834}" type="sibTrans" cxnId="{8E6A024D-85AA-4E2C-AF5C-A5A7BD6968CA}">
      <dgm:prSet/>
      <dgm:spPr/>
      <dgm:t>
        <a:bodyPr/>
        <a:lstStyle/>
        <a:p>
          <a:endParaRPr lang="en-US"/>
        </a:p>
      </dgm:t>
    </dgm:pt>
    <dgm:pt modelId="{915D3B42-5171-4A9C-9861-567F3B34490C}">
      <dgm:prSet phldrT="[Text]" custT="1"/>
      <dgm:spPr/>
      <dgm:t>
        <a:bodyPr/>
        <a:lstStyle/>
        <a:p>
          <a:r>
            <a:rPr lang="en-US" sz="1600" dirty="0" smtClean="0"/>
            <a:t>Build budgets with per patient totals and other site costs in the study record</a:t>
          </a:r>
          <a:endParaRPr lang="en-US" sz="1600" dirty="0"/>
        </a:p>
      </dgm:t>
    </dgm:pt>
    <dgm:pt modelId="{D4B68EEC-C3D4-4434-8A74-842984A59B05}" type="parTrans" cxnId="{FE2698FA-C132-44C4-A1E5-60949DD362DA}">
      <dgm:prSet/>
      <dgm:spPr/>
      <dgm:t>
        <a:bodyPr/>
        <a:lstStyle/>
        <a:p>
          <a:endParaRPr lang="en-US"/>
        </a:p>
      </dgm:t>
    </dgm:pt>
    <dgm:pt modelId="{8AAEC83B-4DFF-4923-9D7D-1C5F6AE81E2D}" type="sibTrans" cxnId="{FE2698FA-C132-44C4-A1E5-60949DD362DA}">
      <dgm:prSet/>
      <dgm:spPr/>
      <dgm:t>
        <a:bodyPr/>
        <a:lstStyle/>
        <a:p>
          <a:endParaRPr lang="en-US"/>
        </a:p>
      </dgm:t>
    </dgm:pt>
    <dgm:pt modelId="{2142A709-6B4E-4D78-AF2F-9F222B13A4CE}">
      <dgm:prSet phldrT="[Text]" custT="1"/>
      <dgm:spPr/>
      <dgm:t>
        <a:bodyPr/>
        <a:lstStyle/>
        <a:p>
          <a:r>
            <a:rPr lang="en-US" sz="1600" dirty="0" smtClean="0"/>
            <a:t>Create milestones for invoicing sponsors</a:t>
          </a:r>
          <a:endParaRPr lang="en-US" sz="1600" dirty="0"/>
        </a:p>
      </dgm:t>
    </dgm:pt>
    <dgm:pt modelId="{A5816AF3-DB11-4936-BB13-7F497A81646E}" type="parTrans" cxnId="{ECC01A38-6858-483B-A962-BFED502BCECF}">
      <dgm:prSet/>
      <dgm:spPr/>
      <dgm:t>
        <a:bodyPr/>
        <a:lstStyle/>
        <a:p>
          <a:endParaRPr lang="en-US"/>
        </a:p>
      </dgm:t>
    </dgm:pt>
    <dgm:pt modelId="{52A294B9-A76E-4AB0-B05E-D8EA7C2A0DEF}" type="sibTrans" cxnId="{ECC01A38-6858-483B-A962-BFED502BCECF}">
      <dgm:prSet/>
      <dgm:spPr/>
      <dgm:t>
        <a:bodyPr/>
        <a:lstStyle/>
        <a:p>
          <a:endParaRPr lang="en-US"/>
        </a:p>
      </dgm:t>
    </dgm:pt>
    <dgm:pt modelId="{24FF6399-E785-43B3-B3A2-5FC074768883}">
      <dgm:prSet phldrT="[Text]"/>
      <dgm:spPr/>
      <dgm:t>
        <a:bodyPr/>
        <a:lstStyle/>
        <a:p>
          <a:r>
            <a:rPr lang="en-US" dirty="0" smtClean="0"/>
            <a:t>Administrative </a:t>
          </a:r>
          <a:endParaRPr lang="en-US" dirty="0"/>
        </a:p>
      </dgm:t>
    </dgm:pt>
    <dgm:pt modelId="{6CA37F01-33DF-46D6-B754-E56C565E630B}" type="parTrans" cxnId="{A7670B95-24E9-4CA4-A471-0FE6C24D4B9F}">
      <dgm:prSet/>
      <dgm:spPr/>
      <dgm:t>
        <a:bodyPr/>
        <a:lstStyle/>
        <a:p>
          <a:endParaRPr lang="en-US"/>
        </a:p>
      </dgm:t>
    </dgm:pt>
    <dgm:pt modelId="{F00792F2-B437-4779-9B0F-77463157AF8A}" type="sibTrans" cxnId="{A7670B95-24E9-4CA4-A471-0FE6C24D4B9F}">
      <dgm:prSet/>
      <dgm:spPr/>
      <dgm:t>
        <a:bodyPr/>
        <a:lstStyle/>
        <a:p>
          <a:endParaRPr lang="en-US"/>
        </a:p>
      </dgm:t>
    </dgm:pt>
    <dgm:pt modelId="{E911FDB5-13C9-4550-8808-9B3E72FBE7CD}">
      <dgm:prSet phldrT="[Text]" custT="1"/>
      <dgm:spPr/>
      <dgm:t>
        <a:bodyPr/>
        <a:lstStyle/>
        <a:p>
          <a:r>
            <a:rPr lang="en-US" sz="1600" dirty="0" smtClean="0"/>
            <a:t>Easy access to all study-related documents, including invoices,   payments received, IRB documents, and others. </a:t>
          </a:r>
          <a:endParaRPr lang="en-US" sz="1600" dirty="0"/>
        </a:p>
      </dgm:t>
    </dgm:pt>
    <dgm:pt modelId="{FC46623C-D9A7-4964-8AF9-B287DE7B1076}" type="parTrans" cxnId="{9D832FE3-874F-4393-9109-DF3CE09CB32A}">
      <dgm:prSet/>
      <dgm:spPr/>
      <dgm:t>
        <a:bodyPr/>
        <a:lstStyle/>
        <a:p>
          <a:endParaRPr lang="en-US"/>
        </a:p>
      </dgm:t>
    </dgm:pt>
    <dgm:pt modelId="{1DDE6DC3-E77B-49DC-B5DA-4F7555A200CC}" type="sibTrans" cxnId="{9D832FE3-874F-4393-9109-DF3CE09CB32A}">
      <dgm:prSet/>
      <dgm:spPr/>
      <dgm:t>
        <a:bodyPr/>
        <a:lstStyle/>
        <a:p>
          <a:endParaRPr lang="en-US"/>
        </a:p>
      </dgm:t>
    </dgm:pt>
    <dgm:pt modelId="{3AD06DD0-A477-4A5A-B537-20CD508283B4}">
      <dgm:prSet phldrT="[Text]"/>
      <dgm:spPr/>
      <dgm:t>
        <a:bodyPr/>
        <a:lstStyle/>
        <a:p>
          <a:r>
            <a:rPr lang="en-US" dirty="0" smtClean="0"/>
            <a:t>Clinical Research</a:t>
          </a:r>
          <a:endParaRPr lang="en-US" dirty="0"/>
        </a:p>
      </dgm:t>
    </dgm:pt>
    <dgm:pt modelId="{73391972-1187-47A3-B1E6-8E4381F6C94A}" type="parTrans" cxnId="{7054EA4B-FAE3-4E6D-8551-CF947344AA51}">
      <dgm:prSet/>
      <dgm:spPr/>
      <dgm:t>
        <a:bodyPr/>
        <a:lstStyle/>
        <a:p>
          <a:endParaRPr lang="en-US"/>
        </a:p>
      </dgm:t>
    </dgm:pt>
    <dgm:pt modelId="{21F1F24A-4168-4340-89B1-1D1D45CF20A1}" type="sibTrans" cxnId="{7054EA4B-FAE3-4E6D-8551-CF947344AA51}">
      <dgm:prSet/>
      <dgm:spPr/>
      <dgm:t>
        <a:bodyPr/>
        <a:lstStyle/>
        <a:p>
          <a:endParaRPr lang="en-US"/>
        </a:p>
      </dgm:t>
    </dgm:pt>
    <dgm:pt modelId="{E1FC570F-CD94-4227-97BD-F1830BE71BEF}">
      <dgm:prSet phldrT="[Text]" custT="1"/>
      <dgm:spPr/>
      <dgm:t>
        <a:bodyPr/>
        <a:lstStyle/>
        <a:p>
          <a:r>
            <a:rPr lang="en-US" sz="1600" dirty="0" smtClean="0"/>
            <a:t>Track patient enrollment statuses and study visits via </a:t>
          </a:r>
          <a:r>
            <a:rPr lang="en-US" sz="1600" dirty="0" err="1" smtClean="0"/>
            <a:t>VelosCT</a:t>
          </a:r>
          <a:r>
            <a:rPr lang="en-US" sz="1600" dirty="0" smtClean="0"/>
            <a:t> calendars</a:t>
          </a:r>
          <a:endParaRPr lang="en-US" sz="1600" dirty="0"/>
        </a:p>
      </dgm:t>
    </dgm:pt>
    <dgm:pt modelId="{0AC675DD-D4B0-4693-AAE6-3AABF852D248}" type="parTrans" cxnId="{EBA61D11-2A57-45E5-B3F1-D3325A1B77A0}">
      <dgm:prSet/>
      <dgm:spPr/>
      <dgm:t>
        <a:bodyPr/>
        <a:lstStyle/>
        <a:p>
          <a:endParaRPr lang="en-US"/>
        </a:p>
      </dgm:t>
    </dgm:pt>
    <dgm:pt modelId="{6DE6F154-4157-4FCF-A3BB-EF441792ABC6}" type="sibTrans" cxnId="{EBA61D11-2A57-45E5-B3F1-D3325A1B77A0}">
      <dgm:prSet/>
      <dgm:spPr/>
      <dgm:t>
        <a:bodyPr/>
        <a:lstStyle/>
        <a:p>
          <a:endParaRPr lang="en-US"/>
        </a:p>
      </dgm:t>
    </dgm:pt>
    <dgm:pt modelId="{03C96FDA-124F-46C9-A889-FF5C1F1C555B}">
      <dgm:prSet phldrT="[Text]" custT="1"/>
      <dgm:spPr/>
      <dgm:t>
        <a:bodyPr/>
        <a:lstStyle/>
        <a:p>
          <a:r>
            <a:rPr lang="en-US" sz="1600" dirty="0" smtClean="0"/>
            <a:t>Ensure compliant billing to Medicare/third party payers </a:t>
          </a:r>
          <a:endParaRPr lang="en-US" sz="1600" dirty="0"/>
        </a:p>
      </dgm:t>
    </dgm:pt>
    <dgm:pt modelId="{017623F1-8F5F-467A-A4E4-F14C7195CB37}" type="parTrans" cxnId="{07BC80EF-1BE5-4982-A7F8-B12F4429380C}">
      <dgm:prSet/>
      <dgm:spPr/>
      <dgm:t>
        <a:bodyPr/>
        <a:lstStyle/>
        <a:p>
          <a:endParaRPr lang="en-US"/>
        </a:p>
      </dgm:t>
    </dgm:pt>
    <dgm:pt modelId="{0802C995-2595-449C-ADF4-922600A176A6}" type="sibTrans" cxnId="{07BC80EF-1BE5-4982-A7F8-B12F4429380C}">
      <dgm:prSet/>
      <dgm:spPr/>
      <dgm:t>
        <a:bodyPr/>
        <a:lstStyle/>
        <a:p>
          <a:endParaRPr lang="en-US"/>
        </a:p>
      </dgm:t>
    </dgm:pt>
    <dgm:pt modelId="{63C7F511-2408-48F9-B7CB-6AE40D608883}">
      <dgm:prSet phldrT="[Text]"/>
      <dgm:spPr/>
      <dgm:t>
        <a:bodyPr/>
        <a:lstStyle/>
        <a:p>
          <a:endParaRPr lang="en-US" sz="2300" dirty="0"/>
        </a:p>
      </dgm:t>
    </dgm:pt>
    <dgm:pt modelId="{AB1445F9-BA80-4030-987E-A70AE4F53F18}" type="parTrans" cxnId="{697456C5-BBD4-44E4-9E85-BB6673642DB6}">
      <dgm:prSet/>
      <dgm:spPr/>
      <dgm:t>
        <a:bodyPr/>
        <a:lstStyle/>
        <a:p>
          <a:endParaRPr lang="en-US"/>
        </a:p>
      </dgm:t>
    </dgm:pt>
    <dgm:pt modelId="{4E43637A-68B0-4C9B-B9D1-4BFCC72694FB}" type="sibTrans" cxnId="{697456C5-BBD4-44E4-9E85-BB6673642DB6}">
      <dgm:prSet/>
      <dgm:spPr/>
      <dgm:t>
        <a:bodyPr/>
        <a:lstStyle/>
        <a:p>
          <a:endParaRPr lang="en-US"/>
        </a:p>
      </dgm:t>
    </dgm:pt>
    <dgm:pt modelId="{47B8E070-3DEB-48F0-B78F-A6CD55548A8B}">
      <dgm:prSet phldrT="[Text]" custT="1"/>
      <dgm:spPr/>
      <dgm:t>
        <a:bodyPr/>
        <a:lstStyle/>
        <a:p>
          <a:r>
            <a:rPr lang="en-US" sz="1600" dirty="0" smtClean="0"/>
            <a:t>Run reports to review study status, patient activities, milestones achieved, etc.</a:t>
          </a:r>
          <a:endParaRPr lang="en-US" sz="1600" dirty="0"/>
        </a:p>
      </dgm:t>
    </dgm:pt>
    <dgm:pt modelId="{694B561D-642B-4C03-84AA-8B95EC75B311}" type="parTrans" cxnId="{CA8DFA77-4C1C-417B-86CC-DB3D602BDA93}">
      <dgm:prSet/>
      <dgm:spPr/>
      <dgm:t>
        <a:bodyPr/>
        <a:lstStyle/>
        <a:p>
          <a:endParaRPr lang="en-US"/>
        </a:p>
      </dgm:t>
    </dgm:pt>
    <dgm:pt modelId="{1C970BD2-C331-4084-9E20-BF54C90CB877}" type="sibTrans" cxnId="{CA8DFA77-4C1C-417B-86CC-DB3D602BDA93}">
      <dgm:prSet/>
      <dgm:spPr/>
      <dgm:t>
        <a:bodyPr/>
        <a:lstStyle/>
        <a:p>
          <a:endParaRPr lang="en-US"/>
        </a:p>
      </dgm:t>
    </dgm:pt>
    <dgm:pt modelId="{7D39D69B-60C9-499E-BFB8-E528869AC2C7}">
      <dgm:prSet phldrT="[Text]" custT="1"/>
      <dgm:spPr/>
      <dgm:t>
        <a:bodyPr/>
        <a:lstStyle/>
        <a:p>
          <a:endParaRPr lang="en-US" sz="1600" dirty="0"/>
        </a:p>
      </dgm:t>
    </dgm:pt>
    <dgm:pt modelId="{A4E6F976-6ADB-4083-9385-72D25E3DC100}" type="parTrans" cxnId="{591771C3-536C-45B4-AE06-DC36B7352EE7}">
      <dgm:prSet/>
      <dgm:spPr/>
      <dgm:t>
        <a:bodyPr/>
        <a:lstStyle/>
        <a:p>
          <a:endParaRPr lang="en-US"/>
        </a:p>
      </dgm:t>
    </dgm:pt>
    <dgm:pt modelId="{FCFC2371-E42F-4C1C-865D-0D45230F2DA1}" type="sibTrans" cxnId="{591771C3-536C-45B4-AE06-DC36B7352EE7}">
      <dgm:prSet/>
      <dgm:spPr/>
      <dgm:t>
        <a:bodyPr/>
        <a:lstStyle/>
        <a:p>
          <a:endParaRPr lang="en-US"/>
        </a:p>
      </dgm:t>
    </dgm:pt>
    <dgm:pt modelId="{43222955-FC49-499D-80F2-326A9D853400}">
      <dgm:prSet phldrT="[Text]" custT="1"/>
      <dgm:spPr/>
      <dgm:t>
        <a:bodyPr/>
        <a:lstStyle/>
        <a:p>
          <a:endParaRPr lang="en-US" sz="1600" dirty="0"/>
        </a:p>
      </dgm:t>
    </dgm:pt>
    <dgm:pt modelId="{AB4FF1E2-05CD-4280-8217-51F0A4A3602B}" type="parTrans" cxnId="{288E1DC0-AA95-4E20-8C31-335E5F6C38B4}">
      <dgm:prSet/>
      <dgm:spPr/>
      <dgm:t>
        <a:bodyPr/>
        <a:lstStyle/>
        <a:p>
          <a:endParaRPr lang="en-US"/>
        </a:p>
      </dgm:t>
    </dgm:pt>
    <dgm:pt modelId="{BA92EBFA-6BFE-4602-97E5-4AB2FF495A75}" type="sibTrans" cxnId="{288E1DC0-AA95-4E20-8C31-335E5F6C38B4}">
      <dgm:prSet/>
      <dgm:spPr/>
      <dgm:t>
        <a:bodyPr/>
        <a:lstStyle/>
        <a:p>
          <a:endParaRPr lang="en-US"/>
        </a:p>
      </dgm:t>
    </dgm:pt>
    <dgm:pt modelId="{BE1290C2-A812-4162-AC3F-D1E92FD4F12B}">
      <dgm:prSet phldrT="[Text]" custT="1"/>
      <dgm:spPr/>
      <dgm:t>
        <a:bodyPr/>
        <a:lstStyle/>
        <a:p>
          <a:endParaRPr lang="en-US" sz="1600" dirty="0"/>
        </a:p>
      </dgm:t>
    </dgm:pt>
    <dgm:pt modelId="{4207F027-2D3E-4B56-A60E-7B0E4BFD4909}" type="parTrans" cxnId="{1756A09E-8E82-48C9-B7F9-DFC146CC456C}">
      <dgm:prSet/>
      <dgm:spPr/>
      <dgm:t>
        <a:bodyPr/>
        <a:lstStyle/>
        <a:p>
          <a:endParaRPr lang="en-US"/>
        </a:p>
      </dgm:t>
    </dgm:pt>
    <dgm:pt modelId="{3CFCA24D-F3EE-4120-B362-D1A92566B2A8}" type="sibTrans" cxnId="{1756A09E-8E82-48C9-B7F9-DFC146CC456C}">
      <dgm:prSet/>
      <dgm:spPr/>
      <dgm:t>
        <a:bodyPr/>
        <a:lstStyle/>
        <a:p>
          <a:endParaRPr lang="en-US"/>
        </a:p>
      </dgm:t>
    </dgm:pt>
    <dgm:pt modelId="{8AC3ACC2-122D-47AE-8F5B-A3BAADC23445}" type="pres">
      <dgm:prSet presAssocID="{2F4E47B5-23D0-4841-B45E-C0F8F63E39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8B97B-6BDF-4A22-928C-8853B983D396}" type="pres">
      <dgm:prSet presAssocID="{43D5D1FB-9C47-4AD7-AFB4-FAD064E2F368}" presName="composite" presStyleCnt="0"/>
      <dgm:spPr/>
    </dgm:pt>
    <dgm:pt modelId="{AD25FB12-5865-4017-A4B0-B8DFBB47998E}" type="pres">
      <dgm:prSet presAssocID="{43D5D1FB-9C47-4AD7-AFB4-FAD064E2F3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03C8B-979F-46EE-8148-C02857C3CA26}" type="pres">
      <dgm:prSet presAssocID="{43D5D1FB-9C47-4AD7-AFB4-FAD064E2F36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6DDBD-F222-4359-A69E-75150257395A}" type="pres">
      <dgm:prSet presAssocID="{9F44A26A-851E-48AE-A75D-0A81C3E8B834}" presName="space" presStyleCnt="0"/>
      <dgm:spPr/>
    </dgm:pt>
    <dgm:pt modelId="{ED223B26-A4DD-4E97-9075-A569936C19FF}" type="pres">
      <dgm:prSet presAssocID="{24FF6399-E785-43B3-B3A2-5FC074768883}" presName="composite" presStyleCnt="0"/>
      <dgm:spPr/>
    </dgm:pt>
    <dgm:pt modelId="{0D06863B-3B34-43A1-A0AB-F80137CEACDC}" type="pres">
      <dgm:prSet presAssocID="{24FF6399-E785-43B3-B3A2-5FC07476888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03347-E984-4F53-B13B-5A4DAD077B15}" type="pres">
      <dgm:prSet presAssocID="{24FF6399-E785-43B3-B3A2-5FC07476888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3BB0C-9A62-48D8-8F9B-CD3DCFF53276}" type="pres">
      <dgm:prSet presAssocID="{F00792F2-B437-4779-9B0F-77463157AF8A}" presName="space" presStyleCnt="0"/>
      <dgm:spPr/>
    </dgm:pt>
    <dgm:pt modelId="{93930DA4-D8F5-41B1-802D-5C5C2CAE8D68}" type="pres">
      <dgm:prSet presAssocID="{3AD06DD0-A477-4A5A-B537-20CD508283B4}" presName="composite" presStyleCnt="0"/>
      <dgm:spPr/>
    </dgm:pt>
    <dgm:pt modelId="{5F266F61-E46A-4F92-A8D7-25A3B20BF778}" type="pres">
      <dgm:prSet presAssocID="{3AD06DD0-A477-4A5A-B537-20CD508283B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E1364-0717-4A1F-A0D5-7BB3C97C6224}" type="pres">
      <dgm:prSet presAssocID="{3AD06DD0-A477-4A5A-B537-20CD508283B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2698FA-C132-44C4-A1E5-60949DD362DA}" srcId="{43D5D1FB-9C47-4AD7-AFB4-FAD064E2F368}" destId="{915D3B42-5171-4A9C-9861-567F3B34490C}" srcOrd="0" destOrd="0" parTransId="{D4B68EEC-C3D4-4434-8A74-842984A59B05}" sibTransId="{8AAEC83B-4DFF-4923-9D7D-1C5F6AE81E2D}"/>
    <dgm:cxn modelId="{ECC01A38-6858-483B-A962-BFED502BCECF}" srcId="{43D5D1FB-9C47-4AD7-AFB4-FAD064E2F368}" destId="{2142A709-6B4E-4D78-AF2F-9F222B13A4CE}" srcOrd="2" destOrd="0" parTransId="{A5816AF3-DB11-4936-BB13-7F497A81646E}" sibTransId="{52A294B9-A76E-4AB0-B05E-D8EA7C2A0DEF}"/>
    <dgm:cxn modelId="{9D832FE3-874F-4393-9109-DF3CE09CB32A}" srcId="{24FF6399-E785-43B3-B3A2-5FC074768883}" destId="{E911FDB5-13C9-4550-8808-9B3E72FBE7CD}" srcOrd="0" destOrd="0" parTransId="{FC46623C-D9A7-4964-8AF9-B287DE7B1076}" sibTransId="{1DDE6DC3-E77B-49DC-B5DA-4F7555A200CC}"/>
    <dgm:cxn modelId="{8E6A024D-85AA-4E2C-AF5C-A5A7BD6968CA}" srcId="{2F4E47B5-23D0-4841-B45E-C0F8F63E3908}" destId="{43D5D1FB-9C47-4AD7-AFB4-FAD064E2F368}" srcOrd="0" destOrd="0" parTransId="{7A5C4CAD-DE63-461E-97A5-2254607FE55F}" sibTransId="{9F44A26A-851E-48AE-A75D-0A81C3E8B834}"/>
    <dgm:cxn modelId="{66CC2F3B-E705-45EE-A059-E54C29064CC9}" type="presOf" srcId="{63C7F511-2408-48F9-B7CB-6AE40D608883}" destId="{E8803C8B-979F-46EE-8148-C02857C3CA26}" srcOrd="0" destOrd="3" presId="urn:microsoft.com/office/officeart/2005/8/layout/hList1"/>
    <dgm:cxn modelId="{C931CD6F-B45C-4559-AAB3-64C50152CE12}" type="presOf" srcId="{2F4E47B5-23D0-4841-B45E-C0F8F63E3908}" destId="{8AC3ACC2-122D-47AE-8F5B-A3BAADC23445}" srcOrd="0" destOrd="0" presId="urn:microsoft.com/office/officeart/2005/8/layout/hList1"/>
    <dgm:cxn modelId="{E80B6B8F-102B-43E0-8610-B98BEEEE09EA}" type="presOf" srcId="{03C96FDA-124F-46C9-A889-FF5C1F1C555B}" destId="{4E9E1364-0717-4A1F-A0D5-7BB3C97C6224}" srcOrd="0" destOrd="2" presId="urn:microsoft.com/office/officeart/2005/8/layout/hList1"/>
    <dgm:cxn modelId="{DAC99DC1-4F76-47F0-BE54-DDC7F7750ABE}" type="presOf" srcId="{47B8E070-3DEB-48F0-B78F-A6CD55548A8B}" destId="{77E03347-E984-4F53-B13B-5A4DAD077B15}" srcOrd="0" destOrd="2" presId="urn:microsoft.com/office/officeart/2005/8/layout/hList1"/>
    <dgm:cxn modelId="{96FE51BC-699A-4CC9-9943-AFE9F1B3CFEB}" type="presOf" srcId="{3AD06DD0-A477-4A5A-B537-20CD508283B4}" destId="{5F266F61-E46A-4F92-A8D7-25A3B20BF778}" srcOrd="0" destOrd="0" presId="urn:microsoft.com/office/officeart/2005/8/layout/hList1"/>
    <dgm:cxn modelId="{C16EBC4F-624D-442F-A6ED-8D9B85C25A7B}" type="presOf" srcId="{43D5D1FB-9C47-4AD7-AFB4-FAD064E2F368}" destId="{AD25FB12-5865-4017-A4B0-B8DFBB47998E}" srcOrd="0" destOrd="0" presId="urn:microsoft.com/office/officeart/2005/8/layout/hList1"/>
    <dgm:cxn modelId="{A7670B95-24E9-4CA4-A471-0FE6C24D4B9F}" srcId="{2F4E47B5-23D0-4841-B45E-C0F8F63E3908}" destId="{24FF6399-E785-43B3-B3A2-5FC074768883}" srcOrd="1" destOrd="0" parTransId="{6CA37F01-33DF-46D6-B754-E56C565E630B}" sibTransId="{F00792F2-B437-4779-9B0F-77463157AF8A}"/>
    <dgm:cxn modelId="{DAF514B8-93C3-4869-BAF7-176A9DBCFAF0}" type="presOf" srcId="{43222955-FC49-499D-80F2-326A9D853400}" destId="{E8803C8B-979F-46EE-8148-C02857C3CA26}" srcOrd="0" destOrd="1" presId="urn:microsoft.com/office/officeart/2005/8/layout/hList1"/>
    <dgm:cxn modelId="{FC322340-397C-4B68-BBAF-0E679D0EB3CB}" type="presOf" srcId="{BE1290C2-A812-4162-AC3F-D1E92FD4F12B}" destId="{4E9E1364-0717-4A1F-A0D5-7BB3C97C6224}" srcOrd="0" destOrd="1" presId="urn:microsoft.com/office/officeart/2005/8/layout/hList1"/>
    <dgm:cxn modelId="{A7056C61-E062-481A-B8DB-4C159A8B3840}" type="presOf" srcId="{24FF6399-E785-43B3-B3A2-5FC074768883}" destId="{0D06863B-3B34-43A1-A0AB-F80137CEACDC}" srcOrd="0" destOrd="0" presId="urn:microsoft.com/office/officeart/2005/8/layout/hList1"/>
    <dgm:cxn modelId="{CA8DFA77-4C1C-417B-86CC-DB3D602BDA93}" srcId="{24FF6399-E785-43B3-B3A2-5FC074768883}" destId="{47B8E070-3DEB-48F0-B78F-A6CD55548A8B}" srcOrd="2" destOrd="0" parTransId="{694B561D-642B-4C03-84AA-8B95EC75B311}" sibTransId="{1C970BD2-C331-4084-9E20-BF54C90CB877}"/>
    <dgm:cxn modelId="{9A840DA1-09DD-48C0-92F3-23389AE87CFD}" type="presOf" srcId="{2142A709-6B4E-4D78-AF2F-9F222B13A4CE}" destId="{E8803C8B-979F-46EE-8148-C02857C3CA26}" srcOrd="0" destOrd="2" presId="urn:microsoft.com/office/officeart/2005/8/layout/hList1"/>
    <dgm:cxn modelId="{EBA61D11-2A57-45E5-B3F1-D3325A1B77A0}" srcId="{3AD06DD0-A477-4A5A-B537-20CD508283B4}" destId="{E1FC570F-CD94-4227-97BD-F1830BE71BEF}" srcOrd="0" destOrd="0" parTransId="{0AC675DD-D4B0-4693-AAE6-3AABF852D248}" sibTransId="{6DE6F154-4157-4FCF-A3BB-EF441792ABC6}"/>
    <dgm:cxn modelId="{07BC80EF-1BE5-4982-A7F8-B12F4429380C}" srcId="{3AD06DD0-A477-4A5A-B537-20CD508283B4}" destId="{03C96FDA-124F-46C9-A889-FF5C1F1C555B}" srcOrd="2" destOrd="0" parTransId="{017623F1-8F5F-467A-A4E4-F14C7195CB37}" sibTransId="{0802C995-2595-449C-ADF4-922600A176A6}"/>
    <dgm:cxn modelId="{697456C5-BBD4-44E4-9E85-BB6673642DB6}" srcId="{43D5D1FB-9C47-4AD7-AFB4-FAD064E2F368}" destId="{63C7F511-2408-48F9-B7CB-6AE40D608883}" srcOrd="3" destOrd="0" parTransId="{AB1445F9-BA80-4030-987E-A70AE4F53F18}" sibTransId="{4E43637A-68B0-4C9B-B9D1-4BFCC72694FB}"/>
    <dgm:cxn modelId="{7054EA4B-FAE3-4E6D-8551-CF947344AA51}" srcId="{2F4E47B5-23D0-4841-B45E-C0F8F63E3908}" destId="{3AD06DD0-A477-4A5A-B537-20CD508283B4}" srcOrd="2" destOrd="0" parTransId="{73391972-1187-47A3-B1E6-8E4381F6C94A}" sibTransId="{21F1F24A-4168-4340-89B1-1D1D45CF20A1}"/>
    <dgm:cxn modelId="{0CE982EA-8F5F-464F-A239-2484CF6CE069}" type="presOf" srcId="{7D39D69B-60C9-499E-BFB8-E528869AC2C7}" destId="{77E03347-E984-4F53-B13B-5A4DAD077B15}" srcOrd="0" destOrd="1" presId="urn:microsoft.com/office/officeart/2005/8/layout/hList1"/>
    <dgm:cxn modelId="{591771C3-536C-45B4-AE06-DC36B7352EE7}" srcId="{24FF6399-E785-43B3-B3A2-5FC074768883}" destId="{7D39D69B-60C9-499E-BFB8-E528869AC2C7}" srcOrd="1" destOrd="0" parTransId="{A4E6F976-6ADB-4083-9385-72D25E3DC100}" sibTransId="{FCFC2371-E42F-4C1C-865D-0D45230F2DA1}"/>
    <dgm:cxn modelId="{288E1DC0-AA95-4E20-8C31-335E5F6C38B4}" srcId="{43D5D1FB-9C47-4AD7-AFB4-FAD064E2F368}" destId="{43222955-FC49-499D-80F2-326A9D853400}" srcOrd="1" destOrd="0" parTransId="{AB4FF1E2-05CD-4280-8217-51F0A4A3602B}" sibTransId="{BA92EBFA-6BFE-4602-97E5-4AB2FF495A75}"/>
    <dgm:cxn modelId="{E34676B2-2A14-4522-AA20-41117D7DA692}" type="presOf" srcId="{915D3B42-5171-4A9C-9861-567F3B34490C}" destId="{E8803C8B-979F-46EE-8148-C02857C3CA26}" srcOrd="0" destOrd="0" presId="urn:microsoft.com/office/officeart/2005/8/layout/hList1"/>
    <dgm:cxn modelId="{A86F3AC4-66F0-45A1-B570-4969D6141B40}" type="presOf" srcId="{E911FDB5-13C9-4550-8808-9B3E72FBE7CD}" destId="{77E03347-E984-4F53-B13B-5A4DAD077B15}" srcOrd="0" destOrd="0" presId="urn:microsoft.com/office/officeart/2005/8/layout/hList1"/>
    <dgm:cxn modelId="{1756A09E-8E82-48C9-B7F9-DFC146CC456C}" srcId="{3AD06DD0-A477-4A5A-B537-20CD508283B4}" destId="{BE1290C2-A812-4162-AC3F-D1E92FD4F12B}" srcOrd="1" destOrd="0" parTransId="{4207F027-2D3E-4B56-A60E-7B0E4BFD4909}" sibTransId="{3CFCA24D-F3EE-4120-B362-D1A92566B2A8}"/>
    <dgm:cxn modelId="{654F3220-8284-472F-AF64-94BF0D6F0BFA}" type="presOf" srcId="{E1FC570F-CD94-4227-97BD-F1830BE71BEF}" destId="{4E9E1364-0717-4A1F-A0D5-7BB3C97C6224}" srcOrd="0" destOrd="0" presId="urn:microsoft.com/office/officeart/2005/8/layout/hList1"/>
    <dgm:cxn modelId="{DE8B1FAE-587E-42EE-8942-AE99C74E7081}" type="presParOf" srcId="{8AC3ACC2-122D-47AE-8F5B-A3BAADC23445}" destId="{9FF8B97B-6BDF-4A22-928C-8853B983D396}" srcOrd="0" destOrd="0" presId="urn:microsoft.com/office/officeart/2005/8/layout/hList1"/>
    <dgm:cxn modelId="{CF832049-D313-437A-83C5-119273E387BB}" type="presParOf" srcId="{9FF8B97B-6BDF-4A22-928C-8853B983D396}" destId="{AD25FB12-5865-4017-A4B0-B8DFBB47998E}" srcOrd="0" destOrd="0" presId="urn:microsoft.com/office/officeart/2005/8/layout/hList1"/>
    <dgm:cxn modelId="{E8D05843-5CFC-4CB0-AB36-30D74DFD3101}" type="presParOf" srcId="{9FF8B97B-6BDF-4A22-928C-8853B983D396}" destId="{E8803C8B-979F-46EE-8148-C02857C3CA26}" srcOrd="1" destOrd="0" presId="urn:microsoft.com/office/officeart/2005/8/layout/hList1"/>
    <dgm:cxn modelId="{A44A5B17-3B73-4D79-AA2C-B919CF83071E}" type="presParOf" srcId="{8AC3ACC2-122D-47AE-8F5B-A3BAADC23445}" destId="{2EA6DDBD-F222-4359-A69E-75150257395A}" srcOrd="1" destOrd="0" presId="urn:microsoft.com/office/officeart/2005/8/layout/hList1"/>
    <dgm:cxn modelId="{A632485D-4774-44B8-BFEF-BC9AF8DA5B05}" type="presParOf" srcId="{8AC3ACC2-122D-47AE-8F5B-A3BAADC23445}" destId="{ED223B26-A4DD-4E97-9075-A569936C19FF}" srcOrd="2" destOrd="0" presId="urn:microsoft.com/office/officeart/2005/8/layout/hList1"/>
    <dgm:cxn modelId="{8C86FBD3-B870-4F53-AFD6-7424B6D0DF83}" type="presParOf" srcId="{ED223B26-A4DD-4E97-9075-A569936C19FF}" destId="{0D06863B-3B34-43A1-A0AB-F80137CEACDC}" srcOrd="0" destOrd="0" presId="urn:microsoft.com/office/officeart/2005/8/layout/hList1"/>
    <dgm:cxn modelId="{CBFAA060-4A2A-4BD8-91E1-E798B01CD83D}" type="presParOf" srcId="{ED223B26-A4DD-4E97-9075-A569936C19FF}" destId="{77E03347-E984-4F53-B13B-5A4DAD077B15}" srcOrd="1" destOrd="0" presId="urn:microsoft.com/office/officeart/2005/8/layout/hList1"/>
    <dgm:cxn modelId="{EC7CB6F3-34A4-447C-95D7-8B5C15D95C15}" type="presParOf" srcId="{8AC3ACC2-122D-47AE-8F5B-A3BAADC23445}" destId="{DAC3BB0C-9A62-48D8-8F9B-CD3DCFF53276}" srcOrd="3" destOrd="0" presId="urn:microsoft.com/office/officeart/2005/8/layout/hList1"/>
    <dgm:cxn modelId="{759D0530-BAEC-4A3D-88B4-4ED75FDD5102}" type="presParOf" srcId="{8AC3ACC2-122D-47AE-8F5B-A3BAADC23445}" destId="{93930DA4-D8F5-41B1-802D-5C5C2CAE8D68}" srcOrd="4" destOrd="0" presId="urn:microsoft.com/office/officeart/2005/8/layout/hList1"/>
    <dgm:cxn modelId="{7187A299-92AE-4465-93DD-FB8DCE08E65D}" type="presParOf" srcId="{93930DA4-D8F5-41B1-802D-5C5C2CAE8D68}" destId="{5F266F61-E46A-4F92-A8D7-25A3B20BF778}" srcOrd="0" destOrd="0" presId="urn:microsoft.com/office/officeart/2005/8/layout/hList1"/>
    <dgm:cxn modelId="{0DFA5DCA-8F2B-41F2-AA5D-BF2E0D79DF3A}" type="presParOf" srcId="{93930DA4-D8F5-41B1-802D-5C5C2CAE8D68}" destId="{4E9E1364-0717-4A1F-A0D5-7BB3C97C62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5FB12-5865-4017-A4B0-B8DFBB47998E}">
      <dsp:nvSpPr>
        <dsp:cNvPr id="0" name=""/>
        <dsp:cNvSpPr/>
      </dsp:nvSpPr>
      <dsp:spPr>
        <a:xfrm>
          <a:off x="2293" y="82254"/>
          <a:ext cx="2235814" cy="7928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Financial</a:t>
          </a:r>
          <a:endParaRPr lang="en-US" sz="2300" kern="1200" dirty="0"/>
        </a:p>
      </dsp:txBody>
      <dsp:txXfrm>
        <a:off x="2293" y="82254"/>
        <a:ext cx="2235814" cy="792858"/>
      </dsp:txXfrm>
    </dsp:sp>
    <dsp:sp modelId="{E8803C8B-979F-46EE-8148-C02857C3CA26}">
      <dsp:nvSpPr>
        <dsp:cNvPr id="0" name=""/>
        <dsp:cNvSpPr/>
      </dsp:nvSpPr>
      <dsp:spPr>
        <a:xfrm>
          <a:off x="2293" y="875112"/>
          <a:ext cx="2235814" cy="3065993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Build budgets with per patient totals and other site costs in the study record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Create milestones for invoicing sponsors</a:t>
          </a:r>
          <a:endParaRPr lang="en-US" sz="16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2293" y="875112"/>
        <a:ext cx="2235814" cy="3065993"/>
      </dsp:txXfrm>
    </dsp:sp>
    <dsp:sp modelId="{0D06863B-3B34-43A1-A0AB-F80137CEACDC}">
      <dsp:nvSpPr>
        <dsp:cNvPr id="0" name=""/>
        <dsp:cNvSpPr/>
      </dsp:nvSpPr>
      <dsp:spPr>
        <a:xfrm>
          <a:off x="2551122" y="82254"/>
          <a:ext cx="2235814" cy="7928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Administrative </a:t>
          </a:r>
          <a:endParaRPr lang="en-US" sz="2300" kern="1200" dirty="0"/>
        </a:p>
      </dsp:txBody>
      <dsp:txXfrm>
        <a:off x="2551122" y="82254"/>
        <a:ext cx="2235814" cy="792858"/>
      </dsp:txXfrm>
    </dsp:sp>
    <dsp:sp modelId="{77E03347-E984-4F53-B13B-5A4DAD077B15}">
      <dsp:nvSpPr>
        <dsp:cNvPr id="0" name=""/>
        <dsp:cNvSpPr/>
      </dsp:nvSpPr>
      <dsp:spPr>
        <a:xfrm>
          <a:off x="2551122" y="875112"/>
          <a:ext cx="2235814" cy="3065993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Easy access to all study-related documents, including invoices,   payments received, IRB documents, and others.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Run reports to review study status, patient activities, milestones achieved, etc.</a:t>
          </a:r>
          <a:endParaRPr lang="en-US" sz="1600" kern="1200" dirty="0"/>
        </a:p>
      </dsp:txBody>
      <dsp:txXfrm>
        <a:off x="2551122" y="875112"/>
        <a:ext cx="2235814" cy="3065993"/>
      </dsp:txXfrm>
    </dsp:sp>
    <dsp:sp modelId="{5F266F61-E46A-4F92-A8D7-25A3B20BF778}">
      <dsp:nvSpPr>
        <dsp:cNvPr id="0" name=""/>
        <dsp:cNvSpPr/>
      </dsp:nvSpPr>
      <dsp:spPr>
        <a:xfrm>
          <a:off x="5099951" y="82254"/>
          <a:ext cx="2235814" cy="7928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Clinical Research</a:t>
          </a:r>
          <a:endParaRPr lang="en-US" sz="2300" kern="1200" dirty="0"/>
        </a:p>
      </dsp:txBody>
      <dsp:txXfrm>
        <a:off x="5099951" y="82254"/>
        <a:ext cx="2235814" cy="792858"/>
      </dsp:txXfrm>
    </dsp:sp>
    <dsp:sp modelId="{4E9E1364-0717-4A1F-A0D5-7BB3C97C6224}">
      <dsp:nvSpPr>
        <dsp:cNvPr id="0" name=""/>
        <dsp:cNvSpPr/>
      </dsp:nvSpPr>
      <dsp:spPr>
        <a:xfrm>
          <a:off x="5099951" y="875112"/>
          <a:ext cx="2235814" cy="3065993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Track patient enrollment statuses and study visits via </a:t>
          </a:r>
          <a:r>
            <a:rPr lang="en-US" sz="1600" kern="1200" dirty="0" err="1" smtClean="0"/>
            <a:t>VelosCT</a:t>
          </a:r>
          <a:r>
            <a:rPr lang="en-US" sz="1600" kern="1200" dirty="0" smtClean="0"/>
            <a:t> calendars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Ensure compliant billing to Medicare/third party payers </a:t>
          </a:r>
          <a:endParaRPr lang="en-US" sz="1600" kern="1200" dirty="0"/>
        </a:p>
      </dsp:txBody>
      <dsp:txXfrm>
        <a:off x="5099951" y="875112"/>
        <a:ext cx="2235814" cy="3065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3043979" cy="465773"/>
          </a:xfrm>
          <a:prstGeom prst="rect">
            <a:avLst/>
          </a:prstGeom>
        </p:spPr>
        <p:txBody>
          <a:bodyPr vert="horz" lIns="91889" tIns="45943" rIns="91889" bIns="459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6" y="3"/>
            <a:ext cx="3043979" cy="465773"/>
          </a:xfrm>
          <a:prstGeom prst="rect">
            <a:avLst/>
          </a:prstGeom>
        </p:spPr>
        <p:txBody>
          <a:bodyPr vert="horz" lIns="91889" tIns="45943" rIns="91889" bIns="459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4459E1-DABA-4A93-984B-D2FAAC611687}" type="datetimeFigureOut">
              <a:rPr lang="en-US"/>
              <a:pPr>
                <a:defRPr/>
              </a:pPr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41740"/>
            <a:ext cx="3043979" cy="465773"/>
          </a:xfrm>
          <a:prstGeom prst="rect">
            <a:avLst/>
          </a:prstGeom>
        </p:spPr>
        <p:txBody>
          <a:bodyPr vert="horz" lIns="91889" tIns="45943" rIns="91889" bIns="459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6" y="8841740"/>
            <a:ext cx="3043979" cy="465773"/>
          </a:xfrm>
          <a:prstGeom prst="rect">
            <a:avLst/>
          </a:prstGeom>
        </p:spPr>
        <p:txBody>
          <a:bodyPr vert="horz" lIns="91889" tIns="45943" rIns="91889" bIns="459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6B86B9-183D-4F1A-AF20-62FD2E693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5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3043979" cy="465773"/>
          </a:xfrm>
          <a:prstGeom prst="rect">
            <a:avLst/>
          </a:prstGeom>
        </p:spPr>
        <p:txBody>
          <a:bodyPr vert="horz" lIns="93634" tIns="46817" rIns="93634" bIns="468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6" y="3"/>
            <a:ext cx="3043979" cy="465773"/>
          </a:xfrm>
          <a:prstGeom prst="rect">
            <a:avLst/>
          </a:prstGeom>
        </p:spPr>
        <p:txBody>
          <a:bodyPr vert="horz" lIns="93634" tIns="46817" rIns="93634" bIns="468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4D4654-CB86-4A77-846A-FA22C3A32683}" type="datetimeFigureOut">
              <a:rPr lang="en-US"/>
              <a:pPr>
                <a:defRPr/>
              </a:pPr>
              <a:t>12/13/2019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34" tIns="46817" rIns="93634" bIns="468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65"/>
            <a:ext cx="5617208" cy="4188778"/>
          </a:xfrm>
          <a:prstGeom prst="rect">
            <a:avLst/>
          </a:prstGeom>
        </p:spPr>
        <p:txBody>
          <a:bodyPr vert="horz" lIns="93634" tIns="46817" rIns="93634" bIns="4681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41740"/>
            <a:ext cx="3043979" cy="465773"/>
          </a:xfrm>
          <a:prstGeom prst="rect">
            <a:avLst/>
          </a:prstGeom>
        </p:spPr>
        <p:txBody>
          <a:bodyPr vert="horz" lIns="93634" tIns="46817" rIns="93634" bIns="468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6" y="8841740"/>
            <a:ext cx="3043979" cy="465773"/>
          </a:xfrm>
          <a:prstGeom prst="rect">
            <a:avLst/>
          </a:prstGeom>
        </p:spPr>
        <p:txBody>
          <a:bodyPr vert="horz" lIns="93634" tIns="46817" rIns="93634" bIns="468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7E9CAF-CA78-4668-B94D-278349315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5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9500" y="5007281"/>
            <a:ext cx="5992976" cy="246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02FC-13A1-4E02-8055-5D86C0003CE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3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0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4807" indent="-286464" defTabSz="91350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5857" indent="-229171" defTabSz="91350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4201" indent="-229171" defTabSz="91350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2544" indent="-229171" defTabSz="91350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0887" indent="-229171" defTabSz="913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9230" indent="-229171" defTabSz="913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7573" indent="-229171" defTabSz="913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5916" indent="-229171" defTabSz="9135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601375-11C1-41F5-B5F6-0843D09CCB67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8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50" y="297658"/>
            <a:ext cx="1902055" cy="1352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8" t="1122" r="10242" b="7788"/>
          <a:stretch/>
        </p:blipFill>
        <p:spPr>
          <a:xfrm>
            <a:off x="-1" y="-12670"/>
            <a:ext cx="2794476" cy="64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62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8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0138" y="6565900"/>
            <a:ext cx="198437" cy="155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9399-3B41-4B37-A398-67116182A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6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3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8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9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504987"/>
            <a:ext cx="2873416" cy="81167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2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86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2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1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0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88" r:id="rId3"/>
    <p:sldLayoutId id="2147483793" r:id="rId4"/>
    <p:sldLayoutId id="214748379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043151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rgbClr val="6283C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6" r:id="rId4"/>
    <p:sldLayoutId id="2147483879" r:id="rId5"/>
    <p:sldLayoutId id="214748388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rnal.bmc.org/departments/compliance/research-compliance/investigational-pharmacy-services-resources" TargetMode="External"/><Relationship Id="rId3" Type="http://schemas.openxmlformats.org/officeDocument/2006/relationships/hyperlink" Target="https://www.bmc.org/research-operations/clinical-trial-office#about-us" TargetMode="External"/><Relationship Id="rId7" Type="http://schemas.openxmlformats.org/officeDocument/2006/relationships/hyperlink" Target="https://www.bmc.org/sites/default/files/Research/documents/New_Radiology_Research_Study_Form.docx" TargetMode="External"/><Relationship Id="rId2" Type="http://schemas.openxmlformats.org/officeDocument/2006/relationships/hyperlink" Target="mailto:CTO@bmc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ostonmedicalcenter.policytech.com/dotNet/documents/?docid=968" TargetMode="External"/><Relationship Id="rId11" Type="http://schemas.openxmlformats.org/officeDocument/2006/relationships/hyperlink" Target="https://www.bmc.org/sites/default/files/Research/documents/BMC-ClinCard-Quick-Reference-Guide.pdf" TargetMode="External"/><Relationship Id="rId5" Type="http://schemas.openxmlformats.org/officeDocument/2006/relationships/hyperlink" Target="http://www.bmc.org/sites/default/files/Research/documents/Combined_Assignment_List.xlsx" TargetMode="External"/><Relationship Id="rId10" Type="http://schemas.openxmlformats.org/officeDocument/2006/relationships/hyperlink" Target="https://www.bumc.bu.edu/irb/cr-times/" TargetMode="External"/><Relationship Id="rId4" Type="http://schemas.openxmlformats.org/officeDocument/2006/relationships/hyperlink" Target="https://www.bmc.org/sites/default/files/Research/documents/BMC_Research_Operations_workflow_15Oct19.pdf" TargetMode="External"/><Relationship Id="rId9" Type="http://schemas.openxmlformats.org/officeDocument/2006/relationships/hyperlink" Target="https://airtable.com/shrwoEWUWetzKLSI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c.org/research-operations/clinical-trial-office#training" TargetMode="External"/><Relationship Id="rId2" Type="http://schemas.openxmlformats.org/officeDocument/2006/relationships/hyperlink" Target="mailto:Sandy.Lok@bmc.o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ostonmedicalcenter.policytech.com/dotNet/documents/?docid=997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stonmedicalcenter.policytech.com/dotNet/documents/?docid=1018" TargetMode="External"/><Relationship Id="rId2" Type="http://schemas.openxmlformats.org/officeDocument/2006/relationships/hyperlink" Target="https://bostonmedicalcenter.policytech.com/dotNet/documents/?docid=2192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5874" y="3105356"/>
            <a:ext cx="5844789" cy="502445"/>
          </a:xfrm>
        </p:spPr>
        <p:txBody>
          <a:bodyPr/>
          <a:lstStyle/>
          <a:p>
            <a:r>
              <a:rPr lang="en-US" altLang="en-US" sz="2600" dirty="0"/>
              <a:t>Research Administrator </a:t>
            </a:r>
            <a:r>
              <a:rPr lang="en-US" altLang="en-US" sz="2600" dirty="0" smtClean="0"/>
              <a:t>Quarterly</a:t>
            </a:r>
            <a:endParaRPr lang="en-US" sz="260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605874" y="4405110"/>
            <a:ext cx="5036084" cy="286232"/>
          </a:xfrm>
        </p:spPr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December 13, 2019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Activity Metrics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388038"/>
              </p:ext>
            </p:extLst>
          </p:nvPr>
        </p:nvGraphicFramePr>
        <p:xfrm>
          <a:off x="627336" y="2229340"/>
          <a:ext cx="8015288" cy="232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9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829" y="1142357"/>
            <a:ext cx="8752621" cy="504127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Changes to the process to match policy and track workflows</a:t>
            </a:r>
          </a:p>
          <a:p>
            <a:pPr lvl="1"/>
            <a:r>
              <a:rPr lang="en-US" sz="1400" dirty="0" smtClean="0"/>
              <a:t>According to BMC’s policy “Type of Clinical Research entered into </a:t>
            </a:r>
            <a:r>
              <a:rPr lang="en-US" sz="1400" dirty="0" err="1" smtClean="0"/>
              <a:t>VelosCT</a:t>
            </a:r>
            <a:r>
              <a:rPr lang="en-US" sz="1400" dirty="0" smtClean="0"/>
              <a:t>”:</a:t>
            </a:r>
          </a:p>
          <a:p>
            <a:pPr marL="520700" lvl="2" indent="0">
              <a:buNone/>
            </a:pPr>
            <a:r>
              <a:rPr lang="en-US" sz="1400" dirty="0" smtClean="0"/>
              <a:t>“All new clinical research studies that utilize BMC clinical infrastructure will be entered into </a:t>
            </a:r>
            <a:r>
              <a:rPr lang="en-US" sz="1400" dirty="0" err="1" smtClean="0"/>
              <a:t>VelosCT</a:t>
            </a:r>
            <a:r>
              <a:rPr lang="en-US" sz="1400" dirty="0" smtClean="0"/>
              <a:t> prior to the enrollment of the first participant.”</a:t>
            </a:r>
          </a:p>
          <a:p>
            <a:pPr marL="520700" lvl="2" indent="0">
              <a:buNone/>
            </a:pPr>
            <a:endParaRPr lang="en-US" sz="1400" dirty="0" smtClean="0"/>
          </a:p>
          <a:p>
            <a:pPr lvl="1"/>
            <a:r>
              <a:rPr lang="en-US" sz="1400" dirty="0" smtClean="0"/>
              <a:t>MCA/</a:t>
            </a:r>
            <a:r>
              <a:rPr lang="en-US" sz="1400" dirty="0" err="1" smtClean="0"/>
              <a:t>VelosCT</a:t>
            </a:r>
            <a:r>
              <a:rPr lang="en-US" sz="1400" dirty="0" smtClean="0"/>
              <a:t> Determination checklist has been updated and is required for all studies that use BMC clinical infrastructure, regardless of funding source or contracting office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/>
              <a:t>All confidential disclosure agreements (CDAs) and non-disclosure agreements (NDAs) will be tracked in </a:t>
            </a:r>
            <a:r>
              <a:rPr lang="en-US" sz="1400" dirty="0" err="1"/>
              <a:t>VelosCT</a:t>
            </a:r>
            <a:r>
              <a:rPr lang="en-US" sz="1400" dirty="0"/>
              <a:t> </a:t>
            </a:r>
            <a:endParaRPr lang="en-US" sz="1400" dirty="0" smtClean="0"/>
          </a:p>
          <a:p>
            <a:pPr lvl="1"/>
            <a:endParaRPr lang="en-US" dirty="0"/>
          </a:p>
          <a:p>
            <a:r>
              <a:rPr lang="en-US" dirty="0" err="1" smtClean="0"/>
              <a:t>VelosCT</a:t>
            </a:r>
            <a:r>
              <a:rPr lang="en-US" dirty="0" smtClean="0"/>
              <a:t> resource updates, see “Resource </a:t>
            </a:r>
            <a:r>
              <a:rPr lang="en-US" dirty="0" err="1" smtClean="0"/>
              <a:t>VelosCT</a:t>
            </a:r>
            <a:r>
              <a:rPr lang="en-US" dirty="0" smtClean="0"/>
              <a:t>” slide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VelosCT</a:t>
            </a:r>
            <a:r>
              <a:rPr lang="en-US" dirty="0" smtClean="0"/>
              <a:t>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29227"/>
            <a:ext cx="9144000" cy="5175176"/>
          </a:xfrm>
        </p:spPr>
        <p:txBody>
          <a:bodyPr/>
          <a:lstStyle/>
          <a:p>
            <a:r>
              <a:rPr lang="en-US" dirty="0" smtClean="0"/>
              <a:t>All studies utilizing BMC infrastructure are required to be entered in </a:t>
            </a:r>
            <a:r>
              <a:rPr lang="en-US" dirty="0" err="1" smtClean="0"/>
              <a:t>VelosCT</a:t>
            </a:r>
            <a:r>
              <a:rPr lang="en-US" dirty="0" smtClean="0"/>
              <a:t> regardless of:</a:t>
            </a:r>
          </a:p>
          <a:p>
            <a:pPr lvl="1"/>
            <a:r>
              <a:rPr lang="en-US" sz="1400" dirty="0" smtClean="0"/>
              <a:t>Funding source (industry, federal, department/internal)</a:t>
            </a:r>
          </a:p>
          <a:p>
            <a:pPr lvl="1"/>
            <a:r>
              <a:rPr lang="en-US" sz="1400" dirty="0" smtClean="0"/>
              <a:t>Pre- and post-award management </a:t>
            </a:r>
            <a:r>
              <a:rPr lang="en-US" sz="1400" dirty="0"/>
              <a:t>(</a:t>
            </a:r>
            <a:r>
              <a:rPr lang="en-US" sz="1400" dirty="0" smtClean="0"/>
              <a:t>BMC Grants &amp; Contracting, Development, CTO, or BU)</a:t>
            </a:r>
          </a:p>
          <a:p>
            <a:pPr lvl="1"/>
            <a:r>
              <a:rPr lang="en-US" sz="1400" dirty="0" smtClean="0"/>
              <a:t>Coverage determination (billed to insurance and/or research account)</a:t>
            </a:r>
          </a:p>
          <a:p>
            <a:pPr lvl="1"/>
            <a:endParaRPr lang="en-US" dirty="0"/>
          </a:p>
          <a:p>
            <a:r>
              <a:rPr lang="en-US" dirty="0" smtClean="0"/>
              <a:t>To ensure research billing compliance, update patient statuses and visits in a timely manner:</a:t>
            </a:r>
          </a:p>
          <a:p>
            <a:pPr lvl="1"/>
            <a:r>
              <a:rPr lang="en-US" sz="1400" dirty="0" smtClean="0"/>
              <a:t>First patient status should be entered prior to closing the encounter in Epic</a:t>
            </a:r>
          </a:p>
          <a:p>
            <a:pPr lvl="1"/>
            <a:r>
              <a:rPr lang="en-US" sz="1400" dirty="0" smtClean="0"/>
              <a:t>Patient status should be updated throughout their participation in the trial (enrolled, screen failure, in follow-up, etc.)</a:t>
            </a:r>
          </a:p>
          <a:p>
            <a:pPr lvl="1"/>
            <a:r>
              <a:rPr lang="en-US" sz="1400" dirty="0" smtClean="0"/>
              <a:t>All calendar visits should be updated within 24-48 hours </a:t>
            </a:r>
          </a:p>
          <a:p>
            <a:pPr lvl="1"/>
            <a:endParaRPr lang="en-US" dirty="0"/>
          </a:p>
          <a:p>
            <a:r>
              <a:rPr lang="en-US" dirty="0" smtClean="0"/>
              <a:t>If you have any concerns, please do not hesitate to contact your assigned Clinical Trial Financial Analyst (CTFA) or CTO Inbox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VelosCT</a:t>
            </a:r>
            <a:r>
              <a:rPr lang="en-US" dirty="0"/>
              <a:t> </a:t>
            </a:r>
            <a:r>
              <a:rPr lang="en-US" dirty="0" smtClean="0"/>
              <a:t>tips to keep in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29236"/>
            <a:ext cx="9144000" cy="517517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Denials </a:t>
            </a:r>
            <a:r>
              <a:rPr lang="en-US" dirty="0"/>
              <a:t>management </a:t>
            </a:r>
          </a:p>
          <a:p>
            <a:pPr lvl="1"/>
            <a:r>
              <a:rPr lang="en-US" sz="1400" dirty="0"/>
              <a:t>Completed research billing audit </a:t>
            </a:r>
          </a:p>
          <a:p>
            <a:pPr lvl="1"/>
            <a:r>
              <a:rPr lang="en-US" sz="1400" dirty="0"/>
              <a:t>18/37 claims reviewed were processed incorrectly </a:t>
            </a:r>
            <a:endParaRPr lang="en-US" sz="1400" dirty="0" smtClean="0"/>
          </a:p>
          <a:p>
            <a:pPr lvl="1"/>
            <a:r>
              <a:rPr lang="en-US" sz="1400" dirty="0" smtClean="0"/>
              <a:t>37/37 were routed correctly</a:t>
            </a:r>
          </a:p>
          <a:p>
            <a:pPr lvl="1"/>
            <a:r>
              <a:rPr lang="en-US" sz="1400" dirty="0" smtClean="0"/>
              <a:t>Most common billing error results from lack of Velos enrollment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Epic Oct-Dec 2019 project</a:t>
            </a:r>
          </a:p>
          <a:p>
            <a:pPr lvl="1"/>
            <a:r>
              <a:rPr lang="en-US" sz="1400" dirty="0" smtClean="0"/>
              <a:t>Velos interface updates: Qualifying/Non-Qualifying status, Study funding source, start and end dates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1"/>
            <a:r>
              <a:rPr lang="en-US" sz="1400" dirty="0" smtClean="0"/>
              <a:t>Epic claims logic rebuild: automate insurance requirements based on Qualifying/Non-Qualifying status (see next slide)</a:t>
            </a:r>
          </a:p>
          <a:p>
            <a:pPr lvl="1"/>
            <a:r>
              <a:rPr lang="en-US" sz="1400" dirty="0" smtClean="0"/>
              <a:t>Update GL accounting logic to possibly discount within Epic to accurately track research write-off based on funding source </a:t>
            </a:r>
          </a:p>
          <a:p>
            <a:pPr lvl="2"/>
            <a:r>
              <a:rPr lang="en-US" sz="1400" dirty="0" smtClean="0"/>
              <a:t>Deep dive into Radiology to start: reconciling charges </a:t>
            </a:r>
          </a:p>
          <a:p>
            <a:pPr lvl="2"/>
            <a:r>
              <a:rPr lang="en-US" sz="1400" dirty="0" smtClean="0"/>
              <a:t>IRB report of all Draft or Active (Cede or Approved) studies that require Radiation services: 73</a:t>
            </a:r>
          </a:p>
          <a:p>
            <a:pPr lvl="2"/>
            <a:r>
              <a:rPr lang="en-US" sz="1400" dirty="0" smtClean="0"/>
              <a:t>Those that are Active and not in Velos: 28 or 35% (deep dive required of location of Radiology)</a:t>
            </a:r>
          </a:p>
          <a:p>
            <a:pPr lvl="1"/>
            <a:r>
              <a:rPr lang="en-US" sz="1400" dirty="0" smtClean="0"/>
              <a:t>Create a Work Queue review of all routine encounters related to research and billed to insurance </a:t>
            </a:r>
          </a:p>
          <a:p>
            <a:endParaRPr lang="en-US" dirty="0" smtClean="0"/>
          </a:p>
          <a:p>
            <a:r>
              <a:rPr lang="en-US" dirty="0" smtClean="0"/>
              <a:t>Complete deep dive into professional billing workflow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billing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29236"/>
            <a:ext cx="9144000" cy="517517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Research fee schedules</a:t>
            </a:r>
          </a:p>
          <a:p>
            <a:pPr lvl="1"/>
            <a:r>
              <a:rPr lang="en-US" sz="1400" dirty="0" smtClean="0"/>
              <a:t>Updated research procedure budget templates to display negotiate rate charged to sponsor and projected amount to charge the fund</a:t>
            </a:r>
          </a:p>
          <a:p>
            <a:pPr lvl="1"/>
            <a:r>
              <a:rPr lang="en-US" sz="1400" dirty="0" smtClean="0"/>
              <a:t>Note, the projected amount charged to the fund may increase overtime, BMC = Medicare provider requires us to use CMS fee schedule, CTO suggests assuming a 5-6% inflation overtime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Research-related prior authorizations workflow- future work</a:t>
            </a:r>
          </a:p>
          <a:p>
            <a:pPr lvl="1"/>
            <a:r>
              <a:rPr lang="en-US" sz="1400" dirty="0" smtClean="0"/>
              <a:t>Related to denials management</a:t>
            </a:r>
          </a:p>
          <a:p>
            <a:endParaRPr lang="en-US" dirty="0" smtClean="0"/>
          </a:p>
          <a:p>
            <a:r>
              <a:rPr lang="en-US" dirty="0"/>
              <a:t>Coverage with Evidence Development (CED)- future work</a:t>
            </a:r>
          </a:p>
          <a:p>
            <a:pPr lvl="1"/>
            <a:r>
              <a:rPr lang="en-US" sz="1400" dirty="0"/>
              <a:t>5 out of 23 </a:t>
            </a:r>
            <a:r>
              <a:rPr lang="en-US" sz="1400" dirty="0" smtClean="0"/>
              <a:t>occurring </a:t>
            </a:r>
            <a:r>
              <a:rPr lang="en-US" sz="1400" dirty="0"/>
              <a:t>BMC</a:t>
            </a:r>
          </a:p>
          <a:p>
            <a:pPr lvl="1"/>
            <a:r>
              <a:rPr lang="en-US" sz="1400" dirty="0"/>
              <a:t>Update Epic logic to correctly route </a:t>
            </a:r>
            <a:r>
              <a:rPr lang="en-US" sz="1400" dirty="0" smtClean="0"/>
              <a:t>claims, if not addressed may result in large revenue loss (e.g. one TAVR procedure is &gt;$100K)</a:t>
            </a:r>
            <a:endParaRPr lang="en-US" sz="1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billing update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11982"/>
              </p:ext>
            </p:extLst>
          </p:nvPr>
        </p:nvGraphicFramePr>
        <p:xfrm>
          <a:off x="1326776" y="2795495"/>
          <a:ext cx="60960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0565"/>
                <a:gridCol w="1057835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HB Industry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HB Federal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PB</a:t>
                      </a:r>
                      <a:r>
                        <a:rPr lang="en-US" sz="1200" baseline="0" dirty="0" smtClean="0"/>
                        <a:t> Industry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PB Federal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Negotiated rate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0%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Charge amount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63.9%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0%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2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billing claims logic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3" y="986373"/>
            <a:ext cx="7038694" cy="53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2101"/>
            <a:ext cx="9143999" cy="51751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Overall goal of including ancillary service departments in pre-award conversations</a:t>
            </a:r>
            <a:endParaRPr lang="en-US" dirty="0"/>
          </a:p>
          <a:p>
            <a:r>
              <a:rPr lang="en-US" dirty="0" smtClean="0"/>
              <a:t>Pathology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uery where study labs are being processed</a:t>
            </a:r>
          </a:p>
          <a:p>
            <a:pPr lvl="1"/>
            <a:r>
              <a:rPr lang="en-US" dirty="0" smtClean="0"/>
              <a:t>Urine pregnancy discussions</a:t>
            </a:r>
          </a:p>
          <a:p>
            <a:pPr marL="344488" lvl="1" indent="0">
              <a:buNone/>
            </a:pPr>
            <a:endParaRPr lang="en-US" dirty="0" smtClean="0"/>
          </a:p>
          <a:p>
            <a:r>
              <a:rPr lang="en-US" dirty="0" smtClean="0"/>
              <a:t>Radiology</a:t>
            </a:r>
          </a:p>
          <a:p>
            <a:pPr lvl="1"/>
            <a:r>
              <a:rPr lang="en-US" dirty="0" smtClean="0"/>
              <a:t>Process improvement conversations: full review of workflow requirements</a:t>
            </a:r>
          </a:p>
          <a:p>
            <a:pPr lvl="1"/>
            <a:r>
              <a:rPr lang="en-US" dirty="0" smtClean="0"/>
              <a:t>Breakdown of what should have occurred, what did occur, and what/how procedure billed </a:t>
            </a:r>
          </a:p>
          <a:p>
            <a:pPr lvl="1"/>
            <a:endParaRPr lang="en-US" dirty="0"/>
          </a:p>
          <a:p>
            <a:r>
              <a:rPr lang="en-US" dirty="0" smtClean="0"/>
              <a:t>Pharmacy</a:t>
            </a:r>
          </a:p>
          <a:p>
            <a:pPr lvl="1"/>
            <a:r>
              <a:rPr lang="en-US" dirty="0" smtClean="0"/>
              <a:t>Review of token charge code process for routine, research-related, billing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DPH of MA IND Controlled Substance licensing requirement</a:t>
            </a:r>
          </a:p>
          <a:p>
            <a:pPr lvl="1"/>
            <a:r>
              <a:rPr lang="en-US" dirty="0" smtClean="0"/>
              <a:t>Details will be provided in Jan 2020, but on our radar and working with CRRO, IRB, and Departments to determine institutional process</a:t>
            </a:r>
          </a:p>
          <a:p>
            <a:pPr lvl="1"/>
            <a:endParaRPr lang="en-US" sz="1000" dirty="0"/>
          </a:p>
          <a:p>
            <a:r>
              <a:rPr lang="en-US" dirty="0" smtClean="0"/>
              <a:t>BMC marketing review of recruitment material workflow</a:t>
            </a:r>
          </a:p>
          <a:p>
            <a:pPr lvl="1"/>
            <a:r>
              <a:rPr lang="en-US" dirty="0" smtClean="0"/>
              <a:t>Updated workflow to come!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Ancillary Service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25541"/>
            <a:ext cx="9144000" cy="5175176"/>
          </a:xfrm>
        </p:spPr>
        <p:txBody>
          <a:bodyPr/>
          <a:lstStyle/>
          <a:p>
            <a:r>
              <a:rPr lang="en-US" dirty="0" smtClean="0"/>
              <a:t>Send research community survey in May 2020 to gage CTO’s successes, areas of improvement</a:t>
            </a:r>
          </a:p>
          <a:p>
            <a:endParaRPr lang="en-US" sz="1000" dirty="0" smtClean="0"/>
          </a:p>
          <a:p>
            <a:r>
              <a:rPr lang="en-US" dirty="0"/>
              <a:t>Review and update all CTO owned policies, including Coverage Analysis and Velos CT </a:t>
            </a:r>
          </a:p>
          <a:p>
            <a:endParaRPr lang="en-US" sz="1000" dirty="0" smtClean="0"/>
          </a:p>
          <a:p>
            <a:r>
              <a:rPr lang="en-US" dirty="0" smtClean="0"/>
              <a:t>Improve post-award financial management </a:t>
            </a:r>
          </a:p>
          <a:p>
            <a:pPr lvl="1"/>
            <a:r>
              <a:rPr lang="en-US" dirty="0" smtClean="0"/>
              <a:t>Central database of current payment terms (short-term)</a:t>
            </a:r>
          </a:p>
          <a:p>
            <a:pPr lvl="1"/>
            <a:r>
              <a:rPr lang="en-US" dirty="0" smtClean="0"/>
              <a:t>Update </a:t>
            </a:r>
            <a:r>
              <a:rPr lang="en-US" dirty="0"/>
              <a:t>Velos </a:t>
            </a:r>
            <a:r>
              <a:rPr lang="en-US" dirty="0" smtClean="0"/>
              <a:t>(long-term)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Complete research billing claims logic build and update GL accounting for research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Update website for improved user interface</a:t>
            </a:r>
          </a:p>
          <a:p>
            <a:endParaRPr lang="en-US" sz="1000" dirty="0" smtClean="0"/>
          </a:p>
          <a:p>
            <a:r>
              <a:rPr lang="en-US" dirty="0" smtClean="0"/>
              <a:t>Encourage regular feedback from study teams, departments, and hospital leadership on areas of improvement for clinical research operations </a:t>
            </a:r>
          </a:p>
          <a:p>
            <a:endParaRPr lang="en-US" sz="1000" dirty="0" smtClean="0"/>
          </a:p>
          <a:p>
            <a:r>
              <a:rPr lang="en-US" dirty="0" smtClean="0"/>
              <a:t>Improve monthly meetings to contain valuable content and discussion </a:t>
            </a:r>
          </a:p>
          <a:p>
            <a:endParaRPr lang="en-US" sz="1000" dirty="0" smtClean="0"/>
          </a:p>
          <a:p>
            <a:r>
              <a:rPr lang="en-US" dirty="0" smtClean="0"/>
              <a:t>Continue to improve workflow with Research Attorneys to encourage diligent and timely reviews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CTO Inbox</a:t>
            </a:r>
            <a:r>
              <a:rPr lang="en-US" sz="1000" dirty="0"/>
              <a:t> </a:t>
            </a:r>
            <a:r>
              <a:rPr lang="en-US" sz="1000" dirty="0" smtClean="0">
                <a:hlinkClick r:id="rId2"/>
              </a:rPr>
              <a:t>CTO@bmc.org</a:t>
            </a:r>
            <a:endParaRPr lang="en-US" sz="1000" dirty="0" smtClean="0"/>
          </a:p>
          <a:p>
            <a:r>
              <a:rPr lang="en-US" dirty="0" smtClean="0"/>
              <a:t>CTO mission: </a:t>
            </a:r>
            <a:r>
              <a:rPr lang="en-US" sz="1000" dirty="0">
                <a:hlinkClick r:id="rId3"/>
              </a:rPr>
              <a:t>https://www.bmc.org/research-operations/clinical-trial-office#about-us</a:t>
            </a:r>
            <a:endParaRPr lang="en-US" sz="1000" dirty="0" smtClean="0"/>
          </a:p>
          <a:p>
            <a:r>
              <a:rPr lang="en-US" dirty="0" smtClean="0"/>
              <a:t>Research Operations workflow: </a:t>
            </a:r>
            <a:r>
              <a:rPr lang="en-US" sz="1000" dirty="0" smtClean="0">
                <a:hlinkClick r:id="rId4"/>
              </a:rPr>
              <a:t>https</a:t>
            </a:r>
            <a:r>
              <a:rPr lang="en-US" sz="1000" dirty="0">
                <a:hlinkClick r:id="rId4"/>
              </a:rPr>
              <a:t>://</a:t>
            </a:r>
            <a:r>
              <a:rPr lang="en-US" sz="1000" dirty="0" smtClean="0">
                <a:hlinkClick r:id="rId4"/>
              </a:rPr>
              <a:t>www.bmc.org/sites/default/files/Research/documents/BMC_Research_Operations_workflow_15Oct19.pdf</a:t>
            </a:r>
            <a:endParaRPr lang="en-US" sz="1000" dirty="0" smtClean="0"/>
          </a:p>
          <a:p>
            <a:r>
              <a:rPr lang="en-US" dirty="0" smtClean="0"/>
              <a:t>Research </a:t>
            </a:r>
            <a:r>
              <a:rPr lang="en-US" dirty="0"/>
              <a:t>Operations Directory: </a:t>
            </a:r>
            <a:r>
              <a:rPr lang="en-US" sz="1000" dirty="0">
                <a:hlinkClick r:id="rId5"/>
              </a:rPr>
              <a:t>http://</a:t>
            </a:r>
            <a:r>
              <a:rPr lang="en-US" sz="1000" dirty="0" smtClean="0">
                <a:hlinkClick r:id="rId5"/>
              </a:rPr>
              <a:t>www.bmc.org/sites/default/files/Research/documents/Combined_Assignment_List.xlsx</a:t>
            </a:r>
            <a:r>
              <a:rPr lang="en-US" sz="1000" dirty="0" smtClean="0"/>
              <a:t> </a:t>
            </a:r>
            <a:endParaRPr lang="en-US" sz="1000" dirty="0"/>
          </a:p>
          <a:p>
            <a:r>
              <a:rPr lang="en-US" dirty="0" err="1" smtClean="0"/>
              <a:t>VelosCT</a:t>
            </a:r>
            <a:r>
              <a:rPr lang="en-US" dirty="0" smtClean="0"/>
              <a:t> policy: </a:t>
            </a:r>
            <a:r>
              <a:rPr lang="en-US" sz="1000" dirty="0">
                <a:hlinkClick r:id="rId6"/>
              </a:rPr>
              <a:t>https://bostonmedicalcenter.policytech.com/dotNet/documents/?docid=968</a:t>
            </a:r>
            <a:endParaRPr lang="en-US" sz="1000" dirty="0" smtClean="0"/>
          </a:p>
          <a:p>
            <a:r>
              <a:rPr lang="en-US" dirty="0" smtClean="0"/>
              <a:t>BMC Radiology guide and forms</a:t>
            </a:r>
          </a:p>
          <a:p>
            <a:pPr lvl="1"/>
            <a:r>
              <a:rPr lang="en-US" sz="1000" dirty="0">
                <a:hlinkClick r:id="rId7"/>
              </a:rPr>
              <a:t>https://www.bmc.org/sites/default/files/Research/documents/Radiology_Research_Step_by_Step_Guide.doc</a:t>
            </a:r>
          </a:p>
          <a:p>
            <a:pPr lvl="1"/>
            <a:r>
              <a:rPr lang="en-US" sz="1000" dirty="0" smtClean="0">
                <a:hlinkClick r:id="rId7"/>
              </a:rPr>
              <a:t>https</a:t>
            </a:r>
            <a:r>
              <a:rPr lang="en-US" sz="1000" dirty="0">
                <a:hlinkClick r:id="rId7"/>
              </a:rPr>
              <a:t>://</a:t>
            </a:r>
            <a:r>
              <a:rPr lang="en-US" sz="1000" dirty="0" smtClean="0">
                <a:hlinkClick r:id="rId7"/>
              </a:rPr>
              <a:t>www.bmc.org/sites/default/files/Research/documents/New_Radiology_Research_Study_Form.docx</a:t>
            </a:r>
            <a:endParaRPr lang="en-US" dirty="0"/>
          </a:p>
          <a:p>
            <a:r>
              <a:rPr lang="en-US" dirty="0" smtClean="0"/>
              <a:t>IPS resources: </a:t>
            </a:r>
            <a:r>
              <a:rPr lang="en-US" sz="1000" dirty="0">
                <a:hlinkClick r:id="rId8"/>
              </a:rPr>
              <a:t>https://internal.bmc.org/departments/compliance/research-compliance/investigational-pharmacy-services-resources</a:t>
            </a:r>
            <a:endParaRPr lang="en-US" sz="1000" dirty="0" smtClean="0"/>
          </a:p>
          <a:p>
            <a:r>
              <a:rPr lang="en-US" dirty="0" smtClean="0"/>
              <a:t>BMC marketing review of recruitment materials: </a:t>
            </a:r>
            <a:r>
              <a:rPr lang="en-US" sz="1000" dirty="0">
                <a:hlinkClick r:id="rId9"/>
              </a:rPr>
              <a:t>https://</a:t>
            </a:r>
            <a:r>
              <a:rPr lang="en-US" sz="1000" dirty="0" smtClean="0">
                <a:hlinkClick r:id="rId9"/>
              </a:rPr>
              <a:t>airtable.com/shrwoEWUWetzKLSI6</a:t>
            </a:r>
            <a:r>
              <a:rPr lang="en-US" sz="1000" dirty="0" smtClean="0"/>
              <a:t> </a:t>
            </a:r>
          </a:p>
          <a:p>
            <a:r>
              <a:rPr lang="en-US" dirty="0" smtClean="0"/>
              <a:t>DPH of MA IND additional information: </a:t>
            </a:r>
            <a:r>
              <a:rPr lang="en-US" sz="1000" dirty="0">
                <a:hlinkClick r:id="rId10"/>
              </a:rPr>
              <a:t>https://www.bumc.bu.edu/irb/cr-times</a:t>
            </a:r>
            <a:r>
              <a:rPr lang="en-US" sz="1000" dirty="0" smtClean="0">
                <a:hlinkClick r:id="rId10"/>
              </a:rPr>
              <a:t>/</a:t>
            </a:r>
            <a:endParaRPr lang="en-US" sz="1000" dirty="0" smtClean="0"/>
          </a:p>
          <a:p>
            <a:r>
              <a:rPr lang="en-US" dirty="0" err="1" smtClean="0"/>
              <a:t>Clincard</a:t>
            </a:r>
            <a:r>
              <a:rPr lang="en-US" dirty="0" smtClean="0"/>
              <a:t> reference guide (see next slide for additional information): </a:t>
            </a:r>
            <a:r>
              <a:rPr lang="en-US" sz="1000" dirty="0" smtClean="0">
                <a:hlinkClick r:id="rId11"/>
              </a:rPr>
              <a:t>https</a:t>
            </a:r>
            <a:r>
              <a:rPr lang="en-US" sz="1000" dirty="0">
                <a:hlinkClick r:id="rId11"/>
              </a:rPr>
              <a:t>://</a:t>
            </a:r>
            <a:r>
              <a:rPr lang="en-US" sz="1000" dirty="0" smtClean="0">
                <a:hlinkClick r:id="rId11"/>
              </a:rPr>
              <a:t>www.bmc.org/sites/default/files/Research/documents/BMC-ClinCard-Quick-Reference-Guide.pdf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829" y="1142357"/>
            <a:ext cx="7872891" cy="1097923"/>
          </a:xfrm>
        </p:spPr>
        <p:txBody>
          <a:bodyPr/>
          <a:lstStyle/>
          <a:p>
            <a:r>
              <a:rPr lang="en-US" dirty="0" err="1" smtClean="0"/>
              <a:t>VelosCT</a:t>
            </a:r>
            <a:r>
              <a:rPr lang="en-US" dirty="0" smtClean="0"/>
              <a:t> is a clinical trial management system used to help manage the financial, administrative, and clinical research activities of studies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Resource: what is </a:t>
            </a:r>
            <a:r>
              <a:rPr lang="en-US" dirty="0" err="1" smtClean="0"/>
              <a:t>VelosCT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4798421"/>
              </p:ext>
            </p:extLst>
          </p:nvPr>
        </p:nvGraphicFramePr>
        <p:xfrm>
          <a:off x="891540" y="1874520"/>
          <a:ext cx="7338059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9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Templates\bmclogo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70" y="21590"/>
            <a:ext cx="1510030" cy="7886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96863"/>
            <a:ext cx="7813675" cy="306387"/>
          </a:xfrm>
        </p:spPr>
        <p:txBody>
          <a:bodyPr/>
          <a:lstStyle/>
          <a:p>
            <a:r>
              <a:rPr lang="en-US" altLang="en-US" sz="2000" dirty="0" smtClean="0"/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0325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Research Operations Updates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New Research Operations Team Members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Wenxue Yao – </a:t>
            </a:r>
            <a:r>
              <a:rPr lang="en-US" sz="1400" dirty="0" err="1" smtClean="0"/>
              <a:t>Sr</a:t>
            </a:r>
            <a:r>
              <a:rPr lang="en-US" sz="1400" dirty="0" smtClean="0"/>
              <a:t> Research </a:t>
            </a:r>
            <a:r>
              <a:rPr lang="en-US" sz="1400" dirty="0"/>
              <a:t>Finance </a:t>
            </a:r>
            <a:r>
              <a:rPr lang="en-US" sz="1400" dirty="0" smtClean="0"/>
              <a:t>Analyst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Gina Daniels – Grant Administrator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Bryant Shields </a:t>
            </a:r>
            <a:r>
              <a:rPr lang="en-US" sz="1400" dirty="0" smtClean="0"/>
              <a:t>– </a:t>
            </a:r>
            <a:r>
              <a:rPr lang="en-US" sz="1400" dirty="0"/>
              <a:t>Billing Compliance Specialist </a:t>
            </a:r>
            <a:endParaRPr lang="en-US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Michelle Irick – Senior Research Compliance Manager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Caitlyn Gaudreau – Research IS Program Manager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Effort Certifications for Jan-June, 2019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Grants and Contracts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Cost </a:t>
            </a:r>
            <a:r>
              <a:rPr lang="en-US" sz="1600" dirty="0"/>
              <a:t>Transfer Form Update and Workday Retro </a:t>
            </a:r>
            <a:r>
              <a:rPr lang="en-US" sz="1600" dirty="0" smtClean="0"/>
              <a:t>Adjustments – Julienne Carty/Joanna Senteno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BU Salary and </a:t>
            </a:r>
            <a:r>
              <a:rPr lang="en-US" sz="1600" dirty="0" smtClean="0"/>
              <a:t>Fringe and Push Reports Update – Stephanie Wasserman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F&amp;A </a:t>
            </a:r>
            <a:r>
              <a:rPr lang="en-US" sz="1600" dirty="0"/>
              <a:t>Rate Policy </a:t>
            </a:r>
            <a:r>
              <a:rPr lang="en-US" sz="1600" dirty="0" smtClean="0"/>
              <a:t>and Fringe Rate Update – Stephanie Wasserman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Clinical Trial Office</a:t>
            </a: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 shift over the past 6 months; summary of our focus areas– Johanna Chesley</a:t>
            </a: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 analysis of current work– Mike Porreca </a:t>
            </a: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VelosCT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updates and user tips– Sandy Lok </a:t>
            </a: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billing process management and Epic development– Johanna Chesley </a:t>
            </a:r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Ancillary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engagement- Johanna Chesley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FY20 Strategic plan summary– Johanna Chesley </a:t>
            </a: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14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Training updates:</a:t>
            </a:r>
          </a:p>
          <a:p>
            <a:pPr lvl="1"/>
            <a:r>
              <a:rPr lang="en-US" dirty="0"/>
              <a:t>Next </a:t>
            </a:r>
            <a:r>
              <a:rPr lang="en-US" dirty="0" err="1"/>
              <a:t>VelosCT</a:t>
            </a:r>
            <a:r>
              <a:rPr lang="en-US" dirty="0"/>
              <a:t> class will be on Monday, December 16, 2019, 10:00am – 11:30am, DOB 10</a:t>
            </a:r>
            <a:r>
              <a:rPr lang="en-US" baseline="30000" dirty="0"/>
              <a:t>th</a:t>
            </a:r>
            <a:r>
              <a:rPr lang="en-US" dirty="0"/>
              <a:t> floor, room 1003</a:t>
            </a:r>
          </a:p>
          <a:p>
            <a:pPr lvl="2"/>
            <a:r>
              <a:rPr lang="en-US" dirty="0"/>
              <a:t>If interested in this class or inquiring about future classes, please e-mail </a:t>
            </a:r>
            <a:r>
              <a:rPr lang="en-US" dirty="0">
                <a:hlinkClick r:id="rId2"/>
              </a:rPr>
              <a:t>Sandy.Lok@bmc.org</a:t>
            </a:r>
            <a:r>
              <a:rPr lang="en-US" dirty="0"/>
              <a:t> 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/>
              <a:t>Training videos and materials will be updated within the next two weeks</a:t>
            </a:r>
          </a:p>
          <a:p>
            <a:pPr lvl="2"/>
            <a:r>
              <a:rPr lang="en-US" dirty="0"/>
              <a:t>Training materials on Research Operations website: </a:t>
            </a:r>
            <a:r>
              <a:rPr lang="en-US" dirty="0">
                <a:hlinkClick r:id="rId3"/>
              </a:rPr>
              <a:t>https://www.bmc.org/research-operations/clinical-trial-office#training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Resource: </a:t>
            </a:r>
            <a:r>
              <a:rPr lang="en-US" dirty="0" err="1" smtClean="0"/>
              <a:t>VelosCT</a:t>
            </a:r>
            <a:r>
              <a:rPr lang="en-US" dirty="0" smtClean="0"/>
              <a:t> educational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2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Cost Transfer Form </a:t>
            </a:r>
            <a:r>
              <a:rPr lang="en-US" sz="2000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862" y="1072747"/>
            <a:ext cx="6967357" cy="1247204"/>
          </a:xfrm>
        </p:spPr>
        <p:txBody>
          <a:bodyPr/>
          <a:lstStyle/>
          <a:p>
            <a:r>
              <a:rPr lang="en-US" sz="1100" dirty="0" smtClean="0"/>
              <a:t>As </a:t>
            </a:r>
            <a:r>
              <a:rPr lang="en-US" sz="1100" dirty="0"/>
              <a:t>a result of </a:t>
            </a:r>
            <a:r>
              <a:rPr lang="en-US" sz="1100" dirty="0" smtClean="0"/>
              <a:t>our FY18 audit finding, </a:t>
            </a:r>
            <a:r>
              <a:rPr lang="en-US" sz="1100" dirty="0"/>
              <a:t>BMC </a:t>
            </a:r>
            <a:r>
              <a:rPr lang="en-US" sz="1100" dirty="0" smtClean="0"/>
              <a:t>developed </a:t>
            </a:r>
            <a:r>
              <a:rPr lang="en-US" sz="1100" dirty="0"/>
              <a:t>policies and procedures </a:t>
            </a:r>
            <a:r>
              <a:rPr lang="en-US" sz="1100" dirty="0" smtClean="0"/>
              <a:t>which now involves Research </a:t>
            </a:r>
            <a:r>
              <a:rPr lang="en-US" sz="1100" dirty="0"/>
              <a:t>Finance approval on distribution of salaries allocated to federal </a:t>
            </a:r>
            <a:r>
              <a:rPr lang="en-US" sz="1100" dirty="0" smtClean="0"/>
              <a:t>programs/awards.</a:t>
            </a:r>
          </a:p>
          <a:p>
            <a:r>
              <a:rPr lang="en-US" sz="1100" dirty="0" smtClean="0"/>
              <a:t>Costing </a:t>
            </a:r>
            <a:r>
              <a:rPr lang="en-US" sz="1100" dirty="0"/>
              <a:t>allocations will go to the Efforts Certification Administrator (Tyler, Joanna, and Julienne) to approve once the manager submits them. </a:t>
            </a:r>
            <a:endParaRPr lang="en-US" sz="1100" dirty="0" smtClean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r>
              <a:rPr lang="en-US" sz="1100" dirty="0" smtClean="0"/>
              <a:t>Once </a:t>
            </a:r>
            <a:r>
              <a:rPr lang="en-US" sz="1100" dirty="0"/>
              <a:t>submitted, the manager can view the status of the process by going to the employee’s worker history:</a:t>
            </a:r>
          </a:p>
          <a:p>
            <a:r>
              <a:rPr lang="en-US" sz="1100" dirty="0" smtClean="0"/>
              <a:t>Upon review, RF can </a:t>
            </a:r>
            <a:r>
              <a:rPr lang="en-US" sz="1100" dirty="0"/>
              <a:t>either send back to the manager (if </a:t>
            </a:r>
            <a:r>
              <a:rPr lang="en-US" sz="1100" dirty="0" smtClean="0"/>
              <a:t>edits are required, including missing CT form attachment, etc.), </a:t>
            </a:r>
            <a:r>
              <a:rPr lang="en-US" sz="1100" dirty="0"/>
              <a:t>deny (which will cancel the process), or approve (which will send it to Payroll for a CPAA). </a:t>
            </a:r>
            <a:endParaRPr lang="en-US" sz="1100" dirty="0" smtClean="0"/>
          </a:p>
          <a:p>
            <a:r>
              <a:rPr lang="en-US" sz="1100" dirty="0" smtClean="0"/>
              <a:t>If the workday request is sent back/denied, RF reaches out to the managers via email alerting them of their need to review/complete/update the allocation request and resubmit for its ultimate approval.    </a:t>
            </a:r>
          </a:p>
          <a:p>
            <a:r>
              <a:rPr lang="en-US" sz="1100" dirty="0"/>
              <a:t>Effective </a:t>
            </a:r>
            <a:r>
              <a:rPr lang="en-US" sz="1100" b="1" dirty="0">
                <a:solidFill>
                  <a:srgbClr val="FF0000"/>
                </a:solidFill>
              </a:rPr>
              <a:t>11/18/19</a:t>
            </a:r>
            <a:r>
              <a:rPr lang="en-US" sz="1100" dirty="0"/>
              <a:t>- To maintain audit compliancy and adherence to our existing cost transfer </a:t>
            </a:r>
            <a:r>
              <a:rPr lang="en-US" sz="1100" u="sng" dirty="0">
                <a:hlinkClick r:id="rId2"/>
              </a:rPr>
              <a:t>published policy</a:t>
            </a:r>
            <a:r>
              <a:rPr lang="en-US" sz="1100" dirty="0"/>
              <a:t> the cost transfer form was updated, and is now </a:t>
            </a:r>
            <a:r>
              <a:rPr lang="en-US" sz="1100" b="1" dirty="0">
                <a:solidFill>
                  <a:srgbClr val="FF0000"/>
                </a:solidFill>
              </a:rPr>
              <a:t>REQUIRED</a:t>
            </a:r>
            <a:r>
              <a:rPr lang="en-US" sz="1100" dirty="0"/>
              <a:t> to be uploaded in </a:t>
            </a:r>
            <a:r>
              <a:rPr lang="en-US" sz="1100" dirty="0" err="1"/>
              <a:t>WorkDay</a:t>
            </a:r>
            <a:r>
              <a:rPr lang="en-US" sz="1100" dirty="0"/>
              <a:t> for all retroactive adjustments </a:t>
            </a:r>
            <a:r>
              <a:rPr lang="en-US" sz="1100" dirty="0" smtClean="0"/>
              <a:t>request.</a:t>
            </a:r>
          </a:p>
          <a:p>
            <a:r>
              <a:rPr lang="en-US" sz="1100" dirty="0" smtClean="0"/>
              <a:t>The updated form is available online and can be found via our portal</a:t>
            </a:r>
          </a:p>
          <a:p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 smtClean="0"/>
          </a:p>
          <a:p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39399-3B41-4B37-A398-67116182ACF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2" y="2105262"/>
            <a:ext cx="6924947" cy="138742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30" y="5819636"/>
            <a:ext cx="7236579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Cost Transfer Form Update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3174" y="3746465"/>
            <a:ext cx="6373466" cy="26116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39399-3B41-4B37-A398-67116182ACF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942" y="1097280"/>
            <a:ext cx="5892802" cy="2404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7352" y="3501783"/>
            <a:ext cx="8331127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37B"/>
              </a:buClr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retro active request, please complete the form, and upload in Workday by adding the form in the Costing </a:t>
            </a:r>
            <a:r>
              <a:rPr lang="en-US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 field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pdated </a:t>
            </a:r>
            <a:r>
              <a:rPr lang="en-US" u="sng" dirty="0">
                <a:hlinkClick r:id="rId2"/>
              </a:rPr>
              <a:t>F&amp;A Rate </a:t>
            </a:r>
            <a:r>
              <a:rPr lang="en-US" u="sng" dirty="0" smtClean="0">
                <a:hlinkClick r:id="rId2"/>
              </a:rPr>
              <a:t>Policy</a:t>
            </a:r>
            <a:endParaRPr lang="en-US" u="sng" dirty="0" smtClean="0"/>
          </a:p>
          <a:p>
            <a:pPr lvl="1"/>
            <a:r>
              <a:rPr lang="en-US" dirty="0" smtClean="0"/>
              <a:t>Clarifies when </a:t>
            </a:r>
            <a:r>
              <a:rPr lang="en-US" dirty="0"/>
              <a:t>F&amp;A rate reductions can be </a:t>
            </a:r>
            <a:r>
              <a:rPr lang="en-US" dirty="0" smtClean="0"/>
              <a:t>applied</a:t>
            </a:r>
          </a:p>
          <a:p>
            <a:pPr lvl="1"/>
            <a:r>
              <a:rPr lang="en-US" dirty="0" smtClean="0">
                <a:hlinkClick r:id="rId3"/>
              </a:rPr>
              <a:t>F&amp;A </a:t>
            </a:r>
            <a:r>
              <a:rPr lang="en-US" dirty="0">
                <a:hlinkClick r:id="rId3"/>
              </a:rPr>
              <a:t>Rate Reduction </a:t>
            </a:r>
            <a:r>
              <a:rPr lang="en-US" dirty="0" smtClean="0">
                <a:hlinkClick r:id="rId3"/>
              </a:rPr>
              <a:t>Form</a:t>
            </a:r>
            <a:r>
              <a:rPr lang="en-US" dirty="0" smtClean="0"/>
              <a:t> </a:t>
            </a:r>
            <a:r>
              <a:rPr lang="en-US" smtClean="0"/>
              <a:t>request process</a:t>
            </a:r>
            <a:endParaRPr lang="en-US" dirty="0" smtClean="0"/>
          </a:p>
          <a:p>
            <a:pPr lvl="1"/>
            <a:endParaRPr lang="en-US" u="sng" dirty="0"/>
          </a:p>
          <a:p>
            <a:r>
              <a:rPr lang="en-US" dirty="0" smtClean="0"/>
              <a:t>Fringe Rate Changes</a:t>
            </a:r>
          </a:p>
          <a:p>
            <a:pPr lvl="1"/>
            <a:r>
              <a:rPr lang="en-US" dirty="0" smtClean="0"/>
              <a:t>BMC’s new fringe </a:t>
            </a:r>
            <a:r>
              <a:rPr lang="en-US" dirty="0"/>
              <a:t>rate </a:t>
            </a:r>
            <a:r>
              <a:rPr lang="en-US" dirty="0" smtClean="0"/>
              <a:t>33</a:t>
            </a:r>
            <a:r>
              <a:rPr lang="en-US" dirty="0"/>
              <a:t>% for </a:t>
            </a:r>
            <a:r>
              <a:rPr lang="en-US" dirty="0" smtClean="0"/>
              <a:t>FY19 </a:t>
            </a:r>
            <a:r>
              <a:rPr lang="en-US" dirty="0"/>
              <a:t>and </a:t>
            </a:r>
            <a:r>
              <a:rPr lang="en-US" dirty="0" smtClean="0"/>
              <a:t>FY20</a:t>
            </a:r>
          </a:p>
          <a:p>
            <a:pPr lvl="1"/>
            <a:r>
              <a:rPr lang="en-US" dirty="0" smtClean="0"/>
              <a:t>Project ending in first 90 days FY20 </a:t>
            </a:r>
            <a:r>
              <a:rPr lang="en-US" dirty="0"/>
              <a:t>(</a:t>
            </a:r>
            <a:r>
              <a:rPr lang="en-US" dirty="0" smtClean="0"/>
              <a:t>10/01/2019-12/31/2019) will remain at their current </a:t>
            </a:r>
            <a:r>
              <a:rPr lang="en-US" dirty="0"/>
              <a:t>fringe rate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F&amp;A Rate Policy and Fringe Rate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945563" y="6565900"/>
            <a:ext cx="198437" cy="155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739399-3B41-4B37-A398-67116182ACF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3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45018"/>
            <a:ext cx="7639050" cy="38290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CTO FY19 and FY20 Strategic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37134"/>
              </p:ext>
            </p:extLst>
          </p:nvPr>
        </p:nvGraphicFramePr>
        <p:xfrm>
          <a:off x="5504328" y="1224430"/>
          <a:ext cx="3422122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154"/>
                <a:gridCol w="920968"/>
              </a:tblGrid>
              <a:tr h="257633"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63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Research</a:t>
                      </a:r>
                      <a:r>
                        <a:rPr lang="en-US" sz="1100" baseline="0" dirty="0" smtClean="0"/>
                        <a:t> billing compliance</a:t>
                      </a:r>
                      <a:endParaRPr lang="en-US" sz="1100" dirty="0"/>
                    </a:p>
                  </a:txBody>
                  <a:tcPr>
                    <a:solidFill>
                      <a:srgbClr val="EEC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 progress</a:t>
                      </a:r>
                      <a:endParaRPr lang="en-US" sz="1100" dirty="0"/>
                    </a:p>
                  </a:txBody>
                  <a:tcPr>
                    <a:solidFill>
                      <a:srgbClr val="EEC0A0"/>
                    </a:solidFill>
                  </a:tcPr>
                </a:tc>
              </a:tr>
              <a:tr h="25763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Ancillary Service</a:t>
                      </a:r>
                      <a:r>
                        <a:rPr lang="en-US" sz="1100" baseline="0" dirty="0" smtClean="0"/>
                        <a:t> collaboration</a:t>
                      </a:r>
                      <a:endParaRPr lang="en-US" sz="1100" dirty="0"/>
                    </a:p>
                  </a:txBody>
                  <a:tcPr>
                    <a:solidFill>
                      <a:srgbClr val="EEC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 progress</a:t>
                      </a:r>
                      <a:endParaRPr lang="en-US" sz="1100" dirty="0"/>
                    </a:p>
                  </a:txBody>
                  <a:tcPr>
                    <a:solidFill>
                      <a:srgbClr val="EEC0A0"/>
                    </a:solidFill>
                  </a:tcPr>
                </a:tc>
              </a:tr>
              <a:tr h="25763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Central resource for research pricing</a:t>
                      </a:r>
                      <a:endParaRPr lang="en-US" sz="1100" dirty="0"/>
                    </a:p>
                  </a:txBody>
                  <a:tcPr>
                    <a:solidFill>
                      <a:srgbClr val="EEC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Ongoing </a:t>
                      </a:r>
                      <a:endParaRPr lang="en-US" sz="1100" dirty="0"/>
                    </a:p>
                  </a:txBody>
                  <a:tcPr>
                    <a:solidFill>
                      <a:srgbClr val="EEC0A0"/>
                    </a:solidFill>
                  </a:tcPr>
                </a:tc>
              </a:tr>
              <a:tr h="25763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Departmental engagement</a:t>
                      </a:r>
                      <a:endParaRPr lang="en-US" sz="1100" dirty="0"/>
                    </a:p>
                  </a:txBody>
                  <a:tcPr>
                    <a:solidFill>
                      <a:srgbClr val="EEC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Ongoing</a:t>
                      </a:r>
                      <a:endParaRPr lang="en-US" sz="1100" dirty="0"/>
                    </a:p>
                  </a:txBody>
                  <a:tcPr>
                    <a:solidFill>
                      <a:srgbClr val="EEC0A0"/>
                    </a:solidFill>
                  </a:tcPr>
                </a:tc>
              </a:tr>
              <a:tr h="25763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 Ops scope and workflow</a:t>
                      </a:r>
                      <a:endParaRPr lang="en-US" sz="1100" dirty="0"/>
                    </a:p>
                  </a:txBody>
                  <a:tcPr>
                    <a:solidFill>
                      <a:srgbClr val="B1D0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Done</a:t>
                      </a:r>
                      <a:endParaRPr lang="en-US" sz="1100" dirty="0"/>
                    </a:p>
                  </a:txBody>
                  <a:tcPr>
                    <a:solidFill>
                      <a:srgbClr val="B1D0ED"/>
                    </a:solidFill>
                  </a:tcPr>
                </a:tc>
              </a:tr>
              <a:tr h="25763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CTO mission</a:t>
                      </a:r>
                      <a:endParaRPr lang="en-US" sz="1100" dirty="0"/>
                    </a:p>
                  </a:txBody>
                  <a:tcPr>
                    <a:solidFill>
                      <a:srgbClr val="B1D0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Done</a:t>
                      </a:r>
                      <a:endParaRPr lang="en-US" sz="1100" dirty="0"/>
                    </a:p>
                  </a:txBody>
                  <a:tcPr>
                    <a:solidFill>
                      <a:srgbClr val="B1D0ED"/>
                    </a:solidFill>
                  </a:tcPr>
                </a:tc>
              </a:tr>
              <a:tr h="25763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Website revamp</a:t>
                      </a:r>
                      <a:endParaRPr lang="en-US" sz="1100" dirty="0"/>
                    </a:p>
                  </a:txBody>
                  <a:tcPr>
                    <a:solidFill>
                      <a:srgbClr val="B1D0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 progress</a:t>
                      </a:r>
                      <a:endParaRPr lang="en-US" sz="1100" dirty="0"/>
                    </a:p>
                  </a:txBody>
                  <a:tcPr>
                    <a:solidFill>
                      <a:srgbClr val="B1D0ED"/>
                    </a:solidFill>
                  </a:tcPr>
                </a:tc>
              </a:tr>
              <a:tr h="25763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Pre-award improvements</a:t>
                      </a:r>
                    </a:p>
                  </a:txBody>
                  <a:tcPr>
                    <a:solidFill>
                      <a:srgbClr val="B1D0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Done</a:t>
                      </a:r>
                      <a:endParaRPr lang="en-US" sz="1100" dirty="0"/>
                    </a:p>
                  </a:txBody>
                  <a:tcPr>
                    <a:solidFill>
                      <a:srgbClr val="B1D0ED"/>
                    </a:solidFill>
                  </a:tcPr>
                </a:tc>
              </a:tr>
              <a:tr h="25763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Post-award</a:t>
                      </a:r>
                      <a:r>
                        <a:rPr lang="en-US" sz="1100" baseline="0" dirty="0" smtClean="0"/>
                        <a:t> improvements</a:t>
                      </a:r>
                      <a:endParaRPr lang="en-US" sz="1100" dirty="0"/>
                    </a:p>
                  </a:txBody>
                  <a:tcPr>
                    <a:solidFill>
                      <a:srgbClr val="B1D0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 progress</a:t>
                      </a:r>
                      <a:endParaRPr lang="en-US" sz="1100" dirty="0"/>
                    </a:p>
                  </a:txBody>
                  <a:tcPr>
                    <a:solidFill>
                      <a:srgbClr val="B1D0ED"/>
                    </a:solidFill>
                  </a:tcPr>
                </a:tc>
              </a:tr>
            </a:tbl>
          </a:graphicData>
        </a:graphic>
      </p:graphicFrame>
      <p:sp>
        <p:nvSpPr>
          <p:cNvPr id="8" name="Curved Up Arrow 7"/>
          <p:cNvSpPr/>
          <p:nvPr/>
        </p:nvSpPr>
        <p:spPr>
          <a:xfrm rot="17261554">
            <a:off x="7023632" y="4354251"/>
            <a:ext cx="1716056" cy="1010363"/>
          </a:xfrm>
          <a:prstGeom prst="curvedUpArrow">
            <a:avLst>
              <a:gd name="adj1" fmla="val 17597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placeholder for Mike on work 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85" y="1497176"/>
            <a:ext cx="7888908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Study Execution Metrics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173"/>
            <a:ext cx="9144000" cy="39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Charges to Fund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057699"/>
              </p:ext>
            </p:extLst>
          </p:nvPr>
        </p:nvGraphicFramePr>
        <p:xfrm>
          <a:off x="542495" y="1108495"/>
          <a:ext cx="8015288" cy="249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664582"/>
              </p:ext>
            </p:extLst>
          </p:nvPr>
        </p:nvGraphicFramePr>
        <p:xfrm>
          <a:off x="542495" y="3600450"/>
          <a:ext cx="8015288" cy="249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70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37123</TotalTime>
  <Words>1536</Words>
  <Application>Microsoft Office PowerPoint</Application>
  <PresentationFormat>On-screen Show (4:3)</PresentationFormat>
  <Paragraphs>252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Wingdings</vt:lpstr>
      <vt:lpstr>Office Theme</vt:lpstr>
      <vt:lpstr>1_Office Theme</vt:lpstr>
      <vt:lpstr>think-cell Slide</vt:lpstr>
      <vt:lpstr>Research Administrator Quarterly</vt:lpstr>
      <vt:lpstr>Agenda</vt:lpstr>
      <vt:lpstr>Cost Transfer Form Update</vt:lpstr>
      <vt:lpstr>Cost Transfer Form Update</vt:lpstr>
      <vt:lpstr>F&amp;A Rate Policy and Fringe Rate Update</vt:lpstr>
      <vt:lpstr>CTO FY19 and FY20 Strategic Overview</vt:lpstr>
      <vt:lpstr>Data placeholder for Mike on work output</vt:lpstr>
      <vt:lpstr>New Study Execution Metrics</vt:lpstr>
      <vt:lpstr>Epic Charges to Fund</vt:lpstr>
      <vt:lpstr>Participant Activity Metrics</vt:lpstr>
      <vt:lpstr>VelosCT updates</vt:lpstr>
      <vt:lpstr>VelosCT tips to keep in mind</vt:lpstr>
      <vt:lpstr>Research billing update</vt:lpstr>
      <vt:lpstr>Research billing update</vt:lpstr>
      <vt:lpstr>Research billing claims logic</vt:lpstr>
      <vt:lpstr>Ancillary Service engagement</vt:lpstr>
      <vt:lpstr>FY20 goals</vt:lpstr>
      <vt:lpstr>Resources</vt:lpstr>
      <vt:lpstr>Resource: what is VelosCT?</vt:lpstr>
      <vt:lpstr>Resource: VelosCT educational materials</vt:lpstr>
    </vt:vector>
  </TitlesOfParts>
  <Company>Boston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Hunley, Kelly</dc:creator>
  <cp:lastModifiedBy>Johanna Chesley</cp:lastModifiedBy>
  <cp:revision>1785</cp:revision>
  <cp:lastPrinted>2019-12-12T22:20:49Z</cp:lastPrinted>
  <dcterms:created xsi:type="dcterms:W3CDTF">2013-11-18T16:08:48Z</dcterms:created>
  <dcterms:modified xsi:type="dcterms:W3CDTF">2019-12-13T21:20:55Z</dcterms:modified>
</cp:coreProperties>
</file>