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324E0-4E5F-45FC-98E5-56CDB4BA032C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8BE52-A34B-4E85-A58B-557A004BB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6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C0EE9-0C4B-474A-B078-57DEDBBA4494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79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1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8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7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3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8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1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8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5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8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E0AD-8BAF-4242-B14A-E22686F74559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C42E-A40E-4B65-918D-E81C0431B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troth@bu.edu" TargetMode="External"/><Relationship Id="rId2" Type="http://schemas.openxmlformats.org/officeDocument/2006/relationships/hyperlink" Target="http://www.bumc.bu.edu/crro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mailto:fionar@bu.edu" TargetMode="External"/><Relationship Id="rId4" Type="http://schemas.openxmlformats.org/officeDocument/2006/relationships/hyperlink" Target="mailto:gdaniels@b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mc.bu.edu/crro/research-professional-network/resources-programs/reference-guide/" TargetMode="External"/><Relationship Id="rId3" Type="http://schemas.openxmlformats.org/officeDocument/2006/relationships/hyperlink" Target="http://www.bumc.bu.edu/ohra/hrpp-policies/" TargetMode="External"/><Relationship Id="rId7" Type="http://schemas.openxmlformats.org/officeDocument/2006/relationships/hyperlink" Target="http://www.bumc.bu.edu/crro/research-professional-network/" TargetMode="External"/><Relationship Id="rId2" Type="http://schemas.openxmlformats.org/officeDocument/2006/relationships/hyperlink" Target="http://www.bumc.bu.edu/ohr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mc.bu.edu/crro/tools/" TargetMode="External"/><Relationship Id="rId5" Type="http://schemas.openxmlformats.org/officeDocument/2006/relationships/hyperlink" Target="http://www.bumc.bu.edu/crro/research-and-regulatory-consultations/" TargetMode="External"/><Relationship Id="rId4" Type="http://schemas.openxmlformats.org/officeDocument/2006/relationships/hyperlink" Target="http://www.bumc.bu.edu/cr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4799" y="2577319"/>
            <a:ext cx="6198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Website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2"/>
              </a:rPr>
              <a:t>http://www.bumc.bu.edu/crro/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34799" y="3810166"/>
            <a:ext cx="110926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Director</a:t>
            </a:r>
            <a:r>
              <a:rPr lang="en-US" sz="2400" dirty="0" smtClean="0"/>
              <a:t>: Mary-Tara Roth, </a:t>
            </a:r>
            <a:r>
              <a:rPr lang="en-US" sz="2400" dirty="0" smtClean="0">
                <a:hlinkClick r:id="rId3"/>
              </a:rPr>
              <a:t>mtroth@bu.edu</a:t>
            </a:r>
            <a:r>
              <a:rPr lang="en-US" sz="2400" dirty="0" smtClean="0"/>
              <a:t>, 617-358-7679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Human Research Quality Manager(s)</a:t>
            </a:r>
            <a:r>
              <a:rPr lang="en-US" sz="2400" dirty="0" smtClean="0"/>
              <a:t>: Gina Daniels, </a:t>
            </a:r>
            <a:r>
              <a:rPr lang="en-US" sz="2400" dirty="0" smtClean="0">
                <a:hlinkClick r:id="rId4"/>
              </a:rPr>
              <a:t>gdaniels@bu.edu</a:t>
            </a:r>
            <a:r>
              <a:rPr lang="en-US" sz="2400" dirty="0" smtClean="0"/>
              <a:t>, 617-358-7385</a:t>
            </a:r>
          </a:p>
          <a:p>
            <a:r>
              <a:rPr lang="en-US" sz="2400" dirty="0" smtClean="0"/>
              <a:t>			                              Fiona Rice, </a:t>
            </a:r>
            <a:r>
              <a:rPr lang="en-US" sz="2400" dirty="0" smtClean="0">
                <a:hlinkClick r:id="rId5"/>
              </a:rPr>
              <a:t>fionar@bu.edu</a:t>
            </a:r>
            <a:r>
              <a:rPr lang="en-US" sz="2400" dirty="0" smtClean="0"/>
              <a:t>, 617-358-7554</a:t>
            </a:r>
            <a:endParaRPr lang="en-US" sz="2400" dirty="0"/>
          </a:p>
        </p:txBody>
      </p:sp>
      <p:pic>
        <p:nvPicPr>
          <p:cNvPr id="9" name="Picture 6" descr="W:\Logos\CRRO-Logo_654c_w900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890" y="540919"/>
            <a:ext cx="6290954" cy="109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395644" y="6089453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latin typeface="+mn-lt"/>
                <a:ea typeface="Osaka"/>
                <a:cs typeface="Osaka"/>
              </a:rPr>
              <a:t>Supported by the BU CTSI and the Office of Human Research Affairs</a:t>
            </a:r>
          </a:p>
          <a:p>
            <a:pPr algn="ctr" eaLnBrk="1" hangingPunct="1">
              <a:defRPr/>
            </a:pPr>
            <a:r>
              <a:rPr lang="en-US" sz="2000" dirty="0">
                <a:latin typeface="+mn-lt"/>
                <a:ea typeface="Osaka"/>
                <a:cs typeface="Osaka"/>
              </a:rPr>
              <a:t>Serving all BMC and BU Medical Campus </a:t>
            </a:r>
            <a:r>
              <a:rPr lang="en-US" sz="2000" dirty="0" smtClean="0">
                <a:latin typeface="+mn-lt"/>
                <a:ea typeface="Osaka"/>
                <a:cs typeface="Osaka"/>
              </a:rPr>
              <a:t>Clinical/</a:t>
            </a:r>
            <a:r>
              <a:rPr lang="en-US" sz="2000" dirty="0">
                <a:ea typeface="Osaka"/>
                <a:cs typeface="Osaka"/>
              </a:rPr>
              <a:t>H</a:t>
            </a:r>
            <a:r>
              <a:rPr lang="en-US" sz="2000" dirty="0" smtClean="0">
                <a:latin typeface="+mn-lt"/>
                <a:ea typeface="Osaka"/>
                <a:cs typeface="Osaka"/>
              </a:rPr>
              <a:t>uman </a:t>
            </a:r>
            <a:r>
              <a:rPr lang="en-US" sz="2000" dirty="0">
                <a:latin typeface="+mn-lt"/>
                <a:ea typeface="Osaka"/>
                <a:cs typeface="Osaka"/>
              </a:rPr>
              <a:t>Researchers</a:t>
            </a:r>
          </a:p>
        </p:txBody>
      </p:sp>
    </p:spTree>
    <p:extLst>
      <p:ext uri="{BB962C8B-B14F-4D97-AF65-F5344CB8AC3E}">
        <p14:creationId xmlns:p14="http://schemas.microsoft.com/office/powerpoint/2010/main" val="365114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281988" y="643413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F9DB9C-4358-4D34-A393-F10BB4C849E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201" name="TextBox 11"/>
          <p:cNvSpPr txBox="1">
            <a:spLocks noChangeArrowheads="1"/>
          </p:cNvSpPr>
          <p:nvPr/>
        </p:nvSpPr>
        <p:spPr bwMode="auto">
          <a:xfrm>
            <a:off x="3200401" y="2922588"/>
            <a:ext cx="3330575" cy="6461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latin typeface="Arial" panose="020B0604020202020204" pitchFamily="34" charset="0"/>
              </a:rPr>
              <a:t>Human Research Protection Program (HRPP)</a:t>
            </a:r>
          </a:p>
        </p:txBody>
      </p:sp>
      <p:sp>
        <p:nvSpPr>
          <p:cNvPr id="8202" name="TextBox 12"/>
          <p:cNvSpPr txBox="1">
            <a:spLocks noChangeArrowheads="1"/>
          </p:cNvSpPr>
          <p:nvPr/>
        </p:nvSpPr>
        <p:spPr bwMode="auto">
          <a:xfrm>
            <a:off x="515144" y="4193891"/>
            <a:ext cx="2695575" cy="6461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>
                <a:latin typeface="Arial" panose="020B0604020202020204" pitchFamily="34" charset="0"/>
              </a:rPr>
              <a:t>Institutional Review Board (IRB)</a:t>
            </a:r>
          </a:p>
        </p:txBody>
      </p:sp>
      <p:sp>
        <p:nvSpPr>
          <p:cNvPr id="8203" name="TextBox 13"/>
          <p:cNvSpPr txBox="1">
            <a:spLocks noChangeArrowheads="1"/>
          </p:cNvSpPr>
          <p:nvPr/>
        </p:nvSpPr>
        <p:spPr bwMode="auto">
          <a:xfrm>
            <a:off x="3351206" y="4214593"/>
            <a:ext cx="3714751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>
                <a:latin typeface="Arial" panose="020B0604020202020204" pitchFamily="34" charset="0"/>
              </a:rPr>
              <a:t>Clinical Research Resources Office (CRRO)</a:t>
            </a:r>
          </a:p>
        </p:txBody>
      </p:sp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7334251" y="1603376"/>
            <a:ext cx="2657475" cy="9239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latin typeface="Arial" panose="020B0604020202020204" pitchFamily="34" charset="0"/>
              </a:rPr>
              <a:t>BU Clinical Translational Science Institute (CTSI)</a:t>
            </a:r>
          </a:p>
        </p:txBody>
      </p:sp>
      <p:sp>
        <p:nvSpPr>
          <p:cNvPr id="8210" name="TextBox 20"/>
          <p:cNvSpPr txBox="1">
            <a:spLocks noChangeArrowheads="1"/>
          </p:cNvSpPr>
          <p:nvPr/>
        </p:nvSpPr>
        <p:spPr bwMode="auto">
          <a:xfrm>
            <a:off x="8520114" y="3724276"/>
            <a:ext cx="2046287" cy="64611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latin typeface="Arial" panose="020B0604020202020204" pitchFamily="34" charset="0"/>
              </a:rPr>
              <a:t>Research Quality Program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038783" y="3660775"/>
            <a:ext cx="250825" cy="3825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59362" y="3644899"/>
            <a:ext cx="9879" cy="4429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968750" y="889001"/>
            <a:ext cx="381000" cy="5746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327775" y="952501"/>
            <a:ext cx="457200" cy="51276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18475" y="941388"/>
            <a:ext cx="355600" cy="50006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21488" y="2314575"/>
            <a:ext cx="1560512" cy="11049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370638" y="2447926"/>
            <a:ext cx="2011362" cy="22590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911976" y="2632076"/>
            <a:ext cx="946705" cy="147954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6" name="TextBox 51"/>
          <p:cNvSpPr txBox="1">
            <a:spLocks noChangeArrowheads="1"/>
          </p:cNvSpPr>
          <p:nvPr/>
        </p:nvSpPr>
        <p:spPr bwMode="auto">
          <a:xfrm>
            <a:off x="8548688" y="4510089"/>
            <a:ext cx="2019300" cy="9239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latin typeface="Arial" panose="020B0604020202020204" pitchFamily="34" charset="0"/>
              </a:rPr>
              <a:t>Clinical Data Warehouse (CDW)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615113" y="2409825"/>
            <a:ext cx="1820862" cy="15875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1"/>
          <p:cNvSpPr txBox="1">
            <a:spLocks noChangeArrowheads="1"/>
          </p:cNvSpPr>
          <p:nvPr/>
        </p:nvSpPr>
        <p:spPr bwMode="auto">
          <a:xfrm>
            <a:off x="8488364" y="3235325"/>
            <a:ext cx="2085975" cy="3683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latin typeface="Arial" panose="020B0604020202020204" pitchFamily="34" charset="0"/>
              </a:rPr>
              <a:t>ClinicalTrials.gov</a:t>
            </a:r>
          </a:p>
        </p:txBody>
      </p:sp>
      <p:sp>
        <p:nvSpPr>
          <p:cNvPr id="10266" name="TextBox 11"/>
          <p:cNvSpPr txBox="1">
            <a:spLocks noChangeArrowheads="1"/>
          </p:cNvSpPr>
          <p:nvPr/>
        </p:nvSpPr>
        <p:spPr bwMode="auto">
          <a:xfrm>
            <a:off x="1773238" y="412750"/>
            <a:ext cx="2874962" cy="368300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Boston Medical Center</a:t>
            </a:r>
          </a:p>
        </p:txBody>
      </p:sp>
      <p:sp>
        <p:nvSpPr>
          <p:cNvPr id="10267" name="TextBox 11"/>
          <p:cNvSpPr txBox="1">
            <a:spLocks noChangeArrowheads="1"/>
          </p:cNvSpPr>
          <p:nvPr/>
        </p:nvSpPr>
        <p:spPr bwMode="auto">
          <a:xfrm>
            <a:off x="5646738" y="417514"/>
            <a:ext cx="4025900" cy="369887"/>
          </a:xfrm>
          <a:prstGeom prst="rect">
            <a:avLst/>
          </a:prstGeom>
          <a:solidFill>
            <a:srgbClr val="C00000"/>
          </a:solidFill>
          <a:ln w="2857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Boston University Medical Campus</a:t>
            </a:r>
          </a:p>
        </p:txBody>
      </p:sp>
      <p:sp>
        <p:nvSpPr>
          <p:cNvPr id="10268" name="TextBox 11"/>
          <p:cNvSpPr txBox="1">
            <a:spLocks noChangeArrowheads="1"/>
          </p:cNvSpPr>
          <p:nvPr/>
        </p:nvSpPr>
        <p:spPr bwMode="auto">
          <a:xfrm>
            <a:off x="3792538" y="1600201"/>
            <a:ext cx="3028950" cy="646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Office of Human Research Affairs (OHRA)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4953000" y="2286000"/>
            <a:ext cx="0" cy="509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6"/>
          <p:cNvSpPr txBox="1">
            <a:spLocks noChangeArrowheads="1"/>
          </p:cNvSpPr>
          <p:nvPr/>
        </p:nvSpPr>
        <p:spPr bwMode="auto">
          <a:xfrm>
            <a:off x="5672138" y="5490005"/>
            <a:ext cx="1885950" cy="92233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latin typeface="Arial" panose="020B0604020202020204" pitchFamily="34" charset="0"/>
              </a:rPr>
              <a:t>Research Professionals Network (RPN)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5843588" y="4980417"/>
            <a:ext cx="341313" cy="4048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71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1117952" y="913588"/>
            <a:ext cx="8195057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 smtClean="0">
                <a:latin typeface="Arial" panose="020B0604020202020204" pitchFamily="34" charset="0"/>
              </a:rPr>
              <a:t>Clinical Research Resources Office (CRRO)</a:t>
            </a:r>
          </a:p>
        </p:txBody>
      </p:sp>
      <p:sp>
        <p:nvSpPr>
          <p:cNvPr id="5" name="TextBox 46"/>
          <p:cNvSpPr txBox="1">
            <a:spLocks noChangeArrowheads="1"/>
          </p:cNvSpPr>
          <p:nvPr/>
        </p:nvSpPr>
        <p:spPr bwMode="auto">
          <a:xfrm>
            <a:off x="6457679" y="3082612"/>
            <a:ext cx="4882511" cy="95410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 smtClean="0">
                <a:latin typeface="Arial" panose="020B0604020202020204" pitchFamily="34" charset="0"/>
              </a:rPr>
              <a:t>Research Professionals Network (RPN)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457679" y="1640949"/>
            <a:ext cx="1145220" cy="11724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7953" y="1782156"/>
            <a:ext cx="623238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- </a:t>
            </a:r>
            <a:r>
              <a:rPr lang="en-US" sz="2800" dirty="0" smtClean="0"/>
              <a:t>Trainings: PI and Fundamentals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- </a:t>
            </a:r>
            <a:r>
              <a:rPr lang="en-US" sz="2800" dirty="0" smtClean="0"/>
              <a:t>Research Consultations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- Clinical </a:t>
            </a:r>
            <a:r>
              <a:rPr lang="en-US" sz="2800" dirty="0"/>
              <a:t>Research </a:t>
            </a:r>
            <a:r>
              <a:rPr lang="en-US" sz="2800" dirty="0" smtClean="0"/>
              <a:t>Seminar</a:t>
            </a:r>
          </a:p>
          <a:p>
            <a:pPr>
              <a:defRPr/>
            </a:pPr>
            <a:r>
              <a:rPr lang="en-US" sz="2800" dirty="0" smtClean="0"/>
              <a:t>- Study Management Tools</a:t>
            </a:r>
            <a:endParaRPr lang="en-US" sz="2800" dirty="0"/>
          </a:p>
        </p:txBody>
      </p:sp>
      <p:sp>
        <p:nvSpPr>
          <p:cNvPr id="8" name="TextBox 67"/>
          <p:cNvSpPr txBox="1">
            <a:spLocks noChangeArrowheads="1"/>
          </p:cNvSpPr>
          <p:nvPr/>
        </p:nvSpPr>
        <p:spPr bwMode="auto">
          <a:xfrm>
            <a:off x="6466602" y="4364255"/>
            <a:ext cx="487018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- </a:t>
            </a:r>
            <a:r>
              <a:rPr lang="en-US" altLang="en-US" sz="2400" dirty="0" smtClean="0">
                <a:latin typeface="Arial" panose="020B0604020202020204" pitchFamily="34" charset="0"/>
              </a:rPr>
              <a:t>Workshop Trainings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</a:rPr>
              <a:t>- Research Reference Guide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</a:rPr>
              <a:t>- Study Management Tools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</a:rPr>
              <a:t>- Recognition Event/Awards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</a:rPr>
              <a:t>-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Zoho</a:t>
            </a:r>
            <a:r>
              <a:rPr lang="en-US" altLang="en-US" sz="2400" dirty="0" smtClean="0">
                <a:latin typeface="Arial" panose="020B0604020202020204" pitchFamily="34" charset="0"/>
              </a:rPr>
              <a:t> Connect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1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631" y="460859"/>
            <a:ext cx="10175716" cy="589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3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extBox 4"/>
          <p:cNvSpPr txBox="1">
            <a:spLocks noChangeArrowheads="1"/>
          </p:cNvSpPr>
          <p:nvPr/>
        </p:nvSpPr>
        <p:spPr bwMode="auto">
          <a:xfrm>
            <a:off x="512946" y="494282"/>
            <a:ext cx="10832715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Links </a:t>
            </a:r>
            <a:r>
              <a:rPr lang="en-US" altLang="en-U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to BMC/BU Medical Campus Resources</a:t>
            </a:r>
            <a:endParaRPr lang="en-US" altLang="en-US" sz="1600" b="1" dirty="0">
              <a:solidFill>
                <a:srgbClr val="C00000"/>
              </a:solidFill>
              <a:latin typeface="+mn-lt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1600" dirty="0">
                <a:latin typeface="+mn-lt"/>
              </a:rPr>
              <a:t>Office of Human Research </a:t>
            </a:r>
            <a:r>
              <a:rPr lang="en-US" altLang="en-US" sz="1600" dirty="0" smtClean="0">
                <a:latin typeface="+mn-lt"/>
              </a:rPr>
              <a:t>Affairs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://www.bumc.bu.edu/ohra/</a:t>
            </a:r>
            <a:endParaRPr lang="en-US" altLang="en-US" sz="1600" dirty="0" smtClean="0">
              <a:latin typeface="+mn-lt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sz="1600" dirty="0"/>
              <a:t>HRPP Policies and Procedures </a:t>
            </a:r>
            <a:r>
              <a:rPr lang="en-US" sz="1600" dirty="0">
                <a:hlinkClick r:id="rId3"/>
              </a:rPr>
              <a:t>http://www.bumc.bu.edu/ohra/hrpp-policies/</a:t>
            </a:r>
            <a:r>
              <a:rPr lang="en-US" sz="1600" dirty="0"/>
              <a:t> 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sz="1600" dirty="0" smtClean="0">
                <a:latin typeface="+mn-lt"/>
              </a:rPr>
              <a:t>Clinical </a:t>
            </a:r>
            <a:r>
              <a:rPr lang="en-US" sz="1600" dirty="0">
                <a:latin typeface="+mn-lt"/>
              </a:rPr>
              <a:t>Research Resources Office </a:t>
            </a:r>
            <a:r>
              <a:rPr lang="en-US" sz="1600" dirty="0">
                <a:latin typeface="+mn-lt"/>
                <a:hlinkClick r:id="rId4"/>
              </a:rPr>
              <a:t>http://www.bumc.bu.edu/crro</a:t>
            </a:r>
            <a:r>
              <a:rPr lang="en-US" sz="1600" dirty="0" smtClean="0">
                <a:latin typeface="+mn-lt"/>
                <a:hlinkClick r:id="rId4"/>
              </a:rPr>
              <a:t>/</a:t>
            </a:r>
            <a:endParaRPr lang="en-US" sz="1600" dirty="0" smtClean="0">
              <a:latin typeface="+mn-lt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sz="1600" dirty="0" smtClean="0">
                <a:latin typeface="+mn-lt"/>
              </a:rPr>
              <a:t>CRRO Consultation Request </a:t>
            </a:r>
            <a:r>
              <a:rPr lang="en-US" sz="1600" dirty="0">
                <a:hlinkClick r:id="rId5"/>
              </a:rPr>
              <a:t>http://www.bumc.bu.edu/crro/research-and-regulatory-consultations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sz="1600" dirty="0" smtClean="0">
                <a:latin typeface="+mn-lt"/>
              </a:rPr>
              <a:t>Study Management Tools </a:t>
            </a:r>
            <a:r>
              <a:rPr lang="en-US" sz="1600" dirty="0">
                <a:hlinkClick r:id="rId6"/>
              </a:rPr>
              <a:t>http://www.bumc.bu.edu/crro/tools/</a:t>
            </a:r>
            <a:endParaRPr lang="en-US" sz="1600" dirty="0">
              <a:latin typeface="+mn-lt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1600" dirty="0" smtClean="0">
                <a:latin typeface="+mn-lt"/>
              </a:rPr>
              <a:t>Research </a:t>
            </a:r>
            <a:r>
              <a:rPr lang="en-US" altLang="en-US" sz="1600" dirty="0">
                <a:latin typeface="+mn-lt"/>
              </a:rPr>
              <a:t>Professionals </a:t>
            </a:r>
            <a:r>
              <a:rPr lang="en-US" altLang="en-US" sz="1600" dirty="0" smtClean="0">
                <a:latin typeface="+mn-lt"/>
              </a:rPr>
              <a:t>Network </a:t>
            </a:r>
            <a:r>
              <a:rPr lang="en-US" sz="1600" dirty="0">
                <a:latin typeface="+mn-lt"/>
                <a:hlinkClick r:id="rId7"/>
              </a:rPr>
              <a:t>http://www.bumc.bu.edu/crro/research-professional-network/</a:t>
            </a:r>
            <a:endParaRPr lang="en-US" sz="1600" dirty="0">
              <a:latin typeface="+mn-lt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1600" dirty="0" smtClean="0"/>
              <a:t>RPN Resources and Programs </a:t>
            </a:r>
            <a:r>
              <a:rPr lang="en-US" sz="1600" dirty="0" smtClean="0">
                <a:hlinkClick r:id="rId8"/>
              </a:rPr>
              <a:t>http</a:t>
            </a:r>
            <a:r>
              <a:rPr lang="en-US" sz="1600" dirty="0">
                <a:hlinkClick r:id="rId8"/>
              </a:rPr>
              <a:t>://www.bumc.bu.edu/crro/research-professional-network/resources-programs</a:t>
            </a:r>
            <a:r>
              <a:rPr lang="en-US" sz="1600" dirty="0" smtClean="0">
                <a:hlinkClick r:id="rId8"/>
              </a:rPr>
              <a:t>/</a:t>
            </a:r>
            <a:endParaRPr lang="en-US" altLang="en-US" sz="1600" dirty="0"/>
          </a:p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1600" dirty="0">
                <a:latin typeface="+mn-lt"/>
              </a:rPr>
              <a:t>RPN Clinical Research Reference Guide </a:t>
            </a:r>
            <a:r>
              <a:rPr lang="en-US" sz="1600" dirty="0">
                <a:latin typeface="+mn-lt"/>
                <a:hlinkClick r:id="rId8"/>
              </a:rPr>
              <a:t>http://www.bumc.bu.edu/crro/research-professional-network/resources-programs/reference-guide/</a:t>
            </a:r>
            <a:r>
              <a:rPr lang="en-US" sz="1600" dirty="0">
                <a:latin typeface="+mn-lt"/>
              </a:rPr>
              <a:t> 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86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212</Words>
  <Application>Microsoft Office PowerPoint</Application>
  <PresentationFormat>Widescreen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Osaka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Daniels, Gina</dc:creator>
  <cp:lastModifiedBy>Daniels, Gina</cp:lastModifiedBy>
  <cp:revision>1</cp:revision>
  <dcterms:created xsi:type="dcterms:W3CDTF">2019-07-11T19:09:37Z</dcterms:created>
  <dcterms:modified xsi:type="dcterms:W3CDTF">2019-07-11T20:33:24Z</dcterms:modified>
</cp:coreProperties>
</file>