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55" r:id="rId2"/>
    <p:sldMasterId id="2147484076" r:id="rId3"/>
  </p:sldMasterIdLst>
  <p:notesMasterIdLst>
    <p:notesMasterId r:id="rId57"/>
  </p:notesMasterIdLst>
  <p:sldIdLst>
    <p:sldId id="323" r:id="rId4"/>
    <p:sldId id="412" r:id="rId5"/>
    <p:sldId id="367" r:id="rId6"/>
    <p:sldId id="362" r:id="rId7"/>
    <p:sldId id="363" r:id="rId8"/>
    <p:sldId id="368" r:id="rId9"/>
    <p:sldId id="369" r:id="rId10"/>
    <p:sldId id="413" r:id="rId11"/>
    <p:sldId id="326" r:id="rId12"/>
    <p:sldId id="381" r:id="rId13"/>
    <p:sldId id="382" r:id="rId14"/>
    <p:sldId id="383" r:id="rId15"/>
    <p:sldId id="401" r:id="rId16"/>
    <p:sldId id="400" r:id="rId17"/>
    <p:sldId id="403" r:id="rId18"/>
    <p:sldId id="404" r:id="rId19"/>
    <p:sldId id="414" r:id="rId20"/>
    <p:sldId id="327" r:id="rId21"/>
    <p:sldId id="334" r:id="rId22"/>
    <p:sldId id="387" r:id="rId23"/>
    <p:sldId id="386" r:id="rId24"/>
    <p:sldId id="335" r:id="rId25"/>
    <p:sldId id="385" r:id="rId26"/>
    <p:sldId id="342" r:id="rId27"/>
    <p:sldId id="336" r:id="rId28"/>
    <p:sldId id="376" r:id="rId29"/>
    <p:sldId id="388" r:id="rId30"/>
    <p:sldId id="389" r:id="rId31"/>
    <p:sldId id="415" r:id="rId32"/>
    <p:sldId id="338" r:id="rId33"/>
    <p:sldId id="339" r:id="rId34"/>
    <p:sldId id="340" r:id="rId35"/>
    <p:sldId id="390" r:id="rId36"/>
    <p:sldId id="343" r:id="rId37"/>
    <p:sldId id="408" r:id="rId38"/>
    <p:sldId id="344" r:id="rId39"/>
    <p:sldId id="411" r:id="rId40"/>
    <p:sldId id="409" r:id="rId41"/>
    <p:sldId id="410" r:id="rId42"/>
    <p:sldId id="345" r:id="rId43"/>
    <p:sldId id="346" r:id="rId44"/>
    <p:sldId id="416" r:id="rId45"/>
    <p:sldId id="349" r:id="rId46"/>
    <p:sldId id="353" r:id="rId47"/>
    <p:sldId id="354" r:id="rId48"/>
    <p:sldId id="391" r:id="rId49"/>
    <p:sldId id="355" r:id="rId50"/>
    <p:sldId id="359" r:id="rId51"/>
    <p:sldId id="392" r:id="rId52"/>
    <p:sldId id="360" r:id="rId53"/>
    <p:sldId id="399" r:id="rId54"/>
    <p:sldId id="417" r:id="rId55"/>
    <p:sldId id="333" r:id="rId5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40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12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684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56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090" y="67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543F79C-73EF-4378-996F-430A091C7F3F}" type="datetimeFigureOut">
              <a:rPr lang="en-US"/>
              <a:pPr>
                <a:defRPr/>
              </a:pPr>
              <a:t>5/18/2018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9166F8E-F8FC-4DAA-9FFF-381DD7C877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224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40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2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47" algn="l" defTabSz="9138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55" algn="l" defTabSz="9138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366" algn="l" defTabSz="9138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275" algn="l" defTabSz="9138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1A368E-81CD-4C58-B7B7-2D7FC3009BF8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19" name="Rectangle 9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5625" y="4913313"/>
            <a:ext cx="58435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70952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55625" y="4913313"/>
            <a:ext cx="5843588" cy="3633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61D03-14A7-4E00-B240-B861357A482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297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55625" y="4913313"/>
            <a:ext cx="5843588" cy="3633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61D03-14A7-4E00-B240-B861357A482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207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55625" y="4913313"/>
            <a:ext cx="5843588" cy="3633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61D03-14A7-4E00-B240-B861357A482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394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55625" y="4913313"/>
            <a:ext cx="5843588" cy="3633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61D03-14A7-4E00-B240-B861357A482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94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55625" y="4913313"/>
            <a:ext cx="5843588" cy="3633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61D03-14A7-4E00-B240-B861357A482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650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55625" y="4913313"/>
            <a:ext cx="5843588" cy="3633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61D03-14A7-4E00-B240-B861357A482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449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55625" y="4913313"/>
            <a:ext cx="5843588" cy="3633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61D03-14A7-4E00-B240-B861357A482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075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55625" y="4913313"/>
            <a:ext cx="5843588" cy="3633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61D03-14A7-4E00-B240-B861357A482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265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55625" y="4913313"/>
            <a:ext cx="5843588" cy="3633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61D03-14A7-4E00-B240-B861357A482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4158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55625" y="4913313"/>
            <a:ext cx="5843588" cy="3633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61D03-14A7-4E00-B240-B861357A482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12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55625" y="4913313"/>
            <a:ext cx="5843588" cy="3633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61D03-14A7-4E00-B240-B861357A482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0594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55625" y="4913313"/>
            <a:ext cx="5843588" cy="3633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61D03-14A7-4E00-B240-B861357A482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8756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55625" y="4913313"/>
            <a:ext cx="5843588" cy="3633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61D03-14A7-4E00-B240-B861357A482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809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55625" y="4913313"/>
            <a:ext cx="5843588" cy="3633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61D03-14A7-4E00-B240-B861357A482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6621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55625" y="4913313"/>
            <a:ext cx="5843588" cy="3633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61D03-14A7-4E00-B240-B861357A482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1528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55625" y="4913313"/>
            <a:ext cx="5843588" cy="3633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61D03-14A7-4E00-B240-B861357A482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491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55625" y="4913313"/>
            <a:ext cx="5843588" cy="3633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61D03-14A7-4E00-B240-B861357A482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35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347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55625" y="4913313"/>
            <a:ext cx="5843588" cy="3633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61D03-14A7-4E00-B240-B861357A482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36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6122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55625" y="4913313"/>
            <a:ext cx="5843588" cy="3633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61D03-14A7-4E00-B240-B861357A482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37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7089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55625" y="4913313"/>
            <a:ext cx="5843588" cy="3633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61D03-14A7-4E00-B240-B861357A482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38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7688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55625" y="4913313"/>
            <a:ext cx="5843588" cy="3633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61D03-14A7-4E00-B240-B861357A482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39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661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55625" y="4913313"/>
            <a:ext cx="5843588" cy="3633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61D03-14A7-4E00-B240-B861357A482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8457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55625" y="4913313"/>
            <a:ext cx="5843588" cy="3633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61D03-14A7-4E00-B240-B861357A482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40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4437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55625" y="4913313"/>
            <a:ext cx="5843588" cy="3633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61D03-14A7-4E00-B240-B861357A482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41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908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55625" y="4913313"/>
            <a:ext cx="5843588" cy="3633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61D03-14A7-4E00-B240-B861357A482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43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2168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55625" y="4913313"/>
            <a:ext cx="5843588" cy="3633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61D03-14A7-4E00-B240-B861357A482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44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0993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55625" y="4913313"/>
            <a:ext cx="5843588" cy="3633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61D03-14A7-4E00-B240-B861357A482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45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6464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55625" y="4913313"/>
            <a:ext cx="5843588" cy="3633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61D03-14A7-4E00-B240-B861357A482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46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1060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55625" y="4913313"/>
            <a:ext cx="5843588" cy="3633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61D03-14A7-4E00-B240-B861357A482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47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7035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55625" y="4913313"/>
            <a:ext cx="5843588" cy="3633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61D03-14A7-4E00-B240-B861357A482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48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4926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55625" y="4913313"/>
            <a:ext cx="5843588" cy="3633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61D03-14A7-4E00-B240-B861357A482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49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9539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55625" y="4913313"/>
            <a:ext cx="5843588" cy="3633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61D03-14A7-4E00-B240-B861357A482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50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413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55625" y="4913313"/>
            <a:ext cx="5843588" cy="3633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61D03-14A7-4E00-B240-B861357A482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4926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55625" y="4913313"/>
            <a:ext cx="5843588" cy="3633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61D03-14A7-4E00-B240-B861357A482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51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2492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55625" y="4913313"/>
            <a:ext cx="5843588" cy="3633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61D03-14A7-4E00-B240-B861357A482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53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244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55625" y="4913313"/>
            <a:ext cx="5843588" cy="3633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61D03-14A7-4E00-B240-B861357A482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675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55625" y="4913313"/>
            <a:ext cx="5843588" cy="3633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61D03-14A7-4E00-B240-B861357A482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855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55625" y="4913313"/>
            <a:ext cx="5843588" cy="3633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61D03-14A7-4E00-B240-B861357A482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503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55625" y="4913313"/>
            <a:ext cx="5843588" cy="3633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61D03-14A7-4E00-B240-B861357A482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502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55625" y="4913313"/>
            <a:ext cx="5843588" cy="3633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61D03-14A7-4E00-B240-B861357A482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570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McK Title Elements"/>
          <p:cNvGrpSpPr>
            <a:grpSpLocks/>
          </p:cNvGrpSpPr>
          <p:nvPr/>
        </p:nvGrpSpPr>
        <p:grpSpPr bwMode="auto">
          <a:xfrm>
            <a:off x="0" y="0"/>
            <a:ext cx="9140825" cy="6859588"/>
            <a:chOff x="0" y="0"/>
            <a:chExt cx="5643" cy="4235"/>
          </a:xfrm>
        </p:grpSpPr>
        <p:sp>
          <p:nvSpPr>
            <p:cNvPr id="5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smtClean="0">
                  <a:solidFill>
                    <a:srgbClr val="000000"/>
                  </a:solidFill>
                  <a:ea typeface="+mn-ea"/>
                  <a:cs typeface="Arial" charset="0"/>
                </a:rPr>
                <a:t>Document type</a:t>
              </a:r>
            </a:p>
          </p:txBody>
        </p:sp>
        <p:sp>
          <p:nvSpPr>
            <p:cNvPr id="6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smtClean="0">
                  <a:solidFill>
                    <a:srgbClr val="000000"/>
                  </a:solidFill>
                  <a:ea typeface="+mn-ea"/>
                  <a:cs typeface="Arial" charset="0"/>
                </a:rPr>
                <a:t>Date</a:t>
              </a:r>
            </a:p>
          </p:txBody>
        </p:sp>
        <p:sp>
          <p:nvSpPr>
            <p:cNvPr id="7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4"/>
              <a:ext cx="2772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defTabSz="8175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175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175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175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175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17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17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17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17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800" smtClean="0">
                  <a:solidFill>
                    <a:srgbClr val="000000"/>
                  </a:solidFill>
                  <a:cs typeface="Arial" panose="020B0604020202020204" pitchFamily="34" charset="0"/>
                </a:rPr>
                <a:t>CONFIDENTIAL AND PROPRIETARY</a:t>
              </a:r>
            </a:p>
            <a:p>
              <a:pPr>
                <a:defRPr/>
              </a:pPr>
              <a:r>
                <a:rPr lang="en-US" altLang="en-US" sz="800" smtClean="0">
                  <a:solidFill>
                    <a:srgbClr val="000000"/>
                  </a:solidFill>
                  <a:cs typeface="Arial" panose="020B0604020202020204" pitchFamily="34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8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6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6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6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1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6573838"/>
            <a:ext cx="167005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5" y="2176944"/>
            <a:ext cx="5036084" cy="507831"/>
          </a:xfrm>
        </p:spPr>
        <p:txBody>
          <a:bodyPr anchor="t"/>
          <a:lstStyle>
            <a:lvl1pPr>
              <a:defRPr sz="3300" b="0"/>
            </a:lvl1pPr>
          </a:lstStyle>
          <a:p>
            <a:pPr lvl="0"/>
            <a:r>
              <a:rPr lang="en-US" noProof="0" smtClean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5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05663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F63B3-164F-4CCE-AA43-430BF858032C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8018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6454" y="268884"/>
            <a:ext cx="584775" cy="29689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489" y="268884"/>
            <a:ext cx="5705078" cy="2968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EE675-5653-4AD6-8B6B-CE1A2172BA6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1013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193" y="2716171"/>
            <a:ext cx="7773614" cy="2983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012" y="3885769"/>
            <a:ext cx="6399989" cy="1752564"/>
          </a:xfrm>
        </p:spPr>
        <p:txBody>
          <a:bodyPr/>
          <a:lstStyle>
            <a:lvl1pPr marL="0" indent="0" algn="ctr">
              <a:buNone/>
              <a:defRPr/>
            </a:lvl1pPr>
            <a:lvl2pPr marL="466181" indent="0" algn="ctr">
              <a:buNone/>
              <a:defRPr/>
            </a:lvl2pPr>
            <a:lvl3pPr marL="932369" indent="0" algn="ctr">
              <a:buNone/>
              <a:defRPr/>
            </a:lvl3pPr>
            <a:lvl4pPr marL="1398555" indent="0" algn="ctr">
              <a:buNone/>
              <a:defRPr/>
            </a:lvl4pPr>
            <a:lvl5pPr marL="1864738" indent="0" algn="ctr">
              <a:buNone/>
              <a:defRPr/>
            </a:lvl5pPr>
            <a:lvl6pPr marL="2330924" indent="0" algn="ctr">
              <a:buNone/>
              <a:defRPr/>
            </a:lvl6pPr>
            <a:lvl7pPr marL="2797106" indent="0" algn="ctr">
              <a:buNone/>
              <a:defRPr/>
            </a:lvl7pPr>
            <a:lvl8pPr marL="3263291" indent="0" algn="ctr">
              <a:buNone/>
              <a:defRPr/>
            </a:lvl8pPr>
            <a:lvl9pPr marL="372947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B3B44-238A-47AB-A0C0-965F28AA4B2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6657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McK Title Elements"/>
          <p:cNvGrpSpPr>
            <a:grpSpLocks/>
          </p:cNvGrpSpPr>
          <p:nvPr/>
        </p:nvGrpSpPr>
        <p:grpSpPr bwMode="auto">
          <a:xfrm>
            <a:off x="0" y="0"/>
            <a:ext cx="9140825" cy="6859588"/>
            <a:chOff x="0" y="0"/>
            <a:chExt cx="5643" cy="4235"/>
          </a:xfrm>
        </p:grpSpPr>
        <p:sp>
          <p:nvSpPr>
            <p:cNvPr id="5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1400" smtClean="0">
                  <a:solidFill>
                    <a:srgbClr val="000000"/>
                  </a:solidFill>
                </a:rPr>
                <a:t>Document type</a:t>
              </a:r>
            </a:p>
          </p:txBody>
        </p:sp>
        <p:sp>
          <p:nvSpPr>
            <p:cNvPr id="6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1400" smtClean="0">
                  <a:solidFill>
                    <a:srgbClr val="000000"/>
                  </a:solidFill>
                </a:rPr>
                <a:t>Date</a:t>
              </a:r>
            </a:p>
          </p:txBody>
        </p:sp>
        <p:sp>
          <p:nvSpPr>
            <p:cNvPr id="7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4"/>
              <a:ext cx="2772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defTabSz="8191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191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191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191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191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191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191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191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191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800" smtClean="0">
                  <a:solidFill>
                    <a:srgbClr val="000000"/>
                  </a:solidFill>
                </a:rPr>
                <a:t>CONFIDENTIAL AND PROPRIETARY</a:t>
              </a:r>
            </a:p>
            <a:p>
              <a:pPr>
                <a:defRPr/>
              </a:pPr>
              <a:r>
                <a:rPr lang="en-US" altLang="en-US" sz="800" smtClean="0">
                  <a:solidFill>
                    <a:srgbClr val="000000"/>
                  </a:solidFill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8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600" smtClean="0">
                <a:solidFill>
                  <a:srgbClr val="000000"/>
                </a:solidFill>
              </a:endParaRPr>
            </a:p>
          </p:txBody>
        </p:sp>
        <p:sp>
          <p:nvSpPr>
            <p:cNvPr id="9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600" smtClean="0">
                <a:solidFill>
                  <a:srgbClr val="000000"/>
                </a:solidFill>
              </a:endParaRPr>
            </a:p>
          </p:txBody>
        </p:sp>
        <p:sp>
          <p:nvSpPr>
            <p:cNvPr id="10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6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1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6573838"/>
            <a:ext cx="167005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5" y="2176941"/>
            <a:ext cx="5036084" cy="507831"/>
          </a:xfrm>
        </p:spPr>
        <p:txBody>
          <a:bodyPr anchor="t"/>
          <a:lstStyle>
            <a:lvl1pPr>
              <a:defRPr sz="3300" b="0"/>
            </a:lvl1pPr>
          </a:lstStyle>
          <a:p>
            <a:pPr lvl="0"/>
            <a:r>
              <a:rPr lang="en-US" noProof="0" smtClean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5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150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5E9E-B5FB-4B42-A64A-0500AC789B44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9427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52" y="4407330"/>
            <a:ext cx="7771995" cy="1261884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52" y="2907443"/>
            <a:ext cx="7771995" cy="1499884"/>
          </a:xfrm>
        </p:spPr>
        <p:txBody>
          <a:bodyPr anchor="b"/>
          <a:lstStyle>
            <a:lvl1pPr marL="0" indent="0">
              <a:buNone/>
              <a:defRPr sz="2000"/>
            </a:lvl1pPr>
            <a:lvl2pPr marL="466331" indent="0">
              <a:buNone/>
              <a:defRPr sz="1800"/>
            </a:lvl2pPr>
            <a:lvl3pPr marL="932665" indent="0">
              <a:buNone/>
              <a:defRPr sz="1600"/>
            </a:lvl3pPr>
            <a:lvl4pPr marL="1398999" indent="0">
              <a:buNone/>
              <a:defRPr sz="1400"/>
            </a:lvl4pPr>
            <a:lvl5pPr marL="1865332" indent="0">
              <a:buNone/>
              <a:defRPr sz="1400"/>
            </a:lvl5pPr>
            <a:lvl6pPr marL="2331665" indent="0">
              <a:buNone/>
              <a:defRPr sz="1400"/>
            </a:lvl6pPr>
            <a:lvl7pPr marL="2797996" indent="0">
              <a:buNone/>
              <a:defRPr sz="1400"/>
            </a:lvl7pPr>
            <a:lvl8pPr marL="3264329" indent="0">
              <a:buNone/>
              <a:defRPr sz="1400"/>
            </a:lvl8pPr>
            <a:lvl9pPr marL="373066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9F4BC-7200-419A-A105-42C626F54B2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9154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2158" y="1990667"/>
            <a:ext cx="2117131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4794" y="1990667"/>
            <a:ext cx="2117132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ED0DF-4C8B-4BBC-9CEA-614E39F7BD9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8288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95" y="697153"/>
            <a:ext cx="8230410" cy="2983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799" y="1535522"/>
            <a:ext cx="4039882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6331" indent="0">
              <a:buNone/>
              <a:defRPr sz="2000" b="1"/>
            </a:lvl2pPr>
            <a:lvl3pPr marL="932665" indent="0">
              <a:buNone/>
              <a:defRPr sz="1800" b="1"/>
            </a:lvl3pPr>
            <a:lvl4pPr marL="1398999" indent="0">
              <a:buNone/>
              <a:defRPr sz="1600" b="1"/>
            </a:lvl4pPr>
            <a:lvl5pPr marL="1865332" indent="0">
              <a:buNone/>
              <a:defRPr sz="1600" b="1"/>
            </a:lvl5pPr>
            <a:lvl6pPr marL="2331665" indent="0">
              <a:buNone/>
              <a:defRPr sz="1600" b="1"/>
            </a:lvl6pPr>
            <a:lvl7pPr marL="2797996" indent="0">
              <a:buNone/>
              <a:defRPr sz="1600" b="1"/>
            </a:lvl7pPr>
            <a:lvl8pPr marL="3264329" indent="0">
              <a:buNone/>
              <a:defRPr sz="1600" b="1"/>
            </a:lvl8pPr>
            <a:lvl9pPr marL="37306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799" y="2175318"/>
            <a:ext cx="4039882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703" y="1535522"/>
            <a:ext cx="4041502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6331" indent="0">
              <a:buNone/>
              <a:defRPr sz="2000" b="1"/>
            </a:lvl2pPr>
            <a:lvl3pPr marL="932665" indent="0">
              <a:buNone/>
              <a:defRPr sz="1800" b="1"/>
            </a:lvl3pPr>
            <a:lvl4pPr marL="1398999" indent="0">
              <a:buNone/>
              <a:defRPr sz="1600" b="1"/>
            </a:lvl4pPr>
            <a:lvl5pPr marL="1865332" indent="0">
              <a:buNone/>
              <a:defRPr sz="1600" b="1"/>
            </a:lvl5pPr>
            <a:lvl6pPr marL="2331665" indent="0">
              <a:buNone/>
              <a:defRPr sz="1600" b="1"/>
            </a:lvl6pPr>
            <a:lvl7pPr marL="2797996" indent="0">
              <a:buNone/>
              <a:defRPr sz="1600" b="1"/>
            </a:lvl7pPr>
            <a:lvl8pPr marL="3264329" indent="0">
              <a:buNone/>
              <a:defRPr sz="1600" b="1"/>
            </a:lvl8pPr>
            <a:lvl9pPr marL="37306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703" y="2175318"/>
            <a:ext cx="4041502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ED55D-F39A-4A54-8D6A-290DF7DCBCE0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338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6CB1E-FADB-49A5-A45E-2DDD9A6498A0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7888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7241B-3A81-431A-9CB5-5E0CCBF790D9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528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8ADE3-152E-4A37-B8D3-5ABDB9A7CEF6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3720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95" y="807043"/>
            <a:ext cx="3008044" cy="6280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988" y="273741"/>
            <a:ext cx="5112217" cy="585213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795" y="1435094"/>
            <a:ext cx="3008044" cy="4690781"/>
          </a:xfrm>
        </p:spPr>
        <p:txBody>
          <a:bodyPr/>
          <a:lstStyle>
            <a:lvl1pPr marL="0" indent="0">
              <a:buNone/>
              <a:defRPr sz="1400"/>
            </a:lvl1pPr>
            <a:lvl2pPr marL="466331" indent="0">
              <a:buNone/>
              <a:defRPr sz="1200"/>
            </a:lvl2pPr>
            <a:lvl3pPr marL="932665" indent="0">
              <a:buNone/>
              <a:defRPr sz="1000"/>
            </a:lvl3pPr>
            <a:lvl4pPr marL="1398999" indent="0">
              <a:buNone/>
              <a:defRPr sz="900"/>
            </a:lvl4pPr>
            <a:lvl5pPr marL="1865332" indent="0">
              <a:buNone/>
              <a:defRPr sz="900"/>
            </a:lvl5pPr>
            <a:lvl6pPr marL="2331665" indent="0">
              <a:buNone/>
              <a:defRPr sz="900"/>
            </a:lvl6pPr>
            <a:lvl7pPr marL="2797996" indent="0">
              <a:buNone/>
              <a:defRPr sz="900"/>
            </a:lvl7pPr>
            <a:lvl8pPr marL="3264329" indent="0">
              <a:buNone/>
              <a:defRPr sz="900"/>
            </a:lvl8pPr>
            <a:lvl9pPr marL="37306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7CCCB-967B-4F9D-B5B8-1107634879BC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1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544" y="5053810"/>
            <a:ext cx="5486400" cy="3140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544" y="612264"/>
            <a:ext cx="5486400" cy="4115772"/>
          </a:xfrm>
        </p:spPr>
        <p:txBody>
          <a:bodyPr/>
          <a:lstStyle>
            <a:lvl1pPr marL="0" indent="0">
              <a:buNone/>
              <a:defRPr sz="3300"/>
            </a:lvl1pPr>
            <a:lvl2pPr marL="466331" indent="0">
              <a:buNone/>
              <a:defRPr sz="2900"/>
            </a:lvl2pPr>
            <a:lvl3pPr marL="932665" indent="0">
              <a:buNone/>
              <a:defRPr sz="2400"/>
            </a:lvl3pPr>
            <a:lvl4pPr marL="1398999" indent="0">
              <a:buNone/>
              <a:defRPr sz="2000"/>
            </a:lvl4pPr>
            <a:lvl5pPr marL="1865332" indent="0">
              <a:buNone/>
              <a:defRPr sz="2000"/>
            </a:lvl5pPr>
            <a:lvl6pPr marL="2331665" indent="0">
              <a:buNone/>
              <a:defRPr sz="2000"/>
            </a:lvl6pPr>
            <a:lvl7pPr marL="2797996" indent="0">
              <a:buNone/>
              <a:defRPr sz="2000"/>
            </a:lvl7pPr>
            <a:lvl8pPr marL="3264329" indent="0">
              <a:buNone/>
              <a:defRPr sz="2000"/>
            </a:lvl8pPr>
            <a:lvl9pPr marL="373066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544" y="5367835"/>
            <a:ext cx="5486400" cy="805014"/>
          </a:xfrm>
        </p:spPr>
        <p:txBody>
          <a:bodyPr/>
          <a:lstStyle>
            <a:lvl1pPr marL="0" indent="0">
              <a:buNone/>
              <a:defRPr sz="1400"/>
            </a:lvl1pPr>
            <a:lvl2pPr marL="466331" indent="0">
              <a:buNone/>
              <a:defRPr sz="1200"/>
            </a:lvl2pPr>
            <a:lvl3pPr marL="932665" indent="0">
              <a:buNone/>
              <a:defRPr sz="1000"/>
            </a:lvl3pPr>
            <a:lvl4pPr marL="1398999" indent="0">
              <a:buNone/>
              <a:defRPr sz="900"/>
            </a:lvl4pPr>
            <a:lvl5pPr marL="1865332" indent="0">
              <a:buNone/>
              <a:defRPr sz="900"/>
            </a:lvl5pPr>
            <a:lvl6pPr marL="2331665" indent="0">
              <a:buNone/>
              <a:defRPr sz="900"/>
            </a:lvl6pPr>
            <a:lvl7pPr marL="2797996" indent="0">
              <a:buNone/>
              <a:defRPr sz="900"/>
            </a:lvl7pPr>
            <a:lvl8pPr marL="3264329" indent="0">
              <a:buNone/>
              <a:defRPr sz="900"/>
            </a:lvl8pPr>
            <a:lvl9pPr marL="37306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F457E-6CA7-428F-81EE-324143EEF3B8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6318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087C7-1EBF-4A84-9385-45937B8F79F9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0400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6451" y="268881"/>
            <a:ext cx="584775" cy="29689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489" y="268881"/>
            <a:ext cx="5705078" cy="2968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B8466-F578-4970-80A7-6C18A61BFDF5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0466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McK Title Elements"/>
          <p:cNvGrpSpPr>
            <a:grpSpLocks/>
          </p:cNvGrpSpPr>
          <p:nvPr/>
        </p:nvGrpSpPr>
        <p:grpSpPr bwMode="auto">
          <a:xfrm>
            <a:off x="0" y="0"/>
            <a:ext cx="9140825" cy="6859588"/>
            <a:chOff x="0" y="0"/>
            <a:chExt cx="5643" cy="4235"/>
          </a:xfrm>
        </p:grpSpPr>
        <p:sp>
          <p:nvSpPr>
            <p:cNvPr id="5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8"/>
              <a:ext cx="310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9pPr>
            </a:lstStyle>
            <a:p>
              <a:pPr eaLnBrk="1" hangingPunct="1">
                <a:defRPr/>
              </a:pPr>
              <a:r>
                <a:rPr lang="en-US" sz="1400" smtClean="0">
                  <a:solidFill>
                    <a:srgbClr val="000000"/>
                  </a:solidFill>
                </a:rPr>
                <a:t>Document type</a:t>
              </a:r>
            </a:p>
          </p:txBody>
        </p:sp>
        <p:sp>
          <p:nvSpPr>
            <p:cNvPr id="6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9pPr>
            </a:lstStyle>
            <a:p>
              <a:pPr eaLnBrk="1" hangingPunct="1">
                <a:defRPr/>
              </a:pPr>
              <a:r>
                <a:rPr lang="en-US" sz="1400" smtClean="0">
                  <a:solidFill>
                    <a:srgbClr val="000000"/>
                  </a:solidFill>
                </a:rPr>
                <a:t>Date</a:t>
              </a:r>
            </a:p>
          </p:txBody>
        </p:sp>
        <p:sp>
          <p:nvSpPr>
            <p:cNvPr id="7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4"/>
              <a:ext cx="2772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defTabSz="8207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207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207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207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207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800" smtClean="0">
                  <a:solidFill>
                    <a:srgbClr val="000000"/>
                  </a:solidFill>
                </a:rPr>
                <a:t>CONFIDENTIAL AND PROPRIETARY</a:t>
              </a:r>
            </a:p>
            <a:p>
              <a:pPr>
                <a:defRPr/>
              </a:pPr>
              <a:r>
                <a:rPr lang="en-US" altLang="en-US" sz="800" smtClean="0">
                  <a:solidFill>
                    <a:srgbClr val="000000"/>
                  </a:solidFill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8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600" smtClean="0">
                <a:solidFill>
                  <a:srgbClr val="000000"/>
                </a:solidFill>
              </a:endParaRPr>
            </a:p>
          </p:txBody>
        </p:sp>
        <p:sp>
          <p:nvSpPr>
            <p:cNvPr id="9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600" smtClean="0">
                <a:solidFill>
                  <a:srgbClr val="000000"/>
                </a:solidFill>
              </a:endParaRPr>
            </a:p>
          </p:txBody>
        </p:sp>
        <p:sp>
          <p:nvSpPr>
            <p:cNvPr id="10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6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1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6573838"/>
            <a:ext cx="167005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5" y="2176938"/>
            <a:ext cx="5036084" cy="507831"/>
          </a:xfrm>
        </p:spPr>
        <p:txBody>
          <a:bodyPr anchor="t"/>
          <a:lstStyle>
            <a:lvl1pPr>
              <a:defRPr sz="3300" b="0"/>
            </a:lvl1pPr>
          </a:lstStyle>
          <a:p>
            <a:pPr lvl="0"/>
            <a:r>
              <a:rPr lang="en-US" noProof="0" smtClean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5" y="3945699"/>
            <a:ext cx="5036084" cy="217046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154763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BBE0E-C04B-40BC-A03D-CB51376AF61D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8502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49" y="4407327"/>
            <a:ext cx="7771995" cy="1261884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49" y="2907443"/>
            <a:ext cx="7771995" cy="1499884"/>
          </a:xfrm>
        </p:spPr>
        <p:txBody>
          <a:bodyPr anchor="b"/>
          <a:lstStyle>
            <a:lvl1pPr marL="0" indent="0">
              <a:buNone/>
              <a:defRPr sz="2000"/>
            </a:lvl1pPr>
            <a:lvl2pPr marL="466481" indent="0">
              <a:buNone/>
              <a:defRPr sz="1800"/>
            </a:lvl2pPr>
            <a:lvl3pPr marL="932962" indent="0">
              <a:buNone/>
              <a:defRPr sz="1600"/>
            </a:lvl3pPr>
            <a:lvl4pPr marL="1399443" indent="0">
              <a:buNone/>
              <a:defRPr sz="1400"/>
            </a:lvl4pPr>
            <a:lvl5pPr marL="1865925" indent="0">
              <a:buNone/>
              <a:defRPr sz="1400"/>
            </a:lvl5pPr>
            <a:lvl6pPr marL="2332406" indent="0">
              <a:buNone/>
              <a:defRPr sz="1400"/>
            </a:lvl6pPr>
            <a:lvl7pPr marL="2798887" indent="0">
              <a:buNone/>
              <a:defRPr sz="1400"/>
            </a:lvl7pPr>
            <a:lvl8pPr marL="3265368" indent="0">
              <a:buNone/>
              <a:defRPr sz="1400"/>
            </a:lvl8pPr>
            <a:lvl9pPr marL="373184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6AF6C-9FA9-4A19-88B3-D7FDF28E59D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2878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2155" y="1990667"/>
            <a:ext cx="2117131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4791" y="1990667"/>
            <a:ext cx="2117132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11163-D208-4CD1-ABBD-958A1552F8D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4174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95" y="700122"/>
            <a:ext cx="8230410" cy="292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796" y="1535519"/>
            <a:ext cx="4039882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6481" indent="0">
              <a:buNone/>
              <a:defRPr sz="2000" b="1"/>
            </a:lvl2pPr>
            <a:lvl3pPr marL="932962" indent="0">
              <a:buNone/>
              <a:defRPr sz="1800" b="1"/>
            </a:lvl3pPr>
            <a:lvl4pPr marL="1399443" indent="0">
              <a:buNone/>
              <a:defRPr sz="1600" b="1"/>
            </a:lvl4pPr>
            <a:lvl5pPr marL="1865925" indent="0">
              <a:buNone/>
              <a:defRPr sz="1600" b="1"/>
            </a:lvl5pPr>
            <a:lvl6pPr marL="2332406" indent="0">
              <a:buNone/>
              <a:defRPr sz="1600" b="1"/>
            </a:lvl6pPr>
            <a:lvl7pPr marL="2798887" indent="0">
              <a:buNone/>
              <a:defRPr sz="1600" b="1"/>
            </a:lvl7pPr>
            <a:lvl8pPr marL="3265368" indent="0">
              <a:buNone/>
              <a:defRPr sz="1600" b="1"/>
            </a:lvl8pPr>
            <a:lvl9pPr marL="373184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796" y="2175318"/>
            <a:ext cx="4039882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703" y="1535519"/>
            <a:ext cx="4041502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6481" indent="0">
              <a:buNone/>
              <a:defRPr sz="2000" b="1"/>
            </a:lvl2pPr>
            <a:lvl3pPr marL="932962" indent="0">
              <a:buNone/>
              <a:defRPr sz="1800" b="1"/>
            </a:lvl3pPr>
            <a:lvl4pPr marL="1399443" indent="0">
              <a:buNone/>
              <a:defRPr sz="1600" b="1"/>
            </a:lvl4pPr>
            <a:lvl5pPr marL="1865925" indent="0">
              <a:buNone/>
              <a:defRPr sz="1600" b="1"/>
            </a:lvl5pPr>
            <a:lvl6pPr marL="2332406" indent="0">
              <a:buNone/>
              <a:defRPr sz="1600" b="1"/>
            </a:lvl6pPr>
            <a:lvl7pPr marL="2798887" indent="0">
              <a:buNone/>
              <a:defRPr sz="1600" b="1"/>
            </a:lvl7pPr>
            <a:lvl8pPr marL="3265368" indent="0">
              <a:buNone/>
              <a:defRPr sz="1600" b="1"/>
            </a:lvl8pPr>
            <a:lvl9pPr marL="373184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703" y="2175318"/>
            <a:ext cx="4041502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77C64-70E6-457C-92DA-40EFA5DE046D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27386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3E205-21CC-46AD-B350-AE4BAE7D604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343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55" y="4407333"/>
            <a:ext cx="7771995" cy="1261884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55" y="2907443"/>
            <a:ext cx="7771995" cy="1499884"/>
          </a:xfrm>
        </p:spPr>
        <p:txBody>
          <a:bodyPr anchor="b"/>
          <a:lstStyle>
            <a:lvl1pPr marL="0" indent="0">
              <a:buNone/>
              <a:defRPr sz="2000"/>
            </a:lvl1pPr>
            <a:lvl2pPr marL="466181" indent="0">
              <a:buNone/>
              <a:defRPr sz="1800"/>
            </a:lvl2pPr>
            <a:lvl3pPr marL="932369" indent="0">
              <a:buNone/>
              <a:defRPr sz="1600"/>
            </a:lvl3pPr>
            <a:lvl4pPr marL="1398555" indent="0">
              <a:buNone/>
              <a:defRPr sz="1400"/>
            </a:lvl4pPr>
            <a:lvl5pPr marL="1864738" indent="0">
              <a:buNone/>
              <a:defRPr sz="1400"/>
            </a:lvl5pPr>
            <a:lvl6pPr marL="2330924" indent="0">
              <a:buNone/>
              <a:defRPr sz="1400"/>
            </a:lvl6pPr>
            <a:lvl7pPr marL="2797106" indent="0">
              <a:buNone/>
              <a:defRPr sz="1400"/>
            </a:lvl7pPr>
            <a:lvl8pPr marL="3263291" indent="0">
              <a:buNone/>
              <a:defRPr sz="1400"/>
            </a:lvl8pPr>
            <a:lvl9pPr marL="372947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53B38-2AF6-4CEE-BBDA-0A429EA5FE26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96706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50493-B1A0-40E1-8E16-EA868720F4D4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3834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95" y="819542"/>
            <a:ext cx="3008044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988" y="273738"/>
            <a:ext cx="5112217" cy="585213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795" y="1435094"/>
            <a:ext cx="3008044" cy="4690781"/>
          </a:xfrm>
        </p:spPr>
        <p:txBody>
          <a:bodyPr/>
          <a:lstStyle>
            <a:lvl1pPr marL="0" indent="0">
              <a:buNone/>
              <a:defRPr sz="1400"/>
            </a:lvl1pPr>
            <a:lvl2pPr marL="466481" indent="0">
              <a:buNone/>
              <a:defRPr sz="1200"/>
            </a:lvl2pPr>
            <a:lvl3pPr marL="932962" indent="0">
              <a:buNone/>
              <a:defRPr sz="1000"/>
            </a:lvl3pPr>
            <a:lvl4pPr marL="1399443" indent="0">
              <a:buNone/>
              <a:defRPr sz="900"/>
            </a:lvl4pPr>
            <a:lvl5pPr marL="1865925" indent="0">
              <a:buNone/>
              <a:defRPr sz="900"/>
            </a:lvl5pPr>
            <a:lvl6pPr marL="2332406" indent="0">
              <a:buNone/>
              <a:defRPr sz="900"/>
            </a:lvl6pPr>
            <a:lvl7pPr marL="2798887" indent="0">
              <a:buNone/>
              <a:defRPr sz="900"/>
            </a:lvl7pPr>
            <a:lvl8pPr marL="3265368" indent="0">
              <a:buNone/>
              <a:defRPr sz="900"/>
            </a:lvl8pPr>
            <a:lvl9pPr marL="373184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98C51-65FB-4984-B1E2-2F83EECD5D43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5574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544" y="5060058"/>
            <a:ext cx="54864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544" y="612264"/>
            <a:ext cx="5486400" cy="4115772"/>
          </a:xfrm>
        </p:spPr>
        <p:txBody>
          <a:bodyPr/>
          <a:lstStyle>
            <a:lvl1pPr marL="0" indent="0">
              <a:buNone/>
              <a:defRPr sz="3300"/>
            </a:lvl1pPr>
            <a:lvl2pPr marL="466481" indent="0">
              <a:buNone/>
              <a:defRPr sz="2900"/>
            </a:lvl2pPr>
            <a:lvl3pPr marL="932962" indent="0">
              <a:buNone/>
              <a:defRPr sz="2400"/>
            </a:lvl3pPr>
            <a:lvl4pPr marL="1399443" indent="0">
              <a:buNone/>
              <a:defRPr sz="2000"/>
            </a:lvl4pPr>
            <a:lvl5pPr marL="1865925" indent="0">
              <a:buNone/>
              <a:defRPr sz="2000"/>
            </a:lvl5pPr>
            <a:lvl6pPr marL="2332406" indent="0">
              <a:buNone/>
              <a:defRPr sz="2000"/>
            </a:lvl6pPr>
            <a:lvl7pPr marL="2798887" indent="0">
              <a:buNone/>
              <a:defRPr sz="2000"/>
            </a:lvl7pPr>
            <a:lvl8pPr marL="3265368" indent="0">
              <a:buNone/>
              <a:defRPr sz="2000"/>
            </a:lvl8pPr>
            <a:lvl9pPr marL="373184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544" y="5367835"/>
            <a:ext cx="5486400" cy="805014"/>
          </a:xfrm>
        </p:spPr>
        <p:txBody>
          <a:bodyPr/>
          <a:lstStyle>
            <a:lvl1pPr marL="0" indent="0">
              <a:buNone/>
              <a:defRPr sz="1400"/>
            </a:lvl1pPr>
            <a:lvl2pPr marL="466481" indent="0">
              <a:buNone/>
              <a:defRPr sz="1200"/>
            </a:lvl2pPr>
            <a:lvl3pPr marL="932962" indent="0">
              <a:buNone/>
              <a:defRPr sz="1000"/>
            </a:lvl3pPr>
            <a:lvl4pPr marL="1399443" indent="0">
              <a:buNone/>
              <a:defRPr sz="900"/>
            </a:lvl4pPr>
            <a:lvl5pPr marL="1865925" indent="0">
              <a:buNone/>
              <a:defRPr sz="900"/>
            </a:lvl5pPr>
            <a:lvl6pPr marL="2332406" indent="0">
              <a:buNone/>
              <a:defRPr sz="900"/>
            </a:lvl6pPr>
            <a:lvl7pPr marL="2798887" indent="0">
              <a:buNone/>
              <a:defRPr sz="900"/>
            </a:lvl7pPr>
            <a:lvl8pPr marL="3265368" indent="0">
              <a:buNone/>
              <a:defRPr sz="900"/>
            </a:lvl8pPr>
            <a:lvl9pPr marL="373184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CECF3-393D-49C3-8D78-8B06ACAF3EA8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6044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E8A1E-E536-4A50-B704-04D9923EF5D7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19885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6448" y="268878"/>
            <a:ext cx="584775" cy="29689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489" y="268878"/>
            <a:ext cx="5705078" cy="2968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84623-37EA-4636-B41D-04EDA9263DC9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396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2161" y="1990667"/>
            <a:ext cx="2117131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4797" y="1990667"/>
            <a:ext cx="2117132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37017-7F4E-41B5-9F30-1F5895FFBCAC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375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95" y="697153"/>
            <a:ext cx="8230410" cy="2983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802" y="1535525"/>
            <a:ext cx="4039882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6181" indent="0">
              <a:buNone/>
              <a:defRPr sz="2000" b="1"/>
            </a:lvl2pPr>
            <a:lvl3pPr marL="932369" indent="0">
              <a:buNone/>
              <a:defRPr sz="1800" b="1"/>
            </a:lvl3pPr>
            <a:lvl4pPr marL="1398555" indent="0">
              <a:buNone/>
              <a:defRPr sz="1600" b="1"/>
            </a:lvl4pPr>
            <a:lvl5pPr marL="1864738" indent="0">
              <a:buNone/>
              <a:defRPr sz="1600" b="1"/>
            </a:lvl5pPr>
            <a:lvl6pPr marL="2330924" indent="0">
              <a:buNone/>
              <a:defRPr sz="1600" b="1"/>
            </a:lvl6pPr>
            <a:lvl7pPr marL="2797106" indent="0">
              <a:buNone/>
              <a:defRPr sz="1600" b="1"/>
            </a:lvl7pPr>
            <a:lvl8pPr marL="3263291" indent="0">
              <a:buNone/>
              <a:defRPr sz="1600" b="1"/>
            </a:lvl8pPr>
            <a:lvl9pPr marL="37294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802" y="2175318"/>
            <a:ext cx="4039882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703" y="1535525"/>
            <a:ext cx="4041502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6181" indent="0">
              <a:buNone/>
              <a:defRPr sz="2000" b="1"/>
            </a:lvl2pPr>
            <a:lvl3pPr marL="932369" indent="0">
              <a:buNone/>
              <a:defRPr sz="1800" b="1"/>
            </a:lvl3pPr>
            <a:lvl4pPr marL="1398555" indent="0">
              <a:buNone/>
              <a:defRPr sz="1600" b="1"/>
            </a:lvl4pPr>
            <a:lvl5pPr marL="1864738" indent="0">
              <a:buNone/>
              <a:defRPr sz="1600" b="1"/>
            </a:lvl5pPr>
            <a:lvl6pPr marL="2330924" indent="0">
              <a:buNone/>
              <a:defRPr sz="1600" b="1"/>
            </a:lvl6pPr>
            <a:lvl7pPr marL="2797106" indent="0">
              <a:buNone/>
              <a:defRPr sz="1600" b="1"/>
            </a:lvl7pPr>
            <a:lvl8pPr marL="3263291" indent="0">
              <a:buNone/>
              <a:defRPr sz="1600" b="1"/>
            </a:lvl8pPr>
            <a:lvl9pPr marL="37294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703" y="2175318"/>
            <a:ext cx="4041502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D1592-79A6-4FB4-80D8-5F98D8F08D42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206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081C1-B0A1-459A-B490-ADA747A1DBC7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7492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C9581-8841-494B-9272-B7559213223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143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95" y="807046"/>
            <a:ext cx="3008044" cy="6280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988" y="273744"/>
            <a:ext cx="5112217" cy="585213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795" y="1435094"/>
            <a:ext cx="3008044" cy="4690781"/>
          </a:xfrm>
        </p:spPr>
        <p:txBody>
          <a:bodyPr/>
          <a:lstStyle>
            <a:lvl1pPr marL="0" indent="0">
              <a:buNone/>
              <a:defRPr sz="1400"/>
            </a:lvl1pPr>
            <a:lvl2pPr marL="466181" indent="0">
              <a:buNone/>
              <a:defRPr sz="1200"/>
            </a:lvl2pPr>
            <a:lvl3pPr marL="932369" indent="0">
              <a:buNone/>
              <a:defRPr sz="1000"/>
            </a:lvl3pPr>
            <a:lvl4pPr marL="1398555" indent="0">
              <a:buNone/>
              <a:defRPr sz="900"/>
            </a:lvl4pPr>
            <a:lvl5pPr marL="1864738" indent="0">
              <a:buNone/>
              <a:defRPr sz="900"/>
            </a:lvl5pPr>
            <a:lvl6pPr marL="2330924" indent="0">
              <a:buNone/>
              <a:defRPr sz="900"/>
            </a:lvl6pPr>
            <a:lvl7pPr marL="2797106" indent="0">
              <a:buNone/>
              <a:defRPr sz="900"/>
            </a:lvl7pPr>
            <a:lvl8pPr marL="3263291" indent="0">
              <a:buNone/>
              <a:defRPr sz="900"/>
            </a:lvl8pPr>
            <a:lvl9pPr marL="37294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38BD8-E1B0-4EF2-859B-6A85BCE9886E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5909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544" y="5053811"/>
            <a:ext cx="5486400" cy="3140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544" y="612264"/>
            <a:ext cx="5486400" cy="4115772"/>
          </a:xfrm>
        </p:spPr>
        <p:txBody>
          <a:bodyPr/>
          <a:lstStyle>
            <a:lvl1pPr marL="0" indent="0">
              <a:buNone/>
              <a:defRPr sz="3300"/>
            </a:lvl1pPr>
            <a:lvl2pPr marL="466181" indent="0">
              <a:buNone/>
              <a:defRPr sz="2900"/>
            </a:lvl2pPr>
            <a:lvl3pPr marL="932369" indent="0">
              <a:buNone/>
              <a:defRPr sz="2400"/>
            </a:lvl3pPr>
            <a:lvl4pPr marL="1398555" indent="0">
              <a:buNone/>
              <a:defRPr sz="2000"/>
            </a:lvl4pPr>
            <a:lvl5pPr marL="1864738" indent="0">
              <a:buNone/>
              <a:defRPr sz="2000"/>
            </a:lvl5pPr>
            <a:lvl6pPr marL="2330924" indent="0">
              <a:buNone/>
              <a:defRPr sz="2000"/>
            </a:lvl6pPr>
            <a:lvl7pPr marL="2797106" indent="0">
              <a:buNone/>
              <a:defRPr sz="2000"/>
            </a:lvl7pPr>
            <a:lvl8pPr marL="3263291" indent="0">
              <a:buNone/>
              <a:defRPr sz="2000"/>
            </a:lvl8pPr>
            <a:lvl9pPr marL="372947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544" y="5367835"/>
            <a:ext cx="5486400" cy="805014"/>
          </a:xfrm>
        </p:spPr>
        <p:txBody>
          <a:bodyPr/>
          <a:lstStyle>
            <a:lvl1pPr marL="0" indent="0">
              <a:buNone/>
              <a:defRPr sz="1400"/>
            </a:lvl1pPr>
            <a:lvl2pPr marL="466181" indent="0">
              <a:buNone/>
              <a:defRPr sz="1200"/>
            </a:lvl2pPr>
            <a:lvl3pPr marL="932369" indent="0">
              <a:buNone/>
              <a:defRPr sz="1000"/>
            </a:lvl3pPr>
            <a:lvl4pPr marL="1398555" indent="0">
              <a:buNone/>
              <a:defRPr sz="900"/>
            </a:lvl4pPr>
            <a:lvl5pPr marL="1864738" indent="0">
              <a:buNone/>
              <a:defRPr sz="900"/>
            </a:lvl5pPr>
            <a:lvl6pPr marL="2330924" indent="0">
              <a:buNone/>
              <a:defRPr sz="900"/>
            </a:lvl6pPr>
            <a:lvl7pPr marL="2797106" indent="0">
              <a:buNone/>
              <a:defRPr sz="900"/>
            </a:lvl7pPr>
            <a:lvl8pPr marL="3263291" indent="0">
              <a:buNone/>
              <a:defRPr sz="900"/>
            </a:lvl8pPr>
            <a:lvl9pPr marL="37294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0E162-8CE7-4DB7-8442-7A0649694FFA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653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lideBottomBar"/>
          <p:cNvSpPr>
            <a:spLocks noChangeArrowheads="1"/>
          </p:cNvSpPr>
          <p:nvPr/>
        </p:nvSpPr>
        <p:spPr bwMode="auto">
          <a:xfrm>
            <a:off x="2081213" y="6351588"/>
            <a:ext cx="7062787" cy="508000"/>
          </a:xfrm>
          <a:prstGeom prst="rect">
            <a:avLst/>
          </a:prstGeom>
          <a:solidFill>
            <a:srgbClr val="C7DF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36" tIns="46619" rIns="93236" bIns="46619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60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7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22238" y="266700"/>
            <a:ext cx="781367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McK 1. On-page tracker" hidden="1"/>
          <p:cNvSpPr>
            <a:spLocks noChangeArrowheads="1"/>
          </p:cNvSpPr>
          <p:nvPr/>
        </p:nvSpPr>
        <p:spPr bwMode="auto">
          <a:xfrm>
            <a:off x="122238" y="26988"/>
            <a:ext cx="8763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 smtClean="0">
                <a:solidFill>
                  <a:srgbClr val="808080"/>
                </a:solidFill>
                <a:cs typeface="Arial" panose="020B0604020202020204" pitchFamily="34" charset="0"/>
              </a:rPr>
              <a:t>TRACKER</a:t>
            </a:r>
          </a:p>
        </p:txBody>
      </p:sp>
      <p:sp>
        <p:nvSpPr>
          <p:cNvPr id="1032" name="McK 3. Unit of measure" hidden="1"/>
          <p:cNvSpPr txBox="1">
            <a:spLocks noChangeArrowheads="1"/>
          </p:cNvSpPr>
          <p:nvPr/>
        </p:nvSpPr>
        <p:spPr bwMode="auto">
          <a:xfrm>
            <a:off x="122238" y="542925"/>
            <a:ext cx="37290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solidFill>
                  <a:srgbClr val="808080"/>
                </a:solidFill>
                <a:ea typeface="+mn-ea"/>
                <a:cs typeface="Arial" charset="0"/>
              </a:rPr>
              <a:t>Unit of measure</a:t>
            </a:r>
          </a:p>
        </p:txBody>
      </p:sp>
      <p:grpSp>
        <p:nvGrpSpPr>
          <p:cNvPr id="1030" name="McK Slide Elements"/>
          <p:cNvGrpSpPr>
            <a:grpSpLocks/>
          </p:cNvGrpSpPr>
          <p:nvPr/>
        </p:nvGrpSpPr>
        <p:grpSpPr bwMode="auto">
          <a:xfrm>
            <a:off x="122238" y="6202363"/>
            <a:ext cx="8721725" cy="519112"/>
            <a:chOff x="75" y="3829"/>
            <a:chExt cx="5385" cy="321"/>
          </a:xfrm>
        </p:grpSpPr>
        <p:sp>
          <p:nvSpPr>
            <p:cNvPr id="115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9"/>
              <a:ext cx="5385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00">
                  <a:solidFill>
                    <a:srgbClr val="000000"/>
                  </a:solidFill>
                  <a:ea typeface="+mn-ea"/>
                  <a:cs typeface="Arial" charset="0"/>
                </a:rPr>
                <a:t>1 Footnote</a:t>
              </a:r>
            </a:p>
          </p:txBody>
        </p:sp>
        <p:sp>
          <p:nvSpPr>
            <p:cNvPr id="1041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3"/>
              <a:ext cx="432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17538" indent="-617538" defTabSz="909638" eaLnBrk="0" hangingPunct="0">
                <a:tabLst>
                  <a:tab pos="6207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09638" eaLnBrk="0" hangingPunct="0">
                <a:tabLst>
                  <a:tab pos="6207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09638" eaLnBrk="0" hangingPunct="0">
                <a:tabLst>
                  <a:tab pos="6207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09638" eaLnBrk="0" hangingPunct="0">
                <a:tabLst>
                  <a:tab pos="6207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09638" eaLnBrk="0" hangingPunct="0">
                <a:tabLst>
                  <a:tab pos="6207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096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07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096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07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096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07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096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07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000" smtClean="0">
                  <a:solidFill>
                    <a:srgbClr val="000000"/>
                  </a:solidFill>
                  <a:cs typeface="Arial" panose="020B0604020202020204" pitchFamily="34" charset="0"/>
                </a:rPr>
                <a:t>SOURCE: Source</a:t>
              </a:r>
            </a:p>
          </p:txBody>
        </p:sp>
      </p:grpSp>
      <p:grpSp>
        <p:nvGrpSpPr>
          <p:cNvPr id="1031" name="ACET" hidden="1"/>
          <p:cNvGrpSpPr>
            <a:grpSpLocks/>
          </p:cNvGrpSpPr>
          <p:nvPr/>
        </p:nvGrpSpPr>
        <p:grpSpPr bwMode="auto">
          <a:xfrm>
            <a:off x="1482725" y="1149350"/>
            <a:ext cx="4349750" cy="519113"/>
            <a:chOff x="915" y="710"/>
            <a:chExt cx="2686" cy="320"/>
          </a:xfrm>
        </p:grpSpPr>
        <p:cxnSp>
          <p:nvCxnSpPr>
            <p:cNvPr id="1038" name="AutoShape 249" hidden="1"/>
            <p:cNvCxnSpPr>
              <a:cxnSpLocks noChangeShapeType="1"/>
              <a:stCxn id="1039" idx="4"/>
              <a:endCxn id="1039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39" name="AutoShape 250" hidden="1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600" b="1" smtClean="0">
                  <a:solidFill>
                    <a:srgbClr val="000000"/>
                  </a:solidFill>
                  <a:cs typeface="Arial" panose="020B0604020202020204" pitchFamily="34" charset="0"/>
                </a:rPr>
                <a:t>Title</a:t>
              </a:r>
            </a:p>
            <a:p>
              <a:pPr eaLnBrk="1" hangingPunct="1">
                <a:defRPr/>
              </a:pPr>
              <a:r>
                <a:rPr lang="en-US" altLang="en-US" sz="1600" smtClean="0">
                  <a:solidFill>
                    <a:srgbClr val="808080"/>
                  </a:solidFill>
                  <a:cs typeface="Arial" panose="020B0604020202020204" pitchFamily="34" charset="0"/>
                </a:rPr>
                <a:t>Unit of measure</a:t>
              </a:r>
            </a:p>
          </p:txBody>
        </p:sp>
      </p:grp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0138" y="6565900"/>
            <a:ext cx="198437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AFA9F64-5586-4DA2-883F-7D0DA1969A2E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  <p:sp>
        <p:nvSpPr>
          <p:cNvPr id="1033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725" y="1990725"/>
            <a:ext cx="4389438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4" name="doc id"/>
          <p:cNvSpPr>
            <a:spLocks noChangeArrowheads="1"/>
          </p:cNvSpPr>
          <p:nvPr/>
        </p:nvSpPr>
        <p:spPr bwMode="auto">
          <a:xfrm>
            <a:off x="8247063" y="36513"/>
            <a:ext cx="669925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endParaRPr lang="en-US" altLang="en-US" sz="80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03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3" y="0"/>
            <a:ext cx="121285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3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6351588"/>
            <a:ext cx="19748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7"/>
          <p:cNvSpPr>
            <a:spLocks noChangeArrowheads="1"/>
          </p:cNvSpPr>
          <p:nvPr/>
        </p:nvSpPr>
        <p:spPr bwMode="auto">
          <a:xfrm>
            <a:off x="0" y="838200"/>
            <a:ext cx="9148763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2" tIns="45686" rIns="91372" bIns="45686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0" r:id="rId1"/>
    <p:sldLayoutId id="2147484399" r:id="rId2"/>
    <p:sldLayoutId id="2147484400" r:id="rId3"/>
    <p:sldLayoutId id="2147484401" r:id="rId4"/>
    <p:sldLayoutId id="2147484402" r:id="rId5"/>
    <p:sldLayoutId id="2147484403" r:id="rId6"/>
    <p:sldLayoutId id="2147484404" r:id="rId7"/>
    <p:sldLayoutId id="2147484405" r:id="rId8"/>
    <p:sldLayoutId id="2147484406" r:id="rId9"/>
    <p:sldLayoutId id="2147484407" r:id="rId10"/>
    <p:sldLayoutId id="2147484408" r:id="rId11"/>
    <p:sldLayoutId id="2147484409" r:id="rId12"/>
  </p:sldLayoutIdLst>
  <p:hf hdr="0" ftr="0" dt="0"/>
  <p:txStyles>
    <p:titleStyle>
      <a:lvl1pPr algn="l" defTabSz="909638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09638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09638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09638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09638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181" algn="l" defTabSz="912944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369" algn="l" defTabSz="912944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8555" algn="l" defTabSz="912944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4738" algn="l" defTabSz="912944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6075" indent="-346075" algn="l" defTabSz="909638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909638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1600">
          <a:solidFill>
            <a:schemeClr val="tx1"/>
          </a:solidFill>
          <a:latin typeface="+mn-lt"/>
        </a:defRPr>
      </a:lvl2pPr>
      <a:lvl3pPr marL="461963" indent="-263525" algn="l" defTabSz="909638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622300" indent="-153988" algn="l" defTabSz="909638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1600">
          <a:solidFill>
            <a:schemeClr val="tx1"/>
          </a:solidFill>
          <a:latin typeface="+mn-lt"/>
        </a:defRPr>
      </a:lvl4pPr>
      <a:lvl5pPr marL="757238" indent="-128588" algn="l" defTabSz="909638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</a:defRPr>
      </a:lvl5pPr>
      <a:lvl6pPr marL="1226972" indent="-132733" algn="l" defTabSz="912944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1693157" indent="-132733" algn="l" defTabSz="912944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2159341" indent="-132733" algn="l" defTabSz="912944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2625525" indent="-132733" algn="l" defTabSz="912944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181" algn="l" defTabSz="932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369" algn="l" defTabSz="932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555" algn="l" defTabSz="932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4738" algn="l" defTabSz="932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0924" algn="l" defTabSz="932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7106" algn="l" defTabSz="932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3291" algn="l" defTabSz="932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9478" algn="l" defTabSz="932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BottomBar"/>
          <p:cNvSpPr>
            <a:spLocks noChangeArrowheads="1"/>
          </p:cNvSpPr>
          <p:nvPr/>
        </p:nvSpPr>
        <p:spPr bwMode="auto">
          <a:xfrm>
            <a:off x="2081213" y="6351588"/>
            <a:ext cx="7062787" cy="508000"/>
          </a:xfrm>
          <a:prstGeom prst="rect">
            <a:avLst/>
          </a:prstGeom>
          <a:solidFill>
            <a:srgbClr val="C7DF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266" tIns="46633" rIns="93266" bIns="4663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600" smtClean="0">
              <a:solidFill>
                <a:srgbClr val="000000"/>
              </a:solidFill>
            </a:endParaRPr>
          </a:p>
        </p:txBody>
      </p:sp>
      <p:sp>
        <p:nvSpPr>
          <p:cNvPr id="2051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22238" y="266700"/>
            <a:ext cx="78136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McK 1. On-page tracker" hidden="1"/>
          <p:cNvSpPr>
            <a:spLocks noChangeArrowheads="1"/>
          </p:cNvSpPr>
          <p:nvPr/>
        </p:nvSpPr>
        <p:spPr bwMode="auto">
          <a:xfrm>
            <a:off x="122238" y="26988"/>
            <a:ext cx="876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032" name="McK 3. Unit of measure" hidden="1"/>
          <p:cNvSpPr txBox="1">
            <a:spLocks noChangeArrowheads="1"/>
          </p:cNvSpPr>
          <p:nvPr/>
        </p:nvSpPr>
        <p:spPr bwMode="auto">
          <a:xfrm>
            <a:off x="122238" y="542925"/>
            <a:ext cx="3729037" cy="219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solidFill>
                  <a:srgbClr val="808080"/>
                </a:solidFill>
                <a:ea typeface="+mn-ea"/>
              </a:rPr>
              <a:t>Unit of measure</a:t>
            </a:r>
          </a:p>
        </p:txBody>
      </p:sp>
      <p:grpSp>
        <p:nvGrpSpPr>
          <p:cNvPr id="2054" name="McK Slide Elements"/>
          <p:cNvGrpSpPr>
            <a:grpSpLocks/>
          </p:cNvGrpSpPr>
          <p:nvPr/>
        </p:nvGrpSpPr>
        <p:grpSpPr bwMode="auto">
          <a:xfrm>
            <a:off x="122238" y="6202363"/>
            <a:ext cx="8721725" cy="519112"/>
            <a:chOff x="75" y="3829"/>
            <a:chExt cx="5385" cy="321"/>
          </a:xfrm>
        </p:grpSpPr>
        <p:sp>
          <p:nvSpPr>
            <p:cNvPr id="115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9"/>
              <a:ext cx="5385" cy="9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00">
                  <a:solidFill>
                    <a:srgbClr val="000000"/>
                  </a:solidFill>
                  <a:ea typeface="+mn-ea"/>
                </a:rPr>
                <a:t>1 Footnote</a:t>
              </a:r>
            </a:p>
          </p:txBody>
        </p:sp>
        <p:sp>
          <p:nvSpPr>
            <p:cNvPr id="2065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3"/>
              <a:ext cx="43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619125" indent="-619125" defTabSz="911225" eaLnBrk="0" hangingPunct="0">
                <a:tabLst>
                  <a:tab pos="622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1225" eaLnBrk="0" hangingPunct="0">
                <a:tabLst>
                  <a:tab pos="622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1225" eaLnBrk="0" hangingPunct="0">
                <a:tabLst>
                  <a:tab pos="622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1225" eaLnBrk="0" hangingPunct="0">
                <a:tabLst>
                  <a:tab pos="622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1225" eaLnBrk="0" hangingPunct="0">
                <a:tabLst>
                  <a:tab pos="622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2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2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2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2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000" smtClean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2055" name="ACET" hidden="1"/>
          <p:cNvGrpSpPr>
            <a:grpSpLocks/>
          </p:cNvGrpSpPr>
          <p:nvPr/>
        </p:nvGrpSpPr>
        <p:grpSpPr bwMode="auto">
          <a:xfrm>
            <a:off x="1482725" y="1149350"/>
            <a:ext cx="4349750" cy="519113"/>
            <a:chOff x="915" y="710"/>
            <a:chExt cx="2686" cy="320"/>
          </a:xfrm>
        </p:grpSpPr>
        <p:cxnSp>
          <p:nvCxnSpPr>
            <p:cNvPr id="2062" name="AutoShape 249" hidden="1"/>
            <p:cNvCxnSpPr>
              <a:cxnSpLocks noChangeShapeType="1"/>
              <a:stCxn id="2063" idx="4"/>
              <a:endCxn id="2063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63" name="AutoShape 250" hidden="1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600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en-US" altLang="en-US" sz="1600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0138" y="6565900"/>
            <a:ext cx="198437" cy="155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404F5ED-EF01-4677-9135-7005045FD69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  <p:sp>
        <p:nvSpPr>
          <p:cNvPr id="2057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725" y="1990725"/>
            <a:ext cx="43894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8" name="doc id"/>
          <p:cNvSpPr>
            <a:spLocks noChangeArrowheads="1"/>
          </p:cNvSpPr>
          <p:nvPr/>
        </p:nvSpPr>
        <p:spPr bwMode="auto">
          <a:xfrm>
            <a:off x="8247063" y="36513"/>
            <a:ext cx="669925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endParaRPr lang="en-US" altLang="en-US" sz="800" smtClean="0">
              <a:solidFill>
                <a:srgbClr val="000000"/>
              </a:solidFill>
            </a:endParaRPr>
          </a:p>
        </p:txBody>
      </p:sp>
      <p:pic>
        <p:nvPicPr>
          <p:cNvPr id="205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3" y="0"/>
            <a:ext cx="121285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3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6351588"/>
            <a:ext cx="19748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Rectangle 7"/>
          <p:cNvSpPr>
            <a:spLocks noChangeArrowheads="1"/>
          </p:cNvSpPr>
          <p:nvPr/>
        </p:nvSpPr>
        <p:spPr bwMode="auto">
          <a:xfrm>
            <a:off x="0" y="838200"/>
            <a:ext cx="9148763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1" rIns="91402" bIns="4570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10" r:id="rId2"/>
    <p:sldLayoutId id="2147484411" r:id="rId3"/>
    <p:sldLayoutId id="2147484412" r:id="rId4"/>
    <p:sldLayoutId id="2147484413" r:id="rId5"/>
    <p:sldLayoutId id="2147484414" r:id="rId6"/>
    <p:sldLayoutId id="2147484415" r:id="rId7"/>
    <p:sldLayoutId id="2147484416" r:id="rId8"/>
    <p:sldLayoutId id="2147484417" r:id="rId9"/>
    <p:sldLayoutId id="2147484418" r:id="rId10"/>
    <p:sldLayoutId id="2147484419" r:id="rId11"/>
  </p:sldLayoutIdLst>
  <p:hf hdr="0" ftr="0" dt="0"/>
  <p:txStyles>
    <p:titleStyle>
      <a:lvl1pPr algn="l" defTabSz="911225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1225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1225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1225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1225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331" algn="l" defTabSz="913235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665" algn="l" defTabSz="913235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8999" algn="l" defTabSz="913235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332" algn="l" defTabSz="913235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1313" indent="-341313" algn="l" defTabSz="911225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5263" indent="-193675" algn="l" defTabSz="911225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1600">
          <a:solidFill>
            <a:schemeClr val="tx1"/>
          </a:solidFill>
          <a:latin typeface="+mn-lt"/>
        </a:defRPr>
      </a:lvl2pPr>
      <a:lvl3pPr marL="463550" indent="-265113" algn="l" defTabSz="911225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623888" indent="-155575" algn="l" defTabSz="911225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1600">
          <a:solidFill>
            <a:schemeClr val="tx1"/>
          </a:solidFill>
          <a:latin typeface="+mn-lt"/>
        </a:defRPr>
      </a:lvl4pPr>
      <a:lvl5pPr marL="758825" indent="-130175" algn="l" defTabSz="911225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</a:defRPr>
      </a:lvl5pPr>
      <a:lvl6pPr marL="1227362" indent="-132776" algn="l" defTabSz="913235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1693696" indent="-132776" algn="l" defTabSz="913235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2160028" indent="-132776" algn="l" defTabSz="913235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2626360" indent="-132776" algn="l" defTabSz="913235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6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31" algn="l" defTabSz="9326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665" algn="l" defTabSz="9326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999" algn="l" defTabSz="9326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332" algn="l" defTabSz="9326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665" algn="l" defTabSz="9326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7996" algn="l" defTabSz="9326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329" algn="l" defTabSz="9326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663" algn="l" defTabSz="9326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BottomBar"/>
          <p:cNvSpPr>
            <a:spLocks noChangeArrowheads="1"/>
          </p:cNvSpPr>
          <p:nvPr/>
        </p:nvSpPr>
        <p:spPr bwMode="auto">
          <a:xfrm>
            <a:off x="2081213" y="6351588"/>
            <a:ext cx="7062787" cy="508000"/>
          </a:xfrm>
          <a:prstGeom prst="rect">
            <a:avLst/>
          </a:prstGeom>
          <a:solidFill>
            <a:srgbClr val="C7DF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600" smtClean="0">
              <a:solidFill>
                <a:srgbClr val="000000"/>
              </a:solidFill>
            </a:endParaRPr>
          </a:p>
        </p:txBody>
      </p:sp>
      <p:sp>
        <p:nvSpPr>
          <p:cNvPr id="3075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22238" y="268288"/>
            <a:ext cx="78136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McK 1. On-page tracker" hidden="1"/>
          <p:cNvSpPr>
            <a:spLocks noChangeArrowheads="1"/>
          </p:cNvSpPr>
          <p:nvPr/>
        </p:nvSpPr>
        <p:spPr bwMode="auto">
          <a:xfrm>
            <a:off x="122238" y="26988"/>
            <a:ext cx="866775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032" name="McK 3. Unit of measure" hidden="1"/>
          <p:cNvSpPr txBox="1">
            <a:spLocks noChangeArrowheads="1"/>
          </p:cNvSpPr>
          <p:nvPr/>
        </p:nvSpPr>
        <p:spPr bwMode="auto">
          <a:xfrm>
            <a:off x="122238" y="542925"/>
            <a:ext cx="3729037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solidFill>
                  <a:srgbClr val="808080"/>
                </a:solidFill>
                <a:ea typeface="+mn-ea"/>
              </a:rPr>
              <a:t>Unit of measure</a:t>
            </a:r>
          </a:p>
        </p:txBody>
      </p:sp>
      <p:grpSp>
        <p:nvGrpSpPr>
          <p:cNvPr id="3078" name="McK Slide Elements"/>
          <p:cNvGrpSpPr>
            <a:grpSpLocks/>
          </p:cNvGrpSpPr>
          <p:nvPr userDrawn="1"/>
        </p:nvGrpSpPr>
        <p:grpSpPr bwMode="auto">
          <a:xfrm>
            <a:off x="122238" y="6203950"/>
            <a:ext cx="8721725" cy="517525"/>
            <a:chOff x="75" y="3830"/>
            <a:chExt cx="5385" cy="320"/>
          </a:xfrm>
        </p:grpSpPr>
        <p:sp>
          <p:nvSpPr>
            <p:cNvPr id="115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30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00">
                  <a:solidFill>
                    <a:srgbClr val="000000"/>
                  </a:solidFill>
                  <a:ea typeface="+mn-ea"/>
                </a:rPr>
                <a:t>1 Footnote</a:t>
              </a:r>
            </a:p>
          </p:txBody>
        </p:sp>
        <p:sp>
          <p:nvSpPr>
            <p:cNvPr id="3089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20713" indent="-620713" defTabSz="912813" eaLnBrk="0" hangingPunct="0">
                <a:tabLst>
                  <a:tab pos="6238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 eaLnBrk="0" hangingPunct="0">
                <a:tabLst>
                  <a:tab pos="6238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 eaLnBrk="0" hangingPunct="0">
                <a:tabLst>
                  <a:tab pos="6238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 eaLnBrk="0" hangingPunct="0">
                <a:tabLst>
                  <a:tab pos="6238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 eaLnBrk="0" hangingPunct="0">
                <a:tabLst>
                  <a:tab pos="6238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000" smtClean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3079" name="ACET" hidden="1"/>
          <p:cNvGrpSpPr>
            <a:grpSpLocks/>
          </p:cNvGrpSpPr>
          <p:nvPr/>
        </p:nvGrpSpPr>
        <p:grpSpPr bwMode="auto">
          <a:xfrm>
            <a:off x="1482725" y="1149350"/>
            <a:ext cx="4349750" cy="519113"/>
            <a:chOff x="915" y="710"/>
            <a:chExt cx="2686" cy="320"/>
          </a:xfrm>
        </p:grpSpPr>
        <p:cxnSp>
          <p:nvCxnSpPr>
            <p:cNvPr id="3086" name="AutoShape 249" hidden="1"/>
            <p:cNvCxnSpPr>
              <a:cxnSpLocks noChangeShapeType="1"/>
              <a:stCxn id="3087" idx="4"/>
              <a:endCxn id="308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87" name="AutoShape 250" hidden="1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600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en-US" altLang="en-US" sz="1600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0138" y="6565900"/>
            <a:ext cx="198437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8BEE073-D01D-4DB5-93A4-F29DF7558327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  <p:sp>
        <p:nvSpPr>
          <p:cNvPr id="3081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725" y="1990725"/>
            <a:ext cx="4389438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82" name="doc id"/>
          <p:cNvSpPr>
            <a:spLocks noChangeArrowheads="1"/>
          </p:cNvSpPr>
          <p:nvPr/>
        </p:nvSpPr>
        <p:spPr bwMode="auto">
          <a:xfrm>
            <a:off x="8247063" y="36513"/>
            <a:ext cx="669925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endParaRPr lang="en-US" altLang="en-US" sz="800" smtClean="0">
              <a:solidFill>
                <a:srgbClr val="000000"/>
              </a:solidFill>
            </a:endParaRPr>
          </a:p>
        </p:txBody>
      </p:sp>
      <p:pic>
        <p:nvPicPr>
          <p:cNvPr id="3083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3" y="0"/>
            <a:ext cx="121285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3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6351588"/>
            <a:ext cx="19748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Rectangle 7"/>
          <p:cNvSpPr>
            <a:spLocks noChangeArrowheads="1"/>
          </p:cNvSpPr>
          <p:nvPr userDrawn="1"/>
        </p:nvSpPr>
        <p:spPr bwMode="auto">
          <a:xfrm>
            <a:off x="0" y="838200"/>
            <a:ext cx="9148763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  <p:sldLayoutId id="2147484420" r:id="rId2"/>
    <p:sldLayoutId id="2147484421" r:id="rId3"/>
    <p:sldLayoutId id="2147484422" r:id="rId4"/>
    <p:sldLayoutId id="2147484423" r:id="rId5"/>
    <p:sldLayoutId id="2147484424" r:id="rId6"/>
    <p:sldLayoutId id="2147484425" r:id="rId7"/>
    <p:sldLayoutId id="2147484426" r:id="rId8"/>
    <p:sldLayoutId id="2147484427" r:id="rId9"/>
    <p:sldLayoutId id="2147484428" r:id="rId10"/>
    <p:sldLayoutId id="2147484429" r:id="rId11"/>
  </p:sldLayoutIdLst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6850" indent="-1952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1600">
          <a:solidFill>
            <a:schemeClr val="tx1"/>
          </a:solidFill>
          <a:latin typeface="+mn-lt"/>
        </a:defRPr>
      </a:lvl2pPr>
      <a:lvl3pPr marL="465138" indent="-266700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625475" indent="-1571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1600">
          <a:solidFill>
            <a:schemeClr val="tx1"/>
          </a:solidFill>
          <a:latin typeface="+mn-lt"/>
        </a:defRPr>
      </a:lvl4pPr>
      <a:lvl5pPr marL="760413" indent="-1317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</a:defRPr>
      </a:lvl5pPr>
      <a:lvl6pPr marL="1227752" indent="-132818" algn="l" defTabSz="913526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1694234" indent="-132818" algn="l" defTabSz="913526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2160715" indent="-132818" algn="l" defTabSz="913526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2627196" indent="-132818" algn="l" defTabSz="913526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mc.coi-smart.com/main.ph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mc.coi-smart.com/main.ph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mc.coi-smart.com/main.ph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mc.coi-smart.com/main.ph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mc.coi-smart.com/main.ph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mc.coi-smart.com/main.ph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inspir.bu.ed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mc.coi-smart.com/main.ph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inspir.bu.edu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mc.bu.edu/ohra/hrpp-policies/hrpp-policies-procedures/#SFI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bumc.bu.edu/ohra/hrpp-policies/hrpp-policies-procedures/#SFI" TargetMode="Externa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mc.bu.edu/ohra/hrpp-policies/hrpp-policies-procedures/#SFI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mc.bu.edu/ohra/hrpp-policies/hrpp-policies-procedures/#SFI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mc.bu.edu/ohra/hrpp-policies/hrpp-policies-procedures/#SFI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mc.bu.edu/ohra/hrpp-policies/hrpp-policies-procedures/#SFI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bmc.coi-smart.com/main.ph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bmc.coi-smart.com/main.php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://www.bumc.bu.edu/ohra/hrpp-policies/hrpp-policies-procedures/#SFI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bmc.coi-smart.com/main.php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://www.bumc.bu.edu/ohra/hrpp-policies/hrpp-policies-procedures/#SFI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bmc.coi-smart.com/main.php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://www.bumc.bu.edu/ohra/hrpp-policies/hrpp-policies-procedures/#SFI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inspir.bu.edu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inspir.bu.edu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inspir.bu.edu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inspir.bu.edu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bmc.coi-smart.com/main.php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bmc.coi-smart.com/main.php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Fanny.Ennever@bmc.org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5.xml"/><Relationship Id="rId5" Type="http://schemas.openxmlformats.org/officeDocument/2006/relationships/hyperlink" Target="mailto:COI-Compliance@bmc.org" TargetMode="External"/><Relationship Id="rId4" Type="http://schemas.openxmlformats.org/officeDocument/2006/relationships/hyperlink" Target="mailto:Alisia.Lamborghini@bmc.or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mc.coi-smart.com/main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inspir.bu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3" name="TitleBottomPlaceholder"/>
          <p:cNvSpPr>
            <a:spLocks noChangeArrowheads="1"/>
          </p:cNvSpPr>
          <p:nvPr/>
        </p:nvSpPr>
        <p:spPr bwMode="auto">
          <a:xfrm>
            <a:off x="0" y="2284413"/>
            <a:ext cx="2238375" cy="4575175"/>
          </a:xfrm>
          <a:prstGeom prst="rect">
            <a:avLst/>
          </a:prstGeom>
          <a:solidFill>
            <a:srgbClr val="0065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86" tIns="46643" rIns="93286" bIns="46643" anchor="ctr"/>
          <a:lstStyle/>
          <a:p>
            <a:pPr eaLnBrk="1" hangingPunct="1">
              <a:defRPr/>
            </a:pPr>
            <a:endParaRPr lang="en-US" sz="16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4624" name="TitleTopPlaceholder"/>
          <p:cNvSpPr>
            <a:spLocks noChangeArrowheads="1"/>
          </p:cNvSpPr>
          <p:nvPr/>
        </p:nvSpPr>
        <p:spPr bwMode="auto">
          <a:xfrm>
            <a:off x="0" y="0"/>
            <a:ext cx="2238375" cy="2284413"/>
          </a:xfrm>
          <a:prstGeom prst="rect">
            <a:avLst/>
          </a:prstGeom>
          <a:solidFill>
            <a:srgbClr val="91A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86" tIns="46643" rIns="93286" bIns="46643" anchor="ctr"/>
          <a:lstStyle/>
          <a:p>
            <a:pPr eaLnBrk="1" hangingPunct="1">
              <a:defRPr/>
            </a:pPr>
            <a:endParaRPr lang="en-US" sz="16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0" y="0"/>
            <a:ext cx="9140825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86" tIns="46643" rIns="93286" bIns="46643" anchor="ctr"/>
          <a:lstStyle/>
          <a:p>
            <a:pPr eaLnBrk="1" hangingPunct="1">
              <a:defRPr/>
            </a:pPr>
            <a:endParaRPr lang="en-US" sz="16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94" y="5979319"/>
            <a:ext cx="325278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itle 1"/>
          <p:cNvSpPr>
            <a:spLocks noGrp="1"/>
          </p:cNvSpPr>
          <p:nvPr>
            <p:ph type="ctrTitle"/>
          </p:nvPr>
        </p:nvSpPr>
        <p:spPr>
          <a:xfrm>
            <a:off x="2411494" y="1961154"/>
            <a:ext cx="6324600" cy="2616101"/>
          </a:xfrm>
        </p:spPr>
        <p:txBody>
          <a:bodyPr/>
          <a:lstStyle/>
          <a:p>
            <a:pPr algn="ctr"/>
            <a:r>
              <a:rPr lang="en-US" altLang="en-US" dirty="0" smtClean="0"/>
              <a:t>BMC Conflict of Interest Process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800" dirty="0" smtClean="0"/>
              <a:t>Fanny Ennever, PhD</a:t>
            </a:r>
            <a:br>
              <a:rPr lang="en-US" altLang="en-US" sz="2800" dirty="0" smtClean="0"/>
            </a:br>
            <a:r>
              <a:rPr lang="en-US" altLang="en-US" sz="2400" dirty="0" smtClean="0"/>
              <a:t>BMC Research Compliance Officer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800" dirty="0" smtClean="0"/>
              <a:t>Research Administrators Meeting</a:t>
            </a:r>
            <a:br>
              <a:rPr lang="en-US" altLang="en-US" sz="2800" dirty="0" smtClean="0"/>
            </a:br>
            <a:r>
              <a:rPr lang="en-US" altLang="en-US" sz="2400" dirty="0" smtClean="0"/>
              <a:t>May 17,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152400" y="244475"/>
            <a:ext cx="783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400" b="1" dirty="0">
                <a:solidFill>
                  <a:srgbClr val="002960"/>
                </a:solidFill>
              </a:rPr>
              <a:t>Step 1 – Investigator Interests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79913" y="3467100"/>
            <a:ext cx="319087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08725" y="3467100"/>
            <a:ext cx="319088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940859"/>
              </p:ext>
            </p:extLst>
          </p:nvPr>
        </p:nvGraphicFramePr>
        <p:xfrm>
          <a:off x="533399" y="1371600"/>
          <a:ext cx="7848601" cy="2560320"/>
        </p:xfrm>
        <a:graphic>
          <a:graphicData uri="http://schemas.openxmlformats.org/drawingml/2006/table">
            <a:tbl>
              <a:tblPr firstRow="1" firstCol="1" bandRow="1"/>
              <a:tblGrid>
                <a:gridCol w="877655"/>
                <a:gridCol w="6970946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60195" algn="l"/>
                          <a:tab pos="1577340" algn="ctr"/>
                        </a:tabLst>
                      </a:pPr>
                      <a:r>
                        <a:rPr lang="en-US" sz="2400" cap="small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Who: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60195" algn="l"/>
                          <a:tab pos="1577340" algn="ctr"/>
                        </a:tabLs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INVESTIGATORS</a:t>
                      </a:r>
                      <a:r>
                        <a:rPr lang="en-US" sz="24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What: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</a:t>
                      </a:r>
                      <a:r>
                        <a:rPr lang="en-US" sz="2200" u="sng" dirty="0" smtClean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COI Smart</a:t>
                      </a: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disclose any outside financial </a:t>
                      </a: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interests that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9695" marR="0" indent="-2222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reasonably appear </a:t>
                      </a: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related to Institutional Responsibilities</a:t>
                      </a:r>
                      <a:r>
                        <a:rPr lang="en-US" sz="22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When: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ONCE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(+ update if new interest)</a:t>
                      </a: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9695" marR="0" indent="-2222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Physicians –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annually/newly hired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505"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9695" marR="0" indent="-2222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Funded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BMC projects 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Before 1</a:t>
                      </a:r>
                      <a:r>
                        <a:rPr lang="en-US" sz="24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proposal submission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9969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695" marR="0" indent="-2222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Unfunded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BMC projects 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Before 1</a:t>
                      </a:r>
                      <a:r>
                        <a:rPr lang="en-US" sz="24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IRB submission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10</a:t>
            </a:fld>
            <a:r>
              <a:rPr lang="en-US" altLang="en-US" smtClean="0"/>
              <a:t> </a:t>
            </a:r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502227" y="4181325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171450"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Investigator means a person who is responsible for the design, conduct, or reporting of Research, taking into account the degree of independence with which the person works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40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152400" y="244475"/>
            <a:ext cx="783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400" b="1" dirty="0">
                <a:solidFill>
                  <a:srgbClr val="002960"/>
                </a:solidFill>
              </a:rPr>
              <a:t>Step 1 – Investigator Interests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79913" y="3467100"/>
            <a:ext cx="319087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08725" y="3467100"/>
            <a:ext cx="319088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748509"/>
              </p:ext>
            </p:extLst>
          </p:nvPr>
        </p:nvGraphicFramePr>
        <p:xfrm>
          <a:off x="533399" y="1371600"/>
          <a:ext cx="7848601" cy="2560320"/>
        </p:xfrm>
        <a:graphic>
          <a:graphicData uri="http://schemas.openxmlformats.org/drawingml/2006/table">
            <a:tbl>
              <a:tblPr firstRow="1" firstCol="1" bandRow="1"/>
              <a:tblGrid>
                <a:gridCol w="877655"/>
                <a:gridCol w="6970946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60195" algn="l"/>
                          <a:tab pos="1577340" algn="ctr"/>
                        </a:tabLst>
                      </a:pPr>
                      <a:r>
                        <a:rPr lang="en-US" sz="2400" cap="small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Who: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60195" algn="l"/>
                          <a:tab pos="1577340" algn="ctr"/>
                        </a:tabLs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INVESTIGATORS</a:t>
                      </a:r>
                      <a:r>
                        <a:rPr lang="en-US" sz="24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What: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</a:t>
                      </a:r>
                      <a:r>
                        <a:rPr lang="en-US" sz="2200" u="sng" dirty="0" smtClean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COI Smart</a:t>
                      </a: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disclose any outside financial </a:t>
                      </a: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interests that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9695" marR="0" indent="-2222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reasonably appear </a:t>
                      </a: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related to Institutional Responsibilities</a:t>
                      </a:r>
                      <a:r>
                        <a:rPr lang="en-US" sz="22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When: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ONCE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(+ update if new interest)</a:t>
                      </a: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9695" marR="0" indent="-2222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Physicians –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annually/newly hired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505"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9695" marR="0" indent="-2222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Funded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BMC projects 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Before 1</a:t>
                      </a:r>
                      <a:r>
                        <a:rPr lang="en-US" sz="24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proposal submission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9969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695" marR="0" indent="-2222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Unfunded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BMC projects 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Before 1</a:t>
                      </a:r>
                      <a:r>
                        <a:rPr lang="en-US" sz="24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IRB submission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11</a:t>
            </a:fld>
            <a:r>
              <a:rPr lang="en-US" altLang="en-US" smtClean="0"/>
              <a:t> </a:t>
            </a:r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533400" y="5265168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171450"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0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Related to Institutional Responsibilities means related to professional responsibilities on behalf of BMC or BU, e.g., research, teaching, professional practice, service on committees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panels.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227" y="4181325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171450"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Investigator means a person who is responsible for the design, conduct, or reporting of Research, taking into account the degree of independence with which the person works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27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152400" y="244475"/>
            <a:ext cx="783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400" b="1" dirty="0">
                <a:solidFill>
                  <a:srgbClr val="002960"/>
                </a:solidFill>
              </a:rPr>
              <a:t>Step 1 – Investigator Interests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79913" y="3467100"/>
            <a:ext cx="319087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08725" y="3467100"/>
            <a:ext cx="319088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246577"/>
              </p:ext>
            </p:extLst>
          </p:nvPr>
        </p:nvGraphicFramePr>
        <p:xfrm>
          <a:off x="533400" y="1371600"/>
          <a:ext cx="8001000" cy="1483995"/>
        </p:xfrm>
        <a:graphic>
          <a:graphicData uri="http://schemas.openxmlformats.org/drawingml/2006/table">
            <a:tbl>
              <a:tblPr firstRow="1" firstCol="1" bandRow="1"/>
              <a:tblGrid>
                <a:gridCol w="894696"/>
                <a:gridCol w="7106304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60195" algn="l"/>
                          <a:tab pos="1577340" algn="ctr"/>
                        </a:tabLst>
                      </a:pPr>
                      <a:r>
                        <a:rPr lang="en-US" sz="2400" cap="small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Who: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60195" algn="l"/>
                          <a:tab pos="1577340" algn="ctr"/>
                        </a:tabLs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INVESTIGATORS</a:t>
                      </a:r>
                      <a:r>
                        <a:rPr lang="en-US" sz="24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What: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</a:t>
                      </a:r>
                      <a:r>
                        <a:rPr lang="en-US" sz="2200" u="sng" dirty="0" smtClean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COI Smart</a:t>
                      </a: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disclose any outside financial </a:t>
                      </a: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interests that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9695" marR="0" indent="-2222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reasonably appear </a:t>
                      </a: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related to Institutional Responsibilities</a:t>
                      </a:r>
                      <a:r>
                        <a:rPr lang="en-US" sz="22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7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</a:t>
                      </a:r>
                      <a:r>
                        <a:rPr lang="en-US" sz="2400" cap="small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ONCE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(+ update if new interest)</a:t>
                      </a: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93106" y="3056599"/>
            <a:ext cx="541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Once this step is completed, can answer:</a:t>
            </a:r>
            <a:endParaRPr lang="en-US" sz="20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12</a:t>
            </a:fld>
            <a:r>
              <a:rPr lang="en-US" altLang="en-US" smtClean="0"/>
              <a:t>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28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152400" y="244475"/>
            <a:ext cx="783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400" b="1" dirty="0">
                <a:solidFill>
                  <a:srgbClr val="002960"/>
                </a:solidFill>
              </a:rPr>
              <a:t>Step 1 – Investigator Interests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79913" y="3467100"/>
            <a:ext cx="319087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08725" y="3467100"/>
            <a:ext cx="319088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404067"/>
              </p:ext>
            </p:extLst>
          </p:nvPr>
        </p:nvGraphicFramePr>
        <p:xfrm>
          <a:off x="533400" y="1371600"/>
          <a:ext cx="8001000" cy="1483995"/>
        </p:xfrm>
        <a:graphic>
          <a:graphicData uri="http://schemas.openxmlformats.org/drawingml/2006/table">
            <a:tbl>
              <a:tblPr firstRow="1" firstCol="1" bandRow="1"/>
              <a:tblGrid>
                <a:gridCol w="894696"/>
                <a:gridCol w="7106304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60195" algn="l"/>
                          <a:tab pos="1577340" algn="ctr"/>
                        </a:tabLst>
                      </a:pPr>
                      <a:r>
                        <a:rPr lang="en-US" sz="2400" cap="small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Who: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60195" algn="l"/>
                          <a:tab pos="1577340" algn="ctr"/>
                        </a:tabLs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INVESTIGATORS</a:t>
                      </a:r>
                      <a:r>
                        <a:rPr lang="en-US" sz="24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What: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</a:t>
                      </a:r>
                      <a:r>
                        <a:rPr lang="en-US" sz="2200" u="sng" dirty="0" smtClean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COI Smart</a:t>
                      </a: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disclose any outside financial </a:t>
                      </a: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interests that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9695" marR="0" indent="-2222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reasonably appear </a:t>
                      </a: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related to Institutional Responsibilities</a:t>
                      </a:r>
                      <a:r>
                        <a:rPr lang="en-US" sz="22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7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</a:t>
                      </a:r>
                      <a:r>
                        <a:rPr lang="en-US" sz="2400" cap="small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ONCE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(+ update if new interest)</a:t>
                      </a: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93106" y="3056599"/>
            <a:ext cx="541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Once this step is completed, can answer:</a:t>
            </a:r>
            <a:endParaRPr lang="en-US" sz="2000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611939"/>
              </p:ext>
            </p:extLst>
          </p:nvPr>
        </p:nvGraphicFramePr>
        <p:xfrm>
          <a:off x="1219200" y="3623223"/>
          <a:ext cx="2209800" cy="731520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2209800"/>
              </a:tblGrid>
              <a:tr h="3391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PI/PD Assurance</a:t>
                      </a:r>
                      <a:r>
                        <a:rPr lang="en-US" sz="2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marL="4000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“I Agree”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13</a:t>
            </a:fld>
            <a:r>
              <a:rPr lang="en-US" altLang="en-US" smtClean="0"/>
              <a:t>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21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152400" y="244475"/>
            <a:ext cx="783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400" b="1" dirty="0">
                <a:solidFill>
                  <a:srgbClr val="002960"/>
                </a:solidFill>
              </a:rPr>
              <a:t>Step 1 – Investigator Interests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79913" y="3467100"/>
            <a:ext cx="319087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08725" y="3467100"/>
            <a:ext cx="319088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404067"/>
              </p:ext>
            </p:extLst>
          </p:nvPr>
        </p:nvGraphicFramePr>
        <p:xfrm>
          <a:off x="533400" y="1371600"/>
          <a:ext cx="8001000" cy="1483995"/>
        </p:xfrm>
        <a:graphic>
          <a:graphicData uri="http://schemas.openxmlformats.org/drawingml/2006/table">
            <a:tbl>
              <a:tblPr firstRow="1" firstCol="1" bandRow="1"/>
              <a:tblGrid>
                <a:gridCol w="894696"/>
                <a:gridCol w="7106304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60195" algn="l"/>
                          <a:tab pos="1577340" algn="ctr"/>
                        </a:tabLst>
                      </a:pPr>
                      <a:r>
                        <a:rPr lang="en-US" sz="2400" cap="small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Who: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60195" algn="l"/>
                          <a:tab pos="1577340" algn="ctr"/>
                        </a:tabLs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INVESTIGATORS</a:t>
                      </a:r>
                      <a:r>
                        <a:rPr lang="en-US" sz="24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What: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</a:t>
                      </a:r>
                      <a:r>
                        <a:rPr lang="en-US" sz="2200" u="sng" dirty="0" smtClean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COI Smart</a:t>
                      </a: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disclose any outside financial </a:t>
                      </a: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interests that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9695" marR="0" indent="-2222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reasonably appear </a:t>
                      </a: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related to Institutional Responsibilities</a:t>
                      </a:r>
                      <a:r>
                        <a:rPr lang="en-US" sz="22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7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</a:t>
                      </a:r>
                      <a:r>
                        <a:rPr lang="en-US" sz="2400" cap="small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ONCE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(+ update if new interest)</a:t>
                      </a: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93106" y="3056599"/>
            <a:ext cx="541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Once this step is completed, can answer:</a:t>
            </a:r>
            <a:endParaRPr lang="en-US" sz="2000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611939"/>
              </p:ext>
            </p:extLst>
          </p:nvPr>
        </p:nvGraphicFramePr>
        <p:xfrm>
          <a:off x="1219200" y="3623223"/>
          <a:ext cx="2209800" cy="731520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2209800"/>
              </a:tblGrid>
              <a:tr h="3391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PI/PD Assurance</a:t>
                      </a:r>
                      <a:r>
                        <a:rPr lang="en-US" sz="2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marL="4000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“I Agree”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33400" y="45720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171450"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PI/PD Assurance (email with Proposal Summary Form): “I certify that: 1. I and the individuals I have identi­fied above are the Investigators for this project and each has COI disclosure in the COI-SMART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system…”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14</a:t>
            </a:fld>
            <a:r>
              <a:rPr lang="en-US" altLang="en-US" smtClean="0"/>
              <a:t>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24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152400" y="244475"/>
            <a:ext cx="783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400" b="1" dirty="0">
                <a:solidFill>
                  <a:srgbClr val="002960"/>
                </a:solidFill>
              </a:rPr>
              <a:t>Step 1 – Investigator Interests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79913" y="3467100"/>
            <a:ext cx="319087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08725" y="3467100"/>
            <a:ext cx="319088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404067"/>
              </p:ext>
            </p:extLst>
          </p:nvPr>
        </p:nvGraphicFramePr>
        <p:xfrm>
          <a:off x="533400" y="1371600"/>
          <a:ext cx="8001000" cy="1483995"/>
        </p:xfrm>
        <a:graphic>
          <a:graphicData uri="http://schemas.openxmlformats.org/drawingml/2006/table">
            <a:tbl>
              <a:tblPr firstRow="1" firstCol="1" bandRow="1"/>
              <a:tblGrid>
                <a:gridCol w="894696"/>
                <a:gridCol w="7106304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60195" algn="l"/>
                          <a:tab pos="1577340" algn="ctr"/>
                        </a:tabLst>
                      </a:pPr>
                      <a:r>
                        <a:rPr lang="en-US" sz="2400" cap="small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Who: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60195" algn="l"/>
                          <a:tab pos="1577340" algn="ctr"/>
                        </a:tabLs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INVESTIGATORS</a:t>
                      </a:r>
                      <a:r>
                        <a:rPr lang="en-US" sz="24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What: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</a:t>
                      </a:r>
                      <a:r>
                        <a:rPr lang="en-US" sz="2200" u="sng" dirty="0" smtClean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COI Smart</a:t>
                      </a: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disclose any outside financial </a:t>
                      </a: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interests that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9695" marR="0" indent="-2222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reasonably appear </a:t>
                      </a: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related to Institutional Responsibilities</a:t>
                      </a:r>
                      <a:r>
                        <a:rPr lang="en-US" sz="22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7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</a:t>
                      </a:r>
                      <a:r>
                        <a:rPr lang="en-US" sz="2400" cap="small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ONCE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(+ update if new interest)</a:t>
                      </a: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923325"/>
              </p:ext>
            </p:extLst>
          </p:nvPr>
        </p:nvGraphicFramePr>
        <p:xfrm>
          <a:off x="5522913" y="3612832"/>
          <a:ext cx="2209800" cy="731520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2209800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INSPIR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Q. 5.1</a:t>
                      </a:r>
                      <a:r>
                        <a:rPr lang="en-US" sz="2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marL="4000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“I Confirm”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93106" y="3056599"/>
            <a:ext cx="541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Once this step is completed, can answer:</a:t>
            </a:r>
            <a:endParaRPr lang="en-US" sz="2000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611939"/>
              </p:ext>
            </p:extLst>
          </p:nvPr>
        </p:nvGraphicFramePr>
        <p:xfrm>
          <a:off x="1219200" y="3623223"/>
          <a:ext cx="2209800" cy="731520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2209800"/>
              </a:tblGrid>
              <a:tr h="3391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PI/PD Assurance</a:t>
                      </a:r>
                      <a:r>
                        <a:rPr lang="en-US" sz="2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marL="4000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“I Agree”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33400" y="45720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171450"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PI/PD Assurance (email with Proposal Summary Form): “I certify that: 1. I and the individuals I have identi­fied above are the Investigators for this project and each has COI disclosure in the COI-SMART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system…”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15</a:t>
            </a:fld>
            <a:r>
              <a:rPr lang="en-US" altLang="en-US" smtClean="0"/>
              <a:t>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3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152400" y="244475"/>
            <a:ext cx="783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400" b="1" dirty="0">
                <a:solidFill>
                  <a:srgbClr val="002960"/>
                </a:solidFill>
              </a:rPr>
              <a:t>Step 1 – Investigator Interests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79913" y="3467100"/>
            <a:ext cx="319087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08725" y="3467100"/>
            <a:ext cx="319088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404067"/>
              </p:ext>
            </p:extLst>
          </p:nvPr>
        </p:nvGraphicFramePr>
        <p:xfrm>
          <a:off x="533400" y="1371600"/>
          <a:ext cx="8001000" cy="1483995"/>
        </p:xfrm>
        <a:graphic>
          <a:graphicData uri="http://schemas.openxmlformats.org/drawingml/2006/table">
            <a:tbl>
              <a:tblPr firstRow="1" firstCol="1" bandRow="1"/>
              <a:tblGrid>
                <a:gridCol w="894696"/>
                <a:gridCol w="7106304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60195" algn="l"/>
                          <a:tab pos="1577340" algn="ctr"/>
                        </a:tabLst>
                      </a:pPr>
                      <a:r>
                        <a:rPr lang="en-US" sz="2400" cap="small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Who: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60195" algn="l"/>
                          <a:tab pos="1577340" algn="ctr"/>
                        </a:tabLs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INVESTIGATORS</a:t>
                      </a:r>
                      <a:r>
                        <a:rPr lang="en-US" sz="24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What: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</a:t>
                      </a:r>
                      <a:r>
                        <a:rPr lang="en-US" sz="2200" u="sng" dirty="0" smtClean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COI Smart</a:t>
                      </a: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disclose any outside financial </a:t>
                      </a: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interests that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9695" marR="0" indent="-2222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reasonably appear </a:t>
                      </a: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related to Institutional Responsibilities</a:t>
                      </a:r>
                      <a:r>
                        <a:rPr lang="en-US" sz="22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7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</a:t>
                      </a:r>
                      <a:r>
                        <a:rPr lang="en-US" sz="2400" cap="small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ONCE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(+ update if new interest)</a:t>
                      </a: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923325"/>
              </p:ext>
            </p:extLst>
          </p:nvPr>
        </p:nvGraphicFramePr>
        <p:xfrm>
          <a:off x="5522913" y="3612832"/>
          <a:ext cx="2209800" cy="731520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2209800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INSPIR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Q. 5.1</a:t>
                      </a:r>
                      <a:r>
                        <a:rPr lang="en-US" sz="2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marL="4000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“I Confirm”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93106" y="3056599"/>
            <a:ext cx="541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Once this step is completed, can answer:</a:t>
            </a:r>
            <a:endParaRPr lang="en-US" sz="2000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611939"/>
              </p:ext>
            </p:extLst>
          </p:nvPr>
        </p:nvGraphicFramePr>
        <p:xfrm>
          <a:off x="1219200" y="3623223"/>
          <a:ext cx="2209800" cy="731520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2209800"/>
              </a:tblGrid>
              <a:tr h="3391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PI/PD Assurance</a:t>
                      </a:r>
                      <a:r>
                        <a:rPr lang="en-US" sz="2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marL="4000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“I Agree”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33400" y="45720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171450"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PI/PD Assurance (email with Proposal Summary Form): “I certify that: 1. I and the individuals I have identi­fied above are the Investigators for this project and each has COI disclosure in the COI-SMART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system…”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16</a:t>
            </a:fld>
            <a:r>
              <a:rPr lang="en-US" altLang="en-US" smtClean="0"/>
              <a:t> </a:t>
            </a:r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533400" y="5459642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171450"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INSPIR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question 5.1: I confirm that all [investigators] …will, before this application is submitted, have completed the required financial interest disclosure…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1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17</a:t>
            </a:fld>
            <a:r>
              <a:rPr lang="en-US" altLang="en-US" smtClean="0"/>
              <a:t> </a:t>
            </a:r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40000"/>
          <a:stretch/>
        </p:blipFill>
        <p:spPr>
          <a:xfrm>
            <a:off x="642938" y="1066800"/>
            <a:ext cx="8077200" cy="5226423"/>
          </a:xfrm>
          <a:prstGeom prst="rect">
            <a:avLst/>
          </a:prstGeom>
        </p:spPr>
      </p:pic>
      <p:sp>
        <p:nvSpPr>
          <p:cNvPr id="7" name="Line Callout 1 6"/>
          <p:cNvSpPr/>
          <p:nvPr/>
        </p:nvSpPr>
        <p:spPr>
          <a:xfrm>
            <a:off x="7516812" y="1295400"/>
            <a:ext cx="1401763" cy="990600"/>
          </a:xfrm>
          <a:prstGeom prst="borderCallout1">
            <a:avLst>
              <a:gd name="adj1" fmla="val 52316"/>
              <a:gd name="adj2" fmla="val 1008"/>
              <a:gd name="adj3" fmla="val 125087"/>
              <a:gd name="adj4" fmla="val -65020"/>
            </a:avLst>
          </a:prstGeom>
          <a:solidFill>
            <a:schemeClr val="bg1"/>
          </a:solidFill>
          <a:ln cmpd="tri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You are here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112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152400" y="244475"/>
            <a:ext cx="783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400" b="1" dirty="0" smtClean="0">
                <a:solidFill>
                  <a:srgbClr val="002960"/>
                </a:solidFill>
              </a:rPr>
              <a:t>Decision Point – after Step 1</a:t>
            </a:r>
            <a:endParaRPr lang="en-US" altLang="en-US" sz="2400" b="1" dirty="0">
              <a:solidFill>
                <a:srgbClr val="00296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79913" y="3467100"/>
            <a:ext cx="319087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08725" y="3467100"/>
            <a:ext cx="319088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158033"/>
              </p:ext>
            </p:extLst>
          </p:nvPr>
        </p:nvGraphicFramePr>
        <p:xfrm>
          <a:off x="3212545" y="1981200"/>
          <a:ext cx="2334736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334736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Significant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8509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Financial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marL="8509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Interests (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SFI)</a:t>
                      </a:r>
                      <a:r>
                        <a:rPr lang="en-US" sz="2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2514600" y="1600200"/>
            <a:ext cx="697945" cy="381000"/>
          </a:xfrm>
          <a:prstGeom prst="straightConnector1">
            <a:avLst/>
          </a:prstGeom>
          <a:ln w="4762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33500" y="1348234"/>
            <a:ext cx="11811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1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18</a:t>
            </a:fld>
            <a:r>
              <a:rPr lang="en-US" altLang="en-US" smtClean="0"/>
              <a:t>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76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152400" y="244475"/>
            <a:ext cx="783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400" b="1" dirty="0" smtClean="0">
                <a:solidFill>
                  <a:srgbClr val="002960"/>
                </a:solidFill>
              </a:rPr>
              <a:t>Decision Point – after Step 1</a:t>
            </a:r>
            <a:endParaRPr lang="en-US" altLang="en-US" sz="2400" b="1" dirty="0">
              <a:solidFill>
                <a:srgbClr val="00296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79913" y="3467100"/>
            <a:ext cx="319087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08725" y="3467100"/>
            <a:ext cx="319088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693254"/>
              </p:ext>
            </p:extLst>
          </p:nvPr>
        </p:nvGraphicFramePr>
        <p:xfrm>
          <a:off x="3212545" y="1981200"/>
          <a:ext cx="2334736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334736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Significant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8509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Financial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marL="8509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Interests (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SFI)</a:t>
                      </a:r>
                      <a:r>
                        <a:rPr lang="en-US" sz="2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46113" y="50292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171450"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Significant Financial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Interest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(SFI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briefly,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means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interest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&gt;$5,000 or unknown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equity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14600" y="1600200"/>
            <a:ext cx="697945" cy="381000"/>
          </a:xfrm>
          <a:prstGeom prst="straightConnector1">
            <a:avLst/>
          </a:prstGeom>
          <a:ln w="4762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33500" y="1348234"/>
            <a:ext cx="11811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1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19</a:t>
            </a:fld>
            <a:r>
              <a:rPr lang="en-US" altLang="en-US" smtClean="0"/>
              <a:t>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3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2</a:t>
            </a:fld>
            <a:r>
              <a:rPr lang="en-US" altLang="en-US" smtClean="0"/>
              <a:t> </a:t>
            </a:r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40000"/>
          <a:stretch/>
        </p:blipFill>
        <p:spPr>
          <a:xfrm>
            <a:off x="642938" y="1066800"/>
            <a:ext cx="8077200" cy="522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42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Significant Financial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Interest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additional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20</a:t>
            </a:fld>
            <a:r>
              <a:rPr lang="en-US" altLang="en-US" smtClean="0"/>
              <a:t> </a:t>
            </a:r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35457"/>
          <a:stretch/>
        </p:blipFill>
        <p:spPr>
          <a:xfrm>
            <a:off x="990600" y="990600"/>
            <a:ext cx="6324600" cy="526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3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152400" y="244475"/>
            <a:ext cx="783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400" b="1" dirty="0" smtClean="0">
                <a:solidFill>
                  <a:srgbClr val="002960"/>
                </a:solidFill>
              </a:rPr>
              <a:t>Decision Point – after Step 1</a:t>
            </a:r>
            <a:endParaRPr lang="en-US" altLang="en-US" sz="2400" b="1" dirty="0">
              <a:solidFill>
                <a:srgbClr val="00296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79913" y="3467100"/>
            <a:ext cx="319087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08725" y="3467100"/>
            <a:ext cx="319088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693254"/>
              </p:ext>
            </p:extLst>
          </p:nvPr>
        </p:nvGraphicFramePr>
        <p:xfrm>
          <a:off x="3212545" y="1981200"/>
          <a:ext cx="2334736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334736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Significant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8509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Financial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marL="8509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Interests (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SFI)</a:t>
                      </a:r>
                      <a:r>
                        <a:rPr lang="en-US" sz="2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46113" y="50292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171450"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Significant Financial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Interest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(SFI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briefly,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means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interest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&gt;$5,000 or unknown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equity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14600" y="1600200"/>
            <a:ext cx="697945" cy="381000"/>
          </a:xfrm>
          <a:prstGeom prst="straightConnector1">
            <a:avLst/>
          </a:prstGeom>
          <a:ln w="4762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33500" y="1348234"/>
            <a:ext cx="11811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1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21</a:t>
            </a:fld>
            <a:r>
              <a:rPr lang="en-US" altLang="en-US" smtClean="0"/>
              <a:t>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86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152400" y="244475"/>
            <a:ext cx="783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400" b="1" dirty="0" smtClean="0">
                <a:solidFill>
                  <a:srgbClr val="002960"/>
                </a:solidFill>
              </a:rPr>
              <a:t>Decision Point – after Step 1</a:t>
            </a:r>
            <a:endParaRPr lang="en-US" altLang="en-US" sz="2400" b="1" dirty="0">
              <a:solidFill>
                <a:srgbClr val="00296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79913" y="3467100"/>
            <a:ext cx="319087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08725" y="3467100"/>
            <a:ext cx="319088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464361"/>
              </p:ext>
            </p:extLst>
          </p:nvPr>
        </p:nvGraphicFramePr>
        <p:xfrm>
          <a:off x="3212545" y="1981200"/>
          <a:ext cx="2334736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334736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Significant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8509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Financial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marL="8509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Interests (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SFI)</a:t>
                      </a:r>
                      <a:r>
                        <a:rPr lang="en-US" sz="2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2514600" y="1600200"/>
            <a:ext cx="697945" cy="381000"/>
          </a:xfrm>
          <a:prstGeom prst="straightConnector1">
            <a:avLst/>
          </a:prstGeom>
          <a:ln w="4762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543660" y="2561371"/>
            <a:ext cx="1084153" cy="3712"/>
          </a:xfrm>
          <a:prstGeom prst="straightConnector1">
            <a:avLst/>
          </a:prstGeom>
          <a:ln w="4762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55949" y="219466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29400" y="2357735"/>
            <a:ext cx="10668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DONE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1333500" y="1348234"/>
            <a:ext cx="11811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1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22</a:t>
            </a:fld>
            <a:r>
              <a:rPr lang="en-US" altLang="en-US" smtClean="0"/>
              <a:t> </a:t>
            </a:r>
            <a:endParaRPr lang="en-US" altLang="en-US"/>
          </a:p>
        </p:txBody>
      </p:sp>
      <p:sp>
        <p:nvSpPr>
          <p:cNvPr id="13" name="Rectangle 12"/>
          <p:cNvSpPr/>
          <p:nvPr/>
        </p:nvSpPr>
        <p:spPr>
          <a:xfrm>
            <a:off x="646113" y="50292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171450"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Significant Financial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Interest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(SFI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briefly,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means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interest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&gt;$5,000 or unknown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equity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4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152400" y="244475"/>
            <a:ext cx="783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400" b="1" dirty="0" smtClean="0">
                <a:solidFill>
                  <a:srgbClr val="002960"/>
                </a:solidFill>
              </a:rPr>
              <a:t>Decision Point – after Step 1</a:t>
            </a:r>
            <a:endParaRPr lang="en-US" altLang="en-US" sz="2400" b="1" dirty="0">
              <a:solidFill>
                <a:srgbClr val="00296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79913" y="3467100"/>
            <a:ext cx="319087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08725" y="3467100"/>
            <a:ext cx="319088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464361"/>
              </p:ext>
            </p:extLst>
          </p:nvPr>
        </p:nvGraphicFramePr>
        <p:xfrm>
          <a:off x="3212545" y="1981200"/>
          <a:ext cx="2334736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334736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Significant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8509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Financial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marL="8509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Interests (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SFI)</a:t>
                      </a:r>
                      <a:r>
                        <a:rPr lang="en-US" sz="2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2514600" y="1600200"/>
            <a:ext cx="697945" cy="381000"/>
          </a:xfrm>
          <a:prstGeom prst="straightConnector1">
            <a:avLst/>
          </a:prstGeom>
          <a:ln w="4762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543660" y="2561371"/>
            <a:ext cx="1084153" cy="3712"/>
          </a:xfrm>
          <a:prstGeom prst="straightConnector1">
            <a:avLst/>
          </a:prstGeom>
          <a:ln w="4762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55949" y="219466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29400" y="2357735"/>
            <a:ext cx="2209800" cy="20005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DONE</a:t>
            </a:r>
          </a:p>
          <a:p>
            <a:r>
              <a:rPr lang="en-US" sz="2000" dirty="0" smtClean="0"/>
              <a:t>(</a:t>
            </a:r>
            <a:r>
              <a:rPr lang="en-US" sz="2000" dirty="0"/>
              <a:t>PHS inves­tiga­tors must have current COI train­ing before </a:t>
            </a:r>
            <a:r>
              <a:rPr lang="en-US" sz="2000" dirty="0" smtClean="0"/>
              <a:t>start­ing re­search</a:t>
            </a:r>
            <a:r>
              <a:rPr lang="en-US" sz="2000" dirty="0"/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500" y="1348234"/>
            <a:ext cx="11811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1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23</a:t>
            </a:fld>
            <a:r>
              <a:rPr lang="en-US" altLang="en-US" smtClean="0"/>
              <a:t> </a:t>
            </a:r>
            <a:endParaRPr lang="en-US" altLang="en-US"/>
          </a:p>
        </p:txBody>
      </p:sp>
      <p:sp>
        <p:nvSpPr>
          <p:cNvPr id="13" name="Rectangle 12"/>
          <p:cNvSpPr/>
          <p:nvPr/>
        </p:nvSpPr>
        <p:spPr>
          <a:xfrm>
            <a:off x="646113" y="50292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171450"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Significant Financial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Interest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(SFI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briefly,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means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interest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&gt;$5,000 or unknown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equity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53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152400" y="244475"/>
            <a:ext cx="783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400" b="1" dirty="0" smtClean="0">
                <a:solidFill>
                  <a:srgbClr val="002960"/>
                </a:solidFill>
              </a:rPr>
              <a:t>Decision Point – after Step 1</a:t>
            </a:r>
            <a:endParaRPr lang="en-US" altLang="en-US" sz="2400" b="1" dirty="0">
              <a:solidFill>
                <a:srgbClr val="00296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79913" y="3467100"/>
            <a:ext cx="319087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08725" y="3467100"/>
            <a:ext cx="319088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963648"/>
              </p:ext>
            </p:extLst>
          </p:nvPr>
        </p:nvGraphicFramePr>
        <p:xfrm>
          <a:off x="3212545" y="1981200"/>
          <a:ext cx="2334736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334736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Significant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8509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Financial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marL="8509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Interests (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SFI)</a:t>
                      </a:r>
                      <a:r>
                        <a:rPr lang="en-US" sz="2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2514600" y="1600200"/>
            <a:ext cx="697945" cy="381000"/>
          </a:xfrm>
          <a:prstGeom prst="straightConnector1">
            <a:avLst/>
          </a:prstGeom>
          <a:ln w="4762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543660" y="2561371"/>
            <a:ext cx="1084153" cy="3712"/>
          </a:xfrm>
          <a:prstGeom prst="straightConnector1">
            <a:avLst/>
          </a:prstGeom>
          <a:ln w="4762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55949" y="219466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cxnSp>
        <p:nvCxnSpPr>
          <p:cNvPr id="12" name="Straight Arrow Connector 11"/>
          <p:cNvCxnSpPr>
            <a:endCxn id="18" idx="0"/>
          </p:cNvCxnSpPr>
          <p:nvPr/>
        </p:nvCxnSpPr>
        <p:spPr>
          <a:xfrm>
            <a:off x="1657350" y="2527984"/>
            <a:ext cx="0" cy="694385"/>
          </a:xfrm>
          <a:prstGeom prst="straightConnector1">
            <a:avLst/>
          </a:prstGeom>
          <a:ln w="4762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47900" y="2160478"/>
            <a:ext cx="62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66800" y="3222369"/>
            <a:ext cx="11811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2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657350" y="2517483"/>
            <a:ext cx="1556212" cy="10501"/>
          </a:xfrm>
          <a:prstGeom prst="straightConnector1">
            <a:avLst/>
          </a:prstGeom>
          <a:ln w="47625" cmpd="dbl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33500" y="1348234"/>
            <a:ext cx="11811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1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24</a:t>
            </a:fld>
            <a:r>
              <a:rPr lang="en-US" altLang="en-US" smtClean="0"/>
              <a:t> </a:t>
            </a:r>
            <a:endParaRPr lang="en-US" altLang="en-US"/>
          </a:p>
        </p:txBody>
      </p:sp>
      <p:sp>
        <p:nvSpPr>
          <p:cNvPr id="21" name="Rectangle 20"/>
          <p:cNvSpPr/>
          <p:nvPr/>
        </p:nvSpPr>
        <p:spPr>
          <a:xfrm>
            <a:off x="646113" y="50292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171450"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Significant Financial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Interest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(SFI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briefly,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means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interest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&gt;$5,000 or unknown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equity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29400" y="2357735"/>
            <a:ext cx="2209800" cy="20005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DONE</a:t>
            </a:r>
          </a:p>
          <a:p>
            <a:r>
              <a:rPr lang="en-US" sz="2000" dirty="0" smtClean="0"/>
              <a:t>(</a:t>
            </a:r>
            <a:r>
              <a:rPr lang="en-US" sz="2000" dirty="0"/>
              <a:t>PHS inves­tiga­tors must have current COI train­ing before </a:t>
            </a:r>
            <a:r>
              <a:rPr lang="en-US" sz="2000" dirty="0" smtClean="0"/>
              <a:t>start­ing re­search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8808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152400" y="244475"/>
            <a:ext cx="783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400" b="1" dirty="0" smtClean="0">
                <a:solidFill>
                  <a:srgbClr val="002960"/>
                </a:solidFill>
              </a:rPr>
              <a:t>Step 2 – Investigator BMC Projects</a:t>
            </a:r>
            <a:endParaRPr lang="en-US" altLang="en-US" sz="2400" b="1" dirty="0">
              <a:solidFill>
                <a:srgbClr val="00296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79913" y="3467100"/>
            <a:ext cx="319087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08725" y="3467100"/>
            <a:ext cx="319088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274235"/>
              </p:ext>
            </p:extLst>
          </p:nvPr>
        </p:nvGraphicFramePr>
        <p:xfrm>
          <a:off x="533400" y="1371600"/>
          <a:ext cx="8001000" cy="1859280"/>
        </p:xfrm>
        <a:graphic>
          <a:graphicData uri="http://schemas.openxmlformats.org/drawingml/2006/table">
            <a:tbl>
              <a:tblPr firstRow="1" firstCol="1" bandRow="1"/>
              <a:tblGrid>
                <a:gridCol w="894696"/>
                <a:gridCol w="7106304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60195" algn="l"/>
                          <a:tab pos="1577340" algn="ctr"/>
                        </a:tabLst>
                      </a:pPr>
                      <a:r>
                        <a:rPr lang="en-US" sz="2400" cap="small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Who: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60195" algn="l"/>
                          <a:tab pos="1577340" algn="ctr"/>
                        </a:tabLs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INVESTIGATORS on BMC projects with one or more SFI</a:t>
                      </a:r>
                      <a:r>
                        <a:rPr lang="en-US" sz="2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What: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List project in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COI Smart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say if SFI is </a:t>
                      </a:r>
                      <a:r>
                        <a:rPr lang="en-US" sz="2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related</a:t>
                      </a:r>
                      <a:r>
                        <a:rPr lang="en-US" sz="2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project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When: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EACH NEW </a:t>
                      </a:r>
                      <a:r>
                        <a:rPr lang="en-US" sz="2400" u="sng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BMC PROJECT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0505">
                <a:tc>
                  <a:txBody>
                    <a:bodyPr/>
                    <a:lstStyle/>
                    <a:p>
                      <a:pPr marL="571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7150" marR="0" indent="203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Funded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BMC projects 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 project is </a:t>
                      </a:r>
                      <a:r>
                        <a:rPr lang="en-US" sz="23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pending</a:t>
                      </a:r>
                      <a:r>
                        <a:rPr lang="en-US" sz="23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2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695" marR="0" indent="-2222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Unfunded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BMC projects 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Before project IRB submission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25</a:t>
            </a:fld>
            <a:r>
              <a:rPr lang="en-US" altLang="en-US" smtClean="0"/>
              <a:t>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507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152400" y="244475"/>
            <a:ext cx="783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400" b="1" dirty="0">
                <a:solidFill>
                  <a:srgbClr val="002960"/>
                </a:solidFill>
              </a:rPr>
              <a:t>Step 2 – Investigator BMC Projects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79913" y="3467100"/>
            <a:ext cx="319087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08725" y="3467100"/>
            <a:ext cx="319088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593774"/>
              </p:ext>
            </p:extLst>
          </p:nvPr>
        </p:nvGraphicFramePr>
        <p:xfrm>
          <a:off x="533400" y="1371600"/>
          <a:ext cx="8001000" cy="1859280"/>
        </p:xfrm>
        <a:graphic>
          <a:graphicData uri="http://schemas.openxmlformats.org/drawingml/2006/table">
            <a:tbl>
              <a:tblPr firstRow="1" firstCol="1" bandRow="1"/>
              <a:tblGrid>
                <a:gridCol w="894696"/>
                <a:gridCol w="7106304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60195" algn="l"/>
                          <a:tab pos="1577340" algn="ctr"/>
                        </a:tabLst>
                      </a:pPr>
                      <a:r>
                        <a:rPr lang="en-US" sz="2400" cap="small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Who: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60195" algn="l"/>
                          <a:tab pos="1577340" algn="ctr"/>
                        </a:tabLs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INVESTIGATORS on BMC projects</a:t>
                      </a:r>
                      <a:r>
                        <a:rPr lang="en-US" sz="2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one or more SFI</a:t>
                      </a:r>
                      <a:r>
                        <a:rPr lang="en-US" sz="2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What: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List project in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COI Smart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say if SFI is </a:t>
                      </a:r>
                      <a:r>
                        <a:rPr lang="en-US" sz="2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related</a:t>
                      </a:r>
                      <a:r>
                        <a:rPr lang="en-US" sz="2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project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When: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EACH NEW </a:t>
                      </a:r>
                      <a:r>
                        <a:rPr lang="en-US" sz="2400" u="sng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BMC PROJECT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0505">
                <a:tc>
                  <a:txBody>
                    <a:bodyPr/>
                    <a:lstStyle/>
                    <a:p>
                      <a:pPr marL="571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7150" marR="0" indent="203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Funded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BMC projects 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 project is </a:t>
                      </a:r>
                      <a:r>
                        <a:rPr lang="en-US" sz="23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pending</a:t>
                      </a:r>
                      <a:r>
                        <a:rPr lang="en-US" sz="23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2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695" marR="0" indent="-2222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Unfunded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BMC projects 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Before project IRB submission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26</a:t>
            </a:fld>
            <a:r>
              <a:rPr lang="en-US" altLang="en-US" smtClean="0"/>
              <a:t> </a:t>
            </a:r>
            <a:endParaRPr lang="en-US" altLang="en-US"/>
          </a:p>
        </p:txBody>
      </p:sp>
      <p:sp>
        <p:nvSpPr>
          <p:cNvPr id="10" name="Rectangle 9"/>
          <p:cNvSpPr/>
          <p:nvPr/>
        </p:nvSpPr>
        <p:spPr>
          <a:xfrm>
            <a:off x="457200" y="3957624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171450"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Significant Financial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Interest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(SFI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briefly,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means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interest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&gt;$5,000 or unknown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equity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7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152400" y="244475"/>
            <a:ext cx="783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400" b="1" dirty="0">
                <a:solidFill>
                  <a:srgbClr val="002960"/>
                </a:solidFill>
              </a:rPr>
              <a:t>Step 2 – Investigator BMC Projects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79913" y="3467100"/>
            <a:ext cx="319087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08725" y="3467100"/>
            <a:ext cx="319088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049806"/>
              </p:ext>
            </p:extLst>
          </p:nvPr>
        </p:nvGraphicFramePr>
        <p:xfrm>
          <a:off x="533400" y="1371600"/>
          <a:ext cx="8001000" cy="1859280"/>
        </p:xfrm>
        <a:graphic>
          <a:graphicData uri="http://schemas.openxmlformats.org/drawingml/2006/table">
            <a:tbl>
              <a:tblPr firstRow="1" firstCol="1" bandRow="1"/>
              <a:tblGrid>
                <a:gridCol w="894696"/>
                <a:gridCol w="7106304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60195" algn="l"/>
                          <a:tab pos="1577340" algn="ctr"/>
                        </a:tabLst>
                      </a:pPr>
                      <a:r>
                        <a:rPr lang="en-US" sz="2400" cap="small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Who: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60195" algn="l"/>
                          <a:tab pos="1577340" algn="ctr"/>
                        </a:tabLs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INVESTIGATORS on BMC projects</a:t>
                      </a:r>
                      <a:r>
                        <a:rPr lang="en-US" sz="2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one or more SFI</a:t>
                      </a:r>
                      <a:r>
                        <a:rPr lang="en-US" sz="2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What: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List project in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COI Smart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say if SFI is </a:t>
                      </a:r>
                      <a:r>
                        <a:rPr lang="en-US" sz="2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related</a:t>
                      </a:r>
                      <a:r>
                        <a:rPr lang="en-US" sz="2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project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When: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EACH NEW </a:t>
                      </a:r>
                      <a:r>
                        <a:rPr lang="en-US" sz="2400" u="sng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BMC PROJECT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0505">
                <a:tc>
                  <a:txBody>
                    <a:bodyPr/>
                    <a:lstStyle/>
                    <a:p>
                      <a:pPr marL="571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7150" marR="0" indent="203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Funded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BMC projects 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 project is </a:t>
                      </a:r>
                      <a:r>
                        <a:rPr lang="en-US" sz="23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pending</a:t>
                      </a:r>
                      <a:r>
                        <a:rPr lang="en-US" sz="23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2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695" marR="0" indent="-2222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Unfunded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BMC projects 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Before project IRB submission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43345" y="4583513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171450"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Related means the amount of the interest and/or the company providing the interest could reasonably be affected by the outcome of the project (BMC Compliance checks the investigator’s determination)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27</a:t>
            </a:fld>
            <a:r>
              <a:rPr lang="en-US" altLang="en-US" smtClean="0"/>
              <a:t> </a:t>
            </a:r>
            <a:endParaRPr lang="en-US" altLang="en-US"/>
          </a:p>
        </p:txBody>
      </p:sp>
      <p:sp>
        <p:nvSpPr>
          <p:cNvPr id="10" name="Rectangle 9"/>
          <p:cNvSpPr/>
          <p:nvPr/>
        </p:nvSpPr>
        <p:spPr>
          <a:xfrm>
            <a:off x="457200" y="3957624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171450"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Significant Financial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Interest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(SFI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briefly,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means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interest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&gt;$5,000 or unknown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equity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48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152400" y="244475"/>
            <a:ext cx="783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400" b="1" dirty="0">
                <a:solidFill>
                  <a:srgbClr val="002960"/>
                </a:solidFill>
              </a:rPr>
              <a:t>Step 2 – Investigator BMC Projects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79913" y="3467100"/>
            <a:ext cx="319087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08725" y="3467100"/>
            <a:ext cx="319088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440560"/>
              </p:ext>
            </p:extLst>
          </p:nvPr>
        </p:nvGraphicFramePr>
        <p:xfrm>
          <a:off x="533400" y="1371600"/>
          <a:ext cx="8001000" cy="1859280"/>
        </p:xfrm>
        <a:graphic>
          <a:graphicData uri="http://schemas.openxmlformats.org/drawingml/2006/table">
            <a:tbl>
              <a:tblPr firstRow="1" firstCol="1" bandRow="1"/>
              <a:tblGrid>
                <a:gridCol w="894696"/>
                <a:gridCol w="7106304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60195" algn="l"/>
                          <a:tab pos="1577340" algn="ctr"/>
                        </a:tabLst>
                      </a:pPr>
                      <a:r>
                        <a:rPr lang="en-US" sz="2400" cap="small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Who: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60195" algn="l"/>
                          <a:tab pos="1577340" algn="ctr"/>
                        </a:tabLs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INVESTIGATORS on BMC projects</a:t>
                      </a:r>
                      <a:r>
                        <a:rPr lang="en-US" sz="2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one or more SFI</a:t>
                      </a:r>
                      <a:r>
                        <a:rPr lang="en-US" sz="2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What: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List project in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COI Smart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say if SFI is </a:t>
                      </a:r>
                      <a:r>
                        <a:rPr lang="en-US" sz="2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related</a:t>
                      </a:r>
                      <a:r>
                        <a:rPr lang="en-US" sz="2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project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When: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EACH NEW </a:t>
                      </a:r>
                      <a:r>
                        <a:rPr lang="en-US" sz="2400" u="sng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BMC PROJECT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0505">
                <a:tc>
                  <a:txBody>
                    <a:bodyPr/>
                    <a:lstStyle/>
                    <a:p>
                      <a:pPr marL="571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7150" marR="0" indent="203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Funded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BMC projects 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 project is </a:t>
                      </a:r>
                      <a:r>
                        <a:rPr lang="en-US" sz="23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pending</a:t>
                      </a:r>
                      <a:r>
                        <a:rPr lang="en-US" sz="23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2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695" marR="0" indent="-2222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Unfunded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BMC projects 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Before project IRB submission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57200" y="54864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171450"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Pending means (1) for PHS-funded: Just-in-Time submitted; (2) for all others: proposal submitted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3345" y="4583513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171450"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Related means the amount of the interest and/or the company providing the interest could reasonably be affected by the outcome of the project (BMC Compliance checks the investigator’s determination)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28</a:t>
            </a:fld>
            <a:r>
              <a:rPr lang="en-US" altLang="en-US" smtClean="0"/>
              <a:t> </a:t>
            </a:r>
            <a:endParaRPr lang="en-US" altLang="en-US"/>
          </a:p>
        </p:txBody>
      </p:sp>
      <p:sp>
        <p:nvSpPr>
          <p:cNvPr id="10" name="Rectangle 9"/>
          <p:cNvSpPr/>
          <p:nvPr/>
        </p:nvSpPr>
        <p:spPr>
          <a:xfrm>
            <a:off x="457200" y="3957624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171450"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Significant Financial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Interest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(SFI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briefly,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means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interest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&gt;$5,000 or unknown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equity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12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29</a:t>
            </a:fld>
            <a:r>
              <a:rPr lang="en-US" altLang="en-US" smtClean="0"/>
              <a:t> </a:t>
            </a:r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40000"/>
          <a:stretch/>
        </p:blipFill>
        <p:spPr>
          <a:xfrm>
            <a:off x="642938" y="1066800"/>
            <a:ext cx="8077200" cy="5226423"/>
          </a:xfrm>
          <a:prstGeom prst="rect">
            <a:avLst/>
          </a:prstGeom>
        </p:spPr>
      </p:pic>
      <p:sp>
        <p:nvSpPr>
          <p:cNvPr id="7" name="Line Callout 1 6"/>
          <p:cNvSpPr/>
          <p:nvPr/>
        </p:nvSpPr>
        <p:spPr>
          <a:xfrm>
            <a:off x="7516812" y="1295400"/>
            <a:ext cx="1401763" cy="990600"/>
          </a:xfrm>
          <a:prstGeom prst="borderCallout1">
            <a:avLst>
              <a:gd name="adj1" fmla="val 52316"/>
              <a:gd name="adj2" fmla="val 1008"/>
              <a:gd name="adj3" fmla="val 260402"/>
              <a:gd name="adj4" fmla="val -66503"/>
            </a:avLst>
          </a:prstGeom>
          <a:solidFill>
            <a:schemeClr val="bg1"/>
          </a:solidFill>
          <a:ln cmpd="tri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You are here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85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PI/PD Assurance emailed with Proposal Summary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363" y="1066800"/>
            <a:ext cx="8232775" cy="5181600"/>
          </a:xfrm>
        </p:spPr>
        <p:txBody>
          <a:bodyPr/>
          <a:lstStyle/>
          <a:p>
            <a:r>
              <a:rPr lang="en-US" sz="2000" dirty="0">
                <a:latin typeface="Calibri" panose="020F0502020204030204" pitchFamily="34" charset="0"/>
              </a:rPr>
              <a:t>Hello Dr. </a:t>
            </a:r>
            <a:r>
              <a:rPr lang="en-US" sz="2000" dirty="0" smtClean="0">
                <a:latin typeface="Calibri" panose="020F0502020204030204" pitchFamily="34" charset="0"/>
              </a:rPr>
              <a:t>XXX,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</a:rPr>
              <a:t> </a:t>
            </a:r>
          </a:p>
          <a:p>
            <a:pPr marL="0" indent="0"/>
            <a:r>
              <a:rPr lang="en-US" sz="2000" dirty="0">
                <a:latin typeface="Calibri" panose="020F0502020204030204" pitchFamily="34" charset="0"/>
              </a:rPr>
              <a:t>Please find and review the attached completed Proposal Summary Form for the</a:t>
            </a:r>
            <a:r>
              <a:rPr lang="en-US" sz="2000" b="1" dirty="0">
                <a:latin typeface="Calibri" panose="020F0502020204030204" pitchFamily="34" charset="0"/>
              </a:rPr>
              <a:t> </a:t>
            </a:r>
            <a:r>
              <a:rPr lang="en-US" sz="2000" b="1" dirty="0" smtClean="0">
                <a:latin typeface="Calibri" panose="020F0502020204030204" pitchFamily="34" charset="0"/>
              </a:rPr>
              <a:t>“…” </a:t>
            </a:r>
            <a:r>
              <a:rPr lang="en-US" sz="2000" dirty="0">
                <a:latin typeface="Calibri" panose="020F0502020204030204" pitchFamily="34" charset="0"/>
              </a:rPr>
              <a:t>PAR </a:t>
            </a:r>
            <a:r>
              <a:rPr lang="en-US" sz="2000" dirty="0" smtClean="0">
                <a:latin typeface="Calibri" panose="020F0502020204030204" pitchFamily="34" charset="0"/>
              </a:rPr>
              <a:t>18-… </a:t>
            </a:r>
            <a:r>
              <a:rPr lang="en-US" sz="2000" dirty="0">
                <a:latin typeface="Calibri" panose="020F0502020204030204" pitchFamily="34" charset="0"/>
              </a:rPr>
              <a:t>submission to the National Institute </a:t>
            </a:r>
            <a:r>
              <a:rPr lang="en-US" sz="2000" dirty="0" smtClean="0">
                <a:latin typeface="Calibri" panose="020F0502020204030204" pitchFamily="34" charset="0"/>
              </a:rPr>
              <a:t>on … </a:t>
            </a:r>
            <a:r>
              <a:rPr lang="en-US" sz="2000" dirty="0">
                <a:latin typeface="Calibri" panose="020F0502020204030204" pitchFamily="34" charset="0"/>
              </a:rPr>
              <a:t>due tomorrow </a:t>
            </a:r>
            <a:r>
              <a:rPr lang="en-US" sz="2000" dirty="0" smtClean="0">
                <a:latin typeface="Calibri" panose="020F0502020204030204" pitchFamily="34" charset="0"/>
              </a:rPr>
              <a:t>by </a:t>
            </a:r>
            <a:r>
              <a:rPr lang="en-US" sz="2000" dirty="0">
                <a:latin typeface="Calibri" panose="020F0502020204030204" pitchFamily="34" charset="0"/>
              </a:rPr>
              <a:t>5:00PM.</a:t>
            </a:r>
          </a:p>
          <a:p>
            <a:r>
              <a:rPr lang="en-US" sz="2000" dirty="0">
                <a:latin typeface="Calibri" panose="020F0502020204030204" pitchFamily="34" charset="0"/>
              </a:rPr>
              <a:t> </a:t>
            </a:r>
            <a:endParaRPr lang="en-US" sz="1200" dirty="0">
              <a:latin typeface="Calibri" panose="020F0502020204030204" pitchFamily="34" charset="0"/>
            </a:endParaRPr>
          </a:p>
          <a:p>
            <a:pPr marL="0" indent="0"/>
            <a:r>
              <a:rPr lang="en-US" sz="2000" dirty="0" smtClean="0">
                <a:latin typeface="Calibri" panose="020F0502020204030204" pitchFamily="34" charset="0"/>
              </a:rPr>
              <a:t>Please </a:t>
            </a:r>
            <a:r>
              <a:rPr lang="en-US" sz="2000" dirty="0">
                <a:latin typeface="Calibri" panose="020F0502020204030204" pitchFamily="34" charset="0"/>
              </a:rPr>
              <a:t>read the PI/PD Assurance paragraph below.   Please “reply all” to this email and say “</a:t>
            </a:r>
            <a:r>
              <a:rPr lang="en-US" sz="2000" b="1" dirty="0">
                <a:latin typeface="Calibri" panose="020F0502020204030204" pitchFamily="34" charset="0"/>
              </a:rPr>
              <a:t>I AGREE</a:t>
            </a:r>
            <a:r>
              <a:rPr lang="en-US" sz="2000" dirty="0">
                <a:latin typeface="Calibri" panose="020F0502020204030204" pitchFamily="34" charset="0"/>
              </a:rPr>
              <a:t>,” which will serve as your certification to the assurance.</a:t>
            </a:r>
          </a:p>
          <a:p>
            <a:r>
              <a:rPr lang="en-US" sz="2000" dirty="0">
                <a:latin typeface="Calibri" panose="020F0502020204030204" pitchFamily="34" charset="0"/>
              </a:rPr>
              <a:t> </a:t>
            </a:r>
          </a:p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PI/PD Assurance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I certify that: </a:t>
            </a:r>
          </a:p>
          <a:p>
            <a:pPr lvl="0">
              <a:buClr>
                <a:srgbClr val="0070C0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I and the individuals I have identified above are the Investigators for this project and </a:t>
            </a:r>
            <a:r>
              <a:rPr lang="en-US" sz="2400" u="dbl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</a:rPr>
              <a:t>each has COI disclosure in the COI-SMART system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;</a:t>
            </a:r>
          </a:p>
          <a:p>
            <a:pPr lvl="0">
              <a:buClr>
                <a:srgbClr val="0070C0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…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3</a:t>
            </a:fld>
            <a:r>
              <a:rPr lang="en-US" altLang="en-US" smtClean="0"/>
              <a:t>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30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152400" y="244475"/>
            <a:ext cx="783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400" b="1" dirty="0" smtClean="0">
                <a:solidFill>
                  <a:srgbClr val="002960"/>
                </a:solidFill>
              </a:rPr>
              <a:t>Decision Point – after Step 2</a:t>
            </a:r>
            <a:endParaRPr lang="en-US" altLang="en-US" sz="2400" b="1" dirty="0">
              <a:solidFill>
                <a:srgbClr val="00296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79913" y="3467100"/>
            <a:ext cx="319087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08725" y="3467100"/>
            <a:ext cx="319088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047041"/>
              </p:ext>
            </p:extLst>
          </p:nvPr>
        </p:nvGraphicFramePr>
        <p:xfrm>
          <a:off x="3212545" y="1981200"/>
          <a:ext cx="2334736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2334736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related</a:t>
                      </a:r>
                      <a:r>
                        <a:rPr lang="en-US" sz="2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marL="8509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SFIs?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2514600" y="1600200"/>
            <a:ext cx="697945" cy="381000"/>
          </a:xfrm>
          <a:prstGeom prst="straightConnector1">
            <a:avLst/>
          </a:prstGeom>
          <a:ln w="4762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33500" y="1348234"/>
            <a:ext cx="11811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2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30</a:t>
            </a:fld>
            <a:r>
              <a:rPr lang="en-US" altLang="en-US" smtClean="0"/>
              <a:t>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37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152400" y="244475"/>
            <a:ext cx="783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400" b="1" dirty="0" smtClean="0">
                <a:solidFill>
                  <a:srgbClr val="002960"/>
                </a:solidFill>
              </a:rPr>
              <a:t>Decision Point – after Step 2</a:t>
            </a:r>
            <a:endParaRPr lang="en-US" altLang="en-US" sz="2400" b="1" dirty="0">
              <a:solidFill>
                <a:srgbClr val="00296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79913" y="3467100"/>
            <a:ext cx="319087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08725" y="3467100"/>
            <a:ext cx="319088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595848"/>
              </p:ext>
            </p:extLst>
          </p:nvPr>
        </p:nvGraphicFramePr>
        <p:xfrm>
          <a:off x="3212545" y="1981200"/>
          <a:ext cx="2334736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2334736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related</a:t>
                      </a:r>
                      <a:r>
                        <a:rPr lang="en-US" sz="2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marL="8509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SFIs?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2514600" y="1600200"/>
            <a:ext cx="697945" cy="381000"/>
          </a:xfrm>
          <a:prstGeom prst="straightConnector1">
            <a:avLst/>
          </a:prstGeom>
          <a:ln w="4762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33500" y="1348234"/>
            <a:ext cx="11811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2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31</a:t>
            </a:fld>
            <a:r>
              <a:rPr lang="en-US" altLang="en-US" smtClean="0"/>
              <a:t> </a:t>
            </a:r>
            <a:endParaRPr lang="en-US" altLang="en-US"/>
          </a:p>
        </p:txBody>
      </p:sp>
      <p:sp>
        <p:nvSpPr>
          <p:cNvPr id="10" name="Rectangle 9"/>
          <p:cNvSpPr/>
          <p:nvPr/>
        </p:nvSpPr>
        <p:spPr>
          <a:xfrm>
            <a:off x="443345" y="4583513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171450"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Related means the amount of the interest and/or the company providing the interest could reasonably be affected by the outcome of the project (BMC Compliance checks the investigator’s determination)</a:t>
            </a:r>
          </a:p>
        </p:txBody>
      </p:sp>
    </p:spTree>
    <p:extLst>
      <p:ext uri="{BB962C8B-B14F-4D97-AF65-F5344CB8AC3E}">
        <p14:creationId xmlns:p14="http://schemas.microsoft.com/office/powerpoint/2010/main" val="234269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152400" y="244475"/>
            <a:ext cx="783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400" b="1" dirty="0" smtClean="0">
                <a:solidFill>
                  <a:srgbClr val="002960"/>
                </a:solidFill>
              </a:rPr>
              <a:t>Decision Point – after Step 2</a:t>
            </a:r>
            <a:endParaRPr lang="en-US" altLang="en-US" sz="2400" b="1" dirty="0">
              <a:solidFill>
                <a:srgbClr val="00296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79913" y="3467100"/>
            <a:ext cx="319087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08725" y="3467100"/>
            <a:ext cx="319088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006411"/>
              </p:ext>
            </p:extLst>
          </p:nvPr>
        </p:nvGraphicFramePr>
        <p:xfrm>
          <a:off x="3212545" y="1981200"/>
          <a:ext cx="2334736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2334736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related</a:t>
                      </a:r>
                      <a:r>
                        <a:rPr lang="en-US" sz="2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marL="8509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SFIs?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2514600" y="1600200"/>
            <a:ext cx="697945" cy="381000"/>
          </a:xfrm>
          <a:prstGeom prst="straightConnector1">
            <a:avLst/>
          </a:prstGeom>
          <a:ln w="4762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563036" y="2326233"/>
            <a:ext cx="1084153" cy="3712"/>
          </a:xfrm>
          <a:prstGeom prst="straightConnector1">
            <a:avLst/>
          </a:prstGeom>
          <a:ln w="4762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75325" y="195952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48776" y="2122597"/>
            <a:ext cx="10668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DONE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333500" y="1348234"/>
            <a:ext cx="11811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2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32</a:t>
            </a:fld>
            <a:r>
              <a:rPr lang="en-US" altLang="en-US" smtClean="0"/>
              <a:t> </a:t>
            </a:r>
            <a:endParaRPr lang="en-US" altLang="en-US"/>
          </a:p>
        </p:txBody>
      </p:sp>
      <p:sp>
        <p:nvSpPr>
          <p:cNvPr id="13" name="Rectangle 12"/>
          <p:cNvSpPr/>
          <p:nvPr/>
        </p:nvSpPr>
        <p:spPr>
          <a:xfrm>
            <a:off x="443345" y="4583513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171450"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Related means the amount of the interest and/or the company providing the interest could reasonably be affected by the outcome of the project (BMC Compliance checks the investigator’s determination)</a:t>
            </a:r>
          </a:p>
        </p:txBody>
      </p:sp>
    </p:spTree>
    <p:extLst>
      <p:ext uri="{BB962C8B-B14F-4D97-AF65-F5344CB8AC3E}">
        <p14:creationId xmlns:p14="http://schemas.microsoft.com/office/powerpoint/2010/main" val="5085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152400" y="244475"/>
            <a:ext cx="783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400" b="1" dirty="0" smtClean="0">
                <a:solidFill>
                  <a:srgbClr val="002960"/>
                </a:solidFill>
              </a:rPr>
              <a:t>Decision Point – after Step 2</a:t>
            </a:r>
            <a:endParaRPr lang="en-US" altLang="en-US" sz="2400" b="1" dirty="0">
              <a:solidFill>
                <a:srgbClr val="00296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79913" y="3467100"/>
            <a:ext cx="319087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08725" y="3467100"/>
            <a:ext cx="319088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006411"/>
              </p:ext>
            </p:extLst>
          </p:nvPr>
        </p:nvGraphicFramePr>
        <p:xfrm>
          <a:off x="3212545" y="1981200"/>
          <a:ext cx="2334736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2334736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related</a:t>
                      </a:r>
                      <a:r>
                        <a:rPr lang="en-US" sz="2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marL="8509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SFIs?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2514600" y="1600200"/>
            <a:ext cx="697945" cy="381000"/>
          </a:xfrm>
          <a:prstGeom prst="straightConnector1">
            <a:avLst/>
          </a:prstGeom>
          <a:ln w="4762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563036" y="2326233"/>
            <a:ext cx="1084153" cy="3712"/>
          </a:xfrm>
          <a:prstGeom prst="straightConnector1">
            <a:avLst/>
          </a:prstGeom>
          <a:ln w="4762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75325" y="195952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33500" y="1348234"/>
            <a:ext cx="11811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2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33</a:t>
            </a:fld>
            <a:r>
              <a:rPr lang="en-US" altLang="en-US" smtClean="0"/>
              <a:t> </a:t>
            </a:r>
            <a:endParaRPr lang="en-US" altLang="en-US"/>
          </a:p>
        </p:txBody>
      </p:sp>
      <p:sp>
        <p:nvSpPr>
          <p:cNvPr id="13" name="Rectangle 12"/>
          <p:cNvSpPr/>
          <p:nvPr/>
        </p:nvSpPr>
        <p:spPr>
          <a:xfrm>
            <a:off x="443345" y="4583513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171450"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Related means the amount of the interest and/or the company providing the interest could reasonably be affected by the outcome of the project (BMC Compliance checks the investigator’s determination)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1668" y="1948697"/>
            <a:ext cx="2209800" cy="20005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DONE</a:t>
            </a:r>
          </a:p>
          <a:p>
            <a:r>
              <a:rPr lang="en-US" sz="2000" dirty="0" smtClean="0"/>
              <a:t>(</a:t>
            </a:r>
            <a:r>
              <a:rPr lang="en-US" sz="2000" dirty="0"/>
              <a:t>PHS inves­tiga­tors must have current COI train­ing before </a:t>
            </a:r>
            <a:r>
              <a:rPr lang="en-US" sz="2000" dirty="0" smtClean="0"/>
              <a:t>start­ing re­search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7170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152400" y="244475"/>
            <a:ext cx="783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400" b="1" dirty="0" smtClean="0">
                <a:solidFill>
                  <a:srgbClr val="002960"/>
                </a:solidFill>
              </a:rPr>
              <a:t>Decision Point – after Step 2</a:t>
            </a:r>
            <a:endParaRPr lang="en-US" altLang="en-US" sz="2400" b="1" dirty="0">
              <a:solidFill>
                <a:srgbClr val="00296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79913" y="3467100"/>
            <a:ext cx="319087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08725" y="3467100"/>
            <a:ext cx="319088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794572"/>
              </p:ext>
            </p:extLst>
          </p:nvPr>
        </p:nvGraphicFramePr>
        <p:xfrm>
          <a:off x="3212545" y="1981200"/>
          <a:ext cx="2334736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2334736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related</a:t>
                      </a:r>
                      <a:r>
                        <a:rPr lang="en-US" sz="2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marL="8509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SFIs?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2514600" y="1600200"/>
            <a:ext cx="697945" cy="381000"/>
          </a:xfrm>
          <a:prstGeom prst="straightConnector1">
            <a:avLst/>
          </a:prstGeom>
          <a:ln w="4762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563036" y="2326233"/>
            <a:ext cx="1084153" cy="3712"/>
          </a:xfrm>
          <a:prstGeom prst="straightConnector1">
            <a:avLst/>
          </a:prstGeom>
          <a:ln w="4762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75325" y="195952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47900" y="1981200"/>
            <a:ext cx="62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8373" y="2116127"/>
            <a:ext cx="11811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3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657350" y="2338205"/>
            <a:ext cx="1556212" cy="10501"/>
          </a:xfrm>
          <a:prstGeom prst="straightConnector1">
            <a:avLst/>
          </a:prstGeom>
          <a:ln w="47625" cmpd="dbl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33500" y="1348234"/>
            <a:ext cx="11811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2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34</a:t>
            </a:fld>
            <a:r>
              <a:rPr lang="en-US" altLang="en-US" smtClean="0"/>
              <a:t> </a:t>
            </a:r>
            <a:endParaRPr lang="en-US" altLang="en-US"/>
          </a:p>
        </p:txBody>
      </p:sp>
      <p:sp>
        <p:nvSpPr>
          <p:cNvPr id="21" name="Rectangle 20"/>
          <p:cNvSpPr/>
          <p:nvPr/>
        </p:nvSpPr>
        <p:spPr>
          <a:xfrm>
            <a:off x="443345" y="4583513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171450"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Related means the amount of the interest and/or the company providing the interest could reasonably be affected by the outcome of the project (BMC Compliance checks the investigator’s determination)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41668" y="1948697"/>
            <a:ext cx="2209800" cy="20005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DONE</a:t>
            </a:r>
          </a:p>
          <a:p>
            <a:r>
              <a:rPr lang="en-US" sz="2000" dirty="0" smtClean="0"/>
              <a:t>(</a:t>
            </a:r>
            <a:r>
              <a:rPr lang="en-US" sz="2000" dirty="0"/>
              <a:t>PHS inves­tiga­tors must have current COI train­ing before </a:t>
            </a:r>
            <a:r>
              <a:rPr lang="en-US" sz="2000" dirty="0" smtClean="0"/>
              <a:t>start­ing re­search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725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152400" y="244475"/>
            <a:ext cx="783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400" b="1" dirty="0" smtClean="0">
                <a:solidFill>
                  <a:srgbClr val="002960"/>
                </a:solidFill>
              </a:rPr>
              <a:t>Decision Point – after Step 2</a:t>
            </a:r>
            <a:endParaRPr lang="en-US" altLang="en-US" sz="2400" b="1" dirty="0">
              <a:solidFill>
                <a:srgbClr val="00296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79913" y="3467100"/>
            <a:ext cx="319087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08725" y="3467100"/>
            <a:ext cx="319088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794572"/>
              </p:ext>
            </p:extLst>
          </p:nvPr>
        </p:nvGraphicFramePr>
        <p:xfrm>
          <a:off x="3212545" y="1981200"/>
          <a:ext cx="2334736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2334736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related</a:t>
                      </a:r>
                      <a:r>
                        <a:rPr lang="en-US" sz="2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marL="8509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SFIs?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2514600" y="1600200"/>
            <a:ext cx="697945" cy="381000"/>
          </a:xfrm>
          <a:prstGeom prst="straightConnector1">
            <a:avLst/>
          </a:prstGeom>
          <a:ln w="4762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563036" y="2326233"/>
            <a:ext cx="1084153" cy="3712"/>
          </a:xfrm>
          <a:prstGeom prst="straightConnector1">
            <a:avLst/>
          </a:prstGeom>
          <a:ln w="4762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75325" y="195952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47900" y="1981200"/>
            <a:ext cx="62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8373" y="2116127"/>
            <a:ext cx="11811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3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657350" y="2338205"/>
            <a:ext cx="1556212" cy="10501"/>
          </a:xfrm>
          <a:prstGeom prst="straightConnector1">
            <a:avLst/>
          </a:prstGeom>
          <a:ln w="47625" cmpd="dbl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33500" y="1348234"/>
            <a:ext cx="11811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2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35</a:t>
            </a:fld>
            <a:r>
              <a:rPr lang="en-US" altLang="en-US" smtClean="0"/>
              <a:t> </a:t>
            </a:r>
            <a:endParaRPr lang="en-US" altLang="en-US"/>
          </a:p>
        </p:txBody>
      </p:sp>
      <p:sp>
        <p:nvSpPr>
          <p:cNvPr id="21" name="Rectangle 20"/>
          <p:cNvSpPr/>
          <p:nvPr/>
        </p:nvSpPr>
        <p:spPr>
          <a:xfrm>
            <a:off x="443345" y="4583513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171450"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Related means the amount of the interest and/or the company providing the interest could reasonably be affected by the outcome of the project (BMC Compliance checks the investigator’s determination)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74194" y="3149209"/>
            <a:ext cx="2360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Use this to answer:</a:t>
            </a:r>
            <a:endParaRPr lang="en-US" sz="20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6641668" y="1948697"/>
            <a:ext cx="2209800" cy="20005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DONE</a:t>
            </a:r>
          </a:p>
          <a:p>
            <a:r>
              <a:rPr lang="en-US" sz="2000" dirty="0" smtClean="0"/>
              <a:t>(</a:t>
            </a:r>
            <a:r>
              <a:rPr lang="en-US" sz="2000" dirty="0"/>
              <a:t>PHS inves­tiga­tors must have current COI train­ing before </a:t>
            </a:r>
            <a:r>
              <a:rPr lang="en-US" sz="2000" dirty="0" smtClean="0"/>
              <a:t>start­ing re­search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7714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47235" y="3705230"/>
            <a:ext cx="2204524" cy="877163"/>
          </a:xfrm>
          <a:prstGeom prst="rect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tIns="91440" rtlCol="0">
            <a:spAutoFit/>
          </a:bodyPr>
          <a:lstStyle/>
          <a:p>
            <a:pPr eaLnBrk="1" fontAlgn="t" hangingPunct="1"/>
            <a:r>
              <a:rPr lang="en-US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INSPIR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Q. 5.2</a:t>
            </a:r>
            <a:r>
              <a:rPr lang="en-US" sz="2400" baseline="30000" dirty="0">
                <a:latin typeface="Calibri" panose="020F0502020204030204" pitchFamily="34" charset="0"/>
              </a:rPr>
              <a:t>9</a:t>
            </a:r>
            <a:endParaRPr lang="en-US" sz="2400" dirty="0">
              <a:latin typeface="Calibri" panose="020F0502020204030204" pitchFamily="34" charset="0"/>
            </a:endParaRPr>
          </a:p>
          <a:p>
            <a:pPr eaLnBrk="1" fontAlgn="t" hangingPunct="1"/>
            <a:r>
              <a:rPr lang="en-US" sz="2400" dirty="0">
                <a:latin typeface="Calibri" panose="020F0502020204030204" pitchFamily="34" charset="0"/>
              </a:rPr>
              <a:t> Yes        </a:t>
            </a:r>
            <a:r>
              <a:rPr lang="en-US" sz="2400" dirty="0" smtClean="0">
                <a:latin typeface="Calibri" panose="020F0502020204030204" pitchFamily="34" charset="0"/>
              </a:rPr>
              <a:t>         </a:t>
            </a:r>
            <a:r>
              <a:rPr lang="en-US" sz="2400" dirty="0">
                <a:latin typeface="Calibri" panose="020F0502020204030204" pitchFamily="34" charset="0"/>
              </a:rPr>
              <a:t>No</a:t>
            </a:r>
          </a:p>
        </p:txBody>
      </p:sp>
      <p:sp>
        <p:nvSpPr>
          <p:cNvPr id="11266" name="Title 1"/>
          <p:cNvSpPr txBox="1">
            <a:spLocks/>
          </p:cNvSpPr>
          <p:nvPr/>
        </p:nvSpPr>
        <p:spPr bwMode="auto">
          <a:xfrm>
            <a:off x="152400" y="244475"/>
            <a:ext cx="783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400" b="1" dirty="0" smtClean="0">
                <a:solidFill>
                  <a:srgbClr val="002960"/>
                </a:solidFill>
              </a:rPr>
              <a:t>Decision Point – after Step 2</a:t>
            </a:r>
            <a:endParaRPr lang="en-US" altLang="en-US" sz="2400" b="1" dirty="0">
              <a:solidFill>
                <a:srgbClr val="00296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79913" y="3467100"/>
            <a:ext cx="319087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08725" y="3467100"/>
            <a:ext cx="319088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504851"/>
              </p:ext>
            </p:extLst>
          </p:nvPr>
        </p:nvGraphicFramePr>
        <p:xfrm>
          <a:off x="3212545" y="1981200"/>
          <a:ext cx="2334736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2334736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related</a:t>
                      </a:r>
                      <a:r>
                        <a:rPr lang="en-US" sz="2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marL="8509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SFIs?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2514600" y="1600200"/>
            <a:ext cx="697945" cy="381000"/>
          </a:xfrm>
          <a:prstGeom prst="straightConnector1">
            <a:avLst/>
          </a:prstGeom>
          <a:ln w="4762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563036" y="2326233"/>
            <a:ext cx="1084153" cy="3712"/>
          </a:xfrm>
          <a:prstGeom prst="straightConnector1">
            <a:avLst/>
          </a:prstGeom>
          <a:ln w="4762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75325" y="195952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47900" y="1981200"/>
            <a:ext cx="62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8373" y="2116127"/>
            <a:ext cx="11811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3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657350" y="2338205"/>
            <a:ext cx="1556212" cy="10501"/>
          </a:xfrm>
          <a:prstGeom prst="straightConnector1">
            <a:avLst/>
          </a:prstGeom>
          <a:ln w="47625" cmpd="dbl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33500" y="1348234"/>
            <a:ext cx="11811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2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074194" y="3149209"/>
            <a:ext cx="2360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Use this to answer:</a:t>
            </a:r>
            <a:endParaRPr lang="en-US" sz="2000" i="1" dirty="0"/>
          </a:p>
        </p:txBody>
      </p:sp>
      <p:sp>
        <p:nvSpPr>
          <p:cNvPr id="4" name="Rectangle 3"/>
          <p:cNvSpPr/>
          <p:nvPr/>
        </p:nvSpPr>
        <p:spPr>
          <a:xfrm>
            <a:off x="3810000" y="4191000"/>
            <a:ext cx="889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0" y="4191000"/>
            <a:ext cx="889000" cy="391393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67912" y="4542607"/>
            <a:ext cx="786384" cy="39139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36</a:t>
            </a:fld>
            <a:r>
              <a:rPr lang="en-US" altLang="en-US" smtClean="0"/>
              <a:t> </a:t>
            </a:r>
            <a:endParaRPr lang="en-US" altLang="en-US"/>
          </a:p>
        </p:txBody>
      </p:sp>
      <p:sp>
        <p:nvSpPr>
          <p:cNvPr id="25" name="Rectangle 24"/>
          <p:cNvSpPr/>
          <p:nvPr/>
        </p:nvSpPr>
        <p:spPr>
          <a:xfrm>
            <a:off x="443345" y="4583513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171450"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Related means the amount of the interest and/or the company providing the interest could reasonably be affected by the outcome of the project (BMC Compliance checks the investigator’s determination)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41668" y="1948697"/>
            <a:ext cx="2209800" cy="20005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DONE</a:t>
            </a:r>
          </a:p>
          <a:p>
            <a:r>
              <a:rPr lang="en-US" sz="2000" dirty="0" smtClean="0"/>
              <a:t>(</a:t>
            </a:r>
            <a:r>
              <a:rPr lang="en-US" sz="2000" dirty="0"/>
              <a:t>PHS inves­tiga­tors must have current COI train­ing before </a:t>
            </a:r>
            <a:r>
              <a:rPr lang="en-US" sz="2000" dirty="0" smtClean="0"/>
              <a:t>start­ing re­search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7699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47235" y="3705230"/>
            <a:ext cx="2204524" cy="877163"/>
          </a:xfrm>
          <a:prstGeom prst="rect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tIns="91440" rtlCol="0">
            <a:spAutoFit/>
          </a:bodyPr>
          <a:lstStyle/>
          <a:p>
            <a:pPr eaLnBrk="1" fontAlgn="t" hangingPunct="1"/>
            <a:r>
              <a:rPr lang="en-US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INSPIR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Q. 5.2</a:t>
            </a:r>
            <a:r>
              <a:rPr lang="en-US" sz="2400" baseline="30000" dirty="0">
                <a:latin typeface="Calibri" panose="020F0502020204030204" pitchFamily="34" charset="0"/>
              </a:rPr>
              <a:t>9</a:t>
            </a:r>
            <a:endParaRPr lang="en-US" sz="2400" dirty="0">
              <a:latin typeface="Calibri" panose="020F0502020204030204" pitchFamily="34" charset="0"/>
            </a:endParaRPr>
          </a:p>
          <a:p>
            <a:pPr eaLnBrk="1" fontAlgn="t" hangingPunct="1"/>
            <a:r>
              <a:rPr lang="en-US" sz="2400" dirty="0">
                <a:latin typeface="Calibri" panose="020F0502020204030204" pitchFamily="34" charset="0"/>
              </a:rPr>
              <a:t> Yes        </a:t>
            </a:r>
            <a:r>
              <a:rPr lang="en-US" sz="2400" dirty="0" smtClean="0">
                <a:latin typeface="Calibri" panose="020F0502020204030204" pitchFamily="34" charset="0"/>
              </a:rPr>
              <a:t>         </a:t>
            </a:r>
            <a:r>
              <a:rPr lang="en-US" sz="2400" dirty="0">
                <a:latin typeface="Calibri" panose="020F0502020204030204" pitchFamily="34" charset="0"/>
              </a:rPr>
              <a:t>No</a:t>
            </a:r>
          </a:p>
        </p:txBody>
      </p:sp>
      <p:sp>
        <p:nvSpPr>
          <p:cNvPr id="11266" name="Title 1"/>
          <p:cNvSpPr txBox="1">
            <a:spLocks/>
          </p:cNvSpPr>
          <p:nvPr/>
        </p:nvSpPr>
        <p:spPr bwMode="auto">
          <a:xfrm>
            <a:off x="152400" y="244475"/>
            <a:ext cx="783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400" b="1" dirty="0" smtClean="0">
                <a:solidFill>
                  <a:srgbClr val="002960"/>
                </a:solidFill>
              </a:rPr>
              <a:t>Decision Point – after Step 2</a:t>
            </a:r>
            <a:endParaRPr lang="en-US" altLang="en-US" sz="2400" b="1" dirty="0">
              <a:solidFill>
                <a:srgbClr val="00296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79913" y="3467100"/>
            <a:ext cx="319087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08725" y="3467100"/>
            <a:ext cx="319088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504851"/>
              </p:ext>
            </p:extLst>
          </p:nvPr>
        </p:nvGraphicFramePr>
        <p:xfrm>
          <a:off x="3212545" y="1981200"/>
          <a:ext cx="2334736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2334736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related</a:t>
                      </a:r>
                      <a:r>
                        <a:rPr lang="en-US" sz="2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marL="8509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SFIs?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2514600" y="1600200"/>
            <a:ext cx="697945" cy="381000"/>
          </a:xfrm>
          <a:prstGeom prst="straightConnector1">
            <a:avLst/>
          </a:prstGeom>
          <a:ln w="4762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563036" y="2326233"/>
            <a:ext cx="1084153" cy="3712"/>
          </a:xfrm>
          <a:prstGeom prst="straightConnector1">
            <a:avLst/>
          </a:prstGeom>
          <a:ln w="4762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75325" y="195952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47900" y="1981200"/>
            <a:ext cx="62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8373" y="2116127"/>
            <a:ext cx="11811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3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657350" y="2338205"/>
            <a:ext cx="1556212" cy="10501"/>
          </a:xfrm>
          <a:prstGeom prst="straightConnector1">
            <a:avLst/>
          </a:prstGeom>
          <a:ln w="47625" cmpd="dbl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33500" y="1348234"/>
            <a:ext cx="11811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2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074194" y="3149209"/>
            <a:ext cx="2360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Use this to answer:</a:t>
            </a:r>
            <a:endParaRPr lang="en-US" sz="2000" i="1" dirty="0"/>
          </a:p>
        </p:txBody>
      </p:sp>
      <p:sp>
        <p:nvSpPr>
          <p:cNvPr id="4" name="Rectangle 3"/>
          <p:cNvSpPr/>
          <p:nvPr/>
        </p:nvSpPr>
        <p:spPr>
          <a:xfrm>
            <a:off x="3810000" y="4191000"/>
            <a:ext cx="889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0" y="4191000"/>
            <a:ext cx="889000" cy="391393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67912" y="4542607"/>
            <a:ext cx="786384" cy="39139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37</a:t>
            </a:fld>
            <a:r>
              <a:rPr lang="en-US" altLang="en-US" smtClean="0"/>
              <a:t> </a:t>
            </a:r>
            <a:endParaRPr lang="en-US" altLang="en-US"/>
          </a:p>
        </p:txBody>
      </p:sp>
      <p:sp>
        <p:nvSpPr>
          <p:cNvPr id="25" name="Rectangle 24"/>
          <p:cNvSpPr/>
          <p:nvPr/>
        </p:nvSpPr>
        <p:spPr>
          <a:xfrm>
            <a:off x="443345" y="4583513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171450"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Related means the amount of the interest and/or the company providing the interest could reasonably be affected by the outcome of the project (BMC Compliance checks the investigator’s determination)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1445" y="5500998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171450"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INSPIR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question 5.2: Any significant financial interests that are related to the research?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41668" y="1948697"/>
            <a:ext cx="2209800" cy="20005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DONE</a:t>
            </a:r>
          </a:p>
          <a:p>
            <a:r>
              <a:rPr lang="en-US" sz="2000" dirty="0" smtClean="0"/>
              <a:t>(</a:t>
            </a:r>
            <a:r>
              <a:rPr lang="en-US" sz="2000" dirty="0"/>
              <a:t>PHS inves­tiga­tors must have current COI train­ing before </a:t>
            </a:r>
            <a:r>
              <a:rPr lang="en-US" sz="2000" dirty="0" smtClean="0"/>
              <a:t>start­ing re­search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2136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47235" y="3705230"/>
            <a:ext cx="2204524" cy="877163"/>
          </a:xfrm>
          <a:prstGeom prst="rect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tIns="91440" rtlCol="0">
            <a:spAutoFit/>
          </a:bodyPr>
          <a:lstStyle/>
          <a:p>
            <a:pPr eaLnBrk="1" fontAlgn="t" hangingPunct="1"/>
            <a:r>
              <a:rPr lang="en-US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INSPIR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Q. 5.2</a:t>
            </a:r>
            <a:r>
              <a:rPr lang="en-US" sz="2400" baseline="30000" dirty="0">
                <a:latin typeface="Calibri" panose="020F0502020204030204" pitchFamily="34" charset="0"/>
              </a:rPr>
              <a:t>9</a:t>
            </a:r>
            <a:endParaRPr lang="en-US" sz="2400" dirty="0">
              <a:latin typeface="Calibri" panose="020F0502020204030204" pitchFamily="34" charset="0"/>
            </a:endParaRPr>
          </a:p>
          <a:p>
            <a:pPr eaLnBrk="1" fontAlgn="t" hangingPunct="1"/>
            <a:r>
              <a:rPr lang="en-US" sz="2400" dirty="0">
                <a:latin typeface="Calibri" panose="020F0502020204030204" pitchFamily="34" charset="0"/>
              </a:rPr>
              <a:t> Yes        </a:t>
            </a:r>
            <a:r>
              <a:rPr lang="en-US" sz="2400" dirty="0" smtClean="0">
                <a:latin typeface="Calibri" panose="020F0502020204030204" pitchFamily="34" charset="0"/>
              </a:rPr>
              <a:t>         </a:t>
            </a:r>
            <a:r>
              <a:rPr lang="en-US" sz="2400" dirty="0">
                <a:latin typeface="Calibri" panose="020F0502020204030204" pitchFamily="34" charset="0"/>
              </a:rPr>
              <a:t>No</a:t>
            </a:r>
          </a:p>
        </p:txBody>
      </p:sp>
      <p:sp>
        <p:nvSpPr>
          <p:cNvPr id="11266" name="Title 1"/>
          <p:cNvSpPr txBox="1">
            <a:spLocks/>
          </p:cNvSpPr>
          <p:nvPr/>
        </p:nvSpPr>
        <p:spPr bwMode="auto">
          <a:xfrm>
            <a:off x="152400" y="244475"/>
            <a:ext cx="783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400" b="1" dirty="0" smtClean="0">
                <a:solidFill>
                  <a:srgbClr val="002960"/>
                </a:solidFill>
              </a:rPr>
              <a:t>Decision Point – after Step 2</a:t>
            </a:r>
            <a:endParaRPr lang="en-US" altLang="en-US" sz="2400" b="1" dirty="0">
              <a:solidFill>
                <a:srgbClr val="00296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79913" y="3467100"/>
            <a:ext cx="319087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08725" y="3467100"/>
            <a:ext cx="319088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504851"/>
              </p:ext>
            </p:extLst>
          </p:nvPr>
        </p:nvGraphicFramePr>
        <p:xfrm>
          <a:off x="3212545" y="1981200"/>
          <a:ext cx="2334736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2334736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related</a:t>
                      </a:r>
                      <a:r>
                        <a:rPr lang="en-US" sz="2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marL="8509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SFIs?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2514600" y="1600200"/>
            <a:ext cx="697945" cy="381000"/>
          </a:xfrm>
          <a:prstGeom prst="straightConnector1">
            <a:avLst/>
          </a:prstGeom>
          <a:ln w="4762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563036" y="2326233"/>
            <a:ext cx="1084153" cy="3712"/>
          </a:xfrm>
          <a:prstGeom prst="straightConnector1">
            <a:avLst/>
          </a:prstGeom>
          <a:ln w="4762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75325" y="195952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47900" y="1981200"/>
            <a:ext cx="62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8373" y="2116127"/>
            <a:ext cx="11811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3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657350" y="2338205"/>
            <a:ext cx="1556212" cy="10501"/>
          </a:xfrm>
          <a:prstGeom prst="straightConnector1">
            <a:avLst/>
          </a:prstGeom>
          <a:ln w="47625" cmpd="dbl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33500" y="1348234"/>
            <a:ext cx="11811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2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074194" y="3149209"/>
            <a:ext cx="2360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Use this to answer:</a:t>
            </a:r>
            <a:endParaRPr lang="en-US" sz="2000" i="1" dirty="0"/>
          </a:p>
        </p:txBody>
      </p:sp>
      <p:sp>
        <p:nvSpPr>
          <p:cNvPr id="4" name="Rectangle 3"/>
          <p:cNvSpPr/>
          <p:nvPr/>
        </p:nvSpPr>
        <p:spPr>
          <a:xfrm>
            <a:off x="3810000" y="4191000"/>
            <a:ext cx="889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962807" y="2353428"/>
            <a:ext cx="0" cy="1965960"/>
          </a:xfrm>
          <a:prstGeom prst="straightConnector1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330312" y="4335202"/>
            <a:ext cx="619367" cy="0"/>
          </a:xfrm>
          <a:prstGeom prst="straightConnector1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810000" y="4191000"/>
            <a:ext cx="889000" cy="391393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67912" y="4542607"/>
            <a:ext cx="786384" cy="39139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38</a:t>
            </a:fld>
            <a:r>
              <a:rPr lang="en-US" altLang="en-US" smtClean="0"/>
              <a:t> </a:t>
            </a:r>
            <a:endParaRPr lang="en-US" altLang="en-US"/>
          </a:p>
        </p:txBody>
      </p:sp>
      <p:sp>
        <p:nvSpPr>
          <p:cNvPr id="25" name="Rectangle 24"/>
          <p:cNvSpPr/>
          <p:nvPr/>
        </p:nvSpPr>
        <p:spPr>
          <a:xfrm>
            <a:off x="443345" y="4583513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171450"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Related means the amount of the interest and/or the company providing the interest could reasonably be affected by the outcome of the project (BMC Compliance checks the investigator’s determination)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61445" y="5500998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171450"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INSPIR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question 5.2: Any significant financial interests that are related to the research?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41668" y="1948697"/>
            <a:ext cx="2209800" cy="20005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DONE</a:t>
            </a:r>
          </a:p>
          <a:p>
            <a:r>
              <a:rPr lang="en-US" sz="2000" dirty="0" smtClean="0"/>
              <a:t>(</a:t>
            </a:r>
            <a:r>
              <a:rPr lang="en-US" sz="2000" dirty="0"/>
              <a:t>PHS inves­tiga­tors must have current COI train­ing before </a:t>
            </a:r>
            <a:r>
              <a:rPr lang="en-US" sz="2000" dirty="0" smtClean="0"/>
              <a:t>start­ing re­search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6642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47235" y="3705230"/>
            <a:ext cx="2204524" cy="877163"/>
          </a:xfrm>
          <a:prstGeom prst="rect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tIns="91440" rtlCol="0">
            <a:spAutoFit/>
          </a:bodyPr>
          <a:lstStyle/>
          <a:p>
            <a:pPr eaLnBrk="1" fontAlgn="t" hangingPunct="1"/>
            <a:r>
              <a:rPr lang="en-US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INSPIR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Q. 5.2</a:t>
            </a:r>
            <a:r>
              <a:rPr lang="en-US" sz="2400" baseline="30000" dirty="0">
                <a:latin typeface="Calibri" panose="020F0502020204030204" pitchFamily="34" charset="0"/>
              </a:rPr>
              <a:t>9</a:t>
            </a:r>
            <a:endParaRPr lang="en-US" sz="2400" dirty="0">
              <a:latin typeface="Calibri" panose="020F0502020204030204" pitchFamily="34" charset="0"/>
            </a:endParaRPr>
          </a:p>
          <a:p>
            <a:pPr eaLnBrk="1" fontAlgn="t" hangingPunct="1"/>
            <a:r>
              <a:rPr lang="en-US" sz="2400" dirty="0">
                <a:latin typeface="Calibri" panose="020F0502020204030204" pitchFamily="34" charset="0"/>
              </a:rPr>
              <a:t> Yes        </a:t>
            </a:r>
            <a:r>
              <a:rPr lang="en-US" sz="2400" dirty="0" smtClean="0">
                <a:latin typeface="Calibri" panose="020F0502020204030204" pitchFamily="34" charset="0"/>
              </a:rPr>
              <a:t>         </a:t>
            </a:r>
            <a:r>
              <a:rPr lang="en-US" sz="2400" dirty="0">
                <a:latin typeface="Calibri" panose="020F0502020204030204" pitchFamily="34" charset="0"/>
              </a:rPr>
              <a:t>No</a:t>
            </a:r>
          </a:p>
        </p:txBody>
      </p:sp>
      <p:sp>
        <p:nvSpPr>
          <p:cNvPr id="11266" name="Title 1"/>
          <p:cNvSpPr txBox="1">
            <a:spLocks/>
          </p:cNvSpPr>
          <p:nvPr/>
        </p:nvSpPr>
        <p:spPr bwMode="auto">
          <a:xfrm>
            <a:off x="152400" y="244475"/>
            <a:ext cx="783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400" b="1" dirty="0" smtClean="0">
                <a:solidFill>
                  <a:srgbClr val="002960"/>
                </a:solidFill>
              </a:rPr>
              <a:t>Decision Point – after Step 2</a:t>
            </a:r>
            <a:endParaRPr lang="en-US" altLang="en-US" sz="2400" b="1" dirty="0">
              <a:solidFill>
                <a:srgbClr val="00296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79913" y="3467100"/>
            <a:ext cx="319087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08725" y="3467100"/>
            <a:ext cx="319088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504851"/>
              </p:ext>
            </p:extLst>
          </p:nvPr>
        </p:nvGraphicFramePr>
        <p:xfrm>
          <a:off x="3212545" y="1981200"/>
          <a:ext cx="2334736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2334736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related</a:t>
                      </a:r>
                      <a:r>
                        <a:rPr lang="en-US" sz="2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marL="8509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SFIs?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2514600" y="1600200"/>
            <a:ext cx="697945" cy="381000"/>
          </a:xfrm>
          <a:prstGeom prst="straightConnector1">
            <a:avLst/>
          </a:prstGeom>
          <a:ln w="4762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563036" y="2326233"/>
            <a:ext cx="1084153" cy="3712"/>
          </a:xfrm>
          <a:prstGeom prst="straightConnector1">
            <a:avLst/>
          </a:prstGeom>
          <a:ln w="4762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75325" y="195952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47900" y="1981200"/>
            <a:ext cx="62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8373" y="2116127"/>
            <a:ext cx="11811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3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657350" y="2338205"/>
            <a:ext cx="1556212" cy="10501"/>
          </a:xfrm>
          <a:prstGeom prst="straightConnector1">
            <a:avLst/>
          </a:prstGeom>
          <a:ln w="47625" cmpd="dbl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33500" y="1348234"/>
            <a:ext cx="11811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2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074194" y="3149209"/>
            <a:ext cx="2360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Use this to answer:</a:t>
            </a:r>
            <a:endParaRPr lang="en-US" sz="2000" i="1" dirty="0"/>
          </a:p>
        </p:txBody>
      </p:sp>
      <p:sp>
        <p:nvSpPr>
          <p:cNvPr id="4" name="Rectangle 3"/>
          <p:cNvSpPr/>
          <p:nvPr/>
        </p:nvSpPr>
        <p:spPr>
          <a:xfrm>
            <a:off x="3810000" y="4191000"/>
            <a:ext cx="889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962807" y="2353428"/>
            <a:ext cx="0" cy="1965960"/>
          </a:xfrm>
          <a:prstGeom prst="straightConnector1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330312" y="4335202"/>
            <a:ext cx="619367" cy="0"/>
          </a:xfrm>
          <a:prstGeom prst="straightConnector1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481284" y="2377440"/>
            <a:ext cx="0" cy="1965960"/>
          </a:xfrm>
          <a:prstGeom prst="straightConnector1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481284" y="4343400"/>
            <a:ext cx="619367" cy="0"/>
          </a:xfrm>
          <a:prstGeom prst="straightConnector1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810000" y="4191000"/>
            <a:ext cx="889000" cy="391393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67912" y="4542607"/>
            <a:ext cx="786384" cy="39139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39</a:t>
            </a:fld>
            <a:r>
              <a:rPr lang="en-US" altLang="en-US" smtClean="0"/>
              <a:t> </a:t>
            </a:r>
            <a:endParaRPr lang="en-US" altLang="en-US"/>
          </a:p>
        </p:txBody>
      </p:sp>
      <p:sp>
        <p:nvSpPr>
          <p:cNvPr id="25" name="Rectangle 24"/>
          <p:cNvSpPr/>
          <p:nvPr/>
        </p:nvSpPr>
        <p:spPr>
          <a:xfrm>
            <a:off x="443345" y="4583513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171450"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Related means the amount of the interest and/or the company providing the interest could reasonably be affected by the outcome of the project (BMC Compliance checks the investigator’s determination)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61445" y="5500998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171450"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INSPIR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question 5.2: Any significant financial interests that are related to the research?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41668" y="1948697"/>
            <a:ext cx="2209800" cy="20005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DONE</a:t>
            </a:r>
          </a:p>
          <a:p>
            <a:r>
              <a:rPr lang="en-US" sz="2000" dirty="0" smtClean="0"/>
              <a:t>(</a:t>
            </a:r>
            <a:r>
              <a:rPr lang="en-US" sz="2000" dirty="0"/>
              <a:t>PHS inves­tiga­tors must have current COI train­ing before </a:t>
            </a:r>
            <a:r>
              <a:rPr lang="en-US" sz="2000" dirty="0" smtClean="0"/>
              <a:t>start­ing re­search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2573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 Smart – from </a:t>
            </a:r>
            <a:r>
              <a:rPr lang="en-US" dirty="0" err="1" smtClean="0"/>
              <a:t>MyBMC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4</a:t>
            </a:fld>
            <a:r>
              <a:rPr lang="en-US" altLang="en-US" smtClean="0"/>
              <a:t> </a:t>
            </a:r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28" y="1129652"/>
            <a:ext cx="4010025" cy="46476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453" y="2839107"/>
            <a:ext cx="4391025" cy="12287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438400" y="5257800"/>
            <a:ext cx="1944360" cy="51948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514600" y="2904961"/>
            <a:ext cx="2155523" cy="23528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382760" y="4067832"/>
            <a:ext cx="4337378" cy="16332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4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>
            <a:off x="4379913" y="3467100"/>
            <a:ext cx="319087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08725" y="3467100"/>
            <a:ext cx="319088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005946"/>
              </p:ext>
            </p:extLst>
          </p:nvPr>
        </p:nvGraphicFramePr>
        <p:xfrm>
          <a:off x="533400" y="1371600"/>
          <a:ext cx="8001000" cy="1514475"/>
        </p:xfrm>
        <a:graphic>
          <a:graphicData uri="http://schemas.openxmlformats.org/drawingml/2006/table">
            <a:tbl>
              <a:tblPr firstRow="1" firstCol="1" bandRow="1"/>
              <a:tblGrid>
                <a:gridCol w="894696"/>
                <a:gridCol w="7106304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60195" algn="l"/>
                          <a:tab pos="1577340" algn="ctr"/>
                        </a:tabLst>
                      </a:pPr>
                      <a:r>
                        <a:rPr lang="en-US" sz="2400" cap="small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Who: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60195" algn="l"/>
                          <a:tab pos="1577340" algn="ctr"/>
                        </a:tabLs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BMC COMPLIANCE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What: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Evaluate whether relatedness is correct and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whether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715">
                <a:tc gridSpan="2"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related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SFI 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constitutes a Financial Conflict of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Interest</a:t>
                      </a:r>
                      <a:r>
                        <a:rPr lang="en-US" sz="2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99695" marR="0" indent="-2222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When: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investigator with an SFI lists a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in </a:t>
                      </a:r>
                      <a:r>
                        <a:rPr lang="en-US" sz="2400" u="sng" dirty="0" smtClean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COI Smart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40</a:t>
            </a:fld>
            <a:r>
              <a:rPr lang="en-US" altLang="en-US" smtClean="0"/>
              <a:t> </a:t>
            </a:r>
            <a:endParaRPr lang="en-US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52400" y="244475"/>
            <a:ext cx="783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400" b="1" dirty="0">
                <a:solidFill>
                  <a:srgbClr val="002960"/>
                </a:solidFill>
              </a:rPr>
              <a:t>Step 3 – BMC Compliance Evaluation</a:t>
            </a:r>
          </a:p>
        </p:txBody>
      </p:sp>
    </p:spTree>
    <p:extLst>
      <p:ext uri="{BB962C8B-B14F-4D97-AF65-F5344CB8AC3E}">
        <p14:creationId xmlns:p14="http://schemas.microsoft.com/office/powerpoint/2010/main" val="50108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152400" y="244475"/>
            <a:ext cx="783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400" b="1" dirty="0">
                <a:solidFill>
                  <a:srgbClr val="002960"/>
                </a:solidFill>
              </a:rPr>
              <a:t>Step 3 – BMC Compliance Evaluation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79913" y="3467100"/>
            <a:ext cx="319087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08725" y="3467100"/>
            <a:ext cx="319088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704067"/>
              </p:ext>
            </p:extLst>
          </p:nvPr>
        </p:nvGraphicFramePr>
        <p:xfrm>
          <a:off x="533400" y="1371600"/>
          <a:ext cx="8001000" cy="1514475"/>
        </p:xfrm>
        <a:graphic>
          <a:graphicData uri="http://schemas.openxmlformats.org/drawingml/2006/table">
            <a:tbl>
              <a:tblPr firstRow="1" firstCol="1" bandRow="1"/>
              <a:tblGrid>
                <a:gridCol w="894696"/>
                <a:gridCol w="7106304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60195" algn="l"/>
                          <a:tab pos="1577340" algn="ctr"/>
                        </a:tabLst>
                      </a:pPr>
                      <a:r>
                        <a:rPr lang="en-US" sz="2400" cap="small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Who: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60195" algn="l"/>
                          <a:tab pos="1577340" algn="ctr"/>
                        </a:tabLs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BMC COMPLIANCE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What: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Evaluate whether relatedness is correct and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whether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715">
                <a:tc gridSpan="2"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related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SFI 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constitutes a Financial Conflict of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Interest</a:t>
                      </a:r>
                      <a:r>
                        <a:rPr lang="en-US" sz="2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99695" marR="0" indent="-2222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When: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investigator with an SFI lists a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in </a:t>
                      </a:r>
                      <a:r>
                        <a:rPr lang="en-US" sz="2400" u="sng" dirty="0" smtClean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COI Smart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33400" y="55626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171450"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Conflict of Interest (FCOI) means an SFI that could directly and significantly affect the design, conduct or reporting of the project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41</a:t>
            </a:fld>
            <a:r>
              <a:rPr lang="en-US" altLang="en-US" smtClean="0"/>
              <a:t>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16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42</a:t>
            </a:fld>
            <a:r>
              <a:rPr lang="en-US" altLang="en-US" smtClean="0"/>
              <a:t> </a:t>
            </a:r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40000"/>
          <a:stretch/>
        </p:blipFill>
        <p:spPr>
          <a:xfrm>
            <a:off x="642938" y="1066800"/>
            <a:ext cx="8077200" cy="5226423"/>
          </a:xfrm>
          <a:prstGeom prst="rect">
            <a:avLst/>
          </a:prstGeom>
        </p:spPr>
      </p:pic>
      <p:sp>
        <p:nvSpPr>
          <p:cNvPr id="7" name="Line Callout 1 6"/>
          <p:cNvSpPr/>
          <p:nvPr/>
        </p:nvSpPr>
        <p:spPr>
          <a:xfrm>
            <a:off x="7516812" y="1295400"/>
            <a:ext cx="1401763" cy="990600"/>
          </a:xfrm>
          <a:prstGeom prst="borderCallout1">
            <a:avLst>
              <a:gd name="adj1" fmla="val 52316"/>
              <a:gd name="adj2" fmla="val 1008"/>
              <a:gd name="adj3" fmla="val 378933"/>
              <a:gd name="adj4" fmla="val -63538"/>
            </a:avLst>
          </a:prstGeom>
          <a:solidFill>
            <a:schemeClr val="bg1"/>
          </a:solidFill>
          <a:ln cmpd="tri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You are here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1622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152400" y="244475"/>
            <a:ext cx="783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400" b="1" dirty="0" smtClean="0">
                <a:solidFill>
                  <a:srgbClr val="002960"/>
                </a:solidFill>
              </a:rPr>
              <a:t>Decision Point – after Step 3</a:t>
            </a:r>
            <a:endParaRPr lang="en-US" altLang="en-US" sz="2400" b="1" dirty="0">
              <a:solidFill>
                <a:srgbClr val="00296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79913" y="3467100"/>
            <a:ext cx="319087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08725" y="3467100"/>
            <a:ext cx="319088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644723"/>
              </p:ext>
            </p:extLst>
          </p:nvPr>
        </p:nvGraphicFramePr>
        <p:xfrm>
          <a:off x="3212545" y="1981200"/>
          <a:ext cx="2334736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334736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8509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Conflict of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marL="8509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Interest</a:t>
                      </a:r>
                      <a:r>
                        <a:rPr lang="en-US" sz="2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2514600" y="1600200"/>
            <a:ext cx="697945" cy="381000"/>
          </a:xfrm>
          <a:prstGeom prst="straightConnector1">
            <a:avLst/>
          </a:prstGeom>
          <a:ln w="4762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33500" y="1348234"/>
            <a:ext cx="11811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3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43</a:t>
            </a:fld>
            <a:r>
              <a:rPr lang="en-US" altLang="en-US" smtClean="0"/>
              <a:t>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27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152400" y="244475"/>
            <a:ext cx="783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400" b="1" dirty="0" smtClean="0">
                <a:solidFill>
                  <a:srgbClr val="002960"/>
                </a:solidFill>
              </a:rPr>
              <a:t>Decision Point – after Step 3</a:t>
            </a:r>
            <a:endParaRPr lang="en-US" altLang="en-US" sz="2400" b="1" dirty="0">
              <a:solidFill>
                <a:srgbClr val="00296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79913" y="3467100"/>
            <a:ext cx="319087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08725" y="3467100"/>
            <a:ext cx="319088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680676"/>
              </p:ext>
            </p:extLst>
          </p:nvPr>
        </p:nvGraphicFramePr>
        <p:xfrm>
          <a:off x="3212545" y="1981200"/>
          <a:ext cx="2334736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334736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8509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Conflict of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marL="8509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Interest</a:t>
                      </a:r>
                      <a:r>
                        <a:rPr lang="en-US" sz="2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46113" y="512642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171450"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Conflict of Interest (FCOI) means an SFI that could directly and significantly affect the design, conduct or reporting of the project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14600" y="1600200"/>
            <a:ext cx="697945" cy="381000"/>
          </a:xfrm>
          <a:prstGeom prst="straightConnector1">
            <a:avLst/>
          </a:prstGeom>
          <a:ln w="4762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33500" y="1348234"/>
            <a:ext cx="11811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3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44</a:t>
            </a:fld>
            <a:r>
              <a:rPr lang="en-US" altLang="en-US" smtClean="0"/>
              <a:t>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52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152400" y="244475"/>
            <a:ext cx="783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400" b="1" dirty="0" smtClean="0">
                <a:solidFill>
                  <a:srgbClr val="002960"/>
                </a:solidFill>
              </a:rPr>
              <a:t>Decision Point – after Step 3</a:t>
            </a:r>
            <a:endParaRPr lang="en-US" altLang="en-US" sz="2400" b="1" dirty="0">
              <a:solidFill>
                <a:srgbClr val="00296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79913" y="3467100"/>
            <a:ext cx="319087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08725" y="3467100"/>
            <a:ext cx="319088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478748"/>
              </p:ext>
            </p:extLst>
          </p:nvPr>
        </p:nvGraphicFramePr>
        <p:xfrm>
          <a:off x="3212545" y="1981200"/>
          <a:ext cx="2334736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334736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8509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Conflict of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marL="8509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Interest</a:t>
                      </a:r>
                      <a:r>
                        <a:rPr lang="en-US" sz="2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46113" y="512642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171450"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Conflict of Interest (FCOI) means an SFI that could directly and significantly affect the design, conduct or reporting of the project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14600" y="1600200"/>
            <a:ext cx="697945" cy="381000"/>
          </a:xfrm>
          <a:prstGeom prst="straightConnector1">
            <a:avLst/>
          </a:prstGeom>
          <a:ln w="4762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543660" y="2561371"/>
            <a:ext cx="1084153" cy="3712"/>
          </a:xfrm>
          <a:prstGeom prst="straightConnector1">
            <a:avLst/>
          </a:prstGeom>
          <a:ln w="4762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55949" y="219466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29400" y="2357735"/>
            <a:ext cx="10668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DONE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333500" y="1348234"/>
            <a:ext cx="11811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3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45</a:t>
            </a:fld>
            <a:r>
              <a:rPr lang="en-US" altLang="en-US" smtClean="0"/>
              <a:t>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85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152400" y="244475"/>
            <a:ext cx="783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400" b="1" dirty="0" smtClean="0">
                <a:solidFill>
                  <a:srgbClr val="002960"/>
                </a:solidFill>
              </a:rPr>
              <a:t>Decision Point – after Step 3</a:t>
            </a:r>
            <a:endParaRPr lang="en-US" altLang="en-US" sz="2400" b="1" dirty="0">
              <a:solidFill>
                <a:srgbClr val="00296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79913" y="3467100"/>
            <a:ext cx="319087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08725" y="3467100"/>
            <a:ext cx="319088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478748"/>
              </p:ext>
            </p:extLst>
          </p:nvPr>
        </p:nvGraphicFramePr>
        <p:xfrm>
          <a:off x="3212545" y="1981200"/>
          <a:ext cx="2334736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334736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8509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Conflict of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marL="8509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Interest</a:t>
                      </a:r>
                      <a:r>
                        <a:rPr lang="en-US" sz="2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46113" y="512642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171450"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Conflict of Interest (FCOI) means an SFI that could directly and significantly affect the design, conduct or reporting of the project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14600" y="1600200"/>
            <a:ext cx="697945" cy="381000"/>
          </a:xfrm>
          <a:prstGeom prst="straightConnector1">
            <a:avLst/>
          </a:prstGeom>
          <a:ln w="4762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543660" y="2561371"/>
            <a:ext cx="1084153" cy="3712"/>
          </a:xfrm>
          <a:prstGeom prst="straightConnector1">
            <a:avLst/>
          </a:prstGeom>
          <a:ln w="4762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55949" y="219466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33500" y="1348234"/>
            <a:ext cx="11811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3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46</a:t>
            </a:fld>
            <a:r>
              <a:rPr lang="en-US" altLang="en-US" smtClean="0"/>
              <a:t> </a:t>
            </a:r>
            <a:endParaRPr lang="en-US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641668" y="1948697"/>
            <a:ext cx="2209800" cy="20005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DONE</a:t>
            </a:r>
          </a:p>
          <a:p>
            <a:r>
              <a:rPr lang="en-US" sz="2000" dirty="0" smtClean="0"/>
              <a:t>(</a:t>
            </a:r>
            <a:r>
              <a:rPr lang="en-US" sz="2000" dirty="0"/>
              <a:t>PHS inves­tiga­tors must have current COI train­ing before </a:t>
            </a:r>
            <a:r>
              <a:rPr lang="en-US" sz="2000" dirty="0" smtClean="0"/>
              <a:t>start­ing re­search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7470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152400" y="244475"/>
            <a:ext cx="783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400" b="1" dirty="0" smtClean="0">
                <a:solidFill>
                  <a:srgbClr val="002960"/>
                </a:solidFill>
              </a:rPr>
              <a:t>Decision Point – after Step 3</a:t>
            </a:r>
            <a:endParaRPr lang="en-US" altLang="en-US" sz="2400" b="1" dirty="0">
              <a:solidFill>
                <a:srgbClr val="00296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79913" y="3467100"/>
            <a:ext cx="319087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08725" y="3467100"/>
            <a:ext cx="319088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964438"/>
              </p:ext>
            </p:extLst>
          </p:nvPr>
        </p:nvGraphicFramePr>
        <p:xfrm>
          <a:off x="3212545" y="1981200"/>
          <a:ext cx="2334736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334736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8509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Conflict of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marL="8509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Interest</a:t>
                      </a:r>
                      <a:r>
                        <a:rPr lang="en-US" sz="24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46113" y="512642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171450"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Conflict of Interest (FCOI) means an SFI that could directly and significantly affect the design, conduct or reporting of the project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14600" y="1600200"/>
            <a:ext cx="697945" cy="381000"/>
          </a:xfrm>
          <a:prstGeom prst="straightConnector1">
            <a:avLst/>
          </a:prstGeom>
          <a:ln w="4762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543660" y="2561371"/>
            <a:ext cx="1084153" cy="3712"/>
          </a:xfrm>
          <a:prstGeom prst="straightConnector1">
            <a:avLst/>
          </a:prstGeom>
          <a:ln w="4762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55949" y="219466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cxnSp>
        <p:nvCxnSpPr>
          <p:cNvPr id="12" name="Straight Arrow Connector 11"/>
          <p:cNvCxnSpPr>
            <a:endCxn id="18" idx="0"/>
          </p:cNvCxnSpPr>
          <p:nvPr/>
        </p:nvCxnSpPr>
        <p:spPr>
          <a:xfrm>
            <a:off x="1657350" y="2527984"/>
            <a:ext cx="0" cy="694385"/>
          </a:xfrm>
          <a:prstGeom prst="straightConnector1">
            <a:avLst/>
          </a:prstGeom>
          <a:ln w="4762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47900" y="2160478"/>
            <a:ext cx="62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66800" y="3222369"/>
            <a:ext cx="11811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4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657350" y="2517483"/>
            <a:ext cx="1556212" cy="10501"/>
          </a:xfrm>
          <a:prstGeom prst="straightConnector1">
            <a:avLst/>
          </a:prstGeom>
          <a:ln w="47625" cmpd="dbl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33500" y="1348234"/>
            <a:ext cx="11811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3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47</a:t>
            </a:fld>
            <a:r>
              <a:rPr lang="en-US" altLang="en-US" smtClean="0"/>
              <a:t> </a:t>
            </a:r>
            <a:endParaRPr lang="en-US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6641668" y="1948697"/>
            <a:ext cx="2209800" cy="20005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DONE</a:t>
            </a:r>
          </a:p>
          <a:p>
            <a:r>
              <a:rPr lang="en-US" sz="2000" dirty="0" smtClean="0"/>
              <a:t>(</a:t>
            </a:r>
            <a:r>
              <a:rPr lang="en-US" sz="2000" dirty="0"/>
              <a:t>PHS inves­tiga­tors must have current COI train­ing before </a:t>
            </a:r>
            <a:r>
              <a:rPr lang="en-US" sz="2000" dirty="0" smtClean="0"/>
              <a:t>start­ing re­search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9674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152400" y="244475"/>
            <a:ext cx="783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400" b="1" dirty="0" smtClean="0">
                <a:solidFill>
                  <a:srgbClr val="002960"/>
                </a:solidFill>
              </a:rPr>
              <a:t>Step 4 – BMC Compliance Management</a:t>
            </a:r>
            <a:endParaRPr lang="en-US" altLang="en-US" sz="2400" b="1" dirty="0">
              <a:solidFill>
                <a:srgbClr val="00296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79913" y="3467100"/>
            <a:ext cx="319087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08725" y="3467100"/>
            <a:ext cx="319088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638792"/>
              </p:ext>
            </p:extLst>
          </p:nvPr>
        </p:nvGraphicFramePr>
        <p:xfrm>
          <a:off x="762000" y="1360172"/>
          <a:ext cx="7958138" cy="1514475"/>
        </p:xfrm>
        <a:graphic>
          <a:graphicData uri="http://schemas.openxmlformats.org/drawingml/2006/table">
            <a:tbl>
              <a:tblPr firstRow="1" firstCol="1" bandRow="1"/>
              <a:tblGrid>
                <a:gridCol w="932253"/>
                <a:gridCol w="7025885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60195" algn="l"/>
                          <a:tab pos="1577340" algn="ctr"/>
                        </a:tabLst>
                      </a:pPr>
                      <a:r>
                        <a:rPr lang="en-US" sz="2400" cap="small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Who: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60195" algn="l"/>
                          <a:tab pos="1577340" algn="ctr"/>
                        </a:tabLs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BMC COMPLIANCE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What: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Formulate Management Plan</a:t>
                      </a:r>
                      <a:r>
                        <a:rPr lang="en-US" sz="22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communicate to investigator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715">
                <a:tc gridSpan="2">
                  <a:txBody>
                    <a:bodyPr/>
                    <a:lstStyle/>
                    <a:p>
                      <a:pPr marL="99695" marR="0" lvl="0" indent="-99695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and to IRB if applicable, follow-up throughout study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When: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Before $$$ released if Financial Conflict of Interest identified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48</a:t>
            </a:fld>
            <a:r>
              <a:rPr lang="en-US" altLang="en-US" smtClean="0"/>
              <a:t>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45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152400" y="244475"/>
            <a:ext cx="783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400" b="1" dirty="0">
                <a:solidFill>
                  <a:srgbClr val="002960"/>
                </a:solidFill>
              </a:rPr>
              <a:t>Step 4 – BMC Compliance Management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79913" y="3467100"/>
            <a:ext cx="319087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08725" y="3467100"/>
            <a:ext cx="319088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638792"/>
              </p:ext>
            </p:extLst>
          </p:nvPr>
        </p:nvGraphicFramePr>
        <p:xfrm>
          <a:off x="762000" y="1360172"/>
          <a:ext cx="7958138" cy="1514475"/>
        </p:xfrm>
        <a:graphic>
          <a:graphicData uri="http://schemas.openxmlformats.org/drawingml/2006/table">
            <a:tbl>
              <a:tblPr firstRow="1" firstCol="1" bandRow="1"/>
              <a:tblGrid>
                <a:gridCol w="932253"/>
                <a:gridCol w="7025885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60195" algn="l"/>
                          <a:tab pos="1577340" algn="ctr"/>
                        </a:tabLst>
                      </a:pPr>
                      <a:r>
                        <a:rPr lang="en-US" sz="2400" cap="small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Who: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60195" algn="l"/>
                          <a:tab pos="1577340" algn="ctr"/>
                        </a:tabLs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BMC COMPLIANCE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What: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Formulate Management Plan</a:t>
                      </a:r>
                      <a:r>
                        <a:rPr lang="en-US" sz="22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communicate to investigator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715">
                <a:tc gridSpan="2">
                  <a:txBody>
                    <a:bodyPr/>
                    <a:lstStyle/>
                    <a:p>
                      <a:pPr marL="99695" marR="0" lvl="0" indent="-99695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and to IRB if applicable, follow-up throughout study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When: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Before $$$ released if Financial Conflict of Interest identified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49</a:t>
            </a:fld>
            <a:r>
              <a:rPr lang="en-US" altLang="en-US" smtClean="0"/>
              <a:t> </a:t>
            </a:r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533400" y="51054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171450"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 plan means a plan to manage the FCOI to prevent bias; may include disclosures, restrictions on investigator responsibilities, divesture of SFI, and/or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independent monitor.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50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5</a:t>
            </a:fld>
            <a:r>
              <a:rPr lang="en-US" altLang="en-US" smtClean="0"/>
              <a:t> </a:t>
            </a:r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1195387"/>
            <a:ext cx="608647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4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152400" y="244475"/>
            <a:ext cx="783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400" b="1" dirty="0">
                <a:solidFill>
                  <a:srgbClr val="002960"/>
                </a:solidFill>
              </a:rPr>
              <a:t>Step 4 – BMC Compliance Management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79913" y="3467100"/>
            <a:ext cx="319087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08725" y="3467100"/>
            <a:ext cx="319088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33400" y="51054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171450"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 plan means a plan to manage the FCOI to prevent bias; may include disclosures, restrictions on investigator responsibilities, divesture of SFI, and/or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independent monitor.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5600" y="3575033"/>
            <a:ext cx="10668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DONE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699000" y="2874647"/>
            <a:ext cx="0" cy="694385"/>
          </a:xfrm>
          <a:prstGeom prst="straightConnector1">
            <a:avLst/>
          </a:prstGeom>
          <a:ln w="4762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50</a:t>
            </a:fld>
            <a:r>
              <a:rPr lang="en-US" altLang="en-US" smtClean="0"/>
              <a:t> </a:t>
            </a:r>
            <a:endParaRPr lang="en-US" alt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797666"/>
              </p:ext>
            </p:extLst>
          </p:nvPr>
        </p:nvGraphicFramePr>
        <p:xfrm>
          <a:off x="762000" y="1360172"/>
          <a:ext cx="7958138" cy="1514475"/>
        </p:xfrm>
        <a:graphic>
          <a:graphicData uri="http://schemas.openxmlformats.org/drawingml/2006/table">
            <a:tbl>
              <a:tblPr firstRow="1" firstCol="1" bandRow="1"/>
              <a:tblGrid>
                <a:gridCol w="932253"/>
                <a:gridCol w="7025885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60195" algn="l"/>
                          <a:tab pos="1577340" algn="ctr"/>
                        </a:tabLst>
                      </a:pPr>
                      <a:r>
                        <a:rPr lang="en-US" sz="2400" cap="small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Who: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60195" algn="l"/>
                          <a:tab pos="1577340" algn="ctr"/>
                        </a:tabLs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BMC COMPLIANCE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What: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Formulate Management Plan</a:t>
                      </a:r>
                      <a:r>
                        <a:rPr lang="en-US" sz="22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communicate to investigator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715">
                <a:tc gridSpan="2">
                  <a:txBody>
                    <a:bodyPr/>
                    <a:lstStyle/>
                    <a:p>
                      <a:pPr marL="99695" marR="0" lvl="0" indent="-99695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and to IRB if applicable, follow-up throughout study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When: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Before $$$ released if Financial Conflict of Interest identified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88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152400" y="244475"/>
            <a:ext cx="783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400" b="1" dirty="0">
                <a:solidFill>
                  <a:srgbClr val="002960"/>
                </a:solidFill>
              </a:rPr>
              <a:t>Step 4 – BMC Compliance Management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308725" y="3467100"/>
            <a:ext cx="319088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33400" y="51054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171450"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 plan means a plan to manage the FCOI to prevent bias; may include disclosures, restrictions on investigator responsibilities, divesture of SFI, and/or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independent monitor.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699000" y="2874647"/>
            <a:ext cx="0" cy="694385"/>
          </a:xfrm>
          <a:prstGeom prst="straightConnector1">
            <a:avLst/>
          </a:prstGeom>
          <a:ln w="4762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51</a:t>
            </a:fld>
            <a:r>
              <a:rPr lang="en-US" altLang="en-US" smtClean="0"/>
              <a:t> </a:t>
            </a:r>
            <a:endParaRPr lang="en-US" alt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797666"/>
              </p:ext>
            </p:extLst>
          </p:nvPr>
        </p:nvGraphicFramePr>
        <p:xfrm>
          <a:off x="762000" y="1360172"/>
          <a:ext cx="7958138" cy="1514475"/>
        </p:xfrm>
        <a:graphic>
          <a:graphicData uri="http://schemas.openxmlformats.org/drawingml/2006/table">
            <a:tbl>
              <a:tblPr firstRow="1" firstCol="1" bandRow="1"/>
              <a:tblGrid>
                <a:gridCol w="932253"/>
                <a:gridCol w="7025885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60195" algn="l"/>
                          <a:tab pos="1577340" algn="ctr"/>
                        </a:tabLst>
                      </a:pPr>
                      <a:r>
                        <a:rPr lang="en-US" sz="2400" cap="small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Who: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60195" algn="l"/>
                          <a:tab pos="1577340" algn="ctr"/>
                        </a:tabLs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BMC COMPLIANCE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What: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Formulate Management Plan</a:t>
                      </a:r>
                      <a:r>
                        <a:rPr lang="en-US" sz="22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communicate to investigator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715">
                <a:tc gridSpan="2">
                  <a:txBody>
                    <a:bodyPr/>
                    <a:lstStyle/>
                    <a:p>
                      <a:pPr marL="99695" marR="0" lvl="0" indent="-99695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and to IRB if applicable, follow-up throughout study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When: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Before $$$ released if Financial Conflict of Interest identified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136900" y="3569032"/>
            <a:ext cx="312420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DONE</a:t>
            </a:r>
          </a:p>
          <a:p>
            <a:r>
              <a:rPr lang="en-US" sz="2000" dirty="0" smtClean="0"/>
              <a:t>(</a:t>
            </a:r>
            <a:r>
              <a:rPr lang="en-US" sz="2000" dirty="0"/>
              <a:t>PHS inves­tiga­tors must have current COI train­ing before </a:t>
            </a:r>
            <a:r>
              <a:rPr lang="en-US" sz="2000" dirty="0" smtClean="0"/>
              <a:t>start­ing re­search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5848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52</a:t>
            </a:fld>
            <a:r>
              <a:rPr lang="en-US" altLang="en-US" smtClean="0"/>
              <a:t> </a:t>
            </a:r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40000"/>
          <a:stretch/>
        </p:blipFill>
        <p:spPr>
          <a:xfrm>
            <a:off x="642938" y="1066800"/>
            <a:ext cx="8077200" cy="522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835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152400" y="244475"/>
            <a:ext cx="783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400" b="1" dirty="0" smtClean="0">
                <a:solidFill>
                  <a:srgbClr val="002960"/>
                </a:solidFill>
              </a:rPr>
              <a:t>QUESTIONS?</a:t>
            </a:r>
            <a:endParaRPr lang="en-US" altLang="en-US" sz="2400" b="1" dirty="0">
              <a:solidFill>
                <a:srgbClr val="00296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79913" y="3467100"/>
            <a:ext cx="319087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08725" y="3467100"/>
            <a:ext cx="319088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600200" y="1447800"/>
            <a:ext cx="5174750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Fanny Ennever</a:t>
            </a:r>
          </a:p>
          <a:p>
            <a:r>
              <a:rPr lang="en-US" sz="3200" dirty="0" smtClean="0">
                <a:latin typeface="Calibri" panose="020F0502020204030204" pitchFamily="34" charset="0"/>
              </a:rPr>
              <a:t>  </a:t>
            </a:r>
            <a:r>
              <a:rPr lang="en-US" sz="3200" u="sng" dirty="0" smtClean="0">
                <a:latin typeface="Calibri" panose="020F0502020204030204" pitchFamily="34" charset="0"/>
                <a:hlinkClick r:id="rId3"/>
              </a:rPr>
              <a:t>Fanny.Ennever@bmc.org</a:t>
            </a:r>
            <a:endParaRPr lang="en-US" sz="3200" dirty="0">
              <a:latin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</a:rPr>
              <a:t>  617-638-8874</a:t>
            </a:r>
          </a:p>
          <a:p>
            <a:r>
              <a:rPr lang="en-US" sz="3200" dirty="0" smtClean="0">
                <a:latin typeface="Calibri" panose="020F0502020204030204" pitchFamily="34" charset="0"/>
              </a:rPr>
              <a:t>Alisia Lamborghini</a:t>
            </a:r>
          </a:p>
          <a:p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</a:rPr>
              <a:t> </a:t>
            </a:r>
            <a:r>
              <a:rPr lang="en-US" sz="3200" u="sng" dirty="0" smtClean="0">
                <a:latin typeface="Calibri" panose="020F0502020204030204" pitchFamily="34" charset="0"/>
                <a:hlinkClick r:id="rId4"/>
              </a:rPr>
              <a:t>Alisia.Lamborghini@bmc.org</a:t>
            </a:r>
            <a:endParaRPr lang="en-US" sz="3200" u="sng" dirty="0" smtClean="0">
              <a:latin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</a:rPr>
              <a:t>  617-638-7906</a:t>
            </a:r>
          </a:p>
          <a:p>
            <a:r>
              <a:rPr lang="en-US" sz="3200" u="sng" dirty="0" smtClean="0">
                <a:latin typeface="Calibri" panose="020F0502020204030204" pitchFamily="34" charset="0"/>
                <a:hlinkClick r:id="rId5"/>
              </a:rPr>
              <a:t>COI-Compliance@bmc.org</a:t>
            </a:r>
            <a:endParaRPr lang="en-US" sz="32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53</a:t>
            </a:fld>
            <a:r>
              <a:rPr lang="en-US" altLang="en-US" smtClean="0"/>
              <a:t>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41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INSPIR – Required Training and Conflict of Interest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6</a:t>
            </a:fld>
            <a:r>
              <a:rPr lang="en-US" altLang="en-US" smtClean="0"/>
              <a:t> </a:t>
            </a:r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14015"/>
          <a:stretch/>
        </p:blipFill>
        <p:spPr>
          <a:xfrm>
            <a:off x="457200" y="1447800"/>
            <a:ext cx="7955531" cy="44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6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INSPIR – Required Training and Conflict of Interest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7</a:t>
            </a:fld>
            <a:r>
              <a:rPr lang="en-US" altLang="en-US" smtClean="0"/>
              <a:t> </a:t>
            </a:r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76400"/>
            <a:ext cx="7526144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8</a:t>
            </a:fld>
            <a:r>
              <a:rPr lang="en-US" altLang="en-US" smtClean="0"/>
              <a:t> </a:t>
            </a:r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40000"/>
          <a:stretch/>
        </p:blipFill>
        <p:spPr>
          <a:xfrm>
            <a:off x="642938" y="1066800"/>
            <a:ext cx="8077200" cy="522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40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152400" y="244475"/>
            <a:ext cx="783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400" b="1" dirty="0" smtClean="0">
                <a:solidFill>
                  <a:srgbClr val="002960"/>
                </a:solidFill>
              </a:rPr>
              <a:t>Step 1 – Investigator Interests</a:t>
            </a:r>
            <a:endParaRPr lang="en-US" altLang="en-US" sz="2400" b="1" dirty="0">
              <a:solidFill>
                <a:srgbClr val="00296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79913" y="3467100"/>
            <a:ext cx="319087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08725" y="3467100"/>
            <a:ext cx="319088" cy="0"/>
          </a:xfrm>
          <a:prstGeom prst="straightConnector1">
            <a:avLst/>
          </a:prstGeom>
          <a:ln w="34925">
            <a:solidFill>
              <a:schemeClr val="bg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158798"/>
              </p:ext>
            </p:extLst>
          </p:nvPr>
        </p:nvGraphicFramePr>
        <p:xfrm>
          <a:off x="533399" y="1371600"/>
          <a:ext cx="7848601" cy="2560320"/>
        </p:xfrm>
        <a:graphic>
          <a:graphicData uri="http://schemas.openxmlformats.org/drawingml/2006/table">
            <a:tbl>
              <a:tblPr firstRow="1" firstCol="1" bandRow="1"/>
              <a:tblGrid>
                <a:gridCol w="877655"/>
                <a:gridCol w="6970946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60195" algn="l"/>
                          <a:tab pos="1577340" algn="ctr"/>
                        </a:tabLst>
                      </a:pPr>
                      <a:r>
                        <a:rPr lang="en-US" sz="2400" cap="small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Who: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60195" algn="l"/>
                          <a:tab pos="1577340" algn="ctr"/>
                        </a:tabLs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INVESTIGATORS</a:t>
                      </a:r>
                      <a:r>
                        <a:rPr lang="en-US" sz="24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What: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</a:t>
                      </a:r>
                      <a:r>
                        <a:rPr lang="en-US" sz="2200" u="sng" dirty="0" smtClean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COI Smart</a:t>
                      </a: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disclose any outside financial </a:t>
                      </a: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interests that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9695" marR="0" indent="-2222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reasonably appear </a:t>
                      </a: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related to Institutional Responsibilities</a:t>
                      </a:r>
                      <a:r>
                        <a:rPr lang="en-US" sz="22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When: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ONCE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(+ update if new interest)</a:t>
                      </a: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210"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9695" marR="0" indent="-2222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Physicians –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annually/newly hired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505">
                <a:tc>
                  <a:txBody>
                    <a:bodyPr/>
                    <a:lstStyle/>
                    <a:p>
                      <a:pPr marL="99695" marR="0" indent="-996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small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9695" marR="0" indent="-2222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Funded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BMC projects 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Before 1</a:t>
                      </a:r>
                      <a:r>
                        <a:rPr lang="en-US" sz="24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proposal submission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9969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695" marR="0" indent="-2222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Unfunded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BMC projects 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Before 1</a:t>
                      </a:r>
                      <a:r>
                        <a:rPr lang="en-US" sz="24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IRB submission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BE0E-C04B-40BC-A03D-CB51376AF61D}" type="slidenum">
              <a:rPr lang="en-US" altLang="en-US" smtClean="0"/>
              <a:pPr>
                <a:defRPr/>
              </a:pPr>
              <a:t>9</a:t>
            </a:fld>
            <a:r>
              <a:rPr lang="en-US" altLang="en-US" smtClean="0"/>
              <a:t> </a:t>
            </a:r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461445" y="5500998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171450"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INSPIR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question 5.2: Any significant financial interests that are related to the research?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19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blank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">
  <a:themeElements>
    <a:clrScheme name="blank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2593</Words>
  <Application>Microsoft Office PowerPoint</Application>
  <PresentationFormat>On-screen Show (4:3)</PresentationFormat>
  <Paragraphs>533</Paragraphs>
  <Slides>53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ＭＳ Ｐゴシック</vt:lpstr>
      <vt:lpstr>Arial</vt:lpstr>
      <vt:lpstr>Calibri</vt:lpstr>
      <vt:lpstr>Times New Roman</vt:lpstr>
      <vt:lpstr>blank</vt:lpstr>
      <vt:lpstr>1_blank</vt:lpstr>
      <vt:lpstr>2_blank</vt:lpstr>
      <vt:lpstr>BMC Conflict of Interest Process  Fanny Ennever, PhD BMC Research Compliance Officer Research Administrators Meeting May 17, 2018</vt:lpstr>
      <vt:lpstr>FULL PROCESS</vt:lpstr>
      <vt:lpstr>PI/PD Assurance emailed with Proposal Summary Form</vt:lpstr>
      <vt:lpstr>COI Smart – from MyBMC</vt:lpstr>
      <vt:lpstr>INSPIR</vt:lpstr>
      <vt:lpstr>INSPIR – Required Training and Conflict of Interest</vt:lpstr>
      <vt:lpstr>INSPIR – Required Training and Conflict of Interest (con’t)</vt:lpstr>
      <vt:lpstr>FULL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FULL PROCESS</vt:lpstr>
      <vt:lpstr>PowerPoint Presentation</vt:lpstr>
      <vt:lpstr>PowerPoint Presentation</vt:lpstr>
      <vt:lpstr>Significant Financial Interest additional details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FULL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FULL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FULL PROCESS</vt:lpstr>
      <vt:lpstr>PowerPoint Presentation</vt:lpstr>
    </vt:vector>
  </TitlesOfParts>
  <Company>Boston Medical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for Change Wednesday, November 16, 2011 Keefer Auditorium 7:00 – 8:00 a.m.</dc:title>
  <dc:creator>BMC</dc:creator>
  <cp:lastModifiedBy>Erceg, Todd</cp:lastModifiedBy>
  <cp:revision>89</cp:revision>
  <cp:lastPrinted>2012-07-17T17:45:30Z</cp:lastPrinted>
  <dcterms:created xsi:type="dcterms:W3CDTF">2011-11-15T16:20:01Z</dcterms:created>
  <dcterms:modified xsi:type="dcterms:W3CDTF">2018-05-18T14:35:22Z</dcterms:modified>
</cp:coreProperties>
</file>