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68" r:id="rId2"/>
  </p:sldMasterIdLst>
  <p:notesMasterIdLst>
    <p:notesMasterId r:id="rId12"/>
  </p:notesMasterIdLst>
  <p:handoutMasterIdLst>
    <p:handoutMasterId r:id="rId13"/>
  </p:handoutMasterIdLst>
  <p:sldIdLst>
    <p:sldId id="675" r:id="rId3"/>
    <p:sldId id="676" r:id="rId4"/>
    <p:sldId id="677" r:id="rId5"/>
    <p:sldId id="683" r:id="rId6"/>
    <p:sldId id="682" r:id="rId7"/>
    <p:sldId id="678" r:id="rId8"/>
    <p:sldId id="679" r:id="rId9"/>
    <p:sldId id="680" r:id="rId10"/>
    <p:sldId id="681" r:id="rId11"/>
  </p:sldIdLst>
  <p:sldSz cx="9144000" cy="6858000" type="screen4x3"/>
  <p:notesSz cx="7019925" cy="930592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alsh" initials="" lastIdx="3" clrIdx="0"/>
  <p:cmAuthor id="2" name="Susan Coakley" initials="SC" lastIdx="4" clrIdx="1"/>
  <p:cmAuthor id="3" name="Walsh, Kate" initials="WK" lastIdx="2" clrIdx="2">
    <p:extLst>
      <p:ext uri="{19B8F6BF-5375-455C-9EA6-DF929625EA0E}">
        <p15:presenceInfo xmlns:p15="http://schemas.microsoft.com/office/powerpoint/2012/main" userId="S-1-5-21-1013449540-720069183-311576647-9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B050"/>
    <a:srgbClr val="F8BF56"/>
    <a:srgbClr val="FFFFFF"/>
    <a:srgbClr val="FFCCFF"/>
    <a:srgbClr val="EBF3FD"/>
    <a:srgbClr val="F5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1715" autoAdjust="0"/>
  </p:normalViewPr>
  <p:slideViewPr>
    <p:cSldViewPr snapToGrid="0">
      <p:cViewPr varScale="1">
        <p:scale>
          <a:sx n="107" d="100"/>
          <a:sy n="107" d="100"/>
        </p:scale>
        <p:origin x="189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7" y="2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4459E1-DABA-4A93-984B-D2FAAC611687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8723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7" y="8838723"/>
            <a:ext cx="3042603" cy="465615"/>
          </a:xfrm>
          <a:prstGeom prst="rect">
            <a:avLst/>
          </a:prstGeom>
        </p:spPr>
        <p:txBody>
          <a:bodyPr vert="horz" lIns="91861" tIns="45929" rIns="91861" bIns="459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6B86B9-183D-4F1A-AF20-62FD2E693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7" y="2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4D4654-CB86-4A77-846A-FA22C3A3268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6" tIns="46803" rIns="93606" bIns="468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5"/>
            <a:ext cx="5614668" cy="4187349"/>
          </a:xfrm>
          <a:prstGeom prst="rect">
            <a:avLst/>
          </a:prstGeom>
        </p:spPr>
        <p:txBody>
          <a:bodyPr vert="horz" lIns="93606" tIns="46803" rIns="93606" bIns="468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38723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7" y="8838723"/>
            <a:ext cx="3042603" cy="465615"/>
          </a:xfrm>
          <a:prstGeom prst="rect">
            <a:avLst/>
          </a:prstGeom>
        </p:spPr>
        <p:txBody>
          <a:bodyPr vert="horz" lIns="93606" tIns="46803" rIns="93606" bIns="468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7E9CAF-CA78-4668-B94D-2783493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0" y="297658"/>
            <a:ext cx="1902055" cy="1352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1122" r="10242" b="7788"/>
          <a:stretch/>
        </p:blipFill>
        <p:spPr>
          <a:xfrm>
            <a:off x="-1" y="-12670"/>
            <a:ext cx="2794476" cy="64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6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88" r:id="rId3"/>
    <p:sldLayoutId id="2147483793" r:id="rId4"/>
    <p:sldLayoutId id="214748379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04315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rgbClr val="6283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6" r:id="rId4"/>
    <p:sldLayoutId id="2147483879" r:id="rId5"/>
    <p:sldLayoutId id="214748388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to@bmc.org" TargetMode="External"/><Relationship Id="rId2" Type="http://schemas.openxmlformats.org/officeDocument/2006/relationships/hyperlink" Target="mailto:grants.admin@bmc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will.mcintire@bmc.org" TargetMode="External"/><Relationship Id="rId4" Type="http://schemas.openxmlformats.org/officeDocument/2006/relationships/hyperlink" Target="mailto:jamie.flaherty@bm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29" y="1626451"/>
            <a:ext cx="8754413" cy="25421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Jamie Flaherty</a:t>
            </a:r>
          </a:p>
          <a:p>
            <a:pPr marL="0" indent="0" algn="ctr">
              <a:buNone/>
            </a:pPr>
            <a:r>
              <a:rPr lang="en-US" sz="2800" dirty="0"/>
              <a:t>Senior Research Counsel</a:t>
            </a:r>
          </a:p>
          <a:p>
            <a:pPr marL="0" indent="0" algn="ctr">
              <a:buNone/>
            </a:pPr>
            <a:r>
              <a:rPr lang="en-US" sz="2800" dirty="0" smtClean="0"/>
              <a:t>&amp;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Will McIntire</a:t>
            </a:r>
          </a:p>
          <a:p>
            <a:pPr marL="0" indent="0" algn="ctr">
              <a:buNone/>
            </a:pPr>
            <a:r>
              <a:rPr lang="en-US" sz="2800" dirty="0"/>
              <a:t>Research Counsel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Research Attorneys</a:t>
            </a:r>
          </a:p>
        </p:txBody>
      </p:sp>
    </p:spTree>
    <p:extLst>
      <p:ext uri="{BB962C8B-B14F-4D97-AF65-F5344CB8AC3E}">
        <p14:creationId xmlns:p14="http://schemas.microsoft.com/office/powerpoint/2010/main" val="420438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Research-related </a:t>
            </a:r>
            <a:r>
              <a:rPr lang="en-US" sz="2000" dirty="0" smtClean="0"/>
              <a:t>agreements for investigators based at BMC:</a:t>
            </a:r>
            <a:endParaRPr lang="en-US" sz="2000" dirty="0"/>
          </a:p>
          <a:p>
            <a:pPr lvl="1"/>
            <a:r>
              <a:rPr lang="en-US" sz="2000" dirty="0"/>
              <a:t>Subawards</a:t>
            </a:r>
          </a:p>
          <a:p>
            <a:pPr lvl="1"/>
            <a:r>
              <a:rPr lang="en-US" sz="2000" dirty="0" smtClean="0"/>
              <a:t>Clinical trial agreements (“CTAs”), including amendments / scopes of work under CTAs</a:t>
            </a:r>
          </a:p>
          <a:p>
            <a:pPr lvl="1"/>
            <a:r>
              <a:rPr lang="en-US" sz="2000" dirty="0" smtClean="0"/>
              <a:t>Investigator-initiated research agreements</a:t>
            </a:r>
          </a:p>
          <a:p>
            <a:pPr lvl="1"/>
            <a:r>
              <a:rPr lang="en-US" sz="2000" dirty="0" smtClean="0"/>
              <a:t>Other sponsored research agreements (research collaboration agreements, etc.)</a:t>
            </a:r>
            <a:endParaRPr lang="en-US" sz="2000" dirty="0"/>
          </a:p>
          <a:p>
            <a:pPr lvl="1"/>
            <a:r>
              <a:rPr lang="en-US" sz="2000" dirty="0" smtClean="0"/>
              <a:t>Confidential Disclosure Agreement (“CDA”) / Non-Disclosure Agreements (“NDAs”)</a:t>
            </a:r>
            <a:endParaRPr lang="en-US" sz="2000" dirty="0"/>
          </a:p>
          <a:p>
            <a:pPr lvl="1"/>
            <a:r>
              <a:rPr lang="en-US" sz="2000" dirty="0" smtClean="0"/>
              <a:t>Data Transfer Agreement (“DTAs”) / Data Use Agreement (“DUA”) </a:t>
            </a:r>
            <a:r>
              <a:rPr lang="en-US" dirty="0" smtClean="0"/>
              <a:t>[</a:t>
            </a:r>
            <a:r>
              <a:rPr lang="en-US" i="1" dirty="0" smtClean="0"/>
              <a:t>Note: DUAs are a technical term under HIPAA; used when disclosing a certain set of information, i.e., a Limited Data Set, as defined under HIPAA</a:t>
            </a:r>
            <a:r>
              <a:rPr lang="en-US" dirty="0" smtClean="0"/>
              <a:t>]</a:t>
            </a:r>
          </a:p>
          <a:p>
            <a:pPr lvl="1"/>
            <a:r>
              <a:rPr lang="en-US" sz="2000" dirty="0" smtClean="0"/>
              <a:t>Material Transfer Agreements (“MTAs”)</a:t>
            </a:r>
          </a:p>
          <a:p>
            <a:pPr lvl="1"/>
            <a:r>
              <a:rPr lang="en-US" sz="2000" dirty="0" smtClean="0"/>
              <a:t>Some service agreements*</a:t>
            </a:r>
            <a:endParaRPr lang="en-US" sz="2000" dirty="0"/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help with:</a:t>
            </a:r>
          </a:p>
        </p:txBody>
      </p:sp>
    </p:spTree>
    <p:extLst>
      <p:ext uri="{BB962C8B-B14F-4D97-AF65-F5344CB8AC3E}">
        <p14:creationId xmlns:p14="http://schemas.microsoft.com/office/powerpoint/2010/main" val="94839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Legal advice related to your studies and programs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pPr lvl="1"/>
            <a:r>
              <a:rPr lang="en-US" sz="1800" dirty="0"/>
              <a:t>How to structure data uses and disclosures</a:t>
            </a:r>
          </a:p>
          <a:p>
            <a:pPr lvl="2"/>
            <a:r>
              <a:rPr lang="en-US" sz="1800" dirty="0"/>
              <a:t>Authorizations, agreements, </a:t>
            </a:r>
            <a:r>
              <a:rPr lang="en-US" sz="1800" dirty="0" smtClean="0"/>
              <a:t>consent, etc.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 smtClean="0"/>
              <a:t>Questions regarding agreements that might be necessary (laboratory services agreements, subcontractor agreements for collaborating research institutions, etc.)</a:t>
            </a:r>
          </a:p>
          <a:p>
            <a:pPr marL="344488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Interpretation of existing agreements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Letters of termination and demand for payment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Some IP licensing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help </a:t>
            </a:r>
            <a:r>
              <a:rPr lang="en-US" dirty="0" smtClean="0"/>
              <a:t>with (cont.):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4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061881"/>
            <a:ext cx="9144000" cy="5378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Legal </a:t>
            </a:r>
            <a:r>
              <a:rPr lang="en-US" sz="2800" dirty="0" smtClean="0"/>
              <a:t>services </a:t>
            </a:r>
            <a:r>
              <a:rPr lang="en-US" sz="2800" dirty="0" smtClean="0"/>
              <a:t>Unrelated </a:t>
            </a:r>
            <a:r>
              <a:rPr lang="en-US" sz="2800" dirty="0"/>
              <a:t>to </a:t>
            </a:r>
            <a:r>
              <a:rPr lang="en-US" sz="2800" dirty="0" smtClean="0"/>
              <a:t>research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help </a:t>
            </a:r>
            <a:r>
              <a:rPr lang="en-US" dirty="0" smtClean="0"/>
              <a:t>with (cont.):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1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037" y="1156212"/>
            <a:ext cx="8754413" cy="5175176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Signatures</a:t>
            </a:r>
          </a:p>
          <a:p>
            <a:pPr lvl="1"/>
            <a:r>
              <a:rPr lang="en-US" sz="2800" dirty="0" smtClean="0"/>
              <a:t>We are not authorized to sign anything. Anything.</a:t>
            </a:r>
          </a:p>
          <a:p>
            <a:pPr lvl="1"/>
            <a:endParaRPr lang="en-US" sz="2800" dirty="0"/>
          </a:p>
          <a:p>
            <a:pPr marL="403225" indent="-342900"/>
            <a:r>
              <a:rPr lang="en-US" sz="2800" dirty="0" smtClean="0"/>
              <a:t>Most service/procurement contracts, even if research related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dirty="0" smtClean="0"/>
              <a:t>canNOT </a:t>
            </a:r>
            <a:r>
              <a:rPr lang="en-US" dirty="0"/>
              <a:t>help </a:t>
            </a:r>
            <a:r>
              <a:rPr lang="en-US" dirty="0" smtClean="0"/>
              <a:t>with: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7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29" y="1142357"/>
            <a:ext cx="8457553" cy="167233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Agreement Type					Contact…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Subaward</a:t>
            </a:r>
          </a:p>
          <a:p>
            <a:r>
              <a:rPr lang="en-US" dirty="0" smtClean="0"/>
              <a:t>Federal, foundation or gov’t agency funded</a:t>
            </a:r>
          </a:p>
          <a:p>
            <a:r>
              <a:rPr lang="en-US" dirty="0" smtClean="0"/>
              <a:t>Basic science (incl. industry funder)</a:t>
            </a:r>
          </a:p>
          <a:p>
            <a:r>
              <a:rPr lang="en-US" dirty="0" smtClean="0"/>
              <a:t>MTAs</a:t>
            </a:r>
            <a:endParaRPr lang="en-US" dirty="0"/>
          </a:p>
          <a:p>
            <a:r>
              <a:rPr lang="en-US" dirty="0" smtClean="0"/>
              <a:t>DTAs/DUAs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mtClean="0"/>
              <a:t>Industry funded </a:t>
            </a:r>
            <a:r>
              <a:rPr lang="en-US" dirty="0" smtClean="0"/>
              <a:t>CTAs</a:t>
            </a:r>
          </a:p>
          <a:p>
            <a:r>
              <a:rPr lang="en-US" dirty="0" smtClean="0"/>
              <a:t>Other sponsored research agreements</a:t>
            </a:r>
          </a:p>
          <a:p>
            <a:r>
              <a:rPr lang="en-US" dirty="0" smtClean="0"/>
              <a:t>CDAs/NDAs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Counsel Work Flow</a:t>
            </a:r>
            <a:endParaRPr lang="en-US" dirty="0"/>
          </a:p>
        </p:txBody>
      </p:sp>
      <p:pic>
        <p:nvPicPr>
          <p:cNvPr id="7680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94" y="1973640"/>
            <a:ext cx="349961" cy="13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37" y="4051826"/>
            <a:ext cx="349961" cy="13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3785" y="2370837"/>
            <a:ext cx="2707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Grants &amp; Contracts Office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grants.admin@bmc.org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1495" y="4449023"/>
            <a:ext cx="215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Trials Office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cto@bmc.org</a:t>
            </a:r>
          </a:p>
        </p:txBody>
      </p:sp>
    </p:spTree>
    <p:extLst>
      <p:ext uri="{BB962C8B-B14F-4D97-AF65-F5344CB8AC3E}">
        <p14:creationId xmlns:p14="http://schemas.microsoft.com/office/powerpoint/2010/main" val="298035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Counsel Work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3830" y="1142357"/>
            <a:ext cx="8752620" cy="507833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Departments send request and pertinent info to Res Ops component (</a:t>
            </a:r>
            <a:r>
              <a:rPr lang="en-US" i="1" dirty="0" smtClean="0"/>
              <a:t>i.e., </a:t>
            </a:r>
            <a:r>
              <a:rPr lang="en-US" dirty="0" smtClean="0"/>
              <a:t>either Grants &amp; Contracts or CTO)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Grants &amp; Contracts or CTO, as applicable, will route to us for review and negotiation</a:t>
            </a:r>
          </a:p>
          <a:p>
            <a:pPr lvl="1"/>
            <a:r>
              <a:rPr lang="en-US" dirty="0" smtClean="0"/>
              <a:t>They will have bundled the necessary information and documents to speed up our review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have questions or concerns, we may reach out to you directly…</a:t>
            </a:r>
          </a:p>
          <a:p>
            <a:pPr lvl="1"/>
            <a:r>
              <a:rPr lang="en-US" dirty="0" smtClean="0"/>
              <a:t>or we may address internally w/in Res Ops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negotiate directly with outside party, if necessary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Route for institutional signature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Provide fully executed agreement (FEA) to Departments, Res Ops components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2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Counsel Work Flow 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3830" y="1142357"/>
            <a:ext cx="8752620" cy="5078334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 smtClean="0"/>
              <a:t>Other BMC parties who we might involve in the process:</a:t>
            </a:r>
          </a:p>
          <a:p>
            <a:pPr marL="0" indent="0">
              <a:buNone/>
            </a:pPr>
            <a:endParaRPr lang="en-US" sz="1800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Our colleagues in the Office of General Counsel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Compliance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Information Technology Services</a:t>
            </a:r>
          </a:p>
          <a:p>
            <a:pPr marL="627063" lvl="1" indent="-342900"/>
            <a:r>
              <a:rPr lang="en-US" sz="1800" dirty="0" smtClean="0"/>
              <a:t>Any project involving BMC IT systems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Procurement / Supply Chain</a:t>
            </a:r>
          </a:p>
          <a:p>
            <a:pPr marL="627063" lvl="1" indent="-342900"/>
            <a:r>
              <a:rPr lang="en-US" sz="1800" dirty="0" smtClean="0"/>
              <a:t>Most service or procurement contracts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IRB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202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u="sng" dirty="0" smtClean="0"/>
              <a:t>Important Contact Info: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/>
              <a:t>Grants &amp; Contracts – </a:t>
            </a:r>
            <a:r>
              <a:rPr lang="en-US" sz="2400" dirty="0" smtClean="0">
                <a:hlinkClick r:id="rId2"/>
              </a:rPr>
              <a:t>grants.admin@bmc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CTO – </a:t>
            </a:r>
            <a:r>
              <a:rPr lang="en-US" sz="2400" dirty="0" smtClean="0">
                <a:hlinkClick r:id="rId3"/>
              </a:rPr>
              <a:t>cto@bmc.org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Jamie Flaherty – </a:t>
            </a:r>
            <a:r>
              <a:rPr lang="en-US" sz="2400" dirty="0" smtClean="0">
                <a:hlinkClick r:id="rId4"/>
              </a:rPr>
              <a:t>jamie.flaherty@bmc.org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Will </a:t>
            </a:r>
            <a:r>
              <a:rPr lang="en-US" sz="2400" dirty="0" smtClean="0"/>
              <a:t>McIntire – </a:t>
            </a:r>
            <a:r>
              <a:rPr lang="en-US" sz="2400" dirty="0" smtClean="0">
                <a:hlinkClick r:id="rId5"/>
              </a:rPr>
              <a:t>will.mcintire@bmc.org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 Research Attorneys</a:t>
            </a:r>
          </a:p>
        </p:txBody>
      </p:sp>
    </p:spTree>
    <p:extLst>
      <p:ext uri="{BB962C8B-B14F-4D97-AF65-F5344CB8AC3E}">
        <p14:creationId xmlns:p14="http://schemas.microsoft.com/office/powerpoint/2010/main" val="1650095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35960</TotalTime>
  <Words>418</Words>
  <Application>Microsoft Office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1_Office Theme</vt:lpstr>
      <vt:lpstr>think-cell Slide</vt:lpstr>
      <vt:lpstr>BMC Research Attorneys</vt:lpstr>
      <vt:lpstr>What we can help with:</vt:lpstr>
      <vt:lpstr>What we can help with (cont.):</vt:lpstr>
      <vt:lpstr>What we can help with (cont.):</vt:lpstr>
      <vt:lpstr>What we canNOT help with:</vt:lpstr>
      <vt:lpstr>Research Counsel Work Flow</vt:lpstr>
      <vt:lpstr>Research Counsel Work Flow</vt:lpstr>
      <vt:lpstr>Research Counsel Work Flow (cont.)</vt:lpstr>
      <vt:lpstr>BMC Research Attorneys</vt:lpstr>
    </vt:vector>
  </TitlesOfParts>
  <Company>Boston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Hunley, Kelly</dc:creator>
  <cp:lastModifiedBy>Flack, Tyler</cp:lastModifiedBy>
  <cp:revision>1723</cp:revision>
  <cp:lastPrinted>2019-09-09T13:17:31Z</cp:lastPrinted>
  <dcterms:created xsi:type="dcterms:W3CDTF">2013-11-18T16:08:48Z</dcterms:created>
  <dcterms:modified xsi:type="dcterms:W3CDTF">2019-09-10T13:15:38Z</dcterms:modified>
</cp:coreProperties>
</file>