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6"/>
  </p:notesMasterIdLst>
  <p:sldIdLst>
    <p:sldId id="260" r:id="rId3"/>
    <p:sldId id="257" r:id="rId4"/>
    <p:sldId id="262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7CC0AF58-67A1-4813-A881-57868DCF4FD9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982D7081-C934-4C41-A9E4-F089160C6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1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E020-77EE-4D9D-8E25-F6483EEAE9C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6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Core clinical implementation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1pPr>
            <a:lvl2pPr marL="765509" indent="-294427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2pPr>
            <a:lvl3pPr marL="1177706" indent="-235541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3pPr>
            <a:lvl4pPr marL="1648788" indent="-235541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4pPr>
            <a:lvl5pPr marL="2119871" indent="-235541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5pPr>
            <a:lvl6pPr marL="2590953" indent="-23554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6pPr>
            <a:lvl7pPr marL="3062035" indent="-23554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7pPr>
            <a:lvl8pPr marL="3533118" indent="-23554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8pPr>
            <a:lvl9pPr marL="4004200" indent="-23554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defTabSz="93163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74AF9C8-2DBC-4C31-9338-BB8045D333AB}" type="slidenum">
              <a:rPr lang="en-US" sz="1200" b="0">
                <a:solidFill>
                  <a:srgbClr val="000000"/>
                </a:solidFill>
              </a:rPr>
              <a:pPr defTabSz="93163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8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19244"/>
            <a:ext cx="10363200" cy="292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FB4B1-9CDE-4374-9BB1-768A16196284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591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A5A62-DDC8-4A4C-91F2-90E8D2A1F522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732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7080" y="271464"/>
            <a:ext cx="584775" cy="2967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984" y="271464"/>
            <a:ext cx="7611533" cy="2967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2413B-A9E5-427E-BDBB-9A9F95F34E23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2323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5" y="269733"/>
            <a:ext cx="10418233" cy="292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76967" y="1990725"/>
            <a:ext cx="5852584" cy="547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6967" y="2690814"/>
            <a:ext cx="5852584" cy="54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BDBB9-7210-45F3-89E1-88C1B7D4F64B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352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168" y="985344"/>
            <a:ext cx="10952918" cy="515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295F-F87C-4654-80B7-0F753E69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440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BottomPlaceholder"/>
          <p:cNvSpPr>
            <a:spLocks noChangeArrowheads="1"/>
          </p:cNvSpPr>
          <p:nvPr userDrawn="1"/>
        </p:nvSpPr>
        <p:spPr bwMode="auto">
          <a:xfrm>
            <a:off x="0" y="2503488"/>
            <a:ext cx="1523999" cy="4354512"/>
          </a:xfrm>
          <a:prstGeom prst="rect">
            <a:avLst/>
          </a:prstGeom>
          <a:solidFill>
            <a:srgbClr val="006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86" tIns="46643" rIns="93286" bIns="4664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5886" y="6356350"/>
            <a:ext cx="2743200" cy="365125"/>
          </a:xfrm>
        </p:spPr>
        <p:txBody>
          <a:bodyPr/>
          <a:lstStyle/>
          <a:p>
            <a:fld id="{4E82295F-F87C-4654-80B7-0F753E698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TopPlaceholder"/>
          <p:cNvSpPr>
            <a:spLocks noChangeArrowheads="1"/>
          </p:cNvSpPr>
          <p:nvPr userDrawn="1"/>
        </p:nvSpPr>
        <p:spPr bwMode="auto">
          <a:xfrm>
            <a:off x="1" y="0"/>
            <a:ext cx="1524000" cy="2503488"/>
          </a:xfrm>
          <a:prstGeom prst="rect">
            <a:avLst/>
          </a:prstGeom>
          <a:solidFill>
            <a:srgbClr val="91A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86" tIns="46643" rIns="93286" bIns="4664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ea typeface="ＭＳ Ｐゴシック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276" y="5274264"/>
            <a:ext cx="3988907" cy="91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262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168" y="985344"/>
            <a:ext cx="10952918" cy="515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295F-F87C-4654-80B7-0F753E698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9400"/>
            <a:ext cx="1974585" cy="5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9337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168" y="1007165"/>
            <a:ext cx="5393632" cy="5169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07165"/>
            <a:ext cx="5406885" cy="5169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295F-F87C-4654-80B7-0F753E698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9400"/>
            <a:ext cx="1974585" cy="5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931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295F-F87C-4654-80B7-0F753E698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3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9400"/>
            <a:ext cx="1974585" cy="5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524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295F-F87C-4654-80B7-0F753E698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3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9400"/>
            <a:ext cx="1974585" cy="5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57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6B92D-A509-4946-A435-79E0B6BA7129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557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7ABAE-794D-490E-9D6A-0FA8420938C2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06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968" y="1990726"/>
            <a:ext cx="2823633" cy="124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3801" y="1990726"/>
            <a:ext cx="2825751" cy="124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5EAD8-97A3-48F5-8452-4B40DA971FFB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42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9944"/>
            <a:ext cx="10972800" cy="292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B74AB-B85E-4A37-9A4A-EDBCB4572454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90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4B6D4-C54E-4D9D-AA41-BD9A22A506B4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813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D2F49-E480-4259-9B4B-2B14A4798DAF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371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7323"/>
            <a:ext cx="4011084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70877-C283-4177-9BC9-30626EB35E57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63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59561"/>
            <a:ext cx="73152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CF23A-0E18-47EC-BF07-26A9C3326E40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60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BottomBar"/>
          <p:cNvSpPr>
            <a:spLocks noChangeArrowheads="1"/>
          </p:cNvSpPr>
          <p:nvPr/>
        </p:nvSpPr>
        <p:spPr bwMode="auto">
          <a:xfrm>
            <a:off x="2774952" y="6351588"/>
            <a:ext cx="9417049" cy="508000"/>
          </a:xfrm>
          <a:prstGeom prst="rect">
            <a:avLst/>
          </a:prstGeom>
          <a:solidFill>
            <a:srgbClr val="C7DFFB"/>
          </a:solidFill>
          <a:ln w="9525">
            <a:noFill/>
            <a:miter lim="800000"/>
            <a:headEnd/>
            <a:tailEnd/>
          </a:ln>
        </p:spPr>
        <p:txBody>
          <a:bodyPr wrap="none" lIns="93286" tIns="46643" rIns="93286" bIns="46643" anchor="ctr"/>
          <a:lstStyle/>
          <a:p>
            <a:pPr algn="ctr" defTabSz="933450">
              <a:defRPr/>
            </a:pPr>
            <a:endParaRPr lang="en-US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62985" y="269733"/>
            <a:ext cx="1041823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McK 1. On-page tracker" hidden="1"/>
          <p:cNvSpPr>
            <a:spLocks noChangeArrowheads="1"/>
          </p:cNvSpPr>
          <p:nvPr/>
        </p:nvSpPr>
        <p:spPr bwMode="auto">
          <a:xfrm>
            <a:off x="162985" y="26989"/>
            <a:ext cx="85921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sz="1400">
                <a:solidFill>
                  <a:srgbClr val="808080"/>
                </a:solidFill>
                <a:latin typeface="Arial" charset="0"/>
                <a:ea typeface="ＭＳ Ｐゴシック" pitchFamily="34" charset="-128"/>
                <a:cs typeface="+mn-cs"/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62985" y="542925"/>
            <a:ext cx="4972049" cy="217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8825" indent="-29210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6813" indent="-233363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363" indent="-230188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8675" indent="-233363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55875" indent="-233363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13075" indent="-233363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0275" indent="-233363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7475" indent="-233363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40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1030" name="McK Slide Elements"/>
          <p:cNvGrpSpPr>
            <a:grpSpLocks/>
          </p:cNvGrpSpPr>
          <p:nvPr/>
        </p:nvGrpSpPr>
        <p:grpSpPr bwMode="auto">
          <a:xfrm>
            <a:off x="162985" y="6203951"/>
            <a:ext cx="11628967" cy="517525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6363" indent="-106363" defTabSz="9128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58825" indent="-292100" defTabSz="9128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66813" indent="-233363" defTabSz="9128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30363" indent="-230188" defTabSz="9128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98675" indent="-233363" defTabSz="9128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55875" indent="-23336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3013075" indent="-23336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70275" indent="-23336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927475" indent="-23336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000">
                  <a:cs typeface="+mn-cs"/>
                </a:rPr>
                <a:t>1 Footnote</a:t>
              </a:r>
            </a:p>
          </p:txBody>
        </p:sp>
        <p:sp>
          <p:nvSpPr>
            <p:cNvPr id="1041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622300" indent="-622300" defTabSz="912813">
                <a:tabLst>
                  <a:tab pos="625475" algn="l"/>
                </a:tabLst>
                <a:defRPr/>
              </a:pPr>
              <a:r>
                <a:rPr lang="en-US" sz="10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+mn-cs"/>
                </a:rPr>
                <a:t>SOURCE: Source</a:t>
              </a:r>
            </a:p>
          </p:txBody>
        </p:sp>
      </p:grpSp>
      <p:grpSp>
        <p:nvGrpSpPr>
          <p:cNvPr id="1031" name="ACET" hidden="1"/>
          <p:cNvGrpSpPr>
            <a:grpSpLocks/>
          </p:cNvGrpSpPr>
          <p:nvPr/>
        </p:nvGrpSpPr>
        <p:grpSpPr bwMode="auto">
          <a:xfrm>
            <a:off x="1976967" y="1095818"/>
            <a:ext cx="5799667" cy="572647"/>
            <a:chOff x="915" y="677"/>
            <a:chExt cx="2686" cy="353"/>
          </a:xfrm>
        </p:grpSpPr>
        <p:cxnSp>
          <p:nvCxnSpPr>
            <p:cNvPr id="1038" name="AutoShape 249" hidden="1"/>
            <p:cNvCxnSpPr>
              <a:cxnSpLocks noChangeShapeType="1"/>
              <a:stCxn id="1039" idx="4"/>
              <a:endCxn id="1039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9" name="AutoShape 250" hidden="1"/>
            <p:cNvSpPr>
              <a:spLocks noChangeArrowheads="1"/>
            </p:cNvSpPr>
            <p:nvPr/>
          </p:nvSpPr>
          <p:spPr bwMode="auto">
            <a:xfrm>
              <a:off x="915" y="677"/>
              <a:ext cx="2686" cy="35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18657" anchor="b">
              <a:spAutoFit/>
            </a:bodyPr>
            <a:lstStyle/>
            <a:p>
              <a:pPr defTabSz="933450">
                <a:defRPr/>
              </a:pPr>
              <a:r>
                <a:rPr lang="en-US" sz="1800" b="1">
                  <a:latin typeface="Arial" charset="0"/>
                  <a:ea typeface="ＭＳ Ｐゴシック" pitchFamily="34" charset="-128"/>
                  <a:cs typeface="+mn-cs"/>
                </a:rPr>
                <a:t>Title</a:t>
              </a:r>
            </a:p>
            <a:p>
              <a:pPr defTabSz="933450">
                <a:defRPr/>
              </a:pPr>
              <a:r>
                <a:rPr lang="en-US" sz="1800">
                  <a:solidFill>
                    <a:srgbClr val="808080"/>
                  </a:solidFill>
                  <a:latin typeface="Arial" charset="0"/>
                  <a:ea typeface="ＭＳ Ｐゴシック" pitchFamily="34" charset="-128"/>
                  <a:cs typeface="+mn-cs"/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26851" y="6565901"/>
            <a:ext cx="264583" cy="155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fld id="{087EC9C5-6094-4A65-BB5B-E9E97280322B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  <p:sp>
        <p:nvSpPr>
          <p:cNvPr id="1033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967" y="1990726"/>
            <a:ext cx="5852584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doc id"/>
          <p:cNvSpPr>
            <a:spLocks noChangeArrowheads="1"/>
          </p:cNvSpPr>
          <p:nvPr/>
        </p:nvSpPr>
        <p:spPr bwMode="auto">
          <a:xfrm>
            <a:off x="10996085" y="36513"/>
            <a:ext cx="893233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 defTabSz="912813">
              <a:defRPr/>
            </a:pPr>
            <a:endParaRPr lang="en-US" sz="800">
              <a:solidFill>
                <a:srgbClr val="000000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1"/>
            <a:ext cx="1617133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3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" y="6351588"/>
            <a:ext cx="263313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7"/>
          <p:cNvSpPr>
            <a:spLocks noChangeArrowheads="1"/>
          </p:cNvSpPr>
          <p:nvPr/>
        </p:nvSpPr>
        <p:spPr bwMode="auto">
          <a:xfrm>
            <a:off x="1" y="838200"/>
            <a:ext cx="12198351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0" tIns="45711" rIns="91420" bIns="45711" anchor="ctr"/>
          <a:lstStyle/>
          <a:p>
            <a:pPr algn="ctr" defTabSz="933450">
              <a:defRPr/>
            </a:pPr>
            <a:endParaRPr lang="en-US" sz="1800">
              <a:solidFill>
                <a:srgbClr val="FFFFFF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77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9" r:id="rId13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5pPr>
      <a:lvl6pPr marL="457200"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6pPr>
      <a:lvl7pPr marL="914400"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7pPr>
      <a:lvl8pPr marL="1371600"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8pPr>
      <a:lvl9pPr marL="1828800"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2pPr>
      <a:lvl3pPr marL="466725" indent="-268288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627063" indent="-1587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600">
          <a:solidFill>
            <a:schemeClr val="tx1"/>
          </a:solidFill>
          <a:latin typeface="+mn-lt"/>
        </a:defRPr>
      </a:lvl4pPr>
      <a:lvl5pPr marL="7620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5pPr>
      <a:lvl6pPr marL="12192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6pPr>
      <a:lvl7pPr marL="16764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7pPr>
      <a:lvl8pPr marL="21336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8pPr>
      <a:lvl9pPr marL="25908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BottomBar"/>
          <p:cNvSpPr>
            <a:spLocks noChangeArrowheads="1"/>
          </p:cNvSpPr>
          <p:nvPr userDrawn="1"/>
        </p:nvSpPr>
        <p:spPr bwMode="auto">
          <a:xfrm>
            <a:off x="0" y="6349400"/>
            <a:ext cx="12192000" cy="5086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76" tIns="46638" rIns="93276" bIns="466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168" y="126585"/>
            <a:ext cx="10068336" cy="5632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167" y="993913"/>
            <a:ext cx="10952917" cy="5183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6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295F-F87C-4654-80B7-0F753E698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504" y="25540"/>
            <a:ext cx="1480931" cy="66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89844"/>
            <a:ext cx="12175435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6" rIns="91411" bIns="4570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2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29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Epic Revenue Cycle</a:t>
            </a:r>
            <a:br>
              <a:rPr lang="en-US" sz="4800" dirty="0" smtClean="0"/>
            </a:br>
            <a:r>
              <a:rPr lang="en-US" sz="4800" dirty="0" smtClean="0"/>
              <a:t>for Research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91528"/>
            <a:ext cx="9144000" cy="1655762"/>
          </a:xfrm>
        </p:spPr>
        <p:txBody>
          <a:bodyPr/>
          <a:lstStyle/>
          <a:p>
            <a:r>
              <a:rPr lang="en-US" dirty="0" smtClean="0"/>
              <a:t>December,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295F-F87C-4654-80B7-0F753E698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86590" y="290946"/>
            <a:ext cx="10273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solidFill>
                  <a:srgbClr val="002960"/>
                </a:solidFill>
                <a:latin typeface="Arial"/>
                <a:ea typeface="ＭＳ Ｐゴシック"/>
              </a:rPr>
              <a:t>Epic Research Standard Workflow 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1852612"/>
            <a:ext cx="11410950" cy="3152775"/>
          </a:xfrm>
          <a:prstGeom prst="rect">
            <a:avLst/>
          </a:prstGeom>
        </p:spPr>
      </p:pic>
      <p:sp>
        <p:nvSpPr>
          <p:cNvPr id="4" name="Line Callout 1 3"/>
          <p:cNvSpPr/>
          <p:nvPr/>
        </p:nvSpPr>
        <p:spPr>
          <a:xfrm>
            <a:off x="2710249" y="1375719"/>
            <a:ext cx="832021" cy="551935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From </a:t>
            </a:r>
            <a:r>
              <a:rPr lang="en-US" sz="1200" b="1" dirty="0" err="1" smtClean="0">
                <a:solidFill>
                  <a:srgbClr val="7030A0"/>
                </a:solidFill>
              </a:rPr>
              <a:t>VelosCT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4946822" y="1375719"/>
            <a:ext cx="832021" cy="551935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From </a:t>
            </a:r>
            <a:r>
              <a:rPr lang="en-US" sz="1200" b="1" dirty="0" err="1" smtClean="0">
                <a:solidFill>
                  <a:srgbClr val="7030A0"/>
                </a:solidFill>
              </a:rPr>
              <a:t>VelosCT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8196649" y="4934465"/>
            <a:ext cx="1021492" cy="612648"/>
          </a:xfrm>
          <a:prstGeom prst="borderCallout1">
            <a:avLst>
              <a:gd name="adj1" fmla="val 18750"/>
              <a:gd name="adj2" fmla="val -8333"/>
              <a:gd name="adj3" fmla="val -44821"/>
              <a:gd name="adj4" fmla="val -45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Revenue Integrity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9218141" y="1375719"/>
            <a:ext cx="832021" cy="551935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Study Team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10969454" y="1375718"/>
            <a:ext cx="832021" cy="551935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Study Team</a:t>
            </a:r>
            <a:endParaRPr lang="en-US" sz="1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Timeline- Where We are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295F-F87C-4654-80B7-0F753E698310}" type="slidenum">
              <a:rPr lang="en-US" smtClean="0"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472535" y="1379538"/>
            <a:ext cx="8914422" cy="4043507"/>
            <a:chOff x="31315" y="1627907"/>
            <a:chExt cx="8914422" cy="4043507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5654437" y="1627909"/>
              <a:ext cx="1273811" cy="3284191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7680672" y="1627907"/>
              <a:ext cx="1233223" cy="3284191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1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758076" y="1627909"/>
              <a:ext cx="1273811" cy="328419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031886" y="1627907"/>
              <a:ext cx="1348740" cy="3284191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1315" y="1627909"/>
              <a:ext cx="8914422" cy="3612687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534059" y="3073588"/>
              <a:ext cx="1143000" cy="2597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42863" tIns="21431" rIns="42863" bIns="21431">
              <a:spAutoFit/>
            </a:bodyPr>
            <a:lstStyle/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Executive education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Project planning and scope decisions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Interface analysis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Project team staffed and scheduled for training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Groundwork surveys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745321" y="3080421"/>
              <a:ext cx="1303339" cy="1782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42863" tIns="21431" rIns="42863" bIns="21431">
              <a:spAutoFit/>
            </a:bodyPr>
            <a:lstStyle/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Project team attends training at Epic and completes certification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Direction Sessions by Epic Team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Finalize project plan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088293" y="3150466"/>
              <a:ext cx="1306513" cy="2005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63" tIns="21431" rIns="42863" bIns="21431">
              <a:spAutoFit/>
            </a:bodyPr>
            <a:lstStyle/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Workflow sprints and system configuration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Adoption sessions with stakeholders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Interface build and testing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Workflow sign-off</a:t>
              </a:r>
            </a:p>
            <a:p>
              <a:pPr marL="0" marR="0" lvl="0" indent="0" defTabSz="42860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</a:endParaRPr>
            </a:p>
            <a:p>
              <a:pPr marL="0" marR="0" lvl="0" indent="0" defTabSz="42860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420259" y="3083839"/>
              <a:ext cx="1219200" cy="2005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63" tIns="21431" rIns="42863" bIns="21431">
              <a:spAutoFit/>
            </a:bodyPr>
            <a:lstStyle/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Application and Integrated testing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Complete content build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Training lesson plans completed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Parallel Revenue Cycle Testing (PRCT)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688673" y="3063336"/>
              <a:ext cx="1246188" cy="2228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42863" tIns="21431" rIns="42863" bIns="21431">
              <a:spAutoFit/>
            </a:bodyPr>
            <a:lstStyle/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End-user testing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End users trained using Training Wheels 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Go-live readiness assessments and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dress rehearsal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Go-live and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cut-over planning</a:t>
              </a:r>
            </a:p>
            <a:p>
              <a:pPr marL="89292" marR="0" lvl="0" indent="-89292" defTabSz="428604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Go-live!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6934859" y="3099785"/>
              <a:ext cx="1219200" cy="1461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89292" marR="0" lvl="0" indent="-89292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Post live visits by Epic team</a:t>
              </a:r>
            </a:p>
            <a:p>
              <a:pPr marL="89292" marR="0" lvl="0" indent="-89292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Evaluation of future scope</a:t>
              </a:r>
            </a:p>
            <a:p>
              <a:pPr marL="89292" marR="0" lvl="0" indent="-89292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</a:rPr>
                <a:t>Tracking of key performance indicators</a:t>
              </a:r>
            </a:p>
          </p:txBody>
        </p:sp>
        <p:sp>
          <p:nvSpPr>
            <p:cNvPr id="18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983451" y="1919140"/>
              <a:ext cx="568325" cy="264289"/>
            </a:xfrm>
            <a:prstGeom prst="rect">
              <a:avLst/>
            </a:prstGeom>
          </p:spPr>
          <p:txBody>
            <a:bodyPr wrap="none" fromWordArt="1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cs typeface="Tahoma"/>
              </a:endParaRPr>
            </a:p>
          </p:txBody>
        </p:sp>
        <p:sp>
          <p:nvSpPr>
            <p:cNvPr id="19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250278" y="1919140"/>
              <a:ext cx="617537" cy="240367"/>
            </a:xfrm>
            <a:prstGeom prst="rect">
              <a:avLst/>
            </a:prstGeom>
          </p:spPr>
          <p:txBody>
            <a:bodyPr wrap="none" fromWordArt="1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0" cap="none" spc="0" normalizeH="0" baseline="0" noProof="0" dirty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/>
                  <a:uLnTx/>
                  <a:uFillTx/>
                  <a:latin typeface="Calibri Light"/>
                  <a:cs typeface="Tahoma"/>
                </a:rPr>
                <a:t>  </a:t>
              </a:r>
            </a:p>
          </p:txBody>
        </p:sp>
        <p:sp>
          <p:nvSpPr>
            <p:cNvPr id="2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4380576" y="1823449"/>
              <a:ext cx="974725" cy="431749"/>
            </a:xfrm>
            <a:prstGeom prst="rect">
              <a:avLst/>
            </a:prstGeom>
          </p:spPr>
          <p:txBody>
            <a:bodyPr wrap="none" fromWordArt="1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cs typeface="Tahoma"/>
              </a:endParaRPr>
            </a:p>
          </p:txBody>
        </p:sp>
        <p:sp>
          <p:nvSpPr>
            <p:cNvPr id="21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7036461" y="1858763"/>
              <a:ext cx="865188" cy="300743"/>
            </a:xfrm>
            <a:prstGeom prst="rect">
              <a:avLst/>
            </a:prstGeom>
          </p:spPr>
          <p:txBody>
            <a:bodyPr wrap="none" fromWordArt="1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cs typeface="Tahom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34127" y="1708785"/>
              <a:ext cx="1042935" cy="575687"/>
            </a:xfrm>
            <a:prstGeom prst="rect">
              <a:avLst/>
            </a:prstGeom>
            <a:solidFill>
              <a:srgbClr val="C7E0FB">
                <a:lumMod val="20000"/>
                <a:lumOff val="80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Groundwork and Project Scope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07934" y="1708785"/>
              <a:ext cx="1070864" cy="575687"/>
            </a:xfrm>
            <a:prstGeom prst="rect">
              <a:avLst/>
            </a:prstGeom>
            <a:solidFill>
              <a:srgbClr val="C7E0FB">
                <a:lumMod val="20000"/>
                <a:lumOff val="80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Direction Setting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81747" y="1708785"/>
              <a:ext cx="1068071" cy="575687"/>
            </a:xfrm>
            <a:prstGeom prst="rect">
              <a:avLst/>
            </a:prstGeom>
            <a:solidFill>
              <a:srgbClr val="C7E0FB">
                <a:lumMod val="20000"/>
                <a:lumOff val="80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Adoption &amp; System Configuration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30485" y="1708785"/>
              <a:ext cx="974091" cy="575687"/>
            </a:xfrm>
            <a:prstGeom prst="rect">
              <a:avLst/>
            </a:prstGeom>
            <a:solidFill>
              <a:srgbClr val="C7E0FB">
                <a:lumMod val="20000"/>
                <a:lumOff val="80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Testing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804297" y="1708785"/>
              <a:ext cx="974091" cy="575687"/>
            </a:xfrm>
            <a:prstGeom prst="rect">
              <a:avLst/>
            </a:prstGeom>
            <a:solidFill>
              <a:srgbClr val="C7E0FB">
                <a:lumMod val="20000"/>
                <a:lumOff val="80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Training and Go Live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20584" y="1708785"/>
              <a:ext cx="1066800" cy="575687"/>
            </a:xfrm>
            <a:prstGeom prst="rect">
              <a:avLst/>
            </a:prstGeom>
            <a:solidFill>
              <a:srgbClr val="C7E0FB">
                <a:lumMod val="20000"/>
                <a:lumOff val="80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Post-Live Support &amp; Optimization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8602" y="2790027"/>
              <a:ext cx="1219200" cy="307777"/>
            </a:xfrm>
            <a:prstGeom prst="rect">
              <a:avLst/>
            </a:prstGeom>
            <a:solidFill>
              <a:srgbClr val="C7E0FB">
                <a:lumMod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Phase 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30342" y="2790027"/>
              <a:ext cx="1303339" cy="307777"/>
            </a:xfrm>
            <a:prstGeom prst="rect">
              <a:avLst/>
            </a:prstGeom>
            <a:solidFill>
              <a:srgbClr val="C7E0FB">
                <a:lumMod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Phase 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33683" y="2790027"/>
              <a:ext cx="1331913" cy="307777"/>
            </a:xfrm>
            <a:prstGeom prst="rect">
              <a:avLst/>
            </a:prstGeom>
            <a:solidFill>
              <a:srgbClr val="C7E0FB">
                <a:lumMod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Phase 2</a:t>
              </a:r>
            </a:p>
          </p:txBody>
        </p:sp>
        <p:sp>
          <p:nvSpPr>
            <p:cNvPr id="31" name="Right Arrow 34"/>
            <p:cNvSpPr/>
            <p:nvPr/>
          </p:nvSpPr>
          <p:spPr>
            <a:xfrm>
              <a:off x="309784" y="2321569"/>
              <a:ext cx="8341338" cy="492925"/>
            </a:xfrm>
            <a:prstGeom prst="rightArrow">
              <a:avLst/>
            </a:prstGeom>
            <a:solidFill>
              <a:srgbClr val="C7E0FB"/>
            </a:solidFill>
            <a:ln w="25400" cap="flat" cmpd="sng" algn="ctr">
              <a:solidFill>
                <a:srgbClr val="C7E0FB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65646" y="2790027"/>
              <a:ext cx="1273811" cy="307777"/>
            </a:xfrm>
            <a:prstGeom prst="rect">
              <a:avLst/>
            </a:prstGeom>
            <a:solidFill>
              <a:srgbClr val="C7E0FB">
                <a:lumMod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Phase 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39459" y="2790027"/>
              <a:ext cx="1273809" cy="307777"/>
            </a:xfrm>
            <a:prstGeom prst="rect">
              <a:avLst/>
            </a:prstGeom>
            <a:solidFill>
              <a:srgbClr val="C7E0FB">
                <a:lumMod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Phase 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13263" y="2790027"/>
              <a:ext cx="1253491" cy="307777"/>
            </a:xfrm>
            <a:prstGeom prst="rect">
              <a:avLst/>
            </a:prstGeom>
            <a:solidFill>
              <a:srgbClr val="C7E0FB">
                <a:lumMod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Phase 5</a:t>
              </a:r>
            </a:p>
          </p:txBody>
        </p:sp>
        <p:sp>
          <p:nvSpPr>
            <p:cNvPr id="35" name="5-Point Star 35"/>
            <p:cNvSpPr/>
            <p:nvPr/>
          </p:nvSpPr>
          <p:spPr>
            <a:xfrm>
              <a:off x="6778388" y="2388746"/>
              <a:ext cx="266441" cy="294968"/>
            </a:xfrm>
            <a:prstGeom prst="star5">
              <a:avLst/>
            </a:prstGeom>
            <a:solidFill>
              <a:srgbClr val="FFC000"/>
            </a:solidFill>
            <a:ln w="19050" cap="flat" cmpd="sng" algn="ctr">
              <a:solidFill>
                <a:srgbClr val="C7E0FB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03176" y="2400183"/>
              <a:ext cx="1060453" cy="36933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Calibri Light"/>
                </a:rPr>
                <a:t>Go Live!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351183" y="1627907"/>
              <a:ext cx="1331961" cy="3481791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581553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1_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159</Words>
  <Application>Microsoft Office PowerPoint</Application>
  <PresentationFormat>Widescreen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Tahoma</vt:lpstr>
      <vt:lpstr>1_blank</vt:lpstr>
      <vt:lpstr>Office Theme</vt:lpstr>
      <vt:lpstr> Epic Revenue Cycle for Research</vt:lpstr>
      <vt:lpstr>PowerPoint Presentation</vt:lpstr>
      <vt:lpstr>Timeline- Where We are Today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Podradchik, Eric</dc:creator>
  <cp:lastModifiedBy>Stone, Theresa</cp:lastModifiedBy>
  <cp:revision>35</cp:revision>
  <cp:lastPrinted>2017-04-18T13:38:42Z</cp:lastPrinted>
  <dcterms:created xsi:type="dcterms:W3CDTF">2017-01-31T15:03:13Z</dcterms:created>
  <dcterms:modified xsi:type="dcterms:W3CDTF">2017-12-20T16:06:41Z</dcterms:modified>
</cp:coreProperties>
</file>