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11"/>
  </p:notesMasterIdLst>
  <p:handoutMasterIdLst>
    <p:handoutMasterId r:id="rId12"/>
  </p:handoutMasterIdLst>
  <p:sldIdLst>
    <p:sldId id="836" r:id="rId2"/>
    <p:sldId id="849" r:id="rId3"/>
    <p:sldId id="859" r:id="rId4"/>
    <p:sldId id="860" r:id="rId5"/>
    <p:sldId id="852" r:id="rId6"/>
    <p:sldId id="855" r:id="rId7"/>
    <p:sldId id="856" r:id="rId8"/>
    <p:sldId id="858" r:id="rId9"/>
    <p:sldId id="857" r:id="rId10"/>
  </p:sldIdLst>
  <p:sldSz cx="9144000" cy="6858000" type="screen4x3"/>
  <p:notesSz cx="7010400" cy="92964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2"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 id="2" name="Monahan, Melissa" initials="M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F56"/>
    <a:srgbClr val="00B050"/>
    <a:srgbClr val="FFFFFF"/>
    <a:srgbClr val="FFCCFF"/>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0" autoAdjust="0"/>
    <p:restoredTop sz="96433" autoAdjust="0"/>
  </p:normalViewPr>
  <p:slideViewPr>
    <p:cSldViewPr snapToGrid="0">
      <p:cViewPr varScale="1">
        <p:scale>
          <a:sx n="106" d="100"/>
          <a:sy n="106" d="100"/>
        </p:scale>
        <p:origin x="570" y="114"/>
      </p:cViewPr>
      <p:guideLst>
        <p:guide orient="horz" pos="312"/>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00364-DB3F-4E4F-BD28-0CE3D9EFA5CF}" type="doc">
      <dgm:prSet loTypeId="urn:microsoft.com/office/officeart/2005/8/layout/venn1" loCatId="relationship" qsTypeId="urn:microsoft.com/office/officeart/2005/8/quickstyle/simple1" qsCatId="simple" csTypeId="urn:microsoft.com/office/officeart/2005/8/colors/accent4_3" csCatId="accent4" phldr="1"/>
      <dgm:spPr/>
    </dgm:pt>
    <dgm:pt modelId="{FDA07E67-6F49-4FE4-99EB-370087448FD0}">
      <dgm:prSet phldrT="[Text]" custT="1"/>
      <dgm:spPr/>
      <dgm:t>
        <a:bodyPr/>
        <a:lstStyle/>
        <a:p>
          <a:r>
            <a:rPr lang="en-US" sz="2800" dirty="0" smtClean="0">
              <a:latin typeface="Times New Roman" panose="02020603050405020304" pitchFamily="18" charset="0"/>
              <a:cs typeface="Times New Roman" panose="02020603050405020304" pitchFamily="18" charset="0"/>
            </a:rPr>
            <a:t>Research</a:t>
          </a:r>
          <a:endParaRPr lang="en-US" sz="2800" dirty="0">
            <a:latin typeface="Times New Roman" panose="02020603050405020304" pitchFamily="18" charset="0"/>
            <a:cs typeface="Times New Roman" panose="02020603050405020304" pitchFamily="18" charset="0"/>
          </a:endParaRPr>
        </a:p>
      </dgm:t>
    </dgm:pt>
    <dgm:pt modelId="{34087539-935D-4245-9494-CB1547C4D7A0}" type="parTrans" cxnId="{59B202CE-0245-44E9-886C-2142952233D0}">
      <dgm:prSet/>
      <dgm:spPr/>
      <dgm:t>
        <a:bodyPr/>
        <a:lstStyle/>
        <a:p>
          <a:endParaRPr lang="en-US"/>
        </a:p>
      </dgm:t>
    </dgm:pt>
    <dgm:pt modelId="{6FDFFD65-9924-4622-8CE4-98A1BAEC48CB}" type="sibTrans" cxnId="{59B202CE-0245-44E9-886C-2142952233D0}">
      <dgm:prSet/>
      <dgm:spPr/>
      <dgm:t>
        <a:bodyPr/>
        <a:lstStyle/>
        <a:p>
          <a:endParaRPr lang="en-US"/>
        </a:p>
      </dgm:t>
    </dgm:pt>
    <dgm:pt modelId="{BFAC0548-C17B-4D97-B32A-14CA9965678D}">
      <dgm:prSet phldrT="[Text]" custT="1"/>
      <dgm:spPr>
        <a:solidFill>
          <a:srgbClr val="FFC000">
            <a:alpha val="50000"/>
          </a:srgbClr>
        </a:solidFill>
      </dgm:spPr>
      <dgm:t>
        <a:bodyPr/>
        <a:lstStyle/>
        <a:p>
          <a:r>
            <a:rPr lang="en-US" sz="2400" dirty="0" smtClean="0">
              <a:latin typeface="Times New Roman" panose="02020603050405020304" pitchFamily="18" charset="0"/>
              <a:cs typeface="Times New Roman" panose="02020603050405020304" pitchFamily="18" charset="0"/>
            </a:rPr>
            <a:t>Laboratory</a:t>
          </a:r>
          <a:endParaRPr lang="en-US" sz="2400" dirty="0">
            <a:latin typeface="Times New Roman" panose="02020603050405020304" pitchFamily="18" charset="0"/>
            <a:cs typeface="Times New Roman" panose="02020603050405020304" pitchFamily="18" charset="0"/>
          </a:endParaRPr>
        </a:p>
      </dgm:t>
    </dgm:pt>
    <dgm:pt modelId="{651EA363-3E25-4033-B45A-8161BA734E38}" type="parTrans" cxnId="{F2AE8D1B-B741-4F5F-9716-F68BF554AEAA}">
      <dgm:prSet/>
      <dgm:spPr/>
      <dgm:t>
        <a:bodyPr/>
        <a:lstStyle/>
        <a:p>
          <a:endParaRPr lang="en-US"/>
        </a:p>
      </dgm:t>
    </dgm:pt>
    <dgm:pt modelId="{ED1B23A0-E4C9-434A-BC80-DC38752311CA}" type="sibTrans" cxnId="{F2AE8D1B-B741-4F5F-9716-F68BF554AEAA}">
      <dgm:prSet/>
      <dgm:spPr/>
      <dgm:t>
        <a:bodyPr/>
        <a:lstStyle/>
        <a:p>
          <a:endParaRPr lang="en-US"/>
        </a:p>
      </dgm:t>
    </dgm:pt>
    <dgm:pt modelId="{4E5396B9-BFF1-4328-AAF6-4D967CAF8A5F}" type="pres">
      <dgm:prSet presAssocID="{92400364-DB3F-4E4F-BD28-0CE3D9EFA5CF}" presName="compositeShape" presStyleCnt="0">
        <dgm:presLayoutVars>
          <dgm:chMax val="7"/>
          <dgm:dir/>
          <dgm:resizeHandles val="exact"/>
        </dgm:presLayoutVars>
      </dgm:prSet>
      <dgm:spPr/>
    </dgm:pt>
    <dgm:pt modelId="{159B307D-486C-437F-8373-FEBB56CCF7E2}" type="pres">
      <dgm:prSet presAssocID="{FDA07E67-6F49-4FE4-99EB-370087448FD0}" presName="circ1" presStyleLbl="vennNode1" presStyleIdx="0" presStyleCnt="2" custScaleX="99967" custScaleY="99089"/>
      <dgm:spPr/>
      <dgm:t>
        <a:bodyPr/>
        <a:lstStyle/>
        <a:p>
          <a:endParaRPr lang="en-US"/>
        </a:p>
      </dgm:t>
    </dgm:pt>
    <dgm:pt modelId="{72252339-5995-44A4-97C1-C86391089638}" type="pres">
      <dgm:prSet presAssocID="{FDA07E67-6F49-4FE4-99EB-370087448FD0}" presName="circ1Tx" presStyleLbl="revTx" presStyleIdx="0" presStyleCnt="0">
        <dgm:presLayoutVars>
          <dgm:chMax val="0"/>
          <dgm:chPref val="0"/>
          <dgm:bulletEnabled val="1"/>
        </dgm:presLayoutVars>
      </dgm:prSet>
      <dgm:spPr/>
      <dgm:t>
        <a:bodyPr/>
        <a:lstStyle/>
        <a:p>
          <a:endParaRPr lang="en-US"/>
        </a:p>
      </dgm:t>
    </dgm:pt>
    <dgm:pt modelId="{89A52B42-E284-42CA-9787-FBCF9313049B}" type="pres">
      <dgm:prSet presAssocID="{BFAC0548-C17B-4D97-B32A-14CA9965678D}" presName="circ2" presStyleLbl="vennNode1" presStyleIdx="1" presStyleCnt="2" custScaleX="105135" custScaleY="102363"/>
      <dgm:spPr/>
      <dgm:t>
        <a:bodyPr/>
        <a:lstStyle/>
        <a:p>
          <a:endParaRPr lang="en-US"/>
        </a:p>
      </dgm:t>
    </dgm:pt>
    <dgm:pt modelId="{FEA1DC24-8E28-4CD2-802F-523DEBC0B512}" type="pres">
      <dgm:prSet presAssocID="{BFAC0548-C17B-4D97-B32A-14CA9965678D}" presName="circ2Tx" presStyleLbl="revTx" presStyleIdx="0" presStyleCnt="0">
        <dgm:presLayoutVars>
          <dgm:chMax val="0"/>
          <dgm:chPref val="0"/>
          <dgm:bulletEnabled val="1"/>
        </dgm:presLayoutVars>
      </dgm:prSet>
      <dgm:spPr/>
      <dgm:t>
        <a:bodyPr/>
        <a:lstStyle/>
        <a:p>
          <a:endParaRPr lang="en-US"/>
        </a:p>
      </dgm:t>
    </dgm:pt>
  </dgm:ptLst>
  <dgm:cxnLst>
    <dgm:cxn modelId="{F2AE8D1B-B741-4F5F-9716-F68BF554AEAA}" srcId="{92400364-DB3F-4E4F-BD28-0CE3D9EFA5CF}" destId="{BFAC0548-C17B-4D97-B32A-14CA9965678D}" srcOrd="1" destOrd="0" parTransId="{651EA363-3E25-4033-B45A-8161BA734E38}" sibTransId="{ED1B23A0-E4C9-434A-BC80-DC38752311CA}"/>
    <dgm:cxn modelId="{16275AD3-98A7-4A94-92FC-C3FAF6FDC111}" type="presOf" srcId="{FDA07E67-6F49-4FE4-99EB-370087448FD0}" destId="{72252339-5995-44A4-97C1-C86391089638}" srcOrd="1" destOrd="0" presId="urn:microsoft.com/office/officeart/2005/8/layout/venn1"/>
    <dgm:cxn modelId="{59B202CE-0245-44E9-886C-2142952233D0}" srcId="{92400364-DB3F-4E4F-BD28-0CE3D9EFA5CF}" destId="{FDA07E67-6F49-4FE4-99EB-370087448FD0}" srcOrd="0" destOrd="0" parTransId="{34087539-935D-4245-9494-CB1547C4D7A0}" sibTransId="{6FDFFD65-9924-4622-8CE4-98A1BAEC48CB}"/>
    <dgm:cxn modelId="{DCA72356-AF4F-4286-B2C1-98AB59D77D33}" type="presOf" srcId="{92400364-DB3F-4E4F-BD28-0CE3D9EFA5CF}" destId="{4E5396B9-BFF1-4328-AAF6-4D967CAF8A5F}" srcOrd="0" destOrd="0" presId="urn:microsoft.com/office/officeart/2005/8/layout/venn1"/>
    <dgm:cxn modelId="{57982E2F-02E3-48A9-93F5-181F01CDE5C7}" type="presOf" srcId="{FDA07E67-6F49-4FE4-99EB-370087448FD0}" destId="{159B307D-486C-437F-8373-FEBB56CCF7E2}" srcOrd="0" destOrd="0" presId="urn:microsoft.com/office/officeart/2005/8/layout/venn1"/>
    <dgm:cxn modelId="{29C92259-8B25-437A-B50E-B58D516109B3}" type="presOf" srcId="{BFAC0548-C17B-4D97-B32A-14CA9965678D}" destId="{89A52B42-E284-42CA-9787-FBCF9313049B}" srcOrd="0" destOrd="0" presId="urn:microsoft.com/office/officeart/2005/8/layout/venn1"/>
    <dgm:cxn modelId="{45A315D9-26DF-4C5E-8AEE-D547F93B001E}" type="presOf" srcId="{BFAC0548-C17B-4D97-B32A-14CA9965678D}" destId="{FEA1DC24-8E28-4CD2-802F-523DEBC0B512}" srcOrd="1" destOrd="0" presId="urn:microsoft.com/office/officeart/2005/8/layout/venn1"/>
    <dgm:cxn modelId="{F978E864-700B-47B9-8F8D-304BD48A7515}" type="presParOf" srcId="{4E5396B9-BFF1-4328-AAF6-4D967CAF8A5F}" destId="{159B307D-486C-437F-8373-FEBB56CCF7E2}" srcOrd="0" destOrd="0" presId="urn:microsoft.com/office/officeart/2005/8/layout/venn1"/>
    <dgm:cxn modelId="{43A5996F-3688-460E-AD29-80898674FDF4}" type="presParOf" srcId="{4E5396B9-BFF1-4328-AAF6-4D967CAF8A5F}" destId="{72252339-5995-44A4-97C1-C86391089638}" srcOrd="1" destOrd="0" presId="urn:microsoft.com/office/officeart/2005/8/layout/venn1"/>
    <dgm:cxn modelId="{A1D2BC4F-B3B9-46BA-A06D-0FB38064E6FB}" type="presParOf" srcId="{4E5396B9-BFF1-4328-AAF6-4D967CAF8A5F}" destId="{89A52B42-E284-42CA-9787-FBCF9313049B}" srcOrd="2" destOrd="0" presId="urn:microsoft.com/office/officeart/2005/8/layout/venn1"/>
    <dgm:cxn modelId="{1EB0E5C4-0E8D-4408-9AC9-9C4B8840E653}" type="presParOf" srcId="{4E5396B9-BFF1-4328-AAF6-4D967CAF8A5F}" destId="{FEA1DC24-8E28-4CD2-802F-523DEBC0B51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5138"/>
          </a:xfrm>
          <a:prstGeom prst="rect">
            <a:avLst/>
          </a:prstGeom>
        </p:spPr>
        <p:txBody>
          <a:bodyPr vert="horz" lIns="91760" tIns="45879" rIns="91760" bIns="45879"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970342" y="2"/>
            <a:ext cx="3038475" cy="465138"/>
          </a:xfrm>
          <a:prstGeom prst="rect">
            <a:avLst/>
          </a:prstGeom>
        </p:spPr>
        <p:txBody>
          <a:bodyPr vert="horz" lIns="91760" tIns="45879" rIns="91760" bIns="45879"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7/12/2019</a:t>
            </a:fld>
            <a:endParaRPr lang="en-US" dirty="0"/>
          </a:p>
        </p:txBody>
      </p:sp>
      <p:sp>
        <p:nvSpPr>
          <p:cNvPr id="4" name="Footer Placeholder 3"/>
          <p:cNvSpPr>
            <a:spLocks noGrp="1"/>
          </p:cNvSpPr>
          <p:nvPr>
            <p:ph type="ftr" sz="quarter" idx="2"/>
          </p:nvPr>
        </p:nvSpPr>
        <p:spPr>
          <a:xfrm>
            <a:off x="4" y="8829676"/>
            <a:ext cx="3038475" cy="465138"/>
          </a:xfrm>
          <a:prstGeom prst="rect">
            <a:avLst/>
          </a:prstGeom>
        </p:spPr>
        <p:txBody>
          <a:bodyPr vert="horz" lIns="91760" tIns="45879" rIns="91760" bIns="45879"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42" y="8829676"/>
            <a:ext cx="3038475" cy="465138"/>
          </a:xfrm>
          <a:prstGeom prst="rect">
            <a:avLst/>
          </a:prstGeom>
        </p:spPr>
        <p:txBody>
          <a:bodyPr vert="horz" lIns="91760" tIns="45879" rIns="91760" bIns="45879"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5138"/>
          </a:xfrm>
          <a:prstGeom prst="rect">
            <a:avLst/>
          </a:prstGeom>
        </p:spPr>
        <p:txBody>
          <a:bodyPr vert="horz" lIns="93503" tIns="46752" rIns="93503" bIns="46752"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342" y="2"/>
            <a:ext cx="3038475" cy="465138"/>
          </a:xfrm>
          <a:prstGeom prst="rect">
            <a:avLst/>
          </a:prstGeom>
        </p:spPr>
        <p:txBody>
          <a:bodyPr vert="horz" lIns="93503" tIns="46752" rIns="93503" bIns="46752"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7/12/2019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03" tIns="46752" rIns="93503" bIns="46752" rtlCol="0" anchor="ctr"/>
          <a:lstStyle/>
          <a:p>
            <a:pPr lvl="0"/>
            <a:endParaRPr lang="en-US" noProof="0" dirty="0"/>
          </a:p>
        </p:txBody>
      </p:sp>
      <p:sp>
        <p:nvSpPr>
          <p:cNvPr id="5" name="Notes Placeholder 4"/>
          <p:cNvSpPr>
            <a:spLocks noGrp="1"/>
          </p:cNvSpPr>
          <p:nvPr>
            <p:ph type="body" sz="quarter" idx="3"/>
          </p:nvPr>
        </p:nvSpPr>
        <p:spPr>
          <a:xfrm>
            <a:off x="701675" y="4416430"/>
            <a:ext cx="5607050" cy="4183063"/>
          </a:xfrm>
          <a:prstGeom prst="rect">
            <a:avLst/>
          </a:prstGeom>
        </p:spPr>
        <p:txBody>
          <a:bodyPr vert="horz" lIns="93503" tIns="46752" rIns="93503" bIns="4675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676"/>
            <a:ext cx="3038475" cy="465138"/>
          </a:xfrm>
          <a:prstGeom prst="rect">
            <a:avLst/>
          </a:prstGeom>
        </p:spPr>
        <p:txBody>
          <a:bodyPr vert="horz" lIns="93503" tIns="46752" rIns="93503" bIns="46752"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42" y="8829676"/>
            <a:ext cx="3038475" cy="465138"/>
          </a:xfrm>
          <a:prstGeom prst="rect">
            <a:avLst/>
          </a:prstGeom>
        </p:spPr>
        <p:txBody>
          <a:bodyPr vert="horz" lIns="93503" tIns="46752" rIns="93503" bIns="46752"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Collection manager is just one example of our departments quality improvement projects. Our department has a robust quality management system in which we monitor both regulatory and self identified monitors for pre-analytical, analytical and post analytical aspects of testing. Our pathology department currently monitors over 25 QA/QI monitors, and our lab medicine department currently monitors over 35 QA/QI monitors. In addition, both departments collaborate with other hospital departments on QA/QI initiatives. If you have any questions or have any projects you would like to collaborate on, do not hesitate to contact me directly.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02472A-8CBE-4E68-90D2-1110967888BC}" type="slidenum">
              <a:rPr lang="en-US" altLang="en-US" smtClean="0"/>
              <a:pPr/>
              <a:t>2</a:t>
            </a:fld>
            <a:endParaRPr lang="en-US" altLang="en-US" smtClean="0"/>
          </a:p>
        </p:txBody>
      </p:sp>
    </p:spTree>
    <p:extLst>
      <p:ext uri="{BB962C8B-B14F-4D97-AF65-F5344CB8AC3E}">
        <p14:creationId xmlns:p14="http://schemas.microsoft.com/office/powerpoint/2010/main" val="255823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Collection manager is just one example of our departments quality improvement projects. Our department has a robust quality management system in which we monitor both regulatory and self identified monitors for pre-analytical, analytical and post analytical aspects of testing. Our pathology department currently monitors over 25 QA/QI monitors, and our lab medicine department currently monitors over 35 QA/QI monitors. In addition, both departments collaborate with other hospital departments on QA/QI initiatives. If you have any questions or have any projects you would like to collaborate on, do not hesitate to contact me directly.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02472A-8CBE-4E68-90D2-1110967888BC}" type="slidenum">
              <a:rPr lang="en-US" altLang="en-US" smtClean="0"/>
              <a:pPr/>
              <a:t>3</a:t>
            </a:fld>
            <a:endParaRPr lang="en-US" altLang="en-US" smtClean="0"/>
          </a:p>
        </p:txBody>
      </p:sp>
    </p:spTree>
    <p:extLst>
      <p:ext uri="{BB962C8B-B14F-4D97-AF65-F5344CB8AC3E}">
        <p14:creationId xmlns:p14="http://schemas.microsoft.com/office/powerpoint/2010/main" val="128398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Collection manager is just one example of our departments quality improvement projects. Our department has a robust quality management system in which we monitor both regulatory and self identified monitors for pre-analytical, analytical and post analytical aspects of testing. Our pathology department currently monitors over 25 QA/QI monitors, and our lab medicine department currently monitors over 35 QA/QI monitors. In addition, both departments collaborate with other hospital departments on QA/QI initiatives. If you have any questions or have any projects you would like to collaborate on, do not hesitate to contact me directly.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02472A-8CBE-4E68-90D2-1110967888BC}" type="slidenum">
              <a:rPr lang="en-US" altLang="en-US" smtClean="0"/>
              <a:pPr/>
              <a:t>4</a:t>
            </a:fld>
            <a:endParaRPr lang="en-US" altLang="en-US" smtClean="0"/>
          </a:p>
        </p:txBody>
      </p:sp>
    </p:spTree>
    <p:extLst>
      <p:ext uri="{BB962C8B-B14F-4D97-AF65-F5344CB8AC3E}">
        <p14:creationId xmlns:p14="http://schemas.microsoft.com/office/powerpoint/2010/main" val="85391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Collection manager is just one example of our departments quality improvement projects. Our department has a robust quality management system in which we monitor both regulatory and self identified monitors for pre-analytical, analytical and post analytical aspects of testing. Our pathology department currently monitors over 25 QA/QI monitors, and our lab medicine department currently monitors over 35 QA/QI monitors. In addition, both departments collaborate with other hospital departments on QA/QI initiatives. If you have any questions or have any projects you would like to collaborate on, do not hesitate to contact me directly.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02472A-8CBE-4E68-90D2-1110967888BC}" type="slidenum">
              <a:rPr lang="en-US" altLang="en-US" smtClean="0"/>
              <a:pPr/>
              <a:t>5</a:t>
            </a:fld>
            <a:endParaRPr lang="en-US" altLang="en-US" smtClean="0"/>
          </a:p>
        </p:txBody>
      </p:sp>
    </p:spTree>
    <p:extLst>
      <p:ext uri="{BB962C8B-B14F-4D97-AF65-F5344CB8AC3E}">
        <p14:creationId xmlns:p14="http://schemas.microsoft.com/office/powerpoint/2010/main" val="273022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Collection manager is just one example of our departments quality improvement projects. Our department has a robust quality management system in which we monitor both regulatory and self identified monitors for pre-analytical, analytical and post analytical aspects of testing. Our pathology department currently monitors over 25 QA/QI monitors, and our lab medicine department currently monitors over 35 QA/QI monitors. In addition, both departments collaborate with other hospital departments on QA/QI initiatives. If you have any questions or have any projects you would like to collaborate on, do not hesitate to contact me directly.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02472A-8CBE-4E68-90D2-1110967888BC}" type="slidenum">
              <a:rPr lang="en-US" altLang="en-US" smtClean="0"/>
              <a:pPr/>
              <a:t>9</a:t>
            </a:fld>
            <a:endParaRPr lang="en-US" altLang="en-US" smtClean="0"/>
          </a:p>
        </p:txBody>
      </p:sp>
    </p:spTree>
    <p:extLst>
      <p:ext uri="{BB962C8B-B14F-4D97-AF65-F5344CB8AC3E}">
        <p14:creationId xmlns:p14="http://schemas.microsoft.com/office/powerpoint/2010/main" val="771700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048" y="297657"/>
            <a:ext cx="2873416" cy="8116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spTree>
    <p:extLst>
      <p:ext uri="{BB962C8B-B14F-4D97-AF65-F5344CB8AC3E}">
        <p14:creationId xmlns:p14="http://schemas.microsoft.com/office/powerpoint/2010/main" val="3596220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926" y="640553"/>
            <a:ext cx="2873416" cy="81167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432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186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295400"/>
            <a:ext cx="8534400" cy="5257800"/>
          </a:xfrm>
        </p:spPr>
        <p:txBody>
          <a:bodyPr/>
          <a:lstStyle/>
          <a:p>
            <a:pPr lvl="0"/>
            <a:endParaRPr lang="en-US" noProof="0" smtClean="0"/>
          </a:p>
        </p:txBody>
      </p:sp>
      <p:sp>
        <p:nvSpPr>
          <p:cNvPr id="4" name="Rectangle 6"/>
          <p:cNvSpPr>
            <a:spLocks noGrp="1" noChangeArrowheads="1"/>
          </p:cNvSpPr>
          <p:nvPr>
            <p:ph type="sldNum" sz="quarter" idx="10"/>
          </p:nvPr>
        </p:nvSpPr>
        <p:spPr>
          <a:xfrm>
            <a:off x="8077200" y="962025"/>
            <a:ext cx="838200" cy="304800"/>
          </a:xfrm>
          <a:prstGeom prst="rect">
            <a:avLst/>
          </a:prstGeom>
          <a:ln/>
        </p:spPr>
        <p:txBody>
          <a:bodyPr/>
          <a:lstStyle>
            <a:lvl1pPr>
              <a:defRPr/>
            </a:lvl1pPr>
          </a:lstStyle>
          <a:p>
            <a:pPr>
              <a:defRPr/>
            </a:pPr>
            <a:fld id="{C8340A4C-649C-454E-94C6-0E269A865E93}" type="slidenum">
              <a:rPr lang="en-US" altLang="en-US"/>
              <a:pPr>
                <a:defRPr/>
              </a:pPr>
              <a:t>‹#›</a:t>
            </a:fld>
            <a:endParaRPr lang="en-US" altLang="en-US"/>
          </a:p>
        </p:txBody>
      </p:sp>
    </p:spTree>
    <p:extLst>
      <p:ext uri="{BB962C8B-B14F-4D97-AF65-F5344CB8AC3E}">
        <p14:creationId xmlns:p14="http://schemas.microsoft.com/office/powerpoint/2010/main" val="98228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077200" y="962025"/>
            <a:ext cx="838200" cy="304800"/>
          </a:xfrm>
          <a:prstGeom prst="rect">
            <a:avLst/>
          </a:prstGeom>
          <a:ln/>
        </p:spPr>
        <p:txBody>
          <a:bodyPr/>
          <a:lstStyle>
            <a:lvl1pPr>
              <a:defRPr/>
            </a:lvl1pPr>
          </a:lstStyle>
          <a:p>
            <a:pPr>
              <a:defRPr/>
            </a:pPr>
            <a:fld id="{F5A808AB-5158-42C8-AEAD-FFE33ED1F228}" type="slidenum">
              <a:rPr lang="en-US" altLang="en-US"/>
              <a:pPr>
                <a:defRPr/>
              </a:pPr>
              <a:t>‹#›</a:t>
            </a:fld>
            <a:endParaRPr lang="en-US" altLang="en-US"/>
          </a:p>
        </p:txBody>
      </p:sp>
    </p:spTree>
    <p:extLst>
      <p:ext uri="{BB962C8B-B14F-4D97-AF65-F5344CB8AC3E}">
        <p14:creationId xmlns:p14="http://schemas.microsoft.com/office/powerpoint/2010/main" val="63775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0"/>
            </p:custDataLst>
            <p:extLst>
              <p:ext uri="{D42A27DB-BD31-4B8C-83A1-F6EECF244321}">
                <p14:modId xmlns:p14="http://schemas.microsoft.com/office/powerpoint/2010/main" val="28223666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err="1"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 id="2147483796" r:id="rId6"/>
    <p:sldLayoutId id="2147483797"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Operations and Lab Services	</a:t>
            </a:r>
            <a:endParaRPr lang="en-US" dirty="0"/>
          </a:p>
        </p:txBody>
      </p:sp>
      <p:sp>
        <p:nvSpPr>
          <p:cNvPr id="3" name="Subtitle 2"/>
          <p:cNvSpPr>
            <a:spLocks noGrp="1"/>
          </p:cNvSpPr>
          <p:nvPr>
            <p:ph type="subTitle" idx="1"/>
          </p:nvPr>
        </p:nvSpPr>
        <p:spPr>
          <a:xfrm>
            <a:off x="2605875" y="3845079"/>
            <a:ext cx="5036084" cy="369332"/>
          </a:xfrm>
        </p:spPr>
        <p:txBody>
          <a:bodyPr/>
          <a:lstStyle/>
          <a:p>
            <a:r>
              <a:rPr lang="en-US" i="1" dirty="0" smtClean="0">
                <a:latin typeface="Times New Roman" panose="02020603050405020304" pitchFamily="18" charset="0"/>
                <a:cs typeface="Times New Roman" panose="02020603050405020304" pitchFamily="18" charset="0"/>
              </a:rPr>
              <a:t>7/15/19</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78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08642" y="159864"/>
            <a:ext cx="8827128" cy="609600"/>
          </a:xfrm>
        </p:spPr>
        <p:txBody>
          <a:bodyPr/>
          <a:lstStyle/>
          <a:p>
            <a:r>
              <a:rPr lang="en-US" altLang="en-US" sz="2400" dirty="0" smtClean="0">
                <a:latin typeface="Times New Roman" panose="02020603050405020304" pitchFamily="18" charset="0"/>
                <a:cs typeface="Times New Roman" panose="02020603050405020304" pitchFamily="18" charset="0"/>
              </a:rPr>
              <a:t>Roles and Contacts</a:t>
            </a:r>
            <a:endParaRPr lang="en-US" alt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64515" name="TextBox 1"/>
          <p:cNvSpPr txBox="1">
            <a:spLocks noChangeArrowheads="1"/>
          </p:cNvSpPr>
          <p:nvPr/>
        </p:nvSpPr>
        <p:spPr bwMode="auto">
          <a:xfrm>
            <a:off x="108642" y="996930"/>
            <a:ext cx="9035358"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defRPr/>
            </a:pPr>
            <a:r>
              <a:rPr lang="en-US" altLang="en-US" b="1" dirty="0" smtClean="0">
                <a:solidFill>
                  <a:schemeClr val="accent5">
                    <a:lumMod val="25000"/>
                  </a:schemeClr>
                </a:solidFill>
                <a:latin typeface="Times New Roman" panose="02020603050405020304" pitchFamily="18" charset="0"/>
                <a:cs typeface="Times New Roman" panose="02020603050405020304" pitchFamily="18" charset="0"/>
              </a:rPr>
              <a:t>Chris Andry PhD </a:t>
            </a:r>
            <a:r>
              <a:rPr lang="en-US" altLang="en-US" sz="1400" i="1" dirty="0" smtClean="0">
                <a:solidFill>
                  <a:schemeClr val="accent5">
                    <a:lumMod val="25000"/>
                  </a:schemeClr>
                </a:solidFill>
                <a:latin typeface="Times New Roman" panose="02020603050405020304" pitchFamily="18" charset="0"/>
                <a:cs typeface="Times New Roman" panose="02020603050405020304" pitchFamily="18" charset="0"/>
              </a:rPr>
              <a:t>Administrative </a:t>
            </a:r>
            <a:r>
              <a:rPr lang="en-US" altLang="en-US" sz="1400" i="1" dirty="0">
                <a:solidFill>
                  <a:schemeClr val="accent5">
                    <a:lumMod val="25000"/>
                  </a:schemeClr>
                </a:solidFill>
                <a:latin typeface="Times New Roman" panose="02020603050405020304" pitchFamily="18" charset="0"/>
                <a:cs typeface="Times New Roman" panose="02020603050405020304" pitchFamily="18" charset="0"/>
              </a:rPr>
              <a:t>D</a:t>
            </a:r>
            <a:r>
              <a:rPr lang="en-US" altLang="en-US" sz="1400" i="1" dirty="0" smtClean="0">
                <a:solidFill>
                  <a:schemeClr val="accent5">
                    <a:lumMod val="25000"/>
                  </a:schemeClr>
                </a:solidFill>
                <a:latin typeface="Times New Roman" panose="02020603050405020304" pitchFamily="18" charset="0"/>
                <a:cs typeface="Times New Roman" panose="02020603050405020304" pitchFamily="18" charset="0"/>
              </a:rPr>
              <a:t>irector for the Department of Pathology and Laboratory Medicine</a:t>
            </a:r>
          </a:p>
          <a:p>
            <a:pPr>
              <a:lnSpc>
                <a:spcPct val="150000"/>
              </a:lnSpc>
              <a:defRPr/>
            </a:pPr>
            <a:r>
              <a:rPr lang="en-US" altLang="en-US" b="1" dirty="0" smtClean="0">
                <a:solidFill>
                  <a:schemeClr val="accent5">
                    <a:lumMod val="25000"/>
                  </a:schemeClr>
                </a:solidFill>
                <a:latin typeface="Times New Roman" panose="02020603050405020304" pitchFamily="18" charset="0"/>
                <a:cs typeface="Times New Roman" panose="02020603050405020304" pitchFamily="18" charset="0"/>
              </a:rPr>
              <a:t>Susan Mallard-Shea </a:t>
            </a:r>
            <a:r>
              <a:rPr lang="en-US" altLang="en-US" sz="1600" i="1" dirty="0" smtClean="0">
                <a:solidFill>
                  <a:schemeClr val="accent5">
                    <a:lumMod val="25000"/>
                  </a:schemeClr>
                </a:solidFill>
                <a:latin typeface="Times New Roman" panose="02020603050405020304" pitchFamily="18" charset="0"/>
                <a:cs typeface="Times New Roman" panose="02020603050405020304" pitchFamily="18" charset="0"/>
              </a:rPr>
              <a:t>Office Manager/Study Coordinator (</a:t>
            </a:r>
            <a:r>
              <a:rPr lang="en-US" altLang="en-US" sz="1600" b="1" i="1" dirty="0" smtClean="0">
                <a:solidFill>
                  <a:schemeClr val="accent5">
                    <a:lumMod val="25000"/>
                  </a:schemeClr>
                </a:solidFill>
                <a:latin typeface="Times New Roman" panose="02020603050405020304" pitchFamily="18" charset="0"/>
                <a:cs typeface="Times New Roman" panose="02020603050405020304" pitchFamily="18" charset="0"/>
              </a:rPr>
              <a:t>Main Contact)</a:t>
            </a:r>
          </a:p>
          <a:p>
            <a:pPr>
              <a:lnSpc>
                <a:spcPct val="150000"/>
              </a:lnSpc>
              <a:defRPr/>
            </a:pPr>
            <a:r>
              <a:rPr lang="en-US" altLang="en-US" b="1" dirty="0" smtClean="0">
                <a:solidFill>
                  <a:schemeClr val="accent5">
                    <a:lumMod val="25000"/>
                  </a:schemeClr>
                </a:solidFill>
                <a:latin typeface="Times New Roman" panose="02020603050405020304" pitchFamily="18" charset="0"/>
                <a:cs typeface="Times New Roman" panose="02020603050405020304" pitchFamily="18" charset="0"/>
              </a:rPr>
              <a:t>Abigail Brown DiScipio </a:t>
            </a:r>
            <a:r>
              <a:rPr lang="en-US" altLang="en-US" sz="1400" i="1" dirty="0" smtClean="0">
                <a:solidFill>
                  <a:schemeClr val="accent5">
                    <a:lumMod val="25000"/>
                  </a:schemeClr>
                </a:solidFill>
                <a:latin typeface="Times New Roman" panose="02020603050405020304" pitchFamily="18" charset="0"/>
                <a:cs typeface="Times New Roman" panose="02020603050405020304" pitchFamily="18" charset="0"/>
              </a:rPr>
              <a:t>Quality and Compliance </a:t>
            </a:r>
            <a:r>
              <a:rPr lang="en-US" altLang="en-US" sz="1400" i="1" dirty="0">
                <a:solidFill>
                  <a:schemeClr val="accent5">
                    <a:lumMod val="25000"/>
                  </a:schemeClr>
                </a:solidFill>
                <a:latin typeface="Times New Roman" panose="02020603050405020304" pitchFamily="18" charset="0"/>
                <a:cs typeface="Times New Roman" panose="02020603050405020304" pitchFamily="18" charset="0"/>
              </a:rPr>
              <a:t>C</a:t>
            </a:r>
            <a:r>
              <a:rPr lang="en-US" altLang="en-US" sz="1400" i="1" dirty="0" smtClean="0">
                <a:solidFill>
                  <a:schemeClr val="accent5">
                    <a:lumMod val="25000"/>
                  </a:schemeClr>
                </a:solidFill>
                <a:latin typeface="Times New Roman" panose="02020603050405020304" pitchFamily="18" charset="0"/>
                <a:cs typeface="Times New Roman" panose="02020603050405020304" pitchFamily="18" charset="0"/>
              </a:rPr>
              <a:t>oordinator for the Department of Pathology and Lab Medicine</a:t>
            </a:r>
          </a:p>
          <a:p>
            <a:pPr>
              <a:lnSpc>
                <a:spcPct val="150000"/>
              </a:lnSpc>
              <a:defRPr/>
            </a:pPr>
            <a:r>
              <a:rPr lang="en-US" altLang="en-US" b="1" dirty="0" smtClean="0">
                <a:solidFill>
                  <a:schemeClr val="accent5">
                    <a:lumMod val="25000"/>
                  </a:schemeClr>
                </a:solidFill>
                <a:latin typeface="Times New Roman" panose="02020603050405020304" pitchFamily="18" charset="0"/>
                <a:cs typeface="Times New Roman" panose="02020603050405020304" pitchFamily="18" charset="0"/>
              </a:rPr>
              <a:t>Elizabeth Duffy </a:t>
            </a:r>
            <a:r>
              <a:rPr lang="en-US" altLang="en-US" b="1" dirty="0">
                <a:solidFill>
                  <a:schemeClr val="accent5">
                    <a:lumMod val="25000"/>
                  </a:schemeClr>
                </a:solidFill>
                <a:latin typeface="Times New Roman" panose="02020603050405020304" pitchFamily="18" charset="0"/>
                <a:cs typeface="Times New Roman" panose="02020603050405020304" pitchFamily="18" charset="0"/>
              </a:rPr>
              <a:t> </a:t>
            </a:r>
            <a:r>
              <a:rPr lang="en-US" altLang="en-US" sz="1400" i="1" dirty="0">
                <a:solidFill>
                  <a:schemeClr val="accent5">
                    <a:lumMod val="25000"/>
                  </a:schemeClr>
                </a:solidFill>
                <a:latin typeface="Times New Roman" panose="02020603050405020304" pitchFamily="18" charset="0"/>
                <a:cs typeface="Times New Roman" panose="02020603050405020304" pitchFamily="18" charset="0"/>
              </a:rPr>
              <a:t>Quality Director, </a:t>
            </a:r>
            <a:r>
              <a:rPr lang="en-US" altLang="en-US" sz="1400" i="1" dirty="0" err="1">
                <a:solidFill>
                  <a:schemeClr val="accent5">
                    <a:lumMod val="25000"/>
                  </a:schemeClr>
                </a:solidFill>
                <a:latin typeface="Times New Roman" panose="02020603050405020304" pitchFamily="18" charset="0"/>
                <a:cs typeface="Times New Roman" panose="02020603050405020304" pitchFamily="18" charset="0"/>
              </a:rPr>
              <a:t>Biospecimen</a:t>
            </a:r>
            <a:r>
              <a:rPr lang="en-US" altLang="en-US" sz="1400" i="1" dirty="0">
                <a:solidFill>
                  <a:schemeClr val="accent5">
                    <a:lumMod val="25000"/>
                  </a:schemeClr>
                </a:solidFill>
                <a:latin typeface="Times New Roman" panose="02020603050405020304" pitchFamily="18" charset="0"/>
                <a:cs typeface="Times New Roman" panose="02020603050405020304" pitchFamily="18" charset="0"/>
              </a:rPr>
              <a:t> Archive Research Core (BARC)</a:t>
            </a:r>
            <a:endParaRPr lang="en-US" altLang="en-US" sz="1400" i="1" dirty="0" smtClean="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626321" y="2797423"/>
            <a:ext cx="4297206" cy="3168889"/>
          </a:xfrm>
          <a:prstGeom prst="rect">
            <a:avLst/>
          </a:prstGeom>
          <a:ln>
            <a:solidFill>
              <a:schemeClr val="tx2"/>
            </a:solidFill>
          </a:ln>
        </p:spPr>
      </p:pic>
      <p:pic>
        <p:nvPicPr>
          <p:cNvPr id="2" name="Picture 1"/>
          <p:cNvPicPr>
            <a:picLocks noChangeAspect="1"/>
          </p:cNvPicPr>
          <p:nvPr/>
        </p:nvPicPr>
        <p:blipFill>
          <a:blip r:embed="rId4"/>
          <a:stretch>
            <a:fillRect/>
          </a:stretch>
        </p:blipFill>
        <p:spPr>
          <a:xfrm>
            <a:off x="108642" y="3146408"/>
            <a:ext cx="5025474" cy="2470918"/>
          </a:xfrm>
          <a:prstGeom prst="rect">
            <a:avLst/>
          </a:prstGeom>
          <a:ln>
            <a:solidFill>
              <a:schemeClr val="tx2"/>
            </a:solidFill>
          </a:ln>
        </p:spPr>
      </p:pic>
    </p:spTree>
    <p:extLst>
      <p:ext uri="{BB962C8B-B14F-4D97-AF65-F5344CB8AC3E}">
        <p14:creationId xmlns:p14="http://schemas.microsoft.com/office/powerpoint/2010/main" val="324732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08642" y="159864"/>
            <a:ext cx="6934200" cy="609600"/>
          </a:xfrm>
        </p:spPr>
        <p:txBody>
          <a:bodyPr/>
          <a:lstStyle/>
          <a:p>
            <a:r>
              <a:rPr lang="en-US" altLang="en-US" sz="2400" dirty="0" smtClean="0">
                <a:latin typeface="Times New Roman" panose="02020603050405020304" pitchFamily="18" charset="0"/>
                <a:cs typeface="Times New Roman" panose="02020603050405020304" pitchFamily="18" charset="0"/>
              </a:rPr>
              <a:t>Current Services</a:t>
            </a:r>
            <a:endParaRPr lang="en-US" altLang="en-US" sz="2400" dirty="0" smtClean="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08642" y="980586"/>
            <a:ext cx="7423841" cy="5442258"/>
          </a:xfrm>
          <a:prstGeom prst="rect">
            <a:avLst/>
          </a:prstGeom>
        </p:spPr>
      </p:pic>
    </p:spTree>
    <p:extLst>
      <p:ext uri="{BB962C8B-B14F-4D97-AF65-F5344CB8AC3E}">
        <p14:creationId xmlns:p14="http://schemas.microsoft.com/office/powerpoint/2010/main" val="3319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98765" y="123650"/>
            <a:ext cx="6934200" cy="609600"/>
          </a:xfrm>
        </p:spPr>
        <p:txBody>
          <a:bodyPr/>
          <a:lstStyle/>
          <a:p>
            <a:r>
              <a:rPr lang="en-US" altLang="en-US" sz="2400" dirty="0" smtClean="0">
                <a:latin typeface="Times New Roman" panose="02020603050405020304" pitchFamily="18" charset="0"/>
                <a:cs typeface="Times New Roman" panose="02020603050405020304" pitchFamily="18" charset="0"/>
              </a:rPr>
              <a:t>Current Services</a:t>
            </a:r>
            <a:endParaRPr lang="en-US" altLang="en-US" sz="2400" dirty="0" smtClean="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207332" y="2720919"/>
            <a:ext cx="4999090" cy="3480705"/>
          </a:xfrm>
          <a:prstGeom prst="rect">
            <a:avLst/>
          </a:prstGeom>
        </p:spPr>
      </p:pic>
      <p:sp>
        <p:nvSpPr>
          <p:cNvPr id="5" name="TextBox 4"/>
          <p:cNvSpPr txBox="1"/>
          <p:nvPr/>
        </p:nvSpPr>
        <p:spPr>
          <a:xfrm>
            <a:off x="371193" y="1287144"/>
            <a:ext cx="8193387" cy="1063753"/>
          </a:xfrm>
          <a:prstGeom prst="rect">
            <a:avLst/>
          </a:prstGeom>
          <a:noFill/>
        </p:spPr>
        <p:txBody>
          <a:bodyPr wrap="square" rtlCol="0">
            <a:spAutoFit/>
          </a:bodyPr>
          <a:lstStyle/>
          <a:p>
            <a:r>
              <a:rPr lang="en-US" b="1" dirty="0" smtClean="0">
                <a:solidFill>
                  <a:schemeClr val="accent4">
                    <a:lumMod val="75000"/>
                  </a:schemeClr>
                </a:solidFill>
                <a:latin typeface="Times New Roman" panose="02020603050405020304" pitchFamily="18" charset="0"/>
                <a:cs typeface="Times New Roman" panose="02020603050405020304" pitchFamily="18" charset="0"/>
              </a:rPr>
              <a:t>Pathology Services:</a:t>
            </a:r>
          </a:p>
          <a:p>
            <a:pPr marL="742950" lvl="1" indent="-285750">
              <a:lnSpc>
                <a:spcPct val="150000"/>
              </a:lnSpc>
              <a:buFont typeface="Arial" panose="020B0604020202020204" pitchFamily="34" charset="0"/>
              <a:buChar char="•"/>
            </a:pP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Testing services including cytology and molecular tests</a:t>
            </a:r>
          </a:p>
          <a:p>
            <a:pPr marL="742950" lvl="1" indent="-285750">
              <a:lnSpc>
                <a:spcPct val="150000"/>
              </a:lnSpc>
              <a:buFont typeface="Arial" panose="020B0604020202020204" pitchFamily="34" charset="0"/>
              <a:buChar char="•"/>
            </a:pP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Slide preparation</a:t>
            </a:r>
          </a:p>
        </p:txBody>
      </p:sp>
    </p:spTree>
    <p:extLst>
      <p:ext uri="{BB962C8B-B14F-4D97-AF65-F5344CB8AC3E}">
        <p14:creationId xmlns:p14="http://schemas.microsoft.com/office/powerpoint/2010/main" val="423601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39546" y="159863"/>
            <a:ext cx="6934200" cy="609600"/>
          </a:xfrm>
        </p:spPr>
        <p:txBody>
          <a:bodyPr/>
          <a:lstStyle/>
          <a:p>
            <a:r>
              <a:rPr lang="en-US" altLang="en-US" sz="2400" dirty="0" smtClean="0">
                <a:latin typeface="Times New Roman" panose="02020603050405020304" pitchFamily="18" charset="0"/>
                <a:cs typeface="Times New Roman" panose="02020603050405020304" pitchFamily="18" charset="0"/>
              </a:rPr>
              <a:t>Areas of Discussion/Topics of Concern</a:t>
            </a:r>
          </a:p>
        </p:txBody>
      </p:sp>
      <p:graphicFrame>
        <p:nvGraphicFramePr>
          <p:cNvPr id="3" name="Diagram 2"/>
          <p:cNvGraphicFramePr/>
          <p:nvPr>
            <p:extLst>
              <p:ext uri="{D42A27DB-BD31-4B8C-83A1-F6EECF244321}">
                <p14:modId xmlns:p14="http://schemas.microsoft.com/office/powerpoint/2010/main" val="2092929827"/>
              </p:ext>
            </p:extLst>
          </p:nvPr>
        </p:nvGraphicFramePr>
        <p:xfrm>
          <a:off x="882794" y="964858"/>
          <a:ext cx="7401127" cy="4657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558830" y="3494638"/>
            <a:ext cx="2534970" cy="1169551"/>
          </a:xfrm>
          <a:prstGeom prst="rect">
            <a:avLst/>
          </a:prstGeom>
          <a:noFill/>
        </p:spPr>
        <p:txBody>
          <a:bodyPr wrap="square" rtlCol="0">
            <a:spAutoFit/>
          </a:bodyPr>
          <a:lstStyle/>
          <a:p>
            <a:pPr>
              <a:defRPr/>
            </a:pPr>
            <a:r>
              <a:rPr lang="en-US" altLang="en-US" sz="1400" dirty="0" smtClean="0">
                <a:solidFill>
                  <a:schemeClr val="accent5">
                    <a:lumMod val="25000"/>
                  </a:schemeClr>
                </a:solidFill>
                <a:latin typeface="Times New Roman" panose="02020603050405020304" pitchFamily="18" charset="0"/>
                <a:cs typeface="Times New Roman" panose="02020603050405020304" pitchFamily="18" charset="0"/>
              </a:rPr>
              <a:t>-The </a:t>
            </a:r>
            <a:r>
              <a:rPr lang="en-US" altLang="en-US" sz="1400" dirty="0">
                <a:solidFill>
                  <a:schemeClr val="accent5">
                    <a:lumMod val="25000"/>
                  </a:schemeClr>
                </a:solidFill>
                <a:latin typeface="Times New Roman" panose="02020603050405020304" pitchFamily="18" charset="0"/>
                <a:cs typeface="Times New Roman" panose="02020603050405020304" pitchFamily="18" charset="0"/>
              </a:rPr>
              <a:t>active engagement of the lab in research activities at the onset</a:t>
            </a:r>
          </a:p>
          <a:p>
            <a:pPr>
              <a:defRPr/>
            </a:pPr>
            <a:endParaRPr lang="en-US" altLang="en-US" sz="1400" dirty="0">
              <a:solidFill>
                <a:schemeClr val="accent5">
                  <a:lumMod val="25000"/>
                </a:schemeClr>
              </a:solidFill>
              <a:latin typeface="Times New Roman" panose="02020603050405020304" pitchFamily="18" charset="0"/>
              <a:cs typeface="Times New Roman" panose="02020603050405020304" pitchFamily="18" charset="0"/>
            </a:endParaRPr>
          </a:p>
          <a:p>
            <a:pPr>
              <a:defRPr/>
            </a:pPr>
            <a:r>
              <a:rPr lang="en-US" altLang="en-US" sz="1400" dirty="0" smtClean="0">
                <a:solidFill>
                  <a:schemeClr val="accent5">
                    <a:lumMod val="25000"/>
                  </a:schemeClr>
                </a:solidFill>
                <a:latin typeface="Times New Roman" panose="02020603050405020304" pitchFamily="18" charset="0"/>
                <a:cs typeface="Times New Roman" panose="02020603050405020304" pitchFamily="18" charset="0"/>
              </a:rPr>
              <a:t>-The </a:t>
            </a:r>
            <a:r>
              <a:rPr lang="en-US" altLang="en-US" sz="1400" dirty="0">
                <a:solidFill>
                  <a:schemeClr val="accent5">
                    <a:lumMod val="25000"/>
                  </a:schemeClr>
                </a:solidFill>
                <a:latin typeface="Times New Roman" panose="02020603050405020304" pitchFamily="18" charset="0"/>
                <a:cs typeface="Times New Roman" panose="02020603050405020304" pitchFamily="18" charset="0"/>
              </a:rPr>
              <a:t>use of the lab CLIA </a:t>
            </a:r>
            <a:endParaRPr lang="en-US" altLang="en-US" sz="1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05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a:noFill/>
        </p:spPr>
        <p:txBody>
          <a:bodyPr/>
          <a:lstStyle>
            <a:lvl1pPr>
              <a:spcBef>
                <a:spcPct val="20000"/>
              </a:spcBef>
              <a:buClr>
                <a:schemeClr val="accent1"/>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DE53F6E2-529E-4DD3-91B3-C7806010C6D2}" type="slidenum">
              <a:rPr lang="en-US" altLang="en-US" sz="800" smtClean="0">
                <a:solidFill>
                  <a:srgbClr val="01698C"/>
                </a:solidFill>
                <a:latin typeface="Verdana" panose="020B0604030504040204" pitchFamily="34" charset="0"/>
              </a:rPr>
              <a:pPr>
                <a:spcBef>
                  <a:spcPct val="0"/>
                </a:spcBef>
                <a:buClrTx/>
                <a:buFontTx/>
                <a:buNone/>
              </a:pPr>
              <a:t>6</a:t>
            </a:fld>
            <a:endParaRPr lang="en-US" altLang="en-US" sz="800" smtClean="0">
              <a:solidFill>
                <a:srgbClr val="01698C"/>
              </a:solidFill>
              <a:latin typeface="Verdana" panose="020B0604030504040204" pitchFamily="34" charset="0"/>
            </a:endParaRPr>
          </a:p>
        </p:txBody>
      </p:sp>
      <p:sp>
        <p:nvSpPr>
          <p:cNvPr id="3" name="TextBox 2"/>
          <p:cNvSpPr txBox="1"/>
          <p:nvPr/>
        </p:nvSpPr>
        <p:spPr>
          <a:xfrm>
            <a:off x="271085" y="7918"/>
            <a:ext cx="8755220" cy="892552"/>
          </a:xfrm>
          <a:prstGeom prst="rect">
            <a:avLst/>
          </a:prstGeom>
          <a:noFill/>
        </p:spPr>
        <p:txBody>
          <a:bodyPr wrap="square">
            <a:spAutoFit/>
          </a:bodyPr>
          <a:lstStyle/>
          <a:p>
            <a:pPr>
              <a:defRPr/>
            </a:pPr>
            <a:r>
              <a:rPr lang="en-US" sz="2600" dirty="0" smtClean="0">
                <a:solidFill>
                  <a:schemeClr val="accent5">
                    <a:lumMod val="25000"/>
                  </a:schemeClr>
                </a:solidFill>
                <a:latin typeface="Times New Roman" panose="02020603050405020304" pitchFamily="18" charset="0"/>
                <a:cs typeface="Times New Roman" panose="02020603050405020304" pitchFamily="18" charset="0"/>
              </a:rPr>
              <a:t>Clinical Laboratory Improvement Amendments (CLIA): </a:t>
            </a:r>
          </a:p>
          <a:p>
            <a:pPr>
              <a:defRPr/>
            </a:pPr>
            <a:r>
              <a:rPr lang="en-US" sz="2600" dirty="0" smtClean="0">
                <a:solidFill>
                  <a:schemeClr val="accent5">
                    <a:lumMod val="25000"/>
                  </a:schemeClr>
                </a:solidFill>
                <a:latin typeface="Times New Roman" panose="02020603050405020304" pitchFamily="18" charset="0"/>
                <a:cs typeface="Times New Roman" panose="02020603050405020304" pitchFamily="18" charset="0"/>
              </a:rPr>
              <a:t>Quick Education</a:t>
            </a:r>
            <a:endParaRPr lang="en-US" sz="2600"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1085" y="1080569"/>
            <a:ext cx="8755220" cy="5293757"/>
          </a:xfrm>
          <a:prstGeom prst="rect">
            <a:avLst/>
          </a:prstGeom>
          <a:noFill/>
        </p:spPr>
        <p:txBody>
          <a:bodyPr wrap="square">
            <a:spAutoFit/>
          </a:bodyPr>
          <a:lstStyle/>
          <a:p>
            <a:pPr marL="285750" indent="-285750">
              <a:buFont typeface="Arial" panose="020B0604020202020204" pitchFamily="34" charset="0"/>
              <a:buChar char="•"/>
              <a:defRPr/>
            </a:pPr>
            <a:r>
              <a:rPr lang="en-US" sz="1600" dirty="0" smtClean="0">
                <a:solidFill>
                  <a:schemeClr val="accent5">
                    <a:lumMod val="25000"/>
                  </a:schemeClr>
                </a:solidFill>
                <a:latin typeface="Times New Roman" panose="02020603050405020304" pitchFamily="18" charset="0"/>
                <a:cs typeface="Times New Roman" panose="02020603050405020304" pitchFamily="18" charset="0"/>
              </a:rPr>
              <a:t>Signed </a:t>
            </a:r>
            <a:r>
              <a:rPr lang="en-US" sz="1600" dirty="0">
                <a:solidFill>
                  <a:schemeClr val="accent5">
                    <a:lumMod val="25000"/>
                  </a:schemeClr>
                </a:solidFill>
                <a:latin typeface="Times New Roman" panose="02020603050405020304" pitchFamily="18" charset="0"/>
                <a:cs typeface="Times New Roman" panose="02020603050405020304" pitchFamily="18" charset="0"/>
              </a:rPr>
              <a:t>into law </a:t>
            </a:r>
            <a:r>
              <a:rPr lang="en-US" sz="1600" dirty="0" smtClean="0">
                <a:solidFill>
                  <a:schemeClr val="accent5">
                    <a:lumMod val="25000"/>
                  </a:schemeClr>
                </a:solidFill>
                <a:latin typeface="Times New Roman" panose="02020603050405020304" pitchFamily="18" charset="0"/>
                <a:cs typeface="Times New Roman" panose="02020603050405020304" pitchFamily="18" charset="0"/>
              </a:rPr>
              <a:t>1988. Passed </a:t>
            </a:r>
            <a:r>
              <a:rPr lang="en-US" sz="1600" dirty="0">
                <a:solidFill>
                  <a:schemeClr val="accent5">
                    <a:lumMod val="25000"/>
                  </a:schemeClr>
                </a:solidFill>
                <a:latin typeface="Times New Roman" panose="02020603050405020304" pitchFamily="18" charset="0"/>
                <a:cs typeface="Times New Roman" panose="02020603050405020304" pitchFamily="18" charset="0"/>
              </a:rPr>
              <a:t>by Congress to establish quality standards for all laboratory testing to ensure accuracy, reliability, and timeliness of patient test </a:t>
            </a:r>
            <a:r>
              <a:rPr lang="en-US" sz="1600" dirty="0" smtClean="0">
                <a:solidFill>
                  <a:schemeClr val="accent5">
                    <a:lumMod val="25000"/>
                  </a:schemeClr>
                </a:solidFill>
                <a:latin typeface="Times New Roman" panose="02020603050405020304" pitchFamily="18" charset="0"/>
                <a:cs typeface="Times New Roman" panose="02020603050405020304" pitchFamily="18" charset="0"/>
              </a:rPr>
              <a:t>results. </a:t>
            </a:r>
          </a:p>
          <a:p>
            <a:pPr lvl="1">
              <a:defRPr/>
            </a:pPr>
            <a:r>
              <a:rPr lang="en-US" sz="1400" i="1" dirty="0" smtClean="0">
                <a:solidFill>
                  <a:schemeClr val="accent5">
                    <a:lumMod val="25000"/>
                  </a:schemeClr>
                </a:solidFill>
                <a:latin typeface="Times New Roman" panose="02020603050405020304" pitchFamily="18" charset="0"/>
                <a:cs typeface="Times New Roman" panose="02020603050405020304" pitchFamily="18" charset="0"/>
              </a:rPr>
              <a:t>42 </a:t>
            </a:r>
            <a:r>
              <a:rPr lang="en-US" sz="1400" i="1" dirty="0">
                <a:solidFill>
                  <a:schemeClr val="accent5">
                    <a:lumMod val="25000"/>
                  </a:schemeClr>
                </a:solidFill>
                <a:latin typeface="Times New Roman" panose="02020603050405020304" pitchFamily="18" charset="0"/>
                <a:cs typeface="Times New Roman" panose="02020603050405020304" pitchFamily="18" charset="0"/>
              </a:rPr>
              <a:t>USC 263 CLIA-statute for certification and oversight of clinical laboratory testing</a:t>
            </a:r>
            <a:endParaRPr lang="en-US" sz="1400" dirty="0">
              <a:solidFill>
                <a:schemeClr val="accent5">
                  <a:lumMod val="25000"/>
                </a:schemeClr>
              </a:solidFill>
              <a:latin typeface="Times New Roman" panose="02020603050405020304" pitchFamily="18" charset="0"/>
              <a:cs typeface="Times New Roman" panose="02020603050405020304" pitchFamily="18" charset="0"/>
            </a:endParaRPr>
          </a:p>
          <a:p>
            <a:pPr>
              <a:defRPr/>
            </a:pPr>
            <a:endParaRPr lang="en-US" sz="1400" dirty="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600" dirty="0">
                <a:solidFill>
                  <a:schemeClr val="accent5">
                    <a:lumMod val="25000"/>
                  </a:schemeClr>
                </a:solidFill>
                <a:latin typeface="Times New Roman" panose="02020603050405020304" pitchFamily="18" charset="0"/>
                <a:cs typeface="Times New Roman" panose="02020603050405020304" pitchFamily="18" charset="0"/>
              </a:rPr>
              <a:t>CLIA applies to </a:t>
            </a:r>
            <a:r>
              <a:rPr lang="en-US" sz="1600" b="1" dirty="0">
                <a:solidFill>
                  <a:schemeClr val="accent5">
                    <a:lumMod val="25000"/>
                  </a:schemeClr>
                </a:solidFill>
                <a:latin typeface="Times New Roman" panose="02020603050405020304" pitchFamily="18" charset="0"/>
                <a:cs typeface="Times New Roman" panose="02020603050405020304" pitchFamily="18" charset="0"/>
              </a:rPr>
              <a:t>all laboratories </a:t>
            </a:r>
            <a:r>
              <a:rPr lang="en-US" sz="1600" b="1" dirty="0" smtClean="0">
                <a:solidFill>
                  <a:schemeClr val="accent5">
                    <a:lumMod val="25000"/>
                  </a:schemeClr>
                </a:solidFill>
                <a:latin typeface="Times New Roman" panose="02020603050405020304" pitchFamily="18" charset="0"/>
                <a:cs typeface="Times New Roman" panose="02020603050405020304" pitchFamily="18" charset="0"/>
              </a:rPr>
              <a:t>including research. </a:t>
            </a:r>
            <a:r>
              <a:rPr lang="en-US" sz="1600" dirty="0" smtClean="0">
                <a:solidFill>
                  <a:schemeClr val="accent5">
                    <a:lumMod val="25000"/>
                  </a:schemeClr>
                </a:solidFill>
                <a:latin typeface="Times New Roman" panose="02020603050405020304" pitchFamily="18" charset="0"/>
                <a:cs typeface="Times New Roman" panose="02020603050405020304" pitchFamily="18" charset="0"/>
              </a:rPr>
              <a:t>The </a:t>
            </a:r>
            <a:r>
              <a:rPr lang="en-US" sz="1600" dirty="0">
                <a:solidFill>
                  <a:schemeClr val="accent5">
                    <a:lumMod val="25000"/>
                  </a:schemeClr>
                </a:solidFill>
                <a:latin typeface="Times New Roman" panose="02020603050405020304" pitchFamily="18" charset="0"/>
                <a:cs typeface="Times New Roman" panose="02020603050405020304" pitchFamily="18" charset="0"/>
              </a:rPr>
              <a:t>CLIA regulations define a laboratory to </a:t>
            </a:r>
            <a:r>
              <a:rPr lang="en-US" sz="1600" dirty="0" smtClean="0">
                <a:solidFill>
                  <a:schemeClr val="accent5">
                    <a:lumMod val="25000"/>
                  </a:schemeClr>
                </a:solidFill>
                <a:latin typeface="Times New Roman" panose="02020603050405020304" pitchFamily="18" charset="0"/>
                <a:cs typeface="Times New Roman" panose="02020603050405020304" pitchFamily="18" charset="0"/>
              </a:rPr>
              <a:t>be:</a:t>
            </a:r>
          </a:p>
          <a:p>
            <a:pPr lvl="1">
              <a:defRPr/>
            </a:pPr>
            <a:r>
              <a:rPr lang="en-US" sz="1400"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1400" i="1" dirty="0">
                <a:solidFill>
                  <a:schemeClr val="accent5">
                    <a:lumMod val="25000"/>
                  </a:schemeClr>
                </a:solidFill>
                <a:latin typeface="Times New Roman" panose="02020603050405020304" pitchFamily="18" charset="0"/>
                <a:cs typeface="Times New Roman" panose="02020603050405020304" pitchFamily="18" charset="0"/>
              </a:rPr>
              <a:t>“a facility for the biological, microbiological, serological, chemical, </a:t>
            </a:r>
            <a:r>
              <a:rPr lang="en-US" sz="1400" i="1" dirty="0" err="1">
                <a:solidFill>
                  <a:schemeClr val="accent5">
                    <a:lumMod val="25000"/>
                  </a:schemeClr>
                </a:solidFill>
                <a:latin typeface="Times New Roman" panose="02020603050405020304" pitchFamily="18" charset="0"/>
                <a:cs typeface="Times New Roman" panose="02020603050405020304" pitchFamily="18" charset="0"/>
              </a:rPr>
              <a:t>immunohematological</a:t>
            </a:r>
            <a:r>
              <a:rPr lang="en-US" sz="1400" i="1" dirty="0">
                <a:solidFill>
                  <a:schemeClr val="accent5">
                    <a:lumMod val="25000"/>
                  </a:schemeClr>
                </a:solidFill>
                <a:latin typeface="Times New Roman" panose="02020603050405020304" pitchFamily="18" charset="0"/>
                <a:cs typeface="Times New Roman" panose="02020603050405020304" pitchFamily="18" charset="0"/>
              </a:rPr>
              <a:t>, hematological, biophysical, cytological, pathological, or other examination of materials derived from the human body for the purposes of providing information for the diagnosis, </a:t>
            </a:r>
            <a:r>
              <a:rPr lang="en-US" sz="1400" i="1" dirty="0" err="1" smtClean="0">
                <a:solidFill>
                  <a:schemeClr val="accent5">
                    <a:lumMod val="25000"/>
                  </a:schemeClr>
                </a:solidFill>
                <a:latin typeface="Times New Roman" panose="02020603050405020304" pitchFamily="18" charset="0"/>
                <a:cs typeface="Times New Roman" panose="02020603050405020304" pitchFamily="18" charset="0"/>
              </a:rPr>
              <a:t>preven</a:t>
            </a:r>
            <a:r>
              <a:rPr lang="en-US" sz="1400" i="1"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1400" i="1" dirty="0" err="1" smtClean="0">
                <a:solidFill>
                  <a:schemeClr val="accent5">
                    <a:lumMod val="25000"/>
                  </a:schemeClr>
                </a:solidFill>
                <a:latin typeface="Times New Roman" panose="02020603050405020304" pitchFamily="18" charset="0"/>
                <a:cs typeface="Times New Roman" panose="02020603050405020304" pitchFamily="18" charset="0"/>
              </a:rPr>
              <a:t>tion</a:t>
            </a:r>
            <a:r>
              <a:rPr lang="en-US" sz="1400" i="1" dirty="0">
                <a:solidFill>
                  <a:schemeClr val="accent5">
                    <a:lumMod val="25000"/>
                  </a:schemeClr>
                </a:solidFill>
                <a:latin typeface="Times New Roman" panose="02020603050405020304" pitchFamily="18" charset="0"/>
                <a:cs typeface="Times New Roman" panose="02020603050405020304" pitchFamily="18" charset="0"/>
              </a:rPr>
              <a:t>, or treatment of any disease or impairment of, or the assessment of the health of, human beings. These examinations also include procedures to determine, measure, or otherwise describe the presence or absence of various substances or organisms in the body” (42 C.F.R. § 493.2 (definition of “laboratory”). </a:t>
            </a:r>
            <a:endParaRPr lang="en-US" altLang="en-US" sz="1400" i="1" dirty="0">
              <a:solidFill>
                <a:srgbClr val="0070C0"/>
              </a:solidFill>
              <a:latin typeface="Times New Roman" panose="02020603050405020304" pitchFamily="18" charset="0"/>
              <a:cs typeface="Times New Roman" panose="02020603050405020304" pitchFamily="18" charset="0"/>
            </a:endParaRPr>
          </a:p>
          <a:p>
            <a:pPr>
              <a:defRPr/>
            </a:pPr>
            <a:endParaRPr lang="en-US" sz="1400" dirty="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600" dirty="0" smtClean="0">
                <a:solidFill>
                  <a:schemeClr val="accent5">
                    <a:lumMod val="25000"/>
                  </a:schemeClr>
                </a:solidFill>
                <a:latin typeface="Times New Roman" panose="02020603050405020304" pitchFamily="18" charset="0"/>
                <a:cs typeface="Times New Roman" panose="02020603050405020304" pitchFamily="18" charset="0"/>
              </a:rPr>
              <a:t>CLIA requirements </a:t>
            </a:r>
            <a:r>
              <a:rPr lang="en-US" sz="1600" dirty="0">
                <a:solidFill>
                  <a:schemeClr val="accent5">
                    <a:lumMod val="25000"/>
                  </a:schemeClr>
                </a:solidFill>
                <a:latin typeface="Times New Roman" panose="02020603050405020304" pitchFamily="18" charset="0"/>
                <a:cs typeface="Times New Roman" panose="02020603050405020304" pitchFamily="18" charset="0"/>
              </a:rPr>
              <a:t>are based on complexity of testing; waived, moderate </a:t>
            </a:r>
            <a:r>
              <a:rPr lang="en-US" sz="1600" dirty="0" smtClean="0">
                <a:solidFill>
                  <a:schemeClr val="accent5">
                    <a:lumMod val="25000"/>
                  </a:schemeClr>
                </a:solidFill>
                <a:latin typeface="Times New Roman" panose="02020603050405020304" pitchFamily="18" charset="0"/>
                <a:cs typeface="Times New Roman" panose="02020603050405020304" pitchFamily="18" charset="0"/>
              </a:rPr>
              <a:t>and high </a:t>
            </a:r>
            <a:r>
              <a:rPr lang="en-US" sz="1600" dirty="0" smtClean="0">
                <a:solidFill>
                  <a:schemeClr val="accent5">
                    <a:lumMod val="25000"/>
                  </a:schemeClr>
                </a:solidFill>
                <a:latin typeface="Times New Roman" panose="02020603050405020304" pitchFamily="18" charset="0"/>
                <a:cs typeface="Times New Roman" panose="02020603050405020304" pitchFamily="18" charset="0"/>
              </a:rPr>
              <a:t>complexity.  </a:t>
            </a:r>
            <a:r>
              <a:rPr lang="en-US" sz="1600" dirty="0" smtClean="0">
                <a:solidFill>
                  <a:schemeClr val="accent5">
                    <a:lumMod val="25000"/>
                  </a:schemeClr>
                </a:solidFill>
                <a:latin typeface="Times New Roman" panose="02020603050405020304" pitchFamily="18" charset="0"/>
                <a:cs typeface="Times New Roman" panose="02020603050405020304" pitchFamily="18" charset="0"/>
              </a:rPr>
              <a:t>Laboratories must obtain an appropriate CLIA certificate prior to testing.</a:t>
            </a:r>
            <a:endParaRPr lang="en-US" sz="1600" dirty="0" smtClean="0">
              <a:solidFill>
                <a:schemeClr val="accent5">
                  <a:lumMod val="25000"/>
                </a:schemeClr>
              </a:solidFill>
              <a:latin typeface="Times New Roman" panose="02020603050405020304" pitchFamily="18" charset="0"/>
              <a:cs typeface="Times New Roman" panose="02020603050405020304" pitchFamily="18" charset="0"/>
            </a:endParaRPr>
          </a:p>
          <a:p>
            <a:pPr lvl="1">
              <a:defRPr/>
            </a:pPr>
            <a:r>
              <a:rPr lang="en-US" sz="1400" i="1" dirty="0" smtClean="0">
                <a:solidFill>
                  <a:schemeClr val="accent5">
                    <a:lumMod val="25000"/>
                  </a:schemeClr>
                </a:solidFill>
                <a:latin typeface="Times New Roman" panose="02020603050405020304" pitchFamily="18" charset="0"/>
                <a:cs typeface="Times New Roman" panose="02020603050405020304" pitchFamily="18" charset="0"/>
              </a:rPr>
              <a:t>42 </a:t>
            </a:r>
            <a:r>
              <a:rPr lang="en-US" sz="1400" i="1" dirty="0">
                <a:solidFill>
                  <a:schemeClr val="accent5">
                    <a:lumMod val="25000"/>
                  </a:schemeClr>
                </a:solidFill>
                <a:latin typeface="Times New Roman" panose="02020603050405020304" pitchFamily="18" charset="0"/>
                <a:cs typeface="Times New Roman" panose="02020603050405020304" pitchFamily="18" charset="0"/>
              </a:rPr>
              <a:t>CFR 493-laboratory requirements under </a:t>
            </a:r>
            <a:r>
              <a:rPr lang="en-US" sz="1400" i="1" dirty="0" smtClean="0">
                <a:solidFill>
                  <a:schemeClr val="accent5">
                    <a:lumMod val="25000"/>
                  </a:schemeClr>
                </a:solidFill>
                <a:latin typeface="Times New Roman" panose="02020603050405020304" pitchFamily="18" charset="0"/>
                <a:cs typeface="Times New Roman" panose="02020603050405020304" pitchFamily="18" charset="0"/>
              </a:rPr>
              <a:t>CLIA</a:t>
            </a:r>
          </a:p>
          <a:p>
            <a:pPr lvl="1">
              <a:defRPr/>
            </a:pPr>
            <a:endParaRPr lang="en-US" sz="1400" dirty="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600" dirty="0">
                <a:solidFill>
                  <a:schemeClr val="accent5">
                    <a:lumMod val="25000"/>
                  </a:schemeClr>
                </a:solidFill>
                <a:latin typeface="Times New Roman" panose="02020603050405020304" pitchFamily="18" charset="0"/>
                <a:cs typeface="Times New Roman" panose="02020603050405020304" pitchFamily="18" charset="0"/>
              </a:rPr>
              <a:t>Centers for Medicare &amp; Medicaid Services (CMS) regulates all laboratory testing performed on humans in the U.S. through the Clinical Laboratory Improvement Amendments </a:t>
            </a:r>
            <a:r>
              <a:rPr lang="en-US" sz="1600" dirty="0" smtClean="0">
                <a:solidFill>
                  <a:schemeClr val="accent5">
                    <a:lumMod val="25000"/>
                  </a:schemeClr>
                </a:solidFill>
                <a:latin typeface="Times New Roman" panose="02020603050405020304" pitchFamily="18" charset="0"/>
                <a:cs typeface="Times New Roman" panose="02020603050405020304" pitchFamily="18" charset="0"/>
              </a:rPr>
              <a:t>(CLIA)</a:t>
            </a:r>
          </a:p>
          <a:p>
            <a:pPr>
              <a:defRPr/>
            </a:pPr>
            <a:endParaRPr lang="en-US" sz="1400" i="1" dirty="0">
              <a:solidFill>
                <a:schemeClr val="accent5">
                  <a:lumMod val="25000"/>
                </a:schemeClr>
              </a:solidFill>
              <a:latin typeface="Times New Roman" panose="02020603050405020304" pitchFamily="18" charset="0"/>
              <a:cs typeface="Times New Roman" panose="02020603050405020304" pitchFamily="18" charset="0"/>
            </a:endParaRPr>
          </a:p>
          <a:p>
            <a:pPr>
              <a:defRPr/>
            </a:pPr>
            <a:endParaRPr lang="en-US" sz="1400" i="1" dirty="0" smtClean="0">
              <a:solidFill>
                <a:schemeClr val="tx2"/>
              </a:solidFill>
              <a:latin typeface="Times New Roman" panose="02020603050405020304" pitchFamily="18" charset="0"/>
              <a:cs typeface="Times New Roman" panose="02020603050405020304" pitchFamily="18" charset="0"/>
            </a:endParaRPr>
          </a:p>
          <a:p>
            <a:pPr>
              <a:defRPr/>
            </a:pPr>
            <a:r>
              <a:rPr lang="en-US" sz="1400" i="1" dirty="0" smtClean="0">
                <a:solidFill>
                  <a:schemeClr val="tx2"/>
                </a:solidFill>
                <a:latin typeface="Times New Roman" panose="02020603050405020304" pitchFamily="18" charset="0"/>
                <a:cs typeface="Times New Roman" panose="02020603050405020304" pitchFamily="18" charset="0"/>
              </a:rPr>
              <a:t>References </a:t>
            </a:r>
            <a:r>
              <a:rPr lang="en-US" sz="1400" i="1" dirty="0">
                <a:solidFill>
                  <a:schemeClr val="tx2"/>
                </a:solidFill>
                <a:latin typeface="Times New Roman" panose="02020603050405020304" pitchFamily="18" charset="0"/>
                <a:cs typeface="Times New Roman" panose="02020603050405020304" pitchFamily="18" charset="0"/>
              </a:rPr>
              <a:t>CDC.gov, CMS.gov</a:t>
            </a:r>
          </a:p>
          <a:p>
            <a:pPr marL="285750" indent="-285750">
              <a:buFont typeface="Arial" panose="020B0604020202020204" pitchFamily="34" charset="0"/>
              <a:buChar char="•"/>
              <a:defRPr/>
            </a:pPr>
            <a:endParaRPr lang="en-US" sz="1400" dirty="0">
              <a:solidFill>
                <a:schemeClr val="accent5">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597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p:spPr>
        <p:txBody>
          <a:bodyPr/>
          <a:lstStyle>
            <a:lvl1pPr>
              <a:spcBef>
                <a:spcPct val="20000"/>
              </a:spcBef>
              <a:buClr>
                <a:schemeClr val="accent1"/>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1A3BDA5-CD35-4D3B-B11A-2D67CF7650F6}" type="slidenum">
              <a:rPr lang="en-US" altLang="en-US" sz="800" smtClean="0">
                <a:solidFill>
                  <a:srgbClr val="01698C"/>
                </a:solidFill>
                <a:latin typeface="Verdana" panose="020B0604030504040204" pitchFamily="34" charset="0"/>
              </a:rPr>
              <a:pPr>
                <a:spcBef>
                  <a:spcPct val="0"/>
                </a:spcBef>
                <a:buClrTx/>
                <a:buFontTx/>
                <a:buNone/>
              </a:pPr>
              <a:t>7</a:t>
            </a:fld>
            <a:endParaRPr lang="en-US" altLang="en-US" sz="800" smtClean="0">
              <a:solidFill>
                <a:srgbClr val="01698C"/>
              </a:solidFill>
              <a:latin typeface="Verdana" panose="020B0604030504040204" pitchFamily="34" charset="0"/>
            </a:endParaRPr>
          </a:p>
        </p:txBody>
      </p:sp>
      <p:sp>
        <p:nvSpPr>
          <p:cNvPr id="3" name="TextBox 2"/>
          <p:cNvSpPr txBox="1"/>
          <p:nvPr/>
        </p:nvSpPr>
        <p:spPr>
          <a:xfrm>
            <a:off x="296501" y="184088"/>
            <a:ext cx="3962400" cy="523220"/>
          </a:xfrm>
          <a:prstGeom prst="rect">
            <a:avLst/>
          </a:prstGeom>
          <a:noFill/>
        </p:spPr>
        <p:txBody>
          <a:bodyPr>
            <a:spAutoFit/>
          </a:bodyPr>
          <a:lstStyle/>
          <a:p>
            <a:pPr>
              <a:defRPr/>
            </a:pPr>
            <a:r>
              <a:rPr lang="en-US" sz="2800" dirty="0">
                <a:solidFill>
                  <a:schemeClr val="accent5">
                    <a:lumMod val="25000"/>
                  </a:schemeClr>
                </a:solidFill>
                <a:latin typeface="Times New Roman" panose="02020603050405020304" pitchFamily="18" charset="0"/>
                <a:cs typeface="Times New Roman" panose="02020603050405020304" pitchFamily="18" charset="0"/>
              </a:rPr>
              <a:t>CLIA </a:t>
            </a:r>
            <a:r>
              <a:rPr lang="en-US" sz="2800" dirty="0" smtClean="0">
                <a:solidFill>
                  <a:schemeClr val="accent5">
                    <a:lumMod val="25000"/>
                  </a:schemeClr>
                </a:solidFill>
                <a:latin typeface="Times New Roman" panose="02020603050405020304" pitchFamily="18" charset="0"/>
                <a:cs typeface="Times New Roman" panose="02020603050405020304" pitchFamily="18" charset="0"/>
              </a:rPr>
              <a:t>Certificates</a:t>
            </a:r>
            <a:endParaRPr lang="en-US" sz="2800"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96501" y="979468"/>
            <a:ext cx="8382000" cy="5647700"/>
          </a:xfrm>
          <a:prstGeom prst="rect">
            <a:avLst/>
          </a:prstGeom>
          <a:noFill/>
        </p:spPr>
        <p:txBody>
          <a:bodyPr>
            <a:spAutoFit/>
          </a:bodyPr>
          <a:lstStyle/>
          <a:p>
            <a:pPr marL="285750" indent="-285750">
              <a:buFont typeface="Arial" panose="020B0604020202020204" pitchFamily="34" charset="0"/>
              <a:buChar char="•"/>
              <a:defRPr/>
            </a:pPr>
            <a:r>
              <a:rPr lang="en-US" sz="1500" b="1" dirty="0">
                <a:solidFill>
                  <a:schemeClr val="accent5">
                    <a:lumMod val="25000"/>
                  </a:schemeClr>
                </a:solidFill>
                <a:latin typeface="Times New Roman" panose="02020603050405020304" pitchFamily="18" charset="0"/>
                <a:cs typeface="Times New Roman" panose="02020603050405020304" pitchFamily="18" charset="0"/>
              </a:rPr>
              <a:t>All lab testing must be done under an appropriate CLIA </a:t>
            </a:r>
            <a:r>
              <a:rPr lang="en-US" sz="1500" b="1" dirty="0" smtClean="0">
                <a:solidFill>
                  <a:schemeClr val="accent5">
                    <a:lumMod val="25000"/>
                  </a:schemeClr>
                </a:solidFill>
                <a:latin typeface="Times New Roman" panose="02020603050405020304" pitchFamily="18" charset="0"/>
                <a:cs typeface="Times New Roman" panose="02020603050405020304" pitchFamily="18" charset="0"/>
              </a:rPr>
              <a:t>certificate if it meets the definition of a laboratory.</a:t>
            </a:r>
          </a:p>
          <a:p>
            <a:pPr>
              <a:defRPr/>
            </a:pPr>
            <a:endParaRPr lang="en-US" sz="1500" b="1" dirty="0" smtClean="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500" dirty="0">
                <a:solidFill>
                  <a:schemeClr val="accent5">
                    <a:lumMod val="25000"/>
                  </a:schemeClr>
                </a:solidFill>
                <a:latin typeface="Times New Roman" panose="02020603050405020304" pitchFamily="18" charset="0"/>
                <a:cs typeface="Times New Roman" panose="02020603050405020304" pitchFamily="18" charset="0"/>
              </a:rPr>
              <a:t>Research activities are not automatically exempt, nor </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are they </a:t>
            </a:r>
            <a:r>
              <a:rPr lang="en-US" sz="1500" dirty="0">
                <a:solidFill>
                  <a:schemeClr val="accent5">
                    <a:lumMod val="25000"/>
                  </a:schemeClr>
                </a:solidFill>
                <a:latin typeface="Times New Roman" panose="02020603050405020304" pitchFamily="18" charset="0"/>
                <a:cs typeface="Times New Roman" panose="02020603050405020304" pitchFamily="18" charset="0"/>
              </a:rPr>
              <a:t>automatically covered by the lab </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CLIA</a:t>
            </a:r>
            <a:endParaRPr lang="en-US" sz="1500" b="1" dirty="0">
              <a:solidFill>
                <a:schemeClr val="accent5">
                  <a:lumMod val="25000"/>
                </a:schemeClr>
              </a:solidFill>
              <a:latin typeface="Times New Roman" panose="02020603050405020304" pitchFamily="18" charset="0"/>
              <a:cs typeface="Times New Roman" panose="02020603050405020304" pitchFamily="18" charset="0"/>
            </a:endParaRPr>
          </a:p>
          <a:p>
            <a:pPr>
              <a:defRPr/>
            </a:pPr>
            <a:endParaRPr lang="en-US" sz="1500" b="1" dirty="0" smtClean="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500" dirty="0">
                <a:solidFill>
                  <a:schemeClr val="accent5">
                    <a:lumMod val="25000"/>
                  </a:schemeClr>
                </a:solidFill>
                <a:latin typeface="Times New Roman" panose="02020603050405020304" pitchFamily="18" charset="0"/>
                <a:cs typeface="Times New Roman" panose="02020603050405020304" pitchFamily="18" charset="0"/>
              </a:rPr>
              <a:t>Having a CLIA certificate </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is not an umbrella for performing </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lab tests. </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A </a:t>
            </a:r>
            <a:r>
              <a:rPr lang="en-US" sz="1500" dirty="0">
                <a:solidFill>
                  <a:schemeClr val="accent5">
                    <a:lumMod val="25000"/>
                  </a:schemeClr>
                </a:solidFill>
                <a:latin typeface="Times New Roman" panose="02020603050405020304" pitchFamily="18" charset="0"/>
                <a:cs typeface="Times New Roman" panose="02020603050405020304" pitchFamily="18" charset="0"/>
              </a:rPr>
              <a:t>test list is submitted to the MDPH and our accrediting agency stating the testing that is being conducted under that CLIA certificate</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a:t>
            </a:r>
          </a:p>
          <a:p>
            <a:pPr>
              <a:defRPr/>
            </a:pPr>
            <a:endParaRPr lang="en-US" sz="1500" b="1" dirty="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500" dirty="0">
                <a:solidFill>
                  <a:schemeClr val="accent5">
                    <a:lumMod val="25000"/>
                  </a:schemeClr>
                </a:solidFill>
                <a:latin typeface="Times New Roman" panose="02020603050405020304" pitchFamily="18" charset="0"/>
                <a:cs typeface="Times New Roman" panose="02020603050405020304" pitchFamily="18" charset="0"/>
              </a:rPr>
              <a:t>The </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CLIA </a:t>
            </a:r>
            <a:r>
              <a:rPr lang="en-US" sz="1500" dirty="0">
                <a:solidFill>
                  <a:schemeClr val="accent5">
                    <a:lumMod val="25000"/>
                  </a:schemeClr>
                </a:solidFill>
                <a:latin typeface="Times New Roman" panose="02020603050405020304" pitchFamily="18" charset="0"/>
                <a:cs typeface="Times New Roman" panose="02020603050405020304" pitchFamily="18" charset="0"/>
              </a:rPr>
              <a:t>certificate does not automatically cover all sites on the BMC </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campus. The lab has to state where testing is being conducted to the MDPH and our accrediting agency.</a:t>
            </a:r>
            <a:endParaRPr lang="en-US" sz="1500" dirty="0">
              <a:solidFill>
                <a:schemeClr val="accent5">
                  <a:lumMod val="25000"/>
                </a:schemeClr>
              </a:solidFill>
              <a:latin typeface="Times New Roman" panose="02020603050405020304" pitchFamily="18" charset="0"/>
              <a:cs typeface="Times New Roman" panose="02020603050405020304" pitchFamily="18" charset="0"/>
            </a:endParaRPr>
          </a:p>
          <a:p>
            <a:pPr>
              <a:defRPr/>
            </a:pPr>
            <a:endParaRPr lang="en-US" sz="1500" dirty="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500" dirty="0">
                <a:solidFill>
                  <a:schemeClr val="accent5">
                    <a:lumMod val="25000"/>
                  </a:schemeClr>
                </a:solidFill>
                <a:latin typeface="Times New Roman" panose="02020603050405020304" pitchFamily="18" charset="0"/>
                <a:cs typeface="Times New Roman" panose="02020603050405020304" pitchFamily="18" charset="0"/>
              </a:rPr>
              <a:t>The CLIA holder, known as the Lab Director, has ultimate responsibility for all activities done under that </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CLIA</a:t>
            </a:r>
          </a:p>
          <a:p>
            <a:pPr>
              <a:defRPr/>
            </a:pPr>
            <a:endParaRPr lang="en-US" sz="1500" dirty="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500" i="1" dirty="0">
                <a:solidFill>
                  <a:schemeClr val="accent5">
                    <a:lumMod val="25000"/>
                  </a:schemeClr>
                </a:solidFill>
                <a:latin typeface="Times New Roman" panose="02020603050405020304" pitchFamily="18" charset="0"/>
                <a:cs typeface="Times New Roman" panose="02020603050405020304" pitchFamily="18" charset="0"/>
              </a:rPr>
              <a:t>Certificate of Waiver: </a:t>
            </a:r>
            <a:r>
              <a:rPr lang="en-US" sz="1500" dirty="0">
                <a:solidFill>
                  <a:schemeClr val="accent5">
                    <a:lumMod val="25000"/>
                  </a:schemeClr>
                </a:solidFill>
                <a:latin typeface="Times New Roman" panose="02020603050405020304" pitchFamily="18" charset="0"/>
                <a:cs typeface="Times New Roman" panose="02020603050405020304" pitchFamily="18" charset="0"/>
              </a:rPr>
              <a:t>only waived </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testing</a:t>
            </a:r>
          </a:p>
          <a:p>
            <a:pPr marL="285750" indent="-285750">
              <a:buFont typeface="Arial" panose="020B0604020202020204" pitchFamily="34" charset="0"/>
              <a:buChar char="•"/>
              <a:defRPr/>
            </a:pPr>
            <a:endParaRPr lang="en-US" sz="1500" dirty="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500" i="1" dirty="0" smtClean="0">
                <a:solidFill>
                  <a:schemeClr val="accent5">
                    <a:lumMod val="25000"/>
                  </a:schemeClr>
                </a:solidFill>
                <a:latin typeface="Times New Roman" panose="02020603050405020304" pitchFamily="18" charset="0"/>
                <a:cs typeface="Times New Roman" panose="02020603050405020304" pitchFamily="18" charset="0"/>
              </a:rPr>
              <a:t>Certificate </a:t>
            </a:r>
            <a:r>
              <a:rPr lang="en-US" sz="1500" i="1" dirty="0">
                <a:solidFill>
                  <a:schemeClr val="accent5">
                    <a:lumMod val="25000"/>
                  </a:schemeClr>
                </a:solidFill>
                <a:latin typeface="Times New Roman" panose="02020603050405020304" pitchFamily="18" charset="0"/>
                <a:cs typeface="Times New Roman" panose="02020603050405020304" pitchFamily="18" charset="0"/>
              </a:rPr>
              <a:t>for PPMP</a:t>
            </a:r>
            <a:r>
              <a:rPr lang="en-US" sz="1500" dirty="0">
                <a:solidFill>
                  <a:schemeClr val="accent5">
                    <a:lumMod val="25000"/>
                  </a:schemeClr>
                </a:solidFill>
                <a:latin typeface="Times New Roman" panose="02020603050405020304" pitchFamily="18" charset="0"/>
                <a:cs typeface="Times New Roman" panose="02020603050405020304" pitchFamily="18" charset="0"/>
              </a:rPr>
              <a:t>: provider performed microscopy procedures + waived </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testing</a:t>
            </a:r>
          </a:p>
          <a:p>
            <a:pPr marL="285750" indent="-285750">
              <a:buFont typeface="Arial" panose="020B0604020202020204" pitchFamily="34" charset="0"/>
              <a:buChar char="•"/>
              <a:defRPr/>
            </a:pPr>
            <a:endParaRPr lang="en-US" sz="1500" dirty="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1500" b="1" i="1" dirty="0" smtClean="0">
                <a:solidFill>
                  <a:schemeClr val="accent5">
                    <a:lumMod val="25000"/>
                  </a:schemeClr>
                </a:solidFill>
                <a:latin typeface="Times New Roman" panose="02020603050405020304" pitchFamily="18" charset="0"/>
                <a:cs typeface="Times New Roman" panose="02020603050405020304" pitchFamily="18" charset="0"/>
              </a:rPr>
              <a:t>Certificate </a:t>
            </a:r>
            <a:r>
              <a:rPr lang="en-US" sz="1500" b="1" i="1" dirty="0">
                <a:solidFill>
                  <a:schemeClr val="accent5">
                    <a:lumMod val="25000"/>
                  </a:schemeClr>
                </a:solidFill>
                <a:latin typeface="Times New Roman" panose="02020603050405020304" pitchFamily="18" charset="0"/>
                <a:cs typeface="Times New Roman" panose="02020603050405020304" pitchFamily="18" charset="0"/>
              </a:rPr>
              <a:t>of Accreditation </a:t>
            </a:r>
            <a:r>
              <a:rPr lang="en-US" sz="1500" dirty="0">
                <a:solidFill>
                  <a:schemeClr val="accent5">
                    <a:lumMod val="25000"/>
                  </a:schemeClr>
                </a:solidFill>
                <a:latin typeface="Times New Roman" panose="02020603050405020304" pitchFamily="18" charset="0"/>
                <a:cs typeface="Times New Roman" panose="02020603050405020304" pitchFamily="18" charset="0"/>
              </a:rPr>
              <a:t>(COA): Issued to a laboratory on the basis of the laboratory’s accreditation by an accreditation organization approved by CMS. This type of certificate is issued to a laboratory that performs </a:t>
            </a:r>
            <a:r>
              <a:rPr lang="en-US" sz="1500" dirty="0" smtClean="0">
                <a:solidFill>
                  <a:schemeClr val="accent5">
                    <a:lumMod val="25000"/>
                  </a:schemeClr>
                </a:solidFill>
                <a:latin typeface="Times New Roman" panose="02020603050405020304" pitchFamily="18" charset="0"/>
                <a:cs typeface="Times New Roman" panose="02020603050405020304" pitchFamily="18" charset="0"/>
              </a:rPr>
              <a:t>non-waived testing. </a:t>
            </a:r>
            <a:r>
              <a:rPr lang="en-US" sz="1500" b="1" i="1" dirty="0" smtClean="0">
                <a:solidFill>
                  <a:schemeClr val="accent5">
                    <a:lumMod val="25000"/>
                  </a:schemeClr>
                </a:solidFill>
                <a:latin typeface="Times New Roman" panose="02020603050405020304" pitchFamily="18" charset="0"/>
                <a:cs typeface="Times New Roman" panose="02020603050405020304" pitchFamily="18" charset="0"/>
              </a:rPr>
              <a:t>Our </a:t>
            </a:r>
            <a:r>
              <a:rPr lang="en-US" sz="1500" b="1" i="1" dirty="0">
                <a:solidFill>
                  <a:schemeClr val="accent5">
                    <a:lumMod val="25000"/>
                  </a:schemeClr>
                </a:solidFill>
                <a:latin typeface="Times New Roman" panose="02020603050405020304" pitchFamily="18" charset="0"/>
                <a:cs typeface="Times New Roman" panose="02020603050405020304" pitchFamily="18" charset="0"/>
              </a:rPr>
              <a:t>clinical lab is accredited by the College of American </a:t>
            </a:r>
            <a:r>
              <a:rPr lang="en-US" sz="1500" b="1" i="1" dirty="0" smtClean="0">
                <a:solidFill>
                  <a:schemeClr val="accent5">
                    <a:lumMod val="25000"/>
                  </a:schemeClr>
                </a:solidFill>
                <a:latin typeface="Times New Roman" panose="02020603050405020304" pitchFamily="18" charset="0"/>
                <a:cs typeface="Times New Roman" panose="02020603050405020304" pitchFamily="18" charset="0"/>
              </a:rPr>
              <a:t>Pathologists</a:t>
            </a:r>
            <a:r>
              <a:rPr lang="en-US" sz="1500" b="1" i="1" dirty="0" smtClean="0">
                <a:solidFill>
                  <a:schemeClr val="accent5">
                    <a:lumMod val="25000"/>
                  </a:schemeClr>
                </a:solidFill>
                <a:latin typeface="Times New Roman" panose="02020603050405020304" pitchFamily="18" charset="0"/>
                <a:cs typeface="Times New Roman" panose="02020603050405020304" pitchFamily="18" charset="0"/>
              </a:rPr>
              <a:t>.</a:t>
            </a:r>
            <a:endParaRPr lang="en-US" sz="1500" dirty="0">
              <a:solidFill>
                <a:schemeClr val="accent5">
                  <a:lumMod val="25000"/>
                </a:schemeClr>
              </a:solidFill>
              <a:latin typeface="Times New Roman" panose="02020603050405020304" pitchFamily="18" charset="0"/>
              <a:cs typeface="Times New Roman" panose="02020603050405020304" pitchFamily="18" charset="0"/>
            </a:endParaRPr>
          </a:p>
          <a:p>
            <a:pPr>
              <a:defRPr/>
            </a:pPr>
            <a:r>
              <a:rPr lang="en-US" sz="1600" i="1" dirty="0">
                <a:solidFill>
                  <a:schemeClr val="tx2"/>
                </a:solidFill>
                <a:latin typeface="Times New Roman" panose="02020603050405020304" pitchFamily="18" charset="0"/>
                <a:cs typeface="Times New Roman" panose="02020603050405020304" pitchFamily="18" charset="0"/>
              </a:rPr>
              <a:t>References CDC.gov, CMS.gov</a:t>
            </a:r>
          </a:p>
          <a:p>
            <a:pPr marL="285750" indent="-285750">
              <a:buFont typeface="Arial" panose="020B0604020202020204" pitchFamily="34" charset="0"/>
              <a:buChar char="•"/>
              <a:defRPr/>
            </a:pPr>
            <a:endParaRPr lang="en-US" sz="1500" dirty="0"/>
          </a:p>
        </p:txBody>
      </p:sp>
    </p:spTree>
    <p:extLst>
      <p:ext uri="{BB962C8B-B14F-4D97-AF65-F5344CB8AC3E}">
        <p14:creationId xmlns:p14="http://schemas.microsoft.com/office/powerpoint/2010/main" val="1438867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p:spPr>
        <p:txBody>
          <a:bodyPr/>
          <a:lstStyle>
            <a:lvl1pPr>
              <a:spcBef>
                <a:spcPct val="20000"/>
              </a:spcBef>
              <a:buClr>
                <a:schemeClr val="accent1"/>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1A3BDA5-CD35-4D3B-B11A-2D67CF7650F6}" type="slidenum">
              <a:rPr lang="en-US" altLang="en-US" sz="800" smtClean="0">
                <a:solidFill>
                  <a:srgbClr val="01698C"/>
                </a:solidFill>
                <a:latin typeface="Verdana" panose="020B0604030504040204" pitchFamily="34" charset="0"/>
              </a:rPr>
              <a:pPr>
                <a:spcBef>
                  <a:spcPct val="0"/>
                </a:spcBef>
                <a:buClrTx/>
                <a:buFontTx/>
                <a:buNone/>
              </a:pPr>
              <a:t>8</a:t>
            </a:fld>
            <a:endParaRPr lang="en-US" altLang="en-US" sz="800" smtClean="0">
              <a:solidFill>
                <a:srgbClr val="01698C"/>
              </a:solidFill>
              <a:latin typeface="Verdana" panose="020B0604030504040204" pitchFamily="34" charset="0"/>
            </a:endParaRPr>
          </a:p>
        </p:txBody>
      </p:sp>
      <p:sp>
        <p:nvSpPr>
          <p:cNvPr id="3" name="TextBox 2"/>
          <p:cNvSpPr txBox="1"/>
          <p:nvPr/>
        </p:nvSpPr>
        <p:spPr>
          <a:xfrm>
            <a:off x="313852" y="208854"/>
            <a:ext cx="3962400" cy="523220"/>
          </a:xfrm>
          <a:prstGeom prst="rect">
            <a:avLst/>
          </a:prstGeom>
          <a:noFill/>
        </p:spPr>
        <p:txBody>
          <a:bodyPr>
            <a:spAutoFit/>
          </a:bodyPr>
          <a:lstStyle/>
          <a:p>
            <a:pPr>
              <a:defRPr/>
            </a:pPr>
            <a:r>
              <a:rPr lang="en-US" sz="2800" dirty="0" smtClean="0">
                <a:solidFill>
                  <a:schemeClr val="accent5">
                    <a:lumMod val="25000"/>
                  </a:schemeClr>
                </a:solidFill>
                <a:latin typeface="Times New Roman" panose="02020603050405020304" pitchFamily="18" charset="0"/>
                <a:cs typeface="Times New Roman" panose="02020603050405020304" pitchFamily="18" charset="0"/>
              </a:rPr>
              <a:t>Deviations from CLIA</a:t>
            </a:r>
            <a:endParaRPr lang="en-US" sz="2800"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13852" y="732074"/>
            <a:ext cx="8382000" cy="1200329"/>
          </a:xfrm>
          <a:prstGeom prst="rect">
            <a:avLst/>
          </a:prstGeom>
          <a:noFill/>
        </p:spPr>
        <p:txBody>
          <a:bodyPr>
            <a:spAutoFit/>
          </a:bodyPr>
          <a:lstStyle/>
          <a:p>
            <a:pPr>
              <a:defRPr/>
            </a:pPr>
            <a:endParaRPr lang="en-US" dirty="0" smtClean="0">
              <a:latin typeface="Times New Roman" panose="02020603050405020304" pitchFamily="18" charset="0"/>
              <a:cs typeface="Times New Roman" panose="02020603050405020304" pitchFamily="18" charset="0"/>
            </a:endParaRPr>
          </a:p>
          <a:p>
            <a:pPr>
              <a:defRPr/>
            </a:pPr>
            <a:endParaRPr lang="en-US" dirty="0" smtClean="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dirty="0" smtClean="0">
                <a:solidFill>
                  <a:schemeClr val="accent5">
                    <a:lumMod val="25000"/>
                  </a:schemeClr>
                </a:solidFill>
                <a:latin typeface="Times New Roman" panose="02020603050405020304" pitchFamily="18" charset="0"/>
                <a:cs typeface="Times New Roman" panose="02020603050405020304" pitchFamily="18" charset="0"/>
              </a:rPr>
              <a:t>Deviations </a:t>
            </a:r>
            <a:r>
              <a:rPr lang="en-US" dirty="0" smtClean="0">
                <a:solidFill>
                  <a:schemeClr val="accent5">
                    <a:lumMod val="25000"/>
                  </a:schemeClr>
                </a:solidFill>
                <a:latin typeface="Times New Roman" panose="02020603050405020304" pitchFamily="18" charset="0"/>
                <a:cs typeface="Times New Roman" panose="02020603050405020304" pitchFamily="18" charset="0"/>
              </a:rPr>
              <a:t>from CLIA regulations can result in serious consequences, such as suspension of BMC </a:t>
            </a:r>
            <a:r>
              <a:rPr lang="en-US" dirty="0" err="1" smtClean="0">
                <a:solidFill>
                  <a:schemeClr val="accent5">
                    <a:lumMod val="25000"/>
                  </a:schemeClr>
                </a:solidFill>
                <a:latin typeface="Times New Roman" panose="02020603050405020304" pitchFamily="18" charset="0"/>
                <a:cs typeface="Times New Roman" panose="02020603050405020304" pitchFamily="18" charset="0"/>
              </a:rPr>
              <a:t>medicare</a:t>
            </a:r>
            <a:r>
              <a:rPr lang="en-US" dirty="0" smtClean="0">
                <a:solidFill>
                  <a:schemeClr val="accent5">
                    <a:lumMod val="25000"/>
                  </a:schemeClr>
                </a:solidFill>
                <a:latin typeface="Times New Roman" panose="02020603050405020304" pitchFamily="18" charset="0"/>
                <a:cs typeface="Times New Roman" panose="02020603050405020304" pitchFamily="18" charset="0"/>
              </a:rPr>
              <a:t> payments and/or revocation of the CLIA certification</a:t>
            </a:r>
            <a:endParaRPr lang="en-US"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5" name="TextBox 1"/>
          <p:cNvSpPr txBox="1">
            <a:spLocks noChangeArrowheads="1"/>
          </p:cNvSpPr>
          <p:nvPr/>
        </p:nvSpPr>
        <p:spPr bwMode="auto">
          <a:xfrm>
            <a:off x="313852" y="2254092"/>
            <a:ext cx="860154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b="1" dirty="0" smtClean="0">
                <a:solidFill>
                  <a:schemeClr val="accent5">
                    <a:lumMod val="25000"/>
                  </a:schemeClr>
                </a:solidFill>
                <a:latin typeface="Times New Roman" panose="02020603050405020304" pitchFamily="18" charset="0"/>
                <a:cs typeface="Times New Roman" panose="02020603050405020304" pitchFamily="18" charset="0"/>
              </a:rPr>
              <a:t>§</a:t>
            </a:r>
            <a:r>
              <a:rPr lang="en-US" b="1" dirty="0">
                <a:solidFill>
                  <a:schemeClr val="accent5">
                    <a:lumMod val="25000"/>
                  </a:schemeClr>
                </a:solidFill>
                <a:latin typeface="Times New Roman" panose="02020603050405020304" pitchFamily="18" charset="0"/>
                <a:cs typeface="Times New Roman" panose="02020603050405020304" pitchFamily="18" charset="0"/>
              </a:rPr>
              <a:t>493.1840   Suspension, limitation, or revocation of any type of CLIA certificate.</a:t>
            </a:r>
          </a:p>
          <a:p>
            <a:pPr>
              <a:defRPr/>
            </a:pPr>
            <a:r>
              <a:rPr lang="en-US" i="1" dirty="0">
                <a:solidFill>
                  <a:schemeClr val="accent5">
                    <a:lumMod val="25000"/>
                  </a:schemeClr>
                </a:solidFill>
                <a:latin typeface="Times New Roman" panose="02020603050405020304" pitchFamily="18" charset="0"/>
                <a:cs typeface="Times New Roman" panose="02020603050405020304" pitchFamily="18" charset="0"/>
              </a:rPr>
              <a:t>(a) Adverse action based on actions of the laboratory's owner, operator or employees. CMS may initiate adverse action to suspend, limit or revoke any CLIA certificate if CMS finds that a laboratory's owner or operator or one of its employees has</a:t>
            </a:r>
            <a:r>
              <a:rPr lang="en-US" i="1" dirty="0" smtClean="0">
                <a:solidFill>
                  <a:schemeClr val="accent5">
                    <a:lumMod val="25000"/>
                  </a:schemeClr>
                </a:solidFill>
                <a:latin typeface="Times New Roman" panose="02020603050405020304" pitchFamily="18" charset="0"/>
                <a:cs typeface="Times New Roman" panose="02020603050405020304" pitchFamily="18" charset="0"/>
              </a:rPr>
              <a:t>—</a:t>
            </a:r>
          </a:p>
          <a:p>
            <a:pPr>
              <a:defRPr/>
            </a:pPr>
            <a:r>
              <a:rPr lang="en-US" i="1" dirty="0">
                <a:solidFill>
                  <a:schemeClr val="accent5">
                    <a:lumMod val="25000"/>
                  </a:schemeClr>
                </a:solidFill>
                <a:latin typeface="Times New Roman" panose="02020603050405020304" pitchFamily="18" charset="0"/>
                <a:cs typeface="Times New Roman" panose="02020603050405020304" pitchFamily="18" charset="0"/>
              </a:rPr>
              <a:t>(2) </a:t>
            </a:r>
            <a:r>
              <a:rPr lang="en-US" i="1" dirty="0">
                <a:solidFill>
                  <a:schemeClr val="tx2"/>
                </a:solidFill>
                <a:latin typeface="Times New Roman" panose="02020603050405020304" pitchFamily="18" charset="0"/>
                <a:cs typeface="Times New Roman" panose="02020603050405020304" pitchFamily="18" charset="0"/>
              </a:rPr>
              <a:t>Performed, or represented the laboratory as entitled to perform, a laboratory examination or other procedure that is not within a category of laboratory examinations or other procedures authorized by its CLIA certificate</a:t>
            </a:r>
            <a:r>
              <a:rPr lang="en-US" i="1" dirty="0" smtClean="0">
                <a:solidFill>
                  <a:schemeClr val="tx2"/>
                </a:solidFill>
                <a:latin typeface="Times New Roman" panose="02020603050405020304" pitchFamily="18" charset="0"/>
                <a:cs typeface="Times New Roman" panose="02020603050405020304" pitchFamily="18" charset="0"/>
              </a:rPr>
              <a:t>;</a:t>
            </a:r>
            <a:endParaRPr lang="en-US" altLang="en-US" i="1"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505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57655" y="187022"/>
            <a:ext cx="6934200" cy="609600"/>
          </a:xfrm>
        </p:spPr>
        <p:txBody>
          <a:bodyPr/>
          <a:lstStyle/>
          <a:p>
            <a:r>
              <a:rPr lang="en-US" altLang="en-US" sz="2800" dirty="0" smtClean="0">
                <a:latin typeface="Times New Roman" panose="02020603050405020304" pitchFamily="18" charset="0"/>
                <a:cs typeface="Times New Roman" panose="02020603050405020304" pitchFamily="18" charset="0"/>
              </a:rPr>
              <a:t>Summary/Highlights</a:t>
            </a:r>
          </a:p>
        </p:txBody>
      </p:sp>
      <p:sp>
        <p:nvSpPr>
          <p:cNvPr id="64515" name="TextBox 1"/>
          <p:cNvSpPr txBox="1">
            <a:spLocks noChangeArrowheads="1"/>
          </p:cNvSpPr>
          <p:nvPr/>
        </p:nvSpPr>
        <p:spPr bwMode="auto">
          <a:xfrm>
            <a:off x="357655" y="1295694"/>
            <a:ext cx="81451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anose="020B0604020202020204" pitchFamily="34" charset="0"/>
              <a:buChar char="•"/>
              <a:defRPr/>
            </a:pPr>
            <a:r>
              <a:rPr lang="en-US" altLang="en-US" sz="1600" b="1" dirty="0" smtClean="0">
                <a:solidFill>
                  <a:schemeClr val="tx2"/>
                </a:solidFill>
                <a:latin typeface="Times New Roman" panose="02020603050405020304" pitchFamily="18" charset="0"/>
                <a:cs typeface="Times New Roman" panose="02020603050405020304" pitchFamily="18" charset="0"/>
              </a:rPr>
              <a:t>The lab is fully supportive of research activities at BMC</a:t>
            </a:r>
          </a:p>
          <a:p>
            <a:pPr>
              <a:defRPr/>
            </a:pPr>
            <a:endPar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rPr>
              <a:t>The lab has a responsibility to ensure it is adhering to state and federal regulations (CLIA)</a:t>
            </a:r>
          </a:p>
          <a:p>
            <a:pPr marL="285750" indent="-285750">
              <a:buFont typeface="Arial" panose="020B0604020202020204" pitchFamily="34" charset="0"/>
              <a:buChar char="•"/>
              <a:defRPr/>
            </a:pPr>
            <a:endPar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rPr>
              <a:t>The lab needs to be aware of any patient testing being conducted on campus, for example:</a:t>
            </a:r>
          </a:p>
          <a:p>
            <a:pPr marL="742950" lvl="1" indent="-285750">
              <a:buFont typeface="Arial" panose="020B0604020202020204" pitchFamily="34" charset="0"/>
              <a:buChar char="•"/>
              <a:defRPr/>
            </a:pPr>
            <a:r>
              <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rPr>
              <a:t>Use of Point of Care devices</a:t>
            </a:r>
          </a:p>
          <a:p>
            <a:pPr marL="742950" lvl="1" indent="-285750">
              <a:buFont typeface="Arial" panose="020B0604020202020204" pitchFamily="34" charset="0"/>
              <a:buChar char="•"/>
              <a:defRPr/>
            </a:pPr>
            <a:r>
              <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rPr>
              <a:t>Urine Pregnancy testing (includes vendor supplied and over-the-counter) </a:t>
            </a:r>
          </a:p>
          <a:p>
            <a:pPr marL="742950" lvl="1" indent="-285750">
              <a:buFont typeface="Arial" panose="020B0604020202020204" pitchFamily="34" charset="0"/>
              <a:buChar char="•"/>
              <a:defRPr/>
            </a:pPr>
            <a:r>
              <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rPr>
              <a:t>Use of Lab CLIA</a:t>
            </a:r>
          </a:p>
          <a:p>
            <a:pPr marL="742950" lvl="1" indent="-285750">
              <a:buFont typeface="Arial" panose="020B0604020202020204" pitchFamily="34" charset="0"/>
              <a:buChar char="•"/>
              <a:defRPr/>
            </a:pPr>
            <a:endParaRPr lang="en-US" altLang="en-US" sz="1600" dirty="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rPr>
              <a:t>The </a:t>
            </a:r>
            <a:r>
              <a:rPr lang="en-US" altLang="en-US" sz="1600" dirty="0">
                <a:solidFill>
                  <a:schemeClr val="accent5">
                    <a:lumMod val="25000"/>
                  </a:schemeClr>
                </a:solidFill>
                <a:latin typeface="Times New Roman" panose="02020603050405020304" pitchFamily="18" charset="0"/>
                <a:cs typeface="Times New Roman" panose="02020603050405020304" pitchFamily="18" charset="0"/>
              </a:rPr>
              <a:t>lab is working to standardize </a:t>
            </a:r>
            <a:r>
              <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rPr>
              <a:t>and streamline </a:t>
            </a:r>
            <a:r>
              <a:rPr lang="en-US" altLang="en-US" sz="1600" dirty="0">
                <a:solidFill>
                  <a:schemeClr val="accent5">
                    <a:lumMod val="25000"/>
                  </a:schemeClr>
                </a:solidFill>
                <a:latin typeface="Times New Roman" panose="02020603050405020304" pitchFamily="18" charset="0"/>
                <a:cs typeface="Times New Roman" panose="02020603050405020304" pitchFamily="18" charset="0"/>
              </a:rPr>
              <a:t>processes to ensure coordinated efforts for all research requests, </a:t>
            </a:r>
            <a:r>
              <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rPr>
              <a:t>including involvement of lab during budget development, IRB application process, or sooner</a:t>
            </a:r>
          </a:p>
          <a:p>
            <a:pPr>
              <a:defRPr/>
            </a:pPr>
            <a:endPar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altLang="en-US" sz="1600" dirty="0" smtClean="0">
                <a:solidFill>
                  <a:schemeClr val="accent5">
                    <a:lumMod val="25000"/>
                  </a:schemeClr>
                </a:solidFill>
                <a:latin typeface="Times New Roman" panose="02020603050405020304" pitchFamily="18" charset="0"/>
                <a:cs typeface="Times New Roman" panose="02020603050405020304" pitchFamily="18" charset="0"/>
              </a:rPr>
              <a:t>The lab would like to get to a place where they are included in the processes early and have established resources to support research</a:t>
            </a:r>
            <a:endParaRPr lang="en-US" altLang="en-US" sz="1600" dirty="0">
              <a:solidFill>
                <a:schemeClr val="accent5">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879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36962</TotalTime>
  <Words>1208</Words>
  <Application>Microsoft Office PowerPoint</Application>
  <PresentationFormat>On-screen Show (4:3)</PresentationFormat>
  <Paragraphs>83</Paragraphs>
  <Slides>9</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ＭＳ Ｐゴシック</vt:lpstr>
      <vt:lpstr>Arial</vt:lpstr>
      <vt:lpstr>Calibri</vt:lpstr>
      <vt:lpstr>Times New Roman</vt:lpstr>
      <vt:lpstr>Verdana</vt:lpstr>
      <vt:lpstr>Wingdings</vt:lpstr>
      <vt:lpstr>Office Theme</vt:lpstr>
      <vt:lpstr>think-cell Slide</vt:lpstr>
      <vt:lpstr>Research Operations and Lab Services </vt:lpstr>
      <vt:lpstr>Roles and Contacts</vt:lpstr>
      <vt:lpstr>Current Services</vt:lpstr>
      <vt:lpstr>Current Services</vt:lpstr>
      <vt:lpstr>Areas of Discussion/Topics of Concern</vt:lpstr>
      <vt:lpstr>PowerPoint Presentation</vt:lpstr>
      <vt:lpstr>PowerPoint Presentation</vt:lpstr>
      <vt:lpstr>PowerPoint Presentation</vt:lpstr>
      <vt:lpstr>Summary/Highlights</vt:lpstr>
    </vt:vector>
  </TitlesOfParts>
  <Company>Boston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Brown, Abigail</cp:lastModifiedBy>
  <cp:revision>1525</cp:revision>
  <cp:lastPrinted>2019-07-12T21:52:21Z</cp:lastPrinted>
  <dcterms:created xsi:type="dcterms:W3CDTF">2013-11-18T16:08:48Z</dcterms:created>
  <dcterms:modified xsi:type="dcterms:W3CDTF">2019-07-12T21:52:29Z</dcterms:modified>
</cp:coreProperties>
</file>