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9" r:id="rId1"/>
    <p:sldMasterId id="2147483868" r:id="rId2"/>
    <p:sldMasterId id="2147483899" r:id="rId3"/>
  </p:sldMasterIdLst>
  <p:notesMasterIdLst>
    <p:notesMasterId r:id="rId45"/>
  </p:notesMasterIdLst>
  <p:handoutMasterIdLst>
    <p:handoutMasterId r:id="rId46"/>
  </p:handoutMasterIdLst>
  <p:sldIdLst>
    <p:sldId id="793" r:id="rId4"/>
    <p:sldId id="794" r:id="rId5"/>
    <p:sldId id="899" r:id="rId6"/>
    <p:sldId id="900" r:id="rId7"/>
    <p:sldId id="901" r:id="rId8"/>
    <p:sldId id="902" r:id="rId9"/>
    <p:sldId id="898" r:id="rId10"/>
    <p:sldId id="841" r:id="rId11"/>
    <p:sldId id="851" r:id="rId12"/>
    <p:sldId id="903" r:id="rId13"/>
    <p:sldId id="904" r:id="rId14"/>
    <p:sldId id="850" r:id="rId15"/>
    <p:sldId id="906" r:id="rId16"/>
    <p:sldId id="866" r:id="rId17"/>
    <p:sldId id="907" r:id="rId18"/>
    <p:sldId id="908" r:id="rId19"/>
    <p:sldId id="867" r:id="rId20"/>
    <p:sldId id="905" r:id="rId21"/>
    <p:sldId id="888" r:id="rId22"/>
    <p:sldId id="890" r:id="rId23"/>
    <p:sldId id="891" r:id="rId24"/>
    <p:sldId id="868" r:id="rId25"/>
    <p:sldId id="869" r:id="rId26"/>
    <p:sldId id="870" r:id="rId27"/>
    <p:sldId id="871" r:id="rId28"/>
    <p:sldId id="872" r:id="rId29"/>
    <p:sldId id="897" r:id="rId30"/>
    <p:sldId id="873" r:id="rId31"/>
    <p:sldId id="874" r:id="rId32"/>
    <p:sldId id="875" r:id="rId33"/>
    <p:sldId id="876" r:id="rId34"/>
    <p:sldId id="877" r:id="rId35"/>
    <p:sldId id="878" r:id="rId36"/>
    <p:sldId id="879" r:id="rId37"/>
    <p:sldId id="880" r:id="rId38"/>
    <p:sldId id="892" r:id="rId39"/>
    <p:sldId id="893" r:id="rId40"/>
    <p:sldId id="894" r:id="rId41"/>
    <p:sldId id="895" r:id="rId42"/>
    <p:sldId id="896" r:id="rId43"/>
    <p:sldId id="746" r:id="rId44"/>
  </p:sldIdLst>
  <p:sldSz cx="9144000" cy="6858000" type="screen4x3"/>
  <p:notesSz cx="7023100" cy="9309100"/>
  <p:custDataLst>
    <p:tags r:id="rId4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e Walsh" initials="" lastIdx="3" clrIdx="0"/>
  <p:cmAuthor id="2" name="Susan Coakley" initials="SC" lastIdx="4" clrIdx="1"/>
  <p:cmAuthor id="3" name="Walsh, Kate" initials="WK" lastIdx="2" clrIdx="2">
    <p:extLst>
      <p:ext uri="{19B8F6BF-5375-455C-9EA6-DF929625EA0E}">
        <p15:presenceInfo xmlns:p15="http://schemas.microsoft.com/office/powerpoint/2012/main" userId="S-1-5-21-1013449540-720069183-311576647-965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  <a:srgbClr val="00B050"/>
    <a:srgbClr val="F8BF56"/>
    <a:srgbClr val="FFFFFF"/>
    <a:srgbClr val="FFCCFF"/>
    <a:srgbClr val="EBF3FD"/>
    <a:srgbClr val="F5F9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77" autoAdjust="0"/>
    <p:restoredTop sz="72267" autoAdjust="0"/>
  </p:normalViewPr>
  <p:slideViewPr>
    <p:cSldViewPr snapToGrid="0">
      <p:cViewPr varScale="1">
        <p:scale>
          <a:sx n="115" d="100"/>
          <a:sy n="115" d="100"/>
        </p:scale>
        <p:origin x="155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100" d="100"/>
          <a:sy n="100" d="100"/>
        </p:scale>
        <p:origin x="3496" y="2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tags" Target="tags/tag1.xml"/><Relationship Id="rId50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commentAuthors" Target="commentAuthors.xml"/><Relationship Id="rId8" Type="http://schemas.openxmlformats.org/officeDocument/2006/relationships/slide" Target="slides/slide5.xml"/><Relationship Id="rId51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3979" cy="465774"/>
          </a:xfrm>
          <a:prstGeom prst="rect">
            <a:avLst/>
          </a:prstGeom>
        </p:spPr>
        <p:txBody>
          <a:bodyPr vert="horz" lIns="91892" tIns="45945" rIns="91892" bIns="4594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5" y="2"/>
            <a:ext cx="3043979" cy="465774"/>
          </a:xfrm>
          <a:prstGeom prst="rect">
            <a:avLst/>
          </a:prstGeom>
        </p:spPr>
        <p:txBody>
          <a:bodyPr vert="horz" lIns="91892" tIns="45945" rIns="91892" bIns="4594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474459E1-DABA-4A93-984B-D2FAAC611687}" type="datetimeFigureOut">
              <a:rPr lang="en-US"/>
              <a:pPr>
                <a:defRPr/>
              </a:pPr>
              <a:t>12/14/2021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41739"/>
            <a:ext cx="3043979" cy="465774"/>
          </a:xfrm>
          <a:prstGeom prst="rect">
            <a:avLst/>
          </a:prstGeom>
        </p:spPr>
        <p:txBody>
          <a:bodyPr vert="horz" lIns="91892" tIns="45945" rIns="91892" bIns="4594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5" y="8841739"/>
            <a:ext cx="3043979" cy="465774"/>
          </a:xfrm>
          <a:prstGeom prst="rect">
            <a:avLst/>
          </a:prstGeom>
        </p:spPr>
        <p:txBody>
          <a:bodyPr vert="horz" lIns="91892" tIns="45945" rIns="91892" bIns="4594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46B86B9-183D-4F1A-AF20-62FD2E693A8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95592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43979" cy="465774"/>
          </a:xfrm>
          <a:prstGeom prst="rect">
            <a:avLst/>
          </a:prstGeom>
        </p:spPr>
        <p:txBody>
          <a:bodyPr vert="horz" lIns="93638" tIns="46819" rIns="93638" bIns="4681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7535" y="2"/>
            <a:ext cx="3043979" cy="465774"/>
          </a:xfrm>
          <a:prstGeom prst="rect">
            <a:avLst/>
          </a:prstGeom>
        </p:spPr>
        <p:txBody>
          <a:bodyPr vert="horz" lIns="93638" tIns="46819" rIns="93638" bIns="4681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24D4654-CB86-4A77-846A-FA22C3A32683}" type="datetimeFigureOut">
              <a:rPr lang="en-US"/>
              <a:pPr>
                <a:defRPr/>
              </a:pPr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38" tIns="46819" rIns="93638" bIns="46819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946" y="4422464"/>
            <a:ext cx="5617208" cy="4188778"/>
          </a:xfrm>
          <a:prstGeom prst="rect">
            <a:avLst/>
          </a:prstGeom>
        </p:spPr>
        <p:txBody>
          <a:bodyPr vert="horz" lIns="93638" tIns="46819" rIns="93638" bIns="4681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41739"/>
            <a:ext cx="3043979" cy="465774"/>
          </a:xfrm>
          <a:prstGeom prst="rect">
            <a:avLst/>
          </a:prstGeom>
        </p:spPr>
        <p:txBody>
          <a:bodyPr vert="horz" lIns="93638" tIns="46819" rIns="93638" bIns="4681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7535" y="8841739"/>
            <a:ext cx="3043979" cy="465774"/>
          </a:xfrm>
          <a:prstGeom prst="rect">
            <a:avLst/>
          </a:prstGeom>
        </p:spPr>
        <p:txBody>
          <a:bodyPr vert="horz" lIns="93638" tIns="46819" rIns="93638" bIns="4681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7E9CAF-CA78-4668-B94D-278349315C5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05553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069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11689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11982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72518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469" y="5000446"/>
            <a:ext cx="5982139" cy="246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22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16618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6393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8469" y="5000446"/>
            <a:ext cx="5982139" cy="24647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7997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WITH BIG PICTURE – What we’ve been striving for over the last year</a:t>
            </a:r>
          </a:p>
          <a:p>
            <a:endParaRPr lang="en-US" dirty="0"/>
          </a:p>
          <a:p>
            <a:r>
              <a:rPr lang="en-US" dirty="0"/>
              <a:t>Breaking out of the mold – FY21 updates – big picture what we are working on and where we are going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29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451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30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16187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31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4157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kern="0" dirty="0"/>
              <a:t>Getting better at what we do and expanding what we offer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32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639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67207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Anesthesiology example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33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1528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902FC-13A1-4E02-8055-5D86C0003CE5}" type="slidenum">
              <a:rPr lang="en-US" smtClean="0">
                <a:solidFill>
                  <a:srgbClr val="000000"/>
                </a:solidFill>
              </a:rPr>
              <a:pPr/>
              <a:t>34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99815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Research Operations maintains a contact list of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dept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research administrators, finance/accounting staff, and other dept. contacts, to begin a quarterly update cycle</a:t>
            </a:r>
          </a:p>
          <a:p>
            <a:endParaRPr 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Continuing Resolution keeps </a:t>
            </a:r>
            <a:r>
              <a:rPr lang="en-US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govt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funded thru 12/3, take action on sponsor/prior approval requests so there will be no pause/gap in funding, plan as though the federal budget will not be approved</a:t>
            </a:r>
            <a:endParaRPr lang="en-US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Note: CR funding stopgap sustains federal agencies’ existing spending until Dec. 3, at which point Congress must adopt another short-term fix, called a continuing resolution, or pass a dozen appropriations bills that fund federal agencies through the 2022 fiscal year.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678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85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4368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22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3767" indent="-286064" defTabSz="9122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4257" indent="-228851" defTabSz="9122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1960" indent="-228851" defTabSz="9122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9663" indent="-228851" defTabSz="912227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7366" indent="-228851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5069" indent="-228851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32772" indent="-228851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90475" indent="-228851" defTabSz="91222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69601375-11C1-41F5-B5F6-0843D09CCB67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13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  <a:p>
            <a:pPr>
              <a:spcBef>
                <a:spcPct val="0"/>
              </a:spcBef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950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1790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7E9CAF-CA78-4668-B94D-278349315C5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61109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567699" y="4995329"/>
            <a:ext cx="5974022" cy="24622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2902FC-13A1-4E02-8055-5D86C0003C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95633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5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6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2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3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22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7602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2162" y="1990667"/>
            <a:ext cx="2117131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54798" y="1990667"/>
            <a:ext cx="2117132" cy="1247204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80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720138" y="6565900"/>
            <a:ext cx="198437" cy="1555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39399-3B41-4B37-A398-67116182ACFE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590447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6F6D9-1C13-408E-8E2E-60E8E07B60A5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336E66-1BB4-4842-B2A8-11776B2F30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7022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790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291060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228962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2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60" y="1565490"/>
            <a:ext cx="9064869" cy="3376389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0" y="5007161"/>
            <a:ext cx="9144000" cy="145825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54773" y="5055140"/>
            <a:ext cx="5605780" cy="569648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54773" y="5716863"/>
            <a:ext cx="5605780" cy="49929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96" y="344481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325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-35277" y="2283840"/>
            <a:ext cx="2238620" cy="4187763"/>
          </a:xfrm>
          <a:prstGeom prst="rect">
            <a:avLst/>
          </a:prstGeom>
          <a:solidFill>
            <a:schemeClr val="accent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  <a:cs typeface="+mn-cs"/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  <a:cs typeface="+mn-cs"/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  <a:cs typeface="+mn-cs"/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-35277" y="1"/>
            <a:ext cx="2238620" cy="2283840"/>
          </a:xfrm>
          <a:prstGeom prst="rect">
            <a:avLst/>
          </a:prstGeom>
          <a:solidFill>
            <a:srgbClr val="F8BF56"/>
          </a:solidFill>
          <a:ln w="9525">
            <a:noFill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  <a:cs typeface="+mn-cs"/>
            </a:endParaRPr>
          </a:p>
        </p:txBody>
      </p:sp>
      <p:sp>
        <p:nvSpPr>
          <p:cNvPr id="18" name="Rectangle 17"/>
          <p:cNvSpPr/>
          <p:nvPr userDrawn="1"/>
        </p:nvSpPr>
        <p:spPr>
          <a:xfrm>
            <a:off x="-47035" y="6451613"/>
            <a:ext cx="9208008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184667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1862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5989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10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1392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-33489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2" name="TitleBottomPlaceholder"/>
          <p:cNvSpPr>
            <a:spLocks noChangeArrowheads="1"/>
          </p:cNvSpPr>
          <p:nvPr userDrawn="1"/>
        </p:nvSpPr>
        <p:spPr bwMode="auto">
          <a:xfrm>
            <a:off x="0" y="2283840"/>
            <a:ext cx="2238620" cy="4187763"/>
          </a:xfrm>
          <a:prstGeom prst="rect">
            <a:avLst/>
          </a:prstGeom>
          <a:solidFill>
            <a:schemeClr val="accent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605875" y="3105356"/>
            <a:ext cx="5036084" cy="502445"/>
          </a:xfrm>
        </p:spPr>
        <p:txBody>
          <a:bodyPr anchor="t"/>
          <a:lstStyle>
            <a:lvl1pPr>
              <a:defRPr sz="2400" b="1"/>
            </a:lvl1pPr>
          </a:lstStyle>
          <a:p>
            <a:pPr lvl="0"/>
            <a:r>
              <a:rPr lang="en-US" noProof="0" dirty="0"/>
              <a:t>Click to edit Master title</a:t>
            </a:r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605875" y="3711729"/>
            <a:ext cx="5036084" cy="369332"/>
          </a:xfrm>
        </p:spPr>
        <p:txBody>
          <a:bodyPr>
            <a:sp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 noProof="0" dirty="0"/>
              <a:t>Click to edit Master subtitle style</a:t>
            </a:r>
          </a:p>
        </p:txBody>
      </p:sp>
      <p:grpSp>
        <p:nvGrpSpPr>
          <p:cNvPr id="13513" name="McK Title Elements"/>
          <p:cNvGrpSpPr>
            <a:grpSpLocks/>
          </p:cNvGrpSpPr>
          <p:nvPr/>
        </p:nvGrpSpPr>
        <p:grpSpPr bwMode="auto">
          <a:xfrm>
            <a:off x="1" y="1"/>
            <a:ext cx="9140760" cy="6859620"/>
            <a:chOff x="0" y="0"/>
            <a:chExt cx="5643" cy="4235"/>
          </a:xfrm>
        </p:grpSpPr>
        <p:sp>
          <p:nvSpPr>
            <p:cNvPr id="13332" name="McK Document type" hidden="1"/>
            <p:cNvSpPr txBox="1">
              <a:spLocks noChangeArrowheads="1"/>
            </p:cNvSpPr>
            <p:nvPr userDrawn="1"/>
          </p:nvSpPr>
          <p:spPr bwMode="auto">
            <a:xfrm>
              <a:off x="1663" y="3104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Document type</a:t>
              </a:r>
            </a:p>
          </p:txBody>
        </p:sp>
        <p:sp>
          <p:nvSpPr>
            <p:cNvPr id="13333" name="McK Date" hidden="1"/>
            <p:cNvSpPr txBox="1">
              <a:spLocks noChangeArrowheads="1"/>
            </p:cNvSpPr>
            <p:nvPr userDrawn="1"/>
          </p:nvSpPr>
          <p:spPr bwMode="auto">
            <a:xfrm>
              <a:off x="1663" y="3275"/>
              <a:ext cx="3109" cy="1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/>
            <a:p>
              <a:r>
                <a:rPr lang="en-US" sz="1428" dirty="0">
                  <a:solidFill>
                    <a:srgbClr val="000000"/>
                  </a:solidFill>
                </a:rPr>
                <a:t>Date</a:t>
              </a:r>
            </a:p>
          </p:txBody>
        </p:sp>
        <p:sp>
          <p:nvSpPr>
            <p:cNvPr id="13352" name="McK Disclaimer" hidden="1"/>
            <p:cNvSpPr>
              <a:spLocks noChangeArrowheads="1"/>
            </p:cNvSpPr>
            <p:nvPr userDrawn="1"/>
          </p:nvSpPr>
          <p:spPr bwMode="auto">
            <a:xfrm>
              <a:off x="1663" y="3713"/>
              <a:ext cx="2777" cy="1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CONFIDENTIAL AND PROPRIETARY</a:t>
              </a:r>
            </a:p>
            <a:p>
              <a:pPr defTabSz="821202" eaLnBrk="0" hangingPunct="0"/>
              <a:r>
                <a:rPr lang="en-US" sz="816" dirty="0">
                  <a:solidFill>
                    <a:srgbClr val="000000"/>
                  </a:solidFill>
                </a:rPr>
                <a:t>Any use of this material without specific permission of McKinsey &amp; Company is strictly prohibited</a:t>
              </a:r>
            </a:p>
          </p:txBody>
        </p:sp>
        <p:sp>
          <p:nvSpPr>
            <p:cNvPr id="13474" name="TitleBottomPlaceholder" hidden="1"/>
            <p:cNvSpPr>
              <a:spLocks noChangeArrowheads="1"/>
            </p:cNvSpPr>
            <p:nvPr userDrawn="1"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5" name="TitleTopPlaceholder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  <p:sp>
          <p:nvSpPr>
            <p:cNvPr id="13477" name="Rectangle 1189" hidden="1"/>
            <p:cNvSpPr>
              <a:spLocks noChangeArrowheads="1"/>
            </p:cNvSpPr>
            <p:nvPr userDrawn="1"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sz="1632" dirty="0">
                <a:solidFill>
                  <a:srgbClr val="000000"/>
                </a:solidFill>
              </a:endParaRPr>
            </a:p>
          </p:txBody>
        </p:sp>
      </p:grpSp>
      <p:pic>
        <p:nvPicPr>
          <p:cNvPr id="13507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0060" y="6574545"/>
            <a:ext cx="1670055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itleTopPlaceholder"/>
          <p:cNvSpPr>
            <a:spLocks noChangeArrowheads="1"/>
          </p:cNvSpPr>
          <p:nvPr userDrawn="1"/>
        </p:nvSpPr>
        <p:spPr bwMode="auto">
          <a:xfrm>
            <a:off x="0" y="1"/>
            <a:ext cx="2238620" cy="2283840"/>
          </a:xfrm>
          <a:prstGeom prst="rect">
            <a:avLst/>
          </a:prstGeom>
          <a:solidFill>
            <a:srgbClr val="F8BF5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1632" dirty="0">
              <a:solidFill>
                <a:srgbClr val="000000"/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795" y="1504987"/>
            <a:ext cx="2873416" cy="811676"/>
          </a:xfrm>
          <a:prstGeom prst="rect">
            <a:avLst/>
          </a:prstGeom>
        </p:spPr>
      </p:pic>
      <p:sp>
        <p:nvSpPr>
          <p:cNvPr id="18" name="Rectangle 17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8026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7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3829" y="1142357"/>
            <a:ext cx="8754413" cy="5175176"/>
          </a:xfrm>
        </p:spPr>
        <p:txBody>
          <a:bodyPr>
            <a:noAutofit/>
          </a:bodyPr>
          <a:lstStyle>
            <a:lvl1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2763" indent="-168275">
              <a:buClr>
                <a:schemeClr val="tx2"/>
              </a:buClr>
              <a:buFont typeface="Arial" panose="020B0604020202020204" pitchFamily="34" charset="0"/>
              <a:buChar char="̶"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747713" indent="-227013"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Clr>
                <a:schemeClr val="tx2"/>
              </a:buClr>
              <a:defRPr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209552" y="6660156"/>
            <a:ext cx="7069929" cy="189778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8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73829" y="155576"/>
            <a:ext cx="8752621" cy="63499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8" name="Rectangle 17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9" name="Rectangle 18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7886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1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723273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-1" y="0"/>
            <a:ext cx="9144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7"/>
            <a:ext cx="5605780" cy="1139296"/>
          </a:xfrm>
        </p:spPr>
        <p:txBody>
          <a:bodyPr anchor="b"/>
          <a:lstStyle>
            <a:lvl1pPr algn="l">
              <a:defRPr sz="24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69048" y="3602038"/>
            <a:ext cx="5605780" cy="1024149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68" y="31739"/>
            <a:ext cx="2736607" cy="63722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9048" y="1030024"/>
            <a:ext cx="2383541" cy="102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840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image" Target="../media/image6.emf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oleObject" Target="../embeddings/oleObject1.bin"/><Relationship Id="rId5" Type="http://schemas.openxmlformats.org/officeDocument/2006/relationships/slideLayout" Target="../slideLayouts/slideLayout10.xml"/><Relationship Id="rId10" Type="http://schemas.openxmlformats.org/officeDocument/2006/relationships/tags" Target="../tags/tag2.xml"/><Relationship Id="rId4" Type="http://schemas.openxmlformats.org/officeDocument/2006/relationships/slideLayout" Target="../slideLayouts/slideLayout9.xml"/><Relationship Id="rId9" Type="http://schemas.openxmlformats.org/officeDocument/2006/relationships/vmlDrawing" Target="../drawings/vmlDrawing1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slideLayout" Target="../slideLayouts/slideLayout15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tags" Target="../tags/tag5.xml"/><Relationship Id="rId5" Type="http://schemas.openxmlformats.org/officeDocument/2006/relationships/vmlDrawing" Target="../drawings/vmlDrawing4.vml"/><Relationship Id="rId4" Type="http://schemas.openxmlformats.org/officeDocument/2006/relationships/theme" Target="../theme/theme3.xml"/><Relationship Id="rId9" Type="http://schemas.openxmlformats.org/officeDocument/2006/relationships/image" Target="../media/image7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  <a:cs typeface="+mn-cs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0" indent="0"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619" y="6480094"/>
            <a:ext cx="744364" cy="318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243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0" r:id="rId1"/>
    <p:sldLayoutId id="2147483794" r:id="rId2"/>
    <p:sldLayoutId id="2147483788" r:id="rId3"/>
    <p:sldLayoutId id="2147483793" r:id="rId4"/>
    <p:sldLayoutId id="2147483795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10"/>
            </p:custDataLst>
            <p:extLst>
              <p:ext uri="{D42A27DB-BD31-4B8C-83A1-F6EECF244321}">
                <p14:modId xmlns:p14="http://schemas.microsoft.com/office/powerpoint/2010/main" val="50431516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4" name="think-cell Slide" r:id="rId11" imgW="270" imgH="270" progId="TCLayout.ActiveDocument.1">
                  <p:embed/>
                </p:oleObj>
              </mc:Choice>
              <mc:Fallback>
                <p:oleObj name="think-cell Slide" r:id="rId11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7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903" r:id="rId4"/>
    <p:sldLayoutId id="2147483904" r:id="rId5"/>
    <p:sldLayoutId id="2147483905" r:id="rId6"/>
    <p:sldLayoutId id="2147483906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6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9" name="think-cell Slide" r:id="rId7" imgW="270" imgH="270" progId="TCLayout.ActiveDocument.1">
                  <p:embed/>
                </p:oleObj>
              </mc:Choice>
              <mc:Fallback>
                <p:oleObj name="think-cell Slide" r:id="rId7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-1" y="6428097"/>
            <a:ext cx="9144000" cy="42990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5621" y="155576"/>
            <a:ext cx="8749303" cy="6349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622" y="1146379"/>
            <a:ext cx="8749302" cy="52133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>
            <a:spLocks noChangeArrowheads="1"/>
          </p:cNvSpPr>
          <p:nvPr userDrawn="1"/>
        </p:nvSpPr>
        <p:spPr bwMode="auto">
          <a:xfrm>
            <a:off x="0" y="878505"/>
            <a:ext cx="9148859" cy="77748"/>
          </a:xfrm>
          <a:prstGeom prst="rect">
            <a:avLst/>
          </a:prstGeom>
          <a:solidFill>
            <a:srgbClr val="6283C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1821" y="6543027"/>
            <a:ext cx="1182687" cy="271437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5470696" y="878505"/>
            <a:ext cx="2193646" cy="77748"/>
          </a:xfrm>
          <a:prstGeom prst="rect">
            <a:avLst/>
          </a:prstGeom>
          <a:solidFill>
            <a:srgbClr val="F8BF5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Rectangle 9"/>
          <p:cNvSpPr>
            <a:spLocks noChangeArrowheads="1"/>
          </p:cNvSpPr>
          <p:nvPr userDrawn="1"/>
        </p:nvSpPr>
        <p:spPr bwMode="auto">
          <a:xfrm>
            <a:off x="8254836" y="878505"/>
            <a:ext cx="889164" cy="77748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Rectangle 10"/>
          <p:cNvSpPr>
            <a:spLocks noChangeArrowheads="1"/>
          </p:cNvSpPr>
          <p:nvPr userDrawn="1"/>
        </p:nvSpPr>
        <p:spPr bwMode="auto">
          <a:xfrm>
            <a:off x="7054385" y="878505"/>
            <a:ext cx="1219913" cy="77748"/>
          </a:xfrm>
          <a:prstGeom prst="rect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2" name="Rectangle 11"/>
          <p:cNvSpPr>
            <a:spLocks noChangeArrowheads="1"/>
          </p:cNvSpPr>
          <p:nvPr userDrawn="1"/>
        </p:nvSpPr>
        <p:spPr bwMode="auto">
          <a:xfrm>
            <a:off x="8274298" y="878505"/>
            <a:ext cx="869703" cy="77748"/>
          </a:xfrm>
          <a:prstGeom prst="rect">
            <a:avLst/>
          </a:prstGeom>
          <a:solidFill>
            <a:srgbClr val="D9D9D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1" tIns="45716" rIns="91431" bIns="45716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8510955" y="6536954"/>
            <a:ext cx="6330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buFont typeface="Wingdings" panose="05000000000000000000" pitchFamily="2" charset="2"/>
              <a:buNone/>
            </a:pPr>
            <a:fld id="{875E1BC9-AFED-45F7-883E-56D4DC3C4571}" type="slidenum">
              <a:rPr lang="en-US" sz="90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r">
                <a:buFont typeface="Wingdings" panose="05000000000000000000" pitchFamily="2" charset="2"/>
                <a:buNone/>
              </a:pPr>
              <a:t>‹#›</a:t>
            </a:fld>
            <a:endParaRPr lang="en-US" sz="9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287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0" r:id="rId1"/>
    <p:sldLayoutId id="2147483901" r:id="rId2"/>
    <p:sldLayoutId id="2147483902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19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739775" indent="-225425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tabLst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3716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2"/>
        </a:buClr>
        <a:buFont typeface="Arial" panose="020B0604020202020204" pitchFamily="34" charset="0"/>
        <a:buChar char="̶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hub.bmc.org/departments/finance/accounts-payable" TargetMode="External"/><Relationship Id="rId2" Type="http://schemas.openxmlformats.org/officeDocument/2006/relationships/hyperlink" Target="https://bmc.tfaforms.net/f/forms-research-subcontract-request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bostonmedicalcenter.policytech.com/dotNet/documents/?docid=3295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hub.bmc.org/departments/its/research-technology-program-rtp/rtp-request-guidance" TargetMode="Externa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7.bin"/><Relationship Id="rId4" Type="http://schemas.openxmlformats.org/officeDocument/2006/relationships/notesSlide" Target="../notesSlides/notesSlid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mc.org/research/clinical-data-warehouse-cdw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8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mp"/><Relationship Id="rId2" Type="http://schemas.openxmlformats.org/officeDocument/2006/relationships/hyperlink" Target="mailto:LABS_Core@bmc.org" TargetMode="External"/><Relationship Id="rId1" Type="http://schemas.openxmlformats.org/officeDocument/2006/relationships/slideLayout" Target="../slideLayouts/slideLayout1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0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9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1.png"/><Relationship Id="rId5" Type="http://schemas.openxmlformats.org/officeDocument/2006/relationships/image" Target="../media/image9.emf"/><Relationship Id="rId4" Type="http://schemas.openxmlformats.org/officeDocument/2006/relationships/oleObject" Target="../embeddings/oleObject10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54" y="2693233"/>
            <a:ext cx="6383579" cy="502445"/>
          </a:xfrm>
        </p:spPr>
        <p:txBody>
          <a:bodyPr/>
          <a:lstStyle/>
          <a:p>
            <a:r>
              <a:rPr lang="en-US" dirty="0"/>
              <a:t>December 14</a:t>
            </a:r>
            <a:r>
              <a:rPr lang="en-US" baseline="30000" dirty="0"/>
              <a:t>th</a:t>
            </a:r>
            <a:r>
              <a:rPr lang="en-US" dirty="0"/>
              <a:t> Research Admin Meeting</a:t>
            </a:r>
          </a:p>
        </p:txBody>
      </p:sp>
    </p:spTree>
    <p:extLst>
      <p:ext uri="{BB962C8B-B14F-4D97-AF65-F5344CB8AC3E}">
        <p14:creationId xmlns:p14="http://schemas.microsoft.com/office/powerpoint/2010/main" val="1357395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Pre-Award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REMINDER: </a:t>
            </a:r>
          </a:p>
          <a:p>
            <a:pPr lvl="1"/>
            <a:r>
              <a:rPr lang="en-US" dirty="0"/>
              <a:t>NIH  changes (NOT-OD-21-169/Forms-G) effective on January 25, 2022:</a:t>
            </a:r>
          </a:p>
          <a:p>
            <a:pPr lvl="2"/>
            <a:r>
              <a:rPr lang="en-US" dirty="0"/>
              <a:t>Revised Other Support and Biographic Sketches versions will be required. </a:t>
            </a:r>
          </a:p>
          <a:p>
            <a:pPr lvl="2"/>
            <a:r>
              <a:rPr lang="en-US" dirty="0"/>
              <a:t>All key personnel will be required to have </a:t>
            </a:r>
            <a:r>
              <a:rPr lang="en-US" dirty="0" err="1"/>
              <a:t>eRA</a:t>
            </a:r>
            <a:r>
              <a:rPr lang="en-US" dirty="0"/>
              <a:t> Commons user IDs.</a:t>
            </a:r>
          </a:p>
          <a:p>
            <a:pPr lvl="2"/>
            <a:r>
              <a:rPr lang="en-US" dirty="0"/>
              <a:t>Unique Entity Identifier (UEI)  numbers go into effect. UEI numbers will be replacing the DUNS number.  </a:t>
            </a:r>
          </a:p>
          <a:p>
            <a:pPr lvl="3"/>
            <a:r>
              <a:rPr lang="en-US" dirty="0"/>
              <a:t>BMC’s Factsheet will be updated to reflect this change once UEI is issued.</a:t>
            </a:r>
          </a:p>
          <a:p>
            <a:r>
              <a:rPr lang="en-US" dirty="0"/>
              <a:t>Proposal Review Matrix</a:t>
            </a:r>
          </a:p>
          <a:p>
            <a:r>
              <a:rPr lang="en-US" dirty="0"/>
              <a:t>Vacancies: </a:t>
            </a:r>
          </a:p>
          <a:p>
            <a:pPr lvl="1"/>
            <a:r>
              <a:rPr lang="en-US" dirty="0"/>
              <a:t>Senior Grant Administrator </a:t>
            </a:r>
          </a:p>
          <a:p>
            <a:pPr lvl="1"/>
            <a:r>
              <a:rPr lang="en-US" dirty="0"/>
              <a:t>Award Administrator – not posted yet.</a:t>
            </a:r>
          </a:p>
          <a:p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5921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Grants &amp; Contracts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i="1" u="sng" dirty="0"/>
              <a:t>Outgoing Subaward Process </a:t>
            </a:r>
          </a:p>
          <a:p>
            <a:r>
              <a:rPr lang="en-US" b="1" i="1" u="sng" dirty="0"/>
              <a:t>Sub-agreement Request Form link</a:t>
            </a:r>
            <a:r>
              <a:rPr lang="en-US" b="1" i="1" dirty="0"/>
              <a:t> </a:t>
            </a:r>
            <a:endParaRPr lang="en-US" dirty="0"/>
          </a:p>
          <a:p>
            <a:pPr lvl="1"/>
            <a:r>
              <a:rPr lang="en-US" dirty="0"/>
              <a:t> Please use this link: </a:t>
            </a:r>
            <a:r>
              <a:rPr lang="en-US" u="sng" dirty="0">
                <a:hlinkClick r:id="rId2"/>
              </a:rPr>
              <a:t>https://bmc.tfaforms.net/f/forms-research-subcontract-request</a:t>
            </a:r>
            <a:endParaRPr lang="en-US" dirty="0"/>
          </a:p>
          <a:p>
            <a:pPr lvl="0"/>
            <a:r>
              <a:rPr lang="en-US" b="1" i="1" u="sng" dirty="0"/>
              <a:t>Purchase Order #s</a:t>
            </a:r>
            <a:r>
              <a:rPr lang="en-US" dirty="0"/>
              <a:t> </a:t>
            </a:r>
          </a:p>
          <a:p>
            <a:pPr lvl="1"/>
            <a:r>
              <a:rPr lang="en-US" dirty="0"/>
              <a:t>Fully executed subcontracts uploaded in </a:t>
            </a:r>
            <a:r>
              <a:rPr lang="en-US" dirty="0" err="1"/>
              <a:t>InfoEd</a:t>
            </a:r>
            <a:r>
              <a:rPr lang="en-US" dirty="0"/>
              <a:t> in PT under Agreements tab, and include the PO #. </a:t>
            </a:r>
          </a:p>
          <a:p>
            <a:r>
              <a:rPr lang="en-US" b="1" i="1" u="sng" dirty="0"/>
              <a:t>Vendor Adds </a:t>
            </a:r>
            <a:endParaRPr lang="en-US" dirty="0"/>
          </a:p>
          <a:p>
            <a:pPr lvl="1"/>
            <a:r>
              <a:rPr lang="en-US" dirty="0"/>
              <a:t>In </a:t>
            </a:r>
            <a:r>
              <a:rPr lang="en-US" dirty="0" err="1"/>
              <a:t>Infor</a:t>
            </a:r>
            <a:r>
              <a:rPr lang="en-US" dirty="0"/>
              <a:t>, all subcontracts, domestic and international/foreign will need a PO#. </a:t>
            </a:r>
          </a:p>
          <a:p>
            <a:pPr lvl="1"/>
            <a:r>
              <a:rPr lang="en-US" dirty="0"/>
              <a:t>Some international </a:t>
            </a:r>
            <a:r>
              <a:rPr lang="en-US" dirty="0" err="1"/>
              <a:t>subrecipients</a:t>
            </a:r>
            <a:r>
              <a:rPr lang="en-US" dirty="0"/>
              <a:t> are not in </a:t>
            </a:r>
            <a:r>
              <a:rPr lang="en-US" dirty="0" err="1"/>
              <a:t>Infor</a:t>
            </a:r>
            <a:r>
              <a:rPr lang="en-US" dirty="0"/>
              <a:t> as a vendor yet. </a:t>
            </a:r>
          </a:p>
          <a:p>
            <a:pPr lvl="1"/>
            <a:r>
              <a:rPr lang="en-US" dirty="0"/>
              <a:t>When submitting a new subcontract request, please check that </a:t>
            </a:r>
            <a:r>
              <a:rPr lang="en-US" dirty="0" err="1"/>
              <a:t>subrecipient</a:t>
            </a:r>
            <a:r>
              <a:rPr lang="en-US" dirty="0"/>
              <a:t> is a vendor in system. </a:t>
            </a:r>
          </a:p>
          <a:p>
            <a:pPr lvl="1"/>
            <a:r>
              <a:rPr lang="en-US" dirty="0"/>
              <a:t>Link for vendor adds:  </a:t>
            </a:r>
            <a:r>
              <a:rPr lang="en-US" u="sng" dirty="0">
                <a:hlinkClick r:id="rId3"/>
              </a:rPr>
              <a:t>https://hub.bmc.org/departments/finance/accounts-payable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85757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Research Metrics &amp; Cost Analysis </a:t>
            </a:r>
            <a:br>
              <a:rPr lang="en-US" dirty="0"/>
            </a:br>
            <a:r>
              <a:rPr lang="en-US" sz="1800" dirty="0"/>
              <a:t>Tyler Flack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62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52400" y="296863"/>
            <a:ext cx="7813675" cy="306387"/>
          </a:xfrm>
        </p:spPr>
        <p:txBody>
          <a:bodyPr/>
          <a:lstStyle/>
          <a:p>
            <a:r>
              <a:rPr lang="en-US" altLang="en-US" sz="2000" dirty="0" smtClean="0"/>
              <a:t>RMCA – Updates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9299" y="1104523"/>
            <a:ext cx="822054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Filed FY20 UG Audit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One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repeat finding related to BU PARs. A couple reoccurring issues: cost share for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faculty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 the salary cap not recorded on the PAR. Greater than 25% reduction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 effort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for key personnel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85800" lvl="1" indent="-2286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Space Survey kicking off soon. Planning to get the data forms out before the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holidays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RHCC LDR reports available on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Infor reporting on the Research Homepage.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ADs given access and can request additional access for their staff via a FIS Service Now ticket. RFAs also have access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New Research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Core 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Facility Policy approved by the Policy and Procedure Committee. It’s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available on Policy Tech: 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https://bostonmedicalcenter.policytech.com/dotNet/documents/?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docid=3295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indent="-228600">
              <a:buFont typeface="Wingdings" panose="05000000000000000000" pitchFamily="2" charset="2"/>
              <a:buChar char="§"/>
            </a:pPr>
            <a:endParaRPr lang="en-US" sz="1600" dirty="0" err="1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92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CTO Updates</a:t>
            </a:r>
            <a:br>
              <a:rPr lang="en-US" dirty="0"/>
            </a:br>
            <a:r>
              <a:rPr lang="en-US" sz="1800" dirty="0"/>
              <a:t>Johanna </a:t>
            </a:r>
            <a:r>
              <a:rPr lang="en-US" sz="1800" dirty="0" err="1"/>
              <a:t>Chesley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05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2037" y="1047355"/>
            <a:ext cx="8754413" cy="5175176"/>
          </a:xfrm>
        </p:spPr>
        <p:txBody>
          <a:bodyPr/>
          <a:lstStyle/>
          <a:p>
            <a:r>
              <a:rPr lang="en-US" dirty="0" err="1" smtClean="0"/>
              <a:t>VeevaVault</a:t>
            </a:r>
            <a:r>
              <a:rPr lang="en-US" dirty="0" smtClean="0"/>
              <a:t> </a:t>
            </a:r>
            <a:r>
              <a:rPr lang="en-US" dirty="0"/>
              <a:t>Free </a:t>
            </a:r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Completed review of 3 Regulatory Management Systems and </a:t>
            </a:r>
            <a:r>
              <a:rPr lang="en-US" dirty="0" err="1" smtClean="0"/>
              <a:t>VeevaVault</a:t>
            </a:r>
            <a:r>
              <a:rPr lang="en-US" dirty="0" smtClean="0"/>
              <a:t> Free was comparable, or better, than two other two systems at zero system cost </a:t>
            </a:r>
          </a:p>
          <a:p>
            <a:pPr lvl="1"/>
            <a:r>
              <a:rPr lang="en-US" dirty="0" smtClean="0"/>
              <a:t>RIS will support IT needs and department representatives will be asked to support staff</a:t>
            </a:r>
          </a:p>
          <a:p>
            <a:endParaRPr lang="en-US" dirty="0" smtClean="0"/>
          </a:p>
          <a:p>
            <a:r>
              <a:rPr lang="en-US" dirty="0" err="1" smtClean="0"/>
              <a:t>Velos</a:t>
            </a:r>
            <a:r>
              <a:rPr lang="en-US" dirty="0" smtClean="0"/>
              <a:t> </a:t>
            </a:r>
            <a:r>
              <a:rPr lang="en-US" dirty="0"/>
              <a:t>/ Epic Training </a:t>
            </a:r>
            <a:r>
              <a:rPr lang="en-US" dirty="0" smtClean="0"/>
              <a:t>update</a:t>
            </a:r>
          </a:p>
          <a:p>
            <a:pPr lvl="1"/>
            <a:r>
              <a:rPr lang="en-US" dirty="0" smtClean="0"/>
              <a:t>Due to increase in billing errors held for review, CTO will be requesting study teams to complete the Epic/</a:t>
            </a:r>
            <a:r>
              <a:rPr lang="en-US" dirty="0" err="1" smtClean="0"/>
              <a:t>Velos</a:t>
            </a:r>
            <a:r>
              <a:rPr lang="en-US" dirty="0" smtClean="0"/>
              <a:t> research billing workflow live training if an error is identified </a:t>
            </a:r>
          </a:p>
          <a:p>
            <a:pPr lvl="1"/>
            <a:r>
              <a:rPr lang="en-US" dirty="0" smtClean="0"/>
              <a:t>Updating our </a:t>
            </a:r>
            <a:r>
              <a:rPr lang="en-US" dirty="0" err="1" smtClean="0"/>
              <a:t>Velos</a:t>
            </a:r>
            <a:r>
              <a:rPr lang="en-US" dirty="0" smtClean="0"/>
              <a:t> training requirements for user access – stay tuned </a:t>
            </a:r>
          </a:p>
          <a:p>
            <a:endParaRPr lang="en-US" dirty="0" smtClean="0"/>
          </a:p>
          <a:p>
            <a:r>
              <a:rPr lang="en-US" dirty="0" err="1" smtClean="0"/>
              <a:t>Velos</a:t>
            </a:r>
            <a:r>
              <a:rPr lang="en-US" dirty="0" smtClean="0"/>
              <a:t> </a:t>
            </a:r>
            <a:r>
              <a:rPr lang="en-US" dirty="0"/>
              <a:t>use and Epic research flag with no </a:t>
            </a:r>
            <a:r>
              <a:rPr lang="en-US" dirty="0" smtClean="0"/>
              <a:t>billing</a:t>
            </a:r>
          </a:p>
          <a:p>
            <a:pPr lvl="1"/>
            <a:r>
              <a:rPr lang="en-US" dirty="0" smtClean="0"/>
              <a:t>Increase potential use of </a:t>
            </a:r>
            <a:r>
              <a:rPr lang="en-US" dirty="0" err="1" smtClean="0"/>
              <a:t>Velos</a:t>
            </a:r>
            <a:r>
              <a:rPr lang="en-US" dirty="0" smtClean="0"/>
              <a:t>/Epic integration </a:t>
            </a:r>
          </a:p>
          <a:p>
            <a:pPr lvl="1"/>
            <a:r>
              <a:rPr lang="en-US" dirty="0" smtClean="0"/>
              <a:t>CTO will determine if billing or no-billing will occur </a:t>
            </a:r>
          </a:p>
          <a:p>
            <a:endParaRPr lang="en-US" dirty="0" smtClean="0"/>
          </a:p>
          <a:p>
            <a:r>
              <a:rPr lang="en-US" dirty="0" smtClean="0"/>
              <a:t>CRN providing educational process improvement consults to CTO; </a:t>
            </a:r>
            <a:r>
              <a:rPr lang="en-US" dirty="0"/>
              <a:t>experienced central research perspective </a:t>
            </a:r>
            <a:r>
              <a:rPr lang="en-US" dirty="0" smtClean="0"/>
              <a:t>with departmental needs </a:t>
            </a:r>
            <a:endParaRPr lang="en-US" dirty="0"/>
          </a:p>
          <a:p>
            <a:pPr lvl="1"/>
            <a:r>
              <a:rPr lang="en-US" dirty="0"/>
              <a:t>Elevates all research </a:t>
            </a:r>
          </a:p>
          <a:p>
            <a:pPr lvl="1"/>
            <a:r>
              <a:rPr lang="en-US" dirty="0"/>
              <a:t>Inclusive partner to organize </a:t>
            </a:r>
            <a:r>
              <a:rPr lang="en-US" dirty="0" smtClean="0"/>
              <a:t>a </a:t>
            </a:r>
            <a:r>
              <a:rPr lang="en-US" dirty="0"/>
              <a:t>collective voice to improve research process </a:t>
            </a:r>
          </a:p>
          <a:p>
            <a:endParaRPr lang="en-US" dirty="0"/>
          </a:p>
          <a:p>
            <a:pPr lvl="1"/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CTO updates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843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2591" y="1386242"/>
            <a:ext cx="8617148" cy="46882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SiteVault</a:t>
            </a:r>
            <a:r>
              <a:rPr lang="en-US" dirty="0" smtClean="0"/>
              <a:t> Free encourages remote, compliant work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3829" y="6551846"/>
            <a:ext cx="5401470" cy="2366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38" dirty="0"/>
              <a:t>https://www.youtube.com/watch?v=23WKYUxA9lo</a:t>
            </a:r>
          </a:p>
        </p:txBody>
      </p:sp>
    </p:spTree>
    <p:extLst>
      <p:ext uri="{BB962C8B-B14F-4D97-AF65-F5344CB8AC3E}">
        <p14:creationId xmlns:p14="http://schemas.microsoft.com/office/powerpoint/2010/main" val="1636838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CRN Updates</a:t>
            </a:r>
            <a:br>
              <a:rPr lang="en-US" dirty="0"/>
            </a:br>
            <a:r>
              <a:rPr lang="en-US" sz="1800" dirty="0"/>
              <a:t>Ryan Schroeder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216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1C093F7-8F6E-4E2B-A579-A3FDF3B40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CRN is partnering with the following stakeholders to create a set of BMC SOPs for clinical trial conduct.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dirty="0"/>
              <a:t>Principal Investigators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dirty="0"/>
              <a:t>GCRU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dirty="0"/>
              <a:t>Department Administrators/Research Coordinators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dirty="0"/>
              <a:t>Research Compliance</a:t>
            </a:r>
          </a:p>
          <a:p>
            <a:pPr lvl="1">
              <a:buClrTx/>
              <a:buFont typeface="Arial" panose="020B0604020202020204" pitchFamily="34" charset="0"/>
              <a:buChar char="‒"/>
            </a:pPr>
            <a:r>
              <a:rPr lang="en-US" dirty="0"/>
              <a:t>Clinical Research Resources Office</a:t>
            </a:r>
          </a:p>
          <a:p>
            <a:pPr marL="0" indent="0">
              <a:buNone/>
            </a:pPr>
            <a:r>
              <a:rPr lang="en-US" b="1" dirty="0"/>
              <a:t>Approving Committee</a:t>
            </a:r>
            <a:r>
              <a:rPr lang="en-US" dirty="0"/>
              <a:t>:  Research Compliance Committee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F9EE88-EF48-4362-8131-473AA9D969E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5426769-15F7-4D2F-A344-A591AD6994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Clinical Trial Standard Operating Procedures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AA9CDA2-A06B-4A60-B489-94FD44AF3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9350456"/>
              </p:ext>
            </p:extLst>
          </p:nvPr>
        </p:nvGraphicFramePr>
        <p:xfrm>
          <a:off x="173829" y="3531588"/>
          <a:ext cx="8652460" cy="2857174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4101983">
                  <a:extLst>
                    <a:ext uri="{9D8B030D-6E8A-4147-A177-3AD203B41FA5}">
                      <a16:colId xmlns:a16="http://schemas.microsoft.com/office/drawing/2014/main" val="1783026011"/>
                    </a:ext>
                  </a:extLst>
                </a:gridCol>
                <a:gridCol w="4550477">
                  <a:extLst>
                    <a:ext uri="{9D8B030D-6E8A-4147-A177-3AD203B41FA5}">
                      <a16:colId xmlns:a16="http://schemas.microsoft.com/office/drawing/2014/main" val="3740873717"/>
                    </a:ext>
                  </a:extLst>
                </a:gridCol>
              </a:tblGrid>
              <a:tr h="158057"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SOP List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b="1" dirty="0">
                          <a:effectLst/>
                        </a:rPr>
                        <a:t>Status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831362763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Case Report Form Completion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Under Research Compliance Committee Review/Approval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841075845"/>
                  </a:ext>
                </a:extLst>
              </a:tr>
              <a:tr h="170204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Site Monitoring Visits / Monitoring Checklist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Circulated for input.  Next Step - Moving to Mary Tara and La Tina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085962713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GCP Training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24752764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Authority and Delegations of Responsibilities of Research Staff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2327009947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Subject Screening and Recruitment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568856567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Informed Consent Process and Documentation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142682496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Eligibility Confirmation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4180884157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Protocol Deviations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2448247681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Adverse Events and Serious Adverse Events Reporting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2246196521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Confidentiality of Information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3489699712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Drug/Device Storage, Accountability and Management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979642999"/>
                  </a:ext>
                </a:extLst>
              </a:tr>
              <a:tr h="316115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Regulatory Document Submission Process (Initial Submissions, Amendments and Continuing Reviews)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508436074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Sample Processing and Shipping Training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854355571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Sponsor, CRO and Internal Audits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2099843498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FDA Audits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1754092305"/>
                  </a:ext>
                </a:extLst>
              </a:tr>
              <a:tr h="158057">
                <a:tc>
                  <a:txBody>
                    <a:bodyPr/>
                    <a:lstStyle/>
                    <a:p>
                      <a:pPr marL="400050" marR="0" indent="-171450" fontAlgn="base">
                        <a:spcBef>
                          <a:spcPts val="0"/>
                        </a:spcBef>
                        <a:spcAft>
                          <a:spcPts val="600"/>
                        </a:spcAft>
                        <a:buFont typeface="Arial" panose="020B0604020202020204" pitchFamily="34" charset="0"/>
                        <a:buChar char="‒"/>
                      </a:pPr>
                      <a:r>
                        <a:rPr lang="en-US" sz="1000" dirty="0">
                          <a:effectLst/>
                        </a:rPr>
                        <a:t>Record Organization and Retention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tc>
                  <a:txBody>
                    <a:bodyPr/>
                    <a:lstStyle/>
                    <a:p>
                      <a:pPr marL="228600" marR="0" fontAlgn="base"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527" marR="50527" marT="0" marB="0"/>
                </a:tc>
                <a:extLst>
                  <a:ext uri="{0D108BD9-81ED-4DB2-BD59-A6C34878D82A}">
                    <a16:rowId xmlns:a16="http://schemas.microsoft.com/office/drawing/2014/main" val="23887530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88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Research Education</a:t>
            </a:r>
            <a:br>
              <a:rPr lang="en-US" dirty="0"/>
            </a:br>
            <a:r>
              <a:rPr lang="en-US" sz="1800" dirty="0"/>
              <a:t>Kaye </a:t>
            </a:r>
            <a:r>
              <a:rPr lang="en-US" sz="1800" dirty="0" err="1"/>
              <a:t>Mottola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286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54" y="2369499"/>
            <a:ext cx="6383579" cy="502445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053" y="2796788"/>
            <a:ext cx="6769947" cy="3779376"/>
          </a:xfrm>
        </p:spPr>
        <p:txBody>
          <a:bodyPr/>
          <a:lstStyle/>
          <a:p>
            <a:r>
              <a:rPr lang="en-US" sz="1500" dirty="0"/>
              <a:t>9:00am – 10:00am</a:t>
            </a:r>
          </a:p>
          <a:p>
            <a:r>
              <a:rPr lang="en-US" sz="1500" dirty="0"/>
              <a:t>Welcome</a:t>
            </a:r>
          </a:p>
          <a:p>
            <a:r>
              <a:rPr lang="en-US" sz="1500" dirty="0"/>
              <a:t>Accounts Payable – Chrome River</a:t>
            </a:r>
          </a:p>
          <a:p>
            <a:r>
              <a:rPr lang="en-US" sz="1500" dirty="0"/>
              <a:t>Research Operations updates</a:t>
            </a:r>
          </a:p>
          <a:p>
            <a:endParaRPr lang="en-US" sz="1500" dirty="0"/>
          </a:p>
          <a:p>
            <a:r>
              <a:rPr lang="en-US" sz="1500" dirty="0"/>
              <a:t>9:55am – 10:00am</a:t>
            </a:r>
          </a:p>
          <a:p>
            <a:r>
              <a:rPr lang="en-US" sz="1500" dirty="0"/>
              <a:t>Introducing Tina Dasilva</a:t>
            </a:r>
          </a:p>
          <a:p>
            <a:endParaRPr lang="en-US" sz="1500" dirty="0"/>
          </a:p>
          <a:p>
            <a:r>
              <a:rPr lang="en-US" sz="1500" dirty="0"/>
              <a:t>10:00am – 10:30am</a:t>
            </a:r>
          </a:p>
          <a:p>
            <a:r>
              <a:rPr lang="en-US" sz="1500" dirty="0"/>
              <a:t>Clinical Data Warehouse</a:t>
            </a:r>
          </a:p>
          <a:p>
            <a:r>
              <a:rPr lang="en-US" sz="1500" dirty="0"/>
              <a:t>Biorepository to LABS transition</a:t>
            </a:r>
          </a:p>
        </p:txBody>
      </p:sp>
    </p:spTree>
    <p:extLst>
      <p:ext uri="{BB962C8B-B14F-4D97-AF65-F5344CB8AC3E}">
        <p14:creationId xmlns:p14="http://schemas.microsoft.com/office/powerpoint/2010/main" val="2925013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6936-F9A7-41CA-9062-3B77E3C5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Research Education Manager: Kaye Mottola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2AC3D-31CC-4018-AEA9-95AF4A977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3736" y="1315844"/>
            <a:ext cx="8749303" cy="484856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"/>
                <a:cs typeface="Arial"/>
              </a:rPr>
              <a:t>13 years: res</a:t>
            </a:r>
            <a:r>
              <a:rPr lang="en-US" sz="2000" b="1" dirty="0">
                <a:solidFill>
                  <a:srgbClr val="002060"/>
                </a:solidFill>
                <a:latin typeface="Arial"/>
                <a:cs typeface="Arial"/>
              </a:rPr>
              <a:t>earch</a:t>
            </a:r>
            <a:r>
              <a:rPr lang="en-US" sz="2000" b="1" dirty="0">
                <a:latin typeface="Arial"/>
                <a:cs typeface="Arial"/>
              </a:rPr>
              <a:t> compliance program development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Clinical Research Compliance Officer, University of Utah: </a:t>
            </a:r>
            <a:r>
              <a:rPr lang="en-US" sz="1500" b="1" i="1" dirty="0">
                <a:solidFill>
                  <a:srgbClr val="002060"/>
                </a:solidFill>
                <a:latin typeface="Arial"/>
                <a:cs typeface="Arial"/>
              </a:rPr>
              <a:t>billing, finance, GCP</a:t>
            </a:r>
          </a:p>
          <a:p>
            <a:pPr marL="342900" lvl="1" indent="0">
              <a:buNone/>
            </a:pPr>
            <a:r>
              <a:rPr lang="en-US" sz="1500" b="1" i="1" dirty="0">
                <a:solidFill>
                  <a:srgbClr val="002060"/>
                </a:solidFill>
                <a:latin typeface="Arial"/>
                <a:cs typeface="Arial"/>
              </a:rPr>
              <a:t>          via oversight, policy, process software design, education, audit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Research Compliance Officer, Sutter Health, expands to: </a:t>
            </a:r>
            <a:r>
              <a:rPr lang="en-US" sz="1500" b="1" i="1" dirty="0">
                <a:solidFill>
                  <a:srgbClr val="002060"/>
                </a:solidFill>
                <a:latin typeface="Arial"/>
                <a:cs typeface="Arial"/>
              </a:rPr>
              <a:t>COI, HSP, ID Services, </a:t>
            </a:r>
            <a:endParaRPr lang="en-US" sz="1500" b="1" dirty="0">
              <a:solidFill>
                <a:srgbClr val="002060"/>
              </a:solidFill>
              <a:latin typeface="Arial"/>
              <a:cs typeface="Arial"/>
            </a:endParaRPr>
          </a:p>
          <a:p>
            <a:pPr marL="342900" lvl="1" indent="0">
              <a:buNone/>
            </a:pPr>
            <a:r>
              <a:rPr lang="en-US" sz="1500" b="1" i="1" dirty="0">
                <a:solidFill>
                  <a:srgbClr val="002060"/>
                </a:solidFill>
                <a:latin typeface="Arial"/>
                <a:cs typeface="Arial"/>
              </a:rPr>
              <a:t>          biosafety, animal care </a:t>
            </a:r>
            <a:r>
              <a:rPr lang="en-US" sz="1500" b="1" dirty="0">
                <a:latin typeface="Arial"/>
                <a:cs typeface="Arial"/>
              </a:rPr>
              <a:t>and</a:t>
            </a:r>
            <a:r>
              <a:rPr lang="en-US" sz="1500" b="1" i="1" dirty="0">
                <a:solidFill>
                  <a:srgbClr val="002060"/>
                </a:solidFill>
                <a:latin typeface="Arial"/>
                <a:cs typeface="Arial"/>
              </a:rPr>
              <a:t> investigations, CAPA plans</a:t>
            </a:r>
          </a:p>
          <a:p>
            <a:pPr marL="342900" lvl="1" indent="0">
              <a:buNone/>
            </a:pPr>
            <a:endParaRPr lang="en-US" sz="1000" b="1" i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 3 years: genetics research and coordination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Familial melanoma epidemiology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Pediatric neuromuscular disorders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NIH writing coach, research plan and IND protocol design/submission</a:t>
            </a:r>
          </a:p>
          <a:p>
            <a:pPr lvl="1"/>
            <a:endParaRPr lang="en-US" sz="1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12 years: university instruction/research/programming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Dissertation: philosophy of science/epistemology(theory of knowledge)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Ethics, history of philosophy, environmental ethics, feminism, rhetoric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Also writing consultation, graduate writing program development</a:t>
            </a:r>
          </a:p>
          <a:p>
            <a:pPr marL="0" indent="0">
              <a:buNone/>
            </a:pPr>
            <a:endParaRPr lang="en-US" sz="1500" b="1" dirty="0">
              <a:latin typeface="Arial"/>
              <a:cs typeface="Arial"/>
            </a:endParaRPr>
          </a:p>
          <a:p>
            <a:pPr lvl="1"/>
            <a:endParaRPr lang="en-US" sz="15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342900" lvl="1" indent="0">
              <a:buNone/>
            </a:pPr>
            <a:endParaRPr lang="en-US" sz="1500" b="1" dirty="0">
              <a:latin typeface="Arial"/>
              <a:cs typeface="Arial"/>
            </a:endParaRPr>
          </a:p>
          <a:p>
            <a:pPr marL="514350" lvl="2" indent="0">
              <a:buNone/>
            </a:pP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DC651-AAFF-45ED-9A18-C56A8C505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39399-3B41-4B37-A398-67116182ACFE}" type="slidenum">
              <a:rPr lang="en-US" altLang="en-US" smtClean="0"/>
              <a:pPr>
                <a:defRPr/>
              </a:pPr>
              <a:t>20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239355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7D6936-F9A7-41CA-9062-3B77E3C5DA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Goals, Priorities, Plan of Engagement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E2AC3D-31CC-4018-AEA9-95AF4A977C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75620" y="1248936"/>
            <a:ext cx="8749303" cy="468129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 b="1" dirty="0">
                <a:latin typeface="Arial"/>
                <a:cs typeface="Arial"/>
              </a:rPr>
              <a:t>Provide effective education across the research community</a:t>
            </a:r>
            <a:endParaRPr lang="en-US" sz="1500" b="1" dirty="0">
              <a:latin typeface="Arial"/>
              <a:cs typeface="Arial"/>
            </a:endParaRPr>
          </a:p>
          <a:p>
            <a:pPr lvl="1"/>
            <a:r>
              <a:rPr lang="en-US" sz="1600" b="1" dirty="0">
                <a:latin typeface="Arial"/>
                <a:cs typeface="Arial"/>
              </a:rPr>
              <a:t>Efficient, timely, tailored to roles and responsibilities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Ranging across all forms of research and all risk areas</a:t>
            </a:r>
          </a:p>
          <a:p>
            <a:pPr lvl="1"/>
            <a:r>
              <a:rPr lang="en-US" sz="1600" b="1" dirty="0">
                <a:latin typeface="Arial"/>
                <a:cs typeface="Arial"/>
              </a:rPr>
              <a:t>Supporting equitable, inclusive CR participation</a:t>
            </a:r>
          </a:p>
          <a:p>
            <a:pPr lvl="2"/>
            <a:r>
              <a:rPr lang="en-US" sz="1400" b="1" dirty="0">
                <a:latin typeface="Arial"/>
                <a:cs typeface="Arial"/>
              </a:rPr>
              <a:t>For </a:t>
            </a:r>
            <a:r>
              <a:rPr lang="en-US" sz="1400" b="1" i="1" dirty="0">
                <a:solidFill>
                  <a:srgbClr val="002060"/>
                </a:solidFill>
                <a:latin typeface="Arial"/>
                <a:cs typeface="Arial"/>
              </a:rPr>
              <a:t>exceptional patient care </a:t>
            </a:r>
            <a:r>
              <a:rPr lang="en-US" sz="1400" b="1" dirty="0">
                <a:latin typeface="Arial"/>
                <a:cs typeface="Arial"/>
              </a:rPr>
              <a:t>and </a:t>
            </a:r>
            <a:r>
              <a:rPr lang="en-US" sz="1400" b="1" i="1" dirty="0">
                <a:solidFill>
                  <a:srgbClr val="002060"/>
                </a:solidFill>
                <a:latin typeface="Arial"/>
                <a:cs typeface="Arial"/>
              </a:rPr>
              <a:t>robust scientific power</a:t>
            </a:r>
          </a:p>
          <a:p>
            <a:pPr marL="514350" lvl="2" indent="0">
              <a:buNone/>
            </a:pPr>
            <a:endParaRPr lang="en-US" sz="1000" b="1" dirty="0">
              <a:latin typeface="Arial"/>
              <a:cs typeface="Arial"/>
            </a:endParaRPr>
          </a:p>
          <a:p>
            <a:r>
              <a:rPr lang="en-US" sz="2000" b="1" dirty="0">
                <a:latin typeface="Arial"/>
                <a:cs typeface="Arial"/>
              </a:rPr>
              <a:t>  Multi-focused prioritization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Research community needs: e.g., new PIs and staff, efficient job aids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Greatest risk areas: e.g., HSP, COI, billing, grants requirements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Immediate needs; BMC-BU collaboration; 5-year plan</a:t>
            </a:r>
          </a:p>
          <a:p>
            <a:pPr lvl="1"/>
            <a:endParaRPr lang="en-US" sz="1000" b="1" dirty="0">
              <a:latin typeface="Arial"/>
              <a:cs typeface="Arial"/>
            </a:endParaRPr>
          </a:p>
          <a:p>
            <a:pPr marL="400050" indent="-342900"/>
            <a:r>
              <a:rPr lang="en-US" sz="2000" b="1" dirty="0">
                <a:latin typeface="Arial"/>
                <a:cs typeface="Arial"/>
              </a:rPr>
              <a:t>Listening across the research community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Collaborate with BMC-BU research admin, BMC departments, ancillaries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Identify present state, order and map desirables, develop transition plan</a:t>
            </a:r>
          </a:p>
          <a:p>
            <a:pPr lvl="1"/>
            <a:r>
              <a:rPr lang="en-US" sz="1500" b="1" dirty="0">
                <a:latin typeface="Arial"/>
                <a:cs typeface="Arial"/>
              </a:rPr>
              <a:t>Invite and engage investigator-champions</a:t>
            </a:r>
          </a:p>
          <a:p>
            <a:pPr lvl="1"/>
            <a:endParaRPr lang="en-US" sz="1500" b="1" dirty="0">
              <a:latin typeface="Arial"/>
              <a:cs typeface="Arial"/>
            </a:endParaRPr>
          </a:p>
          <a:p>
            <a:endParaRPr lang="en-US" sz="2000" b="1" dirty="0">
              <a:latin typeface="Arial"/>
              <a:cs typeface="Arial"/>
            </a:endParaRPr>
          </a:p>
          <a:p>
            <a:pPr marL="342900" lvl="1" indent="0">
              <a:buNone/>
            </a:pPr>
            <a:endParaRPr lang="en-US" sz="1500" b="1" dirty="0">
              <a:latin typeface="Arial"/>
              <a:cs typeface="Arial"/>
            </a:endParaRPr>
          </a:p>
          <a:p>
            <a:pPr marL="514350" lvl="2" indent="0">
              <a:buNone/>
            </a:pPr>
            <a:endParaRPr lang="en-US" sz="1100" b="1" dirty="0">
              <a:latin typeface="Arial"/>
              <a:cs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B6DC651-AAFF-45ED-9A18-C56A8C505ED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739399-3B41-4B37-A398-67116182ACFE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13997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370666"/>
            <a:ext cx="5605780" cy="2228629"/>
          </a:xfrm>
        </p:spPr>
        <p:txBody>
          <a:bodyPr/>
          <a:lstStyle/>
          <a:p>
            <a:r>
              <a:rPr lang="en-US" dirty="0"/>
              <a:t>Research Technology Program (RTP)</a:t>
            </a:r>
            <a:br>
              <a:rPr lang="en-US" dirty="0"/>
            </a:br>
            <a:r>
              <a:rPr lang="en-US" sz="2000" b="0" dirty="0"/>
              <a:t>Caitlin </a:t>
            </a:r>
            <a:r>
              <a:rPr lang="en-US" sz="2000" b="0" dirty="0" err="1"/>
              <a:t>Gaudreau</a:t>
            </a: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4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15CC6A4-2328-48C6-82A7-E0F41F98C3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800" b="1" dirty="0">
                <a:solidFill>
                  <a:schemeClr val="tx2"/>
                </a:solidFill>
                <a:ea typeface="+mj-ea"/>
              </a:rPr>
              <a:t>Pre-Award – Early engagement</a:t>
            </a:r>
          </a:p>
          <a:p>
            <a:r>
              <a:rPr lang="en-US" dirty="0"/>
              <a:t>Provide guidance on available software and/or hardware</a:t>
            </a:r>
          </a:p>
          <a:p>
            <a:r>
              <a:rPr lang="en-US" dirty="0"/>
              <a:t>Review expectations of Sponsor and of BMC/BU study team</a:t>
            </a:r>
          </a:p>
          <a:p>
            <a:r>
              <a:rPr lang="en-US" dirty="0"/>
              <a:t>Identify feasibility of proposed solution by consulting with internal IT leadership and outside vendors</a:t>
            </a:r>
          </a:p>
          <a:p>
            <a:r>
              <a:rPr lang="en-US" dirty="0"/>
              <a:t>Identify IT budget required for research study:</a:t>
            </a:r>
          </a:p>
          <a:p>
            <a:pPr lvl="1"/>
            <a:r>
              <a:rPr lang="en-US" dirty="0"/>
              <a:t>Including (not limited to): hardware, software, equipment, Epic consultants, maintenance plan</a:t>
            </a:r>
          </a:p>
          <a:p>
            <a:r>
              <a:rPr lang="en-US" dirty="0"/>
              <a:t>Coordinate information security review between Vendor(s) and BMC Information Security  </a:t>
            </a:r>
          </a:p>
          <a:p>
            <a:pPr marL="60325" indent="0">
              <a:buNone/>
            </a:pPr>
            <a:r>
              <a:rPr lang="en-US" sz="1800" b="1" dirty="0">
                <a:solidFill>
                  <a:schemeClr val="tx2"/>
                </a:solidFill>
                <a:ea typeface="+mj-ea"/>
              </a:rPr>
              <a:t>Post Award</a:t>
            </a:r>
          </a:p>
          <a:p>
            <a:r>
              <a:rPr lang="en-US" dirty="0"/>
              <a:t>Hire/manage IT consultants</a:t>
            </a:r>
          </a:p>
          <a:p>
            <a:pPr lvl="1"/>
            <a:r>
              <a:rPr lang="en-US" dirty="0"/>
              <a:t>Important for us to have a reasonable budget identified in pre-award to support the hiring of consultants</a:t>
            </a:r>
          </a:p>
          <a:p>
            <a:r>
              <a:rPr lang="en-US" dirty="0"/>
              <a:t>Coordinate resources necessary from internal IT resources, identify appropriate quarter start</a:t>
            </a:r>
          </a:p>
          <a:p>
            <a:r>
              <a:rPr lang="en-US" dirty="0"/>
              <a:t>Project manage and oversee all Research Technology projects</a:t>
            </a:r>
          </a:p>
          <a:p>
            <a:r>
              <a:rPr lang="en-US" dirty="0"/>
              <a:t>Manage research computing equipment purchases and procurement process</a:t>
            </a:r>
          </a:p>
          <a:p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488335B-B7B9-4F96-A00B-983850DB8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helps guide researchers with IT scope, planning, budgeting and implementation of technology to support research studies</a:t>
            </a:r>
          </a:p>
        </p:txBody>
      </p:sp>
    </p:spTree>
    <p:extLst>
      <p:ext uri="{BB962C8B-B14F-4D97-AF65-F5344CB8AC3E}">
        <p14:creationId xmlns:p14="http://schemas.microsoft.com/office/powerpoint/2010/main" val="282738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04C4AE-DF8F-4FEA-ABFE-5BB7476842B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2D59247-6CBD-4C2B-95F3-BB5B6934B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Technology Program (RTP) can assist with the procurement of most types of computing hardware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3829" y="1006396"/>
          <a:ext cx="8716896" cy="4660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5632">
                  <a:extLst>
                    <a:ext uri="{9D8B030D-6E8A-4147-A177-3AD203B41FA5}">
                      <a16:colId xmlns:a16="http://schemas.microsoft.com/office/drawing/2014/main" val="4281077509"/>
                    </a:ext>
                  </a:extLst>
                </a:gridCol>
                <a:gridCol w="5811264">
                  <a:extLst>
                    <a:ext uri="{9D8B030D-6E8A-4147-A177-3AD203B41FA5}">
                      <a16:colId xmlns:a16="http://schemas.microsoft.com/office/drawing/2014/main" val="2789438163"/>
                    </a:ext>
                  </a:extLst>
                </a:gridCol>
              </a:tblGrid>
              <a:tr h="377395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Device Type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solidFill>
                            <a:schemeClr val="bg1"/>
                          </a:solidFill>
                        </a:rPr>
                        <a:t>Process Detail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9810533"/>
                  </a:ext>
                </a:extLst>
              </a:tr>
              <a:tr h="97914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Standard</a:t>
                      </a:r>
                      <a:r>
                        <a:rPr lang="en-US" baseline="0" dirty="0"/>
                        <a:t> offerings include BMC laptop, small form factor (SFF) and micro desktop options.  Standard offerings are the most supportable and the best value.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674408"/>
                  </a:ext>
                </a:extLst>
              </a:tr>
              <a:tr h="1566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Tablets,</a:t>
                      </a:r>
                      <a:r>
                        <a:rPr lang="en-US" baseline="0" dirty="0"/>
                        <a:t> including iPad and Android devices, are sourced from CDW-G.  Upon approval by Research Finance, a quote will be provided to the requestor to be entered into the </a:t>
                      </a:r>
                      <a:r>
                        <a:rPr lang="en-US" baseline="0" dirty="0" err="1"/>
                        <a:t>Infor</a:t>
                      </a:r>
                      <a:r>
                        <a:rPr lang="en-US" baseline="0" dirty="0"/>
                        <a:t> system to complete purchase.</a:t>
                      </a:r>
                    </a:p>
                    <a:p>
                      <a:r>
                        <a:rPr lang="en-US" baseline="0" dirty="0"/>
                        <a:t>Please note that cellular iPads (with LTE service, for example) are also available via BMC ITS Finance.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4021216"/>
                  </a:ext>
                </a:extLst>
              </a:tr>
              <a:tr h="156612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If</a:t>
                      </a:r>
                      <a:r>
                        <a:rPr lang="en-US" baseline="0" dirty="0"/>
                        <a:t> BMC’s standard PC offerings do not match an application’s requirements, a unique PC can be spec’d and sourced from </a:t>
                      </a:r>
                      <a:r>
                        <a:rPr lang="en-US" baseline="0" dirty="0" err="1"/>
                        <a:t>Greenpages</a:t>
                      </a:r>
                      <a:r>
                        <a:rPr lang="en-US" baseline="0" dirty="0"/>
                        <a:t>.  RTP will ensure the recommended PC meets the specifications and is on budget.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43721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8" y="1469744"/>
            <a:ext cx="1346310" cy="872609"/>
          </a:xfrm>
          <a:prstGeom prst="rect">
            <a:avLst/>
          </a:prstGeom>
          <a:effectLst>
            <a:reflection stA="0" endPos="65000" dist="508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18" y="2413161"/>
            <a:ext cx="1543050" cy="1473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968" y="4206330"/>
            <a:ext cx="97155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6357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B322F6D-0A03-46B0-AE69-3BA21FE580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829" y="1142356"/>
            <a:ext cx="8754413" cy="311975"/>
          </a:xfrm>
        </p:spPr>
        <p:txBody>
          <a:bodyPr/>
          <a:lstStyle/>
          <a:p>
            <a:r>
              <a:rPr lang="en-US" dirty="0">
                <a:hlinkClick r:id="rId2"/>
              </a:rPr>
              <a:t>RTP Request Guidance</a:t>
            </a:r>
            <a:r>
              <a:rPr lang="en-US" dirty="0"/>
              <a:t> provides helpful tips for researchers to engage with the team: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A34B9B-EEDF-4CB6-ABC5-12F19B417DD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A1E7726-8783-419A-8925-02D1FA899C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Research Technology Program on the HUB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89FC3C-2324-4FD8-906B-C3401A885AD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384" b="8293"/>
          <a:stretch/>
        </p:blipFill>
        <p:spPr>
          <a:xfrm>
            <a:off x="407003" y="1658049"/>
            <a:ext cx="8133806" cy="3778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5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9365A5F-D543-4BF6-B0B5-1934150FD929}"/>
              </a:ext>
            </a:extLst>
          </p:cNvPr>
          <p:cNvSpPr txBox="1">
            <a:spLocks/>
          </p:cNvSpPr>
          <p:nvPr/>
        </p:nvSpPr>
        <p:spPr>
          <a:xfrm>
            <a:off x="0" y="2370667"/>
            <a:ext cx="9144000" cy="11392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9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ctr" fontAlgn="auto">
              <a:spcAft>
                <a:spcPts val="0"/>
              </a:spcAft>
            </a:pPr>
            <a:r>
              <a:rPr lang="en-US" sz="2800" dirty="0"/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135610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Introducing: Tina </a:t>
            </a:r>
            <a:r>
              <a:rPr lang="en-US" dirty="0" err="1"/>
              <a:t>Dasilva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106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69048" y="2959602"/>
            <a:ext cx="5605780" cy="1139296"/>
          </a:xfrm>
        </p:spPr>
        <p:txBody>
          <a:bodyPr/>
          <a:lstStyle/>
          <a:p>
            <a:r>
              <a:rPr lang="en-US" dirty="0"/>
              <a:t>BMC Clinical Data Warehouse for Research</a:t>
            </a:r>
            <a:endParaRPr lang="en-US" sz="2449" dirty="0">
              <a:solidFill>
                <a:schemeClr val="tx1"/>
              </a:solidFill>
            </a:endParaRPr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2969048" y="4190973"/>
            <a:ext cx="5605780" cy="1644675"/>
          </a:xfrm>
        </p:spPr>
        <p:txBody>
          <a:bodyPr>
            <a:normAutofit/>
          </a:bodyPr>
          <a:lstStyle/>
          <a:p>
            <a:r>
              <a:rPr lang="en-US" dirty="0"/>
              <a:t>Melissa Hofman, MSIS </a:t>
            </a:r>
          </a:p>
          <a:p>
            <a:r>
              <a:rPr lang="en-US" dirty="0"/>
              <a:t>Research Informatics Director</a:t>
            </a:r>
          </a:p>
          <a:p>
            <a:r>
              <a:rPr lang="en-US" dirty="0"/>
              <a:t>December 14, 2021</a:t>
            </a:r>
          </a:p>
        </p:txBody>
      </p:sp>
      <p:pic>
        <p:nvPicPr>
          <p:cNvPr id="4" name="Picture 3" descr="Text&#10;&#10;Description automatically generated">
            <a:extLst>
              <a:ext uri="{FF2B5EF4-FFF2-40B4-BE49-F238E27FC236}">
                <a16:creationId xmlns:a16="http://schemas.microsoft.com/office/drawing/2014/main" id="{2F7C9942-67D2-C148-B021-D2CDE6E3834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441" y="1022352"/>
            <a:ext cx="3394841" cy="193319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247D06C-3AA8-DC44-978E-67C3C9267735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715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500"/>
              </a:spcBef>
              <a:spcAft>
                <a:spcPts val="408"/>
              </a:spcAft>
            </a:pPr>
            <a:r>
              <a:rPr lang="en-US" sz="1800" b="1" kern="0" dirty="0"/>
              <a:t>A database containing data from multiple sources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Current electronic health records data (e.g., Epic)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Historical data extracted from BMC’s multiple legacy clinical systems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Miscellaneous other data sources</a:t>
            </a:r>
          </a:p>
          <a:p>
            <a:pPr lvl="1">
              <a:spcAft>
                <a:spcPts val="408"/>
              </a:spcAft>
            </a:pPr>
            <a:endParaRPr lang="en-US" sz="1800" kern="0" dirty="0"/>
          </a:p>
          <a:p>
            <a:pPr>
              <a:spcBef>
                <a:spcPts val="500"/>
              </a:spcBef>
              <a:spcAft>
                <a:spcPts val="408"/>
              </a:spcAft>
            </a:pPr>
            <a:r>
              <a:rPr lang="en-US" sz="1800" b="1" kern="0" dirty="0"/>
              <a:t>Different domains of data are related to each other with patient-level unique identifiers </a:t>
            </a:r>
          </a:p>
          <a:p>
            <a:pPr>
              <a:spcBef>
                <a:spcPts val="500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500"/>
              </a:spcBef>
              <a:spcAft>
                <a:spcPts val="408"/>
              </a:spcAft>
            </a:pPr>
            <a:r>
              <a:rPr lang="en-US" sz="1800" b="1" kern="0" dirty="0"/>
              <a:t>A resource for research!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Observational/retrospective studies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Recruitment lists &amp; data sets for prospective studies</a:t>
            </a:r>
          </a:p>
          <a:p>
            <a:pPr lvl="1">
              <a:spcAft>
                <a:spcPts val="408"/>
              </a:spcAft>
            </a:pPr>
            <a:r>
              <a:rPr lang="en-US" sz="1800" dirty="0"/>
              <a:t>Complement to chart review</a:t>
            </a:r>
          </a:p>
          <a:p>
            <a:pPr lvl="1">
              <a:spcAft>
                <a:spcPts val="408"/>
              </a:spcAft>
            </a:pPr>
            <a:r>
              <a:rPr lang="en-US" sz="1800" dirty="0">
                <a:solidFill>
                  <a:srgbClr val="0A0A0A"/>
                </a:solidFill>
              </a:rPr>
              <a:t>Collaborations with Departments and Division to support research efforts and programs and explore how to leverage data for research</a:t>
            </a:r>
          </a:p>
          <a:p>
            <a:pPr>
              <a:spcBef>
                <a:spcPts val="500"/>
              </a:spcBef>
              <a:spcAft>
                <a:spcPts val="408"/>
              </a:spcAft>
            </a:pPr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is the BMC Clinical Data Warehouse (CDW) for Research?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735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4" name="Object 3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 vert="horz"/>
          <a:lstStyle/>
          <a:p>
            <a:pPr algn="ctr">
              <a:lnSpc>
                <a:spcPct val="110000"/>
              </a:lnSpc>
            </a:pPr>
            <a:r>
              <a:rPr lang="en-US" dirty="0"/>
              <a:t>Chrome River:</a:t>
            </a:r>
            <a:br>
              <a:rPr lang="en-US" dirty="0"/>
            </a:br>
            <a:r>
              <a:rPr lang="en-US" dirty="0"/>
              <a:t>Per Diem Expenses and</a:t>
            </a:r>
            <a:br>
              <a:rPr lang="en-US" dirty="0"/>
            </a:br>
            <a:r>
              <a:rPr lang="en-US" dirty="0"/>
              <a:t>Pre-approvals</a:t>
            </a:r>
            <a:br>
              <a:rPr lang="en-US" dirty="0"/>
            </a:br>
            <a:r>
              <a:rPr lang="en-US" sz="1800" dirty="0"/>
              <a:t>Kathryn Loup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490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+mj-lt"/>
              </a:rPr>
              <a:t>What data are available?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+mj-lt"/>
            </a:endParaRPr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  <p:sp>
        <p:nvSpPr>
          <p:cNvPr id="35" name="Google Shape;129;p15"/>
          <p:cNvSpPr/>
          <p:nvPr/>
        </p:nvSpPr>
        <p:spPr>
          <a:xfrm>
            <a:off x="130648" y="4107049"/>
            <a:ext cx="1194231" cy="881738"/>
          </a:xfrm>
          <a:prstGeom prst="can">
            <a:avLst>
              <a:gd name="adj" fmla="val 25000"/>
            </a:avLst>
          </a:prstGeom>
          <a:solidFill>
            <a:srgbClr val="EDAA00">
              <a:alpha val="41176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swald"/>
                <a:cs typeface="Oswald"/>
                <a:sym typeface="Oswald"/>
              </a:rPr>
              <a:t>Internal Department Sources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36" name="Google Shape;111;p15"/>
          <p:cNvSpPr/>
          <p:nvPr/>
        </p:nvSpPr>
        <p:spPr>
          <a:xfrm>
            <a:off x="241271" y="968047"/>
            <a:ext cx="2341074" cy="1653115"/>
          </a:xfrm>
          <a:prstGeom prst="can">
            <a:avLst>
              <a:gd name="adj" fmla="val 25000"/>
            </a:avLst>
          </a:prstGeom>
          <a:solidFill>
            <a:srgbClr val="00797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BMC Epic EHR Data</a:t>
            </a:r>
          </a:p>
          <a:p>
            <a:pPr algn="ctr"/>
            <a:r>
              <a:rPr lang="en-US" sz="1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IP: May 2014-current</a:t>
            </a:r>
          </a:p>
          <a:p>
            <a:pPr algn="ctr"/>
            <a:r>
              <a:rPr lang="en-US" sz="1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AMB: May 2015-current</a:t>
            </a:r>
          </a:p>
          <a:p>
            <a:pPr algn="ctr"/>
            <a:r>
              <a:rPr lang="en-US" sz="1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(weekly update)</a:t>
            </a:r>
          </a:p>
        </p:txBody>
      </p:sp>
      <p:sp>
        <p:nvSpPr>
          <p:cNvPr id="37" name="Google Shape;111;p15"/>
          <p:cNvSpPr/>
          <p:nvPr/>
        </p:nvSpPr>
        <p:spPr>
          <a:xfrm>
            <a:off x="2931005" y="2630701"/>
            <a:ext cx="2657552" cy="1657238"/>
          </a:xfrm>
          <a:prstGeom prst="can">
            <a:avLst>
              <a:gd name="adj" fmla="val 25000"/>
            </a:avLst>
          </a:prstGeom>
          <a:solidFill>
            <a:srgbClr val="00556F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2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BMC </a:t>
            </a:r>
          </a:p>
          <a:p>
            <a:pPr algn="ctr"/>
            <a:r>
              <a:rPr lang="en-US" sz="2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Clinical Data Warehouse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5588557" y="1141273"/>
            <a:ext cx="3442857" cy="4562796"/>
            <a:chOff x="8065611" y="645414"/>
            <a:chExt cx="4007856" cy="6112700"/>
          </a:xfrm>
        </p:grpSpPr>
        <p:sp>
          <p:nvSpPr>
            <p:cNvPr id="39" name="Google Shape;127;p15"/>
            <p:cNvSpPr/>
            <p:nvPr/>
          </p:nvSpPr>
          <p:spPr>
            <a:xfrm>
              <a:off x="8519486" y="645414"/>
              <a:ext cx="3537487" cy="6112700"/>
            </a:xfrm>
            <a:prstGeom prst="rect">
              <a:avLst/>
            </a:prstGeom>
            <a:solidFill>
              <a:srgbClr val="00556F">
                <a:alpha val="34118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2194478" rIns="121897" bIns="121897" anchor="ctr" anchorCtr="0">
              <a:noAutofit/>
            </a:bodyPr>
            <a:lstStyle/>
            <a:p>
              <a:endParaRPr dirty="0">
                <a:latin typeface="+mj-lt"/>
                <a:ea typeface="Proxima Nova"/>
                <a:cs typeface="Proxima Nova"/>
                <a:sym typeface="Proxima Nova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8519486" y="878259"/>
              <a:ext cx="3553981" cy="783408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6B89"/>
                  </a:solidFill>
                  <a:latin typeface="+mj-lt"/>
                </a:rPr>
                <a:t>Static Legacy Data</a:t>
              </a:r>
            </a:p>
            <a:p>
              <a:pPr algn="ctr"/>
              <a:r>
                <a:rPr lang="en-US" sz="1200" dirty="0">
                  <a:solidFill>
                    <a:srgbClr val="006B89"/>
                  </a:solidFill>
                  <a:latin typeface="+mj-lt"/>
                </a:rPr>
                <a:t>(Pre-2014/2015)</a:t>
              </a:r>
            </a:p>
          </p:txBody>
        </p:sp>
        <p:sp>
          <p:nvSpPr>
            <p:cNvPr id="41" name="Google Shape;111;p15"/>
            <p:cNvSpPr/>
            <p:nvPr/>
          </p:nvSpPr>
          <p:spPr>
            <a:xfrm>
              <a:off x="8677275" y="1755388"/>
              <a:ext cx="1506688" cy="1598453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SDK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Patient Registration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Data</a:t>
              </a:r>
            </a:p>
          </p:txBody>
        </p:sp>
        <p:sp>
          <p:nvSpPr>
            <p:cNvPr id="42" name="Google Shape;111;p15"/>
            <p:cNvSpPr/>
            <p:nvPr/>
          </p:nvSpPr>
          <p:spPr>
            <a:xfrm>
              <a:off x="8660341" y="3511028"/>
              <a:ext cx="1506688" cy="148534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Logician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Outpatient EHR Data</a:t>
              </a:r>
            </a:p>
          </p:txBody>
        </p:sp>
        <p:sp>
          <p:nvSpPr>
            <p:cNvPr id="43" name="Google Shape;111;p15"/>
            <p:cNvSpPr/>
            <p:nvPr/>
          </p:nvSpPr>
          <p:spPr>
            <a:xfrm>
              <a:off x="10512990" y="5204360"/>
              <a:ext cx="1506688" cy="148534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PICIS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OR Data</a:t>
              </a:r>
            </a:p>
          </p:txBody>
        </p:sp>
        <p:sp>
          <p:nvSpPr>
            <p:cNvPr id="44" name="Google Shape;111;p15"/>
            <p:cNvSpPr/>
            <p:nvPr/>
          </p:nvSpPr>
          <p:spPr>
            <a:xfrm>
              <a:off x="10489141" y="1755388"/>
              <a:ext cx="1506688" cy="1598453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IBEX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ED Data</a:t>
              </a:r>
            </a:p>
          </p:txBody>
        </p:sp>
        <p:sp>
          <p:nvSpPr>
            <p:cNvPr id="45" name="Google Shape;111;p15"/>
            <p:cNvSpPr/>
            <p:nvPr/>
          </p:nvSpPr>
          <p:spPr>
            <a:xfrm>
              <a:off x="10506074" y="3527960"/>
              <a:ext cx="1506688" cy="148534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EWS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Appointment Scheduling</a:t>
              </a:r>
            </a:p>
          </p:txBody>
        </p:sp>
        <p:sp>
          <p:nvSpPr>
            <p:cNvPr id="46" name="Google Shape;111;p15"/>
            <p:cNvSpPr/>
            <p:nvPr/>
          </p:nvSpPr>
          <p:spPr>
            <a:xfrm>
              <a:off x="8677275" y="5204360"/>
              <a:ext cx="1506688" cy="1485348"/>
            </a:xfrm>
            <a:prstGeom prst="can">
              <a:avLst>
                <a:gd name="adj" fmla="val 25000"/>
              </a:avLst>
            </a:prstGeom>
            <a:solidFill>
              <a:schemeClr val="bg1">
                <a:lumMod val="50000"/>
              </a:scheme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SCM</a:t>
              </a:r>
            </a:p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Inpatient EHR Data</a:t>
              </a:r>
            </a:p>
          </p:txBody>
        </p:sp>
        <p:cxnSp>
          <p:nvCxnSpPr>
            <p:cNvPr id="47" name="Straight Arrow Connector 46"/>
            <p:cNvCxnSpPr/>
            <p:nvPr/>
          </p:nvCxnSpPr>
          <p:spPr>
            <a:xfrm flipH="1">
              <a:off x="8065611" y="3478463"/>
              <a:ext cx="453875" cy="49497"/>
            </a:xfrm>
            <a:prstGeom prst="straightConnector1">
              <a:avLst/>
            </a:prstGeom>
            <a:ln w="53975">
              <a:solidFill>
                <a:srgbClr val="006B89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Arrow Connector 47"/>
          <p:cNvCxnSpPr>
            <a:stCxn id="55" idx="4"/>
            <a:endCxn id="37" idx="2"/>
          </p:cNvCxnSpPr>
          <p:nvPr/>
        </p:nvCxnSpPr>
        <p:spPr>
          <a:xfrm>
            <a:off x="2081261" y="3364106"/>
            <a:ext cx="849744" cy="95214"/>
          </a:xfrm>
          <a:prstGeom prst="straightConnector1">
            <a:avLst/>
          </a:prstGeom>
          <a:ln w="53975">
            <a:solidFill>
              <a:srgbClr val="006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49" name="Group 48"/>
          <p:cNvGrpSpPr/>
          <p:nvPr/>
        </p:nvGrpSpPr>
        <p:grpSpPr>
          <a:xfrm>
            <a:off x="2431140" y="4290205"/>
            <a:ext cx="3693381" cy="1857371"/>
            <a:chOff x="11893870" y="4239154"/>
            <a:chExt cx="4284133" cy="2165489"/>
          </a:xfrm>
        </p:grpSpPr>
        <p:sp>
          <p:nvSpPr>
            <p:cNvPr id="50" name="Rectangle 49"/>
            <p:cNvSpPr/>
            <p:nvPr/>
          </p:nvSpPr>
          <p:spPr>
            <a:xfrm>
              <a:off x="12289578" y="4943309"/>
              <a:ext cx="3416785" cy="1461334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121917" tIns="60958" rIns="121917" bIns="60958" spcCol="0" rtlCol="0" anchor="ctr"/>
            <a:lstStyle/>
            <a:p>
              <a:pPr algn="ctr"/>
              <a:endParaRPr lang="en-US" sz="1400">
                <a:latin typeface="+mj-lt"/>
              </a:endParaRPr>
            </a:p>
          </p:txBody>
        </p:sp>
        <p:sp>
          <p:nvSpPr>
            <p:cNvPr id="51" name="Google Shape;133;p15"/>
            <p:cNvSpPr/>
            <p:nvPr/>
          </p:nvSpPr>
          <p:spPr>
            <a:xfrm>
              <a:off x="14103670" y="5388092"/>
              <a:ext cx="1522999" cy="1013860"/>
            </a:xfrm>
            <a:prstGeom prst="can">
              <a:avLst>
                <a:gd name="adj" fmla="val 25000"/>
              </a:avLst>
            </a:prstGeom>
            <a:solidFill>
              <a:srgbClr val="553278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897" tIns="121897" rIns="121897" bIns="121897" anchor="ctr" anchorCtr="0">
              <a:noAutofit/>
            </a:bodyPr>
            <a:lstStyle/>
            <a:p>
              <a:pPr algn="ctr"/>
              <a:r>
                <a:rPr lang="en-US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BMC HealthNet </a:t>
              </a:r>
              <a:r>
                <a:rPr lang="en" sz="1200" dirty="0">
                  <a:solidFill>
                    <a:srgbClr val="EFEFEF"/>
                  </a:solidFill>
                  <a:latin typeface="+mj-lt"/>
                  <a:ea typeface="Oswald"/>
                  <a:cs typeface="Oswald"/>
                  <a:sym typeface="Oswald"/>
                </a:rPr>
                <a:t>Claims Data</a:t>
              </a:r>
              <a:endParaRPr sz="11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endParaRPr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11893870" y="4974808"/>
              <a:ext cx="4284133" cy="502361"/>
            </a:xfrm>
            <a:prstGeom prst="rect">
              <a:avLst/>
            </a:prstGeom>
            <a:noFill/>
          </p:spPr>
          <p:txBody>
            <a:bodyPr wrap="square" lIns="121917" tIns="60958" rIns="121917" bIns="60958" rtlCol="0">
              <a:spAutoFit/>
            </a:bodyPr>
            <a:lstStyle/>
            <a:p>
              <a:pPr algn="ctr"/>
              <a:r>
                <a:rPr lang="en-US" sz="2000" dirty="0">
                  <a:latin typeface="+mj-lt"/>
                </a:rPr>
                <a:t>Future Directions</a:t>
              </a:r>
              <a:endParaRPr lang="en-US" sz="1400" dirty="0">
                <a:solidFill>
                  <a:srgbClr val="FFFFFF"/>
                </a:solidFill>
                <a:latin typeface="+mj-lt"/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 flipV="1">
              <a:off x="14015000" y="4239154"/>
              <a:ext cx="0" cy="643467"/>
            </a:xfrm>
            <a:prstGeom prst="straightConnector1">
              <a:avLst/>
            </a:prstGeom>
            <a:ln w="41275">
              <a:solidFill>
                <a:schemeClr val="tx1">
                  <a:lumMod val="50000"/>
                  <a:lumOff val="50000"/>
                </a:schemeClr>
              </a:solidFill>
              <a:prstDash val="sysDash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Google Shape;111;p15"/>
          <p:cNvSpPr/>
          <p:nvPr/>
        </p:nvSpPr>
        <p:spPr>
          <a:xfrm>
            <a:off x="241271" y="2730859"/>
            <a:ext cx="1839990" cy="1266493"/>
          </a:xfrm>
          <a:prstGeom prst="can">
            <a:avLst>
              <a:gd name="adj" fmla="val 25000"/>
            </a:avLst>
          </a:prstGeom>
          <a:solidFill>
            <a:srgbClr val="00797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16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CHC OCHIN Data*</a:t>
            </a:r>
          </a:p>
          <a:p>
            <a:pPr algn="ctr"/>
            <a:r>
              <a:rPr lang="en-US" sz="14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(monthly extract)</a:t>
            </a:r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2516830" y="2473147"/>
            <a:ext cx="450274" cy="490836"/>
          </a:xfrm>
          <a:prstGeom prst="straightConnector1">
            <a:avLst/>
          </a:prstGeom>
          <a:ln w="53975">
            <a:solidFill>
              <a:srgbClr val="006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>
            <a:stCxn id="35" idx="4"/>
            <a:endCxn id="37" idx="2"/>
          </p:cNvCxnSpPr>
          <p:nvPr/>
        </p:nvCxnSpPr>
        <p:spPr>
          <a:xfrm flipV="1">
            <a:off x="1324879" y="3459320"/>
            <a:ext cx="1606126" cy="1088598"/>
          </a:xfrm>
          <a:prstGeom prst="straightConnector1">
            <a:avLst/>
          </a:prstGeom>
          <a:ln w="53975">
            <a:solidFill>
              <a:srgbClr val="006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>
            <a:stCxn id="68" idx="4"/>
          </p:cNvCxnSpPr>
          <p:nvPr/>
        </p:nvCxnSpPr>
        <p:spPr>
          <a:xfrm flipV="1">
            <a:off x="1324879" y="4107049"/>
            <a:ext cx="1642225" cy="1470134"/>
          </a:xfrm>
          <a:prstGeom prst="straightConnector1">
            <a:avLst/>
          </a:prstGeom>
          <a:ln w="53975">
            <a:solidFill>
              <a:srgbClr val="006B8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-67733" y="6451601"/>
            <a:ext cx="4521200" cy="36933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r>
              <a:rPr lang="en-US" sz="1600" i="1" dirty="0">
                <a:solidFill>
                  <a:schemeClr val="bg1">
                    <a:lumMod val="50000"/>
                  </a:schemeClr>
                </a:solidFill>
                <a:latin typeface="+mj-lt"/>
              </a:rPr>
              <a:t>*special permission required to access</a:t>
            </a:r>
          </a:p>
        </p:txBody>
      </p:sp>
      <p:sp>
        <p:nvSpPr>
          <p:cNvPr id="68" name="Google Shape;129;p15"/>
          <p:cNvSpPr/>
          <p:nvPr/>
        </p:nvSpPr>
        <p:spPr>
          <a:xfrm>
            <a:off x="130648" y="5136314"/>
            <a:ext cx="1194231" cy="881738"/>
          </a:xfrm>
          <a:prstGeom prst="can">
            <a:avLst>
              <a:gd name="adj" fmla="val 25000"/>
            </a:avLst>
          </a:prstGeom>
          <a:solidFill>
            <a:srgbClr val="EDAA00">
              <a:alpha val="50196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Oswald"/>
                <a:cs typeface="Oswald"/>
                <a:sym typeface="Oswald"/>
              </a:rPr>
              <a:t>Tumor Registry*</a:t>
            </a:r>
            <a:endParaRPr sz="120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80" name="Google Shape;133;p15"/>
          <p:cNvSpPr/>
          <p:nvPr/>
        </p:nvSpPr>
        <p:spPr>
          <a:xfrm>
            <a:off x="2881915" y="5276589"/>
            <a:ext cx="1312988" cy="869603"/>
          </a:xfrm>
          <a:prstGeom prst="can">
            <a:avLst>
              <a:gd name="adj" fmla="val 25000"/>
            </a:avLst>
          </a:prstGeom>
          <a:solidFill>
            <a:srgbClr val="5532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Other External Data (including death data)</a:t>
            </a:r>
            <a:endParaRPr sz="1100" dirty="0">
              <a:solidFill>
                <a:srgbClr val="EFEFEF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87" name="Google Shape;133;p15"/>
          <p:cNvSpPr/>
          <p:nvPr/>
        </p:nvSpPr>
        <p:spPr>
          <a:xfrm>
            <a:off x="4549321" y="1266817"/>
            <a:ext cx="1312988" cy="869603"/>
          </a:xfrm>
          <a:prstGeom prst="can">
            <a:avLst>
              <a:gd name="adj" fmla="val 25000"/>
            </a:avLst>
          </a:prstGeom>
          <a:solidFill>
            <a:srgbClr val="5532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BEST Data</a:t>
            </a:r>
            <a:endParaRPr sz="1100" dirty="0">
              <a:solidFill>
                <a:srgbClr val="EFEFEF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sp>
        <p:nvSpPr>
          <p:cNvPr id="88" name="Google Shape;133;p15"/>
          <p:cNvSpPr/>
          <p:nvPr/>
        </p:nvSpPr>
        <p:spPr>
          <a:xfrm>
            <a:off x="2846442" y="1300429"/>
            <a:ext cx="1312988" cy="869603"/>
          </a:xfrm>
          <a:prstGeom prst="can">
            <a:avLst>
              <a:gd name="adj" fmla="val 25000"/>
            </a:avLst>
          </a:prstGeom>
          <a:solidFill>
            <a:srgbClr val="553278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897" tIns="121897" rIns="121897" bIns="121897" anchor="ctr" anchorCtr="0">
            <a:noAutofit/>
          </a:bodyPr>
          <a:lstStyle/>
          <a:p>
            <a:pPr algn="ctr"/>
            <a:r>
              <a:rPr lang="en-US" sz="1200" dirty="0">
                <a:solidFill>
                  <a:srgbClr val="EFEFEF"/>
                </a:solidFill>
                <a:latin typeface="+mj-lt"/>
                <a:ea typeface="Oswald"/>
                <a:cs typeface="Oswald"/>
                <a:sym typeface="Oswald"/>
              </a:rPr>
              <a:t>SDOH Data Sets linked via geocodes</a:t>
            </a:r>
            <a:endParaRPr sz="1100" dirty="0">
              <a:solidFill>
                <a:srgbClr val="EFEFEF"/>
              </a:solidFill>
              <a:latin typeface="+mj-lt"/>
              <a:ea typeface="Oswald"/>
              <a:cs typeface="Oswald"/>
              <a:sym typeface="Oswald"/>
            </a:endParaRPr>
          </a:p>
        </p:txBody>
      </p:sp>
      <p:cxnSp>
        <p:nvCxnSpPr>
          <p:cNvPr id="92" name="Straight Arrow Connector 91"/>
          <p:cNvCxnSpPr/>
          <p:nvPr/>
        </p:nvCxnSpPr>
        <p:spPr>
          <a:xfrm>
            <a:off x="3406628" y="2154592"/>
            <a:ext cx="410220" cy="494784"/>
          </a:xfrm>
          <a:prstGeom prst="straightConnector1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87" idx="3"/>
          </p:cNvCxnSpPr>
          <p:nvPr/>
        </p:nvCxnSpPr>
        <p:spPr>
          <a:xfrm flipH="1">
            <a:off x="4934080" y="2136420"/>
            <a:ext cx="271735" cy="532158"/>
          </a:xfrm>
          <a:prstGeom prst="straightConnector1">
            <a:avLst/>
          </a:prstGeom>
          <a:ln w="41275">
            <a:solidFill>
              <a:schemeClr val="tx1">
                <a:lumMod val="50000"/>
                <a:lumOff val="50000"/>
              </a:schemeClr>
            </a:solidFill>
            <a:prstDash val="sysDash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559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Obtain a list of patients who are eligible for study recruitment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Obtain extracts of data (instead of doing manual chart reviews)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Create a data repository for Departments to facilitate research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Obtain large data sets for machine learning and AI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Obtain data from other health system data streams – CHC data, claims data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endParaRPr lang="en-US" sz="1100" b="1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Why would a research team use the CDW?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Collaborate with Departments to increase department research infrastructure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Create algorithms to capture SDOH data within the EHR and bring in external SDOH datasets to link via geocodes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Develop phenotypes for identifying patients and variables, improving consistency and data capture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b="1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kern="0" dirty="0"/>
              <a:t>Link EHR datasets with external datasets to enable answering broader research questions (e.g., BEST)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621" y="144559"/>
            <a:ext cx="8752621" cy="634999"/>
          </a:xfrm>
        </p:spPr>
        <p:txBody>
          <a:bodyPr>
            <a:normAutofit/>
          </a:bodyPr>
          <a:lstStyle/>
          <a:p>
            <a:r>
              <a:rPr lang="en-US" dirty="0"/>
              <a:t>Department Collaborations &amp; Infrastructure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08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1800" b="1" dirty="0"/>
              <a:t>$75 per hour </a:t>
            </a:r>
            <a:r>
              <a:rPr lang="en-US" sz="1800" dirty="0"/>
              <a:t>if BMC/BU account or grant.</a:t>
            </a:r>
          </a:p>
          <a:p>
            <a:pPr lvl="1">
              <a:spcBef>
                <a:spcPts val="408"/>
              </a:spcBef>
              <a:spcAft>
                <a:spcPts val="1200"/>
              </a:spcAft>
            </a:pPr>
            <a:endParaRPr lang="en-US" sz="1800" kern="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b="1" dirty="0"/>
              <a:t>$131.25 per hour </a:t>
            </a:r>
            <a:r>
              <a:rPr lang="en-US" sz="1800" dirty="0"/>
              <a:t>if account is external to BU\BMC or if funded by industry/for-profit funders.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dirty="0"/>
              <a:t>Investigators can include the cost of CDW services in their grant proposal budgets or can pay for services using internal funds, such as Department or Division funding or discretionary funds.</a:t>
            </a:r>
          </a:p>
          <a:p>
            <a:pPr>
              <a:spcBef>
                <a:spcPts val="408"/>
              </a:spcBef>
              <a:spcAft>
                <a:spcPts val="408"/>
              </a:spcAft>
            </a:pPr>
            <a:endParaRPr lang="en-US" sz="1800" dirty="0"/>
          </a:p>
          <a:p>
            <a:pPr>
              <a:spcBef>
                <a:spcPts val="408"/>
              </a:spcBef>
              <a:spcAft>
                <a:spcPts val="408"/>
              </a:spcAft>
            </a:pPr>
            <a:r>
              <a:rPr lang="en-US" sz="1800" dirty="0"/>
              <a:t>CDW can work with you to provide quotes to include in grants or budgets and/or keep costs within budget restrictions!</a:t>
            </a:r>
          </a:p>
          <a:p>
            <a:endParaRPr lang="en-US" sz="11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CDW for Research Fees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83413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52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6CD78FB-5A39-7F42-89DC-9E6DEC41F18E}"/>
              </a:ext>
            </a:extLst>
          </p:cNvPr>
          <p:cNvSpPr/>
          <p:nvPr/>
        </p:nvSpPr>
        <p:spPr>
          <a:xfrm>
            <a:off x="0" y="0"/>
            <a:ext cx="9144000" cy="61834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623769"/>
            <a:ext cx="9144000" cy="634999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hlinkClick r:id="rId3"/>
              </a:rPr>
              <a:t>https://www.bmc.org/research/clinical-data-warehouse-cdw</a:t>
            </a:r>
            <a:r>
              <a:rPr lang="en-US" sz="1800" dirty="0"/>
              <a:t>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AE254C4-A8D4-1446-85D4-4609C9E33749}"/>
              </a:ext>
            </a:extLst>
          </p:cNvPr>
          <p:cNvSpPr/>
          <p:nvPr/>
        </p:nvSpPr>
        <p:spPr>
          <a:xfrm>
            <a:off x="0" y="6192947"/>
            <a:ext cx="9144000" cy="674587"/>
          </a:xfrm>
          <a:prstGeom prst="rect">
            <a:avLst/>
          </a:prstGeom>
          <a:solidFill>
            <a:srgbClr val="1943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13C148A4-6309-BA4D-8073-2A1DAAE54CA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48142" y="6183413"/>
            <a:ext cx="1195858" cy="674586"/>
          </a:xfrm>
          <a:prstGeom prst="rect">
            <a:avLst/>
          </a:prstGeom>
        </p:spPr>
      </p:pic>
      <p:pic>
        <p:nvPicPr>
          <p:cNvPr id="7" name="Content Placeholder 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2A699C0-EAC5-D94F-92B8-9EB36F70A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455202" cy="4775756"/>
          </a:xfrm>
        </p:spPr>
      </p:pic>
      <p:pic>
        <p:nvPicPr>
          <p:cNvPr id="11" name="Picture 10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8ED2FE6A-3ECE-3946-8EB0-C298FF6705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179" y="2115584"/>
            <a:ext cx="3447821" cy="357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49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0800" y="3111501"/>
            <a:ext cx="4542401" cy="634999"/>
          </a:xfrm>
        </p:spPr>
        <p:txBody>
          <a:bodyPr/>
          <a:lstStyle/>
          <a:p>
            <a:pPr algn="ctr"/>
            <a:r>
              <a:rPr lang="en-US" sz="2800" b="0" dirty="0">
                <a:solidFill>
                  <a:srgbClr val="00556F"/>
                </a:solidFill>
              </a:rPr>
              <a:t>Updates on the </a:t>
            </a:r>
            <a:br>
              <a:rPr lang="en-US" sz="2800" b="0" dirty="0">
                <a:solidFill>
                  <a:srgbClr val="00556F"/>
                </a:solidFill>
              </a:rPr>
            </a:br>
            <a:r>
              <a:rPr lang="en-US" sz="2800" dirty="0">
                <a:solidFill>
                  <a:srgbClr val="00556F"/>
                </a:solidFill>
              </a:rPr>
              <a:t>COVID-19 Biorepository </a:t>
            </a:r>
            <a:r>
              <a:rPr lang="en-US" sz="2800" b="0" dirty="0">
                <a:solidFill>
                  <a:srgbClr val="00556F"/>
                </a:solidFill>
              </a:rPr>
              <a:t>and the new </a:t>
            </a:r>
            <a:br>
              <a:rPr lang="en-US" sz="2800" b="0" dirty="0">
                <a:solidFill>
                  <a:srgbClr val="00556F"/>
                </a:solidFill>
              </a:rPr>
            </a:br>
            <a:r>
              <a:rPr lang="en-US" sz="2800" dirty="0">
                <a:solidFill>
                  <a:srgbClr val="00556F"/>
                </a:solidFill>
              </a:rPr>
              <a:t>Laboratory and Biorepository Research Services Core </a:t>
            </a:r>
            <a:r>
              <a:rPr lang="en-US" sz="2800" b="0" dirty="0">
                <a:solidFill>
                  <a:srgbClr val="00556F"/>
                </a:solidFill>
              </a:rPr>
              <a:t>(LABS)</a:t>
            </a:r>
            <a:br>
              <a:rPr lang="en-US" sz="2800" b="0" dirty="0">
                <a:solidFill>
                  <a:srgbClr val="00556F"/>
                </a:solidFill>
              </a:rPr>
            </a:br>
            <a:r>
              <a:rPr lang="en-US" sz="2800" b="0" dirty="0">
                <a:solidFill>
                  <a:srgbClr val="00556F"/>
                </a:solidFill>
              </a:rPr>
              <a:t/>
            </a:r>
            <a:br>
              <a:rPr lang="en-US" sz="2800" b="0" dirty="0">
                <a:solidFill>
                  <a:srgbClr val="00556F"/>
                </a:solidFill>
              </a:rPr>
            </a:br>
            <a:r>
              <a:rPr lang="en-US" sz="2200" b="0" i="1" dirty="0">
                <a:solidFill>
                  <a:srgbClr val="00556F"/>
                </a:solidFill>
              </a:rPr>
              <a:t>Lizzy Ragan</a:t>
            </a:r>
            <a:r>
              <a:rPr lang="en-US" sz="2800" b="0" dirty="0">
                <a:solidFill>
                  <a:srgbClr val="00556F"/>
                </a:solidFill>
              </a:rPr>
              <a:t/>
            </a:r>
            <a:br>
              <a:rPr lang="en-US" sz="2800" b="0" dirty="0">
                <a:solidFill>
                  <a:srgbClr val="00556F"/>
                </a:solidFill>
              </a:rPr>
            </a:br>
            <a:r>
              <a:rPr lang="en-US" sz="2000" b="0" i="1" dirty="0">
                <a:solidFill>
                  <a:srgbClr val="00556F"/>
                </a:solidFill>
              </a:rPr>
              <a:t>14 December 2021</a:t>
            </a:r>
          </a:p>
        </p:txBody>
      </p:sp>
    </p:spTree>
    <p:extLst>
      <p:ext uri="{BB962C8B-B14F-4D97-AF65-F5344CB8AC3E}">
        <p14:creationId xmlns:p14="http://schemas.microsoft.com/office/powerpoint/2010/main" val="2799696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z="2000" dirty="0"/>
              <a:t>In May 2020, BMC launched a COVID-19 Biorepository which aimed to bank samples from COVID-19 patients and survivors for future research</a:t>
            </a:r>
          </a:p>
          <a:p>
            <a:pPr lvl="1"/>
            <a:r>
              <a:rPr lang="en-US" sz="2000" dirty="0"/>
              <a:t>Sample types include: blood, PBMCs, DNA, respiratory swabs, urine, etc.</a:t>
            </a:r>
          </a:p>
          <a:p>
            <a:pPr lvl="0"/>
            <a:r>
              <a:rPr lang="en-US" sz="2000" dirty="0"/>
              <a:t>Samples were collected from prospectively enrolled patients, as well as clinical remnants from the clinical laboratories </a:t>
            </a:r>
          </a:p>
          <a:p>
            <a:pPr lvl="0"/>
            <a:r>
              <a:rPr lang="en-US" sz="2000" dirty="0"/>
              <a:t>We established a governance structure and the Scientific Review Committee (SRC) which was tasked with reviewing sample request applications from BU/BMC investigators</a:t>
            </a:r>
          </a:p>
          <a:p>
            <a:pPr lvl="0"/>
            <a:r>
              <a:rPr lang="en-US" sz="2000" dirty="0"/>
              <a:t>To date:</a:t>
            </a:r>
          </a:p>
          <a:p>
            <a:pPr lvl="1"/>
            <a:r>
              <a:rPr lang="en-US" sz="2000" dirty="0"/>
              <a:t>&gt;2,000 samples distributed</a:t>
            </a:r>
          </a:p>
          <a:p>
            <a:pPr lvl="1"/>
            <a:r>
              <a:rPr lang="en-US" sz="2000" dirty="0"/>
              <a:t>&gt;10,000 BMC patients represented</a:t>
            </a:r>
          </a:p>
          <a:p>
            <a:pPr lvl="1"/>
            <a:r>
              <a:rPr lang="en-US" sz="2000" dirty="0"/>
              <a:t>15 active studies supported</a:t>
            </a:r>
          </a:p>
          <a:p>
            <a:pPr lvl="1"/>
            <a:r>
              <a:rPr lang="en-US" sz="2000" dirty="0"/>
              <a:t>&gt;40,000 samples banked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sz="2000" dirty="0">
                <a:solidFill>
                  <a:srgbClr val="00556F"/>
                </a:solidFill>
              </a:rPr>
              <a:t>A recap of the COVID-19 Biorepository, first launched in May 2020</a:t>
            </a:r>
          </a:p>
        </p:txBody>
      </p:sp>
    </p:spTree>
    <p:extLst>
      <p:ext uri="{BB962C8B-B14F-4D97-AF65-F5344CB8AC3E}">
        <p14:creationId xmlns:p14="http://schemas.microsoft.com/office/powerpoint/2010/main" val="287705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11685" y="1214484"/>
            <a:ext cx="8754413" cy="1623391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dirty="0"/>
              <a:t>The </a:t>
            </a:r>
            <a:r>
              <a:rPr lang="en-US" sz="2000" b="1" dirty="0"/>
              <a:t>L</a:t>
            </a:r>
            <a:r>
              <a:rPr lang="en-US" sz="2000" dirty="0"/>
              <a:t>aboratory </a:t>
            </a:r>
            <a:r>
              <a:rPr lang="en-US" sz="2000" b="1" dirty="0"/>
              <a:t>A</a:t>
            </a:r>
            <a:r>
              <a:rPr lang="en-US" sz="2000" dirty="0"/>
              <a:t>nd </a:t>
            </a:r>
            <a:r>
              <a:rPr lang="en-US" sz="2000" b="1" dirty="0"/>
              <a:t>B</a:t>
            </a:r>
            <a:r>
              <a:rPr lang="en-US" sz="2000" dirty="0"/>
              <a:t>iorepository Research </a:t>
            </a:r>
            <a:r>
              <a:rPr lang="en-US" sz="2000" b="1" dirty="0"/>
              <a:t>S</a:t>
            </a:r>
            <a:r>
              <a:rPr lang="en-US" sz="2000" dirty="0"/>
              <a:t>ervices (LABS) Core</a:t>
            </a:r>
          </a:p>
          <a:p>
            <a:endParaRPr lang="en-US" dirty="0"/>
          </a:p>
          <a:p>
            <a:r>
              <a:rPr lang="en-US" dirty="0"/>
              <a:t>A major success of the Biorepository is its </a:t>
            </a:r>
            <a:r>
              <a:rPr lang="en-US" b="1" i="1" dirty="0">
                <a:solidFill>
                  <a:srgbClr val="1A7595"/>
                </a:solidFill>
              </a:rPr>
              <a:t>infrastructure</a:t>
            </a:r>
            <a:r>
              <a:rPr lang="en-US" dirty="0"/>
              <a:t>, including </a:t>
            </a:r>
            <a:r>
              <a:rPr lang="en-US" b="1" dirty="0"/>
              <a:t>leadership</a:t>
            </a:r>
            <a:r>
              <a:rPr lang="en-US" dirty="0"/>
              <a:t>, </a:t>
            </a:r>
            <a:r>
              <a:rPr lang="en-US" b="1" dirty="0"/>
              <a:t>governance</a:t>
            </a:r>
            <a:r>
              <a:rPr lang="en-US" dirty="0"/>
              <a:t>, and </a:t>
            </a:r>
            <a:r>
              <a:rPr lang="en-US" b="1" dirty="0"/>
              <a:t>process</a:t>
            </a:r>
          </a:p>
          <a:p>
            <a:r>
              <a:rPr lang="en-US" dirty="0"/>
              <a:t>Leveraging this, the BMC Department of Pathology &amp; Lab Medicine is launching a new </a:t>
            </a:r>
            <a:r>
              <a:rPr lang="en-US" b="1" dirty="0"/>
              <a:t>umbrella research services core </a:t>
            </a:r>
            <a:r>
              <a:rPr lang="en-US" dirty="0"/>
              <a:t>which will include the following service pillars: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sz="600" dirty="0"/>
          </a:p>
          <a:p>
            <a:pPr marL="344488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en-US" dirty="0">
                <a:solidFill>
                  <a:srgbClr val="00556F"/>
                </a:solidFill>
              </a:rPr>
              <a:t>Leveraging the Biorepository’s success &amp; infrastructure, we expanded our core to systematize pathology &amp; laboratory research services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1686" y="4472940"/>
            <a:ext cx="2123950" cy="1668780"/>
          </a:xfrm>
          <a:prstGeom prst="rect">
            <a:avLst/>
          </a:prstGeom>
          <a:solidFill>
            <a:srgbClr val="005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Access to prospectively collected and clinical remnant samples from COVID-19 patients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408623" y="4480560"/>
            <a:ext cx="2123951" cy="1668779"/>
          </a:xfrm>
          <a:prstGeom prst="rect">
            <a:avLst/>
          </a:prstGeom>
          <a:solidFill>
            <a:srgbClr val="005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Investigator-initiated access to clinical remnant samples (i.e., leftover sample initially collected for clinical purposes)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4605561" y="4480560"/>
            <a:ext cx="2123951" cy="1668779"/>
          </a:xfrm>
          <a:prstGeom prst="rect">
            <a:avLst/>
          </a:prstGeom>
          <a:solidFill>
            <a:srgbClr val="005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Research tissue microarray (TMA) generation and tissue and slide retrieval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802499" y="4480560"/>
            <a:ext cx="2123951" cy="1668781"/>
          </a:xfrm>
          <a:prstGeom prst="rect">
            <a:avLst/>
          </a:prstGeom>
          <a:solidFill>
            <a:srgbClr val="0055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bg1"/>
                </a:solidFill>
              </a:rPr>
              <a:t>Sample processing services (e.g., PBMC isolation, plasma)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408622" y="3474034"/>
            <a:ext cx="2123951" cy="926377"/>
          </a:xfrm>
          <a:prstGeom prst="rect">
            <a:avLst/>
          </a:prstGeom>
          <a:solidFill>
            <a:srgbClr val="1A7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Clinical Remnant Sample Services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11685" y="3466413"/>
            <a:ext cx="2123951" cy="926377"/>
          </a:xfrm>
          <a:prstGeom prst="rect">
            <a:avLst/>
          </a:prstGeom>
          <a:solidFill>
            <a:srgbClr val="1A7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COVID-19 Biorepository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05561" y="3474034"/>
            <a:ext cx="2123951" cy="926377"/>
          </a:xfrm>
          <a:prstGeom prst="rect">
            <a:avLst/>
          </a:prstGeom>
          <a:solidFill>
            <a:srgbClr val="1A7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Pathology Services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802499" y="3474034"/>
            <a:ext cx="2123951" cy="926377"/>
          </a:xfrm>
          <a:prstGeom prst="rect">
            <a:avLst/>
          </a:prstGeom>
          <a:solidFill>
            <a:srgbClr val="1A75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Biorepository Services</a:t>
            </a:r>
          </a:p>
        </p:txBody>
      </p:sp>
    </p:spTree>
    <p:extLst>
      <p:ext uri="{BB962C8B-B14F-4D97-AF65-F5344CB8AC3E}">
        <p14:creationId xmlns:p14="http://schemas.microsoft.com/office/powerpoint/2010/main" val="19155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dirty="0"/>
              <a:t>By bringing existing pathology and laboratory research services under one roof, we </a:t>
            </a:r>
            <a:r>
              <a:rPr lang="en-US" sz="1800" b="1" i="1" dirty="0"/>
              <a:t>streamline</a:t>
            </a:r>
            <a:r>
              <a:rPr lang="en-US" sz="1800" dirty="0"/>
              <a:t> the process both administratively and for researchers </a:t>
            </a:r>
          </a:p>
          <a:p>
            <a:r>
              <a:rPr lang="en-US" sz="1800" dirty="0"/>
              <a:t>Provide a </a:t>
            </a:r>
            <a:r>
              <a:rPr lang="en-US" sz="1800" b="1" i="1" dirty="0"/>
              <a:t>clear, centralized process and interface </a:t>
            </a:r>
            <a:r>
              <a:rPr lang="en-US" sz="1800" dirty="0"/>
              <a:t>for accessing samples, tissue, and quality pathology/histology services</a:t>
            </a:r>
          </a:p>
          <a:p>
            <a:r>
              <a:rPr lang="en-US" sz="1800" b="1" i="1" dirty="0"/>
              <a:t>Reduced impact </a:t>
            </a:r>
            <a:r>
              <a:rPr lang="en-US" sz="1800" dirty="0"/>
              <a:t>on laboratory’s clinical functions and responsibilities</a:t>
            </a:r>
          </a:p>
          <a:p>
            <a:r>
              <a:rPr lang="en-US" sz="1800" dirty="0"/>
              <a:t>Designed for </a:t>
            </a:r>
            <a:r>
              <a:rPr lang="en-US" sz="1800" b="1" i="1" dirty="0"/>
              <a:t>cost-neutrality and sustainability</a:t>
            </a:r>
            <a:r>
              <a:rPr lang="en-US" sz="1800" dirty="0"/>
              <a:t>; standardized sample and service fees and regular invoicing will allow the Core to recoup expenses</a:t>
            </a:r>
          </a:p>
          <a:p>
            <a:r>
              <a:rPr lang="en-US" sz="1800" b="1" i="1" dirty="0"/>
              <a:t>Improved research experience for BMC patients </a:t>
            </a:r>
            <a:r>
              <a:rPr lang="en-US" sz="1800" dirty="0"/>
              <a:t>(e.g., use of clinical remnant samples in research can lead to fewer study visits, fewer procedures, and overall reduced burden)</a:t>
            </a:r>
          </a:p>
          <a:p>
            <a:r>
              <a:rPr lang="en-US" sz="1800" b="1" i="1" dirty="0"/>
              <a:t>Facilitated linkage </a:t>
            </a:r>
            <a:r>
              <a:rPr lang="en-US" sz="1800" dirty="0"/>
              <a:t>for researchers to Clinical Data Warehouse (CDW) and testing services by the clinical laboratory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>
                <a:solidFill>
                  <a:srgbClr val="00556F"/>
                </a:solidFill>
              </a:rPr>
              <a:t>Impact of expanded and centralized research laboratory services on advancing research at BMC</a:t>
            </a:r>
          </a:p>
        </p:txBody>
      </p:sp>
    </p:spTree>
    <p:extLst>
      <p:ext uri="{BB962C8B-B14F-4D97-AF65-F5344CB8AC3E}">
        <p14:creationId xmlns:p14="http://schemas.microsoft.com/office/powerpoint/2010/main" val="303325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800" b="1" dirty="0"/>
              <a:t>Invoicing</a:t>
            </a:r>
            <a:endParaRPr lang="en-US" b="1" dirty="0"/>
          </a:p>
          <a:p>
            <a:pPr lvl="1"/>
            <a:r>
              <a:rPr lang="en-US" dirty="0"/>
              <a:t>For BMC studies, invoices are sent to an investigator as an “FYI”; our team (Kristin) performs a journal entry from the account provided</a:t>
            </a:r>
          </a:p>
          <a:p>
            <a:pPr lvl="1"/>
            <a:r>
              <a:rPr lang="en-US" dirty="0"/>
              <a:t>Investigator may choose to obtain additional data from the CDW to complement their study; i.e., there may be invoices from both LABS &amp; CDW for a given project</a:t>
            </a:r>
          </a:p>
          <a:p>
            <a:r>
              <a:rPr lang="en-US" sz="1800" b="1" dirty="0"/>
              <a:t>Agreements</a:t>
            </a:r>
            <a:endParaRPr lang="en-US" b="1" dirty="0"/>
          </a:p>
          <a:p>
            <a:pPr lvl="1"/>
            <a:r>
              <a:rPr lang="en-US" dirty="0"/>
              <a:t>If samples/data are being sent to/shared with a BU investigator or lab, an MTA/DUA will need to be put in place </a:t>
            </a:r>
          </a:p>
          <a:p>
            <a:r>
              <a:rPr lang="en-US" sz="1800" b="1" dirty="0"/>
              <a:t>Grant</a:t>
            </a:r>
            <a:r>
              <a:rPr lang="en-US" sz="1800" dirty="0"/>
              <a:t> </a:t>
            </a:r>
            <a:r>
              <a:rPr lang="en-US" sz="1800" b="1" dirty="0"/>
              <a:t>proposals</a:t>
            </a:r>
          </a:p>
          <a:p>
            <a:pPr lvl="1"/>
            <a:r>
              <a:rPr lang="en-US" dirty="0"/>
              <a:t>LABS can support budget development for grant proposals</a:t>
            </a:r>
          </a:p>
          <a:p>
            <a:pPr lvl="1"/>
            <a:r>
              <a:rPr lang="en-US" dirty="0"/>
              <a:t>LABS can provide letters of support to support grant applications (e.g., describe the resources available, ability to support proposed study, etc.) need ~one week lead time</a:t>
            </a:r>
          </a:p>
          <a:p>
            <a:r>
              <a:rPr lang="en-US" sz="1800" b="1" dirty="0"/>
              <a:t>Fees</a:t>
            </a:r>
            <a:endParaRPr lang="en-US" b="1" dirty="0"/>
          </a:p>
          <a:p>
            <a:pPr lvl="1"/>
            <a:r>
              <a:rPr lang="en-US" dirty="0"/>
              <a:t>BU investigators are charged our “internal” fees</a:t>
            </a:r>
          </a:p>
          <a:p>
            <a:pPr lvl="1"/>
            <a:r>
              <a:rPr lang="en-US" dirty="0"/>
              <a:t>External fees are base fee + F&amp;A Rate </a:t>
            </a:r>
          </a:p>
          <a:p>
            <a:pPr lvl="1"/>
            <a:r>
              <a:rPr lang="en-US" dirty="0"/>
              <a:t>Industry-funded studies are charged “external” fees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56F"/>
                </a:solidFill>
              </a:rPr>
              <a:t>A few notes for this audience</a:t>
            </a:r>
          </a:p>
        </p:txBody>
      </p:sp>
    </p:spTree>
    <p:extLst>
      <p:ext uri="{BB962C8B-B14F-4D97-AF65-F5344CB8AC3E}">
        <p14:creationId xmlns:p14="http://schemas.microsoft.com/office/powerpoint/2010/main" val="2953639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3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094232"/>
            <a:ext cx="8585160" cy="5171816"/>
          </a:xfrm>
        </p:spPr>
        <p:txBody>
          <a:bodyPr/>
          <a:lstStyle/>
          <a:p>
            <a:pPr marL="404813" lvl="1" indent="-228600"/>
            <a:r>
              <a:rPr lang="en-US" sz="2000" dirty="0"/>
              <a:t>Now that people have started traveling and going to conferences, there are a couple of features in Chrome River that may be of interest to Grants</a:t>
            </a:r>
          </a:p>
          <a:p>
            <a:pPr marL="639763" lvl="2" indent="-228600"/>
            <a:r>
              <a:rPr lang="en-US" sz="2000" dirty="0"/>
              <a:t>Per diem expenses</a:t>
            </a:r>
          </a:p>
          <a:p>
            <a:pPr marL="639763" lvl="2" indent="-228600"/>
            <a:r>
              <a:rPr lang="en-US" sz="2000" dirty="0"/>
              <a:t>Pre-approvals reports</a:t>
            </a:r>
          </a:p>
          <a:p>
            <a:pPr marL="404813" lvl="1" indent="-228600">
              <a:buNone/>
            </a:pPr>
            <a:endParaRPr lang="en-US" sz="2000" dirty="0"/>
          </a:p>
          <a:p>
            <a:pPr marL="404813" lvl="1" indent="-22860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400" dirty="0"/>
              <a:t>Chrome River Features</a:t>
            </a:r>
          </a:p>
        </p:txBody>
      </p:sp>
    </p:spTree>
    <p:extLst>
      <p:ext uri="{BB962C8B-B14F-4D97-AF65-F5344CB8AC3E}">
        <p14:creationId xmlns:p14="http://schemas.microsoft.com/office/powerpoint/2010/main" val="2192174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Webpage is under construction and forthcoming; will detail formal service/sample request process and fees</a:t>
            </a:r>
          </a:p>
          <a:p>
            <a:r>
              <a:rPr lang="en-US" dirty="0"/>
              <a:t>In meantime, investigators should reach out directly to us (</a:t>
            </a:r>
            <a:r>
              <a:rPr lang="en-US" dirty="0">
                <a:hlinkClick r:id="rId2"/>
              </a:rPr>
              <a:t>LABS_Core@bmc.org</a:t>
            </a:r>
            <a:r>
              <a:rPr lang="en-US" dirty="0"/>
              <a:t>) to discuss how we might be able to support your study as a pilot project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556F"/>
                </a:solidFill>
              </a:rPr>
              <a:t>What’s next and upcoming from the LABS Core, and how investigators should engage us for services</a:t>
            </a: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6833" y="2347930"/>
            <a:ext cx="5086611" cy="34799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2747" y="3672420"/>
            <a:ext cx="15352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556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 fees:</a:t>
            </a:r>
          </a:p>
        </p:txBody>
      </p:sp>
    </p:spTree>
    <p:extLst>
      <p:ext uri="{BB962C8B-B14F-4D97-AF65-F5344CB8AC3E}">
        <p14:creationId xmlns:p14="http://schemas.microsoft.com/office/powerpoint/2010/main" val="1901504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74054" y="2693233"/>
            <a:ext cx="6383579" cy="502445"/>
          </a:xfrm>
        </p:spPr>
        <p:txBody>
          <a:bodyPr/>
          <a:lstStyle/>
          <a:p>
            <a:r>
              <a:rPr lang="en-US" dirty="0"/>
              <a:t>Open Discussion and Questions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74054" y="3337346"/>
            <a:ext cx="5280784" cy="369332"/>
          </a:xfrm>
        </p:spPr>
        <p:txBody>
          <a:bodyPr/>
          <a:lstStyle/>
          <a:p>
            <a:r>
              <a:rPr lang="en-US" dirty="0"/>
              <a:t>Thank-you for attending today’s meeting!</a:t>
            </a:r>
          </a:p>
        </p:txBody>
      </p:sp>
    </p:spTree>
    <p:extLst>
      <p:ext uri="{BB962C8B-B14F-4D97-AF65-F5344CB8AC3E}">
        <p14:creationId xmlns:p14="http://schemas.microsoft.com/office/powerpoint/2010/main" val="315717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8" y="1046104"/>
            <a:ext cx="8752621" cy="5585701"/>
          </a:xfrm>
        </p:spPr>
        <p:txBody>
          <a:bodyPr/>
          <a:lstStyle/>
          <a:p>
            <a:pPr marL="404813" lvl="1" indent="-228600">
              <a:buNone/>
            </a:pPr>
            <a:endParaRPr lang="en-US" sz="2000" dirty="0"/>
          </a:p>
          <a:p>
            <a:pPr marL="404813" lvl="1" indent="-22860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400" dirty="0"/>
              <a:t>Per Diems</a:t>
            </a:r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173829" y="1094232"/>
            <a:ext cx="8585160" cy="51718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tx2"/>
              </a:buClr>
              <a:buFont typeface="Wingdings" panose="05000000000000000000" pitchFamily="2" charset="2"/>
              <a:buChar char="§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12763" indent="-1682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747713" indent="-227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SzPct val="120000"/>
              <a:buFont typeface="Arial" panose="020B0604020202020204" pitchFamily="34" charset="0"/>
              <a:buChar char="▫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tabLst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371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tx2"/>
              </a:buClr>
              <a:buFont typeface="Arial" panose="020B0604020202020204" pitchFamily="34" charset="0"/>
              <a:buChar char="̶"/>
              <a:defRPr sz="16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04813" lvl="1" indent="-228600" fontAlgn="auto">
              <a:spcAft>
                <a:spcPts val="0"/>
              </a:spcAft>
            </a:pPr>
            <a:r>
              <a:rPr lang="en-US" sz="2000" dirty="0"/>
              <a:t>Can be used as a cash advance proxy or paid after a trip</a:t>
            </a:r>
          </a:p>
          <a:p>
            <a:pPr marL="404813" lvl="1" indent="-228600" fontAlgn="auto">
              <a:spcAft>
                <a:spcPts val="0"/>
              </a:spcAft>
            </a:pPr>
            <a:r>
              <a:rPr lang="en-US" sz="2000" dirty="0"/>
              <a:t>Linked to U.S. government rates (excluding hotel)</a:t>
            </a:r>
          </a:p>
          <a:p>
            <a:pPr marL="404813" lvl="1" indent="-228600" fontAlgn="auto">
              <a:spcAft>
                <a:spcPts val="0"/>
              </a:spcAft>
            </a:pPr>
            <a:r>
              <a:rPr lang="en-US" sz="2000" dirty="0"/>
              <a:t>Enter one day or multiple days</a:t>
            </a:r>
          </a:p>
          <a:p>
            <a:pPr marL="404813" lvl="1" indent="-228600" fontAlgn="auto">
              <a:spcAft>
                <a:spcPts val="0"/>
              </a:spcAft>
            </a:pPr>
            <a:r>
              <a:rPr lang="en-US" sz="2000" dirty="0"/>
              <a:t>Allows deductions for meals, travel days, or “other”</a:t>
            </a:r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</a:pPr>
            <a:r>
              <a:rPr lang="en-US" sz="2000" dirty="0"/>
              <a:t>Entered as part of a regular expense report and paid through Workday</a:t>
            </a:r>
          </a:p>
          <a:p>
            <a:pPr marL="639763" lvl="2" indent="-228600" fontAlgn="auto">
              <a:spcAft>
                <a:spcPts val="0"/>
              </a:spcAft>
            </a:pPr>
            <a:r>
              <a:rPr lang="en-US" sz="2000" dirty="0"/>
              <a:t>Only an option in Research report type</a:t>
            </a:r>
          </a:p>
          <a:p>
            <a:pPr marL="404813" lvl="1" indent="-228600" fontAlgn="auto">
              <a:spcAft>
                <a:spcPts val="0"/>
              </a:spcAft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/>
          </a:p>
          <a:p>
            <a:pPr marL="404813" lvl="1" indent="-22860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000" dirty="0"/>
          </a:p>
        </p:txBody>
      </p:sp>
      <p:pic>
        <p:nvPicPr>
          <p:cNvPr id="7" name="Picture 6"/>
          <p:cNvPicPr/>
          <p:nvPr/>
        </p:nvPicPr>
        <p:blipFill>
          <a:blip r:embed="rId6"/>
          <a:stretch>
            <a:fillRect/>
          </a:stretch>
        </p:blipFill>
        <p:spPr>
          <a:xfrm>
            <a:off x="856649" y="2598498"/>
            <a:ext cx="4562374" cy="2480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251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1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5" name="Object 4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73829" y="1094232"/>
            <a:ext cx="8585160" cy="5171816"/>
          </a:xfrm>
        </p:spPr>
        <p:txBody>
          <a:bodyPr/>
          <a:lstStyle/>
          <a:p>
            <a:pPr marL="404813" lvl="1" indent="-228600"/>
            <a:r>
              <a:rPr lang="en-US" sz="2000" dirty="0"/>
              <a:t>Pre-approvals are entered as estimates to get documented approval before travel</a:t>
            </a:r>
          </a:p>
          <a:p>
            <a:pPr marL="404813" lvl="1" indent="-228600"/>
            <a:r>
              <a:rPr lang="en-US" sz="2000" dirty="0"/>
              <a:t>Can enter all expense types – airfare, hotel, registration fees, etc.</a:t>
            </a:r>
          </a:p>
          <a:p>
            <a:pPr marL="404813" lvl="1" indent="-228600"/>
            <a:r>
              <a:rPr lang="en-US" sz="2000" dirty="0"/>
              <a:t>The pre-approval report routes for approval the same as a regular expense report</a:t>
            </a:r>
          </a:p>
          <a:p>
            <a:pPr marL="404813" lvl="1" indent="-228600"/>
            <a:r>
              <a:rPr lang="en-US" sz="2000" dirty="0"/>
              <a:t>Pre-approvals are </a:t>
            </a:r>
            <a:r>
              <a:rPr lang="en-US" sz="2000" u="sng" dirty="0"/>
              <a:t>not</a:t>
            </a:r>
            <a:r>
              <a:rPr lang="en-US" sz="2000" dirty="0"/>
              <a:t> exported for payment</a:t>
            </a:r>
            <a:br>
              <a:rPr lang="en-US" sz="2000" dirty="0"/>
            </a:br>
            <a:endParaRPr lang="en-US" sz="2000" dirty="0"/>
          </a:p>
          <a:p>
            <a:pPr marL="404813" lvl="1" indent="-228600"/>
            <a:r>
              <a:rPr lang="en-US" sz="2000" dirty="0"/>
              <a:t>After the trip, the pre-approval is imported into an expense report and receipts attached showing actual costs</a:t>
            </a:r>
          </a:p>
          <a:p>
            <a:pPr marL="639763" lvl="2" indent="-228600"/>
            <a:r>
              <a:rPr lang="en-US" sz="2000" dirty="0"/>
              <a:t>The employee will be reimbursed for the actual costs after the report is approved</a:t>
            </a:r>
          </a:p>
          <a:p>
            <a:pPr marL="404813" lvl="1" indent="-228600"/>
            <a:endParaRPr lang="en-US" sz="2000" dirty="0"/>
          </a:p>
          <a:p>
            <a:pPr marL="404813" lvl="1" indent="-228600">
              <a:buNone/>
            </a:pPr>
            <a:endParaRPr lang="en-US" sz="2000" dirty="0"/>
          </a:p>
          <a:p>
            <a:pPr marL="404813" lvl="1" indent="-228600">
              <a:buNone/>
            </a:pP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 vert="horz"/>
          <a:lstStyle/>
          <a:p>
            <a:r>
              <a:rPr lang="en-US" sz="2400" dirty="0"/>
              <a:t>Pre-Approval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0457" y="4524736"/>
            <a:ext cx="3697601" cy="1741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787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Research Operations Updates</a:t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98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b="1" dirty="0"/>
              <a:t>Introducing new staff:</a:t>
            </a:r>
          </a:p>
          <a:p>
            <a:r>
              <a:rPr lang="en-US" sz="1800" dirty="0"/>
              <a:t>11/15 </a:t>
            </a:r>
            <a:r>
              <a:rPr lang="en-US" sz="1800" dirty="0" err="1"/>
              <a:t>Hiral</a:t>
            </a:r>
            <a:r>
              <a:rPr lang="en-US" sz="1800" dirty="0"/>
              <a:t> Parikh- Research Finance Analyst II</a:t>
            </a:r>
          </a:p>
          <a:p>
            <a:r>
              <a:rPr lang="en-US" sz="1800" dirty="0"/>
              <a:t>11/29 Kaye </a:t>
            </a:r>
            <a:r>
              <a:rPr lang="en-US" sz="1800" dirty="0" err="1"/>
              <a:t>Mottola</a:t>
            </a:r>
            <a:r>
              <a:rPr lang="en-US" sz="1800" dirty="0"/>
              <a:t>- Research Education Manager</a:t>
            </a:r>
          </a:p>
          <a:p>
            <a:r>
              <a:rPr lang="en-US" sz="1800" dirty="0"/>
              <a:t>11/29 Valerie </a:t>
            </a:r>
            <a:r>
              <a:rPr lang="en-US" sz="1800" dirty="0" err="1"/>
              <a:t>LeBrun</a:t>
            </a:r>
            <a:r>
              <a:rPr lang="en-US" sz="1800" dirty="0"/>
              <a:t>- Manager, Research Finance </a:t>
            </a:r>
          </a:p>
          <a:p>
            <a:r>
              <a:rPr lang="en-US" sz="1800" dirty="0"/>
              <a:t>12/13 Tina DaSilva- Executive Director, Research Administration </a:t>
            </a:r>
          </a:p>
          <a:p>
            <a:r>
              <a:rPr lang="en-US" sz="1800" dirty="0"/>
              <a:t>CSO candidate update  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b="0" dirty="0"/>
              <a:t>BMC Research Operations</a:t>
            </a:r>
          </a:p>
        </p:txBody>
      </p:sp>
    </p:spTree>
    <p:extLst>
      <p:ext uri="{BB962C8B-B14F-4D97-AF65-F5344CB8AC3E}">
        <p14:creationId xmlns:p14="http://schemas.microsoft.com/office/powerpoint/2010/main" val="408259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2578845" y="2852256"/>
            <a:ext cx="5698881" cy="2480140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en-US" dirty="0"/>
              <a:t>Grants &amp; Contracts</a:t>
            </a:r>
            <a:br>
              <a:rPr lang="en-US" dirty="0"/>
            </a:br>
            <a:r>
              <a:rPr lang="en-US" sz="1800" dirty="0"/>
              <a:t>Stephanie Wasserman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9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BMC Health System">
      <a:dk1>
        <a:srgbClr val="000000"/>
      </a:dk1>
      <a:lt1>
        <a:srgbClr val="FFFFFF"/>
      </a:lt1>
      <a:dk2>
        <a:srgbClr val="00437B"/>
      </a:dk2>
      <a:lt2>
        <a:srgbClr val="FFFFFF"/>
      </a:lt2>
      <a:accent1>
        <a:srgbClr val="D4E2F8"/>
      </a:accent1>
      <a:accent2>
        <a:srgbClr val="9DBCED"/>
      </a:accent2>
      <a:accent3>
        <a:srgbClr val="FFFFFF"/>
      </a:accent3>
      <a:accent4>
        <a:srgbClr val="00437B"/>
      </a:accent4>
      <a:accent5>
        <a:srgbClr val="B3E0FF"/>
      </a:accent5>
      <a:accent6>
        <a:srgbClr val="6283C2"/>
      </a:accent6>
      <a:hlink>
        <a:srgbClr val="6283C2"/>
      </a:hlink>
      <a:folHlink>
        <a:srgbClr val="9DBCED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rtlCol="0">
        <a:spAutoFit/>
      </a:bodyPr>
      <a:lstStyle>
        <a:defPPr marL="228600" indent="-228600">
          <a:buFont typeface="Wingdings" panose="05000000000000000000" pitchFamily="2" charset="2"/>
          <a:buChar char="§"/>
          <a:defRPr sz="1600" dirty="0" err="1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51780</TotalTime>
  <Words>2715</Words>
  <Application>Microsoft Office PowerPoint</Application>
  <PresentationFormat>On-screen Show (4:3)</PresentationFormat>
  <Paragraphs>378</Paragraphs>
  <Slides>41</Slides>
  <Notes>21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53" baseType="lpstr">
      <vt:lpstr>MS PGothic</vt:lpstr>
      <vt:lpstr>MS PGothic</vt:lpstr>
      <vt:lpstr>Arial</vt:lpstr>
      <vt:lpstr>Calibri</vt:lpstr>
      <vt:lpstr>Oswald</vt:lpstr>
      <vt:lpstr>Proxima Nova</vt:lpstr>
      <vt:lpstr>Times New Roman</vt:lpstr>
      <vt:lpstr>Wingdings</vt:lpstr>
      <vt:lpstr>Office Theme</vt:lpstr>
      <vt:lpstr>1_Office Theme</vt:lpstr>
      <vt:lpstr>2_Office Theme</vt:lpstr>
      <vt:lpstr>think-cell Slide</vt:lpstr>
      <vt:lpstr>December 14th Research Admin Meeting</vt:lpstr>
      <vt:lpstr>Agenda</vt:lpstr>
      <vt:lpstr>Chrome River: Per Diem Expenses and Pre-approvals Kathryn Loup</vt:lpstr>
      <vt:lpstr>Chrome River Features</vt:lpstr>
      <vt:lpstr>Per Diems</vt:lpstr>
      <vt:lpstr>Pre-Approval</vt:lpstr>
      <vt:lpstr>Research Operations Updates   </vt:lpstr>
      <vt:lpstr>BMC Research Operations</vt:lpstr>
      <vt:lpstr>Grants &amp; Contracts Stephanie Wasserman   </vt:lpstr>
      <vt:lpstr>Pre-Award</vt:lpstr>
      <vt:lpstr>Grants &amp; Contracts</vt:lpstr>
      <vt:lpstr>Research Metrics &amp; Cost Analysis  Tyler Flack   </vt:lpstr>
      <vt:lpstr>RMCA – Updates</vt:lpstr>
      <vt:lpstr>CTO Updates Johanna Chesley  </vt:lpstr>
      <vt:lpstr>CTO updates </vt:lpstr>
      <vt:lpstr>SiteVault Free encourages remote, compliant work </vt:lpstr>
      <vt:lpstr>CRN Updates Ryan Schroeder  </vt:lpstr>
      <vt:lpstr>Clinical Trial Standard Operating Procedures</vt:lpstr>
      <vt:lpstr>Research Education Kaye Mottola  </vt:lpstr>
      <vt:lpstr>Research Education Manager: Kaye Mottola</vt:lpstr>
      <vt:lpstr>Goals, Priorities, Plan of Engagement</vt:lpstr>
      <vt:lpstr>Research Technology Program (RTP) Caitlin Gaudreau   </vt:lpstr>
      <vt:lpstr>Program helps guide researchers with IT scope, planning, budgeting and implementation of technology to support research studies</vt:lpstr>
      <vt:lpstr>Research Technology Program (RTP) can assist with the procurement of most types of computing hardware</vt:lpstr>
      <vt:lpstr>Research Technology Program on the HUB</vt:lpstr>
      <vt:lpstr>PowerPoint Presentation</vt:lpstr>
      <vt:lpstr>Introducing: Tina Dasilva!   </vt:lpstr>
      <vt:lpstr>BMC Clinical Data Warehouse for Research</vt:lpstr>
      <vt:lpstr>What is the BMC Clinical Data Warehouse (CDW) for Research?</vt:lpstr>
      <vt:lpstr>What data are available?</vt:lpstr>
      <vt:lpstr>Why would a research team use the CDW?</vt:lpstr>
      <vt:lpstr>Department Collaborations &amp; Infrastructure</vt:lpstr>
      <vt:lpstr>CDW for Research Fees</vt:lpstr>
      <vt:lpstr>https://www.bmc.org/research/clinical-data-warehouse-cdw </vt:lpstr>
      <vt:lpstr>Updates on the  COVID-19 Biorepository and the new  Laboratory and Biorepository Research Services Core (LABS)  Lizzy Ragan 14 December 2021</vt:lpstr>
      <vt:lpstr>A recap of the COVID-19 Biorepository, first launched in May 2020</vt:lpstr>
      <vt:lpstr>Leveraging the Biorepository’s success &amp; infrastructure, we expanded our core to systematize pathology &amp; laboratory research services</vt:lpstr>
      <vt:lpstr>Impact of expanded and centralized research laboratory services on advancing research at BMC</vt:lpstr>
      <vt:lpstr>A few notes for this audience</vt:lpstr>
      <vt:lpstr>What’s next and upcoming from the LABS Core, and how investigators should engage us for services</vt:lpstr>
      <vt:lpstr>Open Discussion and Questions</vt:lpstr>
    </vt:vector>
  </TitlesOfParts>
  <Company>Boston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Hunley, Kelly</dc:creator>
  <cp:lastModifiedBy>Lok, Sandy</cp:lastModifiedBy>
  <cp:revision>1901</cp:revision>
  <cp:lastPrinted>2019-10-04T15:05:50Z</cp:lastPrinted>
  <dcterms:created xsi:type="dcterms:W3CDTF">2013-11-18T16:08:48Z</dcterms:created>
  <dcterms:modified xsi:type="dcterms:W3CDTF">2021-12-14T15:24:02Z</dcterms:modified>
</cp:coreProperties>
</file>