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4"/>
    <p:sldMasterId id="2147483868" r:id="rId5"/>
  </p:sldMasterIdLst>
  <p:notesMasterIdLst>
    <p:notesMasterId r:id="rId26"/>
  </p:notesMasterIdLst>
  <p:handoutMasterIdLst>
    <p:handoutMasterId r:id="rId27"/>
  </p:handoutMasterIdLst>
  <p:sldIdLst>
    <p:sldId id="635" r:id="rId6"/>
    <p:sldId id="643" r:id="rId7"/>
    <p:sldId id="674" r:id="rId8"/>
    <p:sldId id="648" r:id="rId9"/>
    <p:sldId id="658" r:id="rId10"/>
    <p:sldId id="646" r:id="rId11"/>
    <p:sldId id="676" r:id="rId12"/>
    <p:sldId id="679" r:id="rId13"/>
    <p:sldId id="680" r:id="rId14"/>
    <p:sldId id="665" r:id="rId15"/>
    <p:sldId id="681" r:id="rId16"/>
    <p:sldId id="664" r:id="rId17"/>
    <p:sldId id="659" r:id="rId18"/>
    <p:sldId id="661" r:id="rId19"/>
    <p:sldId id="671" r:id="rId20"/>
    <p:sldId id="672" r:id="rId21"/>
    <p:sldId id="656" r:id="rId22"/>
    <p:sldId id="657" r:id="rId23"/>
    <p:sldId id="655" r:id="rId24"/>
    <p:sldId id="653" r:id="rId25"/>
  </p:sldIdLst>
  <p:sldSz cx="9144000" cy="6858000" type="screen4x3"/>
  <p:notesSz cx="7010400" cy="9296400"/>
  <p:custDataLst>
    <p:tags r:id="rId2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hhajed, Saloney" initials="CS" lastIdx="2" clrIdx="6">
    <p:extLst>
      <p:ext uri="{19B8F6BF-5375-455C-9EA6-DF929625EA0E}">
        <p15:presenceInfo xmlns:p15="http://schemas.microsoft.com/office/powerpoint/2012/main" userId="S-1-5-21-1013449540-720069183-311576647-207862" providerId="AD"/>
      </p:ext>
    </p:extLst>
  </p:cmAuthor>
  <p:cmAuthor id="1" name="Kate Walsh" initials="" lastIdx="3" clrIdx="0"/>
  <p:cmAuthor id="2" name="Susan Coakley" initials="SC" lastIdx="4" clrIdx="1"/>
  <p:cmAuthor id="3" name="Walsh, Kate" initials="WK" lastIdx="2" clrIdx="2">
    <p:extLst>
      <p:ext uri="{19B8F6BF-5375-455C-9EA6-DF929625EA0E}">
        <p15:presenceInfo xmlns:p15="http://schemas.microsoft.com/office/powerpoint/2012/main" userId="S-1-5-21-1013449540-720069183-311576647-96554" providerId="AD"/>
      </p:ext>
    </p:extLst>
  </p:cmAuthor>
  <p:cmAuthor id="4" name="Eric Tomasini" initials="ET" lastIdx="1" clrIdx="3">
    <p:extLst>
      <p:ext uri="{19B8F6BF-5375-455C-9EA6-DF929625EA0E}">
        <p15:presenceInfo xmlns:p15="http://schemas.microsoft.com/office/powerpoint/2012/main" userId="S::etomasini@huronconsultinggroup.com::e77342ec-f518-45c2-bfb8-0e4982bc4e2d" providerId="AD"/>
      </p:ext>
    </p:extLst>
  </p:cmAuthor>
  <p:cmAuthor id="5" name="Roseann Luongo" initials="RL" lastIdx="23" clrIdx="4">
    <p:extLst>
      <p:ext uri="{19B8F6BF-5375-455C-9EA6-DF929625EA0E}">
        <p15:presenceInfo xmlns:p15="http://schemas.microsoft.com/office/powerpoint/2012/main" userId="S::rluongo@huronconsultinggroup.com::8c7a4ca4-e405-45d4-8876-75eba70130fb" providerId="AD"/>
      </p:ext>
    </p:extLst>
  </p:cmAuthor>
  <p:cmAuthor id="6" name="Flack, Tyler" initials="FT" lastIdx="12" clrIdx="5">
    <p:extLst>
      <p:ext uri="{19B8F6BF-5375-455C-9EA6-DF929625EA0E}">
        <p15:presenceInfo xmlns:p15="http://schemas.microsoft.com/office/powerpoint/2012/main" userId="S-1-5-21-1013449540-720069183-311576647-1877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F56"/>
    <a:srgbClr val="002060"/>
    <a:srgbClr val="00B050"/>
    <a:srgbClr val="FFFFFF"/>
    <a:srgbClr val="FFCCFF"/>
    <a:srgbClr val="EBF3FD"/>
    <a:srgbClr val="F5F9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8" autoAdjust="0"/>
    <p:restoredTop sz="72037" autoAdjust="0"/>
  </p:normalViewPr>
  <p:slideViewPr>
    <p:cSldViewPr snapToGrid="0">
      <p:cViewPr varScale="1">
        <p:scale>
          <a:sx n="55" d="100"/>
          <a:sy n="55" d="100"/>
        </p:scale>
        <p:origin x="1066" y="34"/>
      </p:cViewPr>
      <p:guideLst>
        <p:guide orient="horz" pos="2160"/>
        <p:guide pos="2880"/>
      </p:guideLst>
    </p:cSldViewPr>
  </p:slideViewPr>
  <p:notesTextViewPr>
    <p:cViewPr>
      <p:scale>
        <a:sx n="3" d="2"/>
        <a:sy n="3" d="2"/>
      </p:scale>
      <p:origin x="0" y="0"/>
    </p:cViewPr>
  </p:notesTextViewPr>
  <p:sorterViewPr>
    <p:cViewPr>
      <p:scale>
        <a:sx n="142" d="100"/>
        <a:sy n="14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8" Type="http://schemas.openxmlformats.org/officeDocument/2006/relationships/hyperlink" Target="https://www.linkedin.com/company/boston-medical-center" TargetMode="External"/><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hyperlink" Target="http://www.gisresources.com/sap-geographical-enablement-framework-simplifies-spatial-processing-of-enterprise-business-data/" TargetMode="External"/><Relationship Id="rId5" Type="http://schemas.openxmlformats.org/officeDocument/2006/relationships/image" Target="../media/image14.jpg"/><Relationship Id="rId10" Type="http://schemas.openxmlformats.org/officeDocument/2006/relationships/hyperlink" Target="http://www.finsmes.com/2019/11/workday-acquires-scout-rfp.html" TargetMode="External"/><Relationship Id="rId4" Type="http://schemas.openxmlformats.org/officeDocument/2006/relationships/hyperlink" Target="http://yourcollege.studentdiscountprogram.com/" TargetMode="External"/><Relationship Id="rId9"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8" Type="http://schemas.openxmlformats.org/officeDocument/2006/relationships/hyperlink" Target="https://www.linkedin.com/company/boston-medical-center" TargetMode="External"/><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hyperlink" Target="http://www.gisresources.com/sap-geographical-enablement-framework-simplifies-spatial-processing-of-enterprise-business-data/" TargetMode="External"/><Relationship Id="rId5" Type="http://schemas.openxmlformats.org/officeDocument/2006/relationships/image" Target="../media/image14.jpg"/><Relationship Id="rId10" Type="http://schemas.openxmlformats.org/officeDocument/2006/relationships/hyperlink" Target="http://www.finsmes.com/2019/11/workday-acquires-scout-rfp.html" TargetMode="External"/><Relationship Id="rId4" Type="http://schemas.openxmlformats.org/officeDocument/2006/relationships/hyperlink" Target="http://yourcollege.studentdiscountprogram.com/" TargetMode="External"/><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DB7D19-C399-43E5-B600-60EA736C1736}" type="doc">
      <dgm:prSet loTypeId="urn:microsoft.com/office/officeart/2009/layout/CirclePictureHierarchy" loCatId="hierarchy" qsTypeId="urn:microsoft.com/office/officeart/2005/8/quickstyle/simple1" qsCatId="simple" csTypeId="urn:microsoft.com/office/officeart/2005/8/colors/accent3_2" csCatId="accent3" phldr="1"/>
      <dgm:spPr/>
      <dgm:t>
        <a:bodyPr/>
        <a:lstStyle/>
        <a:p>
          <a:endParaRPr lang="en-US"/>
        </a:p>
      </dgm:t>
    </dgm:pt>
    <dgm:pt modelId="{769B8164-AF93-42D4-9896-9FFFEE79DD8E}">
      <dgm:prSet phldrT="[Text]" custT="1"/>
      <dgm:spPr/>
      <dgm:t>
        <a:bodyPr/>
        <a:lstStyle/>
        <a:p>
          <a:r>
            <a:rPr lang="en-US" sz="1800" dirty="0">
              <a:solidFill>
                <a:schemeClr val="tx2"/>
              </a:solidFill>
            </a:rPr>
            <a:t>Salary Review</a:t>
          </a:r>
        </a:p>
      </dgm:t>
    </dgm:pt>
    <dgm:pt modelId="{24F3A42A-6FDC-4C08-8F1B-1554620BCD93}" type="parTrans" cxnId="{BE662062-9CC1-43CC-ACE8-16938809A9E9}">
      <dgm:prSet/>
      <dgm:spPr/>
      <dgm:t>
        <a:bodyPr/>
        <a:lstStyle/>
        <a:p>
          <a:endParaRPr lang="en-US"/>
        </a:p>
      </dgm:t>
    </dgm:pt>
    <dgm:pt modelId="{10538C7D-769E-485D-8323-C4D281E2E88B}" type="sibTrans" cxnId="{BE662062-9CC1-43CC-ACE8-16938809A9E9}">
      <dgm:prSet/>
      <dgm:spPr/>
      <dgm:t>
        <a:bodyPr/>
        <a:lstStyle/>
        <a:p>
          <a:endParaRPr lang="en-US" dirty="0"/>
        </a:p>
      </dgm:t>
    </dgm:pt>
    <dgm:pt modelId="{E13192F8-6E11-4941-9418-8D17C1F6BFDD}">
      <dgm:prSet phldrT="[Text]" custT="1"/>
      <dgm:spPr/>
      <dgm:t>
        <a:bodyPr/>
        <a:lstStyle/>
        <a:p>
          <a:r>
            <a:rPr lang="en-US" sz="1800" dirty="0">
              <a:solidFill>
                <a:schemeClr val="tx2"/>
              </a:solidFill>
            </a:rPr>
            <a:t>Boston Medical Center</a:t>
          </a:r>
        </a:p>
      </dgm:t>
    </dgm:pt>
    <dgm:pt modelId="{5957E156-3C30-4C03-8DCA-D5BE1CDD3EC4}" type="parTrans" cxnId="{F0D2F651-34B1-4D91-B236-CD4FEB0354BE}">
      <dgm:prSet/>
      <dgm:spPr/>
      <dgm:t>
        <a:bodyPr/>
        <a:lstStyle/>
        <a:p>
          <a:endParaRPr lang="en-US"/>
        </a:p>
      </dgm:t>
    </dgm:pt>
    <dgm:pt modelId="{04C0D714-D732-4C18-B7EB-4BA82522DB34}" type="sibTrans" cxnId="{F0D2F651-34B1-4D91-B236-CD4FEB0354BE}">
      <dgm:prSet/>
      <dgm:spPr/>
      <dgm:t>
        <a:bodyPr/>
        <a:lstStyle/>
        <a:p>
          <a:endParaRPr lang="en-US"/>
        </a:p>
      </dgm:t>
    </dgm:pt>
    <dgm:pt modelId="{7630B51E-4B9F-4B90-A7C1-6D9A5317D6BE}">
      <dgm:prSet phldrT="[Text]" custT="1"/>
      <dgm:spPr/>
      <dgm:t>
        <a:bodyPr/>
        <a:lstStyle/>
        <a:p>
          <a:r>
            <a:rPr lang="en-US" sz="1800" dirty="0">
              <a:solidFill>
                <a:schemeClr val="tx2"/>
              </a:solidFill>
            </a:rPr>
            <a:t>Boston University</a:t>
          </a:r>
        </a:p>
      </dgm:t>
    </dgm:pt>
    <dgm:pt modelId="{BAD757B2-EA85-4E98-B2D3-089C21E5D3A4}" type="parTrans" cxnId="{14AEB7E3-0C2A-482C-AD19-55F16D32C234}">
      <dgm:prSet/>
      <dgm:spPr/>
      <dgm:t>
        <a:bodyPr/>
        <a:lstStyle/>
        <a:p>
          <a:endParaRPr lang="en-US"/>
        </a:p>
      </dgm:t>
    </dgm:pt>
    <dgm:pt modelId="{2D16D186-79DB-4260-B575-6725367E2CA1}" type="sibTrans" cxnId="{14AEB7E3-0C2A-482C-AD19-55F16D32C234}">
      <dgm:prSet/>
      <dgm:spPr/>
      <dgm:t>
        <a:bodyPr/>
        <a:lstStyle/>
        <a:p>
          <a:endParaRPr lang="en-US"/>
        </a:p>
      </dgm:t>
    </dgm:pt>
    <dgm:pt modelId="{FF11913D-E3BF-4E6C-AB1E-38EFEF3ACAC9}">
      <dgm:prSet phldrT="[Text]" custT="1"/>
      <dgm:spPr/>
      <dgm:t>
        <a:bodyPr/>
        <a:lstStyle/>
        <a:p>
          <a:r>
            <a:rPr lang="en-US" sz="1800" dirty="0">
              <a:solidFill>
                <a:schemeClr val="tx2"/>
              </a:solidFill>
            </a:rPr>
            <a:t>Faculty</a:t>
          </a:r>
        </a:p>
      </dgm:t>
    </dgm:pt>
    <dgm:pt modelId="{E082D237-73C1-4918-90F9-3DF5FC80AFEB}" type="parTrans" cxnId="{D2885496-E730-4775-9BE9-E3C18DB6BF45}">
      <dgm:prSet/>
      <dgm:spPr/>
      <dgm:t>
        <a:bodyPr/>
        <a:lstStyle/>
        <a:p>
          <a:endParaRPr lang="en-US"/>
        </a:p>
      </dgm:t>
    </dgm:pt>
    <dgm:pt modelId="{3300BA15-45FF-471E-B4CD-E41431F43EE3}" type="sibTrans" cxnId="{D2885496-E730-4775-9BE9-E3C18DB6BF45}">
      <dgm:prSet/>
      <dgm:spPr/>
      <dgm:t>
        <a:bodyPr/>
        <a:lstStyle/>
        <a:p>
          <a:endParaRPr lang="en-US"/>
        </a:p>
      </dgm:t>
    </dgm:pt>
    <dgm:pt modelId="{97DD3E4A-A553-49F7-A65A-D65EF098A4B3}">
      <dgm:prSet phldrT="[Text]" custT="1"/>
      <dgm:spPr/>
      <dgm:t>
        <a:bodyPr/>
        <a:lstStyle/>
        <a:p>
          <a:r>
            <a:rPr lang="en-US" sz="1800" dirty="0">
              <a:solidFill>
                <a:schemeClr val="tx2"/>
              </a:solidFill>
            </a:rPr>
            <a:t>Staff and a few PIs</a:t>
          </a:r>
        </a:p>
      </dgm:t>
    </dgm:pt>
    <dgm:pt modelId="{DF18026C-455B-43D0-A8D8-8B36CE6BD69F}" type="parTrans" cxnId="{89039DB1-B949-4488-9245-9D89EEA27E34}">
      <dgm:prSet/>
      <dgm:spPr/>
      <dgm:t>
        <a:bodyPr/>
        <a:lstStyle/>
        <a:p>
          <a:endParaRPr lang="en-US"/>
        </a:p>
      </dgm:t>
    </dgm:pt>
    <dgm:pt modelId="{3DD734A2-96C0-482B-A77E-05FA86043286}" type="sibTrans" cxnId="{89039DB1-B949-4488-9245-9D89EEA27E34}">
      <dgm:prSet/>
      <dgm:spPr/>
      <dgm:t>
        <a:bodyPr/>
        <a:lstStyle/>
        <a:p>
          <a:endParaRPr lang="en-US"/>
        </a:p>
      </dgm:t>
    </dgm:pt>
    <dgm:pt modelId="{C6FDE6FF-FC85-4C7C-88CF-7E7414C2C3A6}" type="pres">
      <dgm:prSet presAssocID="{86DB7D19-C399-43E5-B600-60EA736C1736}" presName="hierChild1" presStyleCnt="0">
        <dgm:presLayoutVars>
          <dgm:chPref val="1"/>
          <dgm:dir/>
          <dgm:animOne val="branch"/>
          <dgm:animLvl val="lvl"/>
          <dgm:resizeHandles/>
        </dgm:presLayoutVars>
      </dgm:prSet>
      <dgm:spPr/>
      <dgm:t>
        <a:bodyPr/>
        <a:lstStyle/>
        <a:p>
          <a:endParaRPr lang="en-US"/>
        </a:p>
      </dgm:t>
    </dgm:pt>
    <dgm:pt modelId="{FA033057-10D7-4EE2-96E9-596E6BC173EC}" type="pres">
      <dgm:prSet presAssocID="{769B8164-AF93-42D4-9896-9FFFEE79DD8E}" presName="hierRoot1" presStyleCnt="0"/>
      <dgm:spPr/>
    </dgm:pt>
    <dgm:pt modelId="{5AB8E6E6-3F87-4378-B270-EA5A3E229EC2}" type="pres">
      <dgm:prSet presAssocID="{769B8164-AF93-42D4-9896-9FFFEE79DD8E}" presName="composite" presStyleCnt="0"/>
      <dgm:spPr/>
    </dgm:pt>
    <dgm:pt modelId="{AD5B98AE-9AC4-4393-A5FB-DD4A5E2187DA}" type="pres">
      <dgm:prSet presAssocID="{769B8164-AF93-42D4-9896-9FFFEE79DD8E}" presName="image" presStyleLbl="node0" presStyleIdx="0" presStyleCnt="1" custScaleX="91329" custScaleY="8277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t>
        <a:bodyPr/>
        <a:lstStyle/>
        <a:p>
          <a:endParaRPr lang="en-US"/>
        </a:p>
      </dgm:t>
      <dgm:extLst>
        <a:ext uri="{E40237B7-FDA0-4F09-8148-C483321AD2D9}">
          <dgm14:cNvPr xmlns:dgm14="http://schemas.microsoft.com/office/drawing/2010/diagram" id="0" name="" descr="Magnifying glass"/>
        </a:ext>
      </dgm:extLst>
    </dgm:pt>
    <dgm:pt modelId="{90F0F154-3FB1-4C0C-9B0C-D4F3851BE6D6}" type="pres">
      <dgm:prSet presAssocID="{769B8164-AF93-42D4-9896-9FFFEE79DD8E}" presName="text" presStyleLbl="revTx" presStyleIdx="0" presStyleCnt="5" custScaleX="100285" custScaleY="61166" custLinFactNeighborX="-12592" custLinFactNeighborY="5937">
        <dgm:presLayoutVars>
          <dgm:chPref val="3"/>
        </dgm:presLayoutVars>
      </dgm:prSet>
      <dgm:spPr/>
      <dgm:t>
        <a:bodyPr/>
        <a:lstStyle/>
        <a:p>
          <a:endParaRPr lang="en-US"/>
        </a:p>
      </dgm:t>
    </dgm:pt>
    <dgm:pt modelId="{032EAF9E-EB46-4303-AB95-6D0E73E31D20}" type="pres">
      <dgm:prSet presAssocID="{769B8164-AF93-42D4-9896-9FFFEE79DD8E}" presName="hierChild2" presStyleCnt="0"/>
      <dgm:spPr/>
    </dgm:pt>
    <dgm:pt modelId="{244AB6A6-6B57-4BA6-9A6C-EE6B2A66BFD8}" type="pres">
      <dgm:prSet presAssocID="{BAD757B2-EA85-4E98-B2D3-089C21E5D3A4}" presName="Name10" presStyleLbl="parChTrans1D2" presStyleIdx="0" presStyleCnt="2"/>
      <dgm:spPr/>
      <dgm:t>
        <a:bodyPr/>
        <a:lstStyle/>
        <a:p>
          <a:endParaRPr lang="en-US"/>
        </a:p>
      </dgm:t>
    </dgm:pt>
    <dgm:pt modelId="{96EF6B54-D7C1-44C5-AE28-899AC0A30C34}" type="pres">
      <dgm:prSet presAssocID="{7630B51E-4B9F-4B90-A7C1-6D9A5317D6BE}" presName="hierRoot2" presStyleCnt="0"/>
      <dgm:spPr/>
    </dgm:pt>
    <dgm:pt modelId="{B5604260-8D53-4E4D-8AD6-0624B8007007}" type="pres">
      <dgm:prSet presAssocID="{7630B51E-4B9F-4B90-A7C1-6D9A5317D6BE}" presName="composite2" presStyleCnt="0"/>
      <dgm:spPr/>
    </dgm:pt>
    <dgm:pt modelId="{9B97F72A-2BBC-4B7C-887C-F5860BF643FA}" type="pres">
      <dgm:prSet presAssocID="{7630B51E-4B9F-4B90-A7C1-6D9A5317D6BE}" presName="image2" presStyleLbl="node2" presStyleIdx="0" presStyleCnt="2"/>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a:stretch>
        </a:blipFill>
      </dgm:spPr>
    </dgm:pt>
    <dgm:pt modelId="{574AB1E1-73FD-442C-81CE-416E99E8D1A3}" type="pres">
      <dgm:prSet presAssocID="{7630B51E-4B9F-4B90-A7C1-6D9A5317D6BE}" presName="text2" presStyleLbl="revTx" presStyleIdx="1" presStyleCnt="5">
        <dgm:presLayoutVars>
          <dgm:chPref val="3"/>
        </dgm:presLayoutVars>
      </dgm:prSet>
      <dgm:spPr/>
      <dgm:t>
        <a:bodyPr/>
        <a:lstStyle/>
        <a:p>
          <a:endParaRPr lang="en-US"/>
        </a:p>
      </dgm:t>
    </dgm:pt>
    <dgm:pt modelId="{1C2373A7-CD6B-4E3F-BEC9-5442D185EFF7}" type="pres">
      <dgm:prSet presAssocID="{7630B51E-4B9F-4B90-A7C1-6D9A5317D6BE}" presName="hierChild3" presStyleCnt="0"/>
      <dgm:spPr/>
    </dgm:pt>
    <dgm:pt modelId="{D6A9BDB7-0942-46F5-80B9-8476300E5EF9}" type="pres">
      <dgm:prSet presAssocID="{E082D237-73C1-4918-90F9-3DF5FC80AFEB}" presName="Name17" presStyleLbl="parChTrans1D3" presStyleIdx="0" presStyleCnt="2"/>
      <dgm:spPr/>
      <dgm:t>
        <a:bodyPr/>
        <a:lstStyle/>
        <a:p>
          <a:endParaRPr lang="en-US"/>
        </a:p>
      </dgm:t>
    </dgm:pt>
    <dgm:pt modelId="{4B7FD882-5225-42C1-84E2-3EC7488BCBB2}" type="pres">
      <dgm:prSet presAssocID="{FF11913D-E3BF-4E6C-AB1E-38EFEF3ACAC9}" presName="hierRoot3" presStyleCnt="0"/>
      <dgm:spPr/>
    </dgm:pt>
    <dgm:pt modelId="{7DC5618C-2D4F-4CD8-8D0C-5D35224D396A}" type="pres">
      <dgm:prSet presAssocID="{FF11913D-E3BF-4E6C-AB1E-38EFEF3ACAC9}" presName="composite3" presStyleCnt="0"/>
      <dgm:spPr/>
    </dgm:pt>
    <dgm:pt modelId="{DA1306A5-BFF0-448B-A404-97C4244EFA41}" type="pres">
      <dgm:prSet presAssocID="{FF11913D-E3BF-4E6C-AB1E-38EFEF3ACAC9}" presName="image3" presStyleLbl="node3" presStyleIdx="0" presStyleCnt="2"/>
      <dgm:spPr>
        <a:blipFill>
          <a:blip xmlns:r="http://schemas.openxmlformats.org/officeDocument/2006/relationships" r:embed="rId5">
            <a:extLst>
              <a:ext uri="{837473B0-CC2E-450A-ABE3-18F120FF3D39}">
                <a1611:picAttrSrcUrl xmlns:a1611="http://schemas.microsoft.com/office/drawing/2016/11/main" xmlns="" r:id="rId6"/>
              </a:ext>
            </a:extLst>
          </a:blip>
          <a:srcRect/>
          <a:stretch>
            <a:fillRect l="-4000" r="-4000"/>
          </a:stretch>
        </a:blipFill>
      </dgm:spPr>
    </dgm:pt>
    <dgm:pt modelId="{2B9E1E7B-FA98-423E-9FFB-63DD4C105B91}" type="pres">
      <dgm:prSet presAssocID="{FF11913D-E3BF-4E6C-AB1E-38EFEF3ACAC9}" presName="text3" presStyleLbl="revTx" presStyleIdx="2" presStyleCnt="5">
        <dgm:presLayoutVars>
          <dgm:chPref val="3"/>
        </dgm:presLayoutVars>
      </dgm:prSet>
      <dgm:spPr/>
      <dgm:t>
        <a:bodyPr/>
        <a:lstStyle/>
        <a:p>
          <a:endParaRPr lang="en-US"/>
        </a:p>
      </dgm:t>
    </dgm:pt>
    <dgm:pt modelId="{94F28915-6B90-4ABE-9203-6634E9168C7E}" type="pres">
      <dgm:prSet presAssocID="{FF11913D-E3BF-4E6C-AB1E-38EFEF3ACAC9}" presName="hierChild4" presStyleCnt="0"/>
      <dgm:spPr/>
    </dgm:pt>
    <dgm:pt modelId="{F6F1C526-FB80-425F-BEDD-FE4DF2DBEDE4}" type="pres">
      <dgm:prSet presAssocID="{5957E156-3C30-4C03-8DCA-D5BE1CDD3EC4}" presName="Name10" presStyleLbl="parChTrans1D2" presStyleIdx="1" presStyleCnt="2"/>
      <dgm:spPr/>
      <dgm:t>
        <a:bodyPr/>
        <a:lstStyle/>
        <a:p>
          <a:endParaRPr lang="en-US"/>
        </a:p>
      </dgm:t>
    </dgm:pt>
    <dgm:pt modelId="{9743156B-F549-4EBA-BD3D-AFEC14B7BF52}" type="pres">
      <dgm:prSet presAssocID="{E13192F8-6E11-4941-9418-8D17C1F6BFDD}" presName="hierRoot2" presStyleCnt="0"/>
      <dgm:spPr/>
    </dgm:pt>
    <dgm:pt modelId="{9D06F3B7-C3C6-497D-A2BA-B1912A6F5785}" type="pres">
      <dgm:prSet presAssocID="{E13192F8-6E11-4941-9418-8D17C1F6BFDD}" presName="composite2" presStyleCnt="0"/>
      <dgm:spPr/>
    </dgm:pt>
    <dgm:pt modelId="{A3357E02-93E3-4935-944F-5C06D046190F}" type="pres">
      <dgm:prSet presAssocID="{E13192F8-6E11-4941-9418-8D17C1F6BFDD}" presName="image2" presStyleLbl="node2" presStyleIdx="1" presStyleCnt="2"/>
      <dgm:spPr>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rcRect/>
          <a:stretch>
            <a:fillRect/>
          </a:stretch>
        </a:blipFill>
      </dgm:spPr>
    </dgm:pt>
    <dgm:pt modelId="{697C1AA4-DB18-412B-B636-8C00D547A3B9}" type="pres">
      <dgm:prSet presAssocID="{E13192F8-6E11-4941-9418-8D17C1F6BFDD}" presName="text2" presStyleLbl="revTx" presStyleIdx="3" presStyleCnt="5">
        <dgm:presLayoutVars>
          <dgm:chPref val="3"/>
        </dgm:presLayoutVars>
      </dgm:prSet>
      <dgm:spPr/>
      <dgm:t>
        <a:bodyPr/>
        <a:lstStyle/>
        <a:p>
          <a:endParaRPr lang="en-US"/>
        </a:p>
      </dgm:t>
    </dgm:pt>
    <dgm:pt modelId="{B693B292-98D3-4C52-8F3E-392F5D11021F}" type="pres">
      <dgm:prSet presAssocID="{E13192F8-6E11-4941-9418-8D17C1F6BFDD}" presName="hierChild3" presStyleCnt="0"/>
      <dgm:spPr/>
    </dgm:pt>
    <dgm:pt modelId="{2B9D6E30-4C80-4E4A-97FA-093F8391C127}" type="pres">
      <dgm:prSet presAssocID="{DF18026C-455B-43D0-A8D8-8B36CE6BD69F}" presName="Name17" presStyleLbl="parChTrans1D3" presStyleIdx="1" presStyleCnt="2"/>
      <dgm:spPr/>
      <dgm:t>
        <a:bodyPr/>
        <a:lstStyle/>
        <a:p>
          <a:endParaRPr lang="en-US"/>
        </a:p>
      </dgm:t>
    </dgm:pt>
    <dgm:pt modelId="{38D7CDC9-FD73-4B1F-B313-41C25B52504B}" type="pres">
      <dgm:prSet presAssocID="{97DD3E4A-A553-49F7-A65A-D65EF098A4B3}" presName="hierRoot3" presStyleCnt="0"/>
      <dgm:spPr/>
    </dgm:pt>
    <dgm:pt modelId="{1AE1D1EB-2B2C-40F5-843E-F57A01F77DF9}" type="pres">
      <dgm:prSet presAssocID="{97DD3E4A-A553-49F7-A65A-D65EF098A4B3}" presName="composite3" presStyleCnt="0"/>
      <dgm:spPr/>
    </dgm:pt>
    <dgm:pt modelId="{50F04178-BA56-4C41-8A5C-C4305236EFEE}" type="pres">
      <dgm:prSet presAssocID="{97DD3E4A-A553-49F7-A65A-D65EF098A4B3}" presName="image3" presStyleLbl="node3" presStyleIdx="1" presStyleCnt="2"/>
      <dgm:spPr>
        <a:blipFill>
          <a:blip xmlns:r="http://schemas.openxmlformats.org/officeDocument/2006/relationships" r:embed="rId9">
            <a:extLst>
              <a:ext uri="{837473B0-CC2E-450A-ABE3-18F120FF3D39}">
                <a1611:picAttrSrcUrl xmlns:a1611="http://schemas.microsoft.com/office/drawing/2016/11/main" xmlns="" r:id="rId10"/>
              </a:ext>
            </a:extLst>
          </a:blip>
          <a:srcRect/>
          <a:stretch>
            <a:fillRect/>
          </a:stretch>
        </a:blipFill>
      </dgm:spPr>
    </dgm:pt>
    <dgm:pt modelId="{D2F47788-A880-41A3-806E-36274B254487}" type="pres">
      <dgm:prSet presAssocID="{97DD3E4A-A553-49F7-A65A-D65EF098A4B3}" presName="text3" presStyleLbl="revTx" presStyleIdx="4" presStyleCnt="5">
        <dgm:presLayoutVars>
          <dgm:chPref val="3"/>
        </dgm:presLayoutVars>
      </dgm:prSet>
      <dgm:spPr/>
      <dgm:t>
        <a:bodyPr/>
        <a:lstStyle/>
        <a:p>
          <a:endParaRPr lang="en-US"/>
        </a:p>
      </dgm:t>
    </dgm:pt>
    <dgm:pt modelId="{331E3131-BF40-41F3-94C6-09E53ECDA7EF}" type="pres">
      <dgm:prSet presAssocID="{97DD3E4A-A553-49F7-A65A-D65EF098A4B3}" presName="hierChild4" presStyleCnt="0"/>
      <dgm:spPr/>
    </dgm:pt>
  </dgm:ptLst>
  <dgm:cxnLst>
    <dgm:cxn modelId="{F0D2F651-34B1-4D91-B236-CD4FEB0354BE}" srcId="{769B8164-AF93-42D4-9896-9FFFEE79DD8E}" destId="{E13192F8-6E11-4941-9418-8D17C1F6BFDD}" srcOrd="1" destOrd="0" parTransId="{5957E156-3C30-4C03-8DCA-D5BE1CDD3EC4}" sibTransId="{04C0D714-D732-4C18-B7EB-4BA82522DB34}"/>
    <dgm:cxn modelId="{69AE2E4D-BD22-4341-8BB5-53579CCAF42D}" type="presOf" srcId="{97DD3E4A-A553-49F7-A65A-D65EF098A4B3}" destId="{D2F47788-A880-41A3-806E-36274B254487}" srcOrd="0" destOrd="0" presId="urn:microsoft.com/office/officeart/2009/layout/CirclePictureHierarchy"/>
    <dgm:cxn modelId="{EEAEB342-B7C3-4D06-95C2-465E291887AA}" type="presOf" srcId="{7630B51E-4B9F-4B90-A7C1-6D9A5317D6BE}" destId="{574AB1E1-73FD-442C-81CE-416E99E8D1A3}" srcOrd="0" destOrd="0" presId="urn:microsoft.com/office/officeart/2009/layout/CirclePictureHierarchy"/>
    <dgm:cxn modelId="{DD744A44-4EB0-40E9-B0A2-60F0C95DF308}" type="presOf" srcId="{86DB7D19-C399-43E5-B600-60EA736C1736}" destId="{C6FDE6FF-FC85-4C7C-88CF-7E7414C2C3A6}" srcOrd="0" destOrd="0" presId="urn:microsoft.com/office/officeart/2009/layout/CirclePictureHierarchy"/>
    <dgm:cxn modelId="{BE662062-9CC1-43CC-ACE8-16938809A9E9}" srcId="{86DB7D19-C399-43E5-B600-60EA736C1736}" destId="{769B8164-AF93-42D4-9896-9FFFEE79DD8E}" srcOrd="0" destOrd="0" parTransId="{24F3A42A-6FDC-4C08-8F1B-1554620BCD93}" sibTransId="{10538C7D-769E-485D-8323-C4D281E2E88B}"/>
    <dgm:cxn modelId="{D2885496-E730-4775-9BE9-E3C18DB6BF45}" srcId="{7630B51E-4B9F-4B90-A7C1-6D9A5317D6BE}" destId="{FF11913D-E3BF-4E6C-AB1E-38EFEF3ACAC9}" srcOrd="0" destOrd="0" parTransId="{E082D237-73C1-4918-90F9-3DF5FC80AFEB}" sibTransId="{3300BA15-45FF-471E-B4CD-E41431F43EE3}"/>
    <dgm:cxn modelId="{5EFA1060-843A-443A-A7AF-0819F3109DE5}" type="presOf" srcId="{E082D237-73C1-4918-90F9-3DF5FC80AFEB}" destId="{D6A9BDB7-0942-46F5-80B9-8476300E5EF9}" srcOrd="0" destOrd="0" presId="urn:microsoft.com/office/officeart/2009/layout/CirclePictureHierarchy"/>
    <dgm:cxn modelId="{F2C3943D-7B0A-47D4-93E8-11D318D3EBDB}" type="presOf" srcId="{5957E156-3C30-4C03-8DCA-D5BE1CDD3EC4}" destId="{F6F1C526-FB80-425F-BEDD-FE4DF2DBEDE4}" srcOrd="0" destOrd="0" presId="urn:microsoft.com/office/officeart/2009/layout/CirclePictureHierarchy"/>
    <dgm:cxn modelId="{89039DB1-B949-4488-9245-9D89EEA27E34}" srcId="{E13192F8-6E11-4941-9418-8D17C1F6BFDD}" destId="{97DD3E4A-A553-49F7-A65A-D65EF098A4B3}" srcOrd="0" destOrd="0" parTransId="{DF18026C-455B-43D0-A8D8-8B36CE6BD69F}" sibTransId="{3DD734A2-96C0-482B-A77E-05FA86043286}"/>
    <dgm:cxn modelId="{9E2194FF-FA54-4261-A7C9-932E8E5B0A65}" type="presOf" srcId="{DF18026C-455B-43D0-A8D8-8B36CE6BD69F}" destId="{2B9D6E30-4C80-4E4A-97FA-093F8391C127}" srcOrd="0" destOrd="0" presId="urn:microsoft.com/office/officeart/2009/layout/CirclePictureHierarchy"/>
    <dgm:cxn modelId="{14AEB7E3-0C2A-482C-AD19-55F16D32C234}" srcId="{769B8164-AF93-42D4-9896-9FFFEE79DD8E}" destId="{7630B51E-4B9F-4B90-A7C1-6D9A5317D6BE}" srcOrd="0" destOrd="0" parTransId="{BAD757B2-EA85-4E98-B2D3-089C21E5D3A4}" sibTransId="{2D16D186-79DB-4260-B575-6725367E2CA1}"/>
    <dgm:cxn modelId="{0DCE7102-7754-4976-AF8D-6F81BD9C7101}" type="presOf" srcId="{FF11913D-E3BF-4E6C-AB1E-38EFEF3ACAC9}" destId="{2B9E1E7B-FA98-423E-9FFB-63DD4C105B91}" srcOrd="0" destOrd="0" presId="urn:microsoft.com/office/officeart/2009/layout/CirclePictureHierarchy"/>
    <dgm:cxn modelId="{0C11ECAA-2E9E-4A8B-AE92-B130051F798B}" type="presOf" srcId="{E13192F8-6E11-4941-9418-8D17C1F6BFDD}" destId="{697C1AA4-DB18-412B-B636-8C00D547A3B9}" srcOrd="0" destOrd="0" presId="urn:microsoft.com/office/officeart/2009/layout/CirclePictureHierarchy"/>
    <dgm:cxn modelId="{022A1650-F26C-4E0B-9A4C-0910B1B95570}" type="presOf" srcId="{769B8164-AF93-42D4-9896-9FFFEE79DD8E}" destId="{90F0F154-3FB1-4C0C-9B0C-D4F3851BE6D6}" srcOrd="0" destOrd="0" presId="urn:microsoft.com/office/officeart/2009/layout/CirclePictureHierarchy"/>
    <dgm:cxn modelId="{82612675-D1A1-48AC-82F3-E54F56AE1EA2}" type="presOf" srcId="{BAD757B2-EA85-4E98-B2D3-089C21E5D3A4}" destId="{244AB6A6-6B57-4BA6-9A6C-EE6B2A66BFD8}" srcOrd="0" destOrd="0" presId="urn:microsoft.com/office/officeart/2009/layout/CirclePictureHierarchy"/>
    <dgm:cxn modelId="{D28A1060-36B1-4B6B-941C-FC0A8241B0D2}" type="presParOf" srcId="{C6FDE6FF-FC85-4C7C-88CF-7E7414C2C3A6}" destId="{FA033057-10D7-4EE2-96E9-596E6BC173EC}" srcOrd="0" destOrd="0" presId="urn:microsoft.com/office/officeart/2009/layout/CirclePictureHierarchy"/>
    <dgm:cxn modelId="{7906083A-5F28-4F78-AD6D-BBED7FDD7645}" type="presParOf" srcId="{FA033057-10D7-4EE2-96E9-596E6BC173EC}" destId="{5AB8E6E6-3F87-4378-B270-EA5A3E229EC2}" srcOrd="0" destOrd="0" presId="urn:microsoft.com/office/officeart/2009/layout/CirclePictureHierarchy"/>
    <dgm:cxn modelId="{EF7100D0-307C-41F6-A9AC-D1AC0E7AEE6D}" type="presParOf" srcId="{5AB8E6E6-3F87-4378-B270-EA5A3E229EC2}" destId="{AD5B98AE-9AC4-4393-A5FB-DD4A5E2187DA}" srcOrd="0" destOrd="0" presId="urn:microsoft.com/office/officeart/2009/layout/CirclePictureHierarchy"/>
    <dgm:cxn modelId="{E90D3C34-9667-4AC9-9DAF-51F0192AD75A}" type="presParOf" srcId="{5AB8E6E6-3F87-4378-B270-EA5A3E229EC2}" destId="{90F0F154-3FB1-4C0C-9B0C-D4F3851BE6D6}" srcOrd="1" destOrd="0" presId="urn:microsoft.com/office/officeart/2009/layout/CirclePictureHierarchy"/>
    <dgm:cxn modelId="{7E8988AA-297C-45C5-91BE-A1F3A7C03CE8}" type="presParOf" srcId="{FA033057-10D7-4EE2-96E9-596E6BC173EC}" destId="{032EAF9E-EB46-4303-AB95-6D0E73E31D20}" srcOrd="1" destOrd="0" presId="urn:microsoft.com/office/officeart/2009/layout/CirclePictureHierarchy"/>
    <dgm:cxn modelId="{B053AF17-D61B-46D9-AB9A-AC88AED30D76}" type="presParOf" srcId="{032EAF9E-EB46-4303-AB95-6D0E73E31D20}" destId="{244AB6A6-6B57-4BA6-9A6C-EE6B2A66BFD8}" srcOrd="0" destOrd="0" presId="urn:microsoft.com/office/officeart/2009/layout/CirclePictureHierarchy"/>
    <dgm:cxn modelId="{28CE5630-570B-48CB-B215-917F095C4A5C}" type="presParOf" srcId="{032EAF9E-EB46-4303-AB95-6D0E73E31D20}" destId="{96EF6B54-D7C1-44C5-AE28-899AC0A30C34}" srcOrd="1" destOrd="0" presId="urn:microsoft.com/office/officeart/2009/layout/CirclePictureHierarchy"/>
    <dgm:cxn modelId="{0A2CE322-4633-47F0-B6D4-74BC880F9904}" type="presParOf" srcId="{96EF6B54-D7C1-44C5-AE28-899AC0A30C34}" destId="{B5604260-8D53-4E4D-8AD6-0624B8007007}" srcOrd="0" destOrd="0" presId="urn:microsoft.com/office/officeart/2009/layout/CirclePictureHierarchy"/>
    <dgm:cxn modelId="{EB5DE64D-1C7F-4B57-8101-5F7FAF7C1A89}" type="presParOf" srcId="{B5604260-8D53-4E4D-8AD6-0624B8007007}" destId="{9B97F72A-2BBC-4B7C-887C-F5860BF643FA}" srcOrd="0" destOrd="0" presId="urn:microsoft.com/office/officeart/2009/layout/CirclePictureHierarchy"/>
    <dgm:cxn modelId="{1E07EBDE-BBB3-4800-A5BF-087FEE859218}" type="presParOf" srcId="{B5604260-8D53-4E4D-8AD6-0624B8007007}" destId="{574AB1E1-73FD-442C-81CE-416E99E8D1A3}" srcOrd="1" destOrd="0" presId="urn:microsoft.com/office/officeart/2009/layout/CirclePictureHierarchy"/>
    <dgm:cxn modelId="{70B5F03C-7D87-4678-9218-4F6B433E5AF6}" type="presParOf" srcId="{96EF6B54-D7C1-44C5-AE28-899AC0A30C34}" destId="{1C2373A7-CD6B-4E3F-BEC9-5442D185EFF7}" srcOrd="1" destOrd="0" presId="urn:microsoft.com/office/officeart/2009/layout/CirclePictureHierarchy"/>
    <dgm:cxn modelId="{A440CB02-920A-46A6-A4B5-5E15427E5FBD}" type="presParOf" srcId="{1C2373A7-CD6B-4E3F-BEC9-5442D185EFF7}" destId="{D6A9BDB7-0942-46F5-80B9-8476300E5EF9}" srcOrd="0" destOrd="0" presId="urn:microsoft.com/office/officeart/2009/layout/CirclePictureHierarchy"/>
    <dgm:cxn modelId="{603BEA87-A187-4841-B8D0-A77ABCE9C688}" type="presParOf" srcId="{1C2373A7-CD6B-4E3F-BEC9-5442D185EFF7}" destId="{4B7FD882-5225-42C1-84E2-3EC7488BCBB2}" srcOrd="1" destOrd="0" presId="urn:microsoft.com/office/officeart/2009/layout/CirclePictureHierarchy"/>
    <dgm:cxn modelId="{01352F3E-84DF-4323-9454-DC3E5E8158FA}" type="presParOf" srcId="{4B7FD882-5225-42C1-84E2-3EC7488BCBB2}" destId="{7DC5618C-2D4F-4CD8-8D0C-5D35224D396A}" srcOrd="0" destOrd="0" presId="urn:microsoft.com/office/officeart/2009/layout/CirclePictureHierarchy"/>
    <dgm:cxn modelId="{CD936B48-2291-4E63-A987-2BE2E4784099}" type="presParOf" srcId="{7DC5618C-2D4F-4CD8-8D0C-5D35224D396A}" destId="{DA1306A5-BFF0-448B-A404-97C4244EFA41}" srcOrd="0" destOrd="0" presId="urn:microsoft.com/office/officeart/2009/layout/CirclePictureHierarchy"/>
    <dgm:cxn modelId="{48D45B2C-DFDF-464B-8CB9-1AE673C0994B}" type="presParOf" srcId="{7DC5618C-2D4F-4CD8-8D0C-5D35224D396A}" destId="{2B9E1E7B-FA98-423E-9FFB-63DD4C105B91}" srcOrd="1" destOrd="0" presId="urn:microsoft.com/office/officeart/2009/layout/CirclePictureHierarchy"/>
    <dgm:cxn modelId="{3654E573-A348-4B64-B606-53755F458F89}" type="presParOf" srcId="{4B7FD882-5225-42C1-84E2-3EC7488BCBB2}" destId="{94F28915-6B90-4ABE-9203-6634E9168C7E}" srcOrd="1" destOrd="0" presId="urn:microsoft.com/office/officeart/2009/layout/CirclePictureHierarchy"/>
    <dgm:cxn modelId="{ED50809C-22E9-4F6F-BA7A-A56FD88B2E6A}" type="presParOf" srcId="{032EAF9E-EB46-4303-AB95-6D0E73E31D20}" destId="{F6F1C526-FB80-425F-BEDD-FE4DF2DBEDE4}" srcOrd="2" destOrd="0" presId="urn:microsoft.com/office/officeart/2009/layout/CirclePictureHierarchy"/>
    <dgm:cxn modelId="{5639C417-6AED-487C-A601-263AFC84B259}" type="presParOf" srcId="{032EAF9E-EB46-4303-AB95-6D0E73E31D20}" destId="{9743156B-F549-4EBA-BD3D-AFEC14B7BF52}" srcOrd="3" destOrd="0" presId="urn:microsoft.com/office/officeart/2009/layout/CirclePictureHierarchy"/>
    <dgm:cxn modelId="{A199B735-EC3B-49E7-996F-02EC13224475}" type="presParOf" srcId="{9743156B-F549-4EBA-BD3D-AFEC14B7BF52}" destId="{9D06F3B7-C3C6-497D-A2BA-B1912A6F5785}" srcOrd="0" destOrd="0" presId="urn:microsoft.com/office/officeart/2009/layout/CirclePictureHierarchy"/>
    <dgm:cxn modelId="{4A17935D-E012-4F54-B781-505AEF4EB25D}" type="presParOf" srcId="{9D06F3B7-C3C6-497D-A2BA-B1912A6F5785}" destId="{A3357E02-93E3-4935-944F-5C06D046190F}" srcOrd="0" destOrd="0" presId="urn:microsoft.com/office/officeart/2009/layout/CirclePictureHierarchy"/>
    <dgm:cxn modelId="{B50785F0-02D3-4DD1-B8F9-7DD3C9002A6D}" type="presParOf" srcId="{9D06F3B7-C3C6-497D-A2BA-B1912A6F5785}" destId="{697C1AA4-DB18-412B-B636-8C00D547A3B9}" srcOrd="1" destOrd="0" presId="urn:microsoft.com/office/officeart/2009/layout/CirclePictureHierarchy"/>
    <dgm:cxn modelId="{8DF18754-5556-4C77-BE02-D054626FF78A}" type="presParOf" srcId="{9743156B-F549-4EBA-BD3D-AFEC14B7BF52}" destId="{B693B292-98D3-4C52-8F3E-392F5D11021F}" srcOrd="1" destOrd="0" presId="urn:microsoft.com/office/officeart/2009/layout/CirclePictureHierarchy"/>
    <dgm:cxn modelId="{282CC750-EA99-41A4-9203-75D969CEC62D}" type="presParOf" srcId="{B693B292-98D3-4C52-8F3E-392F5D11021F}" destId="{2B9D6E30-4C80-4E4A-97FA-093F8391C127}" srcOrd="0" destOrd="0" presId="urn:microsoft.com/office/officeart/2009/layout/CirclePictureHierarchy"/>
    <dgm:cxn modelId="{9C6FC082-0DD2-4127-9BD0-7663081754B1}" type="presParOf" srcId="{B693B292-98D3-4C52-8F3E-392F5D11021F}" destId="{38D7CDC9-FD73-4B1F-B313-41C25B52504B}" srcOrd="1" destOrd="0" presId="urn:microsoft.com/office/officeart/2009/layout/CirclePictureHierarchy"/>
    <dgm:cxn modelId="{7C2A0FD6-C224-4947-81AB-40E0A4E32AA3}" type="presParOf" srcId="{38D7CDC9-FD73-4B1F-B313-41C25B52504B}" destId="{1AE1D1EB-2B2C-40F5-843E-F57A01F77DF9}" srcOrd="0" destOrd="0" presId="urn:microsoft.com/office/officeart/2009/layout/CirclePictureHierarchy"/>
    <dgm:cxn modelId="{F147D406-63F5-4E47-A2D3-7E630BAF44A8}" type="presParOf" srcId="{1AE1D1EB-2B2C-40F5-843E-F57A01F77DF9}" destId="{50F04178-BA56-4C41-8A5C-C4305236EFEE}" srcOrd="0" destOrd="0" presId="urn:microsoft.com/office/officeart/2009/layout/CirclePictureHierarchy"/>
    <dgm:cxn modelId="{B10375B5-A095-4652-A8D6-3CAEFE919284}" type="presParOf" srcId="{1AE1D1EB-2B2C-40F5-843E-F57A01F77DF9}" destId="{D2F47788-A880-41A3-806E-36274B254487}" srcOrd="1" destOrd="0" presId="urn:microsoft.com/office/officeart/2009/layout/CirclePictureHierarchy"/>
    <dgm:cxn modelId="{5231AA13-24B8-48D3-92C1-2E920A0D321D}" type="presParOf" srcId="{38D7CDC9-FD73-4B1F-B313-41C25B52504B}" destId="{331E3131-BF40-41F3-94C6-09E53ECDA7EF}"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A0929A-C438-4C6F-9048-73A09FC16DA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5FC5640-3C88-45DA-98AE-A2454F3FB296}">
      <dgm:prSet phldrT="[Text]"/>
      <dgm:spPr/>
      <dgm:t>
        <a:bodyPr/>
        <a:lstStyle/>
        <a:p>
          <a:r>
            <a:rPr lang="en-US" b="1" dirty="0">
              <a:solidFill>
                <a:schemeClr val="tx2"/>
              </a:solidFill>
            </a:rPr>
            <a:t>Mandatory Committed</a:t>
          </a:r>
        </a:p>
      </dgm:t>
    </dgm:pt>
    <dgm:pt modelId="{738D20DD-9508-401F-86C1-AD6F27F1DE7E}" type="parTrans" cxnId="{2FE2EE1A-377E-4C6D-B5B4-379FFE5F0A35}">
      <dgm:prSet/>
      <dgm:spPr/>
      <dgm:t>
        <a:bodyPr/>
        <a:lstStyle/>
        <a:p>
          <a:endParaRPr lang="en-US"/>
        </a:p>
      </dgm:t>
    </dgm:pt>
    <dgm:pt modelId="{2A7851CB-A31B-4F21-BDC1-667BF66E1CAA}" type="sibTrans" cxnId="{2FE2EE1A-377E-4C6D-B5B4-379FFE5F0A35}">
      <dgm:prSet/>
      <dgm:spPr/>
      <dgm:t>
        <a:bodyPr/>
        <a:lstStyle/>
        <a:p>
          <a:endParaRPr lang="en-US"/>
        </a:p>
      </dgm:t>
    </dgm:pt>
    <dgm:pt modelId="{B5E4406F-47F4-405B-BF58-4AD1A5F99E54}">
      <dgm:prSet phldrT="[Text]"/>
      <dgm:spPr/>
      <dgm:t>
        <a:bodyPr/>
        <a:lstStyle/>
        <a:p>
          <a:r>
            <a:rPr lang="en-US" dirty="0"/>
            <a:t>Sponsor requires grantee to contribute funds toward the project as a condition of the award.</a:t>
          </a:r>
        </a:p>
      </dgm:t>
    </dgm:pt>
    <dgm:pt modelId="{4ED8F8E1-9FBE-4C94-9C79-83A10FA62EEE}" type="parTrans" cxnId="{4A7E0021-6838-4706-88EC-79241B92975C}">
      <dgm:prSet/>
      <dgm:spPr/>
      <dgm:t>
        <a:bodyPr/>
        <a:lstStyle/>
        <a:p>
          <a:endParaRPr lang="en-US"/>
        </a:p>
      </dgm:t>
    </dgm:pt>
    <dgm:pt modelId="{91884BF1-CAB1-42F7-BCA6-7A4707F99937}" type="sibTrans" cxnId="{4A7E0021-6838-4706-88EC-79241B92975C}">
      <dgm:prSet/>
      <dgm:spPr/>
      <dgm:t>
        <a:bodyPr/>
        <a:lstStyle/>
        <a:p>
          <a:endParaRPr lang="en-US"/>
        </a:p>
      </dgm:t>
    </dgm:pt>
    <dgm:pt modelId="{0E2CA097-0FF3-477F-A4DE-F1B67115A827}">
      <dgm:prSet phldrT="[Text]"/>
      <dgm:spPr/>
      <dgm:t>
        <a:bodyPr/>
        <a:lstStyle/>
        <a:p>
          <a:r>
            <a:rPr lang="en-US" dirty="0"/>
            <a:t>Typically noted in Notice of Award.</a:t>
          </a:r>
        </a:p>
      </dgm:t>
    </dgm:pt>
    <dgm:pt modelId="{EB8D8D57-43D3-425F-A82B-37A7C265AFE6}" type="parTrans" cxnId="{710CD1D0-73B5-4381-ACE8-8A2913B58776}">
      <dgm:prSet/>
      <dgm:spPr/>
      <dgm:t>
        <a:bodyPr/>
        <a:lstStyle/>
        <a:p>
          <a:endParaRPr lang="en-US"/>
        </a:p>
      </dgm:t>
    </dgm:pt>
    <dgm:pt modelId="{9DB2606F-8994-43EB-A698-683C26262399}" type="sibTrans" cxnId="{710CD1D0-73B5-4381-ACE8-8A2913B58776}">
      <dgm:prSet/>
      <dgm:spPr/>
      <dgm:t>
        <a:bodyPr/>
        <a:lstStyle/>
        <a:p>
          <a:endParaRPr lang="en-US"/>
        </a:p>
      </dgm:t>
    </dgm:pt>
    <dgm:pt modelId="{4B4C99C5-FC8A-4FFC-B744-998D0FD2ABF9}">
      <dgm:prSet phldrT="[Text]"/>
      <dgm:spPr/>
      <dgm:t>
        <a:bodyPr/>
        <a:lstStyle/>
        <a:p>
          <a:r>
            <a:rPr lang="en-US" b="1" dirty="0">
              <a:solidFill>
                <a:schemeClr val="tx2"/>
              </a:solidFill>
            </a:rPr>
            <a:t>Voluntary Committed</a:t>
          </a:r>
        </a:p>
      </dgm:t>
    </dgm:pt>
    <dgm:pt modelId="{86226AE1-729F-45F0-84B4-11424DEAABC0}" type="parTrans" cxnId="{60A4315F-0002-4CAA-8F7A-2DDFB3F82DD1}">
      <dgm:prSet/>
      <dgm:spPr/>
      <dgm:t>
        <a:bodyPr/>
        <a:lstStyle/>
        <a:p>
          <a:endParaRPr lang="en-US"/>
        </a:p>
      </dgm:t>
    </dgm:pt>
    <dgm:pt modelId="{59CF7785-974F-4D9F-B823-E366F8F5BCE5}" type="sibTrans" cxnId="{60A4315F-0002-4CAA-8F7A-2DDFB3F82DD1}">
      <dgm:prSet/>
      <dgm:spPr/>
      <dgm:t>
        <a:bodyPr/>
        <a:lstStyle/>
        <a:p>
          <a:endParaRPr lang="en-US"/>
        </a:p>
      </dgm:t>
    </dgm:pt>
    <dgm:pt modelId="{0AC7E207-9046-4E3F-9D96-4ECCF21E291F}">
      <dgm:prSet phldrT="[Text]"/>
      <dgm:spPr/>
      <dgm:t>
        <a:bodyPr/>
        <a:lstStyle/>
        <a:p>
          <a:r>
            <a:rPr lang="en-US" dirty="0"/>
            <a:t>PI voluntarily commits </a:t>
          </a:r>
          <a:r>
            <a:rPr lang="en-US" dirty="0" smtClean="0"/>
            <a:t>resources </a:t>
          </a:r>
          <a:endParaRPr lang="en-US" dirty="0"/>
        </a:p>
      </dgm:t>
    </dgm:pt>
    <dgm:pt modelId="{E4982B45-F26E-4334-8B91-F67D0FAE6FB7}" type="parTrans" cxnId="{C2FB8B53-BD77-4A59-B767-3D7338BD6C03}">
      <dgm:prSet/>
      <dgm:spPr/>
      <dgm:t>
        <a:bodyPr/>
        <a:lstStyle/>
        <a:p>
          <a:endParaRPr lang="en-US"/>
        </a:p>
      </dgm:t>
    </dgm:pt>
    <dgm:pt modelId="{C0FF3264-83F2-422B-B370-0185C5FAC2F1}" type="sibTrans" cxnId="{C2FB8B53-BD77-4A59-B767-3D7338BD6C03}">
      <dgm:prSet/>
      <dgm:spPr/>
      <dgm:t>
        <a:bodyPr/>
        <a:lstStyle/>
        <a:p>
          <a:endParaRPr lang="en-US"/>
        </a:p>
      </dgm:t>
    </dgm:pt>
    <dgm:pt modelId="{1208E41F-C74E-4BE5-94AB-2045294E2554}">
      <dgm:prSet phldrT="[Text]"/>
      <dgm:spPr/>
      <dgm:t>
        <a:bodyPr/>
        <a:lstStyle/>
        <a:p>
          <a:r>
            <a:rPr lang="en-US" dirty="0"/>
            <a:t>Not required by the sponsor yet reflected in proposal budget.</a:t>
          </a:r>
        </a:p>
      </dgm:t>
    </dgm:pt>
    <dgm:pt modelId="{B4117E86-19BF-48ED-A7C4-176999026B2D}" type="parTrans" cxnId="{4072F555-7652-4EF6-BE3D-B79FCDE72F78}">
      <dgm:prSet/>
      <dgm:spPr/>
      <dgm:t>
        <a:bodyPr/>
        <a:lstStyle/>
        <a:p>
          <a:endParaRPr lang="en-US"/>
        </a:p>
      </dgm:t>
    </dgm:pt>
    <dgm:pt modelId="{26152D27-2B8E-4595-AA7C-89E28C24510B}" type="sibTrans" cxnId="{4072F555-7652-4EF6-BE3D-B79FCDE72F78}">
      <dgm:prSet/>
      <dgm:spPr/>
      <dgm:t>
        <a:bodyPr/>
        <a:lstStyle/>
        <a:p>
          <a:endParaRPr lang="en-US"/>
        </a:p>
      </dgm:t>
    </dgm:pt>
    <dgm:pt modelId="{DAF5F8FD-67A8-4F59-AD97-EBF8FDC3C7C7}">
      <dgm:prSet phldrT="[Text]"/>
      <dgm:spPr/>
      <dgm:t>
        <a:bodyPr/>
        <a:lstStyle/>
        <a:p>
          <a:endParaRPr lang="en-US" dirty="0"/>
        </a:p>
      </dgm:t>
    </dgm:pt>
    <dgm:pt modelId="{802A7E97-F008-4F5A-BC63-1062803D27F5}" type="parTrans" cxnId="{A83C7DD1-D36A-4860-BAF4-7EBC2121182A}">
      <dgm:prSet/>
      <dgm:spPr/>
      <dgm:t>
        <a:bodyPr/>
        <a:lstStyle/>
        <a:p>
          <a:endParaRPr lang="en-US"/>
        </a:p>
      </dgm:t>
    </dgm:pt>
    <dgm:pt modelId="{0F1E25DA-91DC-4E75-8BB3-92318B171AF9}" type="sibTrans" cxnId="{A83C7DD1-D36A-4860-BAF4-7EBC2121182A}">
      <dgm:prSet/>
      <dgm:spPr/>
      <dgm:t>
        <a:bodyPr/>
        <a:lstStyle/>
        <a:p>
          <a:endParaRPr lang="en-US"/>
        </a:p>
      </dgm:t>
    </dgm:pt>
    <dgm:pt modelId="{529D362E-41E6-4E54-ACA4-3F223AAAF225}">
      <dgm:prSet phldrT="[Text]"/>
      <dgm:spPr/>
      <dgm:t>
        <a:bodyPr/>
        <a:lstStyle/>
        <a:p>
          <a:r>
            <a:rPr lang="en-US" dirty="0" smtClean="0">
              <a:solidFill>
                <a:schemeClr val="tx1"/>
              </a:solidFill>
            </a:rPr>
            <a:t>Must be tracked and reported to sponsor.</a:t>
          </a:r>
          <a:endParaRPr lang="en-US" dirty="0">
            <a:solidFill>
              <a:schemeClr val="tx1"/>
            </a:solidFill>
          </a:endParaRPr>
        </a:p>
      </dgm:t>
    </dgm:pt>
    <dgm:pt modelId="{E63D4909-9E98-4A01-8CE8-D040D7CFEDA8}" type="parTrans" cxnId="{0AB088DF-DC80-4DC1-9563-D4A48073C0CC}">
      <dgm:prSet/>
      <dgm:spPr/>
      <dgm:t>
        <a:bodyPr/>
        <a:lstStyle/>
        <a:p>
          <a:endParaRPr lang="en-US"/>
        </a:p>
      </dgm:t>
    </dgm:pt>
    <dgm:pt modelId="{FC6AA414-255D-463D-BA8E-EF9D9E64835B}" type="sibTrans" cxnId="{0AB088DF-DC80-4DC1-9563-D4A48073C0CC}">
      <dgm:prSet/>
      <dgm:spPr/>
      <dgm:t>
        <a:bodyPr/>
        <a:lstStyle/>
        <a:p>
          <a:endParaRPr lang="en-US"/>
        </a:p>
      </dgm:t>
    </dgm:pt>
    <dgm:pt modelId="{47CAEDFB-BC55-420F-96D0-B2D7366EAC61}">
      <dgm:prSet phldrT="[Text]"/>
      <dgm:spPr/>
      <dgm:t>
        <a:bodyPr/>
        <a:lstStyle/>
        <a:p>
          <a:endParaRPr lang="en-US" dirty="0">
            <a:solidFill>
              <a:schemeClr val="tx1"/>
            </a:solidFill>
          </a:endParaRPr>
        </a:p>
      </dgm:t>
    </dgm:pt>
    <dgm:pt modelId="{D1DC850F-B651-4364-AE7B-C905F4BD5F86}" type="parTrans" cxnId="{157A1A61-B65B-4124-967D-8BAE462BF4A0}">
      <dgm:prSet/>
      <dgm:spPr/>
      <dgm:t>
        <a:bodyPr/>
        <a:lstStyle/>
        <a:p>
          <a:endParaRPr lang="en-US"/>
        </a:p>
      </dgm:t>
    </dgm:pt>
    <dgm:pt modelId="{524AA0F2-FA16-4F06-A084-BA74527E278D}" type="sibTrans" cxnId="{157A1A61-B65B-4124-967D-8BAE462BF4A0}">
      <dgm:prSet/>
      <dgm:spPr/>
      <dgm:t>
        <a:bodyPr/>
        <a:lstStyle/>
        <a:p>
          <a:endParaRPr lang="en-US"/>
        </a:p>
      </dgm:t>
    </dgm:pt>
    <dgm:pt modelId="{BA9315ED-FED0-47B7-AEFE-7B53169E13C1}">
      <dgm:prSet phldrT="[Text]"/>
      <dgm:spPr/>
      <dgm:t>
        <a:bodyPr/>
        <a:lstStyle/>
        <a:p>
          <a:r>
            <a:rPr lang="en-US" dirty="0" smtClean="0">
              <a:solidFill>
                <a:schemeClr val="tx1"/>
              </a:solidFill>
            </a:rPr>
            <a:t>Must be tracked and reported to sponsor.</a:t>
          </a:r>
          <a:endParaRPr lang="en-US" dirty="0">
            <a:solidFill>
              <a:schemeClr val="tx1"/>
            </a:solidFill>
          </a:endParaRPr>
        </a:p>
      </dgm:t>
    </dgm:pt>
    <dgm:pt modelId="{9D327FFC-239E-4EE6-9974-91426237D77B}" type="parTrans" cxnId="{9C564B46-99FE-4FF2-8FC4-9362BAA58B67}">
      <dgm:prSet/>
      <dgm:spPr/>
      <dgm:t>
        <a:bodyPr/>
        <a:lstStyle/>
        <a:p>
          <a:endParaRPr lang="en-US"/>
        </a:p>
      </dgm:t>
    </dgm:pt>
    <dgm:pt modelId="{3D5D0F07-3AA0-4943-BA72-D33AFE133573}" type="sibTrans" cxnId="{9C564B46-99FE-4FF2-8FC4-9362BAA58B67}">
      <dgm:prSet/>
      <dgm:spPr/>
      <dgm:t>
        <a:bodyPr/>
        <a:lstStyle/>
        <a:p>
          <a:endParaRPr lang="en-US"/>
        </a:p>
      </dgm:t>
    </dgm:pt>
    <dgm:pt modelId="{74596F8E-67CF-4DBC-89E5-A5F98D42F2AA}">
      <dgm:prSet phldrT="[Text]"/>
      <dgm:spPr/>
      <dgm:t>
        <a:bodyPr/>
        <a:lstStyle/>
        <a:p>
          <a:endParaRPr lang="en-US" dirty="0">
            <a:solidFill>
              <a:schemeClr val="tx1"/>
            </a:solidFill>
          </a:endParaRPr>
        </a:p>
      </dgm:t>
    </dgm:pt>
    <dgm:pt modelId="{04F36DB2-4F40-450B-B32B-0875F6D302D2}" type="parTrans" cxnId="{11CA59AC-AB8A-4BEE-A938-4D4F9B7A8747}">
      <dgm:prSet/>
      <dgm:spPr/>
      <dgm:t>
        <a:bodyPr/>
        <a:lstStyle/>
        <a:p>
          <a:endParaRPr lang="en-US"/>
        </a:p>
      </dgm:t>
    </dgm:pt>
    <dgm:pt modelId="{52EC76EC-174D-4BA4-B089-B7999A5F81F6}" type="sibTrans" cxnId="{11CA59AC-AB8A-4BEE-A938-4D4F9B7A8747}">
      <dgm:prSet/>
      <dgm:spPr/>
      <dgm:t>
        <a:bodyPr/>
        <a:lstStyle/>
        <a:p>
          <a:endParaRPr lang="en-US"/>
        </a:p>
      </dgm:t>
    </dgm:pt>
    <dgm:pt modelId="{47FE5283-B56E-47B5-B629-4E52C235C82C}">
      <dgm:prSet phldrT="[Text]"/>
      <dgm:spPr/>
      <dgm:t>
        <a:bodyPr/>
        <a:lstStyle/>
        <a:p>
          <a:endParaRPr lang="en-US" dirty="0"/>
        </a:p>
      </dgm:t>
    </dgm:pt>
    <dgm:pt modelId="{1782A43C-6F54-4AA3-A8F2-A56CD150251B}" type="parTrans" cxnId="{FD0962C6-0E29-4706-AA92-730D138DC20F}">
      <dgm:prSet/>
      <dgm:spPr/>
      <dgm:t>
        <a:bodyPr/>
        <a:lstStyle/>
        <a:p>
          <a:endParaRPr lang="en-US"/>
        </a:p>
      </dgm:t>
    </dgm:pt>
    <dgm:pt modelId="{6B32C1A1-A664-49EA-8F80-631DDBBAE175}" type="sibTrans" cxnId="{FD0962C6-0E29-4706-AA92-730D138DC20F}">
      <dgm:prSet/>
      <dgm:spPr/>
      <dgm:t>
        <a:bodyPr/>
        <a:lstStyle/>
        <a:p>
          <a:endParaRPr lang="en-US"/>
        </a:p>
      </dgm:t>
    </dgm:pt>
    <dgm:pt modelId="{5093B824-2564-48E1-B54E-5B17EB531318}">
      <dgm:prSet phldrT="[Text]"/>
      <dgm:spPr/>
      <dgm:t>
        <a:bodyPr/>
        <a:lstStyle/>
        <a:p>
          <a:r>
            <a:rPr lang="en-US" dirty="0" smtClean="0">
              <a:solidFill>
                <a:schemeClr val="tx1"/>
              </a:solidFill>
            </a:rPr>
            <a:t>In-Kind</a:t>
          </a:r>
          <a:endParaRPr lang="en-US" dirty="0">
            <a:solidFill>
              <a:schemeClr val="tx1"/>
            </a:solidFill>
          </a:endParaRPr>
        </a:p>
      </dgm:t>
    </dgm:pt>
    <dgm:pt modelId="{DA0CF7A8-597B-458D-9B0E-BF566D225863}" type="parTrans" cxnId="{45C8CFB7-5CD6-49D3-BBA0-747BC141E166}">
      <dgm:prSet/>
      <dgm:spPr/>
      <dgm:t>
        <a:bodyPr/>
        <a:lstStyle/>
        <a:p>
          <a:endParaRPr lang="en-US"/>
        </a:p>
      </dgm:t>
    </dgm:pt>
    <dgm:pt modelId="{C0C64591-479E-48E6-BF5A-CEEEB9C48E9F}" type="sibTrans" cxnId="{45C8CFB7-5CD6-49D3-BBA0-747BC141E166}">
      <dgm:prSet/>
      <dgm:spPr/>
      <dgm:t>
        <a:bodyPr/>
        <a:lstStyle/>
        <a:p>
          <a:endParaRPr lang="en-US"/>
        </a:p>
      </dgm:t>
    </dgm:pt>
    <dgm:pt modelId="{1AEBA856-0A50-4835-A8D3-EF85E69AB821}">
      <dgm:prSet phldrT="[Text]"/>
      <dgm:spPr/>
      <dgm:t>
        <a:bodyPr/>
        <a:lstStyle/>
        <a:p>
          <a:endParaRPr lang="en-US" dirty="0">
            <a:solidFill>
              <a:schemeClr val="tx1"/>
            </a:solidFill>
          </a:endParaRPr>
        </a:p>
      </dgm:t>
    </dgm:pt>
    <dgm:pt modelId="{E6D340CF-F15E-402E-8870-A6AB3FE4A3A6}" type="parTrans" cxnId="{90242860-F828-4141-95E4-B346A40B730A}">
      <dgm:prSet/>
      <dgm:spPr/>
      <dgm:t>
        <a:bodyPr/>
        <a:lstStyle/>
        <a:p>
          <a:endParaRPr lang="en-US"/>
        </a:p>
      </dgm:t>
    </dgm:pt>
    <dgm:pt modelId="{18EE30CD-FA30-4F97-A5AE-22943E6EEE33}" type="sibTrans" cxnId="{90242860-F828-4141-95E4-B346A40B730A}">
      <dgm:prSet/>
      <dgm:spPr/>
      <dgm:t>
        <a:bodyPr/>
        <a:lstStyle/>
        <a:p>
          <a:endParaRPr lang="en-US"/>
        </a:p>
      </dgm:t>
    </dgm:pt>
    <dgm:pt modelId="{2BB67034-82FF-48B6-955E-89AD90AE0D01}" type="pres">
      <dgm:prSet presAssocID="{2DA0929A-C438-4C6F-9048-73A09FC16DA9}" presName="Name0" presStyleCnt="0">
        <dgm:presLayoutVars>
          <dgm:dir/>
          <dgm:animLvl val="lvl"/>
          <dgm:resizeHandles val="exact"/>
        </dgm:presLayoutVars>
      </dgm:prSet>
      <dgm:spPr/>
      <dgm:t>
        <a:bodyPr/>
        <a:lstStyle/>
        <a:p>
          <a:endParaRPr lang="en-US"/>
        </a:p>
      </dgm:t>
    </dgm:pt>
    <dgm:pt modelId="{137D27B7-E3FB-481E-90D1-9A37350760A5}" type="pres">
      <dgm:prSet presAssocID="{85FC5640-3C88-45DA-98AE-A2454F3FB296}" presName="composite" presStyleCnt="0"/>
      <dgm:spPr/>
    </dgm:pt>
    <dgm:pt modelId="{21A9FFCD-54F3-451D-AF05-67EAFBE6A97B}" type="pres">
      <dgm:prSet presAssocID="{85FC5640-3C88-45DA-98AE-A2454F3FB296}" presName="parTx" presStyleLbl="alignNode1" presStyleIdx="0" presStyleCnt="2">
        <dgm:presLayoutVars>
          <dgm:chMax val="0"/>
          <dgm:chPref val="0"/>
          <dgm:bulletEnabled val="1"/>
        </dgm:presLayoutVars>
      </dgm:prSet>
      <dgm:spPr/>
      <dgm:t>
        <a:bodyPr/>
        <a:lstStyle/>
        <a:p>
          <a:endParaRPr lang="en-US"/>
        </a:p>
      </dgm:t>
    </dgm:pt>
    <dgm:pt modelId="{13338335-4889-4BB8-95E6-B4C950320B4D}" type="pres">
      <dgm:prSet presAssocID="{85FC5640-3C88-45DA-98AE-A2454F3FB296}" presName="desTx" presStyleLbl="alignAccFollowNode1" presStyleIdx="0" presStyleCnt="2">
        <dgm:presLayoutVars>
          <dgm:bulletEnabled val="1"/>
        </dgm:presLayoutVars>
      </dgm:prSet>
      <dgm:spPr/>
      <dgm:t>
        <a:bodyPr/>
        <a:lstStyle/>
        <a:p>
          <a:endParaRPr lang="en-US"/>
        </a:p>
      </dgm:t>
    </dgm:pt>
    <dgm:pt modelId="{2C7E3941-7CA5-481E-A135-D47D2724D92E}" type="pres">
      <dgm:prSet presAssocID="{2A7851CB-A31B-4F21-BDC1-667BF66E1CAA}" presName="space" presStyleCnt="0"/>
      <dgm:spPr/>
    </dgm:pt>
    <dgm:pt modelId="{0D7B4186-D62F-4F99-91C2-BAD29CD53B45}" type="pres">
      <dgm:prSet presAssocID="{4B4C99C5-FC8A-4FFC-B744-998D0FD2ABF9}" presName="composite" presStyleCnt="0"/>
      <dgm:spPr/>
    </dgm:pt>
    <dgm:pt modelId="{5E4C51A2-D861-4B56-8A62-D88B5B953834}" type="pres">
      <dgm:prSet presAssocID="{4B4C99C5-FC8A-4FFC-B744-998D0FD2ABF9}" presName="parTx" presStyleLbl="alignNode1" presStyleIdx="1" presStyleCnt="2">
        <dgm:presLayoutVars>
          <dgm:chMax val="0"/>
          <dgm:chPref val="0"/>
          <dgm:bulletEnabled val="1"/>
        </dgm:presLayoutVars>
      </dgm:prSet>
      <dgm:spPr/>
      <dgm:t>
        <a:bodyPr/>
        <a:lstStyle/>
        <a:p>
          <a:endParaRPr lang="en-US"/>
        </a:p>
      </dgm:t>
    </dgm:pt>
    <dgm:pt modelId="{EC8D7E8F-7461-4CDA-BBCA-BCB7869663E3}" type="pres">
      <dgm:prSet presAssocID="{4B4C99C5-FC8A-4FFC-B744-998D0FD2ABF9}" presName="desTx" presStyleLbl="alignAccFollowNode1" presStyleIdx="1" presStyleCnt="2">
        <dgm:presLayoutVars>
          <dgm:bulletEnabled val="1"/>
        </dgm:presLayoutVars>
      </dgm:prSet>
      <dgm:spPr/>
      <dgm:t>
        <a:bodyPr/>
        <a:lstStyle/>
        <a:p>
          <a:endParaRPr lang="en-US"/>
        </a:p>
      </dgm:t>
    </dgm:pt>
  </dgm:ptLst>
  <dgm:cxnLst>
    <dgm:cxn modelId="{33A6C790-80C3-4B28-85B8-F23B65B912A6}" type="presOf" srcId="{85FC5640-3C88-45DA-98AE-A2454F3FB296}" destId="{21A9FFCD-54F3-451D-AF05-67EAFBE6A97B}" srcOrd="0" destOrd="0" presId="urn:microsoft.com/office/officeart/2005/8/layout/hList1"/>
    <dgm:cxn modelId="{9C564B46-99FE-4FF2-8FC4-9362BAA58B67}" srcId="{4B4C99C5-FC8A-4FFC-B744-998D0FD2ABF9}" destId="{BA9315ED-FED0-47B7-AEFE-7B53169E13C1}" srcOrd="4" destOrd="0" parTransId="{9D327FFC-239E-4EE6-9974-91426237D77B}" sibTransId="{3D5D0F07-3AA0-4943-BA72-D33AFE133573}"/>
    <dgm:cxn modelId="{D1B3D4B8-F32B-49BF-BDE6-5F50F738DE1F}" type="presOf" srcId="{BA9315ED-FED0-47B7-AEFE-7B53169E13C1}" destId="{EC8D7E8F-7461-4CDA-BBCA-BCB7869663E3}" srcOrd="0" destOrd="4" presId="urn:microsoft.com/office/officeart/2005/8/layout/hList1"/>
    <dgm:cxn modelId="{710CD1D0-73B5-4381-ACE8-8A2913B58776}" srcId="{85FC5640-3C88-45DA-98AE-A2454F3FB296}" destId="{0E2CA097-0FF3-477F-A4DE-F1B67115A827}" srcOrd="2" destOrd="0" parTransId="{EB8D8D57-43D3-425F-A82B-37A7C265AFE6}" sibTransId="{9DB2606F-8994-43EB-A698-683C26262399}"/>
    <dgm:cxn modelId="{4D80BBBA-A510-4F29-9873-48D77AE1533E}" type="presOf" srcId="{B5E4406F-47F4-405B-BF58-4AD1A5F99E54}" destId="{13338335-4889-4BB8-95E6-B4C950320B4D}" srcOrd="0" destOrd="0" presId="urn:microsoft.com/office/officeart/2005/8/layout/hList1"/>
    <dgm:cxn modelId="{4072F555-7652-4EF6-BE3D-B79FCDE72F78}" srcId="{4B4C99C5-FC8A-4FFC-B744-998D0FD2ABF9}" destId="{1208E41F-C74E-4BE5-94AB-2045294E2554}" srcOrd="2" destOrd="0" parTransId="{B4117E86-19BF-48ED-A7C4-176999026B2D}" sibTransId="{26152D27-2B8E-4595-AA7C-89E28C24510B}"/>
    <dgm:cxn modelId="{623E0557-DE03-4282-B876-543304BE1D0E}" type="presOf" srcId="{5093B824-2564-48E1-B54E-5B17EB531318}" destId="{EC8D7E8F-7461-4CDA-BBCA-BCB7869663E3}" srcOrd="0" destOrd="6" presId="urn:microsoft.com/office/officeart/2005/8/layout/hList1"/>
    <dgm:cxn modelId="{60A4315F-0002-4CAA-8F7A-2DDFB3F82DD1}" srcId="{2DA0929A-C438-4C6F-9048-73A09FC16DA9}" destId="{4B4C99C5-FC8A-4FFC-B744-998D0FD2ABF9}" srcOrd="1" destOrd="0" parTransId="{86226AE1-729F-45F0-84B4-11424DEAABC0}" sibTransId="{59CF7785-974F-4D9F-B823-E366F8F5BCE5}"/>
    <dgm:cxn modelId="{A83C7DD1-D36A-4860-BAF4-7EBC2121182A}" srcId="{85FC5640-3C88-45DA-98AE-A2454F3FB296}" destId="{DAF5F8FD-67A8-4F59-AD97-EBF8FDC3C7C7}" srcOrd="1" destOrd="0" parTransId="{802A7E97-F008-4F5A-BC63-1062803D27F5}" sibTransId="{0F1E25DA-91DC-4E75-8BB3-92318B171AF9}"/>
    <dgm:cxn modelId="{3A8E69FB-A9C9-47A0-8E70-4FC2BA954840}" type="presOf" srcId="{74596F8E-67CF-4DBC-89E5-A5F98D42F2AA}" destId="{EC8D7E8F-7461-4CDA-BBCA-BCB7869663E3}" srcOrd="0" destOrd="3" presId="urn:microsoft.com/office/officeart/2005/8/layout/hList1"/>
    <dgm:cxn modelId="{0AB088DF-DC80-4DC1-9563-D4A48073C0CC}" srcId="{85FC5640-3C88-45DA-98AE-A2454F3FB296}" destId="{529D362E-41E6-4E54-ACA4-3F223AAAF225}" srcOrd="4" destOrd="0" parTransId="{E63D4909-9E98-4A01-8CE8-D040D7CFEDA8}" sibTransId="{FC6AA414-255D-463D-BA8E-EF9D9E64835B}"/>
    <dgm:cxn modelId="{84F60B9A-9EE9-4CB6-B8EA-D65E5F068F6F}" type="presOf" srcId="{0AC7E207-9046-4E3F-9D96-4ECCF21E291F}" destId="{EC8D7E8F-7461-4CDA-BBCA-BCB7869663E3}" srcOrd="0" destOrd="0" presId="urn:microsoft.com/office/officeart/2005/8/layout/hList1"/>
    <dgm:cxn modelId="{45C8CFB7-5CD6-49D3-BBA0-747BC141E166}" srcId="{4B4C99C5-FC8A-4FFC-B744-998D0FD2ABF9}" destId="{5093B824-2564-48E1-B54E-5B17EB531318}" srcOrd="6" destOrd="0" parTransId="{DA0CF7A8-597B-458D-9B0E-BF566D225863}" sibTransId="{C0C64591-479E-48E6-BF5A-CEEEB9C48E9F}"/>
    <dgm:cxn modelId="{81C83D47-57F7-4F92-BA68-C0865DC560D7}" type="presOf" srcId="{4B4C99C5-FC8A-4FFC-B744-998D0FD2ABF9}" destId="{5E4C51A2-D861-4B56-8A62-D88B5B953834}" srcOrd="0" destOrd="0" presId="urn:microsoft.com/office/officeart/2005/8/layout/hList1"/>
    <dgm:cxn modelId="{F4A74ED4-5ABA-4300-BA39-557CDB924A76}" type="presOf" srcId="{1208E41F-C74E-4BE5-94AB-2045294E2554}" destId="{EC8D7E8F-7461-4CDA-BBCA-BCB7869663E3}" srcOrd="0" destOrd="2" presId="urn:microsoft.com/office/officeart/2005/8/layout/hList1"/>
    <dgm:cxn modelId="{6456799F-A01B-47BE-A393-4DC6D9FA8BE6}" type="presOf" srcId="{47CAEDFB-BC55-420F-96D0-B2D7366EAC61}" destId="{13338335-4889-4BB8-95E6-B4C950320B4D}" srcOrd="0" destOrd="3" presId="urn:microsoft.com/office/officeart/2005/8/layout/hList1"/>
    <dgm:cxn modelId="{157A1A61-B65B-4124-967D-8BAE462BF4A0}" srcId="{85FC5640-3C88-45DA-98AE-A2454F3FB296}" destId="{47CAEDFB-BC55-420F-96D0-B2D7366EAC61}" srcOrd="3" destOrd="0" parTransId="{D1DC850F-B651-4364-AE7B-C905F4BD5F86}" sibTransId="{524AA0F2-FA16-4F06-A084-BA74527E278D}"/>
    <dgm:cxn modelId="{11CA59AC-AB8A-4BEE-A938-4D4F9B7A8747}" srcId="{4B4C99C5-FC8A-4FFC-B744-998D0FD2ABF9}" destId="{74596F8E-67CF-4DBC-89E5-A5F98D42F2AA}" srcOrd="3" destOrd="0" parTransId="{04F36DB2-4F40-450B-B32B-0875F6D302D2}" sibTransId="{52EC76EC-174D-4BA4-B089-B7999A5F81F6}"/>
    <dgm:cxn modelId="{5B6EAFBA-87C8-44E2-B5D7-4E3891E8E1F9}" type="presOf" srcId="{47FE5283-B56E-47B5-B629-4E52C235C82C}" destId="{EC8D7E8F-7461-4CDA-BBCA-BCB7869663E3}" srcOrd="0" destOrd="1" presId="urn:microsoft.com/office/officeart/2005/8/layout/hList1"/>
    <dgm:cxn modelId="{00A4D389-0C5B-4640-8931-B2CDD3BEA0E3}" type="presOf" srcId="{2DA0929A-C438-4C6F-9048-73A09FC16DA9}" destId="{2BB67034-82FF-48B6-955E-89AD90AE0D01}" srcOrd="0" destOrd="0" presId="urn:microsoft.com/office/officeart/2005/8/layout/hList1"/>
    <dgm:cxn modelId="{C2FB8B53-BD77-4A59-B767-3D7338BD6C03}" srcId="{4B4C99C5-FC8A-4FFC-B744-998D0FD2ABF9}" destId="{0AC7E207-9046-4E3F-9D96-4ECCF21E291F}" srcOrd="0" destOrd="0" parTransId="{E4982B45-F26E-4334-8B91-F67D0FAE6FB7}" sibTransId="{C0FF3264-83F2-422B-B370-0185C5FAC2F1}"/>
    <dgm:cxn modelId="{4A7E0021-6838-4706-88EC-79241B92975C}" srcId="{85FC5640-3C88-45DA-98AE-A2454F3FB296}" destId="{B5E4406F-47F4-405B-BF58-4AD1A5F99E54}" srcOrd="0" destOrd="0" parTransId="{4ED8F8E1-9FBE-4C94-9C79-83A10FA62EEE}" sibTransId="{91884BF1-CAB1-42F7-BCA6-7A4707F99937}"/>
    <dgm:cxn modelId="{BA71A698-94FD-4EFB-A826-E9A388F0E87E}" type="presOf" srcId="{DAF5F8FD-67A8-4F59-AD97-EBF8FDC3C7C7}" destId="{13338335-4889-4BB8-95E6-B4C950320B4D}" srcOrd="0" destOrd="1" presId="urn:microsoft.com/office/officeart/2005/8/layout/hList1"/>
    <dgm:cxn modelId="{2FE2EE1A-377E-4C6D-B5B4-379FFE5F0A35}" srcId="{2DA0929A-C438-4C6F-9048-73A09FC16DA9}" destId="{85FC5640-3C88-45DA-98AE-A2454F3FB296}" srcOrd="0" destOrd="0" parTransId="{738D20DD-9508-401F-86C1-AD6F27F1DE7E}" sibTransId="{2A7851CB-A31B-4F21-BDC1-667BF66E1CAA}"/>
    <dgm:cxn modelId="{FD0962C6-0E29-4706-AA92-730D138DC20F}" srcId="{4B4C99C5-FC8A-4FFC-B744-998D0FD2ABF9}" destId="{47FE5283-B56E-47B5-B629-4E52C235C82C}" srcOrd="1" destOrd="0" parTransId="{1782A43C-6F54-4AA3-A8F2-A56CD150251B}" sibTransId="{6B32C1A1-A664-49EA-8F80-631DDBBAE175}"/>
    <dgm:cxn modelId="{E52DF549-3466-439D-8BA1-F0A5416A1F9F}" type="presOf" srcId="{1AEBA856-0A50-4835-A8D3-EF85E69AB821}" destId="{EC8D7E8F-7461-4CDA-BBCA-BCB7869663E3}" srcOrd="0" destOrd="5" presId="urn:microsoft.com/office/officeart/2005/8/layout/hList1"/>
    <dgm:cxn modelId="{DFB37E44-F480-4F66-BA87-099AB9958E5B}" type="presOf" srcId="{529D362E-41E6-4E54-ACA4-3F223AAAF225}" destId="{13338335-4889-4BB8-95E6-B4C950320B4D}" srcOrd="0" destOrd="4" presId="urn:microsoft.com/office/officeart/2005/8/layout/hList1"/>
    <dgm:cxn modelId="{90242860-F828-4141-95E4-B346A40B730A}" srcId="{4B4C99C5-FC8A-4FFC-B744-998D0FD2ABF9}" destId="{1AEBA856-0A50-4835-A8D3-EF85E69AB821}" srcOrd="5" destOrd="0" parTransId="{E6D340CF-F15E-402E-8870-A6AB3FE4A3A6}" sibTransId="{18EE30CD-FA30-4F97-A5AE-22943E6EEE33}"/>
    <dgm:cxn modelId="{E4CBC068-7D51-41A7-AB7F-BD40CAABCABA}" type="presOf" srcId="{0E2CA097-0FF3-477F-A4DE-F1B67115A827}" destId="{13338335-4889-4BB8-95E6-B4C950320B4D}" srcOrd="0" destOrd="2" presId="urn:microsoft.com/office/officeart/2005/8/layout/hList1"/>
    <dgm:cxn modelId="{975CD225-44A1-4397-847E-CF0B4AA0BCED}" type="presParOf" srcId="{2BB67034-82FF-48B6-955E-89AD90AE0D01}" destId="{137D27B7-E3FB-481E-90D1-9A37350760A5}" srcOrd="0" destOrd="0" presId="urn:microsoft.com/office/officeart/2005/8/layout/hList1"/>
    <dgm:cxn modelId="{AF85DE6B-E567-435E-B848-12ACEF78F9D8}" type="presParOf" srcId="{137D27B7-E3FB-481E-90D1-9A37350760A5}" destId="{21A9FFCD-54F3-451D-AF05-67EAFBE6A97B}" srcOrd="0" destOrd="0" presId="urn:microsoft.com/office/officeart/2005/8/layout/hList1"/>
    <dgm:cxn modelId="{48B36685-AB44-49B2-8BBC-8F3CCBC36AB5}" type="presParOf" srcId="{137D27B7-E3FB-481E-90D1-9A37350760A5}" destId="{13338335-4889-4BB8-95E6-B4C950320B4D}" srcOrd="1" destOrd="0" presId="urn:microsoft.com/office/officeart/2005/8/layout/hList1"/>
    <dgm:cxn modelId="{ECBF45CD-59CB-4473-89C9-6A8CDB35E8F9}" type="presParOf" srcId="{2BB67034-82FF-48B6-955E-89AD90AE0D01}" destId="{2C7E3941-7CA5-481E-A135-D47D2724D92E}" srcOrd="1" destOrd="0" presId="urn:microsoft.com/office/officeart/2005/8/layout/hList1"/>
    <dgm:cxn modelId="{DBADBF90-DE14-4F11-8CCE-B91F9805CAC7}" type="presParOf" srcId="{2BB67034-82FF-48B6-955E-89AD90AE0D01}" destId="{0D7B4186-D62F-4F99-91C2-BAD29CD53B45}" srcOrd="2" destOrd="0" presId="urn:microsoft.com/office/officeart/2005/8/layout/hList1"/>
    <dgm:cxn modelId="{8681C968-D562-408E-BAB7-D4A2EA287AA4}" type="presParOf" srcId="{0D7B4186-D62F-4F99-91C2-BAD29CD53B45}" destId="{5E4C51A2-D861-4B56-8A62-D88B5B953834}" srcOrd="0" destOrd="0" presId="urn:microsoft.com/office/officeart/2005/8/layout/hList1"/>
    <dgm:cxn modelId="{8DEE25A1-7C40-44BC-825B-57EE7CFAA4FC}" type="presParOf" srcId="{0D7B4186-D62F-4F99-91C2-BAD29CD53B45}" destId="{EC8D7E8F-7461-4CDA-BBCA-BCB7869663E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46771A-6173-414A-926A-01216FFFAD5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BD2E289-ED51-4498-905E-5514F19A4F0F}">
      <dgm:prSet phldrT="[Text]"/>
      <dgm:spPr/>
      <dgm:t>
        <a:bodyPr/>
        <a:lstStyle/>
        <a:p>
          <a:r>
            <a:rPr lang="en-US" dirty="0"/>
            <a:t>I. BU NON-SPONSORED ACTIVITY</a:t>
          </a:r>
        </a:p>
      </dgm:t>
    </dgm:pt>
    <dgm:pt modelId="{0412F45D-CB36-4CF1-B4DC-2498D6E5D2A0}" type="parTrans" cxnId="{6C7FADF4-C475-468D-9710-9D2D82EE9296}">
      <dgm:prSet/>
      <dgm:spPr/>
      <dgm:t>
        <a:bodyPr/>
        <a:lstStyle/>
        <a:p>
          <a:endParaRPr lang="en-US"/>
        </a:p>
      </dgm:t>
    </dgm:pt>
    <dgm:pt modelId="{FCF3050F-E76B-463D-AC8C-328B9A96F6A4}" type="sibTrans" cxnId="{6C7FADF4-C475-468D-9710-9D2D82EE9296}">
      <dgm:prSet/>
      <dgm:spPr/>
      <dgm:t>
        <a:bodyPr/>
        <a:lstStyle/>
        <a:p>
          <a:endParaRPr lang="en-US"/>
        </a:p>
      </dgm:t>
    </dgm:pt>
    <dgm:pt modelId="{9E6F2775-CCAD-4E16-B6E8-C5C43F8C6606}">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t>For BU or BMC</a:t>
          </a:r>
        </a:p>
        <a:p>
          <a:pPr marL="114300" lvl="1" indent="0" defTabSz="666750">
            <a:lnSpc>
              <a:spcPct val="90000"/>
            </a:lnSpc>
            <a:spcBef>
              <a:spcPct val="0"/>
            </a:spcBef>
            <a:spcAft>
              <a:spcPct val="15000"/>
            </a:spcAft>
            <a:buFont typeface="Arial" panose="020B0604020202020204" pitchFamily="34" charset="0"/>
            <a:buChar char="•"/>
          </a:pPr>
          <a:r>
            <a:rPr lang="en-US" dirty="0"/>
            <a:t>Clinical time</a:t>
          </a:r>
        </a:p>
      </dgm:t>
    </dgm:pt>
    <dgm:pt modelId="{5124FECE-D374-48EB-93C4-5C259C4D558B}" type="parTrans" cxnId="{A8480F27-CE6D-47DC-A971-9B6859DDE5D2}">
      <dgm:prSet/>
      <dgm:spPr/>
      <dgm:t>
        <a:bodyPr/>
        <a:lstStyle/>
        <a:p>
          <a:endParaRPr lang="en-US"/>
        </a:p>
      </dgm:t>
    </dgm:pt>
    <dgm:pt modelId="{72941AD9-C02B-4871-981F-8C2351C2CA7A}" type="sibTrans" cxnId="{A8480F27-CE6D-47DC-A971-9B6859DDE5D2}">
      <dgm:prSet/>
      <dgm:spPr/>
      <dgm:t>
        <a:bodyPr/>
        <a:lstStyle/>
        <a:p>
          <a:endParaRPr lang="en-US"/>
        </a:p>
      </dgm:t>
    </dgm:pt>
    <dgm:pt modelId="{0D6736D7-594F-420C-AC12-F33C841246DF}">
      <dgm:prSet phldrT="[Text]"/>
      <dgm:spPr/>
      <dgm:t>
        <a:bodyPr/>
        <a:lstStyle/>
        <a:p>
          <a:r>
            <a:rPr lang="en-US" dirty="0"/>
            <a:t>II. BU SPONSORED ACTIVITY</a:t>
          </a:r>
        </a:p>
      </dgm:t>
    </dgm:pt>
    <dgm:pt modelId="{9E7CFB7A-0DFE-4DBA-A75C-77ED1993BDD6}" type="parTrans" cxnId="{E889A87B-D7A3-4C86-AC51-7EE2DE1A8563}">
      <dgm:prSet/>
      <dgm:spPr/>
      <dgm:t>
        <a:bodyPr/>
        <a:lstStyle/>
        <a:p>
          <a:endParaRPr lang="en-US"/>
        </a:p>
      </dgm:t>
    </dgm:pt>
    <dgm:pt modelId="{C9E8F161-4322-4493-A9D6-9903F88AEC97}" type="sibTrans" cxnId="{E889A87B-D7A3-4C86-AC51-7EE2DE1A8563}">
      <dgm:prSet/>
      <dgm:spPr/>
      <dgm:t>
        <a:bodyPr/>
        <a:lstStyle/>
        <a:p>
          <a:endParaRPr lang="en-US"/>
        </a:p>
      </dgm:t>
    </dgm:pt>
    <dgm:pt modelId="{84CE8098-78CD-4A8E-BE3F-0A404A499B41}">
      <dgm:prSet phldrT="[Text]"/>
      <dgm:spPr/>
      <dgm:t>
        <a:bodyPr/>
        <a:lstStyle/>
        <a:p>
          <a:r>
            <a:rPr lang="en-US" b="1" dirty="0"/>
            <a:t>BU</a:t>
          </a:r>
          <a:r>
            <a:rPr lang="en-US" dirty="0"/>
            <a:t> Sponsored Agreements</a:t>
          </a:r>
        </a:p>
      </dgm:t>
    </dgm:pt>
    <dgm:pt modelId="{3FC8259E-D1F5-4E6F-BDE0-E186032B0853}" type="parTrans" cxnId="{D395A950-B13C-426A-8433-75397C24826F}">
      <dgm:prSet/>
      <dgm:spPr/>
      <dgm:t>
        <a:bodyPr/>
        <a:lstStyle/>
        <a:p>
          <a:endParaRPr lang="en-US"/>
        </a:p>
      </dgm:t>
    </dgm:pt>
    <dgm:pt modelId="{9F9A9E70-5E25-40B6-A545-3F3C8A083042}" type="sibTrans" cxnId="{D395A950-B13C-426A-8433-75397C24826F}">
      <dgm:prSet/>
      <dgm:spPr/>
      <dgm:t>
        <a:bodyPr/>
        <a:lstStyle/>
        <a:p>
          <a:endParaRPr lang="en-US"/>
        </a:p>
      </dgm:t>
    </dgm:pt>
    <dgm:pt modelId="{99C3B5E3-914A-4CD0-99D1-CCC5DB9C08F0}">
      <dgm:prSet phldrT="[Text]"/>
      <dgm:spPr/>
      <dgm:t>
        <a:bodyPr/>
        <a:lstStyle/>
        <a:p>
          <a:r>
            <a:rPr lang="en-US" dirty="0"/>
            <a:t>III. SERVICES PROVIDED TO BOSTON MEDICAL CENTER (as Vendor)</a:t>
          </a:r>
        </a:p>
      </dgm:t>
    </dgm:pt>
    <dgm:pt modelId="{725920B8-1306-463B-B1AF-58E3AD90959E}" type="parTrans" cxnId="{80E603A8-B79D-4825-9201-DAD4CCA0652A}">
      <dgm:prSet/>
      <dgm:spPr/>
      <dgm:t>
        <a:bodyPr/>
        <a:lstStyle/>
        <a:p>
          <a:endParaRPr lang="en-US"/>
        </a:p>
      </dgm:t>
    </dgm:pt>
    <dgm:pt modelId="{68712C8D-5CE5-40E3-8944-A229A4FC08A2}" type="sibTrans" cxnId="{80E603A8-B79D-4825-9201-DAD4CCA0652A}">
      <dgm:prSet/>
      <dgm:spPr/>
      <dgm:t>
        <a:bodyPr/>
        <a:lstStyle/>
        <a:p>
          <a:endParaRPr lang="en-US"/>
        </a:p>
      </dgm:t>
    </dgm:pt>
    <dgm:pt modelId="{389E74AB-BBF5-4EA1-A454-629FBE4B1C69}">
      <dgm:prSet phldrT="[Text]"/>
      <dgm:spPr/>
      <dgm:t>
        <a:bodyPr/>
        <a:lstStyle/>
        <a:p>
          <a:r>
            <a:rPr lang="en-US" b="1" dirty="0"/>
            <a:t>BMC</a:t>
          </a:r>
          <a:r>
            <a:rPr lang="en-US" dirty="0"/>
            <a:t> Sponsored Agreements</a:t>
          </a:r>
        </a:p>
      </dgm:t>
    </dgm:pt>
    <dgm:pt modelId="{F33A123B-46FB-4B40-ACCD-B63DA11B54DD}" type="parTrans" cxnId="{3C077180-9D95-4B8B-8F34-90B6FBE6067F}">
      <dgm:prSet/>
      <dgm:spPr/>
      <dgm:t>
        <a:bodyPr/>
        <a:lstStyle/>
        <a:p>
          <a:endParaRPr lang="en-US"/>
        </a:p>
      </dgm:t>
    </dgm:pt>
    <dgm:pt modelId="{51563ECE-99F7-41AE-BDF5-8F88B26C18C0}" type="sibTrans" cxnId="{3C077180-9D95-4B8B-8F34-90B6FBE6067F}">
      <dgm:prSet/>
      <dgm:spPr/>
      <dgm:t>
        <a:bodyPr/>
        <a:lstStyle/>
        <a:p>
          <a:endParaRPr lang="en-US"/>
        </a:p>
      </dgm:t>
    </dgm:pt>
    <dgm:pt modelId="{92BD87C6-086C-48F8-A202-A779659B664A}">
      <dgm:prSet phldrT="[Text]"/>
      <dgm:spPr/>
      <dgm:t>
        <a:bodyPr/>
        <a:lstStyle/>
        <a:p>
          <a:r>
            <a:rPr lang="en-US" dirty="0"/>
            <a:t>Cost Sharing: </a:t>
          </a:r>
          <a:r>
            <a:rPr lang="en-US" b="1" dirty="0"/>
            <a:t>BMC or BU </a:t>
          </a:r>
          <a:r>
            <a:rPr lang="en-US" dirty="0"/>
            <a:t>Cost Sharing</a:t>
          </a:r>
        </a:p>
      </dgm:t>
    </dgm:pt>
    <dgm:pt modelId="{60FD2F24-BCAA-4213-9C55-BEBBB52F2127}" type="parTrans" cxnId="{4345F7FF-60A9-4CD3-A887-A87B083A2D0C}">
      <dgm:prSet/>
      <dgm:spPr/>
      <dgm:t>
        <a:bodyPr/>
        <a:lstStyle/>
        <a:p>
          <a:endParaRPr lang="en-US"/>
        </a:p>
      </dgm:t>
    </dgm:pt>
    <dgm:pt modelId="{D4EFEF47-B4E8-46D1-B204-C56382BD11CC}" type="sibTrans" cxnId="{4345F7FF-60A9-4CD3-A887-A87B083A2D0C}">
      <dgm:prSet/>
      <dgm:spPr/>
      <dgm:t>
        <a:bodyPr/>
        <a:lstStyle/>
        <a:p>
          <a:endParaRPr lang="en-US"/>
        </a:p>
      </dgm:t>
    </dgm:pt>
    <dgm:pt modelId="{CD5AE760-A9B9-42E6-A4B4-B69EE8C5D010}">
      <dgm:prSet/>
      <dgm:spPr/>
      <dgm:t>
        <a:bodyPr/>
        <a:lstStyle/>
        <a:p>
          <a:pPr marL="114300" lvl="1" indent="0" defTabSz="666750">
            <a:lnSpc>
              <a:spcPct val="90000"/>
            </a:lnSpc>
            <a:spcBef>
              <a:spcPct val="0"/>
            </a:spcBef>
            <a:spcAft>
              <a:spcPct val="15000"/>
            </a:spcAft>
          </a:pPr>
          <a:r>
            <a:rPr lang="en-US" dirty="0"/>
            <a:t>Teaching time</a:t>
          </a:r>
        </a:p>
      </dgm:t>
    </dgm:pt>
    <dgm:pt modelId="{5B2C342D-DF0A-4FEC-8BC0-84090D6A39B0}" type="parTrans" cxnId="{D49A9B27-73B3-4C05-9451-8AEF78AAD298}">
      <dgm:prSet/>
      <dgm:spPr/>
      <dgm:t>
        <a:bodyPr/>
        <a:lstStyle/>
        <a:p>
          <a:endParaRPr lang="en-US"/>
        </a:p>
      </dgm:t>
    </dgm:pt>
    <dgm:pt modelId="{8CDD4C9A-9FF9-46B5-BA2F-B2529D12EF87}" type="sibTrans" cxnId="{D49A9B27-73B3-4C05-9451-8AEF78AAD298}">
      <dgm:prSet/>
      <dgm:spPr/>
      <dgm:t>
        <a:bodyPr/>
        <a:lstStyle/>
        <a:p>
          <a:endParaRPr lang="en-US"/>
        </a:p>
      </dgm:t>
    </dgm:pt>
    <dgm:pt modelId="{85BE2FFB-BD26-44C5-B4FB-35F6AE823962}">
      <dgm:prSet/>
      <dgm:spPr/>
      <dgm:t>
        <a:bodyPr/>
        <a:lstStyle/>
        <a:p>
          <a:pPr marL="114300" lvl="1" indent="0" defTabSz="666750">
            <a:lnSpc>
              <a:spcPct val="90000"/>
            </a:lnSpc>
            <a:spcBef>
              <a:spcPct val="0"/>
            </a:spcBef>
            <a:spcAft>
              <a:spcPct val="15000"/>
            </a:spcAft>
          </a:pPr>
          <a:r>
            <a:rPr lang="en-US" dirty="0"/>
            <a:t>Non-sponsored gifts</a:t>
          </a:r>
        </a:p>
      </dgm:t>
    </dgm:pt>
    <dgm:pt modelId="{82901FBA-72E0-4BF6-AB8A-8F8B947BA0ED}" type="parTrans" cxnId="{773F645C-9F80-4C55-BC85-F53B6FAD3EFD}">
      <dgm:prSet/>
      <dgm:spPr/>
      <dgm:t>
        <a:bodyPr/>
        <a:lstStyle/>
        <a:p>
          <a:endParaRPr lang="en-US"/>
        </a:p>
      </dgm:t>
    </dgm:pt>
    <dgm:pt modelId="{6FD86A5A-B917-4465-B33A-27724C38B3AB}" type="sibTrans" cxnId="{773F645C-9F80-4C55-BC85-F53B6FAD3EFD}">
      <dgm:prSet/>
      <dgm:spPr/>
      <dgm:t>
        <a:bodyPr/>
        <a:lstStyle/>
        <a:p>
          <a:endParaRPr lang="en-US"/>
        </a:p>
      </dgm:t>
    </dgm:pt>
    <dgm:pt modelId="{5E599EFD-F971-44AF-9B24-3CE012400AB6}">
      <dgm:prSet/>
      <dgm:spPr/>
      <dgm:t>
        <a:bodyPr/>
        <a:lstStyle/>
        <a:p>
          <a:pPr marL="114300" lvl="1" indent="0" defTabSz="666750">
            <a:lnSpc>
              <a:spcPct val="90000"/>
            </a:lnSpc>
            <a:spcBef>
              <a:spcPct val="0"/>
            </a:spcBef>
            <a:spcAft>
              <a:spcPct val="15000"/>
            </a:spcAft>
          </a:pPr>
          <a:r>
            <a:rPr lang="en-US" dirty="0"/>
            <a:t>Administrative time</a:t>
          </a:r>
        </a:p>
      </dgm:t>
    </dgm:pt>
    <dgm:pt modelId="{A3A68DF4-EAF4-49D1-B8D2-F01A47A64C38}" type="parTrans" cxnId="{B22B6331-2DAD-4C4B-9D40-C70AE1E2F845}">
      <dgm:prSet/>
      <dgm:spPr/>
      <dgm:t>
        <a:bodyPr/>
        <a:lstStyle/>
        <a:p>
          <a:endParaRPr lang="en-US"/>
        </a:p>
      </dgm:t>
    </dgm:pt>
    <dgm:pt modelId="{6ABAF798-F896-4D6D-81BA-036670E0F80C}" type="sibTrans" cxnId="{B22B6331-2DAD-4C4B-9D40-C70AE1E2F845}">
      <dgm:prSet/>
      <dgm:spPr/>
      <dgm:t>
        <a:bodyPr/>
        <a:lstStyle/>
        <a:p>
          <a:endParaRPr lang="en-US"/>
        </a:p>
      </dgm:t>
    </dgm:pt>
    <dgm:pt modelId="{3B324447-AA93-472D-B71C-B1494F7DB866}">
      <dgm:prSet/>
      <dgm:spPr/>
      <dgm:t>
        <a:bodyPr/>
        <a:lstStyle/>
        <a:p>
          <a:pPr marL="114300" lvl="1" indent="0" defTabSz="666750">
            <a:lnSpc>
              <a:spcPct val="90000"/>
            </a:lnSpc>
            <a:spcBef>
              <a:spcPct val="0"/>
            </a:spcBef>
            <a:spcAft>
              <a:spcPct val="15000"/>
            </a:spcAft>
          </a:pPr>
          <a:endParaRPr lang="en-US" dirty="0"/>
        </a:p>
      </dgm:t>
    </dgm:pt>
    <dgm:pt modelId="{433C40C3-2159-4D2A-B3C4-04A620F626D5}" type="parTrans" cxnId="{98D646E5-E05C-4372-A1EC-483427C54AA7}">
      <dgm:prSet/>
      <dgm:spPr/>
      <dgm:t>
        <a:bodyPr/>
        <a:lstStyle/>
        <a:p>
          <a:endParaRPr lang="en-US"/>
        </a:p>
      </dgm:t>
    </dgm:pt>
    <dgm:pt modelId="{3D5783C9-2541-4A16-BE87-8576DC59A200}" type="sibTrans" cxnId="{98D646E5-E05C-4372-A1EC-483427C54AA7}">
      <dgm:prSet/>
      <dgm:spPr/>
      <dgm:t>
        <a:bodyPr/>
        <a:lstStyle/>
        <a:p>
          <a:endParaRPr lang="en-US"/>
        </a:p>
      </dgm:t>
    </dgm:pt>
    <dgm:pt modelId="{008E90F1-B9D4-4688-9EAE-625E6893A783}" type="pres">
      <dgm:prSet presAssocID="{4F46771A-6173-414A-926A-01216FFFAD54}" presName="Name0" presStyleCnt="0">
        <dgm:presLayoutVars>
          <dgm:dir/>
          <dgm:animLvl val="lvl"/>
          <dgm:resizeHandles val="exact"/>
        </dgm:presLayoutVars>
      </dgm:prSet>
      <dgm:spPr/>
      <dgm:t>
        <a:bodyPr/>
        <a:lstStyle/>
        <a:p>
          <a:endParaRPr lang="en-US"/>
        </a:p>
      </dgm:t>
    </dgm:pt>
    <dgm:pt modelId="{A807820F-B43A-4FE3-B13E-574CD81D7563}" type="pres">
      <dgm:prSet presAssocID="{8BD2E289-ED51-4498-905E-5514F19A4F0F}" presName="linNode" presStyleCnt="0"/>
      <dgm:spPr/>
    </dgm:pt>
    <dgm:pt modelId="{27309015-C201-47D4-A7EB-0ED73DE1BC75}" type="pres">
      <dgm:prSet presAssocID="{8BD2E289-ED51-4498-905E-5514F19A4F0F}" presName="parentText" presStyleLbl="node1" presStyleIdx="0" presStyleCnt="3">
        <dgm:presLayoutVars>
          <dgm:chMax val="1"/>
          <dgm:bulletEnabled val="1"/>
        </dgm:presLayoutVars>
      </dgm:prSet>
      <dgm:spPr/>
      <dgm:t>
        <a:bodyPr/>
        <a:lstStyle/>
        <a:p>
          <a:endParaRPr lang="en-US"/>
        </a:p>
      </dgm:t>
    </dgm:pt>
    <dgm:pt modelId="{80D45FCE-ECDF-4547-88F5-FB5BD8619633}" type="pres">
      <dgm:prSet presAssocID="{8BD2E289-ED51-4498-905E-5514F19A4F0F}" presName="descendantText" presStyleLbl="alignAccFollowNode1" presStyleIdx="0" presStyleCnt="3">
        <dgm:presLayoutVars>
          <dgm:bulletEnabled val="1"/>
        </dgm:presLayoutVars>
      </dgm:prSet>
      <dgm:spPr/>
      <dgm:t>
        <a:bodyPr/>
        <a:lstStyle/>
        <a:p>
          <a:endParaRPr lang="en-US"/>
        </a:p>
      </dgm:t>
    </dgm:pt>
    <dgm:pt modelId="{5D87E9E6-2380-42F2-8D74-76D7167E250A}" type="pres">
      <dgm:prSet presAssocID="{FCF3050F-E76B-463D-AC8C-328B9A96F6A4}" presName="sp" presStyleCnt="0"/>
      <dgm:spPr/>
    </dgm:pt>
    <dgm:pt modelId="{178FABA1-8C53-42A6-A8BD-CF4E0E17C6BC}" type="pres">
      <dgm:prSet presAssocID="{0D6736D7-594F-420C-AC12-F33C841246DF}" presName="linNode" presStyleCnt="0"/>
      <dgm:spPr/>
    </dgm:pt>
    <dgm:pt modelId="{329341C8-BFD8-4946-9304-70822610EA9D}" type="pres">
      <dgm:prSet presAssocID="{0D6736D7-594F-420C-AC12-F33C841246DF}" presName="parentText" presStyleLbl="node1" presStyleIdx="1" presStyleCnt="3">
        <dgm:presLayoutVars>
          <dgm:chMax val="1"/>
          <dgm:bulletEnabled val="1"/>
        </dgm:presLayoutVars>
      </dgm:prSet>
      <dgm:spPr/>
      <dgm:t>
        <a:bodyPr/>
        <a:lstStyle/>
        <a:p>
          <a:endParaRPr lang="en-US"/>
        </a:p>
      </dgm:t>
    </dgm:pt>
    <dgm:pt modelId="{52536379-E089-428D-BACA-CE63098D2878}" type="pres">
      <dgm:prSet presAssocID="{0D6736D7-594F-420C-AC12-F33C841246DF}" presName="descendantText" presStyleLbl="alignAccFollowNode1" presStyleIdx="1" presStyleCnt="3">
        <dgm:presLayoutVars>
          <dgm:bulletEnabled val="1"/>
        </dgm:presLayoutVars>
      </dgm:prSet>
      <dgm:spPr/>
      <dgm:t>
        <a:bodyPr/>
        <a:lstStyle/>
        <a:p>
          <a:endParaRPr lang="en-US"/>
        </a:p>
      </dgm:t>
    </dgm:pt>
    <dgm:pt modelId="{4F77D168-F617-49B5-83F1-BFC0DA5360D8}" type="pres">
      <dgm:prSet presAssocID="{C9E8F161-4322-4493-A9D6-9903F88AEC97}" presName="sp" presStyleCnt="0"/>
      <dgm:spPr/>
    </dgm:pt>
    <dgm:pt modelId="{E4F887B2-52F2-48EB-8C52-618DFEA01C70}" type="pres">
      <dgm:prSet presAssocID="{99C3B5E3-914A-4CD0-99D1-CCC5DB9C08F0}" presName="linNode" presStyleCnt="0"/>
      <dgm:spPr/>
    </dgm:pt>
    <dgm:pt modelId="{3926A912-21A6-4AC0-AEB2-54E2F73B5E23}" type="pres">
      <dgm:prSet presAssocID="{99C3B5E3-914A-4CD0-99D1-CCC5DB9C08F0}" presName="parentText" presStyleLbl="node1" presStyleIdx="2" presStyleCnt="3">
        <dgm:presLayoutVars>
          <dgm:chMax val="1"/>
          <dgm:bulletEnabled val="1"/>
        </dgm:presLayoutVars>
      </dgm:prSet>
      <dgm:spPr/>
      <dgm:t>
        <a:bodyPr/>
        <a:lstStyle/>
        <a:p>
          <a:endParaRPr lang="en-US"/>
        </a:p>
      </dgm:t>
    </dgm:pt>
    <dgm:pt modelId="{05EAF7FB-009A-4A8D-8BD0-072103A6B685}" type="pres">
      <dgm:prSet presAssocID="{99C3B5E3-914A-4CD0-99D1-CCC5DB9C08F0}" presName="descendantText" presStyleLbl="alignAccFollowNode1" presStyleIdx="2" presStyleCnt="3">
        <dgm:presLayoutVars>
          <dgm:bulletEnabled val="1"/>
        </dgm:presLayoutVars>
      </dgm:prSet>
      <dgm:spPr/>
      <dgm:t>
        <a:bodyPr/>
        <a:lstStyle/>
        <a:p>
          <a:endParaRPr lang="en-US"/>
        </a:p>
      </dgm:t>
    </dgm:pt>
  </dgm:ptLst>
  <dgm:cxnLst>
    <dgm:cxn modelId="{8493D5CE-FE8A-451B-9DA7-DF12FCF55B00}" type="presOf" srcId="{92BD87C6-086C-48F8-A202-A779659B664A}" destId="{52536379-E089-428D-BACA-CE63098D2878}" srcOrd="0" destOrd="1" presId="urn:microsoft.com/office/officeart/2005/8/layout/vList5"/>
    <dgm:cxn modelId="{5FB08745-D901-42F3-9E20-9608A3ADF07A}" type="presOf" srcId="{3B324447-AA93-472D-B71C-B1494F7DB866}" destId="{80D45FCE-ECDF-4547-88F5-FB5BD8619633}" srcOrd="0" destOrd="4" presId="urn:microsoft.com/office/officeart/2005/8/layout/vList5"/>
    <dgm:cxn modelId="{CF837726-E580-41FA-AA3D-8375D459C896}" type="presOf" srcId="{84CE8098-78CD-4A8E-BE3F-0A404A499B41}" destId="{52536379-E089-428D-BACA-CE63098D2878}" srcOrd="0" destOrd="0" presId="urn:microsoft.com/office/officeart/2005/8/layout/vList5"/>
    <dgm:cxn modelId="{F42927EA-171C-4144-BDA3-44F68C62CFF4}" type="presOf" srcId="{99C3B5E3-914A-4CD0-99D1-CCC5DB9C08F0}" destId="{3926A912-21A6-4AC0-AEB2-54E2F73B5E23}" srcOrd="0" destOrd="0" presId="urn:microsoft.com/office/officeart/2005/8/layout/vList5"/>
    <dgm:cxn modelId="{0518CEE8-9A51-46A4-A170-82870FA9EEFC}" type="presOf" srcId="{5E599EFD-F971-44AF-9B24-3CE012400AB6}" destId="{80D45FCE-ECDF-4547-88F5-FB5BD8619633}" srcOrd="0" destOrd="3" presId="urn:microsoft.com/office/officeart/2005/8/layout/vList5"/>
    <dgm:cxn modelId="{773F645C-9F80-4C55-BC85-F53B6FAD3EFD}" srcId="{8BD2E289-ED51-4498-905E-5514F19A4F0F}" destId="{85BE2FFB-BD26-44C5-B4FB-35F6AE823962}" srcOrd="2" destOrd="0" parTransId="{82901FBA-72E0-4BF6-AB8A-8F8B947BA0ED}" sibTransId="{6FD86A5A-B917-4465-B33A-27724C38B3AB}"/>
    <dgm:cxn modelId="{DA5E366D-DB74-4910-BD79-3EDADC593C4D}" type="presOf" srcId="{389E74AB-BBF5-4EA1-A454-629FBE4B1C69}" destId="{05EAF7FB-009A-4A8D-8BD0-072103A6B685}" srcOrd="0" destOrd="0" presId="urn:microsoft.com/office/officeart/2005/8/layout/vList5"/>
    <dgm:cxn modelId="{3C077180-9D95-4B8B-8F34-90B6FBE6067F}" srcId="{99C3B5E3-914A-4CD0-99D1-CCC5DB9C08F0}" destId="{389E74AB-BBF5-4EA1-A454-629FBE4B1C69}" srcOrd="0" destOrd="0" parTransId="{F33A123B-46FB-4B40-ACCD-B63DA11B54DD}" sibTransId="{51563ECE-99F7-41AE-BDF5-8F88B26C18C0}"/>
    <dgm:cxn modelId="{5A8369CA-0584-452A-81ED-FA1034CA5BC2}" type="presOf" srcId="{CD5AE760-A9B9-42E6-A4B4-B69EE8C5D010}" destId="{80D45FCE-ECDF-4547-88F5-FB5BD8619633}" srcOrd="0" destOrd="1" presId="urn:microsoft.com/office/officeart/2005/8/layout/vList5"/>
    <dgm:cxn modelId="{1D662A88-1455-4D7A-A701-797F91E99D70}" type="presOf" srcId="{8BD2E289-ED51-4498-905E-5514F19A4F0F}" destId="{27309015-C201-47D4-A7EB-0ED73DE1BC75}" srcOrd="0" destOrd="0" presId="urn:microsoft.com/office/officeart/2005/8/layout/vList5"/>
    <dgm:cxn modelId="{6C7FADF4-C475-468D-9710-9D2D82EE9296}" srcId="{4F46771A-6173-414A-926A-01216FFFAD54}" destId="{8BD2E289-ED51-4498-905E-5514F19A4F0F}" srcOrd="0" destOrd="0" parTransId="{0412F45D-CB36-4CF1-B4DC-2498D6E5D2A0}" sibTransId="{FCF3050F-E76B-463D-AC8C-328B9A96F6A4}"/>
    <dgm:cxn modelId="{80E603A8-B79D-4825-9201-DAD4CCA0652A}" srcId="{4F46771A-6173-414A-926A-01216FFFAD54}" destId="{99C3B5E3-914A-4CD0-99D1-CCC5DB9C08F0}" srcOrd="2" destOrd="0" parTransId="{725920B8-1306-463B-B1AF-58E3AD90959E}" sibTransId="{68712C8D-5CE5-40E3-8944-A229A4FC08A2}"/>
    <dgm:cxn modelId="{A249B301-4632-43BE-8668-200A397BCD7E}" type="presOf" srcId="{85BE2FFB-BD26-44C5-B4FB-35F6AE823962}" destId="{80D45FCE-ECDF-4547-88F5-FB5BD8619633}" srcOrd="0" destOrd="2" presId="urn:microsoft.com/office/officeart/2005/8/layout/vList5"/>
    <dgm:cxn modelId="{4345F7FF-60A9-4CD3-A887-A87B083A2D0C}" srcId="{0D6736D7-594F-420C-AC12-F33C841246DF}" destId="{92BD87C6-086C-48F8-A202-A779659B664A}" srcOrd="1" destOrd="0" parTransId="{60FD2F24-BCAA-4213-9C55-BEBBB52F2127}" sibTransId="{D4EFEF47-B4E8-46D1-B204-C56382BD11CC}"/>
    <dgm:cxn modelId="{B22B6331-2DAD-4C4B-9D40-C70AE1E2F845}" srcId="{8BD2E289-ED51-4498-905E-5514F19A4F0F}" destId="{5E599EFD-F971-44AF-9B24-3CE012400AB6}" srcOrd="3" destOrd="0" parTransId="{A3A68DF4-EAF4-49D1-B8D2-F01A47A64C38}" sibTransId="{6ABAF798-F896-4D6D-81BA-036670E0F80C}"/>
    <dgm:cxn modelId="{D49A9B27-73B3-4C05-9451-8AEF78AAD298}" srcId="{8BD2E289-ED51-4498-905E-5514F19A4F0F}" destId="{CD5AE760-A9B9-42E6-A4B4-B69EE8C5D010}" srcOrd="1" destOrd="0" parTransId="{5B2C342D-DF0A-4FEC-8BC0-84090D6A39B0}" sibTransId="{8CDD4C9A-9FF9-46B5-BA2F-B2529D12EF87}"/>
    <dgm:cxn modelId="{D395A950-B13C-426A-8433-75397C24826F}" srcId="{0D6736D7-594F-420C-AC12-F33C841246DF}" destId="{84CE8098-78CD-4A8E-BE3F-0A404A499B41}" srcOrd="0" destOrd="0" parTransId="{3FC8259E-D1F5-4E6F-BDE0-E186032B0853}" sibTransId="{9F9A9E70-5E25-40B6-A545-3F3C8A083042}"/>
    <dgm:cxn modelId="{E889A87B-D7A3-4C86-AC51-7EE2DE1A8563}" srcId="{4F46771A-6173-414A-926A-01216FFFAD54}" destId="{0D6736D7-594F-420C-AC12-F33C841246DF}" srcOrd="1" destOrd="0" parTransId="{9E7CFB7A-0DFE-4DBA-A75C-77ED1993BDD6}" sibTransId="{C9E8F161-4322-4493-A9D6-9903F88AEC97}"/>
    <dgm:cxn modelId="{A8480F27-CE6D-47DC-A971-9B6859DDE5D2}" srcId="{8BD2E289-ED51-4498-905E-5514F19A4F0F}" destId="{9E6F2775-CCAD-4E16-B6E8-C5C43F8C6606}" srcOrd="0" destOrd="0" parTransId="{5124FECE-D374-48EB-93C4-5C259C4D558B}" sibTransId="{72941AD9-C02B-4871-981F-8C2351C2CA7A}"/>
    <dgm:cxn modelId="{98D646E5-E05C-4372-A1EC-483427C54AA7}" srcId="{8BD2E289-ED51-4498-905E-5514F19A4F0F}" destId="{3B324447-AA93-472D-B71C-B1494F7DB866}" srcOrd="4" destOrd="0" parTransId="{433C40C3-2159-4D2A-B3C4-04A620F626D5}" sibTransId="{3D5783C9-2541-4A16-BE87-8576DC59A200}"/>
    <dgm:cxn modelId="{BED5DA3D-2B39-47B8-9156-9F4E97E52746}" type="presOf" srcId="{4F46771A-6173-414A-926A-01216FFFAD54}" destId="{008E90F1-B9D4-4688-9EAE-625E6893A783}" srcOrd="0" destOrd="0" presId="urn:microsoft.com/office/officeart/2005/8/layout/vList5"/>
    <dgm:cxn modelId="{E335FCD5-5317-4AF4-9482-34A361F337EC}" type="presOf" srcId="{9E6F2775-CCAD-4E16-B6E8-C5C43F8C6606}" destId="{80D45FCE-ECDF-4547-88F5-FB5BD8619633}" srcOrd="0" destOrd="0" presId="urn:microsoft.com/office/officeart/2005/8/layout/vList5"/>
    <dgm:cxn modelId="{3469E038-E1AB-48C1-BF93-596F60293CC8}" type="presOf" srcId="{0D6736D7-594F-420C-AC12-F33C841246DF}" destId="{329341C8-BFD8-4946-9304-70822610EA9D}" srcOrd="0" destOrd="0" presId="urn:microsoft.com/office/officeart/2005/8/layout/vList5"/>
    <dgm:cxn modelId="{FB8B8EF1-A7ED-4193-8AF1-486A64598438}" type="presParOf" srcId="{008E90F1-B9D4-4688-9EAE-625E6893A783}" destId="{A807820F-B43A-4FE3-B13E-574CD81D7563}" srcOrd="0" destOrd="0" presId="urn:microsoft.com/office/officeart/2005/8/layout/vList5"/>
    <dgm:cxn modelId="{70C0B243-2A39-4C0A-9E67-0C6D1CB8A33A}" type="presParOf" srcId="{A807820F-B43A-4FE3-B13E-574CD81D7563}" destId="{27309015-C201-47D4-A7EB-0ED73DE1BC75}" srcOrd="0" destOrd="0" presId="urn:microsoft.com/office/officeart/2005/8/layout/vList5"/>
    <dgm:cxn modelId="{A4439C37-E397-4B7D-B414-831EC12092FE}" type="presParOf" srcId="{A807820F-B43A-4FE3-B13E-574CD81D7563}" destId="{80D45FCE-ECDF-4547-88F5-FB5BD8619633}" srcOrd="1" destOrd="0" presId="urn:microsoft.com/office/officeart/2005/8/layout/vList5"/>
    <dgm:cxn modelId="{E4EDD467-059E-47D6-91A9-2780E40B0BF4}" type="presParOf" srcId="{008E90F1-B9D4-4688-9EAE-625E6893A783}" destId="{5D87E9E6-2380-42F2-8D74-76D7167E250A}" srcOrd="1" destOrd="0" presId="urn:microsoft.com/office/officeart/2005/8/layout/vList5"/>
    <dgm:cxn modelId="{0B775D39-2B48-4894-B291-8F0F7B2453EA}" type="presParOf" srcId="{008E90F1-B9D4-4688-9EAE-625E6893A783}" destId="{178FABA1-8C53-42A6-A8BD-CF4E0E17C6BC}" srcOrd="2" destOrd="0" presId="urn:microsoft.com/office/officeart/2005/8/layout/vList5"/>
    <dgm:cxn modelId="{EF205CFB-8241-498A-9492-EF9BFF8CBC43}" type="presParOf" srcId="{178FABA1-8C53-42A6-A8BD-CF4E0E17C6BC}" destId="{329341C8-BFD8-4946-9304-70822610EA9D}" srcOrd="0" destOrd="0" presId="urn:microsoft.com/office/officeart/2005/8/layout/vList5"/>
    <dgm:cxn modelId="{99BA9CD8-0FE8-4063-95C0-620451BB7BD8}" type="presParOf" srcId="{178FABA1-8C53-42A6-A8BD-CF4E0E17C6BC}" destId="{52536379-E089-428D-BACA-CE63098D2878}" srcOrd="1" destOrd="0" presId="urn:microsoft.com/office/officeart/2005/8/layout/vList5"/>
    <dgm:cxn modelId="{51777B88-5B68-45E0-878D-A8314501A1F0}" type="presParOf" srcId="{008E90F1-B9D4-4688-9EAE-625E6893A783}" destId="{4F77D168-F617-49B5-83F1-BFC0DA5360D8}" srcOrd="3" destOrd="0" presId="urn:microsoft.com/office/officeart/2005/8/layout/vList5"/>
    <dgm:cxn modelId="{9656C5B5-C405-4FA5-91B6-01F7A81B9DD3}" type="presParOf" srcId="{008E90F1-B9D4-4688-9EAE-625E6893A783}" destId="{E4F887B2-52F2-48EB-8C52-618DFEA01C70}" srcOrd="4" destOrd="0" presId="urn:microsoft.com/office/officeart/2005/8/layout/vList5"/>
    <dgm:cxn modelId="{352A999F-5609-407F-B7A1-CA93894BD70E}" type="presParOf" srcId="{E4F887B2-52F2-48EB-8C52-618DFEA01C70}" destId="{3926A912-21A6-4AC0-AEB2-54E2F73B5E23}" srcOrd="0" destOrd="0" presId="urn:microsoft.com/office/officeart/2005/8/layout/vList5"/>
    <dgm:cxn modelId="{FF63708F-F7A9-4B92-B875-0480030BCD7B}" type="presParOf" srcId="{E4F887B2-52F2-48EB-8C52-618DFEA01C70}" destId="{05EAF7FB-009A-4A8D-8BD0-072103A6B685}"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D6E30-4C80-4E4A-97FA-093F8391C127}">
      <dsp:nvSpPr>
        <dsp:cNvPr id="0" name=""/>
        <dsp:cNvSpPr/>
      </dsp:nvSpPr>
      <dsp:spPr>
        <a:xfrm>
          <a:off x="4588379" y="2508940"/>
          <a:ext cx="91440" cy="364724"/>
        </a:xfrm>
        <a:custGeom>
          <a:avLst/>
          <a:gdLst/>
          <a:ahLst/>
          <a:cxnLst/>
          <a:rect l="0" t="0" r="0" b="0"/>
          <a:pathLst>
            <a:path>
              <a:moveTo>
                <a:pt x="45720" y="0"/>
              </a:moveTo>
              <a:lnTo>
                <a:pt x="45720" y="364724"/>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F1C526-FB80-425F-BEDD-FE4DF2DBEDE4}">
      <dsp:nvSpPr>
        <dsp:cNvPr id="0" name=""/>
        <dsp:cNvSpPr/>
      </dsp:nvSpPr>
      <dsp:spPr>
        <a:xfrm>
          <a:off x="3015709" y="986359"/>
          <a:ext cx="1618389" cy="364724"/>
        </a:xfrm>
        <a:custGeom>
          <a:avLst/>
          <a:gdLst/>
          <a:ahLst/>
          <a:cxnLst/>
          <a:rect l="0" t="0" r="0" b="0"/>
          <a:pathLst>
            <a:path>
              <a:moveTo>
                <a:pt x="0" y="0"/>
              </a:moveTo>
              <a:lnTo>
                <a:pt x="0" y="183809"/>
              </a:lnTo>
              <a:lnTo>
                <a:pt x="1618389" y="183809"/>
              </a:lnTo>
              <a:lnTo>
                <a:pt x="1618389" y="364724"/>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A9BDB7-0942-46F5-80B9-8476300E5EF9}">
      <dsp:nvSpPr>
        <dsp:cNvPr id="0" name=""/>
        <dsp:cNvSpPr/>
      </dsp:nvSpPr>
      <dsp:spPr>
        <a:xfrm>
          <a:off x="1404273" y="2508940"/>
          <a:ext cx="91440" cy="364724"/>
        </a:xfrm>
        <a:custGeom>
          <a:avLst/>
          <a:gdLst/>
          <a:ahLst/>
          <a:cxnLst/>
          <a:rect l="0" t="0" r="0" b="0"/>
          <a:pathLst>
            <a:path>
              <a:moveTo>
                <a:pt x="45720" y="0"/>
              </a:moveTo>
              <a:lnTo>
                <a:pt x="45720" y="364724"/>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4AB6A6-6B57-4BA6-9A6C-EE6B2A66BFD8}">
      <dsp:nvSpPr>
        <dsp:cNvPr id="0" name=""/>
        <dsp:cNvSpPr/>
      </dsp:nvSpPr>
      <dsp:spPr>
        <a:xfrm>
          <a:off x="1449993" y="986359"/>
          <a:ext cx="1565715" cy="364724"/>
        </a:xfrm>
        <a:custGeom>
          <a:avLst/>
          <a:gdLst/>
          <a:ahLst/>
          <a:cxnLst/>
          <a:rect l="0" t="0" r="0" b="0"/>
          <a:pathLst>
            <a:path>
              <a:moveTo>
                <a:pt x="1565715" y="0"/>
              </a:moveTo>
              <a:lnTo>
                <a:pt x="1565715" y="183809"/>
              </a:lnTo>
              <a:lnTo>
                <a:pt x="0" y="183809"/>
              </a:lnTo>
              <a:lnTo>
                <a:pt x="0" y="364724"/>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5B98AE-9AC4-4393-A5FB-DD4A5E2187DA}">
      <dsp:nvSpPr>
        <dsp:cNvPr id="0" name=""/>
        <dsp:cNvSpPr/>
      </dsp:nvSpPr>
      <dsp:spPr>
        <a:xfrm>
          <a:off x="2486980" y="27989"/>
          <a:ext cx="1057458" cy="95836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F0F154-3FB1-4C0C-9B0C-D4F3851BE6D6}">
      <dsp:nvSpPr>
        <dsp:cNvPr id="0" name=""/>
        <dsp:cNvSpPr/>
      </dsp:nvSpPr>
      <dsp:spPr>
        <a:xfrm>
          <a:off x="3373467" y="218914"/>
          <a:ext cx="1741734" cy="708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solidFill>
                <a:schemeClr val="tx2"/>
              </a:solidFill>
            </a:rPr>
            <a:t>Salary Review</a:t>
          </a:r>
        </a:p>
      </dsp:txBody>
      <dsp:txXfrm>
        <a:off x="3373467" y="218914"/>
        <a:ext cx="1741734" cy="708214"/>
      </dsp:txXfrm>
    </dsp:sp>
    <dsp:sp modelId="{9B97F72A-2BBC-4B7C-887C-F5860BF643FA}">
      <dsp:nvSpPr>
        <dsp:cNvPr id="0" name=""/>
        <dsp:cNvSpPr/>
      </dsp:nvSpPr>
      <dsp:spPr>
        <a:xfrm>
          <a:off x="871065" y="1351084"/>
          <a:ext cx="1157856" cy="1157856"/>
        </a:xfrm>
        <a:prstGeom prst="ellipse">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4AB1E1-73FD-442C-81CE-416E99E8D1A3}">
      <dsp:nvSpPr>
        <dsp:cNvPr id="0" name=""/>
        <dsp:cNvSpPr/>
      </dsp:nvSpPr>
      <dsp:spPr>
        <a:xfrm>
          <a:off x="2028922" y="1348189"/>
          <a:ext cx="1736784" cy="1157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solidFill>
                <a:schemeClr val="tx2"/>
              </a:solidFill>
            </a:rPr>
            <a:t>Boston University</a:t>
          </a:r>
        </a:p>
      </dsp:txBody>
      <dsp:txXfrm>
        <a:off x="2028922" y="1348189"/>
        <a:ext cx="1736784" cy="1157856"/>
      </dsp:txXfrm>
    </dsp:sp>
    <dsp:sp modelId="{DA1306A5-BFF0-448B-A404-97C4244EFA41}">
      <dsp:nvSpPr>
        <dsp:cNvPr id="0" name=""/>
        <dsp:cNvSpPr/>
      </dsp:nvSpPr>
      <dsp:spPr>
        <a:xfrm>
          <a:off x="871065" y="2873665"/>
          <a:ext cx="1157856" cy="1157856"/>
        </a:xfrm>
        <a:prstGeom prst="ellipse">
          <a:avLst/>
        </a:prstGeom>
        <a:blipFill>
          <a:blip xmlns:r="http://schemas.openxmlformats.org/officeDocument/2006/relationships" r:embed="rId5">
            <a:extLst>
              <a:ext uri="{837473B0-CC2E-450A-ABE3-18F120FF3D39}">
                <a1611:picAttrSrcUrl xmlns:a1611="http://schemas.microsoft.com/office/drawing/2016/11/main" xmlns="" r:id="rId6"/>
              </a:ext>
            </a:extLst>
          </a:blip>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9E1E7B-FA98-423E-9FFB-63DD4C105B91}">
      <dsp:nvSpPr>
        <dsp:cNvPr id="0" name=""/>
        <dsp:cNvSpPr/>
      </dsp:nvSpPr>
      <dsp:spPr>
        <a:xfrm>
          <a:off x="2028922" y="2870770"/>
          <a:ext cx="1736784" cy="1157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solidFill>
                <a:schemeClr val="tx2"/>
              </a:solidFill>
            </a:rPr>
            <a:t>Faculty</a:t>
          </a:r>
        </a:p>
      </dsp:txBody>
      <dsp:txXfrm>
        <a:off x="2028922" y="2870770"/>
        <a:ext cx="1736784" cy="1157856"/>
      </dsp:txXfrm>
    </dsp:sp>
    <dsp:sp modelId="{A3357E02-93E3-4935-944F-5C06D046190F}">
      <dsp:nvSpPr>
        <dsp:cNvPr id="0" name=""/>
        <dsp:cNvSpPr/>
      </dsp:nvSpPr>
      <dsp:spPr>
        <a:xfrm>
          <a:off x="4055171" y="1351084"/>
          <a:ext cx="1157856" cy="1157856"/>
        </a:xfrm>
        <a:prstGeom prst="ellipse">
          <a:avLst/>
        </a:prstGeom>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7C1AA4-DB18-412B-B636-8C00D547A3B9}">
      <dsp:nvSpPr>
        <dsp:cNvPr id="0" name=""/>
        <dsp:cNvSpPr/>
      </dsp:nvSpPr>
      <dsp:spPr>
        <a:xfrm>
          <a:off x="5213027" y="1348189"/>
          <a:ext cx="1736784" cy="1157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solidFill>
                <a:schemeClr val="tx2"/>
              </a:solidFill>
            </a:rPr>
            <a:t>Boston Medical Center</a:t>
          </a:r>
        </a:p>
      </dsp:txBody>
      <dsp:txXfrm>
        <a:off x="5213027" y="1348189"/>
        <a:ext cx="1736784" cy="1157856"/>
      </dsp:txXfrm>
    </dsp:sp>
    <dsp:sp modelId="{50F04178-BA56-4C41-8A5C-C4305236EFEE}">
      <dsp:nvSpPr>
        <dsp:cNvPr id="0" name=""/>
        <dsp:cNvSpPr/>
      </dsp:nvSpPr>
      <dsp:spPr>
        <a:xfrm>
          <a:off x="4055171" y="2873665"/>
          <a:ext cx="1157856" cy="1157856"/>
        </a:xfrm>
        <a:prstGeom prst="ellipse">
          <a:avLst/>
        </a:prstGeom>
        <a:blipFill>
          <a:blip xmlns:r="http://schemas.openxmlformats.org/officeDocument/2006/relationships" r:embed="rId9">
            <a:extLst>
              <a:ext uri="{837473B0-CC2E-450A-ABE3-18F120FF3D39}">
                <a1611:picAttrSrcUrl xmlns:a1611="http://schemas.microsoft.com/office/drawing/2016/11/main" xmlns="" r:i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F47788-A880-41A3-806E-36274B254487}">
      <dsp:nvSpPr>
        <dsp:cNvPr id="0" name=""/>
        <dsp:cNvSpPr/>
      </dsp:nvSpPr>
      <dsp:spPr>
        <a:xfrm>
          <a:off x="5213027" y="2870770"/>
          <a:ext cx="1736784" cy="1157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solidFill>
                <a:schemeClr val="tx2"/>
              </a:solidFill>
            </a:rPr>
            <a:t>Staff and a few PIs</a:t>
          </a:r>
        </a:p>
      </dsp:txBody>
      <dsp:txXfrm>
        <a:off x="5213027" y="2870770"/>
        <a:ext cx="1736784" cy="11578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9FFCD-54F3-451D-AF05-67EAFBE6A97B}">
      <dsp:nvSpPr>
        <dsp:cNvPr id="0" name=""/>
        <dsp:cNvSpPr/>
      </dsp:nvSpPr>
      <dsp:spPr>
        <a:xfrm>
          <a:off x="35" y="142642"/>
          <a:ext cx="3363805"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a:solidFill>
                <a:schemeClr val="tx2"/>
              </a:solidFill>
            </a:rPr>
            <a:t>Mandatory Committed</a:t>
          </a:r>
        </a:p>
      </dsp:txBody>
      <dsp:txXfrm>
        <a:off x="35" y="142642"/>
        <a:ext cx="3363805" cy="460800"/>
      </dsp:txXfrm>
    </dsp:sp>
    <dsp:sp modelId="{13338335-4889-4BB8-95E6-B4C950320B4D}">
      <dsp:nvSpPr>
        <dsp:cNvPr id="0" name=""/>
        <dsp:cNvSpPr/>
      </dsp:nvSpPr>
      <dsp:spPr>
        <a:xfrm>
          <a:off x="35" y="603442"/>
          <a:ext cx="3363805" cy="24595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Sponsor requires grantee to contribute funds toward the project as a condition of the award.</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Typically noted in Notice of Award.</a:t>
          </a:r>
        </a:p>
        <a:p>
          <a:pPr marL="171450" lvl="1" indent="-171450" algn="l" defTabSz="711200">
            <a:lnSpc>
              <a:spcPct val="90000"/>
            </a:lnSpc>
            <a:spcBef>
              <a:spcPct val="0"/>
            </a:spcBef>
            <a:spcAft>
              <a:spcPct val="15000"/>
            </a:spcAft>
            <a:buChar char="••"/>
          </a:pP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smtClean="0">
              <a:solidFill>
                <a:schemeClr val="tx1"/>
              </a:solidFill>
            </a:rPr>
            <a:t>Must be tracked and reported to sponsor.</a:t>
          </a:r>
          <a:endParaRPr lang="en-US" sz="1600" kern="1200" dirty="0">
            <a:solidFill>
              <a:schemeClr val="tx1"/>
            </a:solidFill>
          </a:endParaRPr>
        </a:p>
      </dsp:txBody>
      <dsp:txXfrm>
        <a:off x="35" y="603442"/>
        <a:ext cx="3363805" cy="2459520"/>
      </dsp:txXfrm>
    </dsp:sp>
    <dsp:sp modelId="{5E4C51A2-D861-4B56-8A62-D88B5B953834}">
      <dsp:nvSpPr>
        <dsp:cNvPr id="0" name=""/>
        <dsp:cNvSpPr/>
      </dsp:nvSpPr>
      <dsp:spPr>
        <a:xfrm>
          <a:off x="3834773" y="142642"/>
          <a:ext cx="3363805"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a:solidFill>
                <a:schemeClr val="tx2"/>
              </a:solidFill>
            </a:rPr>
            <a:t>Voluntary Committed</a:t>
          </a:r>
        </a:p>
      </dsp:txBody>
      <dsp:txXfrm>
        <a:off x="3834773" y="142642"/>
        <a:ext cx="3363805" cy="460800"/>
      </dsp:txXfrm>
    </dsp:sp>
    <dsp:sp modelId="{EC8D7E8F-7461-4CDA-BBCA-BCB7869663E3}">
      <dsp:nvSpPr>
        <dsp:cNvPr id="0" name=""/>
        <dsp:cNvSpPr/>
      </dsp:nvSpPr>
      <dsp:spPr>
        <a:xfrm>
          <a:off x="3834773" y="603442"/>
          <a:ext cx="3363805" cy="24595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PI voluntarily commits </a:t>
          </a:r>
          <a:r>
            <a:rPr lang="en-US" sz="1600" kern="1200" dirty="0" smtClean="0"/>
            <a:t>resources </a:t>
          </a:r>
          <a:endParaRPr lang="en-US" sz="16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Not required by the sponsor yet reflected in proposal budget.</a:t>
          </a:r>
        </a:p>
        <a:p>
          <a:pPr marL="171450" lvl="1" indent="-171450" algn="l" defTabSz="711200">
            <a:lnSpc>
              <a:spcPct val="90000"/>
            </a:lnSpc>
            <a:spcBef>
              <a:spcPct val="0"/>
            </a:spcBef>
            <a:spcAft>
              <a:spcPct val="15000"/>
            </a:spcAft>
            <a:buChar char="••"/>
          </a:pP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smtClean="0">
              <a:solidFill>
                <a:schemeClr val="tx1"/>
              </a:solidFill>
            </a:rPr>
            <a:t>Must be tracked and reported to sponsor.</a:t>
          </a:r>
          <a:endParaRPr lang="en-US" sz="1600" kern="1200" dirty="0">
            <a:solidFill>
              <a:schemeClr val="tx1"/>
            </a:solidFill>
          </a:endParaRPr>
        </a:p>
        <a:p>
          <a:pPr marL="171450" lvl="1" indent="-171450" algn="l" defTabSz="711200">
            <a:lnSpc>
              <a:spcPct val="90000"/>
            </a:lnSpc>
            <a:spcBef>
              <a:spcPct val="0"/>
            </a:spcBef>
            <a:spcAft>
              <a:spcPct val="15000"/>
            </a:spcAft>
            <a:buChar char="••"/>
          </a:pP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smtClean="0">
              <a:solidFill>
                <a:schemeClr val="tx1"/>
              </a:solidFill>
            </a:rPr>
            <a:t>In-Kind</a:t>
          </a:r>
          <a:endParaRPr lang="en-US" sz="1600" kern="1200" dirty="0">
            <a:solidFill>
              <a:schemeClr val="tx1"/>
            </a:solidFill>
          </a:endParaRPr>
        </a:p>
      </dsp:txBody>
      <dsp:txXfrm>
        <a:off x="3834773" y="603442"/>
        <a:ext cx="3363805" cy="2459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45FCE-ECDF-4547-88F5-FB5BD8619633}">
      <dsp:nvSpPr>
        <dsp:cNvPr id="0" name=""/>
        <dsp:cNvSpPr/>
      </dsp:nvSpPr>
      <dsp:spPr>
        <a:xfrm rot="5400000">
          <a:off x="2379996" y="-583728"/>
          <a:ext cx="1369432" cy="288443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en-US" sz="1300" b="1" kern="1200" dirty="0"/>
            <a:t>For BU or BMC</a:t>
          </a:r>
        </a:p>
        <a:p>
          <a:pPr marL="114300" lvl="1" indent="0" algn="l" defTabSz="666750">
            <a:lnSpc>
              <a:spcPct val="90000"/>
            </a:lnSpc>
            <a:spcBef>
              <a:spcPct val="0"/>
            </a:spcBef>
            <a:spcAft>
              <a:spcPct val="15000"/>
            </a:spcAft>
            <a:buFont typeface="Arial" panose="020B0604020202020204" pitchFamily="34" charset="0"/>
            <a:buChar char="••"/>
          </a:pPr>
          <a:r>
            <a:rPr lang="en-US" sz="1300" kern="1200" dirty="0"/>
            <a:t>Clinical time</a:t>
          </a:r>
        </a:p>
        <a:p>
          <a:pPr marL="114300" lvl="1" indent="0" algn="l" defTabSz="666750">
            <a:lnSpc>
              <a:spcPct val="90000"/>
            </a:lnSpc>
            <a:spcBef>
              <a:spcPct val="0"/>
            </a:spcBef>
            <a:spcAft>
              <a:spcPct val="15000"/>
            </a:spcAft>
            <a:buChar char="••"/>
          </a:pPr>
          <a:r>
            <a:rPr lang="en-US" sz="1300" kern="1200" dirty="0"/>
            <a:t>Teaching time</a:t>
          </a:r>
        </a:p>
        <a:p>
          <a:pPr marL="114300" lvl="1" indent="0" algn="l" defTabSz="666750">
            <a:lnSpc>
              <a:spcPct val="90000"/>
            </a:lnSpc>
            <a:spcBef>
              <a:spcPct val="0"/>
            </a:spcBef>
            <a:spcAft>
              <a:spcPct val="15000"/>
            </a:spcAft>
            <a:buChar char="••"/>
          </a:pPr>
          <a:r>
            <a:rPr lang="en-US" sz="1300" kern="1200" dirty="0"/>
            <a:t>Non-sponsored gifts</a:t>
          </a:r>
        </a:p>
        <a:p>
          <a:pPr marL="114300" lvl="1" indent="0" algn="l" defTabSz="666750">
            <a:lnSpc>
              <a:spcPct val="90000"/>
            </a:lnSpc>
            <a:spcBef>
              <a:spcPct val="0"/>
            </a:spcBef>
            <a:spcAft>
              <a:spcPct val="15000"/>
            </a:spcAft>
            <a:buChar char="••"/>
          </a:pPr>
          <a:r>
            <a:rPr lang="en-US" sz="1300" kern="1200" dirty="0"/>
            <a:t>Administrative time</a:t>
          </a:r>
        </a:p>
        <a:p>
          <a:pPr marL="114300" lvl="1" indent="0" algn="l" defTabSz="666750">
            <a:lnSpc>
              <a:spcPct val="90000"/>
            </a:lnSpc>
            <a:spcBef>
              <a:spcPct val="0"/>
            </a:spcBef>
            <a:spcAft>
              <a:spcPct val="15000"/>
            </a:spcAft>
            <a:buChar char="••"/>
          </a:pPr>
          <a:endParaRPr lang="en-US" sz="1300" kern="1200" dirty="0"/>
        </a:p>
      </dsp:txBody>
      <dsp:txXfrm rot="-5400000">
        <a:off x="1622495" y="240623"/>
        <a:ext cx="2817585" cy="1235732"/>
      </dsp:txXfrm>
    </dsp:sp>
    <dsp:sp modelId="{27309015-C201-47D4-A7EB-0ED73DE1BC75}">
      <dsp:nvSpPr>
        <dsp:cNvPr id="0" name=""/>
        <dsp:cNvSpPr/>
      </dsp:nvSpPr>
      <dsp:spPr>
        <a:xfrm>
          <a:off x="0" y="2593"/>
          <a:ext cx="1622494" cy="17117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t>I. BU NON-SPONSORED ACTIVITY</a:t>
          </a:r>
        </a:p>
      </dsp:txBody>
      <dsp:txXfrm>
        <a:off x="79204" y="81797"/>
        <a:ext cx="1464086" cy="1553382"/>
      </dsp:txXfrm>
    </dsp:sp>
    <dsp:sp modelId="{52536379-E089-428D-BACA-CE63098D2878}">
      <dsp:nvSpPr>
        <dsp:cNvPr id="0" name=""/>
        <dsp:cNvSpPr/>
      </dsp:nvSpPr>
      <dsp:spPr>
        <a:xfrm rot="5400000">
          <a:off x="2379996" y="1213651"/>
          <a:ext cx="1369432" cy="288443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b="1" kern="1200" dirty="0"/>
            <a:t>BU</a:t>
          </a:r>
          <a:r>
            <a:rPr lang="en-US" sz="1300" kern="1200" dirty="0"/>
            <a:t> Sponsored Agreements</a:t>
          </a:r>
        </a:p>
        <a:p>
          <a:pPr marL="114300" lvl="1" indent="-114300" algn="l" defTabSz="577850">
            <a:lnSpc>
              <a:spcPct val="90000"/>
            </a:lnSpc>
            <a:spcBef>
              <a:spcPct val="0"/>
            </a:spcBef>
            <a:spcAft>
              <a:spcPct val="15000"/>
            </a:spcAft>
            <a:buChar char="••"/>
          </a:pPr>
          <a:r>
            <a:rPr lang="en-US" sz="1300" kern="1200" dirty="0"/>
            <a:t>Cost Sharing: </a:t>
          </a:r>
          <a:r>
            <a:rPr lang="en-US" sz="1300" b="1" kern="1200" dirty="0"/>
            <a:t>BMC or BU </a:t>
          </a:r>
          <a:r>
            <a:rPr lang="en-US" sz="1300" kern="1200" dirty="0"/>
            <a:t>Cost Sharing</a:t>
          </a:r>
        </a:p>
      </dsp:txBody>
      <dsp:txXfrm rot="-5400000">
        <a:off x="1622495" y="2038002"/>
        <a:ext cx="2817585" cy="1235732"/>
      </dsp:txXfrm>
    </dsp:sp>
    <dsp:sp modelId="{329341C8-BFD8-4946-9304-70822610EA9D}">
      <dsp:nvSpPr>
        <dsp:cNvPr id="0" name=""/>
        <dsp:cNvSpPr/>
      </dsp:nvSpPr>
      <dsp:spPr>
        <a:xfrm>
          <a:off x="0" y="1799974"/>
          <a:ext cx="1622494" cy="17117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t>II. BU SPONSORED ACTIVITY</a:t>
          </a:r>
        </a:p>
      </dsp:txBody>
      <dsp:txXfrm>
        <a:off x="79204" y="1879178"/>
        <a:ext cx="1464086" cy="1553382"/>
      </dsp:txXfrm>
    </dsp:sp>
    <dsp:sp modelId="{05EAF7FB-009A-4A8D-8BD0-072103A6B685}">
      <dsp:nvSpPr>
        <dsp:cNvPr id="0" name=""/>
        <dsp:cNvSpPr/>
      </dsp:nvSpPr>
      <dsp:spPr>
        <a:xfrm rot="5400000">
          <a:off x="2379996" y="3011032"/>
          <a:ext cx="1369432" cy="288443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b="1" kern="1200" dirty="0"/>
            <a:t>BMC</a:t>
          </a:r>
          <a:r>
            <a:rPr lang="en-US" sz="1300" kern="1200" dirty="0"/>
            <a:t> Sponsored Agreements</a:t>
          </a:r>
        </a:p>
      </dsp:txBody>
      <dsp:txXfrm rot="-5400000">
        <a:off x="1622495" y="3835383"/>
        <a:ext cx="2817585" cy="1235732"/>
      </dsp:txXfrm>
    </dsp:sp>
    <dsp:sp modelId="{3926A912-21A6-4AC0-AEB2-54E2F73B5E23}">
      <dsp:nvSpPr>
        <dsp:cNvPr id="0" name=""/>
        <dsp:cNvSpPr/>
      </dsp:nvSpPr>
      <dsp:spPr>
        <a:xfrm>
          <a:off x="0" y="3597354"/>
          <a:ext cx="1622494" cy="17117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t>III. SERVICES PROVIDED TO BOSTON MEDICAL CENTER (as Vendor)</a:t>
          </a:r>
        </a:p>
      </dsp:txBody>
      <dsp:txXfrm>
        <a:off x="79204" y="3676558"/>
        <a:ext cx="1464086" cy="1553382"/>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3038475" cy="465138"/>
          </a:xfrm>
          <a:prstGeom prst="rect">
            <a:avLst/>
          </a:prstGeom>
        </p:spPr>
        <p:txBody>
          <a:bodyPr vert="horz" lIns="91760" tIns="45879" rIns="91760" bIns="45879"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sz="quarter" idx="1"/>
          </p:nvPr>
        </p:nvSpPr>
        <p:spPr>
          <a:xfrm>
            <a:off x="3970342" y="2"/>
            <a:ext cx="3038475" cy="465138"/>
          </a:xfrm>
          <a:prstGeom prst="rect">
            <a:avLst/>
          </a:prstGeom>
        </p:spPr>
        <p:txBody>
          <a:bodyPr vert="horz" lIns="91760" tIns="45879" rIns="91760" bIns="45879" rtlCol="0"/>
          <a:lstStyle>
            <a:lvl1pPr algn="r" fontAlgn="auto">
              <a:spcBef>
                <a:spcPts val="0"/>
              </a:spcBef>
              <a:spcAft>
                <a:spcPts val="0"/>
              </a:spcAft>
              <a:defRPr sz="1200" smtClean="0">
                <a:latin typeface="+mn-lt"/>
                <a:cs typeface="+mn-cs"/>
              </a:defRPr>
            </a:lvl1pPr>
          </a:lstStyle>
          <a:p>
            <a:pPr>
              <a:defRPr/>
            </a:pPr>
            <a:fld id="{474459E1-DABA-4A93-984B-D2FAAC611687}" type="datetimeFigureOut">
              <a:rPr lang="en-US"/>
              <a:pPr>
                <a:defRPr/>
              </a:pPr>
              <a:t>3/29/2021</a:t>
            </a:fld>
            <a:endParaRPr lang="en-US" dirty="0"/>
          </a:p>
        </p:txBody>
      </p:sp>
      <p:sp>
        <p:nvSpPr>
          <p:cNvPr id="4" name="Footer Placeholder 3"/>
          <p:cNvSpPr>
            <a:spLocks noGrp="1"/>
          </p:cNvSpPr>
          <p:nvPr>
            <p:ph type="ftr" sz="quarter" idx="2"/>
          </p:nvPr>
        </p:nvSpPr>
        <p:spPr>
          <a:xfrm>
            <a:off x="4" y="8829676"/>
            <a:ext cx="3038475" cy="465138"/>
          </a:xfrm>
          <a:prstGeom prst="rect">
            <a:avLst/>
          </a:prstGeom>
        </p:spPr>
        <p:txBody>
          <a:bodyPr vert="horz" lIns="91760" tIns="45879" rIns="91760" bIns="45879"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0342" y="8829676"/>
            <a:ext cx="3038475" cy="465138"/>
          </a:xfrm>
          <a:prstGeom prst="rect">
            <a:avLst/>
          </a:prstGeom>
        </p:spPr>
        <p:txBody>
          <a:bodyPr vert="horz" lIns="91760" tIns="45879" rIns="91760" bIns="45879" rtlCol="0" anchor="b"/>
          <a:lstStyle>
            <a:lvl1pPr algn="r" fontAlgn="auto">
              <a:spcBef>
                <a:spcPts val="0"/>
              </a:spcBef>
              <a:spcAft>
                <a:spcPts val="0"/>
              </a:spcAft>
              <a:defRPr sz="1200" smtClean="0">
                <a:latin typeface="+mn-lt"/>
                <a:cs typeface="+mn-cs"/>
              </a:defRPr>
            </a:lvl1pPr>
          </a:lstStyle>
          <a:p>
            <a:pPr>
              <a:defRPr/>
            </a:pPr>
            <a:fld id="{746B86B9-183D-4F1A-AF20-62FD2E693A89}" type="slidenum">
              <a:rPr lang="en-US"/>
              <a:pPr>
                <a:defRPr/>
              </a:pPr>
              <a:t>‹#›</a:t>
            </a:fld>
            <a:endParaRPr lang="en-US" dirty="0"/>
          </a:p>
        </p:txBody>
      </p:sp>
    </p:spTree>
    <p:extLst>
      <p:ext uri="{BB962C8B-B14F-4D97-AF65-F5344CB8AC3E}">
        <p14:creationId xmlns:p14="http://schemas.microsoft.com/office/powerpoint/2010/main" val="2939559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3038475" cy="465138"/>
          </a:xfrm>
          <a:prstGeom prst="rect">
            <a:avLst/>
          </a:prstGeom>
        </p:spPr>
        <p:txBody>
          <a:bodyPr vert="horz" lIns="93503" tIns="46752" rIns="93503" bIns="46752"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3970342" y="2"/>
            <a:ext cx="3038475" cy="465138"/>
          </a:xfrm>
          <a:prstGeom prst="rect">
            <a:avLst/>
          </a:prstGeom>
        </p:spPr>
        <p:txBody>
          <a:bodyPr vert="horz" lIns="93503" tIns="46752" rIns="93503" bIns="46752" rtlCol="0"/>
          <a:lstStyle>
            <a:lvl1pPr algn="r" fontAlgn="auto">
              <a:spcBef>
                <a:spcPts val="0"/>
              </a:spcBef>
              <a:spcAft>
                <a:spcPts val="0"/>
              </a:spcAft>
              <a:defRPr sz="1200" smtClean="0">
                <a:latin typeface="+mn-lt"/>
                <a:cs typeface="+mn-cs"/>
              </a:defRPr>
            </a:lvl1pPr>
          </a:lstStyle>
          <a:p>
            <a:pPr>
              <a:defRPr/>
            </a:pPr>
            <a:fld id="{E24D4654-CB86-4A77-846A-FA22C3A32683}" type="datetimeFigureOut">
              <a:rPr lang="en-US"/>
              <a:pPr>
                <a:defRPr/>
              </a:pPr>
              <a:t>3/29/2021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503" tIns="46752" rIns="93503" bIns="46752" rtlCol="0" anchor="ctr"/>
          <a:lstStyle/>
          <a:p>
            <a:pPr lvl="0"/>
            <a:endParaRPr lang="en-US" noProof="0" dirty="0"/>
          </a:p>
        </p:txBody>
      </p:sp>
      <p:sp>
        <p:nvSpPr>
          <p:cNvPr id="5" name="Notes Placeholder 4"/>
          <p:cNvSpPr>
            <a:spLocks noGrp="1"/>
          </p:cNvSpPr>
          <p:nvPr>
            <p:ph type="body" sz="quarter" idx="3"/>
          </p:nvPr>
        </p:nvSpPr>
        <p:spPr>
          <a:xfrm>
            <a:off x="701675" y="4416430"/>
            <a:ext cx="5607050" cy="4183063"/>
          </a:xfrm>
          <a:prstGeom prst="rect">
            <a:avLst/>
          </a:prstGeom>
        </p:spPr>
        <p:txBody>
          <a:bodyPr vert="horz" lIns="93503" tIns="46752" rIns="93503" bIns="4675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676"/>
            <a:ext cx="3038475" cy="465138"/>
          </a:xfrm>
          <a:prstGeom prst="rect">
            <a:avLst/>
          </a:prstGeom>
        </p:spPr>
        <p:txBody>
          <a:bodyPr vert="horz" lIns="93503" tIns="46752" rIns="93503" bIns="46752"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42" y="8829676"/>
            <a:ext cx="3038475" cy="465138"/>
          </a:xfrm>
          <a:prstGeom prst="rect">
            <a:avLst/>
          </a:prstGeom>
        </p:spPr>
        <p:txBody>
          <a:bodyPr vert="horz" lIns="93503" tIns="46752" rIns="93503" bIns="46752" rtlCol="0" anchor="b"/>
          <a:lstStyle>
            <a:lvl1pPr algn="r" fontAlgn="auto">
              <a:spcBef>
                <a:spcPts val="0"/>
              </a:spcBef>
              <a:spcAft>
                <a:spcPts val="0"/>
              </a:spcAft>
              <a:defRPr sz="1200" smtClean="0">
                <a:latin typeface="+mn-lt"/>
                <a:cs typeface="+mn-cs"/>
              </a:defRPr>
            </a:lvl1pPr>
          </a:lstStyle>
          <a:p>
            <a:pPr>
              <a:defRPr/>
            </a:pPr>
            <a:fld id="{717E9CAF-CA78-4668-B94D-278349315C58}" type="slidenum">
              <a:rPr lang="en-US"/>
              <a:pPr>
                <a:defRPr/>
              </a:pPr>
              <a:t>‹#›</a:t>
            </a:fld>
            <a:endParaRPr lang="en-US" dirty="0"/>
          </a:p>
        </p:txBody>
      </p:sp>
    </p:spTree>
    <p:extLst>
      <p:ext uri="{BB962C8B-B14F-4D97-AF65-F5344CB8AC3E}">
        <p14:creationId xmlns:p14="http://schemas.microsoft.com/office/powerpoint/2010/main" val="9805553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8469" y="5000448"/>
            <a:ext cx="5982139" cy="246473"/>
          </a:xfrm>
        </p:spPr>
        <p:txBody>
          <a:bodyPr/>
          <a:lstStyle/>
          <a:p>
            <a:endParaRPr lang="en-US" sz="1200" dirty="0"/>
          </a:p>
        </p:txBody>
      </p:sp>
      <p:sp>
        <p:nvSpPr>
          <p:cNvPr id="4" name="Slide Number Placeholder 3"/>
          <p:cNvSpPr>
            <a:spLocks noGrp="1"/>
          </p:cNvSpPr>
          <p:nvPr>
            <p:ph type="sldNum" sz="quarter" idx="10"/>
          </p:nvPr>
        </p:nvSpPr>
        <p:spPr/>
        <p:txBody>
          <a:bodyPr/>
          <a:lstStyle/>
          <a:p>
            <a:fld id="{7B2902FC-13A1-4E02-8055-5D86C0003CE5}" type="slidenum">
              <a:rPr lang="en-US" smtClean="0">
                <a:solidFill>
                  <a:srgbClr val="000000"/>
                </a:solidFill>
              </a:rPr>
              <a:pPr/>
              <a:t>1</a:t>
            </a:fld>
            <a:endParaRPr lang="en-US" dirty="0">
              <a:solidFill>
                <a:srgbClr val="000000"/>
              </a:solidFill>
            </a:endParaRPr>
          </a:p>
        </p:txBody>
      </p:sp>
    </p:spTree>
    <p:extLst>
      <p:ext uri="{BB962C8B-B14F-4D97-AF65-F5344CB8AC3E}">
        <p14:creationId xmlns:p14="http://schemas.microsoft.com/office/powerpoint/2010/main" val="2238133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10</a:t>
            </a:fld>
            <a:endParaRPr lang="en-US" dirty="0"/>
          </a:p>
        </p:txBody>
      </p:sp>
    </p:spTree>
    <p:extLst>
      <p:ext uri="{BB962C8B-B14F-4D97-AF65-F5344CB8AC3E}">
        <p14:creationId xmlns:p14="http://schemas.microsoft.com/office/powerpoint/2010/main" val="4283514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12227">
              <a:defRPr>
                <a:solidFill>
                  <a:schemeClr val="tx1"/>
                </a:solidFill>
                <a:latin typeface="Arial" panose="020B0604020202020204" pitchFamily="34" charset="0"/>
                <a:ea typeface="MS PGothic" panose="020B0600070205080204" pitchFamily="34" charset="-128"/>
              </a:defRPr>
            </a:lvl1pPr>
            <a:lvl2pPr marL="743767" indent="-286064" defTabSz="912227">
              <a:defRPr>
                <a:solidFill>
                  <a:schemeClr val="tx1"/>
                </a:solidFill>
                <a:latin typeface="Arial" panose="020B0604020202020204" pitchFamily="34" charset="0"/>
                <a:ea typeface="MS PGothic" panose="020B0600070205080204" pitchFamily="34" charset="-128"/>
              </a:defRPr>
            </a:lvl2pPr>
            <a:lvl3pPr marL="1144257" indent="-228851" defTabSz="912227">
              <a:defRPr>
                <a:solidFill>
                  <a:schemeClr val="tx1"/>
                </a:solidFill>
                <a:latin typeface="Arial" panose="020B0604020202020204" pitchFamily="34" charset="0"/>
                <a:ea typeface="MS PGothic" panose="020B0600070205080204" pitchFamily="34" charset="-128"/>
              </a:defRPr>
            </a:lvl3pPr>
            <a:lvl4pPr marL="1601960" indent="-228851" defTabSz="912227">
              <a:defRPr>
                <a:solidFill>
                  <a:schemeClr val="tx1"/>
                </a:solidFill>
                <a:latin typeface="Arial" panose="020B0604020202020204" pitchFamily="34" charset="0"/>
                <a:ea typeface="MS PGothic" panose="020B0600070205080204" pitchFamily="34" charset="-128"/>
              </a:defRPr>
            </a:lvl4pPr>
            <a:lvl5pPr marL="2059663" indent="-228851" defTabSz="912227">
              <a:defRPr>
                <a:solidFill>
                  <a:schemeClr val="tx1"/>
                </a:solidFill>
                <a:latin typeface="Arial" panose="020B0604020202020204" pitchFamily="34" charset="0"/>
                <a:ea typeface="MS PGothic" panose="020B0600070205080204" pitchFamily="34" charset="-128"/>
              </a:defRPr>
            </a:lvl5pPr>
            <a:lvl6pPr marL="2517366"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5069"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32772"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90475"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9601375-11C1-41F5-B5F6-0843D09CCB67}" type="slidenum">
              <a:rPr lang="en-US" altLang="en-US" smtClean="0">
                <a:solidFill>
                  <a:srgbClr val="000000"/>
                </a:solidFill>
                <a:latin typeface="Calibri" panose="020F0502020204030204" pitchFamily="34" charset="0"/>
              </a:rPr>
              <a:pPr/>
              <a:t>11</a:t>
            </a:fld>
            <a:endParaRPr lang="en-US" altLang="en-US" dirty="0">
              <a:solidFill>
                <a:srgbClr val="000000"/>
              </a:solidFill>
              <a:latin typeface="Calibri" panose="020F050202020403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spcBef>
                <a:spcPct val="0"/>
              </a:spcBef>
              <a:defRPr/>
            </a:pPr>
            <a:endParaRPr lang="en-US" dirty="0">
              <a:ea typeface="ＭＳ Ｐゴシック" charset="0"/>
              <a:cs typeface="ＭＳ Ｐゴシック" charset="0"/>
            </a:endParaRPr>
          </a:p>
        </p:txBody>
      </p:sp>
    </p:spTree>
    <p:extLst>
      <p:ext uri="{BB962C8B-B14F-4D97-AF65-F5344CB8AC3E}">
        <p14:creationId xmlns:p14="http://schemas.microsoft.com/office/powerpoint/2010/main" val="2110734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12</a:t>
            </a:fld>
            <a:endParaRPr lang="en-US" dirty="0"/>
          </a:p>
        </p:txBody>
      </p:sp>
    </p:spTree>
    <p:extLst>
      <p:ext uri="{BB962C8B-B14F-4D97-AF65-F5344CB8AC3E}">
        <p14:creationId xmlns:p14="http://schemas.microsoft.com/office/powerpoint/2010/main" val="3888136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13</a:t>
            </a:fld>
            <a:endParaRPr lang="en-US" dirty="0"/>
          </a:p>
        </p:txBody>
      </p:sp>
    </p:spTree>
    <p:extLst>
      <p:ext uri="{BB962C8B-B14F-4D97-AF65-F5344CB8AC3E}">
        <p14:creationId xmlns:p14="http://schemas.microsoft.com/office/powerpoint/2010/main" val="3130996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14</a:t>
            </a:fld>
            <a:endParaRPr lang="en-US" dirty="0"/>
          </a:p>
        </p:txBody>
      </p:sp>
    </p:spTree>
    <p:extLst>
      <p:ext uri="{BB962C8B-B14F-4D97-AF65-F5344CB8AC3E}">
        <p14:creationId xmlns:p14="http://schemas.microsoft.com/office/powerpoint/2010/main" val="3127727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15</a:t>
            </a:fld>
            <a:endParaRPr lang="en-US" dirty="0"/>
          </a:p>
        </p:txBody>
      </p:sp>
    </p:spTree>
    <p:extLst>
      <p:ext uri="{BB962C8B-B14F-4D97-AF65-F5344CB8AC3E}">
        <p14:creationId xmlns:p14="http://schemas.microsoft.com/office/powerpoint/2010/main" val="1967642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16</a:t>
            </a:fld>
            <a:endParaRPr lang="en-US" dirty="0"/>
          </a:p>
        </p:txBody>
      </p:sp>
    </p:spTree>
    <p:extLst>
      <p:ext uri="{BB962C8B-B14F-4D97-AF65-F5344CB8AC3E}">
        <p14:creationId xmlns:p14="http://schemas.microsoft.com/office/powerpoint/2010/main" val="2585554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17</a:t>
            </a:fld>
            <a:endParaRPr lang="en-US" dirty="0"/>
          </a:p>
        </p:txBody>
      </p:sp>
    </p:spTree>
    <p:extLst>
      <p:ext uri="{BB962C8B-B14F-4D97-AF65-F5344CB8AC3E}">
        <p14:creationId xmlns:p14="http://schemas.microsoft.com/office/powerpoint/2010/main" val="446074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18</a:t>
            </a:fld>
            <a:endParaRPr lang="en-US" dirty="0"/>
          </a:p>
        </p:txBody>
      </p:sp>
    </p:spTree>
    <p:extLst>
      <p:ext uri="{BB962C8B-B14F-4D97-AF65-F5344CB8AC3E}">
        <p14:creationId xmlns:p14="http://schemas.microsoft.com/office/powerpoint/2010/main" val="3989423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19</a:t>
            </a:fld>
            <a:endParaRPr lang="en-US" dirty="0"/>
          </a:p>
        </p:txBody>
      </p:sp>
    </p:spTree>
    <p:extLst>
      <p:ext uri="{BB962C8B-B14F-4D97-AF65-F5344CB8AC3E}">
        <p14:creationId xmlns:p14="http://schemas.microsoft.com/office/powerpoint/2010/main" val="1051209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12227">
              <a:defRPr>
                <a:solidFill>
                  <a:schemeClr val="tx1"/>
                </a:solidFill>
                <a:latin typeface="Arial" panose="020B0604020202020204" pitchFamily="34" charset="0"/>
                <a:ea typeface="MS PGothic" panose="020B0600070205080204" pitchFamily="34" charset="-128"/>
              </a:defRPr>
            </a:lvl1pPr>
            <a:lvl2pPr marL="743767" indent="-286064" defTabSz="912227">
              <a:defRPr>
                <a:solidFill>
                  <a:schemeClr val="tx1"/>
                </a:solidFill>
                <a:latin typeface="Arial" panose="020B0604020202020204" pitchFamily="34" charset="0"/>
                <a:ea typeface="MS PGothic" panose="020B0600070205080204" pitchFamily="34" charset="-128"/>
              </a:defRPr>
            </a:lvl2pPr>
            <a:lvl3pPr marL="1144257" indent="-228851" defTabSz="912227">
              <a:defRPr>
                <a:solidFill>
                  <a:schemeClr val="tx1"/>
                </a:solidFill>
                <a:latin typeface="Arial" panose="020B0604020202020204" pitchFamily="34" charset="0"/>
                <a:ea typeface="MS PGothic" panose="020B0600070205080204" pitchFamily="34" charset="-128"/>
              </a:defRPr>
            </a:lvl3pPr>
            <a:lvl4pPr marL="1601960" indent="-228851" defTabSz="912227">
              <a:defRPr>
                <a:solidFill>
                  <a:schemeClr val="tx1"/>
                </a:solidFill>
                <a:latin typeface="Arial" panose="020B0604020202020204" pitchFamily="34" charset="0"/>
                <a:ea typeface="MS PGothic" panose="020B0600070205080204" pitchFamily="34" charset="-128"/>
              </a:defRPr>
            </a:lvl4pPr>
            <a:lvl5pPr marL="2059663" indent="-228851" defTabSz="912227">
              <a:defRPr>
                <a:solidFill>
                  <a:schemeClr val="tx1"/>
                </a:solidFill>
                <a:latin typeface="Arial" panose="020B0604020202020204" pitchFamily="34" charset="0"/>
                <a:ea typeface="MS PGothic" panose="020B0600070205080204" pitchFamily="34" charset="-128"/>
              </a:defRPr>
            </a:lvl5pPr>
            <a:lvl6pPr marL="2517366"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5069"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32772"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90475"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9601375-11C1-41F5-B5F6-0843D09CCB67}" type="slidenum">
              <a:rPr lang="en-US" altLang="en-US" smtClean="0">
                <a:solidFill>
                  <a:srgbClr val="000000"/>
                </a:solidFill>
                <a:latin typeface="Calibri" panose="020F0502020204030204" pitchFamily="34" charset="0"/>
              </a:rPr>
              <a:pPr/>
              <a:t>2</a:t>
            </a:fld>
            <a:endParaRPr lang="en-US" altLang="en-US" dirty="0">
              <a:solidFill>
                <a:srgbClr val="000000"/>
              </a:solidFill>
              <a:latin typeface="Calibri" panose="020F050202020403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indent="0" fontAlgn="auto">
              <a:spcAft>
                <a:spcPts val="0"/>
              </a:spcAft>
              <a:buFont typeface="Wingdings" panose="05000000000000000000" pitchFamily="2" charset="2"/>
              <a:buNone/>
            </a:pPr>
            <a:endParaRPr lang="en-US" sz="1800" b="0" i="0" u="none" strike="noStrike" baseline="0" dirty="0">
              <a:latin typeface="Arial" panose="020B0604020202020204" pitchFamily="34" charset="0"/>
            </a:endParaRPr>
          </a:p>
        </p:txBody>
      </p:sp>
    </p:spTree>
    <p:extLst>
      <p:ext uri="{BB962C8B-B14F-4D97-AF65-F5344CB8AC3E}">
        <p14:creationId xmlns:p14="http://schemas.microsoft.com/office/powerpoint/2010/main" val="1378983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20</a:t>
            </a:fld>
            <a:endParaRPr lang="en-US" dirty="0"/>
          </a:p>
        </p:txBody>
      </p:sp>
    </p:spTree>
    <p:extLst>
      <p:ext uri="{BB962C8B-B14F-4D97-AF65-F5344CB8AC3E}">
        <p14:creationId xmlns:p14="http://schemas.microsoft.com/office/powerpoint/2010/main" val="2031610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12227">
              <a:defRPr>
                <a:solidFill>
                  <a:schemeClr val="tx1"/>
                </a:solidFill>
                <a:latin typeface="Arial" panose="020B0604020202020204" pitchFamily="34" charset="0"/>
                <a:ea typeface="MS PGothic" panose="020B0600070205080204" pitchFamily="34" charset="-128"/>
              </a:defRPr>
            </a:lvl1pPr>
            <a:lvl2pPr marL="743767" indent="-286064" defTabSz="912227">
              <a:defRPr>
                <a:solidFill>
                  <a:schemeClr val="tx1"/>
                </a:solidFill>
                <a:latin typeface="Arial" panose="020B0604020202020204" pitchFamily="34" charset="0"/>
                <a:ea typeface="MS PGothic" panose="020B0600070205080204" pitchFamily="34" charset="-128"/>
              </a:defRPr>
            </a:lvl2pPr>
            <a:lvl3pPr marL="1144257" indent="-228851" defTabSz="912227">
              <a:defRPr>
                <a:solidFill>
                  <a:schemeClr val="tx1"/>
                </a:solidFill>
                <a:latin typeface="Arial" panose="020B0604020202020204" pitchFamily="34" charset="0"/>
                <a:ea typeface="MS PGothic" panose="020B0600070205080204" pitchFamily="34" charset="-128"/>
              </a:defRPr>
            </a:lvl3pPr>
            <a:lvl4pPr marL="1601960" indent="-228851" defTabSz="912227">
              <a:defRPr>
                <a:solidFill>
                  <a:schemeClr val="tx1"/>
                </a:solidFill>
                <a:latin typeface="Arial" panose="020B0604020202020204" pitchFamily="34" charset="0"/>
                <a:ea typeface="MS PGothic" panose="020B0600070205080204" pitchFamily="34" charset="-128"/>
              </a:defRPr>
            </a:lvl4pPr>
            <a:lvl5pPr marL="2059663" indent="-228851" defTabSz="912227">
              <a:defRPr>
                <a:solidFill>
                  <a:schemeClr val="tx1"/>
                </a:solidFill>
                <a:latin typeface="Arial" panose="020B0604020202020204" pitchFamily="34" charset="0"/>
                <a:ea typeface="MS PGothic" panose="020B0600070205080204" pitchFamily="34" charset="-128"/>
              </a:defRPr>
            </a:lvl5pPr>
            <a:lvl6pPr marL="2517366"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5069"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32772"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90475"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9601375-11C1-41F5-B5F6-0843D09CCB67}" type="slidenum">
              <a:rPr lang="en-US" altLang="en-US" smtClean="0">
                <a:solidFill>
                  <a:srgbClr val="000000"/>
                </a:solidFill>
                <a:latin typeface="Calibri" panose="020F0502020204030204" pitchFamily="34" charset="0"/>
              </a:rPr>
              <a:pPr/>
              <a:t>3</a:t>
            </a:fld>
            <a:endParaRPr lang="en-US" altLang="en-US" dirty="0">
              <a:solidFill>
                <a:srgbClr val="000000"/>
              </a:solidFill>
              <a:latin typeface="Calibri" panose="020F050202020403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indent="0" fontAlgn="auto">
              <a:spcAft>
                <a:spcPts val="0"/>
              </a:spcAft>
              <a:buFont typeface="Wingdings" panose="05000000000000000000" pitchFamily="2" charset="2"/>
              <a:buNone/>
            </a:pPr>
            <a:endParaRPr lang="en-US" sz="1800" b="0" i="0" u="none" strike="noStrike" baseline="0" dirty="0">
              <a:latin typeface="Arial" panose="020B0604020202020204" pitchFamily="34" charset="0"/>
            </a:endParaRPr>
          </a:p>
          <a:p>
            <a:pPr>
              <a:spcBef>
                <a:spcPct val="0"/>
              </a:spcBef>
              <a:defRPr/>
            </a:pPr>
            <a:endParaRPr lang="en-US" dirty="0">
              <a:ea typeface="ＭＳ Ｐゴシック" charset="0"/>
              <a:cs typeface="ＭＳ Ｐゴシック" charset="0"/>
            </a:endParaRPr>
          </a:p>
        </p:txBody>
      </p:sp>
    </p:spTree>
    <p:extLst>
      <p:ext uri="{BB962C8B-B14F-4D97-AF65-F5344CB8AC3E}">
        <p14:creationId xmlns:p14="http://schemas.microsoft.com/office/powerpoint/2010/main" val="1445240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12227">
              <a:defRPr>
                <a:solidFill>
                  <a:schemeClr val="tx1"/>
                </a:solidFill>
                <a:latin typeface="Arial" panose="020B0604020202020204" pitchFamily="34" charset="0"/>
                <a:ea typeface="MS PGothic" panose="020B0600070205080204" pitchFamily="34" charset="-128"/>
              </a:defRPr>
            </a:lvl1pPr>
            <a:lvl2pPr marL="743767" indent="-286064" defTabSz="912227">
              <a:defRPr>
                <a:solidFill>
                  <a:schemeClr val="tx1"/>
                </a:solidFill>
                <a:latin typeface="Arial" panose="020B0604020202020204" pitchFamily="34" charset="0"/>
                <a:ea typeface="MS PGothic" panose="020B0600070205080204" pitchFamily="34" charset="-128"/>
              </a:defRPr>
            </a:lvl2pPr>
            <a:lvl3pPr marL="1144257" indent="-228851" defTabSz="912227">
              <a:defRPr>
                <a:solidFill>
                  <a:schemeClr val="tx1"/>
                </a:solidFill>
                <a:latin typeface="Arial" panose="020B0604020202020204" pitchFamily="34" charset="0"/>
                <a:ea typeface="MS PGothic" panose="020B0600070205080204" pitchFamily="34" charset="-128"/>
              </a:defRPr>
            </a:lvl3pPr>
            <a:lvl4pPr marL="1601960" indent="-228851" defTabSz="912227">
              <a:defRPr>
                <a:solidFill>
                  <a:schemeClr val="tx1"/>
                </a:solidFill>
                <a:latin typeface="Arial" panose="020B0604020202020204" pitchFamily="34" charset="0"/>
                <a:ea typeface="MS PGothic" panose="020B0600070205080204" pitchFamily="34" charset="-128"/>
              </a:defRPr>
            </a:lvl4pPr>
            <a:lvl5pPr marL="2059663" indent="-228851" defTabSz="912227">
              <a:defRPr>
                <a:solidFill>
                  <a:schemeClr val="tx1"/>
                </a:solidFill>
                <a:latin typeface="Arial" panose="020B0604020202020204" pitchFamily="34" charset="0"/>
                <a:ea typeface="MS PGothic" panose="020B0600070205080204" pitchFamily="34" charset="-128"/>
              </a:defRPr>
            </a:lvl5pPr>
            <a:lvl6pPr marL="2517366"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5069"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32772"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90475"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9601375-11C1-41F5-B5F6-0843D09CCB67}" type="slidenum">
              <a:rPr lang="en-US" altLang="en-US" smtClean="0">
                <a:solidFill>
                  <a:srgbClr val="000000"/>
                </a:solidFill>
                <a:latin typeface="Calibri" panose="020F0502020204030204" pitchFamily="34" charset="0"/>
              </a:rPr>
              <a:pPr/>
              <a:t>4</a:t>
            </a:fld>
            <a:endParaRPr lang="en-US" altLang="en-US" dirty="0">
              <a:solidFill>
                <a:srgbClr val="000000"/>
              </a:solidFill>
              <a:latin typeface="Calibri" panose="020F050202020403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spcBef>
                <a:spcPct val="0"/>
              </a:spcBef>
              <a:defRPr/>
            </a:pPr>
            <a:endParaRPr lang="en-US" dirty="0">
              <a:ea typeface="ＭＳ Ｐゴシック" charset="0"/>
              <a:cs typeface="ＭＳ Ｐゴシック" charset="0"/>
            </a:endParaRPr>
          </a:p>
        </p:txBody>
      </p:sp>
    </p:spTree>
    <p:extLst>
      <p:ext uri="{BB962C8B-B14F-4D97-AF65-F5344CB8AC3E}">
        <p14:creationId xmlns:p14="http://schemas.microsoft.com/office/powerpoint/2010/main" val="3044591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5</a:t>
            </a:fld>
            <a:endParaRPr lang="en-US" dirty="0"/>
          </a:p>
        </p:txBody>
      </p:sp>
    </p:spTree>
    <p:extLst>
      <p:ext uri="{BB962C8B-B14F-4D97-AF65-F5344CB8AC3E}">
        <p14:creationId xmlns:p14="http://schemas.microsoft.com/office/powerpoint/2010/main" val="3802283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365F91"/>
              </a:solidFill>
              <a:effectLst/>
              <a:latin typeface="+mj-lt"/>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6</a:t>
            </a:fld>
            <a:endParaRPr lang="en-US" dirty="0"/>
          </a:p>
        </p:txBody>
      </p:sp>
    </p:spTree>
    <p:extLst>
      <p:ext uri="{BB962C8B-B14F-4D97-AF65-F5344CB8AC3E}">
        <p14:creationId xmlns:p14="http://schemas.microsoft.com/office/powerpoint/2010/main" val="2650496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00"/>
              </a:spcBef>
              <a:spcAft>
                <a:spcPts val="0"/>
              </a:spcAft>
            </a:pPr>
            <a:endParaRPr lang="en-US" sz="1800" dirty="0">
              <a:effectLst/>
              <a:latin typeface="+mj-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7</a:t>
            </a:fld>
            <a:endParaRPr lang="en-US" dirty="0"/>
          </a:p>
        </p:txBody>
      </p:sp>
    </p:spTree>
    <p:extLst>
      <p:ext uri="{BB962C8B-B14F-4D97-AF65-F5344CB8AC3E}">
        <p14:creationId xmlns:p14="http://schemas.microsoft.com/office/powerpoint/2010/main" val="332304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00"/>
              </a:spcBef>
              <a:spcAft>
                <a:spcPts val="0"/>
              </a:spcAft>
            </a:pPr>
            <a:endParaRPr lang="en-US" sz="1800" dirty="0">
              <a:effectLst/>
              <a:latin typeface="+mj-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8</a:t>
            </a:fld>
            <a:endParaRPr lang="en-US" dirty="0"/>
          </a:p>
        </p:txBody>
      </p:sp>
    </p:spTree>
    <p:extLst>
      <p:ext uri="{BB962C8B-B14F-4D97-AF65-F5344CB8AC3E}">
        <p14:creationId xmlns:p14="http://schemas.microsoft.com/office/powerpoint/2010/main" val="803608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00"/>
              </a:spcBef>
              <a:spcAft>
                <a:spcPts val="0"/>
              </a:spcAft>
            </a:pPr>
            <a:endParaRPr lang="en-US" sz="1800" dirty="0">
              <a:effectLst/>
              <a:latin typeface="+mj-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9</a:t>
            </a:fld>
            <a:endParaRPr lang="en-US" dirty="0"/>
          </a:p>
        </p:txBody>
      </p:sp>
    </p:spTree>
    <p:extLst>
      <p:ext uri="{BB962C8B-B14F-4D97-AF65-F5344CB8AC3E}">
        <p14:creationId xmlns:p14="http://schemas.microsoft.com/office/powerpoint/2010/main" val="22554806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oleObject" Target="../embeddings/oleObject5.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6.emf"/><Relationship Id="rId4" Type="http://schemas.openxmlformats.org/officeDocument/2006/relationships/oleObject" Target="../embeddings/oleObject6.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6.emf"/><Relationship Id="rId4" Type="http://schemas.openxmlformats.org/officeDocument/2006/relationships/oleObject" Target="../embeddings/oleObject7.bin"/></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1"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69048" y="2370667"/>
            <a:ext cx="5605780" cy="1139296"/>
          </a:xfrm>
        </p:spPr>
        <p:txBody>
          <a:bodyPr anchor="b"/>
          <a:lstStyle>
            <a:lvl1pPr algn="l">
              <a:defRPr sz="24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2969048" y="3602038"/>
            <a:ext cx="5605780" cy="1024149"/>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68" y="31739"/>
            <a:ext cx="2736607" cy="637224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9048" y="1030024"/>
            <a:ext cx="2383541" cy="1021082"/>
          </a:xfrm>
          <a:prstGeom prst="rect">
            <a:avLst/>
          </a:prstGeom>
        </p:spPr>
      </p:pic>
    </p:spTree>
    <p:extLst>
      <p:ext uri="{BB962C8B-B14F-4D97-AF65-F5344CB8AC3E}">
        <p14:creationId xmlns:p14="http://schemas.microsoft.com/office/powerpoint/2010/main" val="359622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2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Tree>
    <p:extLst>
      <p:ext uri="{BB962C8B-B14F-4D97-AF65-F5344CB8AC3E}">
        <p14:creationId xmlns:p14="http://schemas.microsoft.com/office/powerpoint/2010/main" val="4289960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4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Tree>
    <p:extLst>
      <p:ext uri="{BB962C8B-B14F-4D97-AF65-F5344CB8AC3E}">
        <p14:creationId xmlns:p14="http://schemas.microsoft.com/office/powerpoint/2010/main" val="3519095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6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Tree>
    <p:extLst>
      <p:ext uri="{BB962C8B-B14F-4D97-AF65-F5344CB8AC3E}">
        <p14:creationId xmlns:p14="http://schemas.microsoft.com/office/powerpoint/2010/main" val="2584255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9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Tree>
    <p:extLst>
      <p:ext uri="{BB962C8B-B14F-4D97-AF65-F5344CB8AC3E}">
        <p14:creationId xmlns:p14="http://schemas.microsoft.com/office/powerpoint/2010/main" val="3267714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3/29/2021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
        <p:nvSpPr>
          <p:cNvPr id="7" name="Rectangle 6"/>
          <p:cNvSpPr/>
          <p:nvPr userDrawn="1"/>
        </p:nvSpPr>
        <p:spPr>
          <a:xfrm>
            <a:off x="-1"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srgbClr val="FFFFFF"/>
              </a:solidFill>
            </a:endParaRPr>
          </a:p>
        </p:txBody>
      </p:sp>
      <p:sp>
        <p:nvSpPr>
          <p:cNvPr id="8" name="Rectangle 7"/>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srgbClr val="FFFFFF"/>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69050" y="297658"/>
            <a:ext cx="1902055" cy="1352536"/>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30588" t="1122" r="10242" b="7788"/>
          <a:stretch/>
        </p:blipFill>
        <p:spPr>
          <a:xfrm>
            <a:off x="-1" y="-12670"/>
            <a:ext cx="2794476" cy="6444042"/>
          </a:xfrm>
          <a:prstGeom prst="rect">
            <a:avLst/>
          </a:prstGeom>
        </p:spPr>
      </p:pic>
    </p:spTree>
    <p:extLst>
      <p:ext uri="{BB962C8B-B14F-4D97-AF65-F5344CB8AC3E}">
        <p14:creationId xmlns:p14="http://schemas.microsoft.com/office/powerpoint/2010/main" val="399879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82162" y="1990667"/>
            <a:ext cx="2117131"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54798" y="1990667"/>
            <a:ext cx="2117132"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80"/>
          <p:cNvSpPr>
            <a:spLocks noGrp="1" noChangeArrowheads="1"/>
          </p:cNvSpPr>
          <p:nvPr>
            <p:ph type="sldNum" sz="quarter" idx="10"/>
          </p:nvPr>
        </p:nvSpPr>
        <p:spPr>
          <a:xfrm>
            <a:off x="8720138" y="6565900"/>
            <a:ext cx="198437" cy="155575"/>
          </a:xfrm>
          <a:prstGeom prst="rect">
            <a:avLst/>
          </a:prstGeom>
          <a:ln/>
        </p:spPr>
        <p:txBody>
          <a:bodyPr/>
          <a:lstStyle>
            <a:lvl1pPr>
              <a:defRPr/>
            </a:lvl1pPr>
          </a:lstStyle>
          <a:p>
            <a:pPr>
              <a:defRPr/>
            </a:pPr>
            <a:fld id="{2D739399-3B41-4B37-A398-67116182ACFE}" type="slidenum">
              <a:rPr lang="en-US" altLang="en-US"/>
              <a:pPr>
                <a:defRPr/>
              </a:pPr>
              <a:t>‹#›</a:t>
            </a:fld>
            <a:endParaRPr lang="en-US" altLang="en-US" dirty="0"/>
          </a:p>
        </p:txBody>
      </p:sp>
    </p:spTree>
    <p:extLst>
      <p:ext uri="{BB962C8B-B14F-4D97-AF65-F5344CB8AC3E}">
        <p14:creationId xmlns:p14="http://schemas.microsoft.com/office/powerpoint/2010/main" val="2918861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userDrawn="1"/>
        </p:nvSpPr>
        <p:spPr>
          <a:xfrm>
            <a:off x="-2"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960" y="1565490"/>
            <a:ext cx="9064869" cy="3376389"/>
          </a:xfrm>
          <a:prstGeom prst="rect">
            <a:avLst/>
          </a:prstGeom>
        </p:spPr>
      </p:pic>
      <p:sp>
        <p:nvSpPr>
          <p:cNvPr id="10" name="Rectangle 9"/>
          <p:cNvSpPr/>
          <p:nvPr userDrawn="1"/>
        </p:nvSpPr>
        <p:spPr>
          <a:xfrm>
            <a:off x="0" y="5007161"/>
            <a:ext cx="9144000" cy="14582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054773" y="5055140"/>
            <a:ext cx="5605780" cy="569648"/>
          </a:xfrm>
        </p:spPr>
        <p:txBody>
          <a:bodyPr anchor="b"/>
          <a:lstStyle>
            <a:lvl1pPr algn="l">
              <a:defRPr sz="24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3054773" y="5716863"/>
            <a:ext cx="5605780" cy="499299"/>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Rectangle 10"/>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596" y="344481"/>
            <a:ext cx="2383541" cy="1021082"/>
          </a:xfrm>
          <a:prstGeom prst="rect">
            <a:avLst/>
          </a:prstGeom>
        </p:spPr>
      </p:pic>
    </p:spTree>
    <p:extLst>
      <p:ext uri="{BB962C8B-B14F-4D97-AF65-F5344CB8AC3E}">
        <p14:creationId xmlns:p14="http://schemas.microsoft.com/office/powerpoint/2010/main" val="2834432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1"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BottomPlaceholder"/>
          <p:cNvSpPr>
            <a:spLocks noChangeArrowheads="1"/>
          </p:cNvSpPr>
          <p:nvPr userDrawn="1"/>
        </p:nvSpPr>
        <p:spPr bwMode="auto">
          <a:xfrm>
            <a:off x="-35277" y="2283840"/>
            <a:ext cx="2238620" cy="4187763"/>
          </a:xfrm>
          <a:prstGeom prst="rect">
            <a:avLst/>
          </a:prstGeom>
          <a:solidFill>
            <a:schemeClr val="accent6"/>
          </a:solidFill>
          <a:ln w="9525">
            <a:no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314" name="Rectangle 1026"/>
          <p:cNvSpPr>
            <a:spLocks noGrp="1" noChangeArrowheads="1"/>
          </p:cNvSpPr>
          <p:nvPr>
            <p:ph type="ctrTitle"/>
          </p:nvPr>
        </p:nvSpPr>
        <p:spPr>
          <a:xfrm>
            <a:off x="2605875" y="3105356"/>
            <a:ext cx="5036084" cy="502445"/>
          </a:xfrm>
        </p:spPr>
        <p:txBody>
          <a:bodyPr anchor="t"/>
          <a:lstStyle>
            <a:lvl1pPr>
              <a:defRPr sz="2400" b="1"/>
            </a:lvl1pPr>
          </a:lstStyle>
          <a:p>
            <a:pPr lvl="0"/>
            <a:r>
              <a:rPr lang="en-US" noProof="0"/>
              <a:t>Click to edit Master title</a:t>
            </a:r>
          </a:p>
        </p:txBody>
      </p:sp>
      <p:sp>
        <p:nvSpPr>
          <p:cNvPr id="13315" name="Rectangle 1027"/>
          <p:cNvSpPr>
            <a:spLocks noGrp="1" noChangeArrowheads="1"/>
          </p:cNvSpPr>
          <p:nvPr>
            <p:ph type="subTitle" idx="1"/>
          </p:nvPr>
        </p:nvSpPr>
        <p:spPr>
          <a:xfrm>
            <a:off x="2605875" y="3711729"/>
            <a:ext cx="5036084" cy="369332"/>
          </a:xfrm>
        </p:spPr>
        <p:txBody>
          <a:bodyPr>
            <a:spAutoFit/>
          </a:bodyPr>
          <a:lstStyle>
            <a:lvl1pPr marL="0" indent="0">
              <a:buNone/>
              <a:defRPr sz="2000"/>
            </a:lvl1pPr>
          </a:lstStyle>
          <a:p>
            <a:pPr lvl="0"/>
            <a:r>
              <a:rPr lang="en-US" noProof="0"/>
              <a:t>Click to edit Master subtitle style</a:t>
            </a:r>
          </a:p>
        </p:txBody>
      </p:sp>
      <p:grpSp>
        <p:nvGrpSpPr>
          <p:cNvPr id="13513" name="McK Title Elements"/>
          <p:cNvGrpSpPr>
            <a:grpSpLocks/>
          </p:cNvGrpSpPr>
          <p:nvPr/>
        </p:nvGrpSpPr>
        <p:grpSpPr bwMode="auto">
          <a:xfrm>
            <a:off x="1" y="1"/>
            <a:ext cx="914076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428" dirty="0">
                  <a:solidFill>
                    <a:srgbClr val="000000"/>
                  </a:solidFill>
                  <a:cs typeface="+mn-cs"/>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428" dirty="0">
                  <a:solidFill>
                    <a:srgbClr val="000000"/>
                  </a:solidFill>
                  <a:cs typeface="+mn-cs"/>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1202" eaLnBrk="0" hangingPunct="0"/>
              <a:r>
                <a:rPr lang="en-US" sz="816" dirty="0">
                  <a:solidFill>
                    <a:srgbClr val="000000"/>
                  </a:solidFill>
                  <a:cs typeface="+mn-cs"/>
                </a:rPr>
                <a:t>CONFIDENTIAL AND PROPRIETARY</a:t>
              </a:r>
            </a:p>
            <a:p>
              <a:pPr defTabSz="821202" eaLnBrk="0" hangingPunct="0"/>
              <a:r>
                <a:rPr lang="en-US" sz="816" dirty="0">
                  <a:solidFill>
                    <a:srgbClr val="000000"/>
                  </a:solidFill>
                  <a:cs typeface="+mn-cs"/>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0" y="6574545"/>
            <a:ext cx="1670055" cy="1959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35277" y="1"/>
            <a:ext cx="2238620" cy="2283840"/>
          </a:xfrm>
          <a:prstGeom prst="rect">
            <a:avLst/>
          </a:prstGeom>
          <a:solidFill>
            <a:srgbClr val="F8BF56"/>
          </a:solidFill>
          <a:ln w="9525">
            <a:no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8" name="Rectangle 17"/>
          <p:cNvSpPr/>
          <p:nvPr userDrawn="1"/>
        </p:nvSpPr>
        <p:spPr>
          <a:xfrm>
            <a:off x="-47035" y="6451613"/>
            <a:ext cx="9208008"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93795" y="1184667"/>
            <a:ext cx="2383541" cy="1021082"/>
          </a:xfrm>
          <a:prstGeom prst="rect">
            <a:avLst/>
          </a:prstGeom>
        </p:spPr>
      </p:pic>
    </p:spTree>
    <p:extLst>
      <p:ext uri="{BB962C8B-B14F-4D97-AF65-F5344CB8AC3E}">
        <p14:creationId xmlns:p14="http://schemas.microsoft.com/office/powerpoint/2010/main" val="887186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3645989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1000">
                <a:solidFill>
                  <a:schemeClr val="bg2"/>
                </a:solidFill>
              </a:defRPr>
            </a:lvl1pPr>
          </a:lstStyle>
          <a:p>
            <a:pPr lvl="0"/>
            <a:r>
              <a:rPr lang="en-US"/>
              <a:t>Click to edit Master text styles</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1851392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33489"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BottomPlaceholder"/>
          <p:cNvSpPr>
            <a:spLocks noChangeArrowheads="1"/>
          </p:cNvSpPr>
          <p:nvPr userDrawn="1"/>
        </p:nvSpPr>
        <p:spPr bwMode="auto">
          <a:xfrm>
            <a:off x="0" y="2283840"/>
            <a:ext cx="2238620" cy="4187763"/>
          </a:xfrm>
          <a:prstGeom prst="rect">
            <a:avLst/>
          </a:prstGeom>
          <a:solidFill>
            <a:schemeClr val="accent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314" name="Rectangle 1026"/>
          <p:cNvSpPr>
            <a:spLocks noGrp="1" noChangeArrowheads="1"/>
          </p:cNvSpPr>
          <p:nvPr>
            <p:ph type="ctrTitle"/>
          </p:nvPr>
        </p:nvSpPr>
        <p:spPr>
          <a:xfrm>
            <a:off x="2605875" y="3105356"/>
            <a:ext cx="5036084" cy="502445"/>
          </a:xfrm>
        </p:spPr>
        <p:txBody>
          <a:bodyPr anchor="t"/>
          <a:lstStyle>
            <a:lvl1pPr>
              <a:defRPr sz="2400" b="1"/>
            </a:lvl1pPr>
          </a:lstStyle>
          <a:p>
            <a:pPr lvl="0"/>
            <a:r>
              <a:rPr lang="en-US" noProof="0"/>
              <a:t>Click to edit Master title</a:t>
            </a:r>
          </a:p>
        </p:txBody>
      </p:sp>
      <p:sp>
        <p:nvSpPr>
          <p:cNvPr id="13315" name="Rectangle 1027"/>
          <p:cNvSpPr>
            <a:spLocks noGrp="1" noChangeArrowheads="1"/>
          </p:cNvSpPr>
          <p:nvPr>
            <p:ph type="subTitle" idx="1"/>
          </p:nvPr>
        </p:nvSpPr>
        <p:spPr>
          <a:xfrm>
            <a:off x="2605875" y="3711729"/>
            <a:ext cx="5036084" cy="369332"/>
          </a:xfrm>
        </p:spPr>
        <p:txBody>
          <a:bodyPr>
            <a:spAutoFit/>
          </a:bodyPr>
          <a:lstStyle>
            <a:lvl1pPr marL="0" indent="0">
              <a:buNone/>
              <a:defRPr sz="2000"/>
            </a:lvl1pPr>
          </a:lstStyle>
          <a:p>
            <a:pPr lvl="0"/>
            <a:r>
              <a:rPr lang="en-US" noProof="0"/>
              <a:t>Click to edit Master subtitle style</a:t>
            </a:r>
          </a:p>
        </p:txBody>
      </p:sp>
      <p:grpSp>
        <p:nvGrpSpPr>
          <p:cNvPr id="13513" name="McK Title Elements"/>
          <p:cNvGrpSpPr>
            <a:grpSpLocks/>
          </p:cNvGrpSpPr>
          <p:nvPr/>
        </p:nvGrpSpPr>
        <p:grpSpPr bwMode="auto">
          <a:xfrm>
            <a:off x="1" y="1"/>
            <a:ext cx="914076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428" dirty="0">
                  <a:solidFill>
                    <a:srgbClr val="000000"/>
                  </a:solidFill>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428" dirty="0">
                  <a:solidFill>
                    <a:srgbClr val="000000"/>
                  </a:solidFill>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1202" eaLnBrk="0" hangingPunct="0"/>
              <a:r>
                <a:rPr lang="en-US" sz="816" dirty="0">
                  <a:solidFill>
                    <a:srgbClr val="000000"/>
                  </a:solidFill>
                </a:rPr>
                <a:t>CONFIDENTIAL AND PROPRIETARY</a:t>
              </a:r>
            </a:p>
            <a:p>
              <a:pPr defTabSz="821202" eaLnBrk="0" hangingPunct="0"/>
              <a:r>
                <a:rPr lang="en-US" sz="816" dirty="0">
                  <a:solidFill>
                    <a:srgbClr val="000000"/>
                  </a:solidFill>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0" y="6574545"/>
            <a:ext cx="1670055" cy="1959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0" y="1"/>
            <a:ext cx="2238620" cy="2283840"/>
          </a:xfrm>
          <a:prstGeom prst="rect">
            <a:avLst/>
          </a:prstGeom>
          <a:solidFill>
            <a:srgbClr val="F8BF5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93795" y="1504987"/>
            <a:ext cx="2873416" cy="811676"/>
          </a:xfrm>
          <a:prstGeom prst="rect">
            <a:avLst/>
          </a:prstGeom>
        </p:spPr>
      </p:pic>
      <p:sp>
        <p:nvSpPr>
          <p:cNvPr id="18" name="Rectangle 17"/>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538026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800">
                <a:solidFill>
                  <a:schemeClr val="bg2"/>
                </a:solidFill>
              </a:defRPr>
            </a:lvl1pPr>
          </a:lstStyle>
          <a:p>
            <a:pPr lvl="0"/>
            <a:r>
              <a:rPr lang="en-US"/>
              <a:t>Click to edit Master text styles</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Tree>
    <p:extLst>
      <p:ext uri="{BB962C8B-B14F-4D97-AF65-F5344CB8AC3E}">
        <p14:creationId xmlns:p14="http://schemas.microsoft.com/office/powerpoint/2010/main" val="1478867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97"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72327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80"/>
          <p:cNvSpPr>
            <a:spLocks noGrp="1" noChangeArrowheads="1"/>
          </p:cNvSpPr>
          <p:nvPr>
            <p:ph type="sldNum" sz="quarter" idx="10"/>
          </p:nvPr>
        </p:nvSpPr>
        <p:spPr>
          <a:xfrm>
            <a:off x="8720138" y="6565900"/>
            <a:ext cx="198437" cy="155575"/>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atin typeface="Arial" charset="0"/>
                <a:ea typeface="+mn-ea"/>
              </a:defRPr>
            </a:lvl1pPr>
          </a:lstStyle>
          <a:p>
            <a:pPr>
              <a:defRPr/>
            </a:pPr>
            <a:fld id="{3BD457CD-D70C-437A-A87D-363F4EBCC43C}" type="slidenum">
              <a:rPr lang="en-US">
                <a:solidFill>
                  <a:srgbClr val="000000"/>
                </a:solidFill>
              </a:rPr>
              <a:pPr>
                <a:defRPr/>
              </a:pPr>
              <a:t>‹#›</a:t>
            </a:fld>
            <a:r>
              <a:rPr lang="en-US" dirty="0">
                <a:solidFill>
                  <a:srgbClr val="000000"/>
                </a:solidFill>
              </a:rPr>
              <a:t> </a:t>
            </a:r>
          </a:p>
        </p:txBody>
      </p:sp>
    </p:spTree>
    <p:extLst>
      <p:ext uri="{BB962C8B-B14F-4D97-AF65-F5344CB8AC3E}">
        <p14:creationId xmlns:p14="http://schemas.microsoft.com/office/powerpoint/2010/main" val="7418358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ags" Target="../tags/tag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vmlDrawing" Target="../drawings/vmlDrawing1.vml"/><Relationship Id="rId2" Type="http://schemas.openxmlformats.org/officeDocument/2006/relationships/slideLayout" Target="../slideLayouts/slideLayout7.xml"/><Relationship Id="rId16"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5" Type="http://schemas.openxmlformats.org/officeDocument/2006/relationships/image" Target="../media/image6.emf"/><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5621" y="155576"/>
            <a:ext cx="8749303" cy="63499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75622" y="1146379"/>
            <a:ext cx="8749302" cy="521332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1" name="Rectangle 10"/>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2" name="Rectangle 11"/>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4" name="TextBox 3"/>
          <p:cNvSpPr txBox="1"/>
          <p:nvPr userDrawn="1"/>
        </p:nvSpPr>
        <p:spPr>
          <a:xfrm>
            <a:off x="8510955" y="6536954"/>
            <a:ext cx="633046" cy="230832"/>
          </a:xfrm>
          <a:prstGeom prst="rect">
            <a:avLst/>
          </a:prstGeom>
          <a:noFill/>
        </p:spPr>
        <p:txBody>
          <a:bodyPr wrap="square" rtlCol="0">
            <a:spAutoFit/>
          </a:bodyPr>
          <a:lstStyle/>
          <a:p>
            <a:pPr marL="0" indent="0" algn="r">
              <a:buFont typeface="Wingdings" panose="05000000000000000000" pitchFamily="2" charset="2"/>
              <a:buNone/>
            </a:pPr>
            <a:fld id="{875E1BC9-AFED-45F7-883E-56D4DC3C4571}" type="slidenum">
              <a:rPr lang="en-US" sz="900" smtClean="0">
                <a:solidFill>
                  <a:schemeClr val="bg1"/>
                </a:solidFill>
                <a:latin typeface="Arial" panose="020B0604020202020204" pitchFamily="34" charset="0"/>
                <a:cs typeface="Arial" panose="020B0604020202020204" pitchFamily="34" charset="0"/>
              </a:rPr>
              <a:pPr marL="0" indent="0" algn="r">
                <a:buFont typeface="Wingdings" panose="05000000000000000000" pitchFamily="2" charset="2"/>
                <a:buNone/>
              </a:pPr>
              <a:t>‹#›</a:t>
            </a:fld>
            <a:endParaRPr lang="en-US" sz="900"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12619" y="6480094"/>
            <a:ext cx="744364" cy="318877"/>
          </a:xfrm>
          <a:prstGeom prst="rect">
            <a:avLst/>
          </a:prstGeom>
        </p:spPr>
      </p:pic>
    </p:spTree>
    <p:extLst>
      <p:ext uri="{BB962C8B-B14F-4D97-AF65-F5344CB8AC3E}">
        <p14:creationId xmlns:p14="http://schemas.microsoft.com/office/powerpoint/2010/main" val="2963243838"/>
      </p:ext>
    </p:extLst>
  </p:cSld>
  <p:clrMap bg1="lt1" tx1="dk1" bg2="lt2" tx2="dk2" accent1="accent1" accent2="accent2" accent3="accent3" accent4="accent4" accent5="accent5" accent6="accent6" hlink="hlink" folHlink="folHlink"/>
  <p:sldLayoutIdLst>
    <p:sldLayoutId id="2147483790" r:id="rId1"/>
    <p:sldLayoutId id="2147483794" r:id="rId2"/>
    <p:sldLayoutId id="2147483788" r:id="rId3"/>
    <p:sldLayoutId id="2147483793" r:id="rId4"/>
    <p:sldLayoutId id="2147483795" r:id="rId5"/>
  </p:sldLayoutIdLst>
  <p:hf hdr="0" ftr="0" dt="0"/>
  <p:txStyles>
    <p:title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3"/>
            </p:custDataLst>
            <p:extLst>
              <p:ext uri="{D42A27DB-BD31-4B8C-83A1-F6EECF244321}">
                <p14:modId xmlns:p14="http://schemas.microsoft.com/office/powerpoint/2010/main" val="5043151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9" name="think-cell Slide" r:id="rId14" imgW="270" imgH="270" progId="TCLayout.ActiveDocument.1">
                  <p:embed/>
                </p:oleObj>
              </mc:Choice>
              <mc:Fallback>
                <p:oleObj name="think-cell Slide" r:id="rId14" imgW="270" imgH="270" progId="TCLayout.ActiveDocument.1">
                  <p:embed/>
                  <p:pic>
                    <p:nvPicPr>
                      <p:cNvPr id="6" name="Object 5" hidden="1"/>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5" name="Rectangle 4"/>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175621" y="155576"/>
            <a:ext cx="8749303" cy="63499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75622" y="1146379"/>
            <a:ext cx="8749302" cy="521332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ChangeArrowheads="1"/>
          </p:cNvSpPr>
          <p:nvPr userDrawn="1"/>
        </p:nvSpPr>
        <p:spPr bwMode="auto">
          <a:xfrm>
            <a:off x="0" y="878505"/>
            <a:ext cx="9148859" cy="77748"/>
          </a:xfrm>
          <a:prstGeom prst="rect">
            <a:avLst/>
          </a:prstGeom>
          <a:solidFill>
            <a:srgbClr val="6283C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pic>
        <p:nvPicPr>
          <p:cNvPr id="8" name="Pictur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41821" y="6543027"/>
            <a:ext cx="1182687" cy="271437"/>
          </a:xfrm>
          <a:prstGeom prst="rect">
            <a:avLst/>
          </a:prstGeom>
        </p:spPr>
      </p:pic>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1" name="Rectangle 10"/>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2" name="Rectangle 11"/>
          <p:cNvSpPr>
            <a:spLocks noChangeArrowheads="1"/>
          </p:cNvSpPr>
          <p:nvPr userDrawn="1"/>
        </p:nvSpPr>
        <p:spPr bwMode="auto">
          <a:xfrm>
            <a:off x="8274298" y="878505"/>
            <a:ext cx="869703" cy="77748"/>
          </a:xfrm>
          <a:prstGeom prst="rect">
            <a:avLst/>
          </a:prstGeom>
          <a:solidFill>
            <a:srgbClr val="D9D9D9"/>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4" name="TextBox 3"/>
          <p:cNvSpPr txBox="1"/>
          <p:nvPr userDrawn="1"/>
        </p:nvSpPr>
        <p:spPr>
          <a:xfrm>
            <a:off x="8510955" y="6536954"/>
            <a:ext cx="633046" cy="230832"/>
          </a:xfrm>
          <a:prstGeom prst="rect">
            <a:avLst/>
          </a:prstGeom>
          <a:noFill/>
        </p:spPr>
        <p:txBody>
          <a:bodyPr wrap="square" rtlCol="0">
            <a:spAutoFit/>
          </a:bodyPr>
          <a:lstStyle/>
          <a:p>
            <a:pPr algn="r">
              <a:buFont typeface="Wingdings" panose="05000000000000000000" pitchFamily="2" charset="2"/>
              <a:buNone/>
            </a:pPr>
            <a:fld id="{875E1BC9-AFED-45F7-883E-56D4DC3C4571}" type="slidenum">
              <a:rPr lang="en-US" sz="900" smtClean="0">
                <a:solidFill>
                  <a:srgbClr val="FFFFFF"/>
                </a:solidFill>
                <a:latin typeface="Arial" panose="020B0604020202020204" pitchFamily="34" charset="0"/>
                <a:cs typeface="Arial" panose="020B0604020202020204" pitchFamily="34" charset="0"/>
              </a:rPr>
              <a:pPr algn="r">
                <a:buFont typeface="Wingdings" panose="05000000000000000000" pitchFamily="2" charset="2"/>
                <a:buNone/>
              </a:pPr>
              <a:t>‹#›</a:t>
            </a:fld>
            <a:endParaRPr lang="en-US" sz="9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077229"/>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9" r:id="rId9"/>
    <p:sldLayoutId id="2147483880" r:id="rId10"/>
  </p:sldLayoutIdLst>
  <p:hf hdr="0" ftr="0" dt="0"/>
  <p:txStyles>
    <p:title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bu.edu/researchsupport/files/2018/05/CwC_Effort_FINAL_For-website.pdf"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www.bu.edu/researchsupport/files/2018/05/CwC_Effort_FINAL_For-website.pdf"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www.bu.edu/researchsupport/files/2018/05/CwC_Effort_FINAL_For-website.pdf"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www.bu.edu/researchsupport/files/2018/05/CwC_Effort_FINAL_For-website.pdf" TargetMode="External"/><Relationship Id="rId7" Type="http://schemas.openxmlformats.org/officeDocument/2006/relationships/diagramColors" Target="../diagrams/colors3.xml"/><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hyperlink" Target="http://www.bu.edu/researchsupport/files/2018/05/CwC_Effort_FINAL_For-website.pdf"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http://www.bu.edu/researchsupport/files/2018/05/CwC_Effort_FINAL_For-website.pdf"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hyperlink" Target="http://www.bu.edu/researchsupport/files/2018/05/CwC_Effort_FINAL_For-website.pdf"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hyperlink" Target="http://www.bu.edu/researchsupport/files/2018/05/CwC_Effort_FINAL_For-website.pdf"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hyperlink" Target="https://www.bu.edu/researchsupport/files/2020/07/Effort-web-training-slides.pdf" TargetMode="External"/><Relationship Id="rId3" Type="http://schemas.openxmlformats.org/officeDocument/2006/relationships/hyperlink" Target="http://www.bu.edu/researchsupport/files/2018/05/CwC_Effort_FINAL_For-website.pdf" TargetMode="External"/><Relationship Id="rId7" Type="http://schemas.openxmlformats.org/officeDocument/2006/relationships/hyperlink" Target="http://www.bu.edu/researchsupport/project-lifecycle/managing-an-award/manage-an-award-faqs/#faqcap" TargetMode="External"/><Relationship Id="rId12" Type="http://schemas.openxmlformats.org/officeDocument/2006/relationships/hyperlink" Target="http://www.bu.edu/researchsupport/forms-policies/effort-reporting-periods/"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hyperlink" Target="http://www.bu.edu/researchsupport/training-how-to/training-videos/" TargetMode="External"/><Relationship Id="rId11" Type="http://schemas.openxmlformats.org/officeDocument/2006/relationships/hyperlink" Target="http://www.bu.edu/researchsupport/files/2021/01/MEMO-FY21-P1.pdf" TargetMode="External"/><Relationship Id="rId5" Type="http://schemas.openxmlformats.org/officeDocument/2006/relationships/hyperlink" Target="http://www.bu.edu/phpbin/signup/?event_id=483" TargetMode="External"/><Relationship Id="rId10" Type="http://schemas.openxmlformats.org/officeDocument/2006/relationships/hyperlink" Target="http://www.bu.edu/researchsupport/files/2020/06/PAR-infographic-2020.pdf" TargetMode="External"/><Relationship Id="rId4" Type="http://schemas.openxmlformats.org/officeDocument/2006/relationships/hyperlink" Target="https://bostonuniversity.sumtotal.host/core/pillarRedirect?relyingParty=LM&amp;url=app/management/LMS_ActDetails.aspx?ActivityId%3D36101%26UserMode%3D0" TargetMode="External"/><Relationship Id="rId9" Type="http://schemas.openxmlformats.org/officeDocument/2006/relationships/hyperlink" Target="https://mymedia.bu.edu/media/PAFO+MeetingA+Effort+Reporting/1_zh2f84n8"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www.bu.edu/researchsupport/files/2018/05/CwC_Effort_FINAL_For-website.pdf"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9.svg"/></Relationships>
</file>

<file path=ppt/slides/_rels/slide8.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hyperlink" Target="http://yourcollege.studentdiscountprogram.com/" TargetMode="External"/><Relationship Id="rId3" Type="http://schemas.openxmlformats.org/officeDocument/2006/relationships/image" Target="../media/image18.png"/><Relationship Id="rId7" Type="http://schemas.openxmlformats.org/officeDocument/2006/relationships/image" Target="../media/image23.svg"/><Relationship Id="rId12"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9.png"/><Relationship Id="rId11" Type="http://schemas.openxmlformats.org/officeDocument/2006/relationships/hyperlink" Target="https://www.linkedin.com/company/boston-medical-center" TargetMode="External"/><Relationship Id="rId5" Type="http://schemas.openxmlformats.org/officeDocument/2006/relationships/hyperlink" Target="mailto:BMC-PARS@bmc.org" TargetMode="External"/><Relationship Id="rId15" Type="http://schemas.openxmlformats.org/officeDocument/2006/relationships/image" Target="../media/image25.svg"/><Relationship Id="rId10" Type="http://schemas.openxmlformats.org/officeDocument/2006/relationships/image" Target="../media/image15.png"/><Relationship Id="rId4" Type="http://schemas.openxmlformats.org/officeDocument/2006/relationships/image" Target="../media/image21.svg"/><Relationship Id="rId9" Type="http://schemas.openxmlformats.org/officeDocument/2006/relationships/hyperlink" Target="http://www.gisresources.com/sap-geographical-enablement-framework-simplifies-spatial-processing-of-enterprise-business-data/" TargetMode="External"/><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hyperlink" Target="https://www.linkedin.com/company/boston-medical-center" TargetMode="External"/><Relationship Id="rId3" Type="http://schemas.openxmlformats.org/officeDocument/2006/relationships/image" Target="../media/image18.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23.svg"/><Relationship Id="rId5" Type="http://schemas.openxmlformats.org/officeDocument/2006/relationships/image" Target="../media/image19.png"/><Relationship Id="rId10" Type="http://schemas.openxmlformats.org/officeDocument/2006/relationships/hyperlink" Target="http://www.finsmes.com/2019/11/workday-acquires-scout-rfp.html" TargetMode="External"/><Relationship Id="rId4" Type="http://schemas.openxmlformats.org/officeDocument/2006/relationships/image" Target="../media/image21.sv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5874" y="3105356"/>
            <a:ext cx="5844789" cy="2934959"/>
          </a:xfrm>
        </p:spPr>
        <p:txBody>
          <a:bodyPr/>
          <a:lstStyle/>
          <a:p>
            <a:pPr algn="ctr"/>
            <a:r>
              <a:rPr lang="en-US" sz="2449" dirty="0"/>
              <a:t>Time and Effort: Overview</a:t>
            </a:r>
            <a:br>
              <a:rPr lang="en-US" sz="2449" dirty="0"/>
            </a:br>
            <a:r>
              <a:rPr lang="en-US" sz="2449" dirty="0"/>
              <a:t/>
            </a:r>
            <a:br>
              <a:rPr lang="en-US" sz="2449" dirty="0"/>
            </a:br>
            <a:r>
              <a:rPr lang="en-US" sz="2449" dirty="0"/>
              <a:t/>
            </a:r>
            <a:br>
              <a:rPr lang="en-US" sz="2449" dirty="0"/>
            </a:br>
            <a:r>
              <a:rPr lang="en-US" sz="2449" dirty="0"/>
              <a:t/>
            </a:r>
            <a:br>
              <a:rPr lang="en-US" sz="2449" dirty="0"/>
            </a:br>
            <a:r>
              <a:rPr lang="en-US" sz="2449" dirty="0"/>
              <a:t/>
            </a:r>
            <a:br>
              <a:rPr lang="en-US" sz="2449" dirty="0"/>
            </a:br>
            <a:r>
              <a:rPr lang="en-US" sz="2449" dirty="0"/>
              <a:t/>
            </a:r>
            <a:br>
              <a:rPr lang="en-US" sz="2449" dirty="0"/>
            </a:br>
            <a:r>
              <a:rPr lang="en-US" sz="1600" dirty="0">
                <a:solidFill>
                  <a:schemeClr val="tx1"/>
                </a:solidFill>
              </a:rPr>
              <a:t>Research Operations</a:t>
            </a:r>
            <a:br>
              <a:rPr lang="en-US" sz="1600" dirty="0">
                <a:solidFill>
                  <a:schemeClr val="tx1"/>
                </a:solidFill>
              </a:rPr>
            </a:br>
            <a:r>
              <a:rPr lang="en-US" sz="1600" dirty="0">
                <a:solidFill>
                  <a:schemeClr val="tx1"/>
                </a:solidFill>
              </a:rPr>
              <a:t>March </a:t>
            </a:r>
            <a:r>
              <a:rPr lang="en-US" sz="1600" dirty="0" smtClean="0">
                <a:solidFill>
                  <a:schemeClr val="tx1"/>
                </a:solidFill>
              </a:rPr>
              <a:t>24, </a:t>
            </a:r>
            <a:r>
              <a:rPr lang="en-US" sz="1600" dirty="0">
                <a:solidFill>
                  <a:schemeClr val="tx1"/>
                </a:solidFill>
              </a:rPr>
              <a:t>2021</a:t>
            </a:r>
          </a:p>
        </p:txBody>
      </p:sp>
    </p:spTree>
    <p:extLst>
      <p:ext uri="{BB962C8B-B14F-4D97-AF65-F5344CB8AC3E}">
        <p14:creationId xmlns:p14="http://schemas.microsoft.com/office/powerpoint/2010/main" val="2957028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7D6936-F9A7-41CA-9062-3B77E3C5DA81}"/>
              </a:ext>
            </a:extLst>
          </p:cNvPr>
          <p:cNvSpPr>
            <a:spLocks noGrp="1"/>
          </p:cNvSpPr>
          <p:nvPr>
            <p:ph type="title"/>
          </p:nvPr>
        </p:nvSpPr>
        <p:spPr/>
        <p:txBody>
          <a:bodyPr/>
          <a:lstStyle/>
          <a:p>
            <a:r>
              <a:rPr lang="en-US" sz="2400" dirty="0"/>
              <a:t>Changes in Key Personnel Effort</a:t>
            </a:r>
          </a:p>
        </p:txBody>
      </p:sp>
      <p:sp>
        <p:nvSpPr>
          <p:cNvPr id="5" name="Slide Number Placeholder 4">
            <a:extLst>
              <a:ext uri="{FF2B5EF4-FFF2-40B4-BE49-F238E27FC236}">
                <a16:creationId xmlns:a16="http://schemas.microsoft.com/office/drawing/2014/main" xmlns="" id="{7B6DC651-AAFF-45ED-9A18-C56A8C505ED9}"/>
              </a:ext>
            </a:extLst>
          </p:cNvPr>
          <p:cNvSpPr>
            <a:spLocks noGrp="1"/>
          </p:cNvSpPr>
          <p:nvPr>
            <p:ph type="sldNum" sz="quarter" idx="10"/>
          </p:nvPr>
        </p:nvSpPr>
        <p:spPr/>
        <p:txBody>
          <a:bodyPr/>
          <a:lstStyle/>
          <a:p>
            <a:pPr>
              <a:defRPr/>
            </a:pPr>
            <a:fld id="{2D739399-3B41-4B37-A398-67116182ACFE}" type="slidenum">
              <a:rPr lang="en-US" altLang="en-US" smtClean="0"/>
              <a:pPr>
                <a:defRPr/>
              </a:pPr>
              <a:t>10</a:t>
            </a:fld>
            <a:endParaRPr lang="en-US" altLang="en-US" dirty="0"/>
          </a:p>
        </p:txBody>
      </p:sp>
      <p:sp>
        <p:nvSpPr>
          <p:cNvPr id="7" name="TextBox 6">
            <a:extLst>
              <a:ext uri="{FF2B5EF4-FFF2-40B4-BE49-F238E27FC236}">
                <a16:creationId xmlns:a16="http://schemas.microsoft.com/office/drawing/2014/main" xmlns="" id="{CBDE9460-FDA9-48DC-B8F0-2201392D6ED4}"/>
              </a:ext>
            </a:extLst>
          </p:cNvPr>
          <p:cNvSpPr txBox="1"/>
          <p:nvPr/>
        </p:nvSpPr>
        <p:spPr>
          <a:xfrm>
            <a:off x="606175" y="1161773"/>
            <a:ext cx="7839182" cy="4278094"/>
          </a:xfrm>
          <a:prstGeom prst="rect">
            <a:avLst/>
          </a:prstGeom>
          <a:noFill/>
        </p:spPr>
        <p:txBody>
          <a:bodyPr wrap="square" rtlCol="0">
            <a:spAutoFit/>
          </a:bodyPr>
          <a:lstStyle/>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Prior approval is only required for a change in effort for the PD/PI or other senior/key personnel specifically named in the NoA.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NIH prior approval is required for any reduction of effort of 25% or more from the level that was approved at the time of the initial competing year award, or a change of 25% or more from a previously approved reduction in effort level as reflected in a revised Notice of Award (NOA). </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For example, a PI’s proposed change from 12 person months (100% effort) to 9 person months (75% effort) or fewer would require prior approval. </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Other personnel, if not named in the NoA, do not need prior approval.  Note that prior approval is not needed for a reduction in effort during a no-cost extension period. </a:t>
            </a:r>
          </a:p>
        </p:txBody>
      </p:sp>
    </p:spTree>
    <p:extLst>
      <p:ext uri="{BB962C8B-B14F-4D97-AF65-F5344CB8AC3E}">
        <p14:creationId xmlns:p14="http://schemas.microsoft.com/office/powerpoint/2010/main" val="1468094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altLang="en-US" sz="2400" dirty="0"/>
              <a:t>Cost Share</a:t>
            </a:r>
          </a:p>
        </p:txBody>
      </p:sp>
      <p:sp>
        <p:nvSpPr>
          <p:cNvPr id="2" name="TextBox 1">
            <a:extLst>
              <a:ext uri="{FF2B5EF4-FFF2-40B4-BE49-F238E27FC236}">
                <a16:creationId xmlns:a16="http://schemas.microsoft.com/office/drawing/2014/main" xmlns="" id="{345B9D7E-FE26-4AE5-B97C-DBF5CB3A9BD9}"/>
              </a:ext>
            </a:extLst>
          </p:cNvPr>
          <p:cNvSpPr txBox="1"/>
          <p:nvPr/>
        </p:nvSpPr>
        <p:spPr>
          <a:xfrm>
            <a:off x="173736" y="1143000"/>
            <a:ext cx="8025063" cy="1477328"/>
          </a:xfrm>
          <a:prstGeom prst="rect">
            <a:avLst/>
          </a:prstGeom>
          <a:noFill/>
        </p:spPr>
        <p:txBody>
          <a:bodyPr wrap="square" rtlCol="0">
            <a:spAutoFit/>
          </a:bodyPr>
          <a:lstStyle/>
          <a:p>
            <a:r>
              <a:rPr lang="en-US" sz="1800" dirty="0">
                <a:effectLst/>
                <a:latin typeface="Arial" panose="020B0604020202020204" pitchFamily="34" charset="0"/>
                <a:ea typeface="Calibri" panose="020F0502020204030204" pitchFamily="34" charset="0"/>
              </a:rPr>
              <a:t>Cost-sharing is any project cost that is not reimbursed by the sponsor to support the scope of work defined by the award.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Cost share types:</a:t>
            </a:r>
          </a:p>
          <a:p>
            <a:endParaRPr lang="en-US" dirty="0">
              <a:latin typeface="Arial" panose="020B0604020202020204" pitchFamily="34" charset="0"/>
              <a:cs typeface="Arial" panose="020B0604020202020204" pitchFamily="34" charset="0"/>
            </a:endParaRPr>
          </a:p>
        </p:txBody>
      </p:sp>
      <p:graphicFrame>
        <p:nvGraphicFramePr>
          <p:cNvPr id="3" name="Diagram 2">
            <a:extLst>
              <a:ext uri="{FF2B5EF4-FFF2-40B4-BE49-F238E27FC236}">
                <a16:creationId xmlns:a16="http://schemas.microsoft.com/office/drawing/2014/main" xmlns="" id="{223FC66E-E313-4198-A3A0-1B6B64C48B81}"/>
              </a:ext>
            </a:extLst>
          </p:cNvPr>
          <p:cNvGraphicFramePr/>
          <p:nvPr>
            <p:extLst>
              <p:ext uri="{D42A27DB-BD31-4B8C-83A1-F6EECF244321}">
                <p14:modId xmlns:p14="http://schemas.microsoft.com/office/powerpoint/2010/main" val="3708793751"/>
              </p:ext>
            </p:extLst>
          </p:nvPr>
        </p:nvGraphicFramePr>
        <p:xfrm>
          <a:off x="550925" y="2463674"/>
          <a:ext cx="7198615" cy="3205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8867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7D6936-F9A7-41CA-9062-3B77E3C5DA81}"/>
              </a:ext>
            </a:extLst>
          </p:cNvPr>
          <p:cNvSpPr>
            <a:spLocks noGrp="1"/>
          </p:cNvSpPr>
          <p:nvPr>
            <p:ph type="title"/>
          </p:nvPr>
        </p:nvSpPr>
        <p:spPr/>
        <p:txBody>
          <a:bodyPr/>
          <a:lstStyle/>
          <a:p>
            <a:r>
              <a:rPr lang="en-US" sz="2400" dirty="0"/>
              <a:t>Over the Cap</a:t>
            </a:r>
          </a:p>
        </p:txBody>
      </p:sp>
      <p:sp>
        <p:nvSpPr>
          <p:cNvPr id="4" name="Content Placeholder 3">
            <a:extLst>
              <a:ext uri="{FF2B5EF4-FFF2-40B4-BE49-F238E27FC236}">
                <a16:creationId xmlns:a16="http://schemas.microsoft.com/office/drawing/2014/main" xmlns="" id="{6FE2AC3D-31CC-4018-AEA9-95AF4A977C91}"/>
              </a:ext>
            </a:extLst>
          </p:cNvPr>
          <p:cNvSpPr>
            <a:spLocks noGrp="1"/>
          </p:cNvSpPr>
          <p:nvPr>
            <p:ph sz="half" idx="2"/>
          </p:nvPr>
        </p:nvSpPr>
        <p:spPr>
          <a:xfrm>
            <a:off x="173736" y="1143000"/>
            <a:ext cx="8749303" cy="5021405"/>
          </a:xfrm>
        </p:spPr>
        <p:txBody>
          <a:bodyPr vert="horz" lIns="91440" tIns="45720" rIns="91440" bIns="45720" rtlCol="0" anchor="t">
            <a:noAutofit/>
          </a:bodyPr>
          <a:lstStyle/>
          <a:p>
            <a:pPr marL="342900" marR="0" lvl="0" indent="-342900">
              <a:spcBef>
                <a:spcPts val="0"/>
              </a:spcBef>
              <a:spcAft>
                <a:spcPts val="0"/>
              </a:spcAft>
              <a:buSzPts val="1000"/>
              <a:buFont typeface="Symbol" panose="05050102010706020507" pitchFamily="18" charset="2"/>
              <a:buChar char=""/>
              <a:tabLst>
                <a:tab pos="457200" algn="l"/>
              </a:tabLst>
            </a:pPr>
            <a:endParaRPr lang="en-US" sz="1800" u="sng" dirty="0">
              <a:solidFill>
                <a:srgbClr val="00B3C4"/>
              </a:solidFill>
              <a:effectLst/>
              <a:latin typeface="Helvetica" panose="020B0604020202020204" pitchFamily="34" charset="0"/>
              <a:ea typeface="Calibri" panose="020F0502020204030204" pitchFamily="34" charset="0"/>
              <a:hlinkClick r:id="rId3"/>
            </a:endParaRPr>
          </a:p>
          <a:p>
            <a:pPr marL="0" indent="0" algn="ctr">
              <a:buNone/>
            </a:pPr>
            <a:r>
              <a:rPr lang="en-US" sz="1800" dirty="0">
                <a:effectLst/>
                <a:latin typeface="Calibri" panose="020F0502020204030204" pitchFamily="34" charset="0"/>
                <a:ea typeface="Calibri" panose="020F0502020204030204" pitchFamily="34" charset="0"/>
              </a:rPr>
              <a:t>	</a:t>
            </a:r>
          </a:p>
        </p:txBody>
      </p:sp>
      <p:sp>
        <p:nvSpPr>
          <p:cNvPr id="3" name="TextBox 2">
            <a:extLst>
              <a:ext uri="{FF2B5EF4-FFF2-40B4-BE49-F238E27FC236}">
                <a16:creationId xmlns:a16="http://schemas.microsoft.com/office/drawing/2014/main" xmlns="" id="{9A7086F2-3409-4F4E-B108-6102938B37FB}"/>
              </a:ext>
            </a:extLst>
          </p:cNvPr>
          <p:cNvSpPr txBox="1"/>
          <p:nvPr/>
        </p:nvSpPr>
        <p:spPr>
          <a:xfrm>
            <a:off x="678094" y="2619910"/>
            <a:ext cx="3893906" cy="3390472"/>
          </a:xfrm>
          <a:prstGeom prst="rect">
            <a:avLst/>
          </a:prstGeom>
          <a:noFill/>
        </p:spPr>
        <p:txBody>
          <a:bodyPr wrap="square" rtlCol="0">
            <a:spAutoFit/>
          </a:bodyPr>
          <a:lstStyle/>
          <a:p>
            <a:pPr marL="228600" indent="-228600">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p:txBody>
      </p:sp>
      <p:graphicFrame>
        <p:nvGraphicFramePr>
          <p:cNvPr id="6" name="Table 8">
            <a:extLst>
              <a:ext uri="{FF2B5EF4-FFF2-40B4-BE49-F238E27FC236}">
                <a16:creationId xmlns:a16="http://schemas.microsoft.com/office/drawing/2014/main" xmlns="" id="{10FC7E0B-40C5-474A-A737-D8D8E7CC09A6}"/>
              </a:ext>
            </a:extLst>
          </p:cNvPr>
          <p:cNvGraphicFramePr>
            <a:graphicFrameLocks noGrp="1"/>
          </p:cNvGraphicFramePr>
          <p:nvPr>
            <p:extLst>
              <p:ext uri="{D42A27DB-BD31-4B8C-83A1-F6EECF244321}">
                <p14:modId xmlns:p14="http://schemas.microsoft.com/office/powerpoint/2010/main" val="3888566340"/>
              </p:ext>
            </p:extLst>
          </p:nvPr>
        </p:nvGraphicFramePr>
        <p:xfrm>
          <a:off x="1202076" y="2948614"/>
          <a:ext cx="6791217" cy="1759295"/>
        </p:xfrm>
        <a:graphic>
          <a:graphicData uri="http://schemas.openxmlformats.org/drawingml/2006/table">
            <a:tbl>
              <a:tblPr firstRow="1" bandRow="1">
                <a:tableStyleId>{5C22544A-7EE6-4342-B048-85BDC9FD1C3A}</a:tableStyleId>
              </a:tblPr>
              <a:tblGrid>
                <a:gridCol w="2263739">
                  <a:extLst>
                    <a:ext uri="{9D8B030D-6E8A-4147-A177-3AD203B41FA5}">
                      <a16:colId xmlns:a16="http://schemas.microsoft.com/office/drawing/2014/main" xmlns="" val="691823886"/>
                    </a:ext>
                  </a:extLst>
                </a:gridCol>
                <a:gridCol w="2263739">
                  <a:extLst>
                    <a:ext uri="{9D8B030D-6E8A-4147-A177-3AD203B41FA5}">
                      <a16:colId xmlns:a16="http://schemas.microsoft.com/office/drawing/2014/main" xmlns="" val="3228552764"/>
                    </a:ext>
                  </a:extLst>
                </a:gridCol>
                <a:gridCol w="2263739">
                  <a:extLst>
                    <a:ext uri="{9D8B030D-6E8A-4147-A177-3AD203B41FA5}">
                      <a16:colId xmlns:a16="http://schemas.microsoft.com/office/drawing/2014/main" xmlns="" val="3922880531"/>
                    </a:ext>
                  </a:extLst>
                </a:gridCol>
              </a:tblGrid>
              <a:tr h="589122">
                <a:tc>
                  <a:txBody>
                    <a:bodyPr/>
                    <a:lstStyle/>
                    <a:p>
                      <a:r>
                        <a:rPr lang="en-US" dirty="0">
                          <a:solidFill>
                            <a:schemeClr val="tx1"/>
                          </a:solidFill>
                        </a:rPr>
                        <a:t>Category</a:t>
                      </a:r>
                    </a:p>
                  </a:txBody>
                  <a:tcPr/>
                </a:tc>
                <a:tc>
                  <a:txBody>
                    <a:bodyPr/>
                    <a:lstStyle/>
                    <a:p>
                      <a:r>
                        <a:rPr lang="en-US" dirty="0">
                          <a:solidFill>
                            <a:schemeClr val="tx1"/>
                          </a:solidFill>
                        </a:rPr>
                        <a:t>Amount</a:t>
                      </a:r>
                    </a:p>
                  </a:txBody>
                  <a:tcPr/>
                </a:tc>
                <a:tc>
                  <a:txBody>
                    <a:bodyPr/>
                    <a:lstStyle/>
                    <a:p>
                      <a:r>
                        <a:rPr lang="en-US" dirty="0">
                          <a:solidFill>
                            <a:schemeClr val="tx1"/>
                          </a:solidFill>
                        </a:rPr>
                        <a:t>50%</a:t>
                      </a:r>
                    </a:p>
                  </a:txBody>
                  <a:tcPr/>
                </a:tc>
                <a:extLst>
                  <a:ext uri="{0D108BD9-81ED-4DB2-BD59-A6C34878D82A}">
                    <a16:rowId xmlns:a16="http://schemas.microsoft.com/office/drawing/2014/main" xmlns="" val="2885700908"/>
                  </a:ext>
                </a:extLst>
              </a:tr>
              <a:tr h="589122">
                <a:tc>
                  <a:txBody>
                    <a:bodyPr/>
                    <a:lstStyle/>
                    <a:p>
                      <a:r>
                        <a:rPr lang="en-US" dirty="0"/>
                        <a:t>Investigator Salary</a:t>
                      </a:r>
                    </a:p>
                  </a:txBody>
                  <a:tcPr/>
                </a:tc>
                <a:tc>
                  <a:txBody>
                    <a:bodyPr/>
                    <a:lstStyle/>
                    <a:p>
                      <a:r>
                        <a:rPr lang="en-US" dirty="0"/>
                        <a:t>$250,000</a:t>
                      </a:r>
                    </a:p>
                  </a:txBody>
                  <a:tcPr/>
                </a:tc>
                <a:tc>
                  <a:txBody>
                    <a:bodyPr/>
                    <a:lstStyle/>
                    <a:p>
                      <a:r>
                        <a:rPr lang="en-US" dirty="0"/>
                        <a:t>$125,000</a:t>
                      </a:r>
                    </a:p>
                  </a:txBody>
                  <a:tcPr/>
                </a:tc>
                <a:extLst>
                  <a:ext uri="{0D108BD9-81ED-4DB2-BD59-A6C34878D82A}">
                    <a16:rowId xmlns:a16="http://schemas.microsoft.com/office/drawing/2014/main" xmlns="" val="1926931612"/>
                  </a:ext>
                </a:extLst>
              </a:tr>
              <a:tr h="581051">
                <a:tc>
                  <a:txBody>
                    <a:bodyPr/>
                    <a:lstStyle/>
                    <a:p>
                      <a:r>
                        <a:rPr lang="en-US" dirty="0"/>
                        <a:t>NIH Salary Cap</a:t>
                      </a:r>
                    </a:p>
                  </a:txBody>
                  <a:tcPr/>
                </a:tc>
                <a:tc>
                  <a:txBody>
                    <a:bodyPr/>
                    <a:lstStyle/>
                    <a:p>
                      <a:r>
                        <a:rPr lang="en-US" dirty="0"/>
                        <a:t>$199,300</a:t>
                      </a:r>
                    </a:p>
                  </a:txBody>
                  <a:tcPr/>
                </a:tc>
                <a:tc>
                  <a:txBody>
                    <a:bodyPr/>
                    <a:lstStyle/>
                    <a:p>
                      <a:r>
                        <a:rPr lang="en-US" dirty="0"/>
                        <a:t>$99,650</a:t>
                      </a:r>
                    </a:p>
                  </a:txBody>
                  <a:tcPr/>
                </a:tc>
                <a:extLst>
                  <a:ext uri="{0D108BD9-81ED-4DB2-BD59-A6C34878D82A}">
                    <a16:rowId xmlns:a16="http://schemas.microsoft.com/office/drawing/2014/main" xmlns="" val="1636544034"/>
                  </a:ext>
                </a:extLst>
              </a:tr>
            </a:tbl>
          </a:graphicData>
        </a:graphic>
      </p:graphicFrame>
      <p:sp>
        <p:nvSpPr>
          <p:cNvPr id="9" name="TextBox 8">
            <a:extLst>
              <a:ext uri="{FF2B5EF4-FFF2-40B4-BE49-F238E27FC236}">
                <a16:creationId xmlns:a16="http://schemas.microsoft.com/office/drawing/2014/main" xmlns="" id="{3FF66B5A-B2EA-4258-8BD7-FE5982D605BA}"/>
              </a:ext>
            </a:extLst>
          </p:cNvPr>
          <p:cNvSpPr txBox="1"/>
          <p:nvPr/>
        </p:nvSpPr>
        <p:spPr>
          <a:xfrm>
            <a:off x="595902" y="1560968"/>
            <a:ext cx="8178228"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If an investigator has salary above the NIH Salary cap, the administrator should calculate their percentage of effort based on the NIH Salary cap, not the full salary amount. </a:t>
            </a:r>
          </a:p>
        </p:txBody>
      </p:sp>
      <p:sp>
        <p:nvSpPr>
          <p:cNvPr id="5" name="TextBox 4">
            <a:extLst>
              <a:ext uri="{FF2B5EF4-FFF2-40B4-BE49-F238E27FC236}">
                <a16:creationId xmlns:a16="http://schemas.microsoft.com/office/drawing/2014/main" xmlns="" id="{13475694-A6C1-4C8D-9F05-B89ED272421B}"/>
              </a:ext>
            </a:extLst>
          </p:cNvPr>
          <p:cNvSpPr txBox="1"/>
          <p:nvPr/>
        </p:nvSpPr>
        <p:spPr>
          <a:xfrm>
            <a:off x="780836" y="5024063"/>
            <a:ext cx="7253555" cy="1077218"/>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 difference between the investigator's full salary and their percent effort amount applied to the NIH Salary cap should be recorded as cost share on the PAR.  In this example the difference between $125,000 and $99,650 is $25,350 </a:t>
            </a:r>
            <a:r>
              <a:rPr lang="en-US" sz="1600" dirty="0" smtClean="0">
                <a:latin typeface="Arial" panose="020B0604020202020204" pitchFamily="34" charset="0"/>
                <a:cs typeface="Arial" panose="020B0604020202020204" pitchFamily="34" charset="0"/>
              </a:rPr>
              <a:t>or 10% and </a:t>
            </a:r>
            <a:r>
              <a:rPr lang="en-US" sz="1600" dirty="0">
                <a:latin typeface="Arial" panose="020B0604020202020204" pitchFamily="34" charset="0"/>
                <a:cs typeface="Arial" panose="020B0604020202020204" pitchFamily="34" charset="0"/>
              </a:rPr>
              <a:t>should be recorded as cost share on the PAR. </a:t>
            </a:r>
          </a:p>
        </p:txBody>
      </p:sp>
    </p:spTree>
    <p:extLst>
      <p:ext uri="{BB962C8B-B14F-4D97-AF65-F5344CB8AC3E}">
        <p14:creationId xmlns:p14="http://schemas.microsoft.com/office/powerpoint/2010/main" val="1274920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7D6936-F9A7-41CA-9062-3B77E3C5DA81}"/>
              </a:ext>
            </a:extLst>
          </p:cNvPr>
          <p:cNvSpPr>
            <a:spLocks noGrp="1"/>
          </p:cNvSpPr>
          <p:nvPr>
            <p:ph type="title"/>
          </p:nvPr>
        </p:nvSpPr>
        <p:spPr/>
        <p:txBody>
          <a:bodyPr/>
          <a:lstStyle/>
          <a:p>
            <a:r>
              <a:rPr lang="en-US" sz="2400" dirty="0" smtClean="0"/>
              <a:t>General Considerations for Salary </a:t>
            </a:r>
            <a:r>
              <a:rPr lang="en-US" sz="2400" dirty="0"/>
              <a:t>Allocation</a:t>
            </a:r>
          </a:p>
        </p:txBody>
      </p:sp>
      <p:sp>
        <p:nvSpPr>
          <p:cNvPr id="4" name="Content Placeholder 3">
            <a:extLst>
              <a:ext uri="{FF2B5EF4-FFF2-40B4-BE49-F238E27FC236}">
                <a16:creationId xmlns:a16="http://schemas.microsoft.com/office/drawing/2014/main" xmlns="" id="{6FE2AC3D-31CC-4018-AEA9-95AF4A977C91}"/>
              </a:ext>
            </a:extLst>
          </p:cNvPr>
          <p:cNvSpPr>
            <a:spLocks noGrp="1"/>
          </p:cNvSpPr>
          <p:nvPr>
            <p:ph sz="half" idx="2"/>
          </p:nvPr>
        </p:nvSpPr>
        <p:spPr>
          <a:xfrm>
            <a:off x="173736" y="1143000"/>
            <a:ext cx="8749303" cy="5021405"/>
          </a:xfrm>
        </p:spPr>
        <p:txBody>
          <a:bodyPr vert="horz" lIns="91440" tIns="45720" rIns="91440" bIns="45720" rtlCol="0" anchor="t">
            <a:noAutofit/>
          </a:bodyPr>
          <a:lstStyle/>
          <a:p>
            <a:pPr marL="342900" marR="0" lvl="0" indent="-342900">
              <a:spcBef>
                <a:spcPts val="0"/>
              </a:spcBef>
              <a:spcAft>
                <a:spcPts val="0"/>
              </a:spcAft>
              <a:buSzPts val="1000"/>
              <a:buFont typeface="Symbol" panose="05050102010706020507" pitchFamily="18" charset="2"/>
              <a:buChar char=""/>
              <a:tabLst>
                <a:tab pos="457200" algn="l"/>
              </a:tabLst>
            </a:pPr>
            <a:endParaRPr lang="en-US" sz="1800" u="sng" dirty="0">
              <a:solidFill>
                <a:srgbClr val="00B3C4"/>
              </a:solidFill>
              <a:effectLst/>
              <a:latin typeface="Helvetica" panose="020B0604020202020204" pitchFamily="34" charset="0"/>
              <a:ea typeface="Calibri" panose="020F0502020204030204" pitchFamily="34" charset="0"/>
              <a:hlinkClick r:id="rId3"/>
            </a:endParaRPr>
          </a:p>
          <a:p>
            <a:pPr lvl="0">
              <a:spcBef>
                <a:spcPts val="600"/>
              </a:spcBef>
              <a:spcAft>
                <a:spcPts val="600"/>
              </a:spcAft>
              <a:buFont typeface="Arial" panose="020B0604020202020204" pitchFamily="34" charset="0"/>
              <a:buChar char="•"/>
            </a:pPr>
            <a:r>
              <a:rPr lang="en-US" sz="1800" dirty="0">
                <a:solidFill>
                  <a:schemeClr val="tx2"/>
                </a:solidFill>
              </a:rPr>
              <a:t>Is the documentation complete?</a:t>
            </a:r>
          </a:p>
          <a:p>
            <a:pPr lvl="0">
              <a:spcBef>
                <a:spcPts val="600"/>
              </a:spcBef>
              <a:spcAft>
                <a:spcPts val="600"/>
              </a:spcAft>
            </a:pPr>
            <a:r>
              <a:rPr lang="en-US" sz="1800" dirty="0">
                <a:solidFill>
                  <a:schemeClr val="tx2"/>
                </a:solidFill>
              </a:rPr>
              <a:t>Is the transfer timely? Or will it require a CT?</a:t>
            </a:r>
          </a:p>
          <a:p>
            <a:pPr lvl="0">
              <a:spcBef>
                <a:spcPts val="600"/>
              </a:spcBef>
              <a:spcAft>
                <a:spcPts val="600"/>
              </a:spcAft>
            </a:pPr>
            <a:r>
              <a:rPr lang="en-US" sz="1800" dirty="0">
                <a:solidFill>
                  <a:schemeClr val="tx2"/>
                </a:solidFill>
              </a:rPr>
              <a:t>Is the account active?</a:t>
            </a:r>
          </a:p>
          <a:p>
            <a:pPr lvl="0">
              <a:spcBef>
                <a:spcPts val="600"/>
              </a:spcBef>
              <a:spcAft>
                <a:spcPts val="600"/>
              </a:spcAft>
            </a:pPr>
            <a:r>
              <a:rPr lang="en-US" sz="1800" dirty="0">
                <a:solidFill>
                  <a:schemeClr val="tx2"/>
                </a:solidFill>
              </a:rPr>
              <a:t>Was the individual in the original budget? What was their role? Is this role allowed on the project?</a:t>
            </a:r>
          </a:p>
          <a:p>
            <a:pPr lvl="0">
              <a:spcBef>
                <a:spcPts val="600"/>
              </a:spcBef>
              <a:spcAft>
                <a:spcPts val="600"/>
              </a:spcAft>
            </a:pPr>
            <a:r>
              <a:rPr lang="en-US" sz="1800" dirty="0">
                <a:solidFill>
                  <a:schemeClr val="tx2"/>
                </a:solidFill>
              </a:rPr>
              <a:t>Is the individual's salary over the NIH salary </a:t>
            </a:r>
            <a:r>
              <a:rPr lang="en-US" sz="1800" dirty="0" smtClean="0">
                <a:solidFill>
                  <a:schemeClr val="tx2"/>
                </a:solidFill>
              </a:rPr>
              <a:t>cap or other sponsor salary cap?</a:t>
            </a:r>
            <a:endParaRPr lang="en-US" sz="1800" dirty="0">
              <a:solidFill>
                <a:schemeClr val="tx2"/>
              </a:solidFill>
            </a:endParaRPr>
          </a:p>
          <a:p>
            <a:pPr lvl="0">
              <a:spcBef>
                <a:spcPts val="600"/>
              </a:spcBef>
              <a:spcAft>
                <a:spcPts val="600"/>
              </a:spcAft>
            </a:pPr>
            <a:r>
              <a:rPr lang="en-US" sz="1800" dirty="0">
                <a:solidFill>
                  <a:schemeClr val="tx2"/>
                </a:solidFill>
              </a:rPr>
              <a:t>Is </a:t>
            </a:r>
            <a:r>
              <a:rPr lang="en-US" sz="1800" dirty="0" smtClean="0">
                <a:solidFill>
                  <a:schemeClr val="tx2"/>
                </a:solidFill>
              </a:rPr>
              <a:t>salary change </a:t>
            </a:r>
            <a:r>
              <a:rPr lang="en-US" sz="1800" dirty="0">
                <a:solidFill>
                  <a:schemeClr val="tx2"/>
                </a:solidFill>
              </a:rPr>
              <a:t>within original salary budget?</a:t>
            </a:r>
          </a:p>
          <a:p>
            <a:pPr lvl="0">
              <a:spcBef>
                <a:spcPts val="600"/>
              </a:spcBef>
              <a:spcAft>
                <a:spcPts val="600"/>
              </a:spcAft>
            </a:pPr>
            <a:r>
              <a:rPr lang="en-US" sz="1800" dirty="0">
                <a:solidFill>
                  <a:schemeClr val="tx2"/>
                </a:solidFill>
              </a:rPr>
              <a:t>Does salary charged align with effort commitment?</a:t>
            </a:r>
          </a:p>
          <a:p>
            <a:pPr lvl="0">
              <a:spcBef>
                <a:spcPts val="600"/>
              </a:spcBef>
              <a:spcAft>
                <a:spcPts val="600"/>
              </a:spcAft>
            </a:pPr>
            <a:r>
              <a:rPr lang="en-US" sz="1800" dirty="0">
                <a:solidFill>
                  <a:schemeClr val="tx2"/>
                </a:solidFill>
              </a:rPr>
              <a:t>Does amount requested trigger greater than/less than 25% change?</a:t>
            </a:r>
          </a:p>
          <a:p>
            <a:pPr marL="0" indent="0" algn="ctr">
              <a:buNone/>
            </a:pPr>
            <a:endParaRPr lang="en-US" sz="1800" dirty="0">
              <a:effectLst/>
              <a:latin typeface="Calibri" panose="020F0502020204030204" pitchFamily="34" charset="0"/>
              <a:ea typeface="Calibri" panose="020F0502020204030204" pitchFamily="34" charset="0"/>
            </a:endParaRPr>
          </a:p>
        </p:txBody>
      </p:sp>
      <p:sp>
        <p:nvSpPr>
          <p:cNvPr id="5" name="Slide Number Placeholder 4">
            <a:extLst>
              <a:ext uri="{FF2B5EF4-FFF2-40B4-BE49-F238E27FC236}">
                <a16:creationId xmlns:a16="http://schemas.microsoft.com/office/drawing/2014/main" xmlns="" id="{7B6DC651-AAFF-45ED-9A18-C56A8C505ED9}"/>
              </a:ext>
            </a:extLst>
          </p:cNvPr>
          <p:cNvSpPr>
            <a:spLocks noGrp="1"/>
          </p:cNvSpPr>
          <p:nvPr>
            <p:ph type="sldNum" sz="quarter" idx="10"/>
          </p:nvPr>
        </p:nvSpPr>
        <p:spPr/>
        <p:txBody>
          <a:bodyPr/>
          <a:lstStyle/>
          <a:p>
            <a:pPr>
              <a:defRPr/>
            </a:pPr>
            <a:fld id="{2D739399-3B41-4B37-A398-67116182ACFE}" type="slidenum">
              <a:rPr lang="en-US" altLang="en-US" smtClean="0"/>
              <a:pPr>
                <a:defRPr/>
              </a:pPr>
              <a:t>13</a:t>
            </a:fld>
            <a:endParaRPr lang="en-US" altLang="en-US" dirty="0"/>
          </a:p>
        </p:txBody>
      </p:sp>
    </p:spTree>
    <p:extLst>
      <p:ext uri="{BB962C8B-B14F-4D97-AF65-F5344CB8AC3E}">
        <p14:creationId xmlns:p14="http://schemas.microsoft.com/office/powerpoint/2010/main" val="2074108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7D6936-F9A7-41CA-9062-3B77E3C5DA81}"/>
              </a:ext>
            </a:extLst>
          </p:cNvPr>
          <p:cNvSpPr>
            <a:spLocks noGrp="1"/>
          </p:cNvSpPr>
          <p:nvPr>
            <p:ph type="title"/>
          </p:nvPr>
        </p:nvSpPr>
        <p:spPr/>
        <p:txBody>
          <a:bodyPr/>
          <a:lstStyle/>
          <a:p>
            <a:r>
              <a:rPr lang="en-US" sz="2400" dirty="0"/>
              <a:t>How to Complete the PAR</a:t>
            </a:r>
          </a:p>
        </p:txBody>
      </p:sp>
      <p:sp>
        <p:nvSpPr>
          <p:cNvPr id="4" name="Content Placeholder 3">
            <a:extLst>
              <a:ext uri="{FF2B5EF4-FFF2-40B4-BE49-F238E27FC236}">
                <a16:creationId xmlns:a16="http://schemas.microsoft.com/office/drawing/2014/main" xmlns="" id="{6FE2AC3D-31CC-4018-AEA9-95AF4A977C91}"/>
              </a:ext>
            </a:extLst>
          </p:cNvPr>
          <p:cNvSpPr>
            <a:spLocks noGrp="1"/>
          </p:cNvSpPr>
          <p:nvPr>
            <p:ph sz="half" idx="2"/>
          </p:nvPr>
        </p:nvSpPr>
        <p:spPr>
          <a:xfrm>
            <a:off x="173736" y="1143000"/>
            <a:ext cx="8749303" cy="5021405"/>
          </a:xfrm>
        </p:spPr>
        <p:txBody>
          <a:bodyPr vert="horz" lIns="91440" tIns="45720" rIns="91440" bIns="45720" rtlCol="0" anchor="t">
            <a:noAutofit/>
          </a:bodyPr>
          <a:lstStyle/>
          <a:p>
            <a:pPr marL="342900" marR="0" lvl="0" indent="-342900">
              <a:spcBef>
                <a:spcPts val="0"/>
              </a:spcBef>
              <a:spcAft>
                <a:spcPts val="0"/>
              </a:spcAft>
              <a:buSzPts val="1000"/>
              <a:buFont typeface="Symbol" panose="05050102010706020507" pitchFamily="18" charset="2"/>
              <a:buChar char=""/>
              <a:tabLst>
                <a:tab pos="457200" algn="l"/>
              </a:tabLst>
            </a:pPr>
            <a:endParaRPr lang="en-US" sz="1800" u="sng" dirty="0">
              <a:solidFill>
                <a:srgbClr val="00B3C4"/>
              </a:solidFill>
              <a:effectLst/>
              <a:latin typeface="Helvetica" panose="020B0604020202020204" pitchFamily="34" charset="0"/>
              <a:ea typeface="Calibri" panose="020F0502020204030204" pitchFamily="34" charset="0"/>
              <a:hlinkClick r:id="rId3"/>
            </a:endParaRPr>
          </a:p>
          <a:p>
            <a:pPr marL="0" indent="0" algn="ctr">
              <a:buNone/>
            </a:pPr>
            <a:endParaRPr lang="en-US" sz="1800" dirty="0">
              <a:effectLst/>
              <a:latin typeface="Calibri" panose="020F0502020204030204" pitchFamily="34" charset="0"/>
              <a:ea typeface="Calibri" panose="020F0502020204030204" pitchFamily="34" charset="0"/>
            </a:endParaRPr>
          </a:p>
        </p:txBody>
      </p:sp>
      <p:sp>
        <p:nvSpPr>
          <p:cNvPr id="5" name="Slide Number Placeholder 4">
            <a:extLst>
              <a:ext uri="{FF2B5EF4-FFF2-40B4-BE49-F238E27FC236}">
                <a16:creationId xmlns:a16="http://schemas.microsoft.com/office/drawing/2014/main" xmlns="" id="{7B6DC651-AAFF-45ED-9A18-C56A8C505ED9}"/>
              </a:ext>
            </a:extLst>
          </p:cNvPr>
          <p:cNvSpPr>
            <a:spLocks noGrp="1"/>
          </p:cNvSpPr>
          <p:nvPr>
            <p:ph type="sldNum" sz="quarter" idx="10"/>
          </p:nvPr>
        </p:nvSpPr>
        <p:spPr/>
        <p:txBody>
          <a:bodyPr/>
          <a:lstStyle/>
          <a:p>
            <a:pPr>
              <a:defRPr/>
            </a:pPr>
            <a:fld id="{2D739399-3B41-4B37-A398-67116182ACFE}" type="slidenum">
              <a:rPr lang="en-US" altLang="en-US" smtClean="0"/>
              <a:pPr>
                <a:defRPr/>
              </a:pPr>
              <a:t>14</a:t>
            </a:fld>
            <a:endParaRPr lang="en-US" altLang="en-US" dirty="0"/>
          </a:p>
        </p:txBody>
      </p:sp>
      <p:pic>
        <p:nvPicPr>
          <p:cNvPr id="8" name="Picture 7">
            <a:extLst>
              <a:ext uri="{FF2B5EF4-FFF2-40B4-BE49-F238E27FC236}">
                <a16:creationId xmlns:a16="http://schemas.microsoft.com/office/drawing/2014/main" xmlns="" id="{7FDCA6A6-80BC-43A0-B81C-2AFBFECF4122}"/>
              </a:ext>
            </a:extLst>
          </p:cNvPr>
          <p:cNvPicPr>
            <a:picLocks noChangeAspect="1"/>
          </p:cNvPicPr>
          <p:nvPr/>
        </p:nvPicPr>
        <p:blipFill>
          <a:blip r:embed="rId4"/>
          <a:stretch>
            <a:fillRect/>
          </a:stretch>
        </p:blipFill>
        <p:spPr>
          <a:xfrm>
            <a:off x="0" y="1143000"/>
            <a:ext cx="9144000" cy="4859642"/>
          </a:xfrm>
          <a:prstGeom prst="rect">
            <a:avLst/>
          </a:prstGeom>
        </p:spPr>
      </p:pic>
    </p:spTree>
    <p:extLst>
      <p:ext uri="{BB962C8B-B14F-4D97-AF65-F5344CB8AC3E}">
        <p14:creationId xmlns:p14="http://schemas.microsoft.com/office/powerpoint/2010/main" val="3476060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7D6936-F9A7-41CA-9062-3B77E3C5DA81}"/>
              </a:ext>
            </a:extLst>
          </p:cNvPr>
          <p:cNvSpPr>
            <a:spLocks noGrp="1"/>
          </p:cNvSpPr>
          <p:nvPr>
            <p:ph type="title"/>
          </p:nvPr>
        </p:nvSpPr>
        <p:spPr/>
        <p:txBody>
          <a:bodyPr/>
          <a:lstStyle/>
          <a:p>
            <a:r>
              <a:rPr lang="en-US" sz="2400" dirty="0"/>
              <a:t>How to Complete the PAR: Core Categories</a:t>
            </a:r>
          </a:p>
        </p:txBody>
      </p:sp>
      <p:sp>
        <p:nvSpPr>
          <p:cNvPr id="4" name="Content Placeholder 3">
            <a:extLst>
              <a:ext uri="{FF2B5EF4-FFF2-40B4-BE49-F238E27FC236}">
                <a16:creationId xmlns:a16="http://schemas.microsoft.com/office/drawing/2014/main" xmlns="" id="{6FE2AC3D-31CC-4018-AEA9-95AF4A977C91}"/>
              </a:ext>
            </a:extLst>
          </p:cNvPr>
          <p:cNvSpPr>
            <a:spLocks noGrp="1"/>
          </p:cNvSpPr>
          <p:nvPr>
            <p:ph sz="half" idx="2"/>
          </p:nvPr>
        </p:nvSpPr>
        <p:spPr>
          <a:xfrm>
            <a:off x="173736" y="1143000"/>
            <a:ext cx="8749303" cy="5021405"/>
          </a:xfrm>
        </p:spPr>
        <p:txBody>
          <a:bodyPr vert="horz" lIns="91440" tIns="45720" rIns="91440" bIns="45720" rtlCol="0" anchor="t">
            <a:noAutofit/>
          </a:bodyPr>
          <a:lstStyle/>
          <a:p>
            <a:pPr marL="342900" marR="0" lvl="0" indent="-342900">
              <a:spcBef>
                <a:spcPts val="0"/>
              </a:spcBef>
              <a:spcAft>
                <a:spcPts val="0"/>
              </a:spcAft>
              <a:buSzPts val="1000"/>
              <a:buFont typeface="Symbol" panose="05050102010706020507" pitchFamily="18" charset="2"/>
              <a:buChar char=""/>
              <a:tabLst>
                <a:tab pos="457200" algn="l"/>
              </a:tabLst>
            </a:pPr>
            <a:endParaRPr lang="en-US" sz="1800" u="sng" dirty="0">
              <a:solidFill>
                <a:srgbClr val="00B3C4"/>
              </a:solidFill>
              <a:effectLst/>
              <a:latin typeface="Helvetica" panose="020B0604020202020204" pitchFamily="34" charset="0"/>
              <a:ea typeface="Calibri" panose="020F0502020204030204" pitchFamily="34" charset="0"/>
              <a:hlinkClick r:id="rId3"/>
            </a:endParaRPr>
          </a:p>
          <a:p>
            <a:pPr marL="0" indent="0" algn="ctr">
              <a:buNone/>
            </a:pPr>
            <a:endParaRPr lang="en-US" sz="1800" dirty="0">
              <a:effectLst/>
              <a:latin typeface="Calibri" panose="020F0502020204030204" pitchFamily="34" charset="0"/>
              <a:ea typeface="Calibri" panose="020F0502020204030204" pitchFamily="34" charset="0"/>
            </a:endParaRPr>
          </a:p>
        </p:txBody>
      </p:sp>
      <p:sp>
        <p:nvSpPr>
          <p:cNvPr id="5" name="Slide Number Placeholder 4">
            <a:extLst>
              <a:ext uri="{FF2B5EF4-FFF2-40B4-BE49-F238E27FC236}">
                <a16:creationId xmlns:a16="http://schemas.microsoft.com/office/drawing/2014/main" xmlns="" id="{7B6DC651-AAFF-45ED-9A18-C56A8C505ED9}"/>
              </a:ext>
            </a:extLst>
          </p:cNvPr>
          <p:cNvSpPr>
            <a:spLocks noGrp="1"/>
          </p:cNvSpPr>
          <p:nvPr>
            <p:ph type="sldNum" sz="quarter" idx="10"/>
          </p:nvPr>
        </p:nvSpPr>
        <p:spPr/>
        <p:txBody>
          <a:bodyPr/>
          <a:lstStyle/>
          <a:p>
            <a:pPr>
              <a:defRPr/>
            </a:pPr>
            <a:fld id="{2D739399-3B41-4B37-A398-67116182ACFE}" type="slidenum">
              <a:rPr lang="en-US" altLang="en-US" smtClean="0"/>
              <a:pPr>
                <a:defRPr/>
              </a:pPr>
              <a:t>15</a:t>
            </a:fld>
            <a:endParaRPr lang="en-US" altLang="en-US" dirty="0"/>
          </a:p>
        </p:txBody>
      </p:sp>
      <p:graphicFrame>
        <p:nvGraphicFramePr>
          <p:cNvPr id="3" name="Diagram 2">
            <a:extLst>
              <a:ext uri="{FF2B5EF4-FFF2-40B4-BE49-F238E27FC236}">
                <a16:creationId xmlns:a16="http://schemas.microsoft.com/office/drawing/2014/main" xmlns="" id="{C046855F-CA14-45EE-B3A5-36F6A27FFDC5}"/>
              </a:ext>
            </a:extLst>
          </p:cNvPr>
          <p:cNvGraphicFramePr/>
          <p:nvPr>
            <p:extLst>
              <p:ext uri="{D42A27DB-BD31-4B8C-83A1-F6EECF244321}">
                <p14:modId xmlns:p14="http://schemas.microsoft.com/office/powerpoint/2010/main" val="136855614"/>
              </p:ext>
            </p:extLst>
          </p:nvPr>
        </p:nvGraphicFramePr>
        <p:xfrm>
          <a:off x="332199" y="976045"/>
          <a:ext cx="4506930" cy="53117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a:extLst>
              <a:ext uri="{FF2B5EF4-FFF2-40B4-BE49-F238E27FC236}">
                <a16:creationId xmlns:a16="http://schemas.microsoft.com/office/drawing/2014/main" xmlns="" id="{9EE1F05B-02D3-4277-9E94-8676B1C7BCDA}"/>
              </a:ext>
            </a:extLst>
          </p:cNvPr>
          <p:cNvPicPr>
            <a:picLocks noChangeAspect="1"/>
          </p:cNvPicPr>
          <p:nvPr/>
        </p:nvPicPr>
        <p:blipFill>
          <a:blip r:embed="rId9"/>
          <a:stretch>
            <a:fillRect/>
          </a:stretch>
        </p:blipFill>
        <p:spPr>
          <a:xfrm>
            <a:off x="5158188" y="3298004"/>
            <a:ext cx="3812076" cy="2710683"/>
          </a:xfrm>
          <a:prstGeom prst="rect">
            <a:avLst/>
          </a:prstGeom>
        </p:spPr>
      </p:pic>
      <p:sp>
        <p:nvSpPr>
          <p:cNvPr id="9" name="TextBox 8">
            <a:extLst>
              <a:ext uri="{FF2B5EF4-FFF2-40B4-BE49-F238E27FC236}">
                <a16:creationId xmlns:a16="http://schemas.microsoft.com/office/drawing/2014/main" xmlns="" id="{F9CA4EAE-1E00-4768-A3F2-9151EA27E9E9}"/>
              </a:ext>
            </a:extLst>
          </p:cNvPr>
          <p:cNvSpPr txBox="1"/>
          <p:nvPr/>
        </p:nvSpPr>
        <p:spPr>
          <a:xfrm>
            <a:off x="5095982" y="1192070"/>
            <a:ext cx="3874282"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PAR is intended to capture BU and BMC Activity for an effort reporting period across three categories</a:t>
            </a:r>
            <a:r>
              <a:rPr lang="en-US" sz="1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20438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7D6936-F9A7-41CA-9062-3B77E3C5DA81}"/>
              </a:ext>
            </a:extLst>
          </p:cNvPr>
          <p:cNvSpPr>
            <a:spLocks noGrp="1"/>
          </p:cNvSpPr>
          <p:nvPr>
            <p:ph type="title"/>
          </p:nvPr>
        </p:nvSpPr>
        <p:spPr/>
        <p:txBody>
          <a:bodyPr/>
          <a:lstStyle/>
          <a:p>
            <a:r>
              <a:rPr lang="en-US" sz="2400" dirty="0"/>
              <a:t>How to Complete the PAR – Capturing Effort</a:t>
            </a:r>
          </a:p>
        </p:txBody>
      </p:sp>
      <p:sp>
        <p:nvSpPr>
          <p:cNvPr id="4" name="Content Placeholder 3">
            <a:extLst>
              <a:ext uri="{FF2B5EF4-FFF2-40B4-BE49-F238E27FC236}">
                <a16:creationId xmlns:a16="http://schemas.microsoft.com/office/drawing/2014/main" xmlns="" id="{6FE2AC3D-31CC-4018-AEA9-95AF4A977C91}"/>
              </a:ext>
            </a:extLst>
          </p:cNvPr>
          <p:cNvSpPr>
            <a:spLocks noGrp="1"/>
          </p:cNvSpPr>
          <p:nvPr>
            <p:ph sz="half" idx="2"/>
          </p:nvPr>
        </p:nvSpPr>
        <p:spPr>
          <a:xfrm>
            <a:off x="173736" y="1143000"/>
            <a:ext cx="8749303" cy="5021405"/>
          </a:xfrm>
        </p:spPr>
        <p:txBody>
          <a:bodyPr vert="horz" lIns="91440" tIns="45720" rIns="91440" bIns="45720" rtlCol="0" anchor="t">
            <a:noAutofit/>
          </a:bodyPr>
          <a:lstStyle/>
          <a:p>
            <a:pPr marL="342900" marR="0" lvl="0" indent="-342900">
              <a:spcBef>
                <a:spcPts val="0"/>
              </a:spcBef>
              <a:spcAft>
                <a:spcPts val="0"/>
              </a:spcAft>
              <a:buSzPts val="1000"/>
              <a:buFont typeface="Symbol" panose="05050102010706020507" pitchFamily="18" charset="2"/>
              <a:buChar char=""/>
              <a:tabLst>
                <a:tab pos="457200" algn="l"/>
              </a:tabLst>
            </a:pPr>
            <a:endParaRPr lang="en-US" sz="1800" u="sng" dirty="0">
              <a:solidFill>
                <a:srgbClr val="00B3C4"/>
              </a:solidFill>
              <a:effectLst/>
              <a:latin typeface="Helvetica" panose="020B0604020202020204" pitchFamily="34" charset="0"/>
              <a:ea typeface="Calibri" panose="020F0502020204030204" pitchFamily="34" charset="0"/>
              <a:hlinkClick r:id="rId3"/>
            </a:endParaRPr>
          </a:p>
          <a:p>
            <a:pPr marL="0" indent="0" algn="l">
              <a:buNone/>
            </a:pPr>
            <a:endParaRPr lang="en-US" sz="1800" dirty="0">
              <a:effectLst/>
              <a:latin typeface="Calibri" panose="020F0502020204030204" pitchFamily="34" charset="0"/>
              <a:ea typeface="Calibri" panose="020F0502020204030204" pitchFamily="34" charset="0"/>
            </a:endParaRPr>
          </a:p>
        </p:txBody>
      </p:sp>
      <p:graphicFrame>
        <p:nvGraphicFramePr>
          <p:cNvPr id="6" name="Table 7">
            <a:extLst>
              <a:ext uri="{FF2B5EF4-FFF2-40B4-BE49-F238E27FC236}">
                <a16:creationId xmlns:a16="http://schemas.microsoft.com/office/drawing/2014/main" xmlns="" id="{B51FDB65-614C-424C-8801-E57E282A77EE}"/>
              </a:ext>
            </a:extLst>
          </p:cNvPr>
          <p:cNvGraphicFramePr>
            <a:graphicFrameLocks noGrp="1"/>
          </p:cNvGraphicFramePr>
          <p:nvPr>
            <p:extLst>
              <p:ext uri="{D42A27DB-BD31-4B8C-83A1-F6EECF244321}">
                <p14:modId xmlns:p14="http://schemas.microsoft.com/office/powerpoint/2010/main" val="2066951879"/>
              </p:ext>
            </p:extLst>
          </p:nvPr>
        </p:nvGraphicFramePr>
        <p:xfrm>
          <a:off x="173735" y="2077077"/>
          <a:ext cx="8749303" cy="4324785"/>
        </p:xfrm>
        <a:graphic>
          <a:graphicData uri="http://schemas.openxmlformats.org/drawingml/2006/table">
            <a:tbl>
              <a:tblPr firstRow="1" bandRow="1">
                <a:tableStyleId>{5C22544A-7EE6-4342-B048-85BDC9FD1C3A}</a:tableStyleId>
              </a:tblPr>
              <a:tblGrid>
                <a:gridCol w="1560455">
                  <a:extLst>
                    <a:ext uri="{9D8B030D-6E8A-4147-A177-3AD203B41FA5}">
                      <a16:colId xmlns:a16="http://schemas.microsoft.com/office/drawing/2014/main" xmlns="" val="3725122572"/>
                    </a:ext>
                  </a:extLst>
                </a:gridCol>
                <a:gridCol w="2820726">
                  <a:extLst>
                    <a:ext uri="{9D8B030D-6E8A-4147-A177-3AD203B41FA5}">
                      <a16:colId xmlns:a16="http://schemas.microsoft.com/office/drawing/2014/main" xmlns="" val="3016622500"/>
                    </a:ext>
                  </a:extLst>
                </a:gridCol>
                <a:gridCol w="2259192">
                  <a:extLst>
                    <a:ext uri="{9D8B030D-6E8A-4147-A177-3AD203B41FA5}">
                      <a16:colId xmlns:a16="http://schemas.microsoft.com/office/drawing/2014/main" xmlns="" val="534454998"/>
                    </a:ext>
                  </a:extLst>
                </a:gridCol>
                <a:gridCol w="2108930">
                  <a:extLst>
                    <a:ext uri="{9D8B030D-6E8A-4147-A177-3AD203B41FA5}">
                      <a16:colId xmlns:a16="http://schemas.microsoft.com/office/drawing/2014/main" xmlns="" val="1775200199"/>
                    </a:ext>
                  </a:extLst>
                </a:gridCol>
              </a:tblGrid>
              <a:tr h="672222">
                <a:tc>
                  <a:txBody>
                    <a:bodyPr/>
                    <a:lstStyle/>
                    <a:p>
                      <a:pPr algn="ctr"/>
                      <a:r>
                        <a:rPr lang="en-US" sz="1600" dirty="0">
                          <a:solidFill>
                            <a:schemeClr val="tx1"/>
                          </a:solidFill>
                        </a:rPr>
                        <a:t>Category</a:t>
                      </a:r>
                    </a:p>
                  </a:txBody>
                  <a:tcPr/>
                </a:tc>
                <a:tc>
                  <a:txBody>
                    <a:bodyPr/>
                    <a:lstStyle/>
                    <a:p>
                      <a:pPr algn="ctr"/>
                      <a:r>
                        <a:rPr lang="en-US" sz="1600" dirty="0">
                          <a:solidFill>
                            <a:schemeClr val="tx1"/>
                          </a:solidFill>
                        </a:rPr>
                        <a:t>Unrestricted</a:t>
                      </a:r>
                    </a:p>
                    <a:p>
                      <a:pPr algn="ctr"/>
                      <a:r>
                        <a:rPr lang="en-US" sz="1600" dirty="0">
                          <a:solidFill>
                            <a:schemeClr val="tx1"/>
                          </a:solidFill>
                        </a:rPr>
                        <a:t>Breakdown</a:t>
                      </a:r>
                    </a:p>
                  </a:txBody>
                  <a:tcPr/>
                </a:tc>
                <a:tc>
                  <a:txBody>
                    <a:bodyPr/>
                    <a:lstStyle/>
                    <a:p>
                      <a:pPr algn="ctr"/>
                      <a:r>
                        <a:rPr lang="en-US" sz="1600" dirty="0">
                          <a:solidFill>
                            <a:schemeClr val="tx1"/>
                          </a:solidFill>
                        </a:rPr>
                        <a:t>% of Salary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Charged</a:t>
                      </a:r>
                    </a:p>
                    <a:p>
                      <a:pPr algn="ctr"/>
                      <a:endParaRPr lang="en-US" sz="1600" dirty="0">
                        <a:solidFill>
                          <a:schemeClr val="tx1"/>
                        </a:solidFill>
                      </a:endParaRPr>
                    </a:p>
                  </a:txBody>
                  <a:tcPr/>
                </a:tc>
                <a:tc>
                  <a:txBody>
                    <a:bodyPr/>
                    <a:lstStyle/>
                    <a:p>
                      <a:pPr algn="ctr"/>
                      <a:r>
                        <a:rPr lang="en-US" sz="1600" dirty="0">
                          <a:solidFill>
                            <a:schemeClr val="tx1"/>
                          </a:solidFill>
                        </a:rPr>
                        <a:t>% of Effort Expended</a:t>
                      </a:r>
                    </a:p>
                  </a:txBody>
                  <a:tcPr/>
                </a:tc>
                <a:extLst>
                  <a:ext uri="{0D108BD9-81ED-4DB2-BD59-A6C34878D82A}">
                    <a16:rowId xmlns:a16="http://schemas.microsoft.com/office/drawing/2014/main" xmlns="" val="3034937177"/>
                  </a:ext>
                </a:extLst>
              </a:tr>
              <a:tr h="3928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BU NON-SPONSORED ACTIVITY</a:t>
                      </a:r>
                    </a:p>
                    <a:p>
                      <a:endParaRPr 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Validate that pre-populated value is accurate. </a:t>
                      </a:r>
                    </a:p>
                    <a:p>
                      <a:endParaRPr lang="en-US" sz="1200" kern="1200" dirty="0">
                        <a:solidFill>
                          <a:schemeClr val="dk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Validate that pre-populated value is accurate. </a:t>
                      </a:r>
                    </a:p>
                    <a:p>
                      <a:pPr algn="ctr"/>
                      <a:endParaRPr 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Enter % of Aggregate Effort Calculated here</a:t>
                      </a:r>
                    </a:p>
                  </a:txBody>
                  <a:tcPr/>
                </a:tc>
                <a:extLst>
                  <a:ext uri="{0D108BD9-81ED-4DB2-BD59-A6C34878D82A}">
                    <a16:rowId xmlns:a16="http://schemas.microsoft.com/office/drawing/2014/main" xmlns="" val="1487006928"/>
                  </a:ext>
                </a:extLst>
              </a:tr>
              <a:tr h="3928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BU SPONSORED ACTIVITY</a:t>
                      </a:r>
                    </a:p>
                    <a:p>
                      <a:endParaRPr lang="en-US" sz="1200" dirty="0"/>
                    </a:p>
                  </a:txBody>
                  <a:tcPr/>
                </a:tc>
                <a:tc>
                  <a:txBody>
                    <a:bodyPr/>
                    <a:lstStyle/>
                    <a:p>
                      <a:pPr marL="0" algn="ctr" defTabSz="914400" rtl="0" eaLnBrk="1" latinLnBrk="0" hangingPunct="1"/>
                      <a:r>
                        <a:rPr lang="en-US" sz="1200" kern="1200" dirty="0">
                          <a:solidFill>
                            <a:schemeClr val="dk1"/>
                          </a:solidFill>
                          <a:latin typeface="+mn-lt"/>
                          <a:ea typeface="+mn-ea"/>
                          <a:cs typeface="+mn-cs"/>
                        </a:rPr>
                        <a:t>NA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Validate that pre-populated value is accurate.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Enter % of Aggregate Effort Calculated </a:t>
                      </a:r>
                      <a:r>
                        <a:rPr lang="en-US" sz="1200" kern="1200" dirty="0" smtClean="0">
                          <a:solidFill>
                            <a:schemeClr val="dk1"/>
                          </a:solidFill>
                          <a:latin typeface="+mn-lt"/>
                          <a:ea typeface="+mn-ea"/>
                          <a:cs typeface="+mn-cs"/>
                        </a:rPr>
                        <a:t>here</a:t>
                      </a:r>
                      <a:endParaRPr lang="en-US" sz="1200" kern="1200" dirty="0">
                        <a:solidFill>
                          <a:schemeClr val="dk1"/>
                        </a:solidFill>
                        <a:latin typeface="+mn-lt"/>
                        <a:ea typeface="+mn-ea"/>
                        <a:cs typeface="+mn-cs"/>
                      </a:endParaRPr>
                    </a:p>
                  </a:txBody>
                  <a:tcPr/>
                </a:tc>
                <a:extLst>
                  <a:ext uri="{0D108BD9-81ED-4DB2-BD59-A6C34878D82A}">
                    <a16:rowId xmlns:a16="http://schemas.microsoft.com/office/drawing/2014/main" xmlns="" val="3179961305"/>
                  </a:ext>
                </a:extLst>
              </a:tr>
              <a:tr h="392865">
                <a:tc>
                  <a:txBody>
                    <a:bodyPr/>
                    <a:lstStyle/>
                    <a:p>
                      <a:r>
                        <a:rPr lang="en-US" sz="1200" dirty="0" smtClean="0"/>
                        <a:t>COST</a:t>
                      </a:r>
                      <a:r>
                        <a:rPr lang="en-US" sz="1200" baseline="0" dirty="0" smtClean="0"/>
                        <a:t> SHARING ACTIVITY</a:t>
                      </a:r>
                      <a:endParaRPr lang="en-US" sz="1200" dirty="0"/>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NA</a:t>
                      </a:r>
                      <a:endParaRPr lang="en-US" sz="1200" kern="1200" dirty="0">
                        <a:solidFill>
                          <a:schemeClr val="dk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NA</a:t>
                      </a:r>
                      <a:endParaRPr lang="en-US" sz="1200" kern="1200" dirty="0">
                        <a:solidFill>
                          <a:schemeClr val="dk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Enter</a:t>
                      </a:r>
                      <a:r>
                        <a:rPr lang="en-US" sz="1200" kern="1200" baseline="0" dirty="0" smtClean="0">
                          <a:solidFill>
                            <a:schemeClr val="dk1"/>
                          </a:solidFill>
                          <a:latin typeface="+mn-lt"/>
                          <a:ea typeface="+mn-ea"/>
                          <a:cs typeface="+mn-cs"/>
                        </a:rPr>
                        <a:t> % of Cost Share Effort by Grant (IO #)</a:t>
                      </a:r>
                      <a:endParaRPr lang="en-US" sz="1200" kern="1200" dirty="0">
                        <a:solidFill>
                          <a:schemeClr val="dk1"/>
                        </a:solidFill>
                        <a:latin typeface="+mn-lt"/>
                        <a:ea typeface="+mn-ea"/>
                        <a:cs typeface="+mn-cs"/>
                      </a:endParaRPr>
                    </a:p>
                  </a:txBody>
                  <a:tcPr/>
                </a:tc>
                <a:extLst>
                  <a:ext uri="{0D108BD9-81ED-4DB2-BD59-A6C34878D82A}">
                    <a16:rowId xmlns:a16="http://schemas.microsoft.com/office/drawing/2014/main" xmlns="" val="3693430573"/>
                  </a:ext>
                </a:extLst>
              </a:tr>
              <a:tr h="3928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SERVICES PROVIDED TO BOSTON MEDICAL CENTER (as Vendor)</a:t>
                      </a:r>
                    </a:p>
                    <a:p>
                      <a:endParaRPr lang="en-US" sz="1200" dirty="0"/>
                    </a:p>
                  </a:txBody>
                  <a:tcPr/>
                </a:tc>
                <a:tc>
                  <a:txBody>
                    <a:bodyPr/>
                    <a:lstStyle/>
                    <a:p>
                      <a:pPr algn="ctr"/>
                      <a:r>
                        <a:rPr lang="en-US" sz="1200" dirty="0"/>
                        <a:t>NA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Validate that pre-populated value is accurate. </a:t>
                      </a:r>
                    </a:p>
                    <a:p>
                      <a:pPr algn="ctr"/>
                      <a:endParaRPr 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Enter % of Aggregate Effort Calculated </a:t>
                      </a:r>
                      <a:r>
                        <a:rPr lang="en-US" sz="1200" kern="1200" dirty="0" smtClean="0">
                          <a:solidFill>
                            <a:schemeClr val="dk1"/>
                          </a:solidFill>
                          <a:latin typeface="+mn-lt"/>
                          <a:ea typeface="+mn-ea"/>
                          <a:cs typeface="+mn-cs"/>
                        </a:rPr>
                        <a:t>here</a:t>
                      </a:r>
                      <a:endParaRPr lang="en-US" sz="1200" kern="1200" dirty="0">
                        <a:solidFill>
                          <a:schemeClr val="dk1"/>
                        </a:solidFill>
                        <a:latin typeface="+mn-lt"/>
                        <a:ea typeface="+mn-ea"/>
                        <a:cs typeface="+mn-cs"/>
                      </a:endParaRPr>
                    </a:p>
                  </a:txBody>
                  <a:tcPr/>
                </a:tc>
                <a:extLst>
                  <a:ext uri="{0D108BD9-81ED-4DB2-BD59-A6C34878D82A}">
                    <a16:rowId xmlns:a16="http://schemas.microsoft.com/office/drawing/2014/main" xmlns="" val="571613117"/>
                  </a:ext>
                </a:extLst>
              </a:tr>
              <a:tr h="392865">
                <a:tc gridSpan="4">
                  <a:txBody>
                    <a:bodyPr/>
                    <a:lstStyle/>
                    <a:p>
                      <a:pPr algn="ctr"/>
                      <a:r>
                        <a:rPr lang="en-US" sz="1600" b="1" dirty="0"/>
                        <a:t>Total Effort Should be 100%</a:t>
                      </a:r>
                    </a:p>
                  </a:txBody>
                  <a:tcPr/>
                </a:tc>
                <a:tc hMerge="1">
                  <a:txBody>
                    <a:bodyPr/>
                    <a:lstStyle/>
                    <a:p>
                      <a:endParaRPr lang="en-US" sz="1800" dirty="0"/>
                    </a:p>
                  </a:txBody>
                  <a:tcPr/>
                </a:tc>
                <a:tc hMerge="1">
                  <a:txBody>
                    <a:bodyPr/>
                    <a:lstStyle/>
                    <a:p>
                      <a:endParaRPr lang="en-US" sz="1800" dirty="0"/>
                    </a:p>
                  </a:txBody>
                  <a:tcPr/>
                </a:tc>
                <a:tc hMerge="1">
                  <a:txBody>
                    <a:bodyPr/>
                    <a:lstStyle/>
                    <a:p>
                      <a:endParaRPr lang="en-US" sz="1800" dirty="0"/>
                    </a:p>
                  </a:txBody>
                  <a:tcPr/>
                </a:tc>
                <a:extLst>
                  <a:ext uri="{0D108BD9-81ED-4DB2-BD59-A6C34878D82A}">
                    <a16:rowId xmlns:a16="http://schemas.microsoft.com/office/drawing/2014/main" xmlns="" val="3359986614"/>
                  </a:ext>
                </a:extLst>
              </a:tr>
            </a:tbl>
          </a:graphicData>
        </a:graphic>
      </p:graphicFrame>
      <p:sp>
        <p:nvSpPr>
          <p:cNvPr id="10" name="TextBox 9">
            <a:extLst>
              <a:ext uri="{FF2B5EF4-FFF2-40B4-BE49-F238E27FC236}">
                <a16:creationId xmlns:a16="http://schemas.microsoft.com/office/drawing/2014/main" xmlns="" id="{371A73C6-54FA-46DD-96E1-DBDB390C41CE}"/>
              </a:ext>
            </a:extLst>
          </p:cNvPr>
          <p:cNvSpPr txBox="1"/>
          <p:nvPr/>
        </p:nvSpPr>
        <p:spPr>
          <a:xfrm>
            <a:off x="173736" y="1192070"/>
            <a:ext cx="8796528"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PAR is intended to capture BU and BMC Activity for an effort reporting period across three categories</a:t>
            </a:r>
            <a:r>
              <a:rPr lang="en-US" sz="1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25761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7D6936-F9A7-41CA-9062-3B77E3C5DA81}"/>
              </a:ext>
            </a:extLst>
          </p:cNvPr>
          <p:cNvSpPr>
            <a:spLocks noGrp="1"/>
          </p:cNvSpPr>
          <p:nvPr>
            <p:ph type="title"/>
          </p:nvPr>
        </p:nvSpPr>
        <p:spPr/>
        <p:txBody>
          <a:bodyPr/>
          <a:lstStyle/>
          <a:p>
            <a:r>
              <a:rPr lang="en-US" sz="2400" dirty="0"/>
              <a:t>How to Complete the PAR</a:t>
            </a:r>
          </a:p>
        </p:txBody>
      </p:sp>
      <p:sp>
        <p:nvSpPr>
          <p:cNvPr id="4" name="Content Placeholder 3">
            <a:extLst>
              <a:ext uri="{FF2B5EF4-FFF2-40B4-BE49-F238E27FC236}">
                <a16:creationId xmlns:a16="http://schemas.microsoft.com/office/drawing/2014/main" xmlns="" id="{6FE2AC3D-31CC-4018-AEA9-95AF4A977C91}"/>
              </a:ext>
            </a:extLst>
          </p:cNvPr>
          <p:cNvSpPr>
            <a:spLocks noGrp="1"/>
          </p:cNvSpPr>
          <p:nvPr>
            <p:ph sz="half" idx="2"/>
          </p:nvPr>
        </p:nvSpPr>
        <p:spPr>
          <a:xfrm>
            <a:off x="173736" y="1143000"/>
            <a:ext cx="8749303" cy="5021405"/>
          </a:xfrm>
        </p:spPr>
        <p:txBody>
          <a:bodyPr vert="horz" lIns="91440" tIns="45720" rIns="91440" bIns="45720" rtlCol="0" anchor="t">
            <a:noAutofit/>
          </a:bodyPr>
          <a:lstStyle/>
          <a:p>
            <a:pPr marL="342900" marR="0" lvl="0" indent="-342900">
              <a:spcBef>
                <a:spcPts val="0"/>
              </a:spcBef>
              <a:spcAft>
                <a:spcPts val="0"/>
              </a:spcAft>
              <a:buSzPts val="1000"/>
              <a:buFont typeface="Symbol" panose="05050102010706020507" pitchFamily="18" charset="2"/>
              <a:buChar char=""/>
              <a:tabLst>
                <a:tab pos="457200" algn="l"/>
              </a:tabLst>
            </a:pPr>
            <a:endParaRPr lang="en-US" sz="1800" u="sng" dirty="0">
              <a:solidFill>
                <a:srgbClr val="00B3C4"/>
              </a:solidFill>
              <a:effectLst/>
              <a:latin typeface="Helvetica" panose="020B0604020202020204" pitchFamily="34" charset="0"/>
              <a:ea typeface="Calibri" panose="020F0502020204030204" pitchFamily="34" charset="0"/>
              <a:hlinkClick r:id="rId3"/>
            </a:endParaRPr>
          </a:p>
          <a:p>
            <a:pPr marL="0" indent="0" algn="ctr">
              <a:buNone/>
            </a:pPr>
            <a:endParaRPr lang="en-US" sz="1800" dirty="0">
              <a:effectLst/>
              <a:latin typeface="Calibri" panose="020F0502020204030204" pitchFamily="34" charset="0"/>
              <a:ea typeface="Calibri" panose="020F0502020204030204" pitchFamily="34" charset="0"/>
            </a:endParaRPr>
          </a:p>
        </p:txBody>
      </p:sp>
      <p:sp>
        <p:nvSpPr>
          <p:cNvPr id="5" name="Slide Number Placeholder 4">
            <a:extLst>
              <a:ext uri="{FF2B5EF4-FFF2-40B4-BE49-F238E27FC236}">
                <a16:creationId xmlns:a16="http://schemas.microsoft.com/office/drawing/2014/main" xmlns="" id="{7B6DC651-AAFF-45ED-9A18-C56A8C505ED9}"/>
              </a:ext>
            </a:extLst>
          </p:cNvPr>
          <p:cNvSpPr>
            <a:spLocks noGrp="1"/>
          </p:cNvSpPr>
          <p:nvPr>
            <p:ph type="sldNum" sz="quarter" idx="10"/>
          </p:nvPr>
        </p:nvSpPr>
        <p:spPr/>
        <p:txBody>
          <a:bodyPr/>
          <a:lstStyle/>
          <a:p>
            <a:pPr>
              <a:defRPr/>
            </a:pPr>
            <a:fld id="{2D739399-3B41-4B37-A398-67116182ACFE}" type="slidenum">
              <a:rPr lang="en-US" altLang="en-US" smtClean="0"/>
              <a:pPr>
                <a:defRPr/>
              </a:pPr>
              <a:t>17</a:t>
            </a:fld>
            <a:endParaRPr lang="en-US" altLang="en-US" dirty="0"/>
          </a:p>
        </p:txBody>
      </p:sp>
      <p:pic>
        <p:nvPicPr>
          <p:cNvPr id="6" name="Picture 5">
            <a:extLst>
              <a:ext uri="{FF2B5EF4-FFF2-40B4-BE49-F238E27FC236}">
                <a16:creationId xmlns:a16="http://schemas.microsoft.com/office/drawing/2014/main" xmlns="" id="{984E4C7A-3848-430D-B001-468987136D9C}"/>
              </a:ext>
            </a:extLst>
          </p:cNvPr>
          <p:cNvPicPr>
            <a:picLocks noChangeAspect="1"/>
          </p:cNvPicPr>
          <p:nvPr/>
        </p:nvPicPr>
        <p:blipFill>
          <a:blip r:embed="rId4"/>
          <a:stretch>
            <a:fillRect/>
          </a:stretch>
        </p:blipFill>
        <p:spPr>
          <a:xfrm>
            <a:off x="-1" y="1558253"/>
            <a:ext cx="9120387" cy="4018766"/>
          </a:xfrm>
          <a:prstGeom prst="rect">
            <a:avLst/>
          </a:prstGeom>
        </p:spPr>
      </p:pic>
      <p:sp>
        <p:nvSpPr>
          <p:cNvPr id="3" name="TextBox 2">
            <a:extLst>
              <a:ext uri="{FF2B5EF4-FFF2-40B4-BE49-F238E27FC236}">
                <a16:creationId xmlns:a16="http://schemas.microsoft.com/office/drawing/2014/main" xmlns="" id="{E1D24605-1E94-4AA7-9C04-DABC5EAC6F96}"/>
              </a:ext>
            </a:extLst>
          </p:cNvPr>
          <p:cNvSpPr txBox="1"/>
          <p:nvPr/>
        </p:nvSpPr>
        <p:spPr>
          <a:xfrm>
            <a:off x="5802230" y="2517169"/>
            <a:ext cx="3033160" cy="400110"/>
          </a:xfrm>
          <a:prstGeom prst="rect">
            <a:avLst/>
          </a:prstGeom>
          <a:noFill/>
        </p:spPr>
        <p:txBody>
          <a:bodyPr wrap="square" rtlCol="0">
            <a:spAutoFit/>
          </a:bodyPr>
          <a:lstStyle/>
          <a:p>
            <a:r>
              <a:rPr lang="en-US" sz="2000" b="1" dirty="0">
                <a:solidFill>
                  <a:srgbClr val="FF0000"/>
                </a:solidFill>
                <a:latin typeface="Arial" panose="020B0604020202020204" pitchFamily="34" charset="0"/>
                <a:cs typeface="Arial" panose="020B0604020202020204" pitchFamily="34" charset="0"/>
              </a:rPr>
              <a:t>&amp; BMC-PARs@bmc.org</a:t>
            </a:r>
          </a:p>
        </p:txBody>
      </p:sp>
    </p:spTree>
    <p:extLst>
      <p:ext uri="{BB962C8B-B14F-4D97-AF65-F5344CB8AC3E}">
        <p14:creationId xmlns:p14="http://schemas.microsoft.com/office/powerpoint/2010/main" val="625182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7D6936-F9A7-41CA-9062-3B77E3C5DA81}"/>
              </a:ext>
            </a:extLst>
          </p:cNvPr>
          <p:cNvSpPr>
            <a:spLocks noGrp="1"/>
          </p:cNvSpPr>
          <p:nvPr>
            <p:ph type="title"/>
          </p:nvPr>
        </p:nvSpPr>
        <p:spPr/>
        <p:txBody>
          <a:bodyPr/>
          <a:lstStyle/>
          <a:p>
            <a:r>
              <a:rPr lang="en-US" sz="2400" dirty="0"/>
              <a:t>How to Complete the PAR</a:t>
            </a:r>
          </a:p>
        </p:txBody>
      </p:sp>
      <p:sp>
        <p:nvSpPr>
          <p:cNvPr id="4" name="Content Placeholder 3">
            <a:extLst>
              <a:ext uri="{FF2B5EF4-FFF2-40B4-BE49-F238E27FC236}">
                <a16:creationId xmlns:a16="http://schemas.microsoft.com/office/drawing/2014/main" xmlns="" id="{6FE2AC3D-31CC-4018-AEA9-95AF4A977C91}"/>
              </a:ext>
            </a:extLst>
          </p:cNvPr>
          <p:cNvSpPr>
            <a:spLocks noGrp="1"/>
          </p:cNvSpPr>
          <p:nvPr>
            <p:ph sz="half" idx="2"/>
          </p:nvPr>
        </p:nvSpPr>
        <p:spPr>
          <a:xfrm>
            <a:off x="173736" y="1143000"/>
            <a:ext cx="8749303" cy="5021405"/>
          </a:xfrm>
        </p:spPr>
        <p:txBody>
          <a:bodyPr vert="horz" lIns="91440" tIns="45720" rIns="91440" bIns="45720" rtlCol="0" anchor="t">
            <a:noAutofit/>
          </a:bodyPr>
          <a:lstStyle/>
          <a:p>
            <a:pPr marL="342900" marR="0" lvl="0" indent="-342900">
              <a:spcBef>
                <a:spcPts val="0"/>
              </a:spcBef>
              <a:spcAft>
                <a:spcPts val="0"/>
              </a:spcAft>
              <a:buSzPts val="1000"/>
              <a:buFont typeface="Symbol" panose="05050102010706020507" pitchFamily="18" charset="2"/>
              <a:buChar char=""/>
              <a:tabLst>
                <a:tab pos="457200" algn="l"/>
              </a:tabLst>
            </a:pPr>
            <a:endParaRPr lang="en-US" sz="1800" u="sng" dirty="0">
              <a:solidFill>
                <a:srgbClr val="00B3C4"/>
              </a:solidFill>
              <a:effectLst/>
              <a:latin typeface="Helvetica" panose="020B0604020202020204" pitchFamily="34" charset="0"/>
              <a:ea typeface="Calibri" panose="020F0502020204030204" pitchFamily="34" charset="0"/>
              <a:hlinkClick r:id="rId3"/>
            </a:endParaRPr>
          </a:p>
          <a:p>
            <a:pPr marL="0" indent="0" algn="ctr">
              <a:buNone/>
            </a:pPr>
            <a:endParaRPr lang="en-US" sz="1800" dirty="0">
              <a:effectLst/>
              <a:latin typeface="Calibri" panose="020F0502020204030204" pitchFamily="34" charset="0"/>
              <a:ea typeface="Calibri" panose="020F0502020204030204" pitchFamily="34" charset="0"/>
            </a:endParaRPr>
          </a:p>
        </p:txBody>
      </p:sp>
      <p:sp>
        <p:nvSpPr>
          <p:cNvPr id="5" name="Slide Number Placeholder 4">
            <a:extLst>
              <a:ext uri="{FF2B5EF4-FFF2-40B4-BE49-F238E27FC236}">
                <a16:creationId xmlns:a16="http://schemas.microsoft.com/office/drawing/2014/main" xmlns="" id="{7B6DC651-AAFF-45ED-9A18-C56A8C505ED9}"/>
              </a:ext>
            </a:extLst>
          </p:cNvPr>
          <p:cNvSpPr>
            <a:spLocks noGrp="1"/>
          </p:cNvSpPr>
          <p:nvPr>
            <p:ph type="sldNum" sz="quarter" idx="10"/>
          </p:nvPr>
        </p:nvSpPr>
        <p:spPr/>
        <p:txBody>
          <a:bodyPr/>
          <a:lstStyle/>
          <a:p>
            <a:pPr>
              <a:defRPr/>
            </a:pPr>
            <a:fld id="{2D739399-3B41-4B37-A398-67116182ACFE}" type="slidenum">
              <a:rPr lang="en-US" altLang="en-US" smtClean="0"/>
              <a:pPr>
                <a:defRPr/>
              </a:pPr>
              <a:t>18</a:t>
            </a:fld>
            <a:endParaRPr lang="en-US" altLang="en-US" dirty="0"/>
          </a:p>
        </p:txBody>
      </p:sp>
      <p:pic>
        <p:nvPicPr>
          <p:cNvPr id="7" name="Picture 6">
            <a:extLst>
              <a:ext uri="{FF2B5EF4-FFF2-40B4-BE49-F238E27FC236}">
                <a16:creationId xmlns:a16="http://schemas.microsoft.com/office/drawing/2014/main" xmlns="" id="{293F663E-3A5C-4C82-B5D2-AF5806D96CAD}"/>
              </a:ext>
            </a:extLst>
          </p:cNvPr>
          <p:cNvPicPr>
            <a:picLocks noChangeAspect="1"/>
          </p:cNvPicPr>
          <p:nvPr/>
        </p:nvPicPr>
        <p:blipFill>
          <a:blip r:embed="rId4"/>
          <a:stretch>
            <a:fillRect/>
          </a:stretch>
        </p:blipFill>
        <p:spPr>
          <a:xfrm>
            <a:off x="0" y="796867"/>
            <a:ext cx="9144000" cy="5264266"/>
          </a:xfrm>
          <a:prstGeom prst="rect">
            <a:avLst/>
          </a:prstGeom>
        </p:spPr>
      </p:pic>
    </p:spTree>
    <p:extLst>
      <p:ext uri="{BB962C8B-B14F-4D97-AF65-F5344CB8AC3E}">
        <p14:creationId xmlns:p14="http://schemas.microsoft.com/office/powerpoint/2010/main" val="4088219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7D6936-F9A7-41CA-9062-3B77E3C5DA81}"/>
              </a:ext>
            </a:extLst>
          </p:cNvPr>
          <p:cNvSpPr>
            <a:spLocks noGrp="1"/>
          </p:cNvSpPr>
          <p:nvPr>
            <p:ph type="title"/>
          </p:nvPr>
        </p:nvSpPr>
        <p:spPr/>
        <p:txBody>
          <a:bodyPr/>
          <a:lstStyle/>
          <a:p>
            <a:r>
              <a:rPr lang="en-US" sz="2400" dirty="0"/>
              <a:t>How to Complete the PAR</a:t>
            </a:r>
          </a:p>
        </p:txBody>
      </p:sp>
      <p:sp>
        <p:nvSpPr>
          <p:cNvPr id="4" name="Content Placeholder 3">
            <a:extLst>
              <a:ext uri="{FF2B5EF4-FFF2-40B4-BE49-F238E27FC236}">
                <a16:creationId xmlns:a16="http://schemas.microsoft.com/office/drawing/2014/main" xmlns="" id="{6FE2AC3D-31CC-4018-AEA9-95AF4A977C91}"/>
              </a:ext>
            </a:extLst>
          </p:cNvPr>
          <p:cNvSpPr>
            <a:spLocks noGrp="1"/>
          </p:cNvSpPr>
          <p:nvPr>
            <p:ph sz="half" idx="2"/>
          </p:nvPr>
        </p:nvSpPr>
        <p:spPr>
          <a:xfrm>
            <a:off x="173736" y="1143000"/>
            <a:ext cx="8749303" cy="5021405"/>
          </a:xfrm>
        </p:spPr>
        <p:txBody>
          <a:bodyPr vert="horz" lIns="91440" tIns="45720" rIns="91440" bIns="45720" rtlCol="0" anchor="t">
            <a:noAutofit/>
          </a:bodyPr>
          <a:lstStyle/>
          <a:p>
            <a:pPr marL="342900" marR="0" lvl="0" indent="-342900">
              <a:spcBef>
                <a:spcPts val="0"/>
              </a:spcBef>
              <a:spcAft>
                <a:spcPts val="0"/>
              </a:spcAft>
              <a:buSzPts val="1000"/>
              <a:buFont typeface="Symbol" panose="05050102010706020507" pitchFamily="18" charset="2"/>
              <a:buChar char=""/>
              <a:tabLst>
                <a:tab pos="457200" algn="l"/>
              </a:tabLst>
            </a:pPr>
            <a:endParaRPr lang="en-US" sz="1800" u="sng" dirty="0">
              <a:solidFill>
                <a:srgbClr val="00B3C4"/>
              </a:solidFill>
              <a:effectLst/>
              <a:latin typeface="Helvetica" panose="020B0604020202020204" pitchFamily="34" charset="0"/>
              <a:ea typeface="Calibri" panose="020F0502020204030204" pitchFamily="34" charset="0"/>
              <a:hlinkClick r:id="rId3"/>
            </a:endParaRPr>
          </a:p>
          <a:p>
            <a:pPr marL="0" indent="0" algn="ctr">
              <a:buNone/>
            </a:pPr>
            <a:endParaRPr lang="en-US" sz="1800" dirty="0">
              <a:effectLst/>
              <a:latin typeface="Calibri" panose="020F0502020204030204" pitchFamily="34" charset="0"/>
              <a:ea typeface="Calibri" panose="020F0502020204030204" pitchFamily="34" charset="0"/>
            </a:endParaRPr>
          </a:p>
        </p:txBody>
      </p:sp>
      <p:sp>
        <p:nvSpPr>
          <p:cNvPr id="5" name="Slide Number Placeholder 4">
            <a:extLst>
              <a:ext uri="{FF2B5EF4-FFF2-40B4-BE49-F238E27FC236}">
                <a16:creationId xmlns:a16="http://schemas.microsoft.com/office/drawing/2014/main" xmlns="" id="{7B6DC651-AAFF-45ED-9A18-C56A8C505ED9}"/>
              </a:ext>
            </a:extLst>
          </p:cNvPr>
          <p:cNvSpPr>
            <a:spLocks noGrp="1"/>
          </p:cNvSpPr>
          <p:nvPr>
            <p:ph type="sldNum" sz="quarter" idx="10"/>
          </p:nvPr>
        </p:nvSpPr>
        <p:spPr/>
        <p:txBody>
          <a:bodyPr/>
          <a:lstStyle/>
          <a:p>
            <a:pPr>
              <a:defRPr/>
            </a:pPr>
            <a:fld id="{2D739399-3B41-4B37-A398-67116182ACFE}" type="slidenum">
              <a:rPr lang="en-US" altLang="en-US" smtClean="0"/>
              <a:pPr>
                <a:defRPr/>
              </a:pPr>
              <a:t>19</a:t>
            </a:fld>
            <a:endParaRPr lang="en-US" altLang="en-US" dirty="0"/>
          </a:p>
        </p:txBody>
      </p:sp>
      <p:pic>
        <p:nvPicPr>
          <p:cNvPr id="6" name="Picture 5">
            <a:extLst>
              <a:ext uri="{FF2B5EF4-FFF2-40B4-BE49-F238E27FC236}">
                <a16:creationId xmlns:a16="http://schemas.microsoft.com/office/drawing/2014/main" xmlns="" id="{8797AC86-6E7C-4DEB-BBAA-8FD0A16FC44C}"/>
              </a:ext>
            </a:extLst>
          </p:cNvPr>
          <p:cNvPicPr>
            <a:picLocks noChangeAspect="1"/>
          </p:cNvPicPr>
          <p:nvPr/>
        </p:nvPicPr>
        <p:blipFill>
          <a:blip r:embed="rId4"/>
          <a:stretch>
            <a:fillRect/>
          </a:stretch>
        </p:blipFill>
        <p:spPr>
          <a:xfrm>
            <a:off x="0" y="1154565"/>
            <a:ext cx="9144000" cy="4548870"/>
          </a:xfrm>
          <a:prstGeom prst="rect">
            <a:avLst/>
          </a:prstGeom>
        </p:spPr>
      </p:pic>
    </p:spTree>
    <p:extLst>
      <p:ext uri="{BB962C8B-B14F-4D97-AF65-F5344CB8AC3E}">
        <p14:creationId xmlns:p14="http://schemas.microsoft.com/office/powerpoint/2010/main" val="3946036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altLang="en-US" sz="2400" dirty="0"/>
              <a:t>Effort Reporting</a:t>
            </a:r>
          </a:p>
        </p:txBody>
      </p:sp>
      <p:sp>
        <p:nvSpPr>
          <p:cNvPr id="4" name="Content Placeholder 4">
            <a:extLst>
              <a:ext uri="{FF2B5EF4-FFF2-40B4-BE49-F238E27FC236}">
                <a16:creationId xmlns:a16="http://schemas.microsoft.com/office/drawing/2014/main" xmlns="" id="{6BE1EECF-8110-46AB-8B61-B8CF78C29F06}"/>
              </a:ext>
            </a:extLst>
          </p:cNvPr>
          <p:cNvSpPr txBox="1">
            <a:spLocks/>
          </p:cNvSpPr>
          <p:nvPr/>
        </p:nvSpPr>
        <p:spPr>
          <a:xfrm>
            <a:off x="173829" y="2011679"/>
            <a:ext cx="7084221" cy="3920491"/>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Wingdings" panose="05000000000000000000" pitchFamily="2" charset="2"/>
              <a:buNone/>
            </a:pPr>
            <a:r>
              <a:rPr lang="en-US" sz="1800" b="1" dirty="0"/>
              <a:t>Effort Reporting </a:t>
            </a:r>
            <a:r>
              <a:rPr lang="en-US" sz="1800" dirty="0"/>
              <a:t>is the mechanism used to provide assurance to federal sponsors that salaries charged, or cost shared on awards are reasonable in relation to the actual work performed.</a:t>
            </a:r>
          </a:p>
          <a:p>
            <a:pPr marL="0" indent="0" fontAlgn="auto">
              <a:spcAft>
                <a:spcPts val="0"/>
              </a:spcAft>
              <a:buFont typeface="Wingdings" panose="05000000000000000000" pitchFamily="2" charset="2"/>
              <a:buNone/>
            </a:pPr>
            <a:endParaRPr lang="en-US" sz="1800" dirty="0"/>
          </a:p>
          <a:p>
            <a:pPr fontAlgn="auto">
              <a:spcAft>
                <a:spcPts val="0"/>
              </a:spcAft>
              <a:buFont typeface="Arial" panose="020B0604020202020204" pitchFamily="34" charset="0"/>
              <a:buChar char="•"/>
            </a:pPr>
            <a:endParaRPr lang="en-US" sz="1800" dirty="0"/>
          </a:p>
          <a:p>
            <a:pPr lvl="1">
              <a:buFont typeface="Arial" panose="020B0604020202020204" pitchFamily="34" charset="0"/>
              <a:buChar char="•"/>
            </a:pPr>
            <a:r>
              <a:rPr lang="en-US" sz="1800" b="0" i="0" u="none" strike="noStrike" baseline="0" dirty="0">
                <a:latin typeface="Arial" panose="020B0604020202020204" pitchFamily="34" charset="0"/>
              </a:rPr>
              <a:t>Faculty and staff salaries charged to sponsored research projects must be consistent with the actual effort devoted to the project.</a:t>
            </a:r>
          </a:p>
          <a:p>
            <a:pPr lvl="1">
              <a:buFont typeface="Arial" panose="020B0604020202020204" pitchFamily="34" charset="0"/>
              <a:buChar char="•"/>
            </a:pPr>
            <a:endParaRPr lang="en-US" sz="1800" b="0" i="0" u="none" strike="noStrike" baseline="0" dirty="0">
              <a:latin typeface="Arial" panose="020B0604020202020204" pitchFamily="34" charset="0"/>
            </a:endParaRPr>
          </a:p>
          <a:p>
            <a:pPr lvl="1">
              <a:buFont typeface="Arial" panose="020B0604020202020204" pitchFamily="34" charset="0"/>
              <a:buChar char="•"/>
            </a:pPr>
            <a:r>
              <a:rPr lang="en-US" sz="1800" b="0" i="0" u="none" strike="noStrike" baseline="0" dirty="0">
                <a:latin typeface="Arial" panose="020B0604020202020204" pitchFamily="34" charset="0"/>
              </a:rPr>
              <a:t>Effort reports are also referred to as “certifications” or “statements.”</a:t>
            </a:r>
          </a:p>
          <a:p>
            <a:pPr fontAlgn="auto">
              <a:spcAft>
                <a:spcPts val="0"/>
              </a:spcAft>
              <a:buFont typeface="Arial" panose="020B0604020202020204" pitchFamily="34" charset="0"/>
              <a:buChar char="•"/>
            </a:pPr>
            <a:endParaRPr lang="en-US" sz="1800" dirty="0"/>
          </a:p>
          <a:p>
            <a:pPr marL="0" indent="0" fontAlgn="auto">
              <a:spcAft>
                <a:spcPts val="0"/>
              </a:spcAft>
              <a:buFont typeface="Wingdings" panose="05000000000000000000" pitchFamily="2" charset="2"/>
              <a:buNone/>
            </a:pPr>
            <a:r>
              <a:rPr lang="en-US" sz="1800" dirty="0"/>
              <a:t>                </a:t>
            </a:r>
          </a:p>
        </p:txBody>
      </p:sp>
      <p:pic>
        <p:nvPicPr>
          <p:cNvPr id="5" name="Picture 4" descr="Icon&#10;&#10;Description automatically generated">
            <a:extLst>
              <a:ext uri="{FF2B5EF4-FFF2-40B4-BE49-F238E27FC236}">
                <a16:creationId xmlns:a16="http://schemas.microsoft.com/office/drawing/2014/main" xmlns="" id="{2CA0CE1C-0813-438A-911C-4DA0E13B37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5337" y="1289027"/>
            <a:ext cx="1801113" cy="2139973"/>
          </a:xfrm>
          <a:prstGeom prst="rect">
            <a:avLst/>
          </a:prstGeom>
        </p:spPr>
      </p:pic>
    </p:spTree>
    <p:extLst>
      <p:ext uri="{BB962C8B-B14F-4D97-AF65-F5344CB8AC3E}">
        <p14:creationId xmlns:p14="http://schemas.microsoft.com/office/powerpoint/2010/main" val="34720175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7D6936-F9A7-41CA-9062-3B77E3C5DA81}"/>
              </a:ext>
            </a:extLst>
          </p:cNvPr>
          <p:cNvSpPr>
            <a:spLocks noGrp="1"/>
          </p:cNvSpPr>
          <p:nvPr>
            <p:ph type="title"/>
          </p:nvPr>
        </p:nvSpPr>
        <p:spPr/>
        <p:txBody>
          <a:bodyPr/>
          <a:lstStyle/>
          <a:p>
            <a:r>
              <a:rPr lang="en-US" sz="2400" dirty="0"/>
              <a:t>BU Effort Training Resources</a:t>
            </a:r>
          </a:p>
        </p:txBody>
      </p:sp>
      <p:sp>
        <p:nvSpPr>
          <p:cNvPr id="4" name="Content Placeholder 3">
            <a:extLst>
              <a:ext uri="{FF2B5EF4-FFF2-40B4-BE49-F238E27FC236}">
                <a16:creationId xmlns:a16="http://schemas.microsoft.com/office/drawing/2014/main" xmlns="" id="{6FE2AC3D-31CC-4018-AEA9-95AF4A977C91}"/>
              </a:ext>
            </a:extLst>
          </p:cNvPr>
          <p:cNvSpPr>
            <a:spLocks noGrp="1"/>
          </p:cNvSpPr>
          <p:nvPr>
            <p:ph sz="half" idx="2"/>
          </p:nvPr>
        </p:nvSpPr>
        <p:spPr>
          <a:xfrm>
            <a:off x="173736" y="1143000"/>
            <a:ext cx="8749303" cy="5021405"/>
          </a:xfrm>
        </p:spPr>
        <p:txBody>
          <a:bodyPr vert="horz" lIns="91440" tIns="45720" rIns="91440" bIns="45720" rtlCol="0" anchor="t">
            <a:noAutofit/>
          </a:bodyPr>
          <a:lstStyle/>
          <a:p>
            <a:pPr marL="342900" marR="0" lvl="0" indent="-342900">
              <a:spcBef>
                <a:spcPts val="0"/>
              </a:spcBef>
              <a:spcAft>
                <a:spcPts val="0"/>
              </a:spcAft>
              <a:buSzPts val="1000"/>
              <a:buFont typeface="Symbol" panose="05050102010706020507" pitchFamily="18" charset="2"/>
              <a:buChar char=""/>
              <a:tabLst>
                <a:tab pos="457200" algn="l"/>
              </a:tabLst>
            </a:pPr>
            <a:endParaRPr lang="en-US" sz="1800" u="sng" dirty="0">
              <a:solidFill>
                <a:srgbClr val="00B3C4"/>
              </a:solidFill>
              <a:effectLst/>
              <a:latin typeface="Helvetica" panose="020B0604020202020204" pitchFamily="34" charset="0"/>
              <a:ea typeface="Calibri" panose="020F0502020204030204" pitchFamily="34" charset="0"/>
              <a:hlinkClick r:id="rId3"/>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u="sng" dirty="0">
                <a:solidFill>
                  <a:srgbClr val="00B3C4"/>
                </a:solidFill>
                <a:effectLst/>
                <a:latin typeface="Helvetica" panose="020B0604020202020204" pitchFamily="34" charset="0"/>
                <a:ea typeface="Calibri" panose="020F0502020204030204" pitchFamily="34" charset="0"/>
                <a:hlinkClick r:id="rId3"/>
              </a:rPr>
              <a:t>Effort presentation slides</a:t>
            </a:r>
            <a:r>
              <a:rPr lang="en-US" sz="1800" dirty="0">
                <a:solidFill>
                  <a:srgbClr val="717B7C"/>
                </a:solidFill>
                <a:effectLst/>
                <a:latin typeface="Helvetica" panose="020B0604020202020204" pitchFamily="34" charset="0"/>
                <a:ea typeface="Calibri" panose="020F0502020204030204" pitchFamily="34" charset="0"/>
              </a:rPr>
              <a:t> (including example PARs and how to run the PA15 report in Business Warehouse)</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u="sng" dirty="0">
                <a:solidFill>
                  <a:srgbClr val="00B3C4"/>
                </a:solidFill>
                <a:effectLst/>
                <a:latin typeface="Helvetica" panose="020B0604020202020204" pitchFamily="34" charset="0"/>
                <a:ea typeface="Calibri" panose="020F0502020204030204" pitchFamily="34" charset="0"/>
                <a:hlinkClick r:id="rId4"/>
              </a:rPr>
              <a:t>Effort Reporting</a:t>
            </a:r>
            <a:r>
              <a:rPr lang="en-US" sz="1800" dirty="0">
                <a:solidFill>
                  <a:srgbClr val="717B7C"/>
                </a:solidFill>
                <a:effectLst/>
                <a:latin typeface="Helvetica" panose="020B0604020202020204" pitchFamily="34" charset="0"/>
                <a:ea typeface="Calibri" panose="020F0502020204030204" pitchFamily="34" charset="0"/>
              </a:rPr>
              <a:t> (elearning module)</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u="sng" dirty="0">
                <a:solidFill>
                  <a:srgbClr val="00B3C4"/>
                </a:solidFill>
                <a:effectLst/>
                <a:latin typeface="Helvetica" panose="020B0604020202020204" pitchFamily="34" charset="0"/>
                <a:ea typeface="Calibri" panose="020F0502020204030204" pitchFamily="34" charset="0"/>
                <a:hlinkClick r:id="rId5"/>
              </a:rPr>
              <a:t>Effort Reporting</a:t>
            </a:r>
            <a:r>
              <a:rPr lang="en-US" sz="1800" dirty="0">
                <a:solidFill>
                  <a:srgbClr val="717B7C"/>
                </a:solidFill>
                <a:effectLst/>
                <a:latin typeface="Helvetica" panose="020B0604020202020204" pitchFamily="34" charset="0"/>
                <a:ea typeface="Calibri" panose="020F0502020204030204" pitchFamily="34" charset="0"/>
              </a:rPr>
              <a:t> (Zoom or in-person)</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u="sng" dirty="0">
                <a:solidFill>
                  <a:srgbClr val="00B3C4"/>
                </a:solidFill>
                <a:effectLst/>
                <a:latin typeface="Helvetica" panose="020B0604020202020204" pitchFamily="34" charset="0"/>
                <a:ea typeface="Calibri" panose="020F0502020204030204" pitchFamily="34" charset="0"/>
                <a:hlinkClick r:id="rId6"/>
              </a:rPr>
              <a:t>Training videos</a:t>
            </a:r>
            <a:r>
              <a:rPr lang="en-US" sz="1800" dirty="0">
                <a:solidFill>
                  <a:srgbClr val="717B7C"/>
                </a:solidFill>
                <a:effectLst/>
                <a:latin typeface="Helvetica" panose="020B0604020202020204" pitchFamily="34" charset="0"/>
                <a:ea typeface="Calibri" panose="020F0502020204030204" pitchFamily="34" charset="0"/>
              </a:rPr>
              <a:t> on salary cap and cost share</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u="sng" dirty="0">
                <a:solidFill>
                  <a:srgbClr val="00B3C4"/>
                </a:solidFill>
                <a:effectLst/>
                <a:latin typeface="Helvetica" panose="020B0604020202020204" pitchFamily="34" charset="0"/>
                <a:ea typeface="Calibri" panose="020F0502020204030204" pitchFamily="34" charset="0"/>
                <a:hlinkClick r:id="rId7"/>
              </a:rPr>
              <a:t>FAQ: Does my grant impose a salary cap?</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u="sng" dirty="0">
                <a:solidFill>
                  <a:srgbClr val="00B3C4"/>
                </a:solidFill>
                <a:effectLst/>
                <a:latin typeface="Helvetica" panose="020B0604020202020204" pitchFamily="34" charset="0"/>
                <a:ea typeface="Calibri" panose="020F0502020204030204" pitchFamily="34" charset="0"/>
                <a:hlinkClick r:id="rId8"/>
              </a:rPr>
              <a:t>Effort Presentation October 2020</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u="sng" dirty="0">
                <a:solidFill>
                  <a:srgbClr val="00B3C4"/>
                </a:solidFill>
                <a:effectLst/>
                <a:latin typeface="Helvetica" panose="020B0604020202020204" pitchFamily="34" charset="0"/>
                <a:ea typeface="Calibri" panose="020F0502020204030204" pitchFamily="34" charset="0"/>
                <a:hlinkClick r:id="rId9"/>
              </a:rPr>
              <a:t>Effort Zoom Recording October 2020</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900"/>
              </a:spcAft>
              <a:buSzPts val="1000"/>
              <a:buFont typeface="Symbol" panose="05050102010706020507" pitchFamily="18" charset="2"/>
              <a:buChar char=""/>
              <a:tabLst>
                <a:tab pos="457200" algn="l"/>
              </a:tabLst>
            </a:pPr>
            <a:r>
              <a:rPr lang="en-US" sz="1800" u="sng" dirty="0">
                <a:solidFill>
                  <a:srgbClr val="00B3C4"/>
                </a:solidFill>
                <a:effectLst/>
                <a:latin typeface="Helvetica" panose="020B0604020202020204" pitchFamily="34" charset="0"/>
                <a:ea typeface="Calibri" panose="020F0502020204030204" pitchFamily="34" charset="0"/>
                <a:hlinkClick r:id="rId10"/>
              </a:rPr>
              <a:t>How to complete the PAR</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900"/>
              </a:spcAft>
              <a:buSzPts val="1000"/>
              <a:buFont typeface="Symbol" panose="05050102010706020507" pitchFamily="18" charset="2"/>
              <a:buChar char=""/>
              <a:tabLst>
                <a:tab pos="457200" algn="l"/>
              </a:tabLst>
            </a:pPr>
            <a:r>
              <a:rPr lang="en-US" sz="1800" u="sng" dirty="0">
                <a:solidFill>
                  <a:srgbClr val="00B3C4"/>
                </a:solidFill>
                <a:effectLst/>
                <a:latin typeface="Helvetica" panose="020B0604020202020204" pitchFamily="34" charset="0"/>
                <a:ea typeface="Calibri" panose="020F0502020204030204" pitchFamily="34" charset="0"/>
                <a:hlinkClick r:id="rId11"/>
              </a:rPr>
              <a:t>Memo with 2020 guidelines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900"/>
              </a:spcAft>
              <a:buSzPts val="1000"/>
              <a:buFont typeface="Symbol" panose="05050102010706020507" pitchFamily="18" charset="2"/>
              <a:buChar char=""/>
              <a:tabLst>
                <a:tab pos="457200" algn="l"/>
              </a:tabLst>
            </a:pPr>
            <a:r>
              <a:rPr lang="en-US" sz="1800" u="sng" dirty="0">
                <a:solidFill>
                  <a:srgbClr val="00B3C4"/>
                </a:solidFill>
                <a:effectLst/>
                <a:latin typeface="Helvetica" panose="020B0604020202020204" pitchFamily="34" charset="0"/>
                <a:ea typeface="Calibri" panose="020F0502020204030204" pitchFamily="34" charset="0"/>
                <a:hlinkClick r:id="rId12"/>
              </a:rPr>
              <a:t>Effort reporting period dates</a:t>
            </a:r>
            <a:endParaRPr lang="en-US" sz="1800" dirty="0">
              <a:effectLst/>
              <a:latin typeface="Calibri" panose="020F0502020204030204" pitchFamily="34" charset="0"/>
              <a:ea typeface="Calibri" panose="020F0502020204030204" pitchFamily="34" charset="0"/>
            </a:endParaRPr>
          </a:p>
          <a:p>
            <a:pPr marL="0" indent="0" algn="ctr">
              <a:buNone/>
            </a:pPr>
            <a:endParaRPr lang="en-US" sz="1800" dirty="0">
              <a:effectLst/>
              <a:latin typeface="Calibri" panose="020F0502020204030204" pitchFamily="34" charset="0"/>
              <a:ea typeface="Calibri" panose="020F0502020204030204" pitchFamily="34" charset="0"/>
            </a:endParaRPr>
          </a:p>
        </p:txBody>
      </p:sp>
      <p:sp>
        <p:nvSpPr>
          <p:cNvPr id="5" name="Slide Number Placeholder 4">
            <a:extLst>
              <a:ext uri="{FF2B5EF4-FFF2-40B4-BE49-F238E27FC236}">
                <a16:creationId xmlns:a16="http://schemas.microsoft.com/office/drawing/2014/main" xmlns="" id="{7B6DC651-AAFF-45ED-9A18-C56A8C505ED9}"/>
              </a:ext>
            </a:extLst>
          </p:cNvPr>
          <p:cNvSpPr>
            <a:spLocks noGrp="1"/>
          </p:cNvSpPr>
          <p:nvPr>
            <p:ph type="sldNum" sz="quarter" idx="10"/>
          </p:nvPr>
        </p:nvSpPr>
        <p:spPr/>
        <p:txBody>
          <a:bodyPr/>
          <a:lstStyle/>
          <a:p>
            <a:pPr>
              <a:defRPr/>
            </a:pPr>
            <a:fld id="{2D739399-3B41-4B37-A398-67116182ACFE}" type="slidenum">
              <a:rPr lang="en-US" altLang="en-US" smtClean="0"/>
              <a:pPr>
                <a:defRPr/>
              </a:pPr>
              <a:t>20</a:t>
            </a:fld>
            <a:endParaRPr lang="en-US" altLang="en-US" dirty="0"/>
          </a:p>
        </p:txBody>
      </p:sp>
    </p:spTree>
    <p:extLst>
      <p:ext uri="{BB962C8B-B14F-4D97-AF65-F5344CB8AC3E}">
        <p14:creationId xmlns:p14="http://schemas.microsoft.com/office/powerpoint/2010/main" val="4217946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altLang="en-US" sz="2400" dirty="0"/>
              <a:t>Effort Certification</a:t>
            </a:r>
          </a:p>
        </p:txBody>
      </p:sp>
      <p:sp>
        <p:nvSpPr>
          <p:cNvPr id="4" name="Content Placeholder 4">
            <a:extLst>
              <a:ext uri="{FF2B5EF4-FFF2-40B4-BE49-F238E27FC236}">
                <a16:creationId xmlns:a16="http://schemas.microsoft.com/office/drawing/2014/main" xmlns="" id="{6BE1EECF-8110-46AB-8B61-B8CF78C29F06}"/>
              </a:ext>
            </a:extLst>
          </p:cNvPr>
          <p:cNvSpPr txBox="1">
            <a:spLocks/>
          </p:cNvSpPr>
          <p:nvPr/>
        </p:nvSpPr>
        <p:spPr>
          <a:xfrm>
            <a:off x="173829" y="1177290"/>
            <a:ext cx="8752621" cy="5052060"/>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buNone/>
            </a:pPr>
            <a:endParaRPr lang="en-US" sz="1800" dirty="0"/>
          </a:p>
          <a:p>
            <a:pPr marL="285750" marR="0" indent="-285750">
              <a:buFont typeface="Arial" panose="020B0604020202020204" pitchFamily="34" charset="0"/>
              <a:buChar char="•"/>
            </a:pPr>
            <a:r>
              <a:rPr lang="en-US" sz="1800" dirty="0"/>
              <a:t>Certification signed by the principal investigator or responsible official who has suitable means of verification that the work was performed.  </a:t>
            </a:r>
          </a:p>
          <a:p>
            <a:pPr marL="285750" marR="0" indent="-285750">
              <a:buFont typeface="Arial" panose="020B0604020202020204" pitchFamily="34" charset="0"/>
              <a:buChar char="•"/>
            </a:pPr>
            <a:endParaRPr lang="en-US" sz="1800" dirty="0"/>
          </a:p>
          <a:p>
            <a:pPr marL="285750" marR="0" indent="-285750">
              <a:buFont typeface="Arial" panose="020B0604020202020204" pitchFamily="34" charset="0"/>
              <a:buChar char="•"/>
            </a:pPr>
            <a:r>
              <a:rPr lang="en-US" sz="1800" dirty="0"/>
              <a:t>Reflect the total activity for which the employee is compensated –equals 100%.</a:t>
            </a:r>
          </a:p>
          <a:p>
            <a:pPr marL="285750" marR="0" indent="-285750">
              <a:buFont typeface="Arial" panose="020B0604020202020204" pitchFamily="34" charset="0"/>
              <a:buChar char="•"/>
            </a:pPr>
            <a:endParaRPr lang="en-US" sz="1800" dirty="0"/>
          </a:p>
          <a:p>
            <a:pPr marL="285750" marR="0" indent="-285750">
              <a:buFont typeface="Arial" panose="020B0604020202020204" pitchFamily="34" charset="0"/>
              <a:buChar char="•"/>
            </a:pPr>
            <a:r>
              <a:rPr lang="en-US" sz="1800" dirty="0"/>
              <a:t>Charges to Federal awards for salaries and wages must be based on records that accurately reflect the work performed.</a:t>
            </a:r>
          </a:p>
          <a:p>
            <a:pPr marL="285750" marR="0" indent="-285750">
              <a:buFont typeface="Arial" panose="020B0604020202020204" pitchFamily="34" charset="0"/>
              <a:buChar char="•"/>
            </a:pPr>
            <a:endParaRPr lang="en-US" sz="1800" dirty="0"/>
          </a:p>
          <a:p>
            <a:pPr marL="285750" marR="0" indent="-285750">
              <a:buFont typeface="Arial" panose="020B0604020202020204" pitchFamily="34" charset="0"/>
              <a:buChar char="•"/>
            </a:pPr>
            <a:r>
              <a:rPr lang="en-US" sz="1800" dirty="0"/>
              <a:t>Be supported by a system of internal controls that provides reasonable assurance that the charges are accurate, allowable, and properly allocated.</a:t>
            </a:r>
          </a:p>
          <a:p>
            <a:pPr marL="285750" marR="0" indent="-285750">
              <a:buFont typeface="Arial" panose="020B0604020202020204" pitchFamily="34" charset="0"/>
              <a:buChar char="•"/>
            </a:pPr>
            <a:endParaRPr lang="en-US" sz="1800" dirty="0"/>
          </a:p>
          <a:p>
            <a:pPr marL="285750" marR="0" indent="-285750">
              <a:buFont typeface="Arial" panose="020B0604020202020204" pitchFamily="34" charset="0"/>
              <a:buChar char="•"/>
            </a:pPr>
            <a:r>
              <a:rPr lang="en-US" sz="1800" dirty="0"/>
              <a:t>Reasonably reflect the total activity for which the employee is compensated.</a:t>
            </a:r>
          </a:p>
          <a:p>
            <a:pPr marL="0" indent="0" fontAlgn="auto">
              <a:spcAft>
                <a:spcPts val="0"/>
              </a:spcAft>
              <a:buNone/>
            </a:pPr>
            <a:endParaRPr lang="en-US" sz="1800" dirty="0"/>
          </a:p>
          <a:p>
            <a:pPr marL="0" indent="0" fontAlgn="auto">
              <a:spcAft>
                <a:spcPts val="0"/>
              </a:spcAft>
              <a:buFont typeface="Wingdings" panose="05000000000000000000" pitchFamily="2" charset="2"/>
              <a:buNone/>
            </a:pPr>
            <a:r>
              <a:rPr lang="en-US" sz="1800" dirty="0"/>
              <a:t>                </a:t>
            </a:r>
          </a:p>
        </p:txBody>
      </p:sp>
    </p:spTree>
    <p:extLst>
      <p:ext uri="{BB962C8B-B14F-4D97-AF65-F5344CB8AC3E}">
        <p14:creationId xmlns:p14="http://schemas.microsoft.com/office/powerpoint/2010/main" val="2265191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altLang="en-US" sz="2400" dirty="0"/>
              <a:t>Importance and Potential Risks</a:t>
            </a:r>
          </a:p>
        </p:txBody>
      </p:sp>
      <p:sp>
        <p:nvSpPr>
          <p:cNvPr id="3" name="TextBox 2">
            <a:extLst>
              <a:ext uri="{FF2B5EF4-FFF2-40B4-BE49-F238E27FC236}">
                <a16:creationId xmlns:a16="http://schemas.microsoft.com/office/drawing/2014/main" xmlns="" id="{BBD0E0DA-538C-45CF-A5DB-A1D438FE5704}"/>
              </a:ext>
            </a:extLst>
          </p:cNvPr>
          <p:cNvSpPr txBox="1"/>
          <p:nvPr/>
        </p:nvSpPr>
        <p:spPr>
          <a:xfrm>
            <a:off x="173736" y="1143000"/>
            <a:ext cx="8580520" cy="4770537"/>
          </a:xfrm>
          <a:prstGeom prst="rect">
            <a:avLst/>
          </a:prstGeom>
          <a:noFill/>
        </p:spPr>
        <p:txBody>
          <a:bodyPr wrap="square" rtlCol="0">
            <a:spAutoFit/>
          </a:bodyPr>
          <a:lstStyle/>
          <a:p>
            <a:endParaRPr lang="en-US" dirty="0">
              <a:effectLst/>
              <a:latin typeface="Arial" panose="020B0604020202020204" pitchFamily="34" charset="0"/>
              <a:ea typeface="Calibri" panose="020F0502020204030204" pitchFamily="34" charset="0"/>
            </a:endParaRPr>
          </a:p>
          <a:p>
            <a:endParaRPr lang="en-US" dirty="0">
              <a:latin typeface="Arial" panose="020B0604020202020204" pitchFamily="34" charset="0"/>
              <a:ea typeface="Calibri" panose="020F0502020204030204" pitchFamily="34" charset="0"/>
            </a:endParaRPr>
          </a:p>
          <a:p>
            <a:r>
              <a:rPr lang="en-US" dirty="0">
                <a:effectLst/>
                <a:latin typeface="Arial" panose="020B0604020202020204" pitchFamily="34" charset="0"/>
                <a:ea typeface="Calibri" panose="020F0502020204030204" pitchFamily="34" charset="0"/>
              </a:rPr>
              <a:t>Federal requirement for Principal Investigators or other knowledgeable individuals report and certify compensation and cost-shared effort on federal awards in a timely manner.</a:t>
            </a:r>
          </a:p>
          <a:p>
            <a:endParaRPr lang="en-US" dirty="0">
              <a:latin typeface="Arial" panose="020B0604020202020204" pitchFamily="34" charset="0"/>
              <a:ea typeface="Calibri" panose="020F0502020204030204" pitchFamily="34" charset="0"/>
            </a:endParaRPr>
          </a:p>
          <a:p>
            <a:r>
              <a:rPr lang="en-US" dirty="0">
                <a:latin typeface="Arial" panose="020B0604020202020204" pitchFamily="34" charset="0"/>
                <a:ea typeface="Calibri" panose="020F0502020204030204" pitchFamily="34" charset="0"/>
              </a:rPr>
              <a:t>Institutional requirement to report ALL effort (federal and non-federal)</a:t>
            </a:r>
          </a:p>
          <a:p>
            <a:endParaRPr lang="en-US" dirty="0">
              <a:effectLst/>
              <a:latin typeface="Arial" panose="020B0604020202020204" pitchFamily="34" charset="0"/>
              <a:ea typeface="Calibri" panose="020F0502020204030204" pitchFamily="34" charset="0"/>
            </a:endParaRPr>
          </a:p>
          <a:p>
            <a:endParaRPr lang="en-US" dirty="0">
              <a:effectLst/>
              <a:latin typeface="Arial" panose="020B0604020202020204" pitchFamily="34" charset="0"/>
              <a:ea typeface="Calibri" panose="020F0502020204030204" pitchFamily="34" charset="0"/>
            </a:endParaRP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Risks of non-compliance include:</a:t>
            </a:r>
          </a:p>
          <a:p>
            <a:endParaRPr lang="en-US"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Institution and PI susceptible to False Claims Acts allegations.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Institution may incur financial penalties.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Sponsor may reduce future funding.</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Adverse publicity.</a:t>
            </a:r>
          </a:p>
          <a:p>
            <a:pPr marL="685800" lvl="1" indent="-228600">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4722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7D6936-F9A7-41CA-9062-3B77E3C5DA81}"/>
              </a:ext>
            </a:extLst>
          </p:cNvPr>
          <p:cNvSpPr>
            <a:spLocks noGrp="1"/>
          </p:cNvSpPr>
          <p:nvPr>
            <p:ph type="title"/>
          </p:nvPr>
        </p:nvSpPr>
        <p:spPr/>
        <p:txBody>
          <a:bodyPr/>
          <a:lstStyle/>
          <a:p>
            <a:r>
              <a:rPr lang="en-US" sz="2400" dirty="0"/>
              <a:t>BMC Effort Audit Findings Summary</a:t>
            </a:r>
          </a:p>
        </p:txBody>
      </p:sp>
      <p:sp>
        <p:nvSpPr>
          <p:cNvPr id="4" name="Content Placeholder 3">
            <a:extLst>
              <a:ext uri="{FF2B5EF4-FFF2-40B4-BE49-F238E27FC236}">
                <a16:creationId xmlns:a16="http://schemas.microsoft.com/office/drawing/2014/main" xmlns="" id="{6FE2AC3D-31CC-4018-AEA9-95AF4A977C91}"/>
              </a:ext>
            </a:extLst>
          </p:cNvPr>
          <p:cNvSpPr>
            <a:spLocks noGrp="1"/>
          </p:cNvSpPr>
          <p:nvPr>
            <p:ph sz="half" idx="2"/>
          </p:nvPr>
        </p:nvSpPr>
        <p:spPr>
          <a:xfrm>
            <a:off x="173736" y="1143000"/>
            <a:ext cx="8749303" cy="5021405"/>
          </a:xfrm>
        </p:spPr>
        <p:txBody>
          <a:bodyPr vert="horz" lIns="91440" tIns="45720" rIns="91440" bIns="45720" rtlCol="0" anchor="t">
            <a:noAutofit/>
          </a:bodyPr>
          <a:lstStyle/>
          <a:p>
            <a:pPr marL="342900" marR="0" lvl="0" indent="-342900">
              <a:spcBef>
                <a:spcPts val="0"/>
              </a:spcBef>
              <a:spcAft>
                <a:spcPts val="0"/>
              </a:spcAft>
              <a:buSzPts val="1000"/>
              <a:buFont typeface="Symbol" panose="05050102010706020507" pitchFamily="18" charset="2"/>
              <a:buChar char=""/>
              <a:tabLst>
                <a:tab pos="457200" algn="l"/>
              </a:tabLst>
            </a:pPr>
            <a:endParaRPr lang="en-US" sz="1800" u="sng" dirty="0">
              <a:solidFill>
                <a:srgbClr val="00B3C4"/>
              </a:solidFill>
              <a:effectLst/>
              <a:latin typeface="Helvetica" panose="020B0604020202020204" pitchFamily="34" charset="0"/>
              <a:ea typeface="Calibri" panose="020F0502020204030204" pitchFamily="34" charset="0"/>
              <a:hlinkClick r:id="rId3"/>
            </a:endParaRPr>
          </a:p>
          <a:p>
            <a:pPr marL="0" indent="0" algn="ctr">
              <a:buNone/>
            </a:pPr>
            <a:endParaRPr lang="en-US" sz="1800" dirty="0">
              <a:effectLst/>
              <a:latin typeface="Calibri" panose="020F0502020204030204" pitchFamily="34" charset="0"/>
              <a:ea typeface="Calibri" panose="020F0502020204030204" pitchFamily="34" charset="0"/>
            </a:endParaRPr>
          </a:p>
        </p:txBody>
      </p:sp>
      <p:sp>
        <p:nvSpPr>
          <p:cNvPr id="5" name="Slide Number Placeholder 4">
            <a:extLst>
              <a:ext uri="{FF2B5EF4-FFF2-40B4-BE49-F238E27FC236}">
                <a16:creationId xmlns:a16="http://schemas.microsoft.com/office/drawing/2014/main" xmlns="" id="{7B6DC651-AAFF-45ED-9A18-C56A8C505ED9}"/>
              </a:ext>
            </a:extLst>
          </p:cNvPr>
          <p:cNvSpPr>
            <a:spLocks noGrp="1"/>
          </p:cNvSpPr>
          <p:nvPr>
            <p:ph type="sldNum" sz="quarter" idx="10"/>
          </p:nvPr>
        </p:nvSpPr>
        <p:spPr/>
        <p:txBody>
          <a:bodyPr/>
          <a:lstStyle/>
          <a:p>
            <a:pPr>
              <a:defRPr/>
            </a:pPr>
            <a:fld id="{2D739399-3B41-4B37-A398-67116182ACFE}" type="slidenum">
              <a:rPr lang="en-US" altLang="en-US" smtClean="0"/>
              <a:pPr>
                <a:defRPr/>
              </a:pPr>
              <a:t>5</a:t>
            </a:fld>
            <a:endParaRPr lang="en-US" altLang="en-US" dirty="0"/>
          </a:p>
        </p:txBody>
      </p:sp>
      <p:graphicFrame>
        <p:nvGraphicFramePr>
          <p:cNvPr id="3" name="Table 6">
            <a:extLst>
              <a:ext uri="{FF2B5EF4-FFF2-40B4-BE49-F238E27FC236}">
                <a16:creationId xmlns:a16="http://schemas.microsoft.com/office/drawing/2014/main" xmlns="" id="{55D0C653-1955-42C4-9A72-28E29900B9CE}"/>
              </a:ext>
            </a:extLst>
          </p:cNvPr>
          <p:cNvGraphicFramePr>
            <a:graphicFrameLocks noGrp="1"/>
          </p:cNvGraphicFramePr>
          <p:nvPr>
            <p:extLst>
              <p:ext uri="{D42A27DB-BD31-4B8C-83A1-F6EECF244321}">
                <p14:modId xmlns:p14="http://schemas.microsoft.com/office/powerpoint/2010/main" val="260668070"/>
              </p:ext>
            </p:extLst>
          </p:nvPr>
        </p:nvGraphicFramePr>
        <p:xfrm>
          <a:off x="636998" y="2377440"/>
          <a:ext cx="7572053" cy="2103120"/>
        </p:xfrm>
        <a:graphic>
          <a:graphicData uri="http://schemas.openxmlformats.org/drawingml/2006/table">
            <a:tbl>
              <a:tblPr firstRow="1" bandRow="1">
                <a:tableStyleId>{5C22544A-7EE6-4342-B048-85BDC9FD1C3A}</a:tableStyleId>
              </a:tblPr>
              <a:tblGrid>
                <a:gridCol w="1712779">
                  <a:extLst>
                    <a:ext uri="{9D8B030D-6E8A-4147-A177-3AD203B41FA5}">
                      <a16:colId xmlns:a16="http://schemas.microsoft.com/office/drawing/2014/main" xmlns="" val="1056618563"/>
                    </a:ext>
                  </a:extLst>
                </a:gridCol>
                <a:gridCol w="5859274">
                  <a:extLst>
                    <a:ext uri="{9D8B030D-6E8A-4147-A177-3AD203B41FA5}">
                      <a16:colId xmlns:a16="http://schemas.microsoft.com/office/drawing/2014/main" xmlns="" val="680060567"/>
                    </a:ext>
                  </a:extLst>
                </a:gridCol>
              </a:tblGrid>
              <a:tr h="370840">
                <a:tc>
                  <a:txBody>
                    <a:bodyPr/>
                    <a:lstStyle/>
                    <a:p>
                      <a:r>
                        <a:rPr lang="en-US" sz="2000" dirty="0"/>
                        <a:t>FY</a:t>
                      </a:r>
                    </a:p>
                  </a:txBody>
                  <a:tcPr/>
                </a:tc>
                <a:tc>
                  <a:txBody>
                    <a:bodyPr/>
                    <a:lstStyle/>
                    <a:p>
                      <a:r>
                        <a:rPr lang="en-US" sz="2000" dirty="0"/>
                        <a:t>Finding Description</a:t>
                      </a:r>
                    </a:p>
                  </a:txBody>
                  <a:tcPr/>
                </a:tc>
                <a:extLst>
                  <a:ext uri="{0D108BD9-81ED-4DB2-BD59-A6C34878D82A}">
                    <a16:rowId xmlns:a16="http://schemas.microsoft.com/office/drawing/2014/main" xmlns="" val="3085929098"/>
                  </a:ext>
                </a:extLst>
              </a:tr>
              <a:tr h="370840">
                <a:tc>
                  <a:txBody>
                    <a:bodyPr/>
                    <a:lstStyle/>
                    <a:p>
                      <a:r>
                        <a:rPr lang="en-US" sz="2000" dirty="0"/>
                        <a:t>18</a:t>
                      </a:r>
                    </a:p>
                  </a:txBody>
                  <a:tcPr/>
                </a:tc>
                <a:tc>
                  <a:txBody>
                    <a:bodyPr/>
                    <a:lstStyle/>
                    <a:p>
                      <a:r>
                        <a:rPr lang="en-US" sz="2000" dirty="0"/>
                        <a:t>Time not approved before posting to the grant and certifications not completed on time. Payroll adjustments occurred after an employee's period of effort. </a:t>
                      </a:r>
                    </a:p>
                  </a:txBody>
                  <a:tcPr/>
                </a:tc>
                <a:extLst>
                  <a:ext uri="{0D108BD9-81ED-4DB2-BD59-A6C34878D82A}">
                    <a16:rowId xmlns:a16="http://schemas.microsoft.com/office/drawing/2014/main" xmlns="" val="3794061325"/>
                  </a:ext>
                </a:extLst>
              </a:tr>
              <a:tr h="370840">
                <a:tc>
                  <a:txBody>
                    <a:bodyPr/>
                    <a:lstStyle/>
                    <a:p>
                      <a:r>
                        <a:rPr lang="en-US" sz="2000" dirty="0"/>
                        <a:t>19</a:t>
                      </a:r>
                    </a:p>
                  </a:txBody>
                  <a:tcPr/>
                </a:tc>
                <a:tc>
                  <a:txBody>
                    <a:bodyPr/>
                    <a:lstStyle/>
                    <a:p>
                      <a:r>
                        <a:rPr lang="en-US" sz="2000" dirty="0"/>
                        <a:t>Lack of controls in payroll allocation process. </a:t>
                      </a:r>
                    </a:p>
                  </a:txBody>
                  <a:tcPr/>
                </a:tc>
                <a:extLst>
                  <a:ext uri="{0D108BD9-81ED-4DB2-BD59-A6C34878D82A}">
                    <a16:rowId xmlns:a16="http://schemas.microsoft.com/office/drawing/2014/main" xmlns="" val="2895212242"/>
                  </a:ext>
                </a:extLst>
              </a:tr>
            </a:tbl>
          </a:graphicData>
        </a:graphic>
      </p:graphicFrame>
    </p:spTree>
    <p:extLst>
      <p:ext uri="{BB962C8B-B14F-4D97-AF65-F5344CB8AC3E}">
        <p14:creationId xmlns:p14="http://schemas.microsoft.com/office/powerpoint/2010/main" val="1667701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3DA4035-C139-4351-A4BF-801EFAD55E29}"/>
              </a:ext>
            </a:extLst>
          </p:cNvPr>
          <p:cNvSpPr>
            <a:spLocks noGrp="1"/>
          </p:cNvSpPr>
          <p:nvPr>
            <p:ph type="title"/>
          </p:nvPr>
        </p:nvSpPr>
        <p:spPr/>
        <p:txBody>
          <a:bodyPr/>
          <a:lstStyle/>
          <a:p>
            <a:r>
              <a:rPr lang="en-US" sz="2400" dirty="0"/>
              <a:t>Roles in Effort Process</a:t>
            </a:r>
          </a:p>
        </p:txBody>
      </p:sp>
      <p:graphicFrame>
        <p:nvGraphicFramePr>
          <p:cNvPr id="4" name="Content Placeholder 3">
            <a:extLst>
              <a:ext uri="{FF2B5EF4-FFF2-40B4-BE49-F238E27FC236}">
                <a16:creationId xmlns:a16="http://schemas.microsoft.com/office/drawing/2014/main" xmlns="" id="{14E8A40C-012C-4A3E-8FBA-9E1542AFFB6B}"/>
              </a:ext>
            </a:extLst>
          </p:cNvPr>
          <p:cNvGraphicFramePr>
            <a:graphicFrameLocks noGrp="1"/>
          </p:cNvGraphicFramePr>
          <p:nvPr>
            <p:ph sz="half" idx="2"/>
            <p:extLst>
              <p:ext uri="{D42A27DB-BD31-4B8C-83A1-F6EECF244321}">
                <p14:modId xmlns:p14="http://schemas.microsoft.com/office/powerpoint/2010/main" val="2016942796"/>
              </p:ext>
            </p:extLst>
          </p:nvPr>
        </p:nvGraphicFramePr>
        <p:xfrm>
          <a:off x="175621" y="1282700"/>
          <a:ext cx="8536579" cy="4509589"/>
        </p:xfrm>
        <a:graphic>
          <a:graphicData uri="http://schemas.openxmlformats.org/drawingml/2006/table">
            <a:tbl>
              <a:tblPr firstRow="1" firstCol="1" bandRow="1"/>
              <a:tblGrid>
                <a:gridCol w="2859679">
                  <a:extLst>
                    <a:ext uri="{9D8B030D-6E8A-4147-A177-3AD203B41FA5}">
                      <a16:colId xmlns:a16="http://schemas.microsoft.com/office/drawing/2014/main" xmlns="" val="3290517125"/>
                    </a:ext>
                  </a:extLst>
                </a:gridCol>
                <a:gridCol w="5676900">
                  <a:extLst>
                    <a:ext uri="{9D8B030D-6E8A-4147-A177-3AD203B41FA5}">
                      <a16:colId xmlns:a16="http://schemas.microsoft.com/office/drawing/2014/main" xmlns="" val="3219133232"/>
                    </a:ext>
                  </a:extLst>
                </a:gridCol>
              </a:tblGrid>
              <a:tr h="289379">
                <a:tc>
                  <a:txBody>
                    <a:bodyPr/>
                    <a:lstStyle/>
                    <a:p>
                      <a:pPr marL="0" marR="0" algn="ctr">
                        <a:spcBef>
                          <a:spcPts val="0"/>
                        </a:spcBef>
                        <a:spcAft>
                          <a:spcPts val="0"/>
                        </a:spcAft>
                      </a:pPr>
                      <a:r>
                        <a:rPr lang="en-US" sz="1800" b="1" u="none" dirty="0">
                          <a:solidFill>
                            <a:srgbClr val="365F91"/>
                          </a:solidFill>
                          <a:effectLst/>
                          <a:latin typeface="+mj-lt"/>
                          <a:ea typeface="MS Mincho" panose="02020609040205080304" pitchFamily="49" charset="-128"/>
                          <a:cs typeface="Times New Roman" panose="02020603050405020304" pitchFamily="18" charset="0"/>
                        </a:rPr>
                        <a:t>Role</a:t>
                      </a:r>
                      <a:endParaRPr lang="en-US" sz="1800" u="none"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9050" cap="flat" cmpd="sng" algn="ctr">
                      <a:solidFill>
                        <a:srgbClr val="95B3D7"/>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800" b="1" u="none" dirty="0">
                          <a:solidFill>
                            <a:srgbClr val="365F91"/>
                          </a:solidFill>
                          <a:effectLst/>
                          <a:latin typeface="+mj-lt"/>
                          <a:ea typeface="MS Mincho" panose="02020609040205080304" pitchFamily="49" charset="-128"/>
                          <a:cs typeface="Times New Roman" panose="02020603050405020304" pitchFamily="18" charset="0"/>
                        </a:rPr>
                        <a:t>Responsibilities</a:t>
                      </a:r>
                      <a:endParaRPr lang="en-US" sz="1800" u="none" dirty="0">
                        <a:effectLst/>
                        <a:latin typeface="+mj-lt"/>
                        <a:ea typeface="MS Mincho" panose="02020609040205080304" pitchFamily="49" charset="-128"/>
                        <a:cs typeface="Times New Roman" panose="02020603050405020304" pitchFamily="18"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905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3843427287"/>
                  </a:ext>
                </a:extLst>
              </a:tr>
              <a:tr h="868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effectLst/>
                          <a:latin typeface="+mn-lt"/>
                          <a:ea typeface="MS Mincho" panose="02020609040205080304" pitchFamily="49" charset="-128"/>
                          <a:cs typeface="Times New Roman" panose="02020603050405020304" pitchFamily="18" charset="0"/>
                        </a:rPr>
                        <a:t>Principal Investigator,</a:t>
                      </a:r>
                      <a:endParaRPr lang="en-US" sz="1800" dirty="0" smtClean="0">
                        <a:solidFill>
                          <a:schemeClr val="tx1"/>
                        </a:solidFill>
                        <a:effectLst/>
                        <a:latin typeface="+mn-lt"/>
                        <a:ea typeface="MS Mincho" panose="02020609040205080304" pitchFamily="49" charset="-128"/>
                        <a:cs typeface="Times New Roman" panose="02020603050405020304" pitchFamily="18" charset="0"/>
                      </a:endParaRPr>
                    </a:p>
                    <a:p>
                      <a:pPr marL="0" marR="0" algn="l">
                        <a:spcBef>
                          <a:spcPts val="0"/>
                        </a:spcBef>
                        <a:spcAft>
                          <a:spcPts val="0"/>
                        </a:spcAft>
                      </a:pPr>
                      <a:r>
                        <a:rPr lang="en-US" sz="1800" b="1" dirty="0" smtClean="0">
                          <a:solidFill>
                            <a:schemeClr val="tx1"/>
                          </a:solidFill>
                          <a:effectLst/>
                          <a:latin typeface="+mn-lt"/>
                          <a:ea typeface="MS Mincho" panose="02020609040205080304" pitchFamily="49" charset="-128"/>
                          <a:cs typeface="Times New Roman" panose="02020603050405020304" pitchFamily="18" charset="0"/>
                        </a:rPr>
                        <a:t>BMC </a:t>
                      </a:r>
                      <a:r>
                        <a:rPr lang="en-US" sz="1800" b="1" dirty="0">
                          <a:solidFill>
                            <a:schemeClr val="tx1"/>
                          </a:solidFill>
                          <a:effectLst/>
                          <a:latin typeface="+mn-lt"/>
                          <a:ea typeface="MS Mincho" panose="02020609040205080304" pitchFamily="49" charset="-128"/>
                          <a:cs typeface="Times New Roman" panose="02020603050405020304" pitchFamily="18" charset="0"/>
                        </a:rPr>
                        <a:t>Employee or BUMG </a:t>
                      </a:r>
                      <a:r>
                        <a:rPr lang="en-US" sz="1800" b="1" dirty="0" smtClean="0">
                          <a:solidFill>
                            <a:schemeClr val="tx1"/>
                          </a:solidFill>
                          <a:effectLst/>
                          <a:latin typeface="+mn-lt"/>
                          <a:ea typeface="MS Mincho" panose="02020609040205080304" pitchFamily="49" charset="-128"/>
                          <a:cs typeface="Times New Roman" panose="02020603050405020304" pitchFamily="18" charset="0"/>
                        </a:rPr>
                        <a:t>Faculty</a:t>
                      </a:r>
                      <a:endParaRPr lang="en-US" sz="1800" dirty="0">
                        <a:solidFill>
                          <a:schemeClr val="tx1"/>
                        </a:solidFill>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9050" cap="flat" cmpd="sng" algn="ctr">
                      <a:solidFill>
                        <a:srgbClr val="95B3D7"/>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marL="342900" marR="0" lvl="0" indent="-342900" algn="l">
                        <a:spcBef>
                          <a:spcPts val="0"/>
                        </a:spcBef>
                        <a:spcAft>
                          <a:spcPts val="0"/>
                        </a:spcAft>
                        <a:buFont typeface="Symbol" panose="05050102010706020507" pitchFamily="18" charset="2"/>
                        <a:buChar char=""/>
                      </a:pPr>
                      <a:r>
                        <a:rPr lang="en-US" sz="1800" dirty="0">
                          <a:solidFill>
                            <a:schemeClr val="tx1"/>
                          </a:solidFill>
                          <a:effectLst/>
                          <a:latin typeface="+mn-lt"/>
                          <a:ea typeface="Calibri" panose="020F0502020204030204" pitchFamily="34" charset="0"/>
                          <a:cs typeface="Times New Roman" panose="02020603050405020304" pitchFamily="18" charset="0"/>
                        </a:rPr>
                        <a:t>Responsible for proposing time and effort expected on a project, ensuring effort is charged to project, and certifying their effort is accurate.</a:t>
                      </a:r>
                      <a:endParaRPr lang="en-US" sz="1800" dirty="0">
                        <a:solidFill>
                          <a:schemeClr val="tx1"/>
                        </a:solidFill>
                        <a:effectLst/>
                        <a:latin typeface="+mn-lt"/>
                        <a:ea typeface="Calibri" panose="020F0502020204030204" pitchFamily="34"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9050" cap="flat" cmpd="sng" algn="ctr">
                      <a:solidFill>
                        <a:srgbClr val="95B3D7"/>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711096653"/>
                  </a:ext>
                </a:extLst>
              </a:tr>
              <a:tr h="1157514">
                <a:tc>
                  <a:txBody>
                    <a:bodyPr/>
                    <a:lstStyle/>
                    <a:p>
                      <a:pPr marL="0" marR="0" algn="l">
                        <a:spcBef>
                          <a:spcPts val="0"/>
                        </a:spcBef>
                        <a:spcAft>
                          <a:spcPts val="0"/>
                        </a:spcAft>
                      </a:pPr>
                      <a:r>
                        <a:rPr lang="en-US" sz="1800" b="1" dirty="0">
                          <a:solidFill>
                            <a:schemeClr val="tx1"/>
                          </a:solidFill>
                          <a:effectLst/>
                          <a:latin typeface="+mn-lt"/>
                          <a:ea typeface="MS Mincho" panose="02020609040205080304" pitchFamily="49" charset="-128"/>
                          <a:cs typeface="Times New Roman" panose="02020603050405020304" pitchFamily="18" charset="0"/>
                        </a:rPr>
                        <a:t>Department Administrator</a:t>
                      </a:r>
                      <a:endParaRPr lang="en-US" sz="1800" dirty="0">
                        <a:solidFill>
                          <a:schemeClr val="tx1"/>
                        </a:solidFill>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marL="342900" marR="0" lvl="0" indent="-342900" algn="l">
                        <a:spcBef>
                          <a:spcPts val="0"/>
                        </a:spcBef>
                        <a:spcAft>
                          <a:spcPts val="0"/>
                        </a:spcAft>
                        <a:buFont typeface="Symbol" panose="05050102010706020507" pitchFamily="18" charset="2"/>
                        <a:buChar char=""/>
                      </a:pPr>
                      <a:r>
                        <a:rPr lang="en-US" sz="1800" dirty="0">
                          <a:solidFill>
                            <a:schemeClr val="tx1"/>
                          </a:solidFill>
                          <a:effectLst/>
                          <a:latin typeface="+mn-lt"/>
                          <a:ea typeface="Calibri" panose="020F0502020204030204" pitchFamily="34" charset="0"/>
                          <a:cs typeface="Times New Roman" panose="02020603050405020304" pitchFamily="18" charset="0"/>
                        </a:rPr>
                        <a:t>Responsible for distributing the </a:t>
                      </a:r>
                      <a:r>
                        <a:rPr lang="en-US" sz="1800" dirty="0" smtClean="0">
                          <a:solidFill>
                            <a:schemeClr val="tx1"/>
                          </a:solidFill>
                          <a:effectLst/>
                          <a:latin typeface="+mn-lt"/>
                          <a:ea typeface="Calibri" panose="020F0502020204030204" pitchFamily="34" charset="0"/>
                          <a:cs typeface="Times New Roman" panose="02020603050405020304" pitchFamily="18" charset="0"/>
                        </a:rPr>
                        <a:t>PI and employee’s </a:t>
                      </a:r>
                      <a:r>
                        <a:rPr lang="en-US" sz="1800" dirty="0">
                          <a:solidFill>
                            <a:schemeClr val="tx1"/>
                          </a:solidFill>
                          <a:effectLst/>
                          <a:latin typeface="+mn-lt"/>
                          <a:ea typeface="Calibri" panose="020F0502020204030204" pitchFamily="34" charset="0"/>
                          <a:cs typeface="Times New Roman" panose="02020603050405020304" pitchFamily="18" charset="0"/>
                        </a:rPr>
                        <a:t>effort onto sponsored projects or monitoring the salary distributions if they are paid from a Boston University account.  Reviews effort and reconciles for accuracy in a timely manner.  </a:t>
                      </a:r>
                      <a:endParaRPr lang="en-US" sz="1800" dirty="0">
                        <a:solidFill>
                          <a:schemeClr val="tx1"/>
                        </a:solidFill>
                        <a:effectLst/>
                        <a:latin typeface="+mn-lt"/>
                        <a:ea typeface="Calibri" panose="020F0502020204030204" pitchFamily="34"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2214717313"/>
                  </a:ext>
                </a:extLst>
              </a:tr>
              <a:tr h="578757">
                <a:tc>
                  <a:txBody>
                    <a:bodyPr/>
                    <a:lstStyle/>
                    <a:p>
                      <a:pPr marL="0" marR="0" algn="l">
                        <a:spcBef>
                          <a:spcPts val="0"/>
                        </a:spcBef>
                        <a:spcAft>
                          <a:spcPts val="0"/>
                        </a:spcAft>
                      </a:pPr>
                      <a:r>
                        <a:rPr lang="en-US" sz="1800" b="1" dirty="0">
                          <a:solidFill>
                            <a:schemeClr val="tx1"/>
                          </a:solidFill>
                          <a:effectLst/>
                          <a:latin typeface="+mn-lt"/>
                          <a:ea typeface="MS Mincho" panose="02020609040205080304" pitchFamily="49" charset="-128"/>
                          <a:cs typeface="Times New Roman" panose="02020603050405020304" pitchFamily="18" charset="0"/>
                        </a:rPr>
                        <a:t>Research Operations</a:t>
                      </a:r>
                      <a:endParaRPr lang="en-US" sz="1800" dirty="0">
                        <a:solidFill>
                          <a:schemeClr val="tx1"/>
                        </a:solidFill>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marL="342900" marR="0" lvl="0" indent="-342900" algn="l">
                        <a:spcBef>
                          <a:spcPts val="0"/>
                        </a:spcBef>
                        <a:spcAft>
                          <a:spcPts val="0"/>
                        </a:spcAft>
                        <a:buFont typeface="Symbol" panose="05050102010706020507" pitchFamily="18" charset="2"/>
                        <a:buChar char=""/>
                      </a:pPr>
                      <a:r>
                        <a:rPr lang="en-US" sz="1800" dirty="0">
                          <a:solidFill>
                            <a:schemeClr val="tx1"/>
                          </a:solidFill>
                          <a:effectLst/>
                          <a:latin typeface="+mn-lt"/>
                          <a:ea typeface="Calibri" panose="020F0502020204030204" pitchFamily="34" charset="0"/>
                          <a:cs typeface="Times New Roman" panose="02020603050405020304" pitchFamily="18" charset="0"/>
                        </a:rPr>
                        <a:t>Reviews effort commitments, cost transfers and certifications.</a:t>
                      </a:r>
                      <a:endParaRPr lang="en-US" sz="1800" dirty="0">
                        <a:solidFill>
                          <a:schemeClr val="tx1"/>
                        </a:solidFill>
                        <a:effectLst/>
                        <a:latin typeface="+mn-lt"/>
                        <a:ea typeface="Calibri" panose="020F0502020204030204" pitchFamily="34"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4233462420"/>
                  </a:ext>
                </a:extLst>
              </a:tr>
              <a:tr h="578757">
                <a:tc>
                  <a:txBody>
                    <a:bodyPr/>
                    <a:lstStyle/>
                    <a:p>
                      <a:pPr marL="0" marR="0" algn="l">
                        <a:spcBef>
                          <a:spcPts val="0"/>
                        </a:spcBef>
                        <a:spcAft>
                          <a:spcPts val="0"/>
                        </a:spcAft>
                      </a:pPr>
                      <a:r>
                        <a:rPr lang="en-US" sz="1800" b="1" dirty="0">
                          <a:solidFill>
                            <a:schemeClr val="tx1"/>
                          </a:solidFill>
                          <a:effectLst/>
                          <a:latin typeface="+mn-lt"/>
                          <a:ea typeface="MS Mincho" panose="02020609040205080304" pitchFamily="49" charset="-128"/>
                          <a:cs typeface="Times New Roman" panose="02020603050405020304" pitchFamily="18" charset="0"/>
                        </a:rPr>
                        <a:t>Development </a:t>
                      </a:r>
                      <a:endParaRPr lang="en-US" sz="1800" dirty="0">
                        <a:solidFill>
                          <a:schemeClr val="tx1"/>
                        </a:solidFill>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marL="342900" marR="0" lvl="0" indent="-342900" algn="l">
                        <a:spcBef>
                          <a:spcPts val="0"/>
                        </a:spcBef>
                        <a:spcAft>
                          <a:spcPts val="0"/>
                        </a:spcAft>
                        <a:buFont typeface="Symbol" panose="05050102010706020507" pitchFamily="18" charset="2"/>
                        <a:buChar char=""/>
                      </a:pPr>
                      <a:r>
                        <a:rPr lang="en-US" sz="1800" dirty="0">
                          <a:solidFill>
                            <a:schemeClr val="tx1"/>
                          </a:solidFill>
                          <a:effectLst/>
                          <a:latin typeface="+mn-lt"/>
                          <a:ea typeface="Calibri" panose="020F0502020204030204" pitchFamily="34" charset="0"/>
                          <a:cs typeface="Times New Roman" panose="02020603050405020304" pitchFamily="18" charset="0"/>
                        </a:rPr>
                        <a:t>Reviews </a:t>
                      </a:r>
                      <a:r>
                        <a:rPr lang="en-US" sz="1800" dirty="0" smtClean="0">
                          <a:solidFill>
                            <a:schemeClr val="tx1"/>
                          </a:solidFill>
                          <a:effectLst/>
                          <a:latin typeface="+mn-lt"/>
                          <a:ea typeface="Calibri" panose="020F0502020204030204" pitchFamily="34" charset="0"/>
                          <a:cs typeface="Times New Roman" panose="02020603050405020304" pitchFamily="18" charset="0"/>
                        </a:rPr>
                        <a:t>PI</a:t>
                      </a:r>
                      <a:r>
                        <a:rPr lang="en-US" sz="1800" baseline="0" dirty="0" smtClean="0">
                          <a:solidFill>
                            <a:schemeClr val="tx1"/>
                          </a:solidFill>
                          <a:effectLst/>
                          <a:latin typeface="+mn-lt"/>
                          <a:ea typeface="Calibri" panose="020F0502020204030204" pitchFamily="34" charset="0"/>
                          <a:cs typeface="Times New Roman" panose="02020603050405020304" pitchFamily="18" charset="0"/>
                        </a:rPr>
                        <a:t> and </a:t>
                      </a:r>
                      <a:r>
                        <a:rPr lang="en-US" sz="1800" dirty="0" smtClean="0">
                          <a:solidFill>
                            <a:schemeClr val="tx1"/>
                          </a:solidFill>
                          <a:effectLst/>
                          <a:latin typeface="+mn-lt"/>
                          <a:ea typeface="Calibri" panose="020F0502020204030204" pitchFamily="34" charset="0"/>
                          <a:cs typeface="Times New Roman" panose="02020603050405020304" pitchFamily="18" charset="0"/>
                        </a:rPr>
                        <a:t>employee’s </a:t>
                      </a:r>
                      <a:r>
                        <a:rPr lang="en-US" sz="1800" dirty="0">
                          <a:solidFill>
                            <a:schemeClr val="tx1"/>
                          </a:solidFill>
                          <a:effectLst/>
                          <a:latin typeface="+mn-lt"/>
                          <a:ea typeface="Calibri" panose="020F0502020204030204" pitchFamily="34" charset="0"/>
                          <a:cs typeface="Times New Roman" panose="02020603050405020304" pitchFamily="18" charset="0"/>
                        </a:rPr>
                        <a:t>effort at the time of proposal submission to ensure there is not an </a:t>
                      </a:r>
                      <a:r>
                        <a:rPr lang="en-US" sz="1800" dirty="0" smtClean="0">
                          <a:solidFill>
                            <a:schemeClr val="tx1"/>
                          </a:solidFill>
                          <a:effectLst/>
                          <a:latin typeface="+mn-lt"/>
                          <a:ea typeface="Calibri" panose="020F0502020204030204" pitchFamily="34" charset="0"/>
                          <a:cs typeface="Times New Roman" panose="02020603050405020304" pitchFamily="18" charset="0"/>
                        </a:rPr>
                        <a:t>over commitment,</a:t>
                      </a:r>
                      <a:r>
                        <a:rPr lang="en-US" sz="1800" baseline="0" dirty="0" smtClean="0">
                          <a:solidFill>
                            <a:schemeClr val="tx1"/>
                          </a:solidFill>
                          <a:effectLst/>
                          <a:latin typeface="+mn-lt"/>
                          <a:ea typeface="Calibri" panose="020F0502020204030204" pitchFamily="34" charset="0"/>
                          <a:cs typeface="Times New Roman" panose="02020603050405020304" pitchFamily="18" charset="0"/>
                        </a:rPr>
                        <a:t> or cost sharing.</a:t>
                      </a:r>
                      <a:endParaRPr lang="en-US" sz="1800" dirty="0">
                        <a:solidFill>
                          <a:schemeClr val="tx1"/>
                        </a:solidFill>
                        <a:effectLst/>
                        <a:latin typeface="+mn-lt"/>
                        <a:ea typeface="Calibri" panose="020F0502020204030204" pitchFamily="34"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840747250"/>
                  </a:ext>
                </a:extLst>
              </a:tr>
              <a:tr h="578757">
                <a:tc>
                  <a:txBody>
                    <a:bodyPr/>
                    <a:lstStyle/>
                    <a:p>
                      <a:pPr marL="0" marR="0" algn="l">
                        <a:spcBef>
                          <a:spcPts val="0"/>
                        </a:spcBef>
                        <a:spcAft>
                          <a:spcPts val="0"/>
                        </a:spcAft>
                      </a:pPr>
                      <a:r>
                        <a:rPr lang="en-US" sz="1800" b="1" dirty="0">
                          <a:solidFill>
                            <a:schemeClr val="tx1"/>
                          </a:solidFill>
                          <a:effectLst/>
                          <a:latin typeface="+mn-lt"/>
                          <a:ea typeface="MS Mincho" panose="02020609040205080304" pitchFamily="49" charset="-128"/>
                          <a:cs typeface="Times New Roman" panose="02020603050405020304" pitchFamily="18" charset="0"/>
                        </a:rPr>
                        <a:t>Boston University Department Counterpart</a:t>
                      </a:r>
                      <a:endParaRPr lang="en-US" sz="1800" dirty="0">
                        <a:solidFill>
                          <a:schemeClr val="tx1"/>
                        </a:solidFill>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marL="342900" marR="0" lvl="0" indent="-342900" algn="l">
                        <a:spcBef>
                          <a:spcPts val="0"/>
                        </a:spcBef>
                        <a:spcAft>
                          <a:spcPts val="0"/>
                        </a:spcAft>
                        <a:buFont typeface="Symbol" panose="05050102010706020507" pitchFamily="18" charset="2"/>
                        <a:buChar char=""/>
                      </a:pPr>
                      <a:r>
                        <a:rPr lang="en-US" sz="1800" dirty="0">
                          <a:solidFill>
                            <a:schemeClr val="tx1"/>
                          </a:solidFill>
                          <a:effectLst/>
                          <a:latin typeface="+mn-lt"/>
                          <a:ea typeface="Calibri" panose="020F0502020204030204" pitchFamily="34" charset="0"/>
                          <a:cs typeface="Times New Roman" panose="02020603050405020304" pitchFamily="18" charset="0"/>
                        </a:rPr>
                        <a:t>Distributes BU faculty to BMC sponsored projects.  Allocates effort on BU system for BU faculty.</a:t>
                      </a:r>
                      <a:endParaRPr lang="en-US" sz="1800" dirty="0">
                        <a:solidFill>
                          <a:schemeClr val="tx1"/>
                        </a:solidFill>
                        <a:effectLst/>
                        <a:latin typeface="+mn-lt"/>
                        <a:ea typeface="Calibri" panose="020F0502020204030204" pitchFamily="34" charset="0"/>
                      </a:endParaRPr>
                    </a:p>
                  </a:txBody>
                  <a:tcPr marL="68580" marR="68580" marT="0" marB="0">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82047470"/>
                  </a:ext>
                </a:extLst>
              </a:tr>
            </a:tbl>
          </a:graphicData>
        </a:graphic>
      </p:graphicFrame>
    </p:spTree>
    <p:extLst>
      <p:ext uri="{BB962C8B-B14F-4D97-AF65-F5344CB8AC3E}">
        <p14:creationId xmlns:p14="http://schemas.microsoft.com/office/powerpoint/2010/main" val="2413159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7D6936-F9A7-41CA-9062-3B77E3C5DA81}"/>
              </a:ext>
            </a:extLst>
          </p:cNvPr>
          <p:cNvSpPr>
            <a:spLocks noGrp="1"/>
          </p:cNvSpPr>
          <p:nvPr>
            <p:ph type="title"/>
          </p:nvPr>
        </p:nvSpPr>
        <p:spPr/>
        <p:txBody>
          <a:bodyPr/>
          <a:lstStyle/>
          <a:p>
            <a:r>
              <a:rPr lang="en-US" sz="2400" dirty="0"/>
              <a:t>Key Steps in Effort Reporting Process at BMC </a:t>
            </a:r>
          </a:p>
        </p:txBody>
      </p:sp>
      <p:sp>
        <p:nvSpPr>
          <p:cNvPr id="5" name="Slide Number Placeholder 4">
            <a:extLst>
              <a:ext uri="{FF2B5EF4-FFF2-40B4-BE49-F238E27FC236}">
                <a16:creationId xmlns:a16="http://schemas.microsoft.com/office/drawing/2014/main" xmlns="" id="{7B6DC651-AAFF-45ED-9A18-C56A8C505ED9}"/>
              </a:ext>
            </a:extLst>
          </p:cNvPr>
          <p:cNvSpPr>
            <a:spLocks noGrp="1"/>
          </p:cNvSpPr>
          <p:nvPr>
            <p:ph type="sldNum" sz="quarter" idx="10"/>
          </p:nvPr>
        </p:nvSpPr>
        <p:spPr/>
        <p:txBody>
          <a:bodyPr/>
          <a:lstStyle/>
          <a:p>
            <a:pPr>
              <a:defRPr/>
            </a:pPr>
            <a:fld id="{2D739399-3B41-4B37-A398-67116182ACFE}" type="slidenum">
              <a:rPr lang="en-US" altLang="en-US" smtClean="0"/>
              <a:pPr>
                <a:defRPr/>
              </a:pPr>
              <a:t>7</a:t>
            </a:fld>
            <a:endParaRPr lang="en-US" altLang="en-US" dirty="0"/>
          </a:p>
        </p:txBody>
      </p:sp>
      <p:graphicFrame>
        <p:nvGraphicFramePr>
          <p:cNvPr id="8" name="Diagram 7">
            <a:extLst>
              <a:ext uri="{FF2B5EF4-FFF2-40B4-BE49-F238E27FC236}">
                <a16:creationId xmlns:a16="http://schemas.microsoft.com/office/drawing/2014/main" xmlns="" id="{1A872CC5-0FCE-461C-96AE-EEEAF37F2DAF}"/>
              </a:ext>
            </a:extLst>
          </p:cNvPr>
          <p:cNvGraphicFramePr/>
          <p:nvPr>
            <p:extLst>
              <p:ext uri="{D42A27DB-BD31-4B8C-83A1-F6EECF244321}">
                <p14:modId xmlns:p14="http://schemas.microsoft.com/office/powerpoint/2010/main" val="1851323150"/>
              </p:ext>
            </p:extLst>
          </p:nvPr>
        </p:nvGraphicFramePr>
        <p:xfrm>
          <a:off x="505272" y="2060847"/>
          <a:ext cx="7820878" cy="4059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Graphic 8" descr="Dollar">
            <a:extLst>
              <a:ext uri="{FF2B5EF4-FFF2-40B4-BE49-F238E27FC236}">
                <a16:creationId xmlns:a16="http://schemas.microsoft.com/office/drawing/2014/main" xmlns="" id="{B7A8DE90-A0A9-43E7-A1DD-D9B34779C10E}"/>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199070" y="2259596"/>
            <a:ext cx="440057" cy="440057"/>
          </a:xfrm>
          <a:prstGeom prst="rect">
            <a:avLst/>
          </a:prstGeom>
        </p:spPr>
      </p:pic>
      <p:sp>
        <p:nvSpPr>
          <p:cNvPr id="10" name="TextBox 9">
            <a:extLst>
              <a:ext uri="{FF2B5EF4-FFF2-40B4-BE49-F238E27FC236}">
                <a16:creationId xmlns:a16="http://schemas.microsoft.com/office/drawing/2014/main" xmlns="" id="{020C5CDD-46CD-4258-BBF1-EFAF4FE4DEB8}"/>
              </a:ext>
            </a:extLst>
          </p:cNvPr>
          <p:cNvSpPr txBox="1"/>
          <p:nvPr/>
        </p:nvSpPr>
        <p:spPr>
          <a:xfrm>
            <a:off x="175621" y="1113183"/>
            <a:ext cx="8742954"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Salary is reviewed and certified at BMC for BMC staff and PIs through Workday and for BU based faculty through BU and SAP. </a:t>
            </a:r>
          </a:p>
        </p:txBody>
      </p:sp>
    </p:spTree>
    <p:extLst>
      <p:ext uri="{BB962C8B-B14F-4D97-AF65-F5344CB8AC3E}">
        <p14:creationId xmlns:p14="http://schemas.microsoft.com/office/powerpoint/2010/main" val="1279974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7D6936-F9A7-41CA-9062-3B77E3C5DA81}"/>
              </a:ext>
            </a:extLst>
          </p:cNvPr>
          <p:cNvSpPr>
            <a:spLocks noGrp="1"/>
          </p:cNvSpPr>
          <p:nvPr>
            <p:ph type="title"/>
          </p:nvPr>
        </p:nvSpPr>
        <p:spPr/>
        <p:txBody>
          <a:bodyPr/>
          <a:lstStyle/>
          <a:p>
            <a:r>
              <a:rPr lang="en-US" sz="2400" dirty="0"/>
              <a:t>Key Steps in Effort Reporting Process at BMC </a:t>
            </a:r>
          </a:p>
        </p:txBody>
      </p:sp>
      <p:sp>
        <p:nvSpPr>
          <p:cNvPr id="5" name="Slide Number Placeholder 4">
            <a:extLst>
              <a:ext uri="{FF2B5EF4-FFF2-40B4-BE49-F238E27FC236}">
                <a16:creationId xmlns:a16="http://schemas.microsoft.com/office/drawing/2014/main" xmlns="" id="{7B6DC651-AAFF-45ED-9A18-C56A8C505ED9}"/>
              </a:ext>
            </a:extLst>
          </p:cNvPr>
          <p:cNvSpPr>
            <a:spLocks noGrp="1"/>
          </p:cNvSpPr>
          <p:nvPr>
            <p:ph type="sldNum" sz="quarter" idx="10"/>
          </p:nvPr>
        </p:nvSpPr>
        <p:spPr/>
        <p:txBody>
          <a:bodyPr/>
          <a:lstStyle/>
          <a:p>
            <a:pPr>
              <a:defRPr/>
            </a:pPr>
            <a:fld id="{2D739399-3B41-4B37-A398-67116182ACFE}" type="slidenum">
              <a:rPr lang="en-US" altLang="en-US" smtClean="0"/>
              <a:pPr>
                <a:defRPr/>
              </a:pPr>
              <a:t>8</a:t>
            </a:fld>
            <a:endParaRPr lang="en-US" altLang="en-US" dirty="0"/>
          </a:p>
        </p:txBody>
      </p:sp>
      <p:sp>
        <p:nvSpPr>
          <p:cNvPr id="10" name="TextBox 9">
            <a:extLst>
              <a:ext uri="{FF2B5EF4-FFF2-40B4-BE49-F238E27FC236}">
                <a16:creationId xmlns:a16="http://schemas.microsoft.com/office/drawing/2014/main" xmlns="" id="{020C5CDD-46CD-4258-BBF1-EFAF4FE4DEB8}"/>
              </a:ext>
            </a:extLst>
          </p:cNvPr>
          <p:cNvSpPr txBox="1"/>
          <p:nvPr/>
        </p:nvSpPr>
        <p:spPr>
          <a:xfrm>
            <a:off x="175621" y="1113183"/>
            <a:ext cx="8742954"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BU Faculty certifications are initiated through </a:t>
            </a:r>
            <a:r>
              <a:rPr lang="en-US" sz="2000" dirty="0" smtClean="0">
                <a:latin typeface="Arial" panose="020B0604020202020204" pitchFamily="34" charset="0"/>
                <a:cs typeface="Arial" panose="020B0604020202020204" pitchFamily="34" charset="0"/>
              </a:rPr>
              <a:t>SAP, </a:t>
            </a:r>
            <a:r>
              <a:rPr lang="en-US" sz="2000" dirty="0">
                <a:latin typeface="Arial" panose="020B0604020202020204" pitchFamily="34" charset="0"/>
                <a:cs typeface="Arial" panose="020B0604020202020204" pitchFamily="34" charset="0"/>
              </a:rPr>
              <a:t>then routed to the DA/Mail Contact, reviewed and approved by the PI and then sent back to BU and BMC once compete.</a:t>
            </a:r>
          </a:p>
        </p:txBody>
      </p:sp>
      <p:grpSp>
        <p:nvGrpSpPr>
          <p:cNvPr id="9" name="Group 8">
            <a:extLst>
              <a:ext uri="{FF2B5EF4-FFF2-40B4-BE49-F238E27FC236}">
                <a16:creationId xmlns:a16="http://schemas.microsoft.com/office/drawing/2014/main" xmlns="" id="{C73347D1-158B-4432-A63A-F50509958FF9}"/>
              </a:ext>
            </a:extLst>
          </p:cNvPr>
          <p:cNvGrpSpPr/>
          <p:nvPr/>
        </p:nvGrpSpPr>
        <p:grpSpPr>
          <a:xfrm>
            <a:off x="354718" y="2287184"/>
            <a:ext cx="8434563" cy="2569707"/>
            <a:chOff x="308842" y="2439021"/>
            <a:chExt cx="8434563" cy="3304031"/>
          </a:xfrm>
        </p:grpSpPr>
        <p:grpSp>
          <p:nvGrpSpPr>
            <p:cNvPr id="13" name="Group 12">
              <a:extLst>
                <a:ext uri="{FF2B5EF4-FFF2-40B4-BE49-F238E27FC236}">
                  <a16:creationId xmlns:a16="http://schemas.microsoft.com/office/drawing/2014/main" xmlns="" id="{3F448F9E-9121-43DF-9658-1EC1B37FD34E}"/>
                </a:ext>
              </a:extLst>
            </p:cNvPr>
            <p:cNvGrpSpPr/>
            <p:nvPr/>
          </p:nvGrpSpPr>
          <p:grpSpPr>
            <a:xfrm>
              <a:off x="308842" y="2439021"/>
              <a:ext cx="6161628" cy="3304031"/>
              <a:chOff x="1310327" y="2501506"/>
              <a:chExt cx="6422863" cy="3373079"/>
            </a:xfrm>
          </p:grpSpPr>
          <p:sp>
            <p:nvSpPr>
              <p:cNvPr id="17" name="Rounded Rectangle 8">
                <a:extLst>
                  <a:ext uri="{FF2B5EF4-FFF2-40B4-BE49-F238E27FC236}">
                    <a16:creationId xmlns:a16="http://schemas.microsoft.com/office/drawing/2014/main" xmlns="" id="{908C9781-234E-4879-B2CB-B77E0A6EA01A}"/>
                  </a:ext>
                </a:extLst>
              </p:cNvPr>
              <p:cNvSpPr/>
              <p:nvPr/>
            </p:nvSpPr>
            <p:spPr>
              <a:xfrm>
                <a:off x="1310327" y="2513138"/>
                <a:ext cx="1755982" cy="3361447"/>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lnSpc>
                    <a:spcPct val="80000"/>
                  </a:lnSpc>
                </a:pPr>
                <a:r>
                  <a:rPr lang="en-US" sz="1200" dirty="0">
                    <a:solidFill>
                      <a:schemeClr val="tx2"/>
                    </a:solidFill>
                  </a:rPr>
                  <a:t>Initiation</a:t>
                </a:r>
              </a:p>
            </p:txBody>
          </p:sp>
          <p:sp>
            <p:nvSpPr>
              <p:cNvPr id="18" name="Freeform 6">
                <a:extLst>
                  <a:ext uri="{FF2B5EF4-FFF2-40B4-BE49-F238E27FC236}">
                    <a16:creationId xmlns:a16="http://schemas.microsoft.com/office/drawing/2014/main" xmlns="" id="{474D5222-C196-4E3D-9482-2460AFDDA67F}"/>
                  </a:ext>
                </a:extLst>
              </p:cNvPr>
              <p:cNvSpPr/>
              <p:nvPr/>
            </p:nvSpPr>
            <p:spPr>
              <a:xfrm>
                <a:off x="1542317" y="3548323"/>
                <a:ext cx="1292005" cy="1011924"/>
              </a:xfrm>
              <a:custGeom>
                <a:avLst/>
                <a:gdLst>
                  <a:gd name="connsiteX0" fmla="*/ 0 w 1245691"/>
                  <a:gd name="connsiteY0" fmla="*/ 124569 h 1264182"/>
                  <a:gd name="connsiteX1" fmla="*/ 124569 w 1245691"/>
                  <a:gd name="connsiteY1" fmla="*/ 0 h 1264182"/>
                  <a:gd name="connsiteX2" fmla="*/ 1121122 w 1245691"/>
                  <a:gd name="connsiteY2" fmla="*/ 0 h 1264182"/>
                  <a:gd name="connsiteX3" fmla="*/ 1245691 w 1245691"/>
                  <a:gd name="connsiteY3" fmla="*/ 124569 h 1264182"/>
                  <a:gd name="connsiteX4" fmla="*/ 1245691 w 1245691"/>
                  <a:gd name="connsiteY4" fmla="*/ 1139613 h 1264182"/>
                  <a:gd name="connsiteX5" fmla="*/ 1121122 w 1245691"/>
                  <a:gd name="connsiteY5" fmla="*/ 1264182 h 1264182"/>
                  <a:gd name="connsiteX6" fmla="*/ 124569 w 1245691"/>
                  <a:gd name="connsiteY6" fmla="*/ 1264182 h 1264182"/>
                  <a:gd name="connsiteX7" fmla="*/ 0 w 1245691"/>
                  <a:gd name="connsiteY7" fmla="*/ 1139613 h 1264182"/>
                  <a:gd name="connsiteX8" fmla="*/ 0 w 1245691"/>
                  <a:gd name="connsiteY8" fmla="*/ 124569 h 126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5691" h="1264182">
                    <a:moveTo>
                      <a:pt x="0" y="124569"/>
                    </a:moveTo>
                    <a:cubicBezTo>
                      <a:pt x="0" y="55771"/>
                      <a:pt x="55771" y="0"/>
                      <a:pt x="124569" y="0"/>
                    </a:cubicBezTo>
                    <a:lnTo>
                      <a:pt x="1121122" y="0"/>
                    </a:lnTo>
                    <a:cubicBezTo>
                      <a:pt x="1189920" y="0"/>
                      <a:pt x="1245691" y="55771"/>
                      <a:pt x="1245691" y="124569"/>
                    </a:cubicBezTo>
                    <a:lnTo>
                      <a:pt x="1245691" y="1139613"/>
                    </a:lnTo>
                    <a:cubicBezTo>
                      <a:pt x="1245691" y="1208411"/>
                      <a:pt x="1189920" y="1264182"/>
                      <a:pt x="1121122" y="1264182"/>
                    </a:cubicBezTo>
                    <a:lnTo>
                      <a:pt x="124569" y="1264182"/>
                    </a:lnTo>
                    <a:cubicBezTo>
                      <a:pt x="55771" y="1264182"/>
                      <a:pt x="0" y="1208411"/>
                      <a:pt x="0" y="1139613"/>
                    </a:cubicBezTo>
                    <a:lnTo>
                      <a:pt x="0" y="124569"/>
                    </a:lnTo>
                    <a:close/>
                  </a:path>
                </a:pathLst>
              </a:custGeom>
              <a:solidFill>
                <a:schemeClr val="bg1">
                  <a:lumMod val="65000"/>
                </a:schemeClr>
              </a:solidFill>
              <a:ln w="285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825" tIns="89825" rIns="89825" bIns="89825" numCol="1" spcCol="1270" anchor="ctr" anchorCtr="0">
                <a:noAutofit/>
              </a:bodyPr>
              <a:lstStyle/>
              <a:p>
                <a:pPr algn="ctr" defTabSz="622300">
                  <a:lnSpc>
                    <a:spcPct val="90000"/>
                  </a:lnSpc>
                  <a:spcBef>
                    <a:spcPct val="0"/>
                  </a:spcBef>
                  <a:spcAft>
                    <a:spcPct val="35000"/>
                  </a:spcAft>
                </a:pPr>
                <a:r>
                  <a:rPr lang="en-US" sz="1200" dirty="0"/>
                  <a:t>SAP</a:t>
                </a:r>
              </a:p>
            </p:txBody>
          </p:sp>
          <p:sp>
            <p:nvSpPr>
              <p:cNvPr id="20" name="Arrow: Right 19">
                <a:extLst>
                  <a:ext uri="{FF2B5EF4-FFF2-40B4-BE49-F238E27FC236}">
                    <a16:creationId xmlns:a16="http://schemas.microsoft.com/office/drawing/2014/main" xmlns="" id="{D29722C5-1B1D-4C96-82A0-647C01682499}"/>
                  </a:ext>
                </a:extLst>
              </p:cNvPr>
              <p:cNvSpPr/>
              <p:nvPr/>
            </p:nvSpPr>
            <p:spPr>
              <a:xfrm>
                <a:off x="3179221" y="4040801"/>
                <a:ext cx="339786" cy="438027"/>
              </a:xfrm>
              <a:prstGeom prst="rightArrow">
                <a:avLst/>
              </a:prstGeom>
              <a:solidFill>
                <a:srgbClr val="86BBE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1" name="Rounded Rectangle 8">
                <a:extLst>
                  <a:ext uri="{FF2B5EF4-FFF2-40B4-BE49-F238E27FC236}">
                    <a16:creationId xmlns:a16="http://schemas.microsoft.com/office/drawing/2014/main" xmlns="" id="{2BCA159F-248C-4FBE-9592-49F576AF10F7}"/>
                  </a:ext>
                </a:extLst>
              </p:cNvPr>
              <p:cNvSpPr/>
              <p:nvPr/>
            </p:nvSpPr>
            <p:spPr>
              <a:xfrm>
                <a:off x="3651936" y="2501506"/>
                <a:ext cx="1755982" cy="3373079"/>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lnSpc>
                    <a:spcPct val="80000"/>
                  </a:lnSpc>
                </a:pPr>
                <a:r>
                  <a:rPr lang="en-US" sz="1200" dirty="0">
                    <a:solidFill>
                      <a:schemeClr val="tx2"/>
                    </a:solidFill>
                  </a:rPr>
                  <a:t>First Reviewer</a:t>
                </a:r>
              </a:p>
            </p:txBody>
          </p:sp>
          <p:sp>
            <p:nvSpPr>
              <p:cNvPr id="22" name="Freeform 6">
                <a:extLst>
                  <a:ext uri="{FF2B5EF4-FFF2-40B4-BE49-F238E27FC236}">
                    <a16:creationId xmlns:a16="http://schemas.microsoft.com/office/drawing/2014/main" xmlns="" id="{9A2B5928-9908-4E72-AF5D-29A58F24231E}"/>
                  </a:ext>
                </a:extLst>
              </p:cNvPr>
              <p:cNvSpPr/>
              <p:nvPr/>
            </p:nvSpPr>
            <p:spPr>
              <a:xfrm>
                <a:off x="3883925" y="3548323"/>
                <a:ext cx="1292005" cy="1011924"/>
              </a:xfrm>
              <a:custGeom>
                <a:avLst/>
                <a:gdLst>
                  <a:gd name="connsiteX0" fmla="*/ 0 w 1245691"/>
                  <a:gd name="connsiteY0" fmla="*/ 124569 h 1264182"/>
                  <a:gd name="connsiteX1" fmla="*/ 124569 w 1245691"/>
                  <a:gd name="connsiteY1" fmla="*/ 0 h 1264182"/>
                  <a:gd name="connsiteX2" fmla="*/ 1121122 w 1245691"/>
                  <a:gd name="connsiteY2" fmla="*/ 0 h 1264182"/>
                  <a:gd name="connsiteX3" fmla="*/ 1245691 w 1245691"/>
                  <a:gd name="connsiteY3" fmla="*/ 124569 h 1264182"/>
                  <a:gd name="connsiteX4" fmla="*/ 1245691 w 1245691"/>
                  <a:gd name="connsiteY4" fmla="*/ 1139613 h 1264182"/>
                  <a:gd name="connsiteX5" fmla="*/ 1121122 w 1245691"/>
                  <a:gd name="connsiteY5" fmla="*/ 1264182 h 1264182"/>
                  <a:gd name="connsiteX6" fmla="*/ 124569 w 1245691"/>
                  <a:gd name="connsiteY6" fmla="*/ 1264182 h 1264182"/>
                  <a:gd name="connsiteX7" fmla="*/ 0 w 1245691"/>
                  <a:gd name="connsiteY7" fmla="*/ 1139613 h 1264182"/>
                  <a:gd name="connsiteX8" fmla="*/ 0 w 1245691"/>
                  <a:gd name="connsiteY8" fmla="*/ 124569 h 126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5691" h="1264182">
                    <a:moveTo>
                      <a:pt x="0" y="124569"/>
                    </a:moveTo>
                    <a:cubicBezTo>
                      <a:pt x="0" y="55771"/>
                      <a:pt x="55771" y="0"/>
                      <a:pt x="124569" y="0"/>
                    </a:cubicBezTo>
                    <a:lnTo>
                      <a:pt x="1121122" y="0"/>
                    </a:lnTo>
                    <a:cubicBezTo>
                      <a:pt x="1189920" y="0"/>
                      <a:pt x="1245691" y="55771"/>
                      <a:pt x="1245691" y="124569"/>
                    </a:cubicBezTo>
                    <a:lnTo>
                      <a:pt x="1245691" y="1139613"/>
                    </a:lnTo>
                    <a:cubicBezTo>
                      <a:pt x="1245691" y="1208411"/>
                      <a:pt x="1189920" y="1264182"/>
                      <a:pt x="1121122" y="1264182"/>
                    </a:cubicBezTo>
                    <a:lnTo>
                      <a:pt x="124569" y="1264182"/>
                    </a:lnTo>
                    <a:cubicBezTo>
                      <a:pt x="55771" y="1264182"/>
                      <a:pt x="0" y="1208411"/>
                      <a:pt x="0" y="1139613"/>
                    </a:cubicBezTo>
                    <a:lnTo>
                      <a:pt x="0" y="124569"/>
                    </a:lnTo>
                    <a:close/>
                  </a:path>
                </a:pathLst>
              </a:custGeom>
              <a:solidFill>
                <a:schemeClr val="bg1">
                  <a:lumMod val="65000"/>
                </a:schemeClr>
              </a:solidFill>
              <a:ln w="285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825" tIns="89825" rIns="89825" bIns="89825" numCol="1" spcCol="1270" anchor="ctr" anchorCtr="0">
                <a:noAutofit/>
              </a:bodyPr>
              <a:lstStyle/>
              <a:p>
                <a:pPr algn="ctr" defTabSz="622300">
                  <a:lnSpc>
                    <a:spcPct val="90000"/>
                  </a:lnSpc>
                  <a:spcBef>
                    <a:spcPct val="0"/>
                  </a:spcBef>
                  <a:spcAft>
                    <a:spcPct val="35000"/>
                  </a:spcAft>
                </a:pPr>
                <a:r>
                  <a:rPr lang="en-US" sz="1200" dirty="0">
                    <a:solidFill>
                      <a:schemeClr val="bg1"/>
                    </a:solidFill>
                  </a:rPr>
                  <a:t>DA/Mail Contact</a:t>
                </a:r>
              </a:p>
            </p:txBody>
          </p:sp>
          <p:pic>
            <p:nvPicPr>
              <p:cNvPr id="23" name="Graphic 22" descr="Man">
                <a:extLst>
                  <a:ext uri="{FF2B5EF4-FFF2-40B4-BE49-F238E27FC236}">
                    <a16:creationId xmlns:a16="http://schemas.microsoft.com/office/drawing/2014/main" xmlns="" id="{67A479AE-DF9C-4C62-B2CC-3CA896C1729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758020" y="4188044"/>
                <a:ext cx="719025" cy="697878"/>
              </a:xfrm>
              <a:prstGeom prst="rect">
                <a:avLst/>
              </a:prstGeom>
            </p:spPr>
          </p:pic>
          <p:sp>
            <p:nvSpPr>
              <p:cNvPr id="24" name="Arrow: Right 23">
                <a:extLst>
                  <a:ext uri="{FF2B5EF4-FFF2-40B4-BE49-F238E27FC236}">
                    <a16:creationId xmlns:a16="http://schemas.microsoft.com/office/drawing/2014/main" xmlns="" id="{FA98FDC5-4FDB-4F8B-8EE2-21FDC4CE18C6}"/>
                  </a:ext>
                </a:extLst>
              </p:cNvPr>
              <p:cNvSpPr/>
              <p:nvPr/>
            </p:nvSpPr>
            <p:spPr>
              <a:xfrm>
                <a:off x="5504494" y="4040801"/>
                <a:ext cx="339786" cy="438027"/>
              </a:xfrm>
              <a:prstGeom prst="rightArrow">
                <a:avLst/>
              </a:prstGeom>
              <a:solidFill>
                <a:srgbClr val="86BBE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5" name="Rounded Rectangle 8">
                <a:extLst>
                  <a:ext uri="{FF2B5EF4-FFF2-40B4-BE49-F238E27FC236}">
                    <a16:creationId xmlns:a16="http://schemas.microsoft.com/office/drawing/2014/main" xmlns="" id="{28C282B7-761A-46CE-BFCC-A4A0DC19B709}"/>
                  </a:ext>
                </a:extLst>
              </p:cNvPr>
              <p:cNvSpPr/>
              <p:nvPr/>
            </p:nvSpPr>
            <p:spPr>
              <a:xfrm>
                <a:off x="5977208" y="2501506"/>
                <a:ext cx="1755982" cy="3373079"/>
              </a:xfrm>
              <a:prstGeom prst="roundRect">
                <a:avLst/>
              </a:prstGeom>
              <a:solidFill>
                <a:schemeClr val="tx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lnSpc>
                    <a:spcPct val="80000"/>
                  </a:lnSpc>
                </a:pPr>
                <a:r>
                  <a:rPr lang="en-US" sz="1200" dirty="0">
                    <a:solidFill>
                      <a:schemeClr val="tx2"/>
                    </a:solidFill>
                  </a:rPr>
                  <a:t>Approver</a:t>
                </a:r>
              </a:p>
            </p:txBody>
          </p:sp>
          <p:sp>
            <p:nvSpPr>
              <p:cNvPr id="26" name="Freeform 6">
                <a:extLst>
                  <a:ext uri="{FF2B5EF4-FFF2-40B4-BE49-F238E27FC236}">
                    <a16:creationId xmlns:a16="http://schemas.microsoft.com/office/drawing/2014/main" xmlns="" id="{85B6BDF9-187D-410E-87FD-0229107FF785}"/>
                  </a:ext>
                </a:extLst>
              </p:cNvPr>
              <p:cNvSpPr/>
              <p:nvPr/>
            </p:nvSpPr>
            <p:spPr>
              <a:xfrm>
                <a:off x="6209198" y="3548323"/>
                <a:ext cx="1292005" cy="1011924"/>
              </a:xfrm>
              <a:custGeom>
                <a:avLst/>
                <a:gdLst>
                  <a:gd name="connsiteX0" fmla="*/ 0 w 1245691"/>
                  <a:gd name="connsiteY0" fmla="*/ 124569 h 1264182"/>
                  <a:gd name="connsiteX1" fmla="*/ 124569 w 1245691"/>
                  <a:gd name="connsiteY1" fmla="*/ 0 h 1264182"/>
                  <a:gd name="connsiteX2" fmla="*/ 1121122 w 1245691"/>
                  <a:gd name="connsiteY2" fmla="*/ 0 h 1264182"/>
                  <a:gd name="connsiteX3" fmla="*/ 1245691 w 1245691"/>
                  <a:gd name="connsiteY3" fmla="*/ 124569 h 1264182"/>
                  <a:gd name="connsiteX4" fmla="*/ 1245691 w 1245691"/>
                  <a:gd name="connsiteY4" fmla="*/ 1139613 h 1264182"/>
                  <a:gd name="connsiteX5" fmla="*/ 1121122 w 1245691"/>
                  <a:gd name="connsiteY5" fmla="*/ 1264182 h 1264182"/>
                  <a:gd name="connsiteX6" fmla="*/ 124569 w 1245691"/>
                  <a:gd name="connsiteY6" fmla="*/ 1264182 h 1264182"/>
                  <a:gd name="connsiteX7" fmla="*/ 0 w 1245691"/>
                  <a:gd name="connsiteY7" fmla="*/ 1139613 h 1264182"/>
                  <a:gd name="connsiteX8" fmla="*/ 0 w 1245691"/>
                  <a:gd name="connsiteY8" fmla="*/ 124569 h 126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5691" h="1264182">
                    <a:moveTo>
                      <a:pt x="0" y="124569"/>
                    </a:moveTo>
                    <a:cubicBezTo>
                      <a:pt x="0" y="55771"/>
                      <a:pt x="55771" y="0"/>
                      <a:pt x="124569" y="0"/>
                    </a:cubicBezTo>
                    <a:lnTo>
                      <a:pt x="1121122" y="0"/>
                    </a:lnTo>
                    <a:cubicBezTo>
                      <a:pt x="1189920" y="0"/>
                      <a:pt x="1245691" y="55771"/>
                      <a:pt x="1245691" y="124569"/>
                    </a:cubicBezTo>
                    <a:lnTo>
                      <a:pt x="1245691" y="1139613"/>
                    </a:lnTo>
                    <a:cubicBezTo>
                      <a:pt x="1245691" y="1208411"/>
                      <a:pt x="1189920" y="1264182"/>
                      <a:pt x="1121122" y="1264182"/>
                    </a:cubicBezTo>
                    <a:lnTo>
                      <a:pt x="124569" y="1264182"/>
                    </a:lnTo>
                    <a:cubicBezTo>
                      <a:pt x="55771" y="1264182"/>
                      <a:pt x="0" y="1208411"/>
                      <a:pt x="0" y="1139613"/>
                    </a:cubicBezTo>
                    <a:lnTo>
                      <a:pt x="0" y="124569"/>
                    </a:lnTo>
                    <a:close/>
                  </a:path>
                </a:pathLst>
              </a:custGeom>
              <a:solidFill>
                <a:schemeClr val="bg1">
                  <a:lumMod val="65000"/>
                </a:schemeClr>
              </a:solidFill>
              <a:ln w="285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825" tIns="89825" rIns="89825" bIns="89825" numCol="1" spcCol="1270" anchor="ctr" anchorCtr="0">
                <a:noAutofit/>
              </a:bodyPr>
              <a:lstStyle/>
              <a:p>
                <a:pPr algn="ctr" defTabSz="622300">
                  <a:lnSpc>
                    <a:spcPct val="90000"/>
                  </a:lnSpc>
                  <a:spcBef>
                    <a:spcPct val="0"/>
                  </a:spcBef>
                  <a:spcAft>
                    <a:spcPct val="35000"/>
                  </a:spcAft>
                </a:pPr>
                <a:r>
                  <a:rPr lang="en-US" sz="1200" dirty="0">
                    <a:solidFill>
                      <a:schemeClr val="bg1"/>
                    </a:solidFill>
                  </a:rPr>
                  <a:t>PI</a:t>
                </a:r>
              </a:p>
            </p:txBody>
          </p:sp>
          <p:pic>
            <p:nvPicPr>
              <p:cNvPr id="27" name="Graphic 26" descr="Man">
                <a:extLst>
                  <a:ext uri="{FF2B5EF4-FFF2-40B4-BE49-F238E27FC236}">
                    <a16:creationId xmlns:a16="http://schemas.microsoft.com/office/drawing/2014/main" xmlns="" id="{190D50F7-4556-49AD-9AEC-1E764386702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003325" y="4188044"/>
                <a:ext cx="719025" cy="697878"/>
              </a:xfrm>
              <a:prstGeom prst="rect">
                <a:avLst/>
              </a:prstGeom>
            </p:spPr>
          </p:pic>
        </p:grpSp>
        <p:sp>
          <p:nvSpPr>
            <p:cNvPr id="14" name="Rounded Rectangle 8">
              <a:extLst>
                <a:ext uri="{FF2B5EF4-FFF2-40B4-BE49-F238E27FC236}">
                  <a16:creationId xmlns:a16="http://schemas.microsoft.com/office/drawing/2014/main" xmlns="" id="{8EF6B080-4588-48A1-A05D-6D6215DF355F}"/>
                </a:ext>
              </a:extLst>
            </p:cNvPr>
            <p:cNvSpPr/>
            <p:nvPr/>
          </p:nvSpPr>
          <p:spPr>
            <a:xfrm>
              <a:off x="7055328" y="2439022"/>
              <a:ext cx="1688077" cy="3299928"/>
            </a:xfrm>
            <a:prstGeom prst="roundRect">
              <a:avLst/>
            </a:prstGeom>
            <a:solidFill>
              <a:schemeClr val="tx1">
                <a:lumMod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lnSpc>
                  <a:spcPct val="80000"/>
                </a:lnSpc>
              </a:pPr>
              <a:r>
                <a:rPr lang="en-US" sz="1200" dirty="0">
                  <a:solidFill>
                    <a:schemeClr val="tx2"/>
                  </a:solidFill>
                </a:rPr>
                <a:t>Submission</a:t>
              </a:r>
              <a:endParaRPr lang="en-US" dirty="0">
                <a:solidFill>
                  <a:schemeClr val="tx2"/>
                </a:solidFill>
              </a:endParaRPr>
            </a:p>
          </p:txBody>
        </p:sp>
        <p:sp>
          <p:nvSpPr>
            <p:cNvPr id="15" name="Freeform 6">
              <a:extLst>
                <a:ext uri="{FF2B5EF4-FFF2-40B4-BE49-F238E27FC236}">
                  <a16:creationId xmlns:a16="http://schemas.microsoft.com/office/drawing/2014/main" xmlns="" id="{36E4E5E3-D8BB-4C92-A2E8-5F9AA4307C2A}"/>
                </a:ext>
              </a:extLst>
            </p:cNvPr>
            <p:cNvSpPr/>
            <p:nvPr/>
          </p:nvSpPr>
          <p:spPr>
            <a:xfrm>
              <a:off x="7271910" y="3472606"/>
              <a:ext cx="1254911" cy="974816"/>
            </a:xfrm>
            <a:custGeom>
              <a:avLst/>
              <a:gdLst>
                <a:gd name="connsiteX0" fmla="*/ 0 w 1245691"/>
                <a:gd name="connsiteY0" fmla="*/ 124569 h 1264182"/>
                <a:gd name="connsiteX1" fmla="*/ 124569 w 1245691"/>
                <a:gd name="connsiteY1" fmla="*/ 0 h 1264182"/>
                <a:gd name="connsiteX2" fmla="*/ 1121122 w 1245691"/>
                <a:gd name="connsiteY2" fmla="*/ 0 h 1264182"/>
                <a:gd name="connsiteX3" fmla="*/ 1245691 w 1245691"/>
                <a:gd name="connsiteY3" fmla="*/ 124569 h 1264182"/>
                <a:gd name="connsiteX4" fmla="*/ 1245691 w 1245691"/>
                <a:gd name="connsiteY4" fmla="*/ 1139613 h 1264182"/>
                <a:gd name="connsiteX5" fmla="*/ 1121122 w 1245691"/>
                <a:gd name="connsiteY5" fmla="*/ 1264182 h 1264182"/>
                <a:gd name="connsiteX6" fmla="*/ 124569 w 1245691"/>
                <a:gd name="connsiteY6" fmla="*/ 1264182 h 1264182"/>
                <a:gd name="connsiteX7" fmla="*/ 0 w 1245691"/>
                <a:gd name="connsiteY7" fmla="*/ 1139613 h 1264182"/>
                <a:gd name="connsiteX8" fmla="*/ 0 w 1245691"/>
                <a:gd name="connsiteY8" fmla="*/ 124569 h 126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5691" h="1264182">
                  <a:moveTo>
                    <a:pt x="0" y="124569"/>
                  </a:moveTo>
                  <a:cubicBezTo>
                    <a:pt x="0" y="55771"/>
                    <a:pt x="55771" y="0"/>
                    <a:pt x="124569" y="0"/>
                  </a:cubicBezTo>
                  <a:lnTo>
                    <a:pt x="1121122" y="0"/>
                  </a:lnTo>
                  <a:cubicBezTo>
                    <a:pt x="1189920" y="0"/>
                    <a:pt x="1245691" y="55771"/>
                    <a:pt x="1245691" y="124569"/>
                  </a:cubicBezTo>
                  <a:lnTo>
                    <a:pt x="1245691" y="1139613"/>
                  </a:lnTo>
                  <a:cubicBezTo>
                    <a:pt x="1245691" y="1208411"/>
                    <a:pt x="1189920" y="1264182"/>
                    <a:pt x="1121122" y="1264182"/>
                  </a:cubicBezTo>
                  <a:lnTo>
                    <a:pt x="124569" y="1264182"/>
                  </a:lnTo>
                  <a:cubicBezTo>
                    <a:pt x="55771" y="1264182"/>
                    <a:pt x="0" y="1208411"/>
                    <a:pt x="0" y="1139613"/>
                  </a:cubicBezTo>
                  <a:lnTo>
                    <a:pt x="0" y="124569"/>
                  </a:lnTo>
                  <a:close/>
                </a:path>
              </a:pathLst>
            </a:custGeom>
            <a:solidFill>
              <a:schemeClr val="bg1">
                <a:lumMod val="65000"/>
              </a:schemeClr>
            </a:solidFill>
            <a:ln w="285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825" tIns="89825" rIns="89825" bIns="89825" numCol="1" spcCol="1270" anchor="ctr" anchorCtr="0">
              <a:noAutofit/>
            </a:bodyPr>
            <a:lstStyle/>
            <a:p>
              <a:pPr algn="ctr" defTabSz="622300">
                <a:lnSpc>
                  <a:spcPct val="90000"/>
                </a:lnSpc>
                <a:spcBef>
                  <a:spcPct val="0"/>
                </a:spcBef>
                <a:spcAft>
                  <a:spcPct val="35000"/>
                </a:spcAft>
              </a:pPr>
              <a:r>
                <a:rPr lang="en-US" sz="1200" dirty="0">
                  <a:solidFill>
                    <a:schemeClr val="bg1"/>
                  </a:solidFill>
                </a:rPr>
                <a:t>Send to BU via email</a:t>
              </a:r>
            </a:p>
          </p:txBody>
        </p:sp>
        <p:sp>
          <p:nvSpPr>
            <p:cNvPr id="16" name="Arrow: Right 15">
              <a:extLst>
                <a:ext uri="{FF2B5EF4-FFF2-40B4-BE49-F238E27FC236}">
                  <a16:creationId xmlns:a16="http://schemas.microsoft.com/office/drawing/2014/main" xmlns="" id="{066CA1A2-BBC0-48C7-A154-4AAA9707A293}"/>
                </a:ext>
              </a:extLst>
            </p:cNvPr>
            <p:cNvSpPr/>
            <p:nvPr/>
          </p:nvSpPr>
          <p:spPr>
            <a:xfrm>
              <a:off x="6597991" y="3946806"/>
              <a:ext cx="325966" cy="429060"/>
            </a:xfrm>
            <a:prstGeom prst="rightArrow">
              <a:avLst/>
            </a:prstGeom>
            <a:solidFill>
              <a:srgbClr val="86BBE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28" name="Freeform 6">
            <a:extLst>
              <a:ext uri="{FF2B5EF4-FFF2-40B4-BE49-F238E27FC236}">
                <a16:creationId xmlns:a16="http://schemas.microsoft.com/office/drawing/2014/main" xmlns="" id="{2291C221-A5B2-46A4-B6CA-01537514692D}"/>
              </a:ext>
            </a:extLst>
          </p:cNvPr>
          <p:cNvSpPr/>
          <p:nvPr/>
        </p:nvSpPr>
        <p:spPr>
          <a:xfrm>
            <a:off x="7201070" y="5469750"/>
            <a:ext cx="1688076" cy="880659"/>
          </a:xfrm>
          <a:custGeom>
            <a:avLst/>
            <a:gdLst>
              <a:gd name="connsiteX0" fmla="*/ 0 w 1245691"/>
              <a:gd name="connsiteY0" fmla="*/ 124569 h 1264182"/>
              <a:gd name="connsiteX1" fmla="*/ 124569 w 1245691"/>
              <a:gd name="connsiteY1" fmla="*/ 0 h 1264182"/>
              <a:gd name="connsiteX2" fmla="*/ 1121122 w 1245691"/>
              <a:gd name="connsiteY2" fmla="*/ 0 h 1264182"/>
              <a:gd name="connsiteX3" fmla="*/ 1245691 w 1245691"/>
              <a:gd name="connsiteY3" fmla="*/ 124569 h 1264182"/>
              <a:gd name="connsiteX4" fmla="*/ 1245691 w 1245691"/>
              <a:gd name="connsiteY4" fmla="*/ 1139613 h 1264182"/>
              <a:gd name="connsiteX5" fmla="*/ 1121122 w 1245691"/>
              <a:gd name="connsiteY5" fmla="*/ 1264182 h 1264182"/>
              <a:gd name="connsiteX6" fmla="*/ 124569 w 1245691"/>
              <a:gd name="connsiteY6" fmla="*/ 1264182 h 1264182"/>
              <a:gd name="connsiteX7" fmla="*/ 0 w 1245691"/>
              <a:gd name="connsiteY7" fmla="*/ 1139613 h 1264182"/>
              <a:gd name="connsiteX8" fmla="*/ 0 w 1245691"/>
              <a:gd name="connsiteY8" fmla="*/ 124569 h 126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5691" h="1264182">
                <a:moveTo>
                  <a:pt x="0" y="124569"/>
                </a:moveTo>
                <a:cubicBezTo>
                  <a:pt x="0" y="55771"/>
                  <a:pt x="55771" y="0"/>
                  <a:pt x="124569" y="0"/>
                </a:cubicBezTo>
                <a:lnTo>
                  <a:pt x="1121122" y="0"/>
                </a:lnTo>
                <a:cubicBezTo>
                  <a:pt x="1189920" y="0"/>
                  <a:pt x="1245691" y="55771"/>
                  <a:pt x="1245691" y="124569"/>
                </a:cubicBezTo>
                <a:lnTo>
                  <a:pt x="1245691" y="1139613"/>
                </a:lnTo>
                <a:cubicBezTo>
                  <a:pt x="1245691" y="1208411"/>
                  <a:pt x="1189920" y="1264182"/>
                  <a:pt x="1121122" y="1264182"/>
                </a:cubicBezTo>
                <a:lnTo>
                  <a:pt x="124569" y="1264182"/>
                </a:lnTo>
                <a:cubicBezTo>
                  <a:pt x="55771" y="1264182"/>
                  <a:pt x="0" y="1208411"/>
                  <a:pt x="0" y="1139613"/>
                </a:cubicBezTo>
                <a:lnTo>
                  <a:pt x="0" y="124569"/>
                </a:lnTo>
                <a:close/>
              </a:path>
            </a:pathLst>
          </a:custGeom>
          <a:solidFill>
            <a:schemeClr val="bg1">
              <a:lumMod val="65000"/>
            </a:schemeClr>
          </a:solidFill>
          <a:ln w="285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825" tIns="89825" rIns="89825" bIns="89825" numCol="1" spcCol="1270" anchor="ctr" anchorCtr="0">
            <a:noAutofit/>
          </a:bodyPr>
          <a:lstStyle/>
          <a:p>
            <a:pPr algn="ctr">
              <a:spcBef>
                <a:spcPts val="0"/>
              </a:spcBef>
            </a:pPr>
            <a:r>
              <a:rPr lang="en-US" sz="1200" u="sng" dirty="0">
                <a:solidFill>
                  <a:schemeClr val="bg1"/>
                </a:solidFill>
                <a:latin typeface="+mj-lt"/>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xmlns="" val="tx"/>
                    </a:ext>
                  </a:extLst>
                </a:hlinkClick>
              </a:rPr>
              <a:t>Copy</a:t>
            </a:r>
            <a:endParaRPr lang="en-US" sz="1200" u="sng" dirty="0">
              <a:solidFill>
                <a:schemeClr val="bg1"/>
              </a:solidFill>
              <a:effectLst/>
              <a:latin typeface="+mj-lt"/>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xmlns="" val="tx"/>
                  </a:ext>
                </a:extLst>
              </a:hlinkClick>
            </a:endParaRPr>
          </a:p>
          <a:p>
            <a:pPr algn="ctr">
              <a:spcBef>
                <a:spcPts val="0"/>
              </a:spcBef>
            </a:pPr>
            <a:r>
              <a:rPr lang="en-US" sz="1200" dirty="0">
                <a:solidFill>
                  <a:schemeClr val="bg1"/>
                </a:solidFill>
                <a:effectLst/>
                <a:latin typeface="+mj-lt"/>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xmlns="" val="tx"/>
                    </a:ext>
                  </a:extLst>
                </a:hlinkClick>
              </a:rPr>
              <a:t>BMC-PARS@bmc.org</a:t>
            </a:r>
            <a:endParaRPr lang="en-US" sz="1200" dirty="0">
              <a:solidFill>
                <a:schemeClr val="bg1"/>
              </a:solidFill>
              <a:effectLst/>
              <a:latin typeface="+mj-lt"/>
              <a:ea typeface="Calibri" panose="020F0502020204030204" pitchFamily="34" charset="0"/>
              <a:cs typeface="Times New Roman" panose="02020603050405020304" pitchFamily="18" charset="0"/>
            </a:endParaRPr>
          </a:p>
        </p:txBody>
      </p:sp>
      <p:pic>
        <p:nvPicPr>
          <p:cNvPr id="29" name="Graphic 28" descr="Cloud Computing">
            <a:extLst>
              <a:ext uri="{FF2B5EF4-FFF2-40B4-BE49-F238E27FC236}">
                <a16:creationId xmlns:a16="http://schemas.microsoft.com/office/drawing/2014/main" xmlns="" id="{10507BD9-51B4-48FD-A7FB-FD54226D3C7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236199" y="3429000"/>
            <a:ext cx="822022" cy="822022"/>
          </a:xfrm>
          <a:prstGeom prst="rect">
            <a:avLst/>
          </a:prstGeom>
        </p:spPr>
      </p:pic>
      <p:sp>
        <p:nvSpPr>
          <p:cNvPr id="11" name="Oval 10">
            <a:extLst>
              <a:ext uri="{FF2B5EF4-FFF2-40B4-BE49-F238E27FC236}">
                <a16:creationId xmlns:a16="http://schemas.microsoft.com/office/drawing/2014/main" xmlns="" id="{376A88A4-EA99-4763-8BFD-5C54B142584B}"/>
              </a:ext>
            </a:extLst>
          </p:cNvPr>
          <p:cNvSpPr/>
          <p:nvPr/>
        </p:nvSpPr>
        <p:spPr>
          <a:xfrm>
            <a:off x="606192" y="4199685"/>
            <a:ext cx="1157856" cy="1157856"/>
          </a:xfrm>
          <a:prstGeom prst="ellipse">
            <a:avLst/>
          </a:prstGeom>
          <a:blipFill>
            <a:blip r:embed="rId8">
              <a:extLst>
                <a:ext uri="{837473B0-CC2E-450A-ABE3-18F120FF3D39}">
                  <a1611:picAttrSrcUrl xmlns:a1611="http://schemas.microsoft.com/office/drawing/2016/11/main" xmlns="" r:id="rId9"/>
                </a:ext>
              </a:extLst>
            </a:blip>
            <a:srcRect/>
            <a:stretch>
              <a:fillRect l="-4000" r="-4000"/>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2" name="Oval 11">
            <a:extLst>
              <a:ext uri="{FF2B5EF4-FFF2-40B4-BE49-F238E27FC236}">
                <a16:creationId xmlns:a16="http://schemas.microsoft.com/office/drawing/2014/main" xmlns="" id="{CB9B6D40-B38C-45AC-A85C-4C5F888F962A}"/>
              </a:ext>
            </a:extLst>
          </p:cNvPr>
          <p:cNvSpPr/>
          <p:nvPr/>
        </p:nvSpPr>
        <p:spPr>
          <a:xfrm>
            <a:off x="2909825" y="4181308"/>
            <a:ext cx="1157856" cy="1157856"/>
          </a:xfrm>
          <a:prstGeom prst="ellipse">
            <a:avLst/>
          </a:prstGeom>
          <a:blipFill>
            <a:blip r:embed="rId10">
              <a:extLst>
                <a:ext uri="{28A0092B-C50C-407E-A947-70E740481C1C}">
                  <a14:useLocalDpi xmlns:a14="http://schemas.microsoft.com/office/drawing/2010/main" val="0"/>
                </a:ext>
                <a:ext uri="{837473B0-CC2E-450A-ABE3-18F120FF3D39}">
                  <a1611:picAttrSrcUrl xmlns:a1611="http://schemas.microsoft.com/office/drawing/2016/11/main" xmlns="" r:id="rId11"/>
                </a:ext>
              </a:extLst>
            </a:blip>
            <a:srcRect/>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7" name="Oval 6">
            <a:extLst>
              <a:ext uri="{FF2B5EF4-FFF2-40B4-BE49-F238E27FC236}">
                <a16:creationId xmlns:a16="http://schemas.microsoft.com/office/drawing/2014/main" xmlns="" id="{AA533348-AA5E-421A-BEF3-E40562FD6CA8}"/>
              </a:ext>
            </a:extLst>
          </p:cNvPr>
          <p:cNvSpPr/>
          <p:nvPr/>
        </p:nvSpPr>
        <p:spPr>
          <a:xfrm>
            <a:off x="7366313" y="4242055"/>
            <a:ext cx="1157856" cy="1157856"/>
          </a:xfrm>
          <a:prstGeom prst="ellipse">
            <a:avLst/>
          </a:prstGeom>
          <a:blipFill>
            <a:blip r:embed="rId12">
              <a:extLst>
                <a:ext uri="{28A0092B-C50C-407E-A947-70E740481C1C}">
                  <a14:useLocalDpi xmlns:a14="http://schemas.microsoft.com/office/drawing/2010/main" val="0"/>
                </a:ext>
                <a:ext uri="{837473B0-CC2E-450A-ABE3-18F120FF3D39}">
                  <a1611:picAttrSrcUrl xmlns:a1611="http://schemas.microsoft.com/office/drawing/2016/11/main" xmlns="" r:id="rId13"/>
                </a:ext>
              </a:extLst>
            </a:blip>
            <a:srcRect/>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pic>
        <p:nvPicPr>
          <p:cNvPr id="6" name="Graphic 5" descr="Bank outline">
            <a:extLst>
              <a:ext uri="{FF2B5EF4-FFF2-40B4-BE49-F238E27FC236}">
                <a16:creationId xmlns:a16="http://schemas.microsoft.com/office/drawing/2014/main" xmlns="" id="{59A69289-8ED8-4BA1-94A0-CC83790EC3F1}"/>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8052223" y="3417730"/>
            <a:ext cx="914400" cy="914400"/>
          </a:xfrm>
          <a:prstGeom prst="rect">
            <a:avLst/>
          </a:prstGeom>
        </p:spPr>
      </p:pic>
      <p:sp>
        <p:nvSpPr>
          <p:cNvPr id="31" name="Oval 30">
            <a:extLst>
              <a:ext uri="{FF2B5EF4-FFF2-40B4-BE49-F238E27FC236}">
                <a16:creationId xmlns:a16="http://schemas.microsoft.com/office/drawing/2014/main" xmlns="" id="{CA8884CC-EB21-4D87-83FA-34CD01574675}"/>
              </a:ext>
            </a:extLst>
          </p:cNvPr>
          <p:cNvSpPr/>
          <p:nvPr/>
        </p:nvSpPr>
        <p:spPr>
          <a:xfrm>
            <a:off x="5204546" y="4242055"/>
            <a:ext cx="1157856" cy="1157856"/>
          </a:xfrm>
          <a:prstGeom prst="ellipse">
            <a:avLst/>
          </a:prstGeom>
          <a:blipFill>
            <a:blip r:embed="rId10">
              <a:extLst>
                <a:ext uri="{28A0092B-C50C-407E-A947-70E740481C1C}">
                  <a14:useLocalDpi xmlns:a14="http://schemas.microsoft.com/office/drawing/2010/main" val="0"/>
                </a:ext>
                <a:ext uri="{837473B0-CC2E-450A-ABE3-18F120FF3D39}">
                  <a1611:picAttrSrcUrl xmlns:a1611="http://schemas.microsoft.com/office/drawing/2016/11/main" xmlns="" r:id="rId11"/>
                </a:ext>
              </a:extLst>
            </a:blip>
            <a:srcRect/>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32" name="Arrow: Right 31">
            <a:extLst>
              <a:ext uri="{FF2B5EF4-FFF2-40B4-BE49-F238E27FC236}">
                <a16:creationId xmlns:a16="http://schemas.microsoft.com/office/drawing/2014/main" xmlns="" id="{156972E5-18BE-4EA5-B7D6-B1AE58D64C45}"/>
              </a:ext>
            </a:extLst>
          </p:cNvPr>
          <p:cNvSpPr/>
          <p:nvPr/>
        </p:nvSpPr>
        <p:spPr>
          <a:xfrm rot="2104447">
            <a:off x="6810717" y="5172313"/>
            <a:ext cx="325966" cy="333701"/>
          </a:xfrm>
          <a:prstGeom prst="rightArrow">
            <a:avLst/>
          </a:prstGeom>
          <a:solidFill>
            <a:srgbClr val="86BBE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xmlns="" id="{22B4F886-3C41-47D6-BE95-714F412C9787}"/>
              </a:ext>
            </a:extLst>
          </p:cNvPr>
          <p:cNvSpPr/>
          <p:nvPr/>
        </p:nvSpPr>
        <p:spPr>
          <a:xfrm>
            <a:off x="6139979" y="5570200"/>
            <a:ext cx="961225" cy="780209"/>
          </a:xfrm>
          <a:prstGeom prst="ellipse">
            <a:avLst/>
          </a:prstGeom>
          <a:blipFill>
            <a:blip r:embed="rId10">
              <a:extLst>
                <a:ext uri="{28A0092B-C50C-407E-A947-70E740481C1C}">
                  <a14:useLocalDpi xmlns:a14="http://schemas.microsoft.com/office/drawing/2010/main" val="0"/>
                </a:ext>
                <a:ext uri="{837473B0-CC2E-450A-ABE3-18F120FF3D39}">
                  <a1611:picAttrSrcUrl xmlns:a1611="http://schemas.microsoft.com/office/drawing/2016/11/main" xmlns="" r:id="rId11"/>
                </a:ext>
              </a:extLst>
            </a:blip>
            <a:srcRect/>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34" name="TextBox 33">
            <a:extLst>
              <a:ext uri="{FF2B5EF4-FFF2-40B4-BE49-F238E27FC236}">
                <a16:creationId xmlns:a16="http://schemas.microsoft.com/office/drawing/2014/main" xmlns="" id="{C9DC2ABD-244C-4194-96AE-306BE856034E}"/>
              </a:ext>
            </a:extLst>
          </p:cNvPr>
          <p:cNvSpPr txBox="1"/>
          <p:nvPr/>
        </p:nvSpPr>
        <p:spPr>
          <a:xfrm>
            <a:off x="7101204" y="2634436"/>
            <a:ext cx="4572000" cy="307777"/>
          </a:xfrm>
          <a:prstGeom prst="rect">
            <a:avLst/>
          </a:prstGeom>
          <a:noFill/>
        </p:spPr>
        <p:txBody>
          <a:bodyPr wrap="square">
            <a:spAutoFit/>
          </a:bodyPr>
          <a:lstStyle/>
          <a:p>
            <a:pPr lvl="0" algn="just">
              <a:spcBef>
                <a:spcPts val="0"/>
              </a:spcBef>
            </a:pPr>
            <a:r>
              <a:rPr lang="en-US" sz="1400" dirty="0">
                <a:solidFill>
                  <a:schemeClr val="bg1"/>
                </a:solidFill>
                <a:latin typeface="+mj-lt"/>
                <a:ea typeface="Calibri" panose="020F0502020204030204" pitchFamily="34" charset="0"/>
                <a:cs typeface="Times New Roman" panose="02020603050405020304" pitchFamily="18" charset="0"/>
              </a:rPr>
              <a:t>Effort@BU.edu</a:t>
            </a:r>
          </a:p>
        </p:txBody>
      </p:sp>
    </p:spTree>
    <p:extLst>
      <p:ext uri="{BB962C8B-B14F-4D97-AF65-F5344CB8AC3E}">
        <p14:creationId xmlns:p14="http://schemas.microsoft.com/office/powerpoint/2010/main" val="2663170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7D6936-F9A7-41CA-9062-3B77E3C5DA81}"/>
              </a:ext>
            </a:extLst>
          </p:cNvPr>
          <p:cNvSpPr>
            <a:spLocks noGrp="1"/>
          </p:cNvSpPr>
          <p:nvPr>
            <p:ph type="title"/>
          </p:nvPr>
        </p:nvSpPr>
        <p:spPr/>
        <p:txBody>
          <a:bodyPr/>
          <a:lstStyle/>
          <a:p>
            <a:r>
              <a:rPr lang="en-US" sz="2400" dirty="0"/>
              <a:t>Key Steps in Effort Reporting Process at BMC </a:t>
            </a:r>
          </a:p>
        </p:txBody>
      </p:sp>
      <p:sp>
        <p:nvSpPr>
          <p:cNvPr id="5" name="Slide Number Placeholder 4">
            <a:extLst>
              <a:ext uri="{FF2B5EF4-FFF2-40B4-BE49-F238E27FC236}">
                <a16:creationId xmlns:a16="http://schemas.microsoft.com/office/drawing/2014/main" xmlns="" id="{7B6DC651-AAFF-45ED-9A18-C56A8C505ED9}"/>
              </a:ext>
            </a:extLst>
          </p:cNvPr>
          <p:cNvSpPr>
            <a:spLocks noGrp="1"/>
          </p:cNvSpPr>
          <p:nvPr>
            <p:ph type="sldNum" sz="quarter" idx="10"/>
          </p:nvPr>
        </p:nvSpPr>
        <p:spPr/>
        <p:txBody>
          <a:bodyPr/>
          <a:lstStyle/>
          <a:p>
            <a:pPr>
              <a:defRPr/>
            </a:pPr>
            <a:fld id="{2D739399-3B41-4B37-A398-67116182ACFE}" type="slidenum">
              <a:rPr lang="en-US" altLang="en-US" smtClean="0"/>
              <a:pPr>
                <a:defRPr/>
              </a:pPr>
              <a:t>9</a:t>
            </a:fld>
            <a:endParaRPr lang="en-US" altLang="en-US" dirty="0"/>
          </a:p>
        </p:txBody>
      </p:sp>
      <p:sp>
        <p:nvSpPr>
          <p:cNvPr id="10" name="TextBox 9">
            <a:extLst>
              <a:ext uri="{FF2B5EF4-FFF2-40B4-BE49-F238E27FC236}">
                <a16:creationId xmlns:a16="http://schemas.microsoft.com/office/drawing/2014/main" xmlns="" id="{020C5CDD-46CD-4258-BBF1-EFAF4FE4DEB8}"/>
              </a:ext>
            </a:extLst>
          </p:cNvPr>
          <p:cNvSpPr txBox="1"/>
          <p:nvPr/>
        </p:nvSpPr>
        <p:spPr>
          <a:xfrm>
            <a:off x="175621" y="1113183"/>
            <a:ext cx="8742954"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BMC Staff </a:t>
            </a:r>
            <a:r>
              <a:rPr lang="en-US" sz="2000" dirty="0" smtClean="0">
                <a:latin typeface="Arial" panose="020B0604020202020204" pitchFamily="34" charset="0"/>
                <a:cs typeface="Arial" panose="020B0604020202020204" pitchFamily="34" charset="0"/>
              </a:rPr>
              <a:t>and PIs </a:t>
            </a:r>
            <a:r>
              <a:rPr lang="en-US" sz="2000" dirty="0">
                <a:latin typeface="Arial" panose="020B0604020202020204" pitchFamily="34" charset="0"/>
                <a:cs typeface="Arial" panose="020B0604020202020204" pitchFamily="34" charset="0"/>
              </a:rPr>
              <a:t>certify their effort through Workday, it is then routed to the grant manager or employee’s manager, certified by the individual in Workday. The entire process is routed through the system. </a:t>
            </a:r>
          </a:p>
        </p:txBody>
      </p:sp>
      <p:grpSp>
        <p:nvGrpSpPr>
          <p:cNvPr id="9" name="Group 8">
            <a:extLst>
              <a:ext uri="{FF2B5EF4-FFF2-40B4-BE49-F238E27FC236}">
                <a16:creationId xmlns:a16="http://schemas.microsoft.com/office/drawing/2014/main" xmlns="" id="{C73347D1-158B-4432-A63A-F50509958FF9}"/>
              </a:ext>
            </a:extLst>
          </p:cNvPr>
          <p:cNvGrpSpPr/>
          <p:nvPr/>
        </p:nvGrpSpPr>
        <p:grpSpPr>
          <a:xfrm>
            <a:off x="354718" y="2287184"/>
            <a:ext cx="8434563" cy="2569707"/>
            <a:chOff x="308842" y="2439021"/>
            <a:chExt cx="8434563" cy="3304031"/>
          </a:xfrm>
        </p:grpSpPr>
        <p:grpSp>
          <p:nvGrpSpPr>
            <p:cNvPr id="13" name="Group 12">
              <a:extLst>
                <a:ext uri="{FF2B5EF4-FFF2-40B4-BE49-F238E27FC236}">
                  <a16:creationId xmlns:a16="http://schemas.microsoft.com/office/drawing/2014/main" xmlns="" id="{3F448F9E-9121-43DF-9658-1EC1B37FD34E}"/>
                </a:ext>
              </a:extLst>
            </p:cNvPr>
            <p:cNvGrpSpPr/>
            <p:nvPr/>
          </p:nvGrpSpPr>
          <p:grpSpPr>
            <a:xfrm>
              <a:off x="308842" y="2439021"/>
              <a:ext cx="6161628" cy="3304031"/>
              <a:chOff x="1310327" y="2501506"/>
              <a:chExt cx="6422863" cy="3373079"/>
            </a:xfrm>
          </p:grpSpPr>
          <p:sp>
            <p:nvSpPr>
              <p:cNvPr id="17" name="Rounded Rectangle 8">
                <a:extLst>
                  <a:ext uri="{FF2B5EF4-FFF2-40B4-BE49-F238E27FC236}">
                    <a16:creationId xmlns:a16="http://schemas.microsoft.com/office/drawing/2014/main" xmlns="" id="{908C9781-234E-4879-B2CB-B77E0A6EA01A}"/>
                  </a:ext>
                </a:extLst>
              </p:cNvPr>
              <p:cNvSpPr/>
              <p:nvPr/>
            </p:nvSpPr>
            <p:spPr>
              <a:xfrm>
                <a:off x="1310327" y="2513138"/>
                <a:ext cx="1755982" cy="3361447"/>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lnSpc>
                    <a:spcPct val="80000"/>
                  </a:lnSpc>
                </a:pPr>
                <a:r>
                  <a:rPr lang="en-US" sz="1200" dirty="0">
                    <a:solidFill>
                      <a:schemeClr val="tx2"/>
                    </a:solidFill>
                  </a:rPr>
                  <a:t>Initiation</a:t>
                </a:r>
              </a:p>
            </p:txBody>
          </p:sp>
          <p:sp>
            <p:nvSpPr>
              <p:cNvPr id="18" name="Freeform 6">
                <a:extLst>
                  <a:ext uri="{FF2B5EF4-FFF2-40B4-BE49-F238E27FC236}">
                    <a16:creationId xmlns:a16="http://schemas.microsoft.com/office/drawing/2014/main" xmlns="" id="{474D5222-C196-4E3D-9482-2460AFDDA67F}"/>
                  </a:ext>
                </a:extLst>
              </p:cNvPr>
              <p:cNvSpPr/>
              <p:nvPr/>
            </p:nvSpPr>
            <p:spPr>
              <a:xfrm>
                <a:off x="1542317" y="3548323"/>
                <a:ext cx="1292005" cy="1011924"/>
              </a:xfrm>
              <a:custGeom>
                <a:avLst/>
                <a:gdLst>
                  <a:gd name="connsiteX0" fmla="*/ 0 w 1245691"/>
                  <a:gd name="connsiteY0" fmla="*/ 124569 h 1264182"/>
                  <a:gd name="connsiteX1" fmla="*/ 124569 w 1245691"/>
                  <a:gd name="connsiteY1" fmla="*/ 0 h 1264182"/>
                  <a:gd name="connsiteX2" fmla="*/ 1121122 w 1245691"/>
                  <a:gd name="connsiteY2" fmla="*/ 0 h 1264182"/>
                  <a:gd name="connsiteX3" fmla="*/ 1245691 w 1245691"/>
                  <a:gd name="connsiteY3" fmla="*/ 124569 h 1264182"/>
                  <a:gd name="connsiteX4" fmla="*/ 1245691 w 1245691"/>
                  <a:gd name="connsiteY4" fmla="*/ 1139613 h 1264182"/>
                  <a:gd name="connsiteX5" fmla="*/ 1121122 w 1245691"/>
                  <a:gd name="connsiteY5" fmla="*/ 1264182 h 1264182"/>
                  <a:gd name="connsiteX6" fmla="*/ 124569 w 1245691"/>
                  <a:gd name="connsiteY6" fmla="*/ 1264182 h 1264182"/>
                  <a:gd name="connsiteX7" fmla="*/ 0 w 1245691"/>
                  <a:gd name="connsiteY7" fmla="*/ 1139613 h 1264182"/>
                  <a:gd name="connsiteX8" fmla="*/ 0 w 1245691"/>
                  <a:gd name="connsiteY8" fmla="*/ 124569 h 126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5691" h="1264182">
                    <a:moveTo>
                      <a:pt x="0" y="124569"/>
                    </a:moveTo>
                    <a:cubicBezTo>
                      <a:pt x="0" y="55771"/>
                      <a:pt x="55771" y="0"/>
                      <a:pt x="124569" y="0"/>
                    </a:cubicBezTo>
                    <a:lnTo>
                      <a:pt x="1121122" y="0"/>
                    </a:lnTo>
                    <a:cubicBezTo>
                      <a:pt x="1189920" y="0"/>
                      <a:pt x="1245691" y="55771"/>
                      <a:pt x="1245691" y="124569"/>
                    </a:cubicBezTo>
                    <a:lnTo>
                      <a:pt x="1245691" y="1139613"/>
                    </a:lnTo>
                    <a:cubicBezTo>
                      <a:pt x="1245691" y="1208411"/>
                      <a:pt x="1189920" y="1264182"/>
                      <a:pt x="1121122" y="1264182"/>
                    </a:cubicBezTo>
                    <a:lnTo>
                      <a:pt x="124569" y="1264182"/>
                    </a:lnTo>
                    <a:cubicBezTo>
                      <a:pt x="55771" y="1264182"/>
                      <a:pt x="0" y="1208411"/>
                      <a:pt x="0" y="1139613"/>
                    </a:cubicBezTo>
                    <a:lnTo>
                      <a:pt x="0" y="124569"/>
                    </a:lnTo>
                    <a:close/>
                  </a:path>
                </a:pathLst>
              </a:custGeom>
              <a:solidFill>
                <a:schemeClr val="bg1">
                  <a:lumMod val="65000"/>
                </a:schemeClr>
              </a:solidFill>
              <a:ln w="285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825" tIns="89825" rIns="89825" bIns="89825" numCol="1" spcCol="1270" anchor="ctr" anchorCtr="0">
                <a:noAutofit/>
              </a:bodyPr>
              <a:lstStyle/>
              <a:p>
                <a:pPr algn="ctr" defTabSz="622300">
                  <a:lnSpc>
                    <a:spcPct val="90000"/>
                  </a:lnSpc>
                  <a:spcBef>
                    <a:spcPct val="0"/>
                  </a:spcBef>
                  <a:spcAft>
                    <a:spcPct val="35000"/>
                  </a:spcAft>
                </a:pPr>
                <a:r>
                  <a:rPr lang="en-US" sz="1200" dirty="0"/>
                  <a:t>SAP</a:t>
                </a:r>
              </a:p>
            </p:txBody>
          </p:sp>
          <p:sp>
            <p:nvSpPr>
              <p:cNvPr id="20" name="Arrow: Right 19">
                <a:extLst>
                  <a:ext uri="{FF2B5EF4-FFF2-40B4-BE49-F238E27FC236}">
                    <a16:creationId xmlns:a16="http://schemas.microsoft.com/office/drawing/2014/main" xmlns="" id="{D29722C5-1B1D-4C96-82A0-647C01682499}"/>
                  </a:ext>
                </a:extLst>
              </p:cNvPr>
              <p:cNvSpPr/>
              <p:nvPr/>
            </p:nvSpPr>
            <p:spPr>
              <a:xfrm>
                <a:off x="3179221" y="4040801"/>
                <a:ext cx="339786" cy="438027"/>
              </a:xfrm>
              <a:prstGeom prst="rightArrow">
                <a:avLst/>
              </a:prstGeom>
              <a:solidFill>
                <a:srgbClr val="86BBE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1" name="Rounded Rectangle 8">
                <a:extLst>
                  <a:ext uri="{FF2B5EF4-FFF2-40B4-BE49-F238E27FC236}">
                    <a16:creationId xmlns:a16="http://schemas.microsoft.com/office/drawing/2014/main" xmlns="" id="{2BCA159F-248C-4FBE-9592-49F576AF10F7}"/>
                  </a:ext>
                </a:extLst>
              </p:cNvPr>
              <p:cNvSpPr/>
              <p:nvPr/>
            </p:nvSpPr>
            <p:spPr>
              <a:xfrm>
                <a:off x="3651936" y="2501506"/>
                <a:ext cx="1755982" cy="3373079"/>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lnSpc>
                    <a:spcPct val="80000"/>
                  </a:lnSpc>
                </a:pPr>
                <a:r>
                  <a:rPr lang="en-US" sz="1200" dirty="0">
                    <a:solidFill>
                      <a:schemeClr val="tx2"/>
                    </a:solidFill>
                  </a:rPr>
                  <a:t>First Reviewer</a:t>
                </a:r>
              </a:p>
            </p:txBody>
          </p:sp>
          <p:sp>
            <p:nvSpPr>
              <p:cNvPr id="22" name="Freeform 6">
                <a:extLst>
                  <a:ext uri="{FF2B5EF4-FFF2-40B4-BE49-F238E27FC236}">
                    <a16:creationId xmlns:a16="http://schemas.microsoft.com/office/drawing/2014/main" xmlns="" id="{9A2B5928-9908-4E72-AF5D-29A58F24231E}"/>
                  </a:ext>
                </a:extLst>
              </p:cNvPr>
              <p:cNvSpPr/>
              <p:nvPr/>
            </p:nvSpPr>
            <p:spPr>
              <a:xfrm>
                <a:off x="3883925" y="3548323"/>
                <a:ext cx="1292005" cy="1011924"/>
              </a:xfrm>
              <a:custGeom>
                <a:avLst/>
                <a:gdLst>
                  <a:gd name="connsiteX0" fmla="*/ 0 w 1245691"/>
                  <a:gd name="connsiteY0" fmla="*/ 124569 h 1264182"/>
                  <a:gd name="connsiteX1" fmla="*/ 124569 w 1245691"/>
                  <a:gd name="connsiteY1" fmla="*/ 0 h 1264182"/>
                  <a:gd name="connsiteX2" fmla="*/ 1121122 w 1245691"/>
                  <a:gd name="connsiteY2" fmla="*/ 0 h 1264182"/>
                  <a:gd name="connsiteX3" fmla="*/ 1245691 w 1245691"/>
                  <a:gd name="connsiteY3" fmla="*/ 124569 h 1264182"/>
                  <a:gd name="connsiteX4" fmla="*/ 1245691 w 1245691"/>
                  <a:gd name="connsiteY4" fmla="*/ 1139613 h 1264182"/>
                  <a:gd name="connsiteX5" fmla="*/ 1121122 w 1245691"/>
                  <a:gd name="connsiteY5" fmla="*/ 1264182 h 1264182"/>
                  <a:gd name="connsiteX6" fmla="*/ 124569 w 1245691"/>
                  <a:gd name="connsiteY6" fmla="*/ 1264182 h 1264182"/>
                  <a:gd name="connsiteX7" fmla="*/ 0 w 1245691"/>
                  <a:gd name="connsiteY7" fmla="*/ 1139613 h 1264182"/>
                  <a:gd name="connsiteX8" fmla="*/ 0 w 1245691"/>
                  <a:gd name="connsiteY8" fmla="*/ 124569 h 126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5691" h="1264182">
                    <a:moveTo>
                      <a:pt x="0" y="124569"/>
                    </a:moveTo>
                    <a:cubicBezTo>
                      <a:pt x="0" y="55771"/>
                      <a:pt x="55771" y="0"/>
                      <a:pt x="124569" y="0"/>
                    </a:cubicBezTo>
                    <a:lnTo>
                      <a:pt x="1121122" y="0"/>
                    </a:lnTo>
                    <a:cubicBezTo>
                      <a:pt x="1189920" y="0"/>
                      <a:pt x="1245691" y="55771"/>
                      <a:pt x="1245691" y="124569"/>
                    </a:cubicBezTo>
                    <a:lnTo>
                      <a:pt x="1245691" y="1139613"/>
                    </a:lnTo>
                    <a:cubicBezTo>
                      <a:pt x="1245691" y="1208411"/>
                      <a:pt x="1189920" y="1264182"/>
                      <a:pt x="1121122" y="1264182"/>
                    </a:cubicBezTo>
                    <a:lnTo>
                      <a:pt x="124569" y="1264182"/>
                    </a:lnTo>
                    <a:cubicBezTo>
                      <a:pt x="55771" y="1264182"/>
                      <a:pt x="0" y="1208411"/>
                      <a:pt x="0" y="1139613"/>
                    </a:cubicBezTo>
                    <a:lnTo>
                      <a:pt x="0" y="124569"/>
                    </a:lnTo>
                    <a:close/>
                  </a:path>
                </a:pathLst>
              </a:custGeom>
              <a:solidFill>
                <a:schemeClr val="bg1">
                  <a:lumMod val="65000"/>
                </a:schemeClr>
              </a:solidFill>
              <a:ln w="285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825" tIns="89825" rIns="89825" bIns="89825" numCol="1" spcCol="1270" anchor="ctr" anchorCtr="0">
                <a:noAutofit/>
              </a:bodyPr>
              <a:lstStyle/>
              <a:p>
                <a:pPr algn="ctr" defTabSz="622300">
                  <a:lnSpc>
                    <a:spcPct val="90000"/>
                  </a:lnSpc>
                  <a:spcBef>
                    <a:spcPct val="0"/>
                  </a:spcBef>
                  <a:spcAft>
                    <a:spcPct val="35000"/>
                  </a:spcAft>
                </a:pPr>
                <a:r>
                  <a:rPr lang="en-US" sz="1200" dirty="0">
                    <a:solidFill>
                      <a:schemeClr val="bg1"/>
                    </a:solidFill>
                  </a:rPr>
                  <a:t>Grant Manger/</a:t>
                </a:r>
              </a:p>
              <a:p>
                <a:pPr algn="ctr" defTabSz="622300">
                  <a:lnSpc>
                    <a:spcPct val="90000"/>
                  </a:lnSpc>
                  <a:spcBef>
                    <a:spcPct val="0"/>
                  </a:spcBef>
                  <a:spcAft>
                    <a:spcPct val="35000"/>
                  </a:spcAft>
                </a:pPr>
                <a:r>
                  <a:rPr lang="en-US" sz="1200" dirty="0">
                    <a:solidFill>
                      <a:schemeClr val="bg1"/>
                    </a:solidFill>
                  </a:rPr>
                  <a:t>Manager</a:t>
                </a:r>
              </a:p>
            </p:txBody>
          </p:sp>
          <p:pic>
            <p:nvPicPr>
              <p:cNvPr id="23" name="Graphic 22" descr="Man">
                <a:extLst>
                  <a:ext uri="{FF2B5EF4-FFF2-40B4-BE49-F238E27FC236}">
                    <a16:creationId xmlns:a16="http://schemas.microsoft.com/office/drawing/2014/main" xmlns="" id="{67A479AE-DF9C-4C62-B2CC-3CA896C1729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758020" y="4188044"/>
                <a:ext cx="719025" cy="697878"/>
              </a:xfrm>
              <a:prstGeom prst="rect">
                <a:avLst/>
              </a:prstGeom>
            </p:spPr>
          </p:pic>
          <p:sp>
            <p:nvSpPr>
              <p:cNvPr id="24" name="Arrow: Right 23">
                <a:extLst>
                  <a:ext uri="{FF2B5EF4-FFF2-40B4-BE49-F238E27FC236}">
                    <a16:creationId xmlns:a16="http://schemas.microsoft.com/office/drawing/2014/main" xmlns="" id="{FA98FDC5-4FDB-4F8B-8EE2-21FDC4CE18C6}"/>
                  </a:ext>
                </a:extLst>
              </p:cNvPr>
              <p:cNvSpPr/>
              <p:nvPr/>
            </p:nvSpPr>
            <p:spPr>
              <a:xfrm>
                <a:off x="5504494" y="4040801"/>
                <a:ext cx="339786" cy="438027"/>
              </a:xfrm>
              <a:prstGeom prst="rightArrow">
                <a:avLst/>
              </a:prstGeom>
              <a:solidFill>
                <a:srgbClr val="86BBE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5" name="Rounded Rectangle 8">
                <a:extLst>
                  <a:ext uri="{FF2B5EF4-FFF2-40B4-BE49-F238E27FC236}">
                    <a16:creationId xmlns:a16="http://schemas.microsoft.com/office/drawing/2014/main" xmlns="" id="{28C282B7-761A-46CE-BFCC-A4A0DC19B709}"/>
                  </a:ext>
                </a:extLst>
              </p:cNvPr>
              <p:cNvSpPr/>
              <p:nvPr/>
            </p:nvSpPr>
            <p:spPr>
              <a:xfrm>
                <a:off x="5977208" y="2501506"/>
                <a:ext cx="1755982" cy="3373079"/>
              </a:xfrm>
              <a:prstGeom prst="roundRect">
                <a:avLst/>
              </a:prstGeom>
              <a:solidFill>
                <a:schemeClr val="tx1">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lnSpc>
                    <a:spcPct val="80000"/>
                  </a:lnSpc>
                </a:pPr>
                <a:r>
                  <a:rPr lang="en-US" sz="1200" dirty="0">
                    <a:solidFill>
                      <a:schemeClr val="tx2"/>
                    </a:solidFill>
                  </a:rPr>
                  <a:t>Approver</a:t>
                </a:r>
              </a:p>
            </p:txBody>
          </p:sp>
          <p:sp>
            <p:nvSpPr>
              <p:cNvPr id="26" name="Freeform 6">
                <a:extLst>
                  <a:ext uri="{FF2B5EF4-FFF2-40B4-BE49-F238E27FC236}">
                    <a16:creationId xmlns:a16="http://schemas.microsoft.com/office/drawing/2014/main" xmlns="" id="{85B6BDF9-187D-410E-87FD-0229107FF785}"/>
                  </a:ext>
                </a:extLst>
              </p:cNvPr>
              <p:cNvSpPr/>
              <p:nvPr/>
            </p:nvSpPr>
            <p:spPr>
              <a:xfrm>
                <a:off x="6209198" y="3548323"/>
                <a:ext cx="1292005" cy="1011924"/>
              </a:xfrm>
              <a:custGeom>
                <a:avLst/>
                <a:gdLst>
                  <a:gd name="connsiteX0" fmla="*/ 0 w 1245691"/>
                  <a:gd name="connsiteY0" fmla="*/ 124569 h 1264182"/>
                  <a:gd name="connsiteX1" fmla="*/ 124569 w 1245691"/>
                  <a:gd name="connsiteY1" fmla="*/ 0 h 1264182"/>
                  <a:gd name="connsiteX2" fmla="*/ 1121122 w 1245691"/>
                  <a:gd name="connsiteY2" fmla="*/ 0 h 1264182"/>
                  <a:gd name="connsiteX3" fmla="*/ 1245691 w 1245691"/>
                  <a:gd name="connsiteY3" fmla="*/ 124569 h 1264182"/>
                  <a:gd name="connsiteX4" fmla="*/ 1245691 w 1245691"/>
                  <a:gd name="connsiteY4" fmla="*/ 1139613 h 1264182"/>
                  <a:gd name="connsiteX5" fmla="*/ 1121122 w 1245691"/>
                  <a:gd name="connsiteY5" fmla="*/ 1264182 h 1264182"/>
                  <a:gd name="connsiteX6" fmla="*/ 124569 w 1245691"/>
                  <a:gd name="connsiteY6" fmla="*/ 1264182 h 1264182"/>
                  <a:gd name="connsiteX7" fmla="*/ 0 w 1245691"/>
                  <a:gd name="connsiteY7" fmla="*/ 1139613 h 1264182"/>
                  <a:gd name="connsiteX8" fmla="*/ 0 w 1245691"/>
                  <a:gd name="connsiteY8" fmla="*/ 124569 h 126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5691" h="1264182">
                    <a:moveTo>
                      <a:pt x="0" y="124569"/>
                    </a:moveTo>
                    <a:cubicBezTo>
                      <a:pt x="0" y="55771"/>
                      <a:pt x="55771" y="0"/>
                      <a:pt x="124569" y="0"/>
                    </a:cubicBezTo>
                    <a:lnTo>
                      <a:pt x="1121122" y="0"/>
                    </a:lnTo>
                    <a:cubicBezTo>
                      <a:pt x="1189920" y="0"/>
                      <a:pt x="1245691" y="55771"/>
                      <a:pt x="1245691" y="124569"/>
                    </a:cubicBezTo>
                    <a:lnTo>
                      <a:pt x="1245691" y="1139613"/>
                    </a:lnTo>
                    <a:cubicBezTo>
                      <a:pt x="1245691" y="1208411"/>
                      <a:pt x="1189920" y="1264182"/>
                      <a:pt x="1121122" y="1264182"/>
                    </a:cubicBezTo>
                    <a:lnTo>
                      <a:pt x="124569" y="1264182"/>
                    </a:lnTo>
                    <a:cubicBezTo>
                      <a:pt x="55771" y="1264182"/>
                      <a:pt x="0" y="1208411"/>
                      <a:pt x="0" y="1139613"/>
                    </a:cubicBezTo>
                    <a:lnTo>
                      <a:pt x="0" y="124569"/>
                    </a:lnTo>
                    <a:close/>
                  </a:path>
                </a:pathLst>
              </a:custGeom>
              <a:solidFill>
                <a:schemeClr val="bg1">
                  <a:lumMod val="65000"/>
                </a:schemeClr>
              </a:solidFill>
              <a:ln w="285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825" tIns="89825" rIns="89825" bIns="89825" numCol="1" spcCol="1270" anchor="ctr" anchorCtr="0">
                <a:noAutofit/>
              </a:bodyPr>
              <a:lstStyle/>
              <a:p>
                <a:pPr algn="ctr" defTabSz="622300">
                  <a:lnSpc>
                    <a:spcPct val="90000"/>
                  </a:lnSpc>
                  <a:spcBef>
                    <a:spcPct val="0"/>
                  </a:spcBef>
                  <a:spcAft>
                    <a:spcPct val="35000"/>
                  </a:spcAft>
                </a:pPr>
                <a:r>
                  <a:rPr lang="en-US" sz="1200" dirty="0">
                    <a:solidFill>
                      <a:schemeClr val="bg1"/>
                    </a:solidFill>
                  </a:rPr>
                  <a:t>PI</a:t>
                </a:r>
              </a:p>
            </p:txBody>
          </p:sp>
          <p:pic>
            <p:nvPicPr>
              <p:cNvPr id="27" name="Graphic 26" descr="Man">
                <a:extLst>
                  <a:ext uri="{FF2B5EF4-FFF2-40B4-BE49-F238E27FC236}">
                    <a16:creationId xmlns:a16="http://schemas.microsoft.com/office/drawing/2014/main" xmlns="" id="{190D50F7-4556-49AD-9AEC-1E764386702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003325" y="4188044"/>
                <a:ext cx="719025" cy="697878"/>
              </a:xfrm>
              <a:prstGeom prst="rect">
                <a:avLst/>
              </a:prstGeom>
            </p:spPr>
          </p:pic>
        </p:grpSp>
        <p:sp>
          <p:nvSpPr>
            <p:cNvPr id="14" name="Rounded Rectangle 8">
              <a:extLst>
                <a:ext uri="{FF2B5EF4-FFF2-40B4-BE49-F238E27FC236}">
                  <a16:creationId xmlns:a16="http://schemas.microsoft.com/office/drawing/2014/main" xmlns="" id="{8EF6B080-4588-48A1-A05D-6D6215DF355F}"/>
                </a:ext>
              </a:extLst>
            </p:cNvPr>
            <p:cNvSpPr/>
            <p:nvPr/>
          </p:nvSpPr>
          <p:spPr>
            <a:xfrm>
              <a:off x="7055328" y="2439022"/>
              <a:ext cx="1688077" cy="3299928"/>
            </a:xfrm>
            <a:prstGeom prst="roundRect">
              <a:avLst/>
            </a:prstGeom>
            <a:solidFill>
              <a:schemeClr val="tx1">
                <a:lumMod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lnSpc>
                  <a:spcPct val="80000"/>
                </a:lnSpc>
              </a:pPr>
              <a:r>
                <a:rPr lang="en-US" sz="1200" dirty="0">
                  <a:solidFill>
                    <a:schemeClr val="tx2"/>
                  </a:solidFill>
                </a:rPr>
                <a:t>Submission</a:t>
              </a:r>
              <a:endParaRPr lang="en-US" dirty="0">
                <a:solidFill>
                  <a:schemeClr val="tx2"/>
                </a:solidFill>
              </a:endParaRPr>
            </a:p>
          </p:txBody>
        </p:sp>
        <p:sp>
          <p:nvSpPr>
            <p:cNvPr id="15" name="Freeform 6">
              <a:extLst>
                <a:ext uri="{FF2B5EF4-FFF2-40B4-BE49-F238E27FC236}">
                  <a16:creationId xmlns:a16="http://schemas.microsoft.com/office/drawing/2014/main" xmlns="" id="{36E4E5E3-D8BB-4C92-A2E8-5F9AA4307C2A}"/>
                </a:ext>
              </a:extLst>
            </p:cNvPr>
            <p:cNvSpPr/>
            <p:nvPr/>
          </p:nvSpPr>
          <p:spPr>
            <a:xfrm>
              <a:off x="7271910" y="3472606"/>
              <a:ext cx="1254911" cy="974816"/>
            </a:xfrm>
            <a:custGeom>
              <a:avLst/>
              <a:gdLst>
                <a:gd name="connsiteX0" fmla="*/ 0 w 1245691"/>
                <a:gd name="connsiteY0" fmla="*/ 124569 h 1264182"/>
                <a:gd name="connsiteX1" fmla="*/ 124569 w 1245691"/>
                <a:gd name="connsiteY1" fmla="*/ 0 h 1264182"/>
                <a:gd name="connsiteX2" fmla="*/ 1121122 w 1245691"/>
                <a:gd name="connsiteY2" fmla="*/ 0 h 1264182"/>
                <a:gd name="connsiteX3" fmla="*/ 1245691 w 1245691"/>
                <a:gd name="connsiteY3" fmla="*/ 124569 h 1264182"/>
                <a:gd name="connsiteX4" fmla="*/ 1245691 w 1245691"/>
                <a:gd name="connsiteY4" fmla="*/ 1139613 h 1264182"/>
                <a:gd name="connsiteX5" fmla="*/ 1121122 w 1245691"/>
                <a:gd name="connsiteY5" fmla="*/ 1264182 h 1264182"/>
                <a:gd name="connsiteX6" fmla="*/ 124569 w 1245691"/>
                <a:gd name="connsiteY6" fmla="*/ 1264182 h 1264182"/>
                <a:gd name="connsiteX7" fmla="*/ 0 w 1245691"/>
                <a:gd name="connsiteY7" fmla="*/ 1139613 h 1264182"/>
                <a:gd name="connsiteX8" fmla="*/ 0 w 1245691"/>
                <a:gd name="connsiteY8" fmla="*/ 124569 h 126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5691" h="1264182">
                  <a:moveTo>
                    <a:pt x="0" y="124569"/>
                  </a:moveTo>
                  <a:cubicBezTo>
                    <a:pt x="0" y="55771"/>
                    <a:pt x="55771" y="0"/>
                    <a:pt x="124569" y="0"/>
                  </a:cubicBezTo>
                  <a:lnTo>
                    <a:pt x="1121122" y="0"/>
                  </a:lnTo>
                  <a:cubicBezTo>
                    <a:pt x="1189920" y="0"/>
                    <a:pt x="1245691" y="55771"/>
                    <a:pt x="1245691" y="124569"/>
                  </a:cubicBezTo>
                  <a:lnTo>
                    <a:pt x="1245691" y="1139613"/>
                  </a:lnTo>
                  <a:cubicBezTo>
                    <a:pt x="1245691" y="1208411"/>
                    <a:pt x="1189920" y="1264182"/>
                    <a:pt x="1121122" y="1264182"/>
                  </a:cubicBezTo>
                  <a:lnTo>
                    <a:pt x="124569" y="1264182"/>
                  </a:lnTo>
                  <a:cubicBezTo>
                    <a:pt x="55771" y="1264182"/>
                    <a:pt x="0" y="1208411"/>
                    <a:pt x="0" y="1139613"/>
                  </a:cubicBezTo>
                  <a:lnTo>
                    <a:pt x="0" y="124569"/>
                  </a:lnTo>
                  <a:close/>
                </a:path>
              </a:pathLst>
            </a:custGeom>
            <a:solidFill>
              <a:schemeClr val="bg1">
                <a:lumMod val="65000"/>
              </a:schemeClr>
            </a:solidFill>
            <a:ln w="285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825" tIns="89825" rIns="89825" bIns="89825" numCol="1" spcCol="1270" anchor="ctr" anchorCtr="0">
              <a:noAutofit/>
            </a:bodyPr>
            <a:lstStyle/>
            <a:p>
              <a:pPr algn="ctr" defTabSz="622300">
                <a:lnSpc>
                  <a:spcPct val="90000"/>
                </a:lnSpc>
                <a:spcBef>
                  <a:spcPct val="0"/>
                </a:spcBef>
                <a:spcAft>
                  <a:spcPct val="35000"/>
                </a:spcAft>
              </a:pPr>
              <a:r>
                <a:rPr lang="en-US" sz="1200" dirty="0">
                  <a:solidFill>
                    <a:schemeClr val="bg1"/>
                  </a:solidFill>
                </a:rPr>
                <a:t>Submitted to Workday</a:t>
              </a:r>
            </a:p>
          </p:txBody>
        </p:sp>
        <p:sp>
          <p:nvSpPr>
            <p:cNvPr id="16" name="Arrow: Right 15">
              <a:extLst>
                <a:ext uri="{FF2B5EF4-FFF2-40B4-BE49-F238E27FC236}">
                  <a16:creationId xmlns:a16="http://schemas.microsoft.com/office/drawing/2014/main" xmlns="" id="{066CA1A2-BBC0-48C7-A154-4AAA9707A293}"/>
                </a:ext>
              </a:extLst>
            </p:cNvPr>
            <p:cNvSpPr/>
            <p:nvPr/>
          </p:nvSpPr>
          <p:spPr>
            <a:xfrm>
              <a:off x="6597991" y="3946806"/>
              <a:ext cx="325966" cy="429060"/>
            </a:xfrm>
            <a:prstGeom prst="rightArrow">
              <a:avLst/>
            </a:prstGeom>
            <a:solidFill>
              <a:srgbClr val="86BBE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pic>
        <p:nvPicPr>
          <p:cNvPr id="29" name="Graphic 28" descr="Cloud Computing">
            <a:extLst>
              <a:ext uri="{FF2B5EF4-FFF2-40B4-BE49-F238E27FC236}">
                <a16:creationId xmlns:a16="http://schemas.microsoft.com/office/drawing/2014/main" xmlns="" id="{10507BD9-51B4-48FD-A7FB-FD54226D3C7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236199" y="3429000"/>
            <a:ext cx="822022" cy="822022"/>
          </a:xfrm>
          <a:prstGeom prst="rect">
            <a:avLst/>
          </a:prstGeom>
        </p:spPr>
      </p:pic>
      <p:sp>
        <p:nvSpPr>
          <p:cNvPr id="12" name="Oval 11">
            <a:extLst>
              <a:ext uri="{FF2B5EF4-FFF2-40B4-BE49-F238E27FC236}">
                <a16:creationId xmlns:a16="http://schemas.microsoft.com/office/drawing/2014/main" xmlns="" id="{CB9B6D40-B38C-45AC-A85C-4C5F888F962A}"/>
              </a:ext>
            </a:extLst>
          </p:cNvPr>
          <p:cNvSpPr/>
          <p:nvPr/>
        </p:nvSpPr>
        <p:spPr>
          <a:xfrm>
            <a:off x="2909825" y="4181308"/>
            <a:ext cx="1157856" cy="1157856"/>
          </a:xfrm>
          <a:prstGeom prst="ellipse">
            <a:avLst/>
          </a:prstGeom>
          <a:blipFill>
            <a:blip r:embed="rId7">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rcRect/>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31" name="Oval 30">
            <a:extLst>
              <a:ext uri="{FF2B5EF4-FFF2-40B4-BE49-F238E27FC236}">
                <a16:creationId xmlns:a16="http://schemas.microsoft.com/office/drawing/2014/main" xmlns="" id="{CA8884CC-EB21-4D87-83FA-34CD01574675}"/>
              </a:ext>
            </a:extLst>
          </p:cNvPr>
          <p:cNvSpPr/>
          <p:nvPr/>
        </p:nvSpPr>
        <p:spPr>
          <a:xfrm>
            <a:off x="5204546" y="4242055"/>
            <a:ext cx="1157856" cy="1157856"/>
          </a:xfrm>
          <a:prstGeom prst="ellipse">
            <a:avLst/>
          </a:prstGeom>
          <a:blipFill>
            <a:blip r:embed="rId7">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rcRect/>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30" name="Oval 29">
            <a:extLst>
              <a:ext uri="{FF2B5EF4-FFF2-40B4-BE49-F238E27FC236}">
                <a16:creationId xmlns:a16="http://schemas.microsoft.com/office/drawing/2014/main" xmlns="" id="{69A4C434-0E4F-4188-B917-7947F7F9949D}"/>
              </a:ext>
            </a:extLst>
          </p:cNvPr>
          <p:cNvSpPr/>
          <p:nvPr/>
        </p:nvSpPr>
        <p:spPr>
          <a:xfrm>
            <a:off x="529750" y="4199685"/>
            <a:ext cx="1157856" cy="1157856"/>
          </a:xfrm>
          <a:prstGeom prst="ellipse">
            <a:avLst/>
          </a:prstGeom>
          <a:blipFill>
            <a:blip r:embed="rId9">
              <a:extLst>
                <a:ext uri="{837473B0-CC2E-450A-ABE3-18F120FF3D39}">
                  <a1611:picAttrSrcUrl xmlns:a1611="http://schemas.microsoft.com/office/drawing/2016/11/main" xmlns="" r:id="rId10"/>
                </a:ext>
              </a:extLst>
            </a:blip>
            <a:srcRect/>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pic>
        <p:nvPicPr>
          <p:cNvPr id="34" name="Graphic 33" descr="Cloud Computing">
            <a:extLst>
              <a:ext uri="{FF2B5EF4-FFF2-40B4-BE49-F238E27FC236}">
                <a16:creationId xmlns:a16="http://schemas.microsoft.com/office/drawing/2014/main" xmlns="" id="{5B043EFC-ECB4-4DE5-9B5B-E979C3D9CCA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075551" y="3459862"/>
            <a:ext cx="822022" cy="822022"/>
          </a:xfrm>
          <a:prstGeom prst="rect">
            <a:avLst/>
          </a:prstGeom>
        </p:spPr>
      </p:pic>
      <p:sp>
        <p:nvSpPr>
          <p:cNvPr id="35" name="Oval 34">
            <a:extLst>
              <a:ext uri="{FF2B5EF4-FFF2-40B4-BE49-F238E27FC236}">
                <a16:creationId xmlns:a16="http://schemas.microsoft.com/office/drawing/2014/main" xmlns="" id="{3DEDBC38-9E68-40B8-85F5-9D2CC4FDB2B4}"/>
              </a:ext>
            </a:extLst>
          </p:cNvPr>
          <p:cNvSpPr/>
          <p:nvPr/>
        </p:nvSpPr>
        <p:spPr>
          <a:xfrm>
            <a:off x="7414841" y="4192160"/>
            <a:ext cx="1157856" cy="1157856"/>
          </a:xfrm>
          <a:prstGeom prst="ellipse">
            <a:avLst/>
          </a:prstGeom>
          <a:blipFill>
            <a:blip r:embed="rId9">
              <a:extLst>
                <a:ext uri="{837473B0-CC2E-450A-ABE3-18F120FF3D39}">
                  <a1611:picAttrSrcUrl xmlns:a1611="http://schemas.microsoft.com/office/drawing/2016/11/main" xmlns="" r:id="rId10"/>
                </a:ext>
              </a:extLst>
            </a:blip>
            <a:srcRect/>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Tree>
    <p:extLst>
      <p:ext uri="{BB962C8B-B14F-4D97-AF65-F5344CB8AC3E}">
        <p14:creationId xmlns:p14="http://schemas.microsoft.com/office/powerpoint/2010/main" val="33966316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16E884127ADF4FBB9C624FD8AA782C" ma:contentTypeVersion="13" ma:contentTypeDescription="Create a new document." ma:contentTypeScope="" ma:versionID="1b1fc4b186ef38c711e7e62e7435ed8e">
  <xsd:schema xmlns:xsd="http://www.w3.org/2001/XMLSchema" xmlns:xs="http://www.w3.org/2001/XMLSchema" xmlns:p="http://schemas.microsoft.com/office/2006/metadata/properties" xmlns:ns3="884281b3-73a8-4800-b479-19a5242371b4" xmlns:ns4="b6fe713d-f74d-483e-9b32-0278f5bf6aa1" targetNamespace="http://schemas.microsoft.com/office/2006/metadata/properties" ma:root="true" ma:fieldsID="94d6aa2cae7997b175614550668c9258" ns3:_="" ns4:_="">
    <xsd:import namespace="884281b3-73a8-4800-b479-19a5242371b4"/>
    <xsd:import namespace="b6fe713d-f74d-483e-9b32-0278f5bf6aa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4281b3-73a8-4800-b479-19a5242371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6fe713d-f74d-483e-9b32-0278f5bf6aa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6972B4-D44E-4F4E-A7E6-085E2115EA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4281b3-73a8-4800-b479-19a5242371b4"/>
    <ds:schemaRef ds:uri="b6fe713d-f74d-483e-9b32-0278f5bf6a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741874-B950-4175-A6C8-19D38F552DB2}">
  <ds:schemaRefs>
    <ds:schemaRef ds:uri="http://purl.org/dc/elements/1.1/"/>
    <ds:schemaRef ds:uri="http://schemas.microsoft.com/office/2006/metadata/properties"/>
    <ds:schemaRef ds:uri="884281b3-73a8-4800-b479-19a5242371b4"/>
    <ds:schemaRef ds:uri="b6fe713d-f74d-483e-9b32-0278f5bf6aa1"/>
    <ds:schemaRef ds:uri="http://www.w3.org/XML/1998/namespace"/>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4E2BF7E2-421E-4E92-BDC5-AF6A592386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55242</TotalTime>
  <Words>1278</Words>
  <Application>Microsoft Office PowerPoint</Application>
  <PresentationFormat>On-screen Show (4:3)</PresentationFormat>
  <Paragraphs>225</Paragraphs>
  <Slides>20</Slides>
  <Notes>20</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32" baseType="lpstr">
      <vt:lpstr>MS Mincho</vt:lpstr>
      <vt:lpstr>ＭＳ Ｐゴシック</vt:lpstr>
      <vt:lpstr>ＭＳ Ｐゴシック</vt:lpstr>
      <vt:lpstr>Arial</vt:lpstr>
      <vt:lpstr>Calibri</vt:lpstr>
      <vt:lpstr>Helvetica</vt:lpstr>
      <vt:lpstr>Symbol</vt:lpstr>
      <vt:lpstr>Times New Roman</vt:lpstr>
      <vt:lpstr>Wingdings</vt:lpstr>
      <vt:lpstr>Office Theme</vt:lpstr>
      <vt:lpstr>1_Office Theme</vt:lpstr>
      <vt:lpstr>think-cell Slide</vt:lpstr>
      <vt:lpstr>Time and Effort: Overview      Research Operations March 24, 2021</vt:lpstr>
      <vt:lpstr>Effort Reporting</vt:lpstr>
      <vt:lpstr>Effort Certification</vt:lpstr>
      <vt:lpstr>Importance and Potential Risks</vt:lpstr>
      <vt:lpstr>BMC Effort Audit Findings Summary</vt:lpstr>
      <vt:lpstr>Roles in Effort Process</vt:lpstr>
      <vt:lpstr>Key Steps in Effort Reporting Process at BMC </vt:lpstr>
      <vt:lpstr>Key Steps in Effort Reporting Process at BMC </vt:lpstr>
      <vt:lpstr>Key Steps in Effort Reporting Process at BMC </vt:lpstr>
      <vt:lpstr>Changes in Key Personnel Effort</vt:lpstr>
      <vt:lpstr>Cost Share</vt:lpstr>
      <vt:lpstr>Over the Cap</vt:lpstr>
      <vt:lpstr>General Considerations for Salary Allocation</vt:lpstr>
      <vt:lpstr>How to Complete the PAR</vt:lpstr>
      <vt:lpstr>How to Complete the PAR: Core Categories</vt:lpstr>
      <vt:lpstr>How to Complete the PAR – Capturing Effort</vt:lpstr>
      <vt:lpstr>How to Complete the PAR</vt:lpstr>
      <vt:lpstr>How to Complete the PAR</vt:lpstr>
      <vt:lpstr>How to Complete the PAR</vt:lpstr>
      <vt:lpstr>BU Effort Training Resources</vt:lpstr>
    </vt:vector>
  </TitlesOfParts>
  <Company>Boston Medical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Hunley, Kelly</dc:creator>
  <cp:lastModifiedBy>Chhajed, Saloney</cp:lastModifiedBy>
  <cp:revision>1769</cp:revision>
  <cp:lastPrinted>2018-04-20T19:44:11Z</cp:lastPrinted>
  <dcterms:created xsi:type="dcterms:W3CDTF">2013-11-18T16:08:48Z</dcterms:created>
  <dcterms:modified xsi:type="dcterms:W3CDTF">2021-03-29T17:35:54Z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0x0101001116E884127ADF4FBB9C624FD8AA782C</vt:lpwstr>
  </property>
</Properties>
</file>