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notesSlides/notesSlide1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1.xml" ContentType="application/vnd.openxmlformats-officedocument.presentationml.notesSlide+xml"/>
  <Override PartName="/ppt/tags/tag54.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 id="2147483799" r:id="rId2"/>
  </p:sldMasterIdLst>
  <p:notesMasterIdLst>
    <p:notesMasterId r:id="rId38"/>
  </p:notesMasterIdLst>
  <p:handoutMasterIdLst>
    <p:handoutMasterId r:id="rId39"/>
  </p:handoutMasterIdLst>
  <p:sldIdLst>
    <p:sldId id="657" r:id="rId3"/>
    <p:sldId id="642" r:id="rId4"/>
    <p:sldId id="667" r:id="rId5"/>
    <p:sldId id="621" r:id="rId6"/>
    <p:sldId id="658" r:id="rId7"/>
    <p:sldId id="659" r:id="rId8"/>
    <p:sldId id="660" r:id="rId9"/>
    <p:sldId id="647" r:id="rId10"/>
    <p:sldId id="623" r:id="rId11"/>
    <p:sldId id="669" r:id="rId12"/>
    <p:sldId id="662" r:id="rId13"/>
    <p:sldId id="646" r:id="rId14"/>
    <p:sldId id="656" r:id="rId15"/>
    <p:sldId id="671" r:id="rId16"/>
    <p:sldId id="672" r:id="rId17"/>
    <p:sldId id="673" r:id="rId18"/>
    <p:sldId id="675" r:id="rId19"/>
    <p:sldId id="676" r:id="rId20"/>
    <p:sldId id="677" r:id="rId21"/>
    <p:sldId id="614" r:id="rId22"/>
    <p:sldId id="679" r:id="rId23"/>
    <p:sldId id="613" r:id="rId24"/>
    <p:sldId id="631" r:id="rId25"/>
    <p:sldId id="670" r:id="rId26"/>
    <p:sldId id="653" r:id="rId27"/>
    <p:sldId id="654" r:id="rId28"/>
    <p:sldId id="655" r:id="rId29"/>
    <p:sldId id="680" r:id="rId30"/>
    <p:sldId id="637" r:id="rId31"/>
    <p:sldId id="852" r:id="rId32"/>
    <p:sldId id="858" r:id="rId33"/>
    <p:sldId id="856" r:id="rId34"/>
    <p:sldId id="862" r:id="rId35"/>
    <p:sldId id="859" r:id="rId36"/>
    <p:sldId id="860" r:id="rId37"/>
  </p:sldIdLst>
  <p:sldSz cx="9144000" cy="6858000" type="screen4x3"/>
  <p:notesSz cx="7315200" cy="9601200"/>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2EB471F6-9D60-43CB-BA5E-BB919157F8FF}">
          <p14:sldIdLst>
            <p14:sldId id="657"/>
            <p14:sldId id="642"/>
            <p14:sldId id="667"/>
            <p14:sldId id="621"/>
            <p14:sldId id="658"/>
            <p14:sldId id="659"/>
            <p14:sldId id="660"/>
            <p14:sldId id="647"/>
            <p14:sldId id="623"/>
            <p14:sldId id="669"/>
            <p14:sldId id="662"/>
            <p14:sldId id="646"/>
            <p14:sldId id="656"/>
            <p14:sldId id="671"/>
            <p14:sldId id="672"/>
            <p14:sldId id="673"/>
            <p14:sldId id="675"/>
            <p14:sldId id="676"/>
            <p14:sldId id="677"/>
            <p14:sldId id="614"/>
            <p14:sldId id="679"/>
            <p14:sldId id="613"/>
            <p14:sldId id="631"/>
            <p14:sldId id="670"/>
            <p14:sldId id="653"/>
            <p14:sldId id="654"/>
            <p14:sldId id="655"/>
            <p14:sldId id="680"/>
            <p14:sldId id="637"/>
            <p14:sldId id="852"/>
            <p14:sldId id="858"/>
            <p14:sldId id="856"/>
            <p14:sldId id="862"/>
            <p14:sldId id="859"/>
            <p14:sldId id="860"/>
          </p14:sldIdLst>
        </p14:section>
      </p14:sectionLst>
    </p:ex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Walsh" initials="" lastIdx="3" clrIdx="0"/>
  <p:cmAuthor id="2" name="Susan Coakley" initials="SC" lastIdx="4" clrIdx="1"/>
  <p:cmAuthor id="3" name="Walsh, Kate" initials="WK" lastIdx="2" clrIdx="2">
    <p:extLst>
      <p:ext uri="{19B8F6BF-5375-455C-9EA6-DF929625EA0E}">
        <p15:presenceInfo xmlns:p15="http://schemas.microsoft.com/office/powerpoint/2012/main" userId="S-1-5-21-1013449540-720069183-311576647-96554" providerId="AD"/>
      </p:ext>
    </p:extLst>
  </p:cmAuthor>
  <p:cmAuthor id="4" name="Roseann Luongo" initials="RL" lastIdx="15" clrIdx="3">
    <p:extLst>
      <p:ext uri="{19B8F6BF-5375-455C-9EA6-DF929625EA0E}">
        <p15:presenceInfo xmlns:p15="http://schemas.microsoft.com/office/powerpoint/2012/main" userId="S::rluongo@huronconsultinggroup.com::8c7a4ca4-e405-45d4-8876-75eba70130fb" providerId="AD"/>
      </p:ext>
    </p:extLst>
  </p:cmAuthor>
  <p:cmAuthor id="5" name="Jonathan Starke" initials="JS" lastIdx="8" clrIdx="4">
    <p:extLst>
      <p:ext uri="{19B8F6BF-5375-455C-9EA6-DF929625EA0E}">
        <p15:presenceInfo xmlns:p15="http://schemas.microsoft.com/office/powerpoint/2012/main" userId="S::jstarke@huronconsultinggroup.com::c62cc032-a6a3-4bbb-b5cd-947a06d2b305" providerId="AD"/>
      </p:ext>
    </p:extLst>
  </p:cmAuthor>
  <p:cmAuthor id="6" name="Cashman, Grace" initials="CG" lastIdx="3" clrIdx="5">
    <p:extLst>
      <p:ext uri="{19B8F6BF-5375-455C-9EA6-DF929625EA0E}">
        <p15:presenceInfo xmlns:p15="http://schemas.microsoft.com/office/powerpoint/2012/main" userId="S-1-5-21-1013449540-720069183-311576647-2143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2F8"/>
    <a:srgbClr val="FFFF66"/>
    <a:srgbClr val="EBF3FD"/>
    <a:srgbClr val="F5F9FE"/>
    <a:srgbClr val="F9F9F3"/>
    <a:srgbClr val="00B050"/>
    <a:srgbClr val="F8BF56"/>
    <a:srgbClr val="002060"/>
    <a:srgbClr val="FF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44" autoAdjust="0"/>
    <p:restoredTop sz="94434" autoAdjust="0"/>
  </p:normalViewPr>
  <p:slideViewPr>
    <p:cSldViewPr snapToGrid="0">
      <p:cViewPr varScale="1">
        <p:scale>
          <a:sx n="73" d="100"/>
          <a:sy n="73" d="100"/>
        </p:scale>
        <p:origin x="66"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Lst>
  </p:outlineViewPr>
  <p:notesTextViewPr>
    <p:cViewPr>
      <p:scale>
        <a:sx n="200" d="100"/>
        <a:sy n="2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E2DF62-F4F3-47FB-92CD-10604F0E6CB9}" type="doc">
      <dgm:prSet loTypeId="urn:microsoft.com/office/officeart/2005/8/layout/pList2" loCatId="picture" qsTypeId="urn:microsoft.com/office/officeart/2005/8/quickstyle/simple1" qsCatId="simple" csTypeId="urn:microsoft.com/office/officeart/2005/8/colors/accent1_2" csCatId="accent1" phldr="1"/>
      <dgm:spPr/>
    </dgm:pt>
    <dgm:pt modelId="{85B4AA7E-ECB6-49E4-8797-C6B11D53AEFA}">
      <dgm:prSet phldrT="[Text]"/>
      <dgm:spPr>
        <a:ln>
          <a:solidFill>
            <a:schemeClr val="tx1"/>
          </a:solidFill>
        </a:ln>
      </dgm:spPr>
      <dgm:t>
        <a:bodyPr/>
        <a:lstStyle/>
        <a:p>
          <a:pPr algn="ctr"/>
          <a:r>
            <a:rPr lang="en-US" b="1" i="1" u="sng" dirty="0">
              <a:solidFill>
                <a:srgbClr val="002060"/>
              </a:solidFill>
            </a:rPr>
            <a:t>Infor </a:t>
          </a:r>
        </a:p>
        <a:p>
          <a:pPr algn="ctr"/>
          <a:r>
            <a:rPr lang="en-US" dirty="0">
              <a:solidFill>
                <a:srgbClr val="002060"/>
              </a:solidFill>
            </a:rPr>
            <a:t>is replacing unsupported Lawson product</a:t>
          </a:r>
        </a:p>
        <a:p>
          <a:pPr algn="ctr"/>
          <a:endParaRPr lang="en-US" dirty="0">
            <a:solidFill>
              <a:schemeClr val="tx2"/>
            </a:solidFill>
          </a:endParaRPr>
        </a:p>
      </dgm:t>
    </dgm:pt>
    <dgm:pt modelId="{B826AABB-B3E1-44FA-936C-74024CDA9803}" type="parTrans" cxnId="{8956C725-F3D4-485B-A4C6-44BDF1513106}">
      <dgm:prSet/>
      <dgm:spPr/>
      <dgm:t>
        <a:bodyPr/>
        <a:lstStyle/>
        <a:p>
          <a:endParaRPr lang="en-US"/>
        </a:p>
      </dgm:t>
    </dgm:pt>
    <dgm:pt modelId="{18D6B957-877B-4AE4-A2A8-0168F74B2210}" type="sibTrans" cxnId="{8956C725-F3D4-485B-A4C6-44BDF1513106}">
      <dgm:prSet/>
      <dgm:spPr/>
      <dgm:t>
        <a:bodyPr/>
        <a:lstStyle/>
        <a:p>
          <a:endParaRPr lang="en-US"/>
        </a:p>
      </dgm:t>
    </dgm:pt>
    <dgm:pt modelId="{7DE1831A-A688-4990-BD4E-6DD37EADE718}">
      <dgm:prSet phldrT="[Text]"/>
      <dgm:spPr>
        <a:ln>
          <a:solidFill>
            <a:schemeClr val="tx1"/>
          </a:solidFill>
        </a:ln>
      </dgm:spPr>
      <dgm:t>
        <a:bodyPr/>
        <a:lstStyle/>
        <a:p>
          <a:pPr algn="ctr"/>
          <a:r>
            <a:rPr lang="en-US" dirty="0">
              <a:solidFill>
                <a:srgbClr val="002060"/>
              </a:solidFill>
            </a:rPr>
            <a:t>Modules will house all </a:t>
          </a:r>
          <a:r>
            <a:rPr lang="en-US" b="1" i="1" dirty="0">
              <a:solidFill>
                <a:srgbClr val="002060"/>
              </a:solidFill>
            </a:rPr>
            <a:t>Finance</a:t>
          </a:r>
          <a:r>
            <a:rPr lang="en-US" dirty="0">
              <a:solidFill>
                <a:srgbClr val="002060"/>
              </a:solidFill>
            </a:rPr>
            <a:t>, </a:t>
          </a:r>
          <a:r>
            <a:rPr lang="en-US" b="1" i="1" dirty="0">
              <a:solidFill>
                <a:srgbClr val="002060"/>
              </a:solidFill>
            </a:rPr>
            <a:t>Grants</a:t>
          </a:r>
          <a:r>
            <a:rPr lang="en-US" dirty="0">
              <a:solidFill>
                <a:srgbClr val="002060"/>
              </a:solidFill>
            </a:rPr>
            <a:t>, and </a:t>
          </a:r>
          <a:r>
            <a:rPr lang="en-US" b="1" i="1" dirty="0">
              <a:solidFill>
                <a:srgbClr val="002060"/>
              </a:solidFill>
            </a:rPr>
            <a:t>Supply Chain </a:t>
          </a:r>
          <a:r>
            <a:rPr lang="en-US" dirty="0">
              <a:solidFill>
                <a:srgbClr val="002060"/>
              </a:solidFill>
            </a:rPr>
            <a:t>functions for BMC, BUMG, and BMCHP</a:t>
          </a:r>
        </a:p>
      </dgm:t>
    </dgm:pt>
    <dgm:pt modelId="{036DC4B4-971B-49E2-BADE-C5B546454461}" type="parTrans" cxnId="{DFCCAD01-25A1-4EB5-8892-6CF7A691B845}">
      <dgm:prSet/>
      <dgm:spPr/>
      <dgm:t>
        <a:bodyPr/>
        <a:lstStyle/>
        <a:p>
          <a:endParaRPr lang="en-US"/>
        </a:p>
      </dgm:t>
    </dgm:pt>
    <dgm:pt modelId="{20AC41CE-2156-46A4-A9A0-F81EB17F5D3C}" type="sibTrans" cxnId="{DFCCAD01-25A1-4EB5-8892-6CF7A691B845}">
      <dgm:prSet/>
      <dgm:spPr/>
      <dgm:t>
        <a:bodyPr/>
        <a:lstStyle/>
        <a:p>
          <a:endParaRPr lang="en-US"/>
        </a:p>
      </dgm:t>
    </dgm:pt>
    <dgm:pt modelId="{54B4F59C-FAB6-4924-9CD8-B7FC97F36C28}">
      <dgm:prSet phldrT="[Text]" custT="1"/>
      <dgm:spPr>
        <a:ln>
          <a:solidFill>
            <a:schemeClr val="tx1"/>
          </a:solidFill>
        </a:ln>
      </dgm:spPr>
      <dgm:t>
        <a:bodyPr/>
        <a:lstStyle/>
        <a:p>
          <a:pPr algn="ctr"/>
          <a:r>
            <a:rPr lang="en-US" sz="1900" kern="1200" dirty="0">
              <a:solidFill>
                <a:srgbClr val="002060"/>
              </a:solidFill>
            </a:rPr>
            <a:t>Cloud based and cross functional, Infor will </a:t>
          </a:r>
          <a:r>
            <a:rPr lang="en-US" sz="1900" b="1" i="1" kern="1200" dirty="0">
              <a:solidFill>
                <a:srgbClr val="002060"/>
              </a:solidFill>
            </a:rPr>
            <a:t>increase efficiency</a:t>
          </a:r>
          <a:r>
            <a:rPr lang="en-US" sz="1900" kern="1200" dirty="0">
              <a:solidFill>
                <a:srgbClr val="002060"/>
              </a:solidFill>
            </a:rPr>
            <a:t>, </a:t>
          </a:r>
          <a:r>
            <a:rPr lang="en-US" sz="1900" b="1" i="1" u="none" kern="1200" dirty="0">
              <a:solidFill>
                <a:srgbClr val="002060"/>
              </a:solidFill>
            </a:rPr>
            <a:t>standardize processes </a:t>
          </a:r>
          <a:r>
            <a:rPr lang="en-US" sz="1900" kern="1200" dirty="0">
              <a:solidFill>
                <a:srgbClr val="002060"/>
              </a:solidFill>
            </a:rPr>
            <a:t>&amp; </a:t>
          </a:r>
          <a:r>
            <a:rPr lang="en-US" sz="1900" b="0" i="0" kern="1200" dirty="0">
              <a:solidFill>
                <a:srgbClr val="002060"/>
              </a:solidFill>
            </a:rPr>
            <a:t>promote future </a:t>
          </a:r>
          <a:r>
            <a:rPr lang="en-US" sz="1900" b="1" i="1" kern="1200" dirty="0">
              <a:solidFill>
                <a:srgbClr val="002060"/>
              </a:solidFill>
              <a:latin typeface="Arial"/>
              <a:ea typeface="+mn-ea"/>
              <a:cs typeface="+mn-cs"/>
            </a:rPr>
            <a:t>health s</a:t>
          </a:r>
          <a:r>
            <a:rPr lang="en-US" sz="1900" b="1" i="1" kern="1200" dirty="0">
              <a:solidFill>
                <a:srgbClr val="002060"/>
              </a:solidFill>
            </a:rPr>
            <a:t>ystem growth</a:t>
          </a:r>
        </a:p>
      </dgm:t>
    </dgm:pt>
    <dgm:pt modelId="{3BC29CC5-5D68-4D86-B639-09CC55159829}" type="parTrans" cxnId="{D6117446-1C9D-4B87-9660-5AD53E7EFF58}">
      <dgm:prSet/>
      <dgm:spPr/>
      <dgm:t>
        <a:bodyPr/>
        <a:lstStyle/>
        <a:p>
          <a:endParaRPr lang="en-US"/>
        </a:p>
      </dgm:t>
    </dgm:pt>
    <dgm:pt modelId="{9226194F-AB29-4C0E-8DC5-E739E91DAD2F}" type="sibTrans" cxnId="{D6117446-1C9D-4B87-9660-5AD53E7EFF58}">
      <dgm:prSet/>
      <dgm:spPr/>
      <dgm:t>
        <a:bodyPr/>
        <a:lstStyle/>
        <a:p>
          <a:endParaRPr lang="en-US"/>
        </a:p>
      </dgm:t>
    </dgm:pt>
    <dgm:pt modelId="{6BF0520E-E69D-4277-A9CC-ED542832B8C8}" type="pres">
      <dgm:prSet presAssocID="{63E2DF62-F4F3-47FB-92CD-10604F0E6CB9}" presName="Name0" presStyleCnt="0">
        <dgm:presLayoutVars>
          <dgm:dir/>
          <dgm:resizeHandles val="exact"/>
        </dgm:presLayoutVars>
      </dgm:prSet>
      <dgm:spPr/>
    </dgm:pt>
    <dgm:pt modelId="{E28A43FB-91E5-4515-B59A-D118C3BFF7AB}" type="pres">
      <dgm:prSet presAssocID="{63E2DF62-F4F3-47FB-92CD-10604F0E6CB9}" presName="bkgdShp" presStyleLbl="alignAccFollowNode1" presStyleIdx="0" presStyleCnt="1"/>
      <dgm:spPr>
        <a:ln>
          <a:solidFill>
            <a:schemeClr val="tx1">
              <a:alpha val="90000"/>
            </a:schemeClr>
          </a:solidFill>
        </a:ln>
      </dgm:spPr>
    </dgm:pt>
    <dgm:pt modelId="{247CE529-E8E0-446F-BF3C-B0D27B04A5FE}" type="pres">
      <dgm:prSet presAssocID="{63E2DF62-F4F3-47FB-92CD-10604F0E6CB9}" presName="linComp" presStyleCnt="0"/>
      <dgm:spPr/>
    </dgm:pt>
    <dgm:pt modelId="{C0E9C6BE-2936-4196-A7DE-D3494531D492}" type="pres">
      <dgm:prSet presAssocID="{85B4AA7E-ECB6-49E4-8797-C6B11D53AEFA}" presName="compNode" presStyleCnt="0"/>
      <dgm:spPr/>
    </dgm:pt>
    <dgm:pt modelId="{0D810FDD-3FC2-4FAF-86AA-A340664E84C3}" type="pres">
      <dgm:prSet presAssocID="{85B4AA7E-ECB6-49E4-8797-C6B11D53AEFA}" presName="node" presStyleLbl="node1" presStyleIdx="0" presStyleCnt="3">
        <dgm:presLayoutVars>
          <dgm:bulletEnabled val="1"/>
        </dgm:presLayoutVars>
      </dgm:prSet>
      <dgm:spPr/>
    </dgm:pt>
    <dgm:pt modelId="{C2F2DF9A-9D7B-4F0A-AD52-4EE21002B1C0}" type="pres">
      <dgm:prSet presAssocID="{85B4AA7E-ECB6-49E4-8797-C6B11D53AEFA}" presName="invisiNode" presStyleLbl="node1" presStyleIdx="0" presStyleCnt="3"/>
      <dgm:spPr/>
    </dgm:pt>
    <dgm:pt modelId="{F2CFACC7-D078-4BF5-B8CB-74BCCE67B4BB}" type="pres">
      <dgm:prSet presAssocID="{85B4AA7E-ECB6-49E4-8797-C6B11D53AEFA}" presName="imagNode" presStyleLbl="fgImgPlace1" presStyleIdx="0" presStyleCnt="3" custScaleY="104083">
        <dgm:style>
          <a:lnRef idx="2">
            <a:schemeClr val="accent1">
              <a:shade val="50000"/>
            </a:schemeClr>
          </a:lnRef>
          <a:fillRef idx="1">
            <a:schemeClr val="accent1"/>
          </a:fillRef>
          <a:effectRef idx="0">
            <a:schemeClr val="accent1"/>
          </a:effectRef>
          <a:fontRef idx="minor">
            <a:schemeClr val="lt1"/>
          </a:fontRef>
        </dgm:style>
      </dgm:prSet>
      <dgm:spPr>
        <a:blipFill rotWithShape="1">
          <a:blip xmlns:r="http://schemas.openxmlformats.org/officeDocument/2006/relationships" r:embed="rId1"/>
          <a:stretch>
            <a:fillRect/>
          </a:stretch>
        </a:blipFill>
        <a:ln>
          <a:solidFill>
            <a:schemeClr val="tx1"/>
          </a:solidFill>
        </a:ln>
        <a:effectLst>
          <a:outerShdw blurRad="50800" dist="38100" dir="2700000" algn="tl" rotWithShape="0">
            <a:prstClr val="black">
              <a:alpha val="40000"/>
            </a:prstClr>
          </a:outerShdw>
        </a:effectLst>
      </dgm:spPr>
    </dgm:pt>
    <dgm:pt modelId="{E8F5095C-2948-4EA0-A9B0-187CD4E47705}" type="pres">
      <dgm:prSet presAssocID="{18D6B957-877B-4AE4-A2A8-0168F74B2210}" presName="sibTrans" presStyleLbl="sibTrans2D1" presStyleIdx="0" presStyleCnt="0"/>
      <dgm:spPr/>
    </dgm:pt>
    <dgm:pt modelId="{8E8DF3CC-A47D-4D98-A54A-6058FCAB2607}" type="pres">
      <dgm:prSet presAssocID="{7DE1831A-A688-4990-BD4E-6DD37EADE718}" presName="compNode" presStyleCnt="0"/>
      <dgm:spPr/>
    </dgm:pt>
    <dgm:pt modelId="{1DF8D6B3-0BD7-40CF-BF6B-BA6F4B570C48}" type="pres">
      <dgm:prSet presAssocID="{7DE1831A-A688-4990-BD4E-6DD37EADE718}" presName="node" presStyleLbl="node1" presStyleIdx="1" presStyleCnt="3">
        <dgm:presLayoutVars>
          <dgm:bulletEnabled val="1"/>
        </dgm:presLayoutVars>
      </dgm:prSet>
      <dgm:spPr/>
    </dgm:pt>
    <dgm:pt modelId="{36269378-F9DF-49A8-937B-0FF8BAF98F51}" type="pres">
      <dgm:prSet presAssocID="{7DE1831A-A688-4990-BD4E-6DD37EADE718}" presName="invisiNode" presStyleLbl="node1" presStyleIdx="1" presStyleCnt="3"/>
      <dgm:spPr/>
    </dgm:pt>
    <dgm:pt modelId="{949DA035-9D2F-4E57-8916-6CC85D4F2827}" type="pres">
      <dgm:prSet presAssocID="{7DE1831A-A688-4990-BD4E-6DD37EADE718}" presName="imagNode" presStyleLbl="fgImgPlace1" presStyleIdx="1" presStyleCnt="3"/>
      <dgm:spPr>
        <a:blipFill rotWithShape="1">
          <a:blip xmlns:r="http://schemas.openxmlformats.org/officeDocument/2006/relationships" r:embed="rId2"/>
          <a:stretch>
            <a:fillRect/>
          </a:stretch>
        </a:blipFill>
        <a:ln>
          <a:solidFill>
            <a:schemeClr val="tx1"/>
          </a:solidFill>
        </a:ln>
        <a:effectLst>
          <a:outerShdw blurRad="50800" dist="38100" dir="2700000" algn="tl" rotWithShape="0">
            <a:prstClr val="black">
              <a:alpha val="40000"/>
            </a:prstClr>
          </a:outerShdw>
        </a:effectLst>
      </dgm:spPr>
    </dgm:pt>
    <dgm:pt modelId="{C766DAF2-09E8-4117-BFCC-01ACF1FFA6A1}" type="pres">
      <dgm:prSet presAssocID="{20AC41CE-2156-46A4-A9A0-F81EB17F5D3C}" presName="sibTrans" presStyleLbl="sibTrans2D1" presStyleIdx="0" presStyleCnt="0"/>
      <dgm:spPr/>
    </dgm:pt>
    <dgm:pt modelId="{0BF0D7AB-DE64-4B90-99BA-28002F1542BD}" type="pres">
      <dgm:prSet presAssocID="{54B4F59C-FAB6-4924-9CD8-B7FC97F36C28}" presName="compNode" presStyleCnt="0"/>
      <dgm:spPr/>
    </dgm:pt>
    <dgm:pt modelId="{033036C1-D758-49A0-BCC7-1B8F34DB2C13}" type="pres">
      <dgm:prSet presAssocID="{54B4F59C-FAB6-4924-9CD8-B7FC97F36C28}" presName="node" presStyleLbl="node1" presStyleIdx="2" presStyleCnt="3">
        <dgm:presLayoutVars>
          <dgm:bulletEnabled val="1"/>
        </dgm:presLayoutVars>
      </dgm:prSet>
      <dgm:spPr/>
    </dgm:pt>
    <dgm:pt modelId="{B72AE3E6-AA04-4DDA-8B0C-4095A20EB13A}" type="pres">
      <dgm:prSet presAssocID="{54B4F59C-FAB6-4924-9CD8-B7FC97F36C28}" presName="invisiNode" presStyleLbl="node1" presStyleIdx="2" presStyleCnt="3"/>
      <dgm:spPr/>
    </dgm:pt>
    <dgm:pt modelId="{D79D77BD-9D77-4E02-8F94-F14048D1880B}" type="pres">
      <dgm:prSet presAssocID="{54B4F59C-FAB6-4924-9CD8-B7FC97F36C28}" presName="imagNode" presStyleLbl="fgImgPlace1" presStyleIdx="2" presStyleCnt="3"/>
      <dgm:spPr>
        <a:blipFill rotWithShape="1">
          <a:blip xmlns:r="http://schemas.openxmlformats.org/officeDocument/2006/relationships" r:embed="rId3"/>
          <a:stretch>
            <a:fillRect/>
          </a:stretch>
        </a:blipFill>
        <a:ln>
          <a:solidFill>
            <a:schemeClr val="tx1"/>
          </a:solidFill>
        </a:ln>
        <a:effectLst>
          <a:outerShdw blurRad="50800" dist="38100" dir="2700000" algn="tl" rotWithShape="0">
            <a:prstClr val="black">
              <a:alpha val="40000"/>
            </a:prstClr>
          </a:outerShdw>
        </a:effectLst>
      </dgm:spPr>
    </dgm:pt>
  </dgm:ptLst>
  <dgm:cxnLst>
    <dgm:cxn modelId="{DFCCAD01-25A1-4EB5-8892-6CF7A691B845}" srcId="{63E2DF62-F4F3-47FB-92CD-10604F0E6CB9}" destId="{7DE1831A-A688-4990-BD4E-6DD37EADE718}" srcOrd="1" destOrd="0" parTransId="{036DC4B4-971B-49E2-BADE-C5B546454461}" sibTransId="{20AC41CE-2156-46A4-A9A0-F81EB17F5D3C}"/>
    <dgm:cxn modelId="{8956C725-F3D4-485B-A4C6-44BDF1513106}" srcId="{63E2DF62-F4F3-47FB-92CD-10604F0E6CB9}" destId="{85B4AA7E-ECB6-49E4-8797-C6B11D53AEFA}" srcOrd="0" destOrd="0" parTransId="{B826AABB-B3E1-44FA-936C-74024CDA9803}" sibTransId="{18D6B957-877B-4AE4-A2A8-0168F74B2210}"/>
    <dgm:cxn modelId="{CD09DB2A-A562-412B-9379-F914B009C642}" type="presOf" srcId="{63E2DF62-F4F3-47FB-92CD-10604F0E6CB9}" destId="{6BF0520E-E69D-4277-A9CC-ED542832B8C8}" srcOrd="0" destOrd="0" presId="urn:microsoft.com/office/officeart/2005/8/layout/pList2"/>
    <dgm:cxn modelId="{D6117446-1C9D-4B87-9660-5AD53E7EFF58}" srcId="{63E2DF62-F4F3-47FB-92CD-10604F0E6CB9}" destId="{54B4F59C-FAB6-4924-9CD8-B7FC97F36C28}" srcOrd="2" destOrd="0" parTransId="{3BC29CC5-5D68-4D86-B639-09CC55159829}" sibTransId="{9226194F-AB29-4C0E-8DC5-E739E91DAD2F}"/>
    <dgm:cxn modelId="{E6F64567-10AB-480F-AF01-ABA9DF74B945}" type="presOf" srcId="{20AC41CE-2156-46A4-A9A0-F81EB17F5D3C}" destId="{C766DAF2-09E8-4117-BFCC-01ACF1FFA6A1}" srcOrd="0" destOrd="0" presId="urn:microsoft.com/office/officeart/2005/8/layout/pList2"/>
    <dgm:cxn modelId="{C885556B-28D8-4D4D-ABE5-E5DADC6D78D2}" type="presOf" srcId="{7DE1831A-A688-4990-BD4E-6DD37EADE718}" destId="{1DF8D6B3-0BD7-40CF-BF6B-BA6F4B570C48}" srcOrd="0" destOrd="0" presId="urn:microsoft.com/office/officeart/2005/8/layout/pList2"/>
    <dgm:cxn modelId="{35F89790-6B2F-4240-8D82-BD933E62294E}" type="presOf" srcId="{85B4AA7E-ECB6-49E4-8797-C6B11D53AEFA}" destId="{0D810FDD-3FC2-4FAF-86AA-A340664E84C3}" srcOrd="0" destOrd="0" presId="urn:microsoft.com/office/officeart/2005/8/layout/pList2"/>
    <dgm:cxn modelId="{A8C3CBB7-3CA8-4860-8429-8C1B83135D67}" type="presOf" srcId="{18D6B957-877B-4AE4-A2A8-0168F74B2210}" destId="{E8F5095C-2948-4EA0-A9B0-187CD4E47705}" srcOrd="0" destOrd="0" presId="urn:microsoft.com/office/officeart/2005/8/layout/pList2"/>
    <dgm:cxn modelId="{2A98D3C6-E944-4396-B007-E916755852F2}" type="presOf" srcId="{54B4F59C-FAB6-4924-9CD8-B7FC97F36C28}" destId="{033036C1-D758-49A0-BCC7-1B8F34DB2C13}" srcOrd="0" destOrd="0" presId="urn:microsoft.com/office/officeart/2005/8/layout/pList2"/>
    <dgm:cxn modelId="{D6CADF37-594F-4393-AF91-AA645478EAC4}" type="presParOf" srcId="{6BF0520E-E69D-4277-A9CC-ED542832B8C8}" destId="{E28A43FB-91E5-4515-B59A-D118C3BFF7AB}" srcOrd="0" destOrd="0" presId="urn:microsoft.com/office/officeart/2005/8/layout/pList2"/>
    <dgm:cxn modelId="{955DD3AA-7C00-4420-AD22-55B4553A5F5C}" type="presParOf" srcId="{6BF0520E-E69D-4277-A9CC-ED542832B8C8}" destId="{247CE529-E8E0-446F-BF3C-B0D27B04A5FE}" srcOrd="1" destOrd="0" presId="urn:microsoft.com/office/officeart/2005/8/layout/pList2"/>
    <dgm:cxn modelId="{11F9F15A-EA83-48B0-9AEF-9112AA776F73}" type="presParOf" srcId="{247CE529-E8E0-446F-BF3C-B0D27B04A5FE}" destId="{C0E9C6BE-2936-4196-A7DE-D3494531D492}" srcOrd="0" destOrd="0" presId="urn:microsoft.com/office/officeart/2005/8/layout/pList2"/>
    <dgm:cxn modelId="{88A607DB-F6F6-4924-99AC-0A48898596B3}" type="presParOf" srcId="{C0E9C6BE-2936-4196-A7DE-D3494531D492}" destId="{0D810FDD-3FC2-4FAF-86AA-A340664E84C3}" srcOrd="0" destOrd="0" presId="urn:microsoft.com/office/officeart/2005/8/layout/pList2"/>
    <dgm:cxn modelId="{06C8D912-EF9A-4011-A269-98739D3359D4}" type="presParOf" srcId="{C0E9C6BE-2936-4196-A7DE-D3494531D492}" destId="{C2F2DF9A-9D7B-4F0A-AD52-4EE21002B1C0}" srcOrd="1" destOrd="0" presId="urn:microsoft.com/office/officeart/2005/8/layout/pList2"/>
    <dgm:cxn modelId="{29F1E86D-0F7A-430F-BF0C-4EFA496FCD67}" type="presParOf" srcId="{C0E9C6BE-2936-4196-A7DE-D3494531D492}" destId="{F2CFACC7-D078-4BF5-B8CB-74BCCE67B4BB}" srcOrd="2" destOrd="0" presId="urn:microsoft.com/office/officeart/2005/8/layout/pList2"/>
    <dgm:cxn modelId="{C86F693A-7D7F-4560-9985-397180CCD789}" type="presParOf" srcId="{247CE529-E8E0-446F-BF3C-B0D27B04A5FE}" destId="{E8F5095C-2948-4EA0-A9B0-187CD4E47705}" srcOrd="1" destOrd="0" presId="urn:microsoft.com/office/officeart/2005/8/layout/pList2"/>
    <dgm:cxn modelId="{A18FDC0C-18C8-48C3-8B5F-9C9870D4AC51}" type="presParOf" srcId="{247CE529-E8E0-446F-BF3C-B0D27B04A5FE}" destId="{8E8DF3CC-A47D-4D98-A54A-6058FCAB2607}" srcOrd="2" destOrd="0" presId="urn:microsoft.com/office/officeart/2005/8/layout/pList2"/>
    <dgm:cxn modelId="{38643508-96CE-4652-BD7B-DC338ECD371F}" type="presParOf" srcId="{8E8DF3CC-A47D-4D98-A54A-6058FCAB2607}" destId="{1DF8D6B3-0BD7-40CF-BF6B-BA6F4B570C48}" srcOrd="0" destOrd="0" presId="urn:microsoft.com/office/officeart/2005/8/layout/pList2"/>
    <dgm:cxn modelId="{16770D81-4F85-4CCF-99C5-687E5402B16B}" type="presParOf" srcId="{8E8DF3CC-A47D-4D98-A54A-6058FCAB2607}" destId="{36269378-F9DF-49A8-937B-0FF8BAF98F51}" srcOrd="1" destOrd="0" presId="urn:microsoft.com/office/officeart/2005/8/layout/pList2"/>
    <dgm:cxn modelId="{132E83EC-2DC8-4472-9937-FB570D47DAB4}" type="presParOf" srcId="{8E8DF3CC-A47D-4D98-A54A-6058FCAB2607}" destId="{949DA035-9D2F-4E57-8916-6CC85D4F2827}" srcOrd="2" destOrd="0" presId="urn:microsoft.com/office/officeart/2005/8/layout/pList2"/>
    <dgm:cxn modelId="{BE99DA01-6AF6-4AC3-A531-0B7BD567BD26}" type="presParOf" srcId="{247CE529-E8E0-446F-BF3C-B0D27B04A5FE}" destId="{C766DAF2-09E8-4117-BFCC-01ACF1FFA6A1}" srcOrd="3" destOrd="0" presId="urn:microsoft.com/office/officeart/2005/8/layout/pList2"/>
    <dgm:cxn modelId="{B2F10766-8A4B-4C8C-ADCC-0AEC30CD7939}" type="presParOf" srcId="{247CE529-E8E0-446F-BF3C-B0D27B04A5FE}" destId="{0BF0D7AB-DE64-4B90-99BA-28002F1542BD}" srcOrd="4" destOrd="0" presId="urn:microsoft.com/office/officeart/2005/8/layout/pList2"/>
    <dgm:cxn modelId="{767484F4-989F-4448-9B29-E65C3E414483}" type="presParOf" srcId="{0BF0D7AB-DE64-4B90-99BA-28002F1542BD}" destId="{033036C1-D758-49A0-BCC7-1B8F34DB2C13}" srcOrd="0" destOrd="0" presId="urn:microsoft.com/office/officeart/2005/8/layout/pList2"/>
    <dgm:cxn modelId="{134E82B0-0CB7-4C35-A058-14F46A0B51FE}" type="presParOf" srcId="{0BF0D7AB-DE64-4B90-99BA-28002F1542BD}" destId="{B72AE3E6-AA04-4DDA-8B0C-4095A20EB13A}" srcOrd="1" destOrd="0" presId="urn:microsoft.com/office/officeart/2005/8/layout/pList2"/>
    <dgm:cxn modelId="{B67356A7-993F-421B-9AA4-C003CBCB7068}" type="presParOf" srcId="{0BF0D7AB-DE64-4B90-99BA-28002F1542BD}" destId="{D79D77BD-9D77-4E02-8F94-F14048D1880B}" srcOrd="2" destOrd="0" presId="urn:microsoft.com/office/officeart/2005/8/layout/pList2"/>
  </dgm:cxnLst>
  <dgm:bg>
    <a:effectLst>
      <a:outerShdw blurRad="50800" dist="38100" dir="2700000" algn="tl" rotWithShape="0">
        <a:prstClr val="black">
          <a:alpha val="40000"/>
        </a:prstClr>
      </a:outerShdw>
    </a:effectLst>
  </dgm:bg>
  <dgm:whole>
    <a:ln w="9525" cap="flat" cmpd="sng" algn="ctr">
      <a:solidFill>
        <a:schemeClr val="tx1"/>
      </a:solidFill>
      <a:prstDash val="solid"/>
      <a:round/>
      <a:headEnd type="none" w="med" len="med"/>
      <a:tailEnd type="none" w="med" len="med"/>
    </a:ln>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B5391B-02E6-447F-A26D-662D26BDEB2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5853630-8313-4A48-AD81-4D6B7E1C6CEF}">
      <dgm:prSet phldrT="[Text]" custT="1"/>
      <dgm:spPr>
        <a:solidFill>
          <a:srgbClr val="002060"/>
        </a:solidFill>
        <a:ln>
          <a:solidFill>
            <a:schemeClr val="tx1"/>
          </a:solidFill>
        </a:ln>
      </dgm:spPr>
      <dgm:t>
        <a:bodyPr/>
        <a:lstStyle/>
        <a:p>
          <a:r>
            <a:rPr lang="en-US" sz="1400" dirty="0"/>
            <a:t>Accounting Structure</a:t>
          </a:r>
        </a:p>
      </dgm:t>
    </dgm:pt>
    <dgm:pt modelId="{3CC326ED-4DE9-4500-BE56-784B42CE0F66}" type="parTrans" cxnId="{4B4E1CF3-AB15-4FA5-80DF-73DC86B3ED7C}">
      <dgm:prSet/>
      <dgm:spPr/>
      <dgm:t>
        <a:bodyPr/>
        <a:lstStyle/>
        <a:p>
          <a:endParaRPr lang="en-US"/>
        </a:p>
      </dgm:t>
    </dgm:pt>
    <dgm:pt modelId="{E2EF2A70-C455-43A8-A643-CAB80E5CD9D4}" type="sibTrans" cxnId="{4B4E1CF3-AB15-4FA5-80DF-73DC86B3ED7C}">
      <dgm:prSet/>
      <dgm:spPr/>
      <dgm:t>
        <a:bodyPr/>
        <a:lstStyle/>
        <a:p>
          <a:endParaRPr lang="en-US"/>
        </a:p>
      </dgm:t>
    </dgm:pt>
    <dgm:pt modelId="{CF73E33B-8BE0-4448-9763-5D226A21B7AA}">
      <dgm:prSet phldrT="[Text]" custT="1"/>
      <dgm:spPr>
        <a:ln>
          <a:solidFill>
            <a:schemeClr val="tx1">
              <a:alpha val="90000"/>
            </a:schemeClr>
          </a:solidFill>
        </a:ln>
      </dgm:spPr>
      <dgm:t>
        <a:bodyPr anchor="ctr"/>
        <a:lstStyle/>
        <a:p>
          <a:pPr algn="l"/>
          <a:r>
            <a:rPr lang="en-US" sz="1500" b="0" i="1" kern="1200" dirty="0">
              <a:solidFill>
                <a:srgbClr val="002060"/>
              </a:solidFill>
              <a:latin typeface="+mn-lt"/>
            </a:rPr>
            <a:t>Chart of Accounts (</a:t>
          </a:r>
          <a:r>
            <a:rPr lang="en-US" sz="1500" b="0" i="1" kern="1200" dirty="0">
              <a:solidFill>
                <a:srgbClr val="002060"/>
              </a:solidFill>
              <a:latin typeface="+mn-lt"/>
              <a:ea typeface="+mn-ea"/>
              <a:cs typeface="+mn-cs"/>
            </a:rPr>
            <a:t>COA) and General Ledger (GL) numbering enhancements</a:t>
          </a:r>
        </a:p>
      </dgm:t>
    </dgm:pt>
    <dgm:pt modelId="{367BCE26-43F9-467C-965C-DFFE72866152}" type="parTrans" cxnId="{D3B0B22C-2926-4632-B950-9219221F41B3}">
      <dgm:prSet/>
      <dgm:spPr/>
      <dgm:t>
        <a:bodyPr/>
        <a:lstStyle/>
        <a:p>
          <a:endParaRPr lang="en-US"/>
        </a:p>
      </dgm:t>
    </dgm:pt>
    <dgm:pt modelId="{44F8173B-6AFD-47DB-B70E-2089AA96E9CB}" type="sibTrans" cxnId="{D3B0B22C-2926-4632-B950-9219221F41B3}">
      <dgm:prSet/>
      <dgm:spPr/>
      <dgm:t>
        <a:bodyPr/>
        <a:lstStyle/>
        <a:p>
          <a:endParaRPr lang="en-US"/>
        </a:p>
      </dgm:t>
    </dgm:pt>
    <dgm:pt modelId="{471A23A3-EACD-4145-B8A6-31F23E47D355}">
      <dgm:prSet phldrT="[Text]" custT="1"/>
      <dgm:spPr>
        <a:ln>
          <a:solidFill>
            <a:schemeClr val="tx1">
              <a:alpha val="90000"/>
            </a:schemeClr>
          </a:solidFill>
        </a:ln>
      </dgm:spPr>
      <dgm:t>
        <a:bodyPr anchor="ctr"/>
        <a:lstStyle/>
        <a:p>
          <a:pPr algn="l"/>
          <a:r>
            <a:rPr lang="en-US" sz="1500" b="0" i="1" kern="1200" dirty="0">
              <a:solidFill>
                <a:srgbClr val="002060"/>
              </a:solidFill>
              <a:latin typeface="+mn-lt"/>
            </a:rPr>
            <a:t>Cost Centers replacing outdated Accounting Units</a:t>
          </a:r>
        </a:p>
      </dgm:t>
    </dgm:pt>
    <dgm:pt modelId="{9DF81687-3A29-4381-9955-D6B48A9C74AF}" type="parTrans" cxnId="{C8CA04EC-8FCA-4E4D-9DEE-7931A9CDB15D}">
      <dgm:prSet/>
      <dgm:spPr/>
      <dgm:t>
        <a:bodyPr/>
        <a:lstStyle/>
        <a:p>
          <a:endParaRPr lang="en-US"/>
        </a:p>
      </dgm:t>
    </dgm:pt>
    <dgm:pt modelId="{1F9BFE22-7B61-4FCF-85FD-8AB530609E26}" type="sibTrans" cxnId="{C8CA04EC-8FCA-4E4D-9DEE-7931A9CDB15D}">
      <dgm:prSet/>
      <dgm:spPr/>
      <dgm:t>
        <a:bodyPr/>
        <a:lstStyle/>
        <a:p>
          <a:endParaRPr lang="en-US"/>
        </a:p>
      </dgm:t>
    </dgm:pt>
    <dgm:pt modelId="{3EA629DB-BF76-49B8-92F1-822537DE09EA}">
      <dgm:prSet phldrT="[Text]" custT="1"/>
      <dgm:spPr>
        <a:solidFill>
          <a:srgbClr val="002060"/>
        </a:solidFill>
        <a:ln>
          <a:solidFill>
            <a:schemeClr val="tx1"/>
          </a:solidFill>
        </a:ln>
      </dgm:spPr>
      <dgm:t>
        <a:bodyPr/>
        <a:lstStyle/>
        <a:p>
          <a:r>
            <a:rPr lang="en-US" sz="1400" dirty="0"/>
            <a:t>Documents </a:t>
          </a:r>
        </a:p>
      </dgm:t>
    </dgm:pt>
    <dgm:pt modelId="{2D5BCA7C-D48C-4310-B5C8-FE7CEE084933}" type="parTrans" cxnId="{7264481C-C853-4699-88D0-62F60CAE670E}">
      <dgm:prSet/>
      <dgm:spPr/>
      <dgm:t>
        <a:bodyPr/>
        <a:lstStyle/>
        <a:p>
          <a:endParaRPr lang="en-US"/>
        </a:p>
      </dgm:t>
    </dgm:pt>
    <dgm:pt modelId="{CFD16AFC-3476-48A3-B323-E90AC95B5210}" type="sibTrans" cxnId="{7264481C-C853-4699-88D0-62F60CAE670E}">
      <dgm:prSet/>
      <dgm:spPr/>
      <dgm:t>
        <a:bodyPr/>
        <a:lstStyle/>
        <a:p>
          <a:endParaRPr lang="en-US"/>
        </a:p>
      </dgm:t>
    </dgm:pt>
    <dgm:pt modelId="{6482E7C6-9B13-4786-8469-784CB7D8451E}">
      <dgm:prSet phldrT="[Text]" custT="1"/>
      <dgm:spPr>
        <a:ln>
          <a:solidFill>
            <a:schemeClr val="tx1">
              <a:alpha val="90000"/>
            </a:schemeClr>
          </a:solidFill>
        </a:ln>
      </dgm:spPr>
      <dgm:t>
        <a:bodyPr anchor="ctr"/>
        <a:lstStyle/>
        <a:p>
          <a:pPr algn="l"/>
          <a:r>
            <a:rPr lang="en-US" sz="1600" i="1" dirty="0">
              <a:solidFill>
                <a:srgbClr val="002060"/>
              </a:solidFill>
            </a:rPr>
            <a:t>Electronic and mobile expense reimbursement</a:t>
          </a:r>
        </a:p>
      </dgm:t>
    </dgm:pt>
    <dgm:pt modelId="{DB332D6C-483E-44B6-896C-DA6E8CF0AF3F}" type="sibTrans" cxnId="{A16D9CEC-FFFE-424C-9D09-F3E35378ABE1}">
      <dgm:prSet/>
      <dgm:spPr/>
      <dgm:t>
        <a:bodyPr/>
        <a:lstStyle/>
        <a:p>
          <a:endParaRPr lang="en-US"/>
        </a:p>
      </dgm:t>
    </dgm:pt>
    <dgm:pt modelId="{C74C471C-5699-4A5E-8842-8A3C732BAB29}" type="parTrans" cxnId="{A16D9CEC-FFFE-424C-9D09-F3E35378ABE1}">
      <dgm:prSet/>
      <dgm:spPr/>
      <dgm:t>
        <a:bodyPr/>
        <a:lstStyle/>
        <a:p>
          <a:endParaRPr lang="en-US"/>
        </a:p>
      </dgm:t>
    </dgm:pt>
    <dgm:pt modelId="{4B1578FA-78F3-4E70-806A-E640EDCED498}">
      <dgm:prSet phldrT="[Text]" custT="1"/>
      <dgm:spPr>
        <a:ln>
          <a:solidFill>
            <a:schemeClr val="tx1">
              <a:alpha val="90000"/>
            </a:schemeClr>
          </a:solidFill>
        </a:ln>
      </dgm:spPr>
      <dgm:t>
        <a:bodyPr anchor="ctr"/>
        <a:lstStyle/>
        <a:p>
          <a:pPr algn="ctr"/>
          <a:endParaRPr lang="en-US" sz="1600" b="0" i="1" kern="1200" dirty="0">
            <a:solidFill>
              <a:srgbClr val="002060"/>
            </a:solidFill>
          </a:endParaRPr>
        </a:p>
      </dgm:t>
    </dgm:pt>
    <dgm:pt modelId="{105D273E-6B64-403E-86E5-9AB78A8FE07F}" type="parTrans" cxnId="{6A0AF280-8D7B-46D7-A256-03FDA2A7773F}">
      <dgm:prSet/>
      <dgm:spPr/>
      <dgm:t>
        <a:bodyPr/>
        <a:lstStyle/>
        <a:p>
          <a:endParaRPr lang="en-US"/>
        </a:p>
      </dgm:t>
    </dgm:pt>
    <dgm:pt modelId="{D83DC3C0-FC49-468B-A47F-A09E6F92B7C5}" type="sibTrans" cxnId="{6A0AF280-8D7B-46D7-A256-03FDA2A7773F}">
      <dgm:prSet/>
      <dgm:spPr/>
      <dgm:t>
        <a:bodyPr/>
        <a:lstStyle/>
        <a:p>
          <a:endParaRPr lang="en-US"/>
        </a:p>
      </dgm:t>
    </dgm:pt>
    <dgm:pt modelId="{23700197-40FC-4E1E-A7B2-4DB14E41052F}">
      <dgm:prSet phldrT="[Text]" custT="1"/>
      <dgm:spPr>
        <a:solidFill>
          <a:srgbClr val="002060"/>
        </a:solidFill>
        <a:ln>
          <a:solidFill>
            <a:schemeClr val="tx1"/>
          </a:solidFill>
        </a:ln>
      </dgm:spPr>
      <dgm:t>
        <a:bodyPr/>
        <a:lstStyle/>
        <a:p>
          <a:r>
            <a:rPr lang="en-US" sz="1400" dirty="0"/>
            <a:t>Accounts Payable</a:t>
          </a:r>
        </a:p>
      </dgm:t>
    </dgm:pt>
    <dgm:pt modelId="{7C5A64AC-2D00-4C5B-9946-F15C569CE005}" type="sibTrans" cxnId="{288E15EE-7A66-40AE-8074-F0D8BB788BDB}">
      <dgm:prSet/>
      <dgm:spPr/>
      <dgm:t>
        <a:bodyPr/>
        <a:lstStyle/>
        <a:p>
          <a:endParaRPr lang="en-US"/>
        </a:p>
      </dgm:t>
    </dgm:pt>
    <dgm:pt modelId="{A84E6C29-8230-4BC3-839D-17B4D66B359B}" type="parTrans" cxnId="{288E15EE-7A66-40AE-8074-F0D8BB788BDB}">
      <dgm:prSet/>
      <dgm:spPr/>
      <dgm:t>
        <a:bodyPr/>
        <a:lstStyle/>
        <a:p>
          <a:endParaRPr lang="en-US"/>
        </a:p>
      </dgm:t>
    </dgm:pt>
    <dgm:pt modelId="{3122C7BB-9B4B-4F88-97C0-B36F47A6E6CD}">
      <dgm:prSet phldrT="[Text]" custT="1"/>
      <dgm:spPr>
        <a:ln>
          <a:solidFill>
            <a:schemeClr val="tx1">
              <a:alpha val="90000"/>
            </a:schemeClr>
          </a:solidFill>
        </a:ln>
      </dgm:spPr>
      <dgm:t>
        <a:bodyPr anchor="ctr"/>
        <a:lstStyle/>
        <a:p>
          <a:pPr algn="l"/>
          <a:r>
            <a:rPr lang="en-US" sz="1500" b="0" i="1" kern="1200" dirty="0">
              <a:solidFill>
                <a:srgbClr val="002060"/>
              </a:solidFill>
              <a:latin typeface="+mn-lt"/>
            </a:rPr>
            <a:t>Combining 3 companies: BUMG, BMCHP and BMC into 1 for BMCHS unified reporting</a:t>
          </a:r>
        </a:p>
      </dgm:t>
    </dgm:pt>
    <dgm:pt modelId="{E88CACC9-27D4-4599-9CC4-03EAE834DD44}" type="parTrans" cxnId="{FF9D5169-B337-4095-BAC3-EFB30FFFD933}">
      <dgm:prSet/>
      <dgm:spPr/>
      <dgm:t>
        <a:bodyPr/>
        <a:lstStyle/>
        <a:p>
          <a:endParaRPr lang="en-US"/>
        </a:p>
      </dgm:t>
    </dgm:pt>
    <dgm:pt modelId="{6BF1A2D5-68A1-498A-84AB-8E8F625F1CBD}" type="sibTrans" cxnId="{FF9D5169-B337-4095-BAC3-EFB30FFFD933}">
      <dgm:prSet/>
      <dgm:spPr/>
      <dgm:t>
        <a:bodyPr/>
        <a:lstStyle/>
        <a:p>
          <a:endParaRPr lang="en-US"/>
        </a:p>
      </dgm:t>
    </dgm:pt>
    <dgm:pt modelId="{A770BE0C-D7E5-489A-B3F7-2A1EA70EB4D0}">
      <dgm:prSet phldrT="[Text]" custT="1"/>
      <dgm:spPr>
        <a:ln>
          <a:solidFill>
            <a:schemeClr val="tx1">
              <a:alpha val="90000"/>
            </a:schemeClr>
          </a:solidFill>
        </a:ln>
      </dgm:spPr>
      <dgm:t>
        <a:bodyPr anchor="ctr"/>
        <a:lstStyle/>
        <a:p>
          <a:pPr algn="l"/>
          <a:r>
            <a:rPr lang="en-US" sz="1600" i="1" dirty="0">
              <a:solidFill>
                <a:srgbClr val="002060"/>
              </a:solidFill>
            </a:rPr>
            <a:t>Invoices entered by system via OCR </a:t>
          </a:r>
        </a:p>
      </dgm:t>
    </dgm:pt>
    <dgm:pt modelId="{6D1B1BC6-64E0-4CC6-B7CC-8512091D272F}" type="parTrans" cxnId="{650E1EAB-3A22-429D-BC0B-5D1E10D7AA39}">
      <dgm:prSet/>
      <dgm:spPr/>
      <dgm:t>
        <a:bodyPr/>
        <a:lstStyle/>
        <a:p>
          <a:endParaRPr lang="en-US"/>
        </a:p>
      </dgm:t>
    </dgm:pt>
    <dgm:pt modelId="{117DCEA7-FC5B-428F-B0B5-9A889C014D6D}" type="sibTrans" cxnId="{650E1EAB-3A22-429D-BC0B-5D1E10D7AA39}">
      <dgm:prSet/>
      <dgm:spPr/>
      <dgm:t>
        <a:bodyPr/>
        <a:lstStyle/>
        <a:p>
          <a:endParaRPr lang="en-US"/>
        </a:p>
      </dgm:t>
    </dgm:pt>
    <dgm:pt modelId="{34AD1038-2B07-46B9-B506-88544C991130}">
      <dgm:prSet phldrT="[Text]" custT="1"/>
      <dgm:spPr>
        <a:ln>
          <a:solidFill>
            <a:schemeClr val="tx1">
              <a:alpha val="90000"/>
            </a:schemeClr>
          </a:solidFill>
        </a:ln>
      </dgm:spPr>
      <dgm:t>
        <a:bodyPr anchor="ctr"/>
        <a:lstStyle/>
        <a:p>
          <a:pPr algn="l"/>
          <a:r>
            <a:rPr lang="en-US" sz="1500" b="0" i="1" kern="1200" dirty="0">
              <a:solidFill>
                <a:srgbClr val="002060"/>
              </a:solidFill>
              <a:latin typeface="+mn-lt"/>
            </a:rPr>
            <a:t>Supports P&amp;L reports  for Grant/projects</a:t>
          </a:r>
        </a:p>
      </dgm:t>
    </dgm:pt>
    <dgm:pt modelId="{43E69947-1EE3-4596-9C44-EF041A25340E}" type="parTrans" cxnId="{4FDF567A-7620-45A1-B52D-2F23832A2558}">
      <dgm:prSet/>
      <dgm:spPr/>
      <dgm:t>
        <a:bodyPr/>
        <a:lstStyle/>
        <a:p>
          <a:endParaRPr lang="en-US"/>
        </a:p>
      </dgm:t>
    </dgm:pt>
    <dgm:pt modelId="{2E52CAA9-A11B-4CB9-9010-7CBC8BEFC5B7}" type="sibTrans" cxnId="{4FDF567A-7620-45A1-B52D-2F23832A2558}">
      <dgm:prSet/>
      <dgm:spPr/>
      <dgm:t>
        <a:bodyPr/>
        <a:lstStyle/>
        <a:p>
          <a:endParaRPr lang="en-US"/>
        </a:p>
      </dgm:t>
    </dgm:pt>
    <dgm:pt modelId="{44FF1BBB-599E-4E02-B0F8-C5447564BF46}">
      <dgm:prSet phldrT="[Text]" custT="1"/>
      <dgm:spPr>
        <a:ln>
          <a:solidFill>
            <a:schemeClr val="tx1">
              <a:alpha val="90000"/>
            </a:schemeClr>
          </a:solidFill>
        </a:ln>
      </dgm:spPr>
      <dgm:t>
        <a:bodyPr anchor="ctr"/>
        <a:lstStyle/>
        <a:p>
          <a:pPr algn="l"/>
          <a:endParaRPr lang="en-US" sz="1600" b="0" i="1" kern="1200" dirty="0">
            <a:solidFill>
              <a:srgbClr val="002060"/>
            </a:solidFill>
            <a:latin typeface="Arial"/>
            <a:ea typeface="+mn-ea"/>
            <a:cs typeface="+mn-cs"/>
          </a:endParaRPr>
        </a:p>
      </dgm:t>
    </dgm:pt>
    <dgm:pt modelId="{EBA83E56-4DCC-406C-AC60-4E90595EFB96}" type="parTrans" cxnId="{DE0897B8-4DD8-4579-8D69-A3184D85C04E}">
      <dgm:prSet/>
      <dgm:spPr/>
      <dgm:t>
        <a:bodyPr/>
        <a:lstStyle/>
        <a:p>
          <a:endParaRPr lang="en-US"/>
        </a:p>
      </dgm:t>
    </dgm:pt>
    <dgm:pt modelId="{43211CE7-BCE4-4ABF-A449-D78D86859575}" type="sibTrans" cxnId="{DE0897B8-4DD8-4579-8D69-A3184D85C04E}">
      <dgm:prSet/>
      <dgm:spPr/>
      <dgm:t>
        <a:bodyPr/>
        <a:lstStyle/>
        <a:p>
          <a:endParaRPr lang="en-US"/>
        </a:p>
      </dgm:t>
    </dgm:pt>
    <dgm:pt modelId="{9AE85B5E-4F62-43B4-9BB3-57516F72E15B}">
      <dgm:prSet phldrT="[Text]" custT="1"/>
      <dgm:spPr>
        <a:ln>
          <a:solidFill>
            <a:schemeClr val="tx1">
              <a:alpha val="90000"/>
            </a:schemeClr>
          </a:solidFill>
        </a:ln>
      </dgm:spPr>
      <dgm:t>
        <a:bodyPr anchor="ctr"/>
        <a:lstStyle/>
        <a:p>
          <a:pPr algn="l"/>
          <a:endParaRPr lang="en-US" sz="1600" i="1" dirty="0">
            <a:solidFill>
              <a:srgbClr val="002060"/>
            </a:solidFill>
          </a:endParaRPr>
        </a:p>
      </dgm:t>
    </dgm:pt>
    <dgm:pt modelId="{0AAC6E05-8D33-4F23-BCBD-6398776E3698}" type="parTrans" cxnId="{8B7E3B07-8F62-4A18-8E07-D40B7CD02156}">
      <dgm:prSet/>
      <dgm:spPr/>
      <dgm:t>
        <a:bodyPr/>
        <a:lstStyle/>
        <a:p>
          <a:endParaRPr lang="en-US"/>
        </a:p>
      </dgm:t>
    </dgm:pt>
    <dgm:pt modelId="{9CDE860A-8AFE-47CA-B78F-82C234D2FB08}" type="sibTrans" cxnId="{8B7E3B07-8F62-4A18-8E07-D40B7CD02156}">
      <dgm:prSet/>
      <dgm:spPr/>
      <dgm:t>
        <a:bodyPr/>
        <a:lstStyle/>
        <a:p>
          <a:endParaRPr lang="en-US"/>
        </a:p>
      </dgm:t>
    </dgm:pt>
    <dgm:pt modelId="{ECF1E459-A1D5-4EF3-A8C3-9F1DBC82EF41}">
      <dgm:prSet phldrT="[Text]" custT="1"/>
      <dgm:spPr>
        <a:ln>
          <a:solidFill>
            <a:schemeClr val="tx1">
              <a:alpha val="90000"/>
            </a:schemeClr>
          </a:solidFill>
        </a:ln>
      </dgm:spPr>
      <dgm:t>
        <a:bodyPr anchor="ctr"/>
        <a:lstStyle/>
        <a:p>
          <a:pPr algn="l"/>
          <a:r>
            <a:rPr lang="en-US" sz="1600" i="1" dirty="0">
              <a:solidFill>
                <a:srgbClr val="002060"/>
              </a:solidFill>
            </a:rPr>
            <a:t>Attach e-receipts via phone/tablet/web</a:t>
          </a:r>
        </a:p>
      </dgm:t>
    </dgm:pt>
    <dgm:pt modelId="{76254C85-DA40-487D-A63C-0890D1A88CB6}" type="parTrans" cxnId="{8FE1B338-C1CF-43A4-9641-97AAD7B0D75B}">
      <dgm:prSet/>
      <dgm:spPr/>
      <dgm:t>
        <a:bodyPr/>
        <a:lstStyle/>
        <a:p>
          <a:endParaRPr lang="en-US"/>
        </a:p>
      </dgm:t>
    </dgm:pt>
    <dgm:pt modelId="{E981C042-E1EC-43E3-9D50-1E12E482F9EA}" type="sibTrans" cxnId="{8FE1B338-C1CF-43A4-9641-97AAD7B0D75B}">
      <dgm:prSet/>
      <dgm:spPr/>
      <dgm:t>
        <a:bodyPr/>
        <a:lstStyle/>
        <a:p>
          <a:endParaRPr lang="en-US"/>
        </a:p>
      </dgm:t>
    </dgm:pt>
    <dgm:pt modelId="{028C72E9-C9E0-4B9D-B1D9-D7C4D2CE93FF}">
      <dgm:prSet phldrT="[Text]" custT="1"/>
      <dgm:spPr>
        <a:ln>
          <a:solidFill>
            <a:schemeClr val="tx1">
              <a:alpha val="90000"/>
            </a:schemeClr>
          </a:solidFill>
        </a:ln>
      </dgm:spPr>
      <dgm:t>
        <a:bodyPr anchor="ctr"/>
        <a:lstStyle/>
        <a:p>
          <a:pPr algn="l"/>
          <a:endParaRPr lang="en-US" sz="1600" i="1" dirty="0">
            <a:solidFill>
              <a:srgbClr val="002060"/>
            </a:solidFill>
          </a:endParaRPr>
        </a:p>
      </dgm:t>
    </dgm:pt>
    <dgm:pt modelId="{96D23BF7-FDA1-4CF3-B077-51818BD6CA66}" type="parTrans" cxnId="{57D5EAB7-C905-43AD-8126-934B070CFA76}">
      <dgm:prSet/>
      <dgm:spPr/>
      <dgm:t>
        <a:bodyPr/>
        <a:lstStyle/>
        <a:p>
          <a:endParaRPr lang="en-US"/>
        </a:p>
      </dgm:t>
    </dgm:pt>
    <dgm:pt modelId="{AC6B58B5-D831-4F31-8E25-75631AFDD854}" type="sibTrans" cxnId="{57D5EAB7-C905-43AD-8126-934B070CFA76}">
      <dgm:prSet/>
      <dgm:spPr/>
      <dgm:t>
        <a:bodyPr/>
        <a:lstStyle/>
        <a:p>
          <a:endParaRPr lang="en-US"/>
        </a:p>
      </dgm:t>
    </dgm:pt>
    <dgm:pt modelId="{52332889-CFA6-44B7-8B18-D3760358F161}">
      <dgm:prSet phldrT="[Text]" custT="1"/>
      <dgm:spPr>
        <a:ln>
          <a:solidFill>
            <a:schemeClr val="tx1">
              <a:alpha val="90000"/>
            </a:schemeClr>
          </a:solidFill>
        </a:ln>
      </dgm:spPr>
      <dgm:t>
        <a:bodyPr anchor="ctr"/>
        <a:lstStyle/>
        <a:p>
          <a:pPr algn="l"/>
          <a:r>
            <a:rPr lang="en-US" sz="1600" i="1" dirty="0">
              <a:solidFill>
                <a:srgbClr val="002060"/>
              </a:solidFill>
            </a:rPr>
            <a:t>Electronic Invoice Approval</a:t>
          </a:r>
        </a:p>
      </dgm:t>
    </dgm:pt>
    <dgm:pt modelId="{26443B26-D43A-47AE-B67E-0A8BE47AD8FA}" type="parTrans" cxnId="{73FE904B-9E76-45F2-9F25-E22363B50DEC}">
      <dgm:prSet/>
      <dgm:spPr/>
      <dgm:t>
        <a:bodyPr/>
        <a:lstStyle/>
        <a:p>
          <a:endParaRPr lang="en-US"/>
        </a:p>
      </dgm:t>
    </dgm:pt>
    <dgm:pt modelId="{407F2E94-7642-42EF-848D-04D9929B1A68}" type="sibTrans" cxnId="{73FE904B-9E76-45F2-9F25-E22363B50DEC}">
      <dgm:prSet/>
      <dgm:spPr/>
      <dgm:t>
        <a:bodyPr/>
        <a:lstStyle/>
        <a:p>
          <a:endParaRPr lang="en-US"/>
        </a:p>
      </dgm:t>
    </dgm:pt>
    <dgm:pt modelId="{3B910CC8-3444-4AA1-A775-281F8337B835}">
      <dgm:prSet phldrT="[Text]" custT="1"/>
      <dgm:spPr>
        <a:ln>
          <a:solidFill>
            <a:schemeClr val="tx1">
              <a:alpha val="90000"/>
            </a:schemeClr>
          </a:solidFill>
        </a:ln>
      </dgm:spPr>
      <dgm:t>
        <a:bodyPr anchor="ctr"/>
        <a:lstStyle/>
        <a:p>
          <a:pPr algn="l"/>
          <a:endParaRPr lang="en-US" sz="1600" i="1" dirty="0">
            <a:solidFill>
              <a:srgbClr val="002060"/>
            </a:solidFill>
          </a:endParaRPr>
        </a:p>
      </dgm:t>
    </dgm:pt>
    <dgm:pt modelId="{87B1D156-CDC6-461B-8CE9-6B1CC49D0A50}">
      <dgm:prSet phldrT="[Text]" custT="1"/>
      <dgm:spPr>
        <a:ln>
          <a:solidFill>
            <a:schemeClr val="tx1">
              <a:alpha val="90000"/>
            </a:schemeClr>
          </a:solidFill>
        </a:ln>
      </dgm:spPr>
      <dgm:t>
        <a:bodyPr anchor="ctr"/>
        <a:lstStyle/>
        <a:p>
          <a:pPr algn="l"/>
          <a:endParaRPr lang="en-US" sz="1600" i="1" dirty="0">
            <a:solidFill>
              <a:srgbClr val="002060"/>
            </a:solidFill>
          </a:endParaRPr>
        </a:p>
      </dgm:t>
    </dgm:pt>
    <dgm:pt modelId="{76600A01-C823-4764-A844-62787A1889E1}" type="sibTrans" cxnId="{034257A0-8D5F-4A87-81C5-141863B9477E}">
      <dgm:prSet/>
      <dgm:spPr/>
      <dgm:t>
        <a:bodyPr/>
        <a:lstStyle/>
        <a:p>
          <a:endParaRPr lang="en-US"/>
        </a:p>
      </dgm:t>
    </dgm:pt>
    <dgm:pt modelId="{930DC554-7630-4CA4-A2CB-63913B2F0536}" type="parTrans" cxnId="{034257A0-8D5F-4A87-81C5-141863B9477E}">
      <dgm:prSet/>
      <dgm:spPr/>
      <dgm:t>
        <a:bodyPr/>
        <a:lstStyle/>
        <a:p>
          <a:endParaRPr lang="en-US"/>
        </a:p>
      </dgm:t>
    </dgm:pt>
    <dgm:pt modelId="{608C8999-1C84-48A7-B6A2-4335E284D372}" type="sibTrans" cxnId="{47E918CC-8248-4968-AF3C-2B0AAAF8A960}">
      <dgm:prSet/>
      <dgm:spPr/>
      <dgm:t>
        <a:bodyPr/>
        <a:lstStyle/>
        <a:p>
          <a:endParaRPr lang="en-US"/>
        </a:p>
      </dgm:t>
    </dgm:pt>
    <dgm:pt modelId="{20F54DD9-09D4-4D95-95EE-E755CECB67FA}" type="parTrans" cxnId="{47E918CC-8248-4968-AF3C-2B0AAAF8A960}">
      <dgm:prSet/>
      <dgm:spPr/>
      <dgm:t>
        <a:bodyPr/>
        <a:lstStyle/>
        <a:p>
          <a:endParaRPr lang="en-US"/>
        </a:p>
      </dgm:t>
    </dgm:pt>
    <dgm:pt modelId="{F1BBEBD7-241C-4654-87D8-E72E857FE920}">
      <dgm:prSet phldrT="[Text]" custT="1"/>
      <dgm:spPr>
        <a:ln>
          <a:solidFill>
            <a:schemeClr val="tx1">
              <a:alpha val="90000"/>
            </a:schemeClr>
          </a:solidFill>
        </a:ln>
      </dgm:spPr>
      <dgm:t>
        <a:bodyPr anchor="ctr"/>
        <a:lstStyle/>
        <a:p>
          <a:pPr algn="l"/>
          <a:r>
            <a:rPr lang="en-US" sz="1600" i="1" dirty="0">
              <a:solidFill>
                <a:srgbClr val="002060"/>
              </a:solidFill>
            </a:rPr>
            <a:t>Pre-Award and Funds Documents stored in InfoEd</a:t>
          </a:r>
        </a:p>
      </dgm:t>
    </dgm:pt>
    <dgm:pt modelId="{C3F1F30A-C722-4BB8-AD81-284FFC48A79F}" type="sibTrans" cxnId="{DB973B1E-77FA-4F6F-8F1E-19A0D6DB4FC5}">
      <dgm:prSet/>
      <dgm:spPr/>
      <dgm:t>
        <a:bodyPr/>
        <a:lstStyle/>
        <a:p>
          <a:endParaRPr lang="en-US"/>
        </a:p>
      </dgm:t>
    </dgm:pt>
    <dgm:pt modelId="{2D0C44D4-2C50-4341-8BA3-237A3D083950}" type="parTrans" cxnId="{DB973B1E-77FA-4F6F-8F1E-19A0D6DB4FC5}">
      <dgm:prSet/>
      <dgm:spPr/>
      <dgm:t>
        <a:bodyPr/>
        <a:lstStyle/>
        <a:p>
          <a:endParaRPr lang="en-US"/>
        </a:p>
      </dgm:t>
    </dgm:pt>
    <dgm:pt modelId="{2429B4DE-0803-4834-9F1E-DC9470D26DBA}">
      <dgm:prSet phldrT="[Text]" custT="1"/>
      <dgm:spPr>
        <a:ln>
          <a:solidFill>
            <a:schemeClr val="tx1">
              <a:alpha val="90000"/>
            </a:schemeClr>
          </a:solidFill>
        </a:ln>
      </dgm:spPr>
      <dgm:t>
        <a:bodyPr anchor="ctr"/>
        <a:lstStyle/>
        <a:p>
          <a:pPr algn="l"/>
          <a:r>
            <a:rPr lang="en-US" sz="1600" i="1" dirty="0">
              <a:solidFill>
                <a:srgbClr val="002060"/>
              </a:solidFill>
            </a:rPr>
            <a:t>Financial Transactions stored in Infor and visible in Reports</a:t>
          </a:r>
        </a:p>
      </dgm:t>
    </dgm:pt>
    <dgm:pt modelId="{C978FD35-C6A1-490F-B9B6-17F161B0EC24}" type="parTrans" cxnId="{BAFD5F22-BC37-46A9-8030-E9DB439FFF39}">
      <dgm:prSet/>
      <dgm:spPr/>
      <dgm:t>
        <a:bodyPr/>
        <a:lstStyle/>
        <a:p>
          <a:endParaRPr lang="en-US"/>
        </a:p>
      </dgm:t>
    </dgm:pt>
    <dgm:pt modelId="{3287E100-E519-4455-A421-71B0D9621738}" type="sibTrans" cxnId="{BAFD5F22-BC37-46A9-8030-E9DB439FFF39}">
      <dgm:prSet/>
      <dgm:spPr/>
      <dgm:t>
        <a:bodyPr/>
        <a:lstStyle/>
        <a:p>
          <a:endParaRPr lang="en-US"/>
        </a:p>
      </dgm:t>
    </dgm:pt>
    <dgm:pt modelId="{9B19E437-68BB-4839-BB70-C4BB74E2DAB8}">
      <dgm:prSet phldrT="[Text]" custT="1"/>
      <dgm:spPr>
        <a:ln>
          <a:solidFill>
            <a:schemeClr val="tx1">
              <a:alpha val="90000"/>
            </a:schemeClr>
          </a:solidFill>
        </a:ln>
      </dgm:spPr>
      <dgm:t>
        <a:bodyPr anchor="ctr"/>
        <a:lstStyle/>
        <a:p>
          <a:pPr algn="l"/>
          <a:endParaRPr lang="en-US" sz="1600" i="1" dirty="0">
            <a:solidFill>
              <a:srgbClr val="002060"/>
            </a:solidFill>
          </a:endParaRPr>
        </a:p>
      </dgm:t>
    </dgm:pt>
    <dgm:pt modelId="{709CA7FC-4EC2-42B4-8666-459BE7CD9C9B}" type="parTrans" cxnId="{AA390DAF-EF82-44ED-8281-52EB0D8D4299}">
      <dgm:prSet/>
      <dgm:spPr/>
      <dgm:t>
        <a:bodyPr/>
        <a:lstStyle/>
        <a:p>
          <a:endParaRPr lang="en-US"/>
        </a:p>
      </dgm:t>
    </dgm:pt>
    <dgm:pt modelId="{CF5AD316-CB72-4661-9B9E-787833501EF4}" type="sibTrans" cxnId="{AA390DAF-EF82-44ED-8281-52EB0D8D4299}">
      <dgm:prSet/>
      <dgm:spPr/>
      <dgm:t>
        <a:bodyPr/>
        <a:lstStyle/>
        <a:p>
          <a:endParaRPr lang="en-US"/>
        </a:p>
      </dgm:t>
    </dgm:pt>
    <dgm:pt modelId="{F4986004-A2D5-4E0E-83F8-C6744C43BA5B}">
      <dgm:prSet phldrT="[Text]" custT="1"/>
      <dgm:spPr>
        <a:ln>
          <a:solidFill>
            <a:schemeClr val="tx1">
              <a:alpha val="90000"/>
            </a:schemeClr>
          </a:solidFill>
        </a:ln>
      </dgm:spPr>
      <dgm:t>
        <a:bodyPr anchor="ctr"/>
        <a:lstStyle/>
        <a:p>
          <a:pPr algn="l"/>
          <a:endParaRPr lang="en-US" sz="1600" i="1" dirty="0">
            <a:solidFill>
              <a:srgbClr val="002060"/>
            </a:solidFill>
          </a:endParaRPr>
        </a:p>
      </dgm:t>
    </dgm:pt>
    <dgm:pt modelId="{0C733493-16FF-4120-A70B-AEBCFF4E398B}" type="parTrans" cxnId="{76DC721C-3A02-4D4F-AE09-0DC43B182CF7}">
      <dgm:prSet/>
      <dgm:spPr/>
      <dgm:t>
        <a:bodyPr/>
        <a:lstStyle/>
        <a:p>
          <a:endParaRPr lang="en-US"/>
        </a:p>
      </dgm:t>
    </dgm:pt>
    <dgm:pt modelId="{14F9641C-7218-48F3-97FA-FF515BEF046B}" type="sibTrans" cxnId="{76DC721C-3A02-4D4F-AE09-0DC43B182CF7}">
      <dgm:prSet/>
      <dgm:spPr/>
      <dgm:t>
        <a:bodyPr/>
        <a:lstStyle/>
        <a:p>
          <a:endParaRPr lang="en-US"/>
        </a:p>
      </dgm:t>
    </dgm:pt>
    <dgm:pt modelId="{5A73E615-1E16-4A11-8332-C57BA3E59B7B}" type="pres">
      <dgm:prSet presAssocID="{6DB5391B-02E6-447F-A26D-662D26BDEB28}" presName="Name0" presStyleCnt="0">
        <dgm:presLayoutVars>
          <dgm:dir/>
          <dgm:animLvl val="lvl"/>
          <dgm:resizeHandles val="exact"/>
        </dgm:presLayoutVars>
      </dgm:prSet>
      <dgm:spPr/>
    </dgm:pt>
    <dgm:pt modelId="{8D9B90D9-C70C-4B97-975C-ADCA14B3D33A}" type="pres">
      <dgm:prSet presAssocID="{A5853630-8313-4A48-AD81-4D6B7E1C6CEF}" presName="composite" presStyleCnt="0"/>
      <dgm:spPr/>
    </dgm:pt>
    <dgm:pt modelId="{1C6BA093-9465-4D5B-B747-D89B15C3C05B}" type="pres">
      <dgm:prSet presAssocID="{A5853630-8313-4A48-AD81-4D6B7E1C6CEF}" presName="parTx" presStyleLbl="alignNode1" presStyleIdx="0" presStyleCnt="3" custScaleX="109736">
        <dgm:presLayoutVars>
          <dgm:chMax val="0"/>
          <dgm:chPref val="0"/>
          <dgm:bulletEnabled val="1"/>
        </dgm:presLayoutVars>
      </dgm:prSet>
      <dgm:spPr/>
    </dgm:pt>
    <dgm:pt modelId="{DC747FA7-E0D6-4E4D-B2C0-87E35C37EA34}" type="pres">
      <dgm:prSet presAssocID="{A5853630-8313-4A48-AD81-4D6B7E1C6CEF}" presName="desTx" presStyleLbl="alignAccFollowNode1" presStyleIdx="0" presStyleCnt="3" custScaleX="109736">
        <dgm:presLayoutVars>
          <dgm:bulletEnabled val="1"/>
        </dgm:presLayoutVars>
      </dgm:prSet>
      <dgm:spPr/>
    </dgm:pt>
    <dgm:pt modelId="{E2B160B9-966F-4DB1-A3E3-EB40F88D5300}" type="pres">
      <dgm:prSet presAssocID="{E2EF2A70-C455-43A8-A643-CAB80E5CD9D4}" presName="space" presStyleCnt="0"/>
      <dgm:spPr/>
    </dgm:pt>
    <dgm:pt modelId="{5AF57800-BB90-4F45-A970-ABCE79850164}" type="pres">
      <dgm:prSet presAssocID="{23700197-40FC-4E1E-A7B2-4DB14E41052F}" presName="composite" presStyleCnt="0"/>
      <dgm:spPr/>
    </dgm:pt>
    <dgm:pt modelId="{6B7C2E3E-A06A-4F90-9690-6F79C7858815}" type="pres">
      <dgm:prSet presAssocID="{23700197-40FC-4E1E-A7B2-4DB14E41052F}" presName="parTx" presStyleLbl="alignNode1" presStyleIdx="1" presStyleCnt="3" custScaleX="110744">
        <dgm:presLayoutVars>
          <dgm:chMax val="0"/>
          <dgm:chPref val="0"/>
          <dgm:bulletEnabled val="1"/>
        </dgm:presLayoutVars>
      </dgm:prSet>
      <dgm:spPr/>
    </dgm:pt>
    <dgm:pt modelId="{BD09415F-1E3A-4BC0-8C76-FBA5D0F32C09}" type="pres">
      <dgm:prSet presAssocID="{23700197-40FC-4E1E-A7B2-4DB14E41052F}" presName="desTx" presStyleLbl="alignAccFollowNode1" presStyleIdx="1" presStyleCnt="3" custScaleX="110744">
        <dgm:presLayoutVars>
          <dgm:bulletEnabled val="1"/>
        </dgm:presLayoutVars>
      </dgm:prSet>
      <dgm:spPr/>
    </dgm:pt>
    <dgm:pt modelId="{A1E10D45-A957-4D69-A3CD-78423EA80FC2}" type="pres">
      <dgm:prSet presAssocID="{7C5A64AC-2D00-4C5B-9946-F15C569CE005}" presName="space" presStyleCnt="0"/>
      <dgm:spPr/>
    </dgm:pt>
    <dgm:pt modelId="{E3D3F4BD-37C3-44D7-88F9-F8C4BB26C11D}" type="pres">
      <dgm:prSet presAssocID="{3EA629DB-BF76-49B8-92F1-822537DE09EA}" presName="composite" presStyleCnt="0"/>
      <dgm:spPr/>
    </dgm:pt>
    <dgm:pt modelId="{BC83BC39-CEBA-41EB-A9C0-22538D3C938E}" type="pres">
      <dgm:prSet presAssocID="{3EA629DB-BF76-49B8-92F1-822537DE09EA}" presName="parTx" presStyleLbl="alignNode1" presStyleIdx="2" presStyleCnt="3" custScaleX="112041">
        <dgm:presLayoutVars>
          <dgm:chMax val="0"/>
          <dgm:chPref val="0"/>
          <dgm:bulletEnabled val="1"/>
        </dgm:presLayoutVars>
      </dgm:prSet>
      <dgm:spPr/>
    </dgm:pt>
    <dgm:pt modelId="{D2D6E369-10B8-4090-B179-45A69D9B4F5E}" type="pres">
      <dgm:prSet presAssocID="{3EA629DB-BF76-49B8-92F1-822537DE09EA}" presName="desTx" presStyleLbl="alignAccFollowNode1" presStyleIdx="2" presStyleCnt="3" custScaleX="112041">
        <dgm:presLayoutVars>
          <dgm:bulletEnabled val="1"/>
        </dgm:presLayoutVars>
      </dgm:prSet>
      <dgm:spPr/>
    </dgm:pt>
  </dgm:ptLst>
  <dgm:cxnLst>
    <dgm:cxn modelId="{8B7E3B07-8F62-4A18-8E07-D40B7CD02156}" srcId="{23700197-40FC-4E1E-A7B2-4DB14E41052F}" destId="{9AE85B5E-4F62-43B4-9BB3-57516F72E15B}" srcOrd="3" destOrd="0" parTransId="{0AAC6E05-8D33-4F23-BCBD-6398776E3698}" sibTransId="{9CDE860A-8AFE-47CA-B78F-82C234D2FB08}"/>
    <dgm:cxn modelId="{7264481C-C853-4699-88D0-62F60CAE670E}" srcId="{6DB5391B-02E6-447F-A26D-662D26BDEB28}" destId="{3EA629DB-BF76-49B8-92F1-822537DE09EA}" srcOrd="2" destOrd="0" parTransId="{2D5BCA7C-D48C-4310-B5C8-FE7CEE084933}" sibTransId="{CFD16AFC-3476-48A3-B323-E90AC95B5210}"/>
    <dgm:cxn modelId="{76DC721C-3A02-4D4F-AE09-0DC43B182CF7}" srcId="{3EA629DB-BF76-49B8-92F1-822537DE09EA}" destId="{F4986004-A2D5-4E0E-83F8-C6744C43BA5B}" srcOrd="1" destOrd="0" parTransId="{0C733493-16FF-4120-A70B-AEBCFF4E398B}" sibTransId="{14F9641C-7218-48F3-97FA-FF515BEF046B}"/>
    <dgm:cxn modelId="{AB96761D-BBF0-46DA-A32E-86B08AFF600E}" type="presOf" srcId="{A5853630-8313-4A48-AD81-4D6B7E1C6CEF}" destId="{1C6BA093-9465-4D5B-B747-D89B15C3C05B}" srcOrd="0" destOrd="0" presId="urn:microsoft.com/office/officeart/2005/8/layout/hList1"/>
    <dgm:cxn modelId="{DB973B1E-77FA-4F6F-8F1E-19A0D6DB4FC5}" srcId="{3EA629DB-BF76-49B8-92F1-822537DE09EA}" destId="{F1BBEBD7-241C-4654-87D8-E72E857FE920}" srcOrd="0" destOrd="0" parTransId="{2D0C44D4-2C50-4341-8BA3-237A3D083950}" sibTransId="{C3F1F30A-C722-4BB8-AD81-284FFC48A79F}"/>
    <dgm:cxn modelId="{BAFD5F22-BC37-46A9-8030-E9DB439FFF39}" srcId="{3EA629DB-BF76-49B8-92F1-822537DE09EA}" destId="{2429B4DE-0803-4834-9F1E-DC9470D26DBA}" srcOrd="3" destOrd="0" parTransId="{C978FD35-C6A1-490F-B9B6-17F161B0EC24}" sibTransId="{3287E100-E519-4455-A421-71B0D9621738}"/>
    <dgm:cxn modelId="{0CFE082C-5B44-44A5-B2DB-1E5BA3C9EEEB}" type="presOf" srcId="{F1BBEBD7-241C-4654-87D8-E72E857FE920}" destId="{D2D6E369-10B8-4090-B179-45A69D9B4F5E}" srcOrd="0" destOrd="0" presId="urn:microsoft.com/office/officeart/2005/8/layout/hList1"/>
    <dgm:cxn modelId="{D3B0B22C-2926-4632-B950-9219221F41B3}" srcId="{A5853630-8313-4A48-AD81-4D6B7E1C6CEF}" destId="{CF73E33B-8BE0-4448-9763-5D226A21B7AA}" srcOrd="1" destOrd="0" parTransId="{367BCE26-43F9-467C-965C-DFFE72866152}" sibTransId="{44F8173B-6AFD-47DB-B70E-2089AA96E9CB}"/>
    <dgm:cxn modelId="{8FE1B338-C1CF-43A4-9641-97AAD7B0D75B}" srcId="{6482E7C6-9B13-4786-8469-784CB7D8451E}" destId="{ECF1E459-A1D5-4EF3-A8C3-9F1DBC82EF41}" srcOrd="0" destOrd="0" parTransId="{76254C85-DA40-487D-A63C-0890D1A88CB6}" sibTransId="{E981C042-E1EC-43E3-9D50-1E12E482F9EA}"/>
    <dgm:cxn modelId="{30242E41-B26E-40D9-AA22-17B1000F2235}" type="presOf" srcId="{471A23A3-EACD-4145-B8A6-31F23E47D355}" destId="{DC747FA7-E0D6-4E4D-B2C0-87E35C37EA34}" srcOrd="0" destOrd="2" presId="urn:microsoft.com/office/officeart/2005/8/layout/hList1"/>
    <dgm:cxn modelId="{60D42662-CBA5-404B-B181-AFE1669C66BC}" type="presOf" srcId="{9AE85B5E-4F62-43B4-9BB3-57516F72E15B}" destId="{BD09415F-1E3A-4BC0-8C76-FBA5D0F32C09}" srcOrd="0" destOrd="3" presId="urn:microsoft.com/office/officeart/2005/8/layout/hList1"/>
    <dgm:cxn modelId="{50DB8F44-115E-4642-A3CC-53A558D655E3}" type="presOf" srcId="{CF73E33B-8BE0-4448-9763-5D226A21B7AA}" destId="{DC747FA7-E0D6-4E4D-B2C0-87E35C37EA34}" srcOrd="0" destOrd="1" presId="urn:microsoft.com/office/officeart/2005/8/layout/hList1"/>
    <dgm:cxn modelId="{EE644447-028A-4B86-A957-B21613F89477}" type="presOf" srcId="{23700197-40FC-4E1E-A7B2-4DB14E41052F}" destId="{6B7C2E3E-A06A-4F90-9690-6F79C7858815}" srcOrd="0" destOrd="0" presId="urn:microsoft.com/office/officeart/2005/8/layout/hList1"/>
    <dgm:cxn modelId="{FF9D5169-B337-4095-BAC3-EFB30FFFD933}" srcId="{A5853630-8313-4A48-AD81-4D6B7E1C6CEF}" destId="{3122C7BB-9B4B-4F88-97C0-B36F47A6E6CD}" srcOrd="3" destOrd="0" parTransId="{E88CACC9-27D4-4599-9CC4-03EAE834DD44}" sibTransId="{6BF1A2D5-68A1-498A-84AB-8E8F625F1CBD}"/>
    <dgm:cxn modelId="{E82EEF4A-A4F2-4E1A-9C1C-04F3FC2BF9A5}" type="presOf" srcId="{3B910CC8-3444-4AA1-A775-281F8337B835}" destId="{D2D6E369-10B8-4090-B179-45A69D9B4F5E}" srcOrd="0" destOrd="5" presId="urn:microsoft.com/office/officeart/2005/8/layout/hList1"/>
    <dgm:cxn modelId="{73FE904B-9E76-45F2-9F25-E22363B50DEC}" srcId="{23700197-40FC-4E1E-A7B2-4DB14E41052F}" destId="{52332889-CFA6-44B7-8B18-D3760358F161}" srcOrd="2" destOrd="0" parTransId="{26443B26-D43A-47AE-B67E-0A8BE47AD8FA}" sibTransId="{407F2E94-7642-42EF-848D-04D9929B1A68}"/>
    <dgm:cxn modelId="{1159266C-FA99-415C-A29F-71477C8A4940}" type="presOf" srcId="{6DB5391B-02E6-447F-A26D-662D26BDEB28}" destId="{5A73E615-1E16-4A11-8332-C57BA3E59B7B}" srcOrd="0" destOrd="0" presId="urn:microsoft.com/office/officeart/2005/8/layout/hList1"/>
    <dgm:cxn modelId="{0FA49F4E-02A9-41D4-BE4E-1F0DCEFBA914}" type="presOf" srcId="{9B19E437-68BB-4839-BB70-C4BB74E2DAB8}" destId="{D2D6E369-10B8-4090-B179-45A69D9B4F5E}" srcOrd="0" destOrd="2" presId="urn:microsoft.com/office/officeart/2005/8/layout/hList1"/>
    <dgm:cxn modelId="{7A445671-D4C3-4F6F-B0D6-0DF6CB14A4CC}" type="presOf" srcId="{87B1D156-CDC6-461B-8CE9-6B1CC49D0A50}" destId="{D2D6E369-10B8-4090-B179-45A69D9B4F5E}" srcOrd="0" destOrd="4" presId="urn:microsoft.com/office/officeart/2005/8/layout/hList1"/>
    <dgm:cxn modelId="{2126B651-B9C9-45CB-8E47-1C8EBAE3924C}" type="presOf" srcId="{3122C7BB-9B4B-4F88-97C0-B36F47A6E6CD}" destId="{DC747FA7-E0D6-4E4D-B2C0-87E35C37EA34}" srcOrd="0" destOrd="4" presId="urn:microsoft.com/office/officeart/2005/8/layout/hList1"/>
    <dgm:cxn modelId="{ECD13D54-EC7F-401D-94D7-763B36F1C419}" type="presOf" srcId="{52332889-CFA6-44B7-8B18-D3760358F161}" destId="{BD09415F-1E3A-4BC0-8C76-FBA5D0F32C09}" srcOrd="0" destOrd="2" presId="urn:microsoft.com/office/officeart/2005/8/layout/hList1"/>
    <dgm:cxn modelId="{4FDF567A-7620-45A1-B52D-2F23832A2558}" srcId="{471A23A3-EACD-4145-B8A6-31F23E47D355}" destId="{34AD1038-2B07-46B9-B506-88544C991130}" srcOrd="0" destOrd="0" parTransId="{43E69947-1EE3-4596-9C44-EF041A25340E}" sibTransId="{2E52CAA9-A11B-4CB9-9010-7CBC8BEFC5B7}"/>
    <dgm:cxn modelId="{6A0AF280-8D7B-46D7-A256-03FDA2A7773F}" srcId="{A5853630-8313-4A48-AD81-4D6B7E1C6CEF}" destId="{4B1578FA-78F3-4E70-806A-E640EDCED498}" srcOrd="4" destOrd="0" parTransId="{105D273E-6B64-403E-86E5-9AB78A8FE07F}" sibTransId="{D83DC3C0-FC49-468B-A47F-A09E6F92B7C5}"/>
    <dgm:cxn modelId="{AA384681-96BA-4A33-8AF4-D204CAB8BB9A}" type="presOf" srcId="{4B1578FA-78F3-4E70-806A-E640EDCED498}" destId="{DC747FA7-E0D6-4E4D-B2C0-87E35C37EA34}" srcOrd="0" destOrd="5" presId="urn:microsoft.com/office/officeart/2005/8/layout/hList1"/>
    <dgm:cxn modelId="{B7D4DE8A-B684-4C9A-B6BC-D7620CE9A74E}" type="presOf" srcId="{44FF1BBB-599E-4E02-B0F8-C5447564BF46}" destId="{DC747FA7-E0D6-4E4D-B2C0-87E35C37EA34}" srcOrd="0" destOrd="0" presId="urn:microsoft.com/office/officeart/2005/8/layout/hList1"/>
    <dgm:cxn modelId="{034257A0-8D5F-4A87-81C5-141863B9477E}" srcId="{3EA629DB-BF76-49B8-92F1-822537DE09EA}" destId="{87B1D156-CDC6-461B-8CE9-6B1CC49D0A50}" srcOrd="4" destOrd="0" parTransId="{930DC554-7630-4CA4-A2CB-63913B2F0536}" sibTransId="{76600A01-C823-4764-A844-62787A1889E1}"/>
    <dgm:cxn modelId="{942BF6A1-1674-45FB-9B40-17B360D3D331}" type="presOf" srcId="{3EA629DB-BF76-49B8-92F1-822537DE09EA}" destId="{BC83BC39-CEBA-41EB-A9C0-22538D3C938E}" srcOrd="0" destOrd="0" presId="urn:microsoft.com/office/officeart/2005/8/layout/hList1"/>
    <dgm:cxn modelId="{EA5630AA-1916-441C-86E3-844F092598D0}" type="presOf" srcId="{028C72E9-C9E0-4B9D-B1D9-D7C4D2CE93FF}" destId="{BD09415F-1E3A-4BC0-8C76-FBA5D0F32C09}" srcOrd="0" destOrd="1" presId="urn:microsoft.com/office/officeart/2005/8/layout/hList1"/>
    <dgm:cxn modelId="{650E1EAB-3A22-429D-BC0B-5D1E10D7AA39}" srcId="{23700197-40FC-4E1E-A7B2-4DB14E41052F}" destId="{A770BE0C-D7E5-489A-B3F7-2A1EA70EB4D0}" srcOrd="0" destOrd="0" parTransId="{6D1B1BC6-64E0-4CC6-B7CC-8512091D272F}" sibTransId="{117DCEA7-FC5B-428F-B0B5-9A889C014D6D}"/>
    <dgm:cxn modelId="{AA390DAF-EF82-44ED-8281-52EB0D8D4299}" srcId="{3EA629DB-BF76-49B8-92F1-822537DE09EA}" destId="{9B19E437-68BB-4839-BB70-C4BB74E2DAB8}" srcOrd="2" destOrd="0" parTransId="{709CA7FC-4EC2-42B4-8666-459BE7CD9C9B}" sibTransId="{CF5AD316-CB72-4661-9B9E-787833501EF4}"/>
    <dgm:cxn modelId="{57D5EAB7-C905-43AD-8126-934B070CFA76}" srcId="{23700197-40FC-4E1E-A7B2-4DB14E41052F}" destId="{028C72E9-C9E0-4B9D-B1D9-D7C4D2CE93FF}" srcOrd="1" destOrd="0" parTransId="{96D23BF7-FDA1-4CF3-B077-51818BD6CA66}" sibTransId="{AC6B58B5-D831-4F31-8E25-75631AFDD854}"/>
    <dgm:cxn modelId="{DE0897B8-4DD8-4579-8D69-A3184D85C04E}" srcId="{A5853630-8313-4A48-AD81-4D6B7E1C6CEF}" destId="{44FF1BBB-599E-4E02-B0F8-C5447564BF46}" srcOrd="0" destOrd="0" parTransId="{EBA83E56-4DCC-406C-AC60-4E90595EFB96}" sibTransId="{43211CE7-BCE4-4ABF-A449-D78D86859575}"/>
    <dgm:cxn modelId="{DD47BFC3-F5B8-42F3-AD2C-1CEE3C0799A7}" type="presOf" srcId="{ECF1E459-A1D5-4EF3-A8C3-9F1DBC82EF41}" destId="{BD09415F-1E3A-4BC0-8C76-FBA5D0F32C09}" srcOrd="0" destOrd="5" presId="urn:microsoft.com/office/officeart/2005/8/layout/hList1"/>
    <dgm:cxn modelId="{8D6FD8C4-7D7D-4505-9587-47F6A2596C4D}" type="presOf" srcId="{A770BE0C-D7E5-489A-B3F7-2A1EA70EB4D0}" destId="{BD09415F-1E3A-4BC0-8C76-FBA5D0F32C09}" srcOrd="0" destOrd="0" presId="urn:microsoft.com/office/officeart/2005/8/layout/hList1"/>
    <dgm:cxn modelId="{47E918CC-8248-4968-AF3C-2B0AAAF8A960}" srcId="{3EA629DB-BF76-49B8-92F1-822537DE09EA}" destId="{3B910CC8-3444-4AA1-A775-281F8337B835}" srcOrd="5" destOrd="0" parTransId="{20F54DD9-09D4-4D95-95EE-E755CECB67FA}" sibTransId="{608C8999-1C84-48A7-B6A2-4335E284D372}"/>
    <dgm:cxn modelId="{0A99FED6-334C-4B25-96FF-38148ED190A9}" type="presOf" srcId="{34AD1038-2B07-46B9-B506-88544C991130}" destId="{DC747FA7-E0D6-4E4D-B2C0-87E35C37EA34}" srcOrd="0" destOrd="3" presId="urn:microsoft.com/office/officeart/2005/8/layout/hList1"/>
    <dgm:cxn modelId="{C8CA04EC-8FCA-4E4D-9DEE-7931A9CDB15D}" srcId="{A5853630-8313-4A48-AD81-4D6B7E1C6CEF}" destId="{471A23A3-EACD-4145-B8A6-31F23E47D355}" srcOrd="2" destOrd="0" parTransId="{9DF81687-3A29-4381-9955-D6B48A9C74AF}" sibTransId="{1F9BFE22-7B61-4FCF-85FD-8AB530609E26}"/>
    <dgm:cxn modelId="{A16D9CEC-FFFE-424C-9D09-F3E35378ABE1}" srcId="{23700197-40FC-4E1E-A7B2-4DB14E41052F}" destId="{6482E7C6-9B13-4786-8469-784CB7D8451E}" srcOrd="4" destOrd="0" parTransId="{C74C471C-5699-4A5E-8842-8A3C732BAB29}" sibTransId="{DB332D6C-483E-44B6-896C-DA6E8CF0AF3F}"/>
    <dgm:cxn modelId="{288E15EE-7A66-40AE-8074-F0D8BB788BDB}" srcId="{6DB5391B-02E6-447F-A26D-662D26BDEB28}" destId="{23700197-40FC-4E1E-A7B2-4DB14E41052F}" srcOrd="1" destOrd="0" parTransId="{A84E6C29-8230-4BC3-839D-17B4D66B359B}" sibTransId="{7C5A64AC-2D00-4C5B-9946-F15C569CE005}"/>
    <dgm:cxn modelId="{BBCF60F0-FDA1-4ABE-84F9-A604EFC36DD6}" type="presOf" srcId="{6482E7C6-9B13-4786-8469-784CB7D8451E}" destId="{BD09415F-1E3A-4BC0-8C76-FBA5D0F32C09}" srcOrd="0" destOrd="4" presId="urn:microsoft.com/office/officeart/2005/8/layout/hList1"/>
    <dgm:cxn modelId="{517F78F2-F541-4A4F-976E-C0CB74328E76}" type="presOf" srcId="{F4986004-A2D5-4E0E-83F8-C6744C43BA5B}" destId="{D2D6E369-10B8-4090-B179-45A69D9B4F5E}" srcOrd="0" destOrd="1" presId="urn:microsoft.com/office/officeart/2005/8/layout/hList1"/>
    <dgm:cxn modelId="{4B4E1CF3-AB15-4FA5-80DF-73DC86B3ED7C}" srcId="{6DB5391B-02E6-447F-A26D-662D26BDEB28}" destId="{A5853630-8313-4A48-AD81-4D6B7E1C6CEF}" srcOrd="0" destOrd="0" parTransId="{3CC326ED-4DE9-4500-BE56-784B42CE0F66}" sibTransId="{E2EF2A70-C455-43A8-A643-CAB80E5CD9D4}"/>
    <dgm:cxn modelId="{7DE3B9F7-D635-4AC7-967E-15605B149407}" type="presOf" srcId="{2429B4DE-0803-4834-9F1E-DC9470D26DBA}" destId="{D2D6E369-10B8-4090-B179-45A69D9B4F5E}" srcOrd="0" destOrd="3" presId="urn:microsoft.com/office/officeart/2005/8/layout/hList1"/>
    <dgm:cxn modelId="{6BB7354E-E8A7-4530-9A77-35CE099C20E4}" type="presParOf" srcId="{5A73E615-1E16-4A11-8332-C57BA3E59B7B}" destId="{8D9B90D9-C70C-4B97-975C-ADCA14B3D33A}" srcOrd="0" destOrd="0" presId="urn:microsoft.com/office/officeart/2005/8/layout/hList1"/>
    <dgm:cxn modelId="{BD212DD4-4C80-4FD6-B805-FC897B06DAB9}" type="presParOf" srcId="{8D9B90D9-C70C-4B97-975C-ADCA14B3D33A}" destId="{1C6BA093-9465-4D5B-B747-D89B15C3C05B}" srcOrd="0" destOrd="0" presId="urn:microsoft.com/office/officeart/2005/8/layout/hList1"/>
    <dgm:cxn modelId="{EE165B84-E7FA-4826-B718-F336F67B5811}" type="presParOf" srcId="{8D9B90D9-C70C-4B97-975C-ADCA14B3D33A}" destId="{DC747FA7-E0D6-4E4D-B2C0-87E35C37EA34}" srcOrd="1" destOrd="0" presId="urn:microsoft.com/office/officeart/2005/8/layout/hList1"/>
    <dgm:cxn modelId="{F757CFD0-C339-4A1B-A655-5CE1BA2BDCEE}" type="presParOf" srcId="{5A73E615-1E16-4A11-8332-C57BA3E59B7B}" destId="{E2B160B9-966F-4DB1-A3E3-EB40F88D5300}" srcOrd="1" destOrd="0" presId="urn:microsoft.com/office/officeart/2005/8/layout/hList1"/>
    <dgm:cxn modelId="{57944830-63BE-4C15-9A44-60A2A63659C9}" type="presParOf" srcId="{5A73E615-1E16-4A11-8332-C57BA3E59B7B}" destId="{5AF57800-BB90-4F45-A970-ABCE79850164}" srcOrd="2" destOrd="0" presId="urn:microsoft.com/office/officeart/2005/8/layout/hList1"/>
    <dgm:cxn modelId="{7A2EA14E-D3F3-49C0-9615-DB7520A1ECEE}" type="presParOf" srcId="{5AF57800-BB90-4F45-A970-ABCE79850164}" destId="{6B7C2E3E-A06A-4F90-9690-6F79C7858815}" srcOrd="0" destOrd="0" presId="urn:microsoft.com/office/officeart/2005/8/layout/hList1"/>
    <dgm:cxn modelId="{93BE7C0B-BE6C-42F4-983E-977781C35576}" type="presParOf" srcId="{5AF57800-BB90-4F45-A970-ABCE79850164}" destId="{BD09415F-1E3A-4BC0-8C76-FBA5D0F32C09}" srcOrd="1" destOrd="0" presId="urn:microsoft.com/office/officeart/2005/8/layout/hList1"/>
    <dgm:cxn modelId="{24ABF0B5-B788-4003-94F2-5CA61265DE6B}" type="presParOf" srcId="{5A73E615-1E16-4A11-8332-C57BA3E59B7B}" destId="{A1E10D45-A957-4D69-A3CD-78423EA80FC2}" srcOrd="3" destOrd="0" presId="urn:microsoft.com/office/officeart/2005/8/layout/hList1"/>
    <dgm:cxn modelId="{6969488C-E569-41E1-A9D6-DDDD1AB6003B}" type="presParOf" srcId="{5A73E615-1E16-4A11-8332-C57BA3E59B7B}" destId="{E3D3F4BD-37C3-44D7-88F9-F8C4BB26C11D}" srcOrd="4" destOrd="0" presId="urn:microsoft.com/office/officeart/2005/8/layout/hList1"/>
    <dgm:cxn modelId="{4B1B23FE-89B9-48DE-B497-C134A5AAE936}" type="presParOf" srcId="{E3D3F4BD-37C3-44D7-88F9-F8C4BB26C11D}" destId="{BC83BC39-CEBA-41EB-A9C0-22538D3C938E}" srcOrd="0" destOrd="0" presId="urn:microsoft.com/office/officeart/2005/8/layout/hList1"/>
    <dgm:cxn modelId="{2A2CD6C0-86A6-4826-B052-4E80D2FC11E7}" type="presParOf" srcId="{E3D3F4BD-37C3-44D7-88F9-F8C4BB26C11D}" destId="{D2D6E369-10B8-4090-B179-45A69D9B4F5E}"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AF3580-25E8-4037-A77E-331FC8DEF9DA}" type="doc">
      <dgm:prSet loTypeId="urn:microsoft.com/office/officeart/2005/8/layout/vList6" loCatId="process" qsTypeId="urn:microsoft.com/office/officeart/2005/8/quickstyle/simple1" qsCatId="simple" csTypeId="urn:microsoft.com/office/officeart/2005/8/colors/accent6_2" csCatId="accent6" phldr="1"/>
      <dgm:spPr/>
      <dgm:t>
        <a:bodyPr/>
        <a:lstStyle/>
        <a:p>
          <a:endParaRPr lang="en-US"/>
        </a:p>
      </dgm:t>
    </dgm:pt>
    <dgm:pt modelId="{5D8D3694-4C2F-4BC4-B3F9-045513DBA786}">
      <dgm:prSet phldrT="[Text]"/>
      <dgm:spPr>
        <a:solidFill>
          <a:srgbClr val="00206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solidFill>
                <a:schemeClr val="bg1"/>
              </a:solidFill>
            </a:rPr>
            <a:t>User Interface</a:t>
          </a:r>
        </a:p>
      </dgm:t>
    </dgm:pt>
    <dgm:pt modelId="{19341A59-7701-486A-94F2-D9C8B41A6A18}" type="parTrans" cxnId="{2A120A13-58C3-473E-9138-935FC5AFD000}">
      <dgm:prSet/>
      <dgm:spPr/>
      <dgm:t>
        <a:bodyPr/>
        <a:lstStyle/>
        <a:p>
          <a:endParaRPr lang="en-US"/>
        </a:p>
      </dgm:t>
    </dgm:pt>
    <dgm:pt modelId="{40F98608-A2C2-4EAA-B15D-FD096BFC9B3C}" type="sibTrans" cxnId="{2A120A13-58C3-473E-9138-935FC5AFD000}">
      <dgm:prSet/>
      <dgm:spPr/>
      <dgm:t>
        <a:bodyPr/>
        <a:lstStyle/>
        <a:p>
          <a:endParaRPr lang="en-US"/>
        </a:p>
      </dgm:t>
    </dgm:pt>
    <dgm:pt modelId="{758AB572-7305-4F40-AD32-3BBE884F1AF3}">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nchor="ctr"/>
        <a:lstStyle/>
        <a:p>
          <a:pPr algn="l"/>
          <a:r>
            <a:rPr lang="en-US" b="1" dirty="0">
              <a:solidFill>
                <a:srgbClr val="002060"/>
              </a:solidFill>
            </a:rPr>
            <a:t>User Friendly and Intuitive</a:t>
          </a:r>
        </a:p>
      </dgm:t>
    </dgm:pt>
    <dgm:pt modelId="{4D6B4985-6F37-4EDB-8D2C-5BAADAF9AECE}" type="parTrans" cxnId="{1E0B6007-6C8C-4AA1-89A5-56D81BF2A926}">
      <dgm:prSet/>
      <dgm:spPr/>
      <dgm:t>
        <a:bodyPr/>
        <a:lstStyle/>
        <a:p>
          <a:endParaRPr lang="en-US"/>
        </a:p>
      </dgm:t>
    </dgm:pt>
    <dgm:pt modelId="{8F756064-246B-43E0-AC72-DE3520A3CB2B}" type="sibTrans" cxnId="{1E0B6007-6C8C-4AA1-89A5-56D81BF2A926}">
      <dgm:prSet/>
      <dgm:spPr/>
      <dgm:t>
        <a:bodyPr/>
        <a:lstStyle/>
        <a:p>
          <a:endParaRPr lang="en-US"/>
        </a:p>
      </dgm:t>
    </dgm:pt>
    <dgm:pt modelId="{750545AE-2118-4A62-A936-9A039AB232D8}">
      <dgm:prSet phldrT="[Text]"/>
      <dgm:spPr>
        <a:solidFill>
          <a:srgbClr val="00206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Simplified Chart of Accounts</a:t>
          </a:r>
        </a:p>
      </dgm:t>
    </dgm:pt>
    <dgm:pt modelId="{38380F74-F4B0-45AB-AA00-7349CDEDAE2B}" type="parTrans" cxnId="{C678B257-8DFF-4639-A072-11E78777A0D6}">
      <dgm:prSet/>
      <dgm:spPr/>
      <dgm:t>
        <a:bodyPr/>
        <a:lstStyle/>
        <a:p>
          <a:endParaRPr lang="en-US"/>
        </a:p>
      </dgm:t>
    </dgm:pt>
    <dgm:pt modelId="{FCC809CC-B9BD-4E9D-8EFB-43BFA4C9C7E2}" type="sibTrans" cxnId="{C678B257-8DFF-4639-A072-11E78777A0D6}">
      <dgm:prSet/>
      <dgm:spPr/>
      <dgm:t>
        <a:bodyPr/>
        <a:lstStyle/>
        <a:p>
          <a:endParaRPr lang="en-US"/>
        </a:p>
      </dgm:t>
    </dgm:pt>
    <dgm:pt modelId="{97E5BF5A-B6CB-40A8-BC7C-34603B45C674}">
      <dgm:prSet phldrT="[Text]"/>
      <dgm:spPr>
        <a:solidFill>
          <a:srgbClr val="00206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New Cost Centers</a:t>
          </a:r>
        </a:p>
      </dgm:t>
    </dgm:pt>
    <dgm:pt modelId="{A2908869-C1B0-486D-9149-AF3B0A73EDDE}" type="parTrans" cxnId="{6A2EDE6A-C36B-479B-A721-B783F3CECF28}">
      <dgm:prSet/>
      <dgm:spPr/>
      <dgm:t>
        <a:bodyPr/>
        <a:lstStyle/>
        <a:p>
          <a:endParaRPr lang="en-US"/>
        </a:p>
      </dgm:t>
    </dgm:pt>
    <dgm:pt modelId="{70AA7162-CD33-4BD1-917E-203322EFB167}" type="sibTrans" cxnId="{6A2EDE6A-C36B-479B-A721-B783F3CECF28}">
      <dgm:prSet/>
      <dgm:spPr/>
      <dgm:t>
        <a:bodyPr/>
        <a:lstStyle/>
        <a:p>
          <a:endParaRPr lang="en-US"/>
        </a:p>
      </dgm:t>
    </dgm:pt>
    <dgm:pt modelId="{A9DC5EA5-A795-413F-96AB-305C81FA0CEE}">
      <dgm:prSet phldrT="[Text]"/>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Expense Management</a:t>
          </a:r>
        </a:p>
      </dgm:t>
    </dgm:pt>
    <dgm:pt modelId="{11666906-59A3-4D6C-82FC-39B4AA892026}" type="parTrans" cxnId="{F816BA5B-2E5B-48D8-8A8F-D848E629E3CD}">
      <dgm:prSet/>
      <dgm:spPr/>
      <dgm:t>
        <a:bodyPr/>
        <a:lstStyle/>
        <a:p>
          <a:endParaRPr lang="en-US"/>
        </a:p>
      </dgm:t>
    </dgm:pt>
    <dgm:pt modelId="{157ACD48-AD13-4F63-9BFE-8FE37FE60588}" type="sibTrans" cxnId="{F816BA5B-2E5B-48D8-8A8F-D848E629E3CD}">
      <dgm:prSet/>
      <dgm:spPr/>
      <dgm:t>
        <a:bodyPr/>
        <a:lstStyle/>
        <a:p>
          <a:endParaRPr lang="en-US"/>
        </a:p>
      </dgm:t>
    </dgm:pt>
    <dgm:pt modelId="{3C49A065-DC60-4AA5-BD46-F8E578524787}">
      <dgm:prSet phldrT="[Text]"/>
      <dgm:spPr>
        <a:solidFill>
          <a:srgbClr val="00206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Requisitioning</a:t>
          </a:r>
        </a:p>
      </dgm:t>
    </dgm:pt>
    <dgm:pt modelId="{C7759D42-C8DC-48CA-8EC5-4F0D04A96AE8}" type="parTrans" cxnId="{4E51C22B-6359-4B62-A976-BDCA8A327C17}">
      <dgm:prSet/>
      <dgm:spPr/>
      <dgm:t>
        <a:bodyPr/>
        <a:lstStyle/>
        <a:p>
          <a:endParaRPr lang="en-US"/>
        </a:p>
      </dgm:t>
    </dgm:pt>
    <dgm:pt modelId="{BE130E99-46C3-4FE2-B47F-079E80EEBCB1}" type="sibTrans" cxnId="{4E51C22B-6359-4B62-A976-BDCA8A327C17}">
      <dgm:prSet/>
      <dgm:spPr/>
      <dgm:t>
        <a:bodyPr/>
        <a:lstStyle/>
        <a:p>
          <a:endParaRPr lang="en-US"/>
        </a:p>
      </dgm:t>
    </dgm:pt>
    <dgm:pt modelId="{C2528E4F-97EC-4789-BB58-A8226DCEDE0B}">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nchor="ctr"/>
        <a:lstStyle/>
        <a:p>
          <a:pPr algn="l"/>
          <a:r>
            <a:rPr lang="en-US" b="1" dirty="0">
              <a:solidFill>
                <a:srgbClr val="002060"/>
              </a:solidFill>
            </a:rPr>
            <a:t>Accounting Units retired</a:t>
          </a:r>
        </a:p>
      </dgm:t>
    </dgm:pt>
    <dgm:pt modelId="{D6EAFC27-885D-4B79-AE1C-5DB881286F2F}" type="parTrans" cxnId="{DCDA6438-7004-4FEF-90EF-460731DCCF94}">
      <dgm:prSet/>
      <dgm:spPr/>
      <dgm:t>
        <a:bodyPr/>
        <a:lstStyle/>
        <a:p>
          <a:endParaRPr lang="en-US"/>
        </a:p>
      </dgm:t>
    </dgm:pt>
    <dgm:pt modelId="{84A06D5C-71A9-43B2-ABAD-AE2042EC18B3}" type="sibTrans" cxnId="{DCDA6438-7004-4FEF-90EF-460731DCCF94}">
      <dgm:prSet/>
      <dgm:spPr/>
      <dgm:t>
        <a:bodyPr/>
        <a:lstStyle/>
        <a:p>
          <a:endParaRPr lang="en-US"/>
        </a:p>
      </dgm:t>
    </dgm:pt>
    <dgm:pt modelId="{9D9383EC-93D6-4A27-86C2-B970D64515D8}">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nchor="ctr"/>
        <a:lstStyle/>
        <a:p>
          <a:pPr algn="l"/>
          <a:r>
            <a:rPr lang="en-US" b="1" dirty="0">
              <a:solidFill>
                <a:srgbClr val="002060"/>
              </a:solidFill>
            </a:rPr>
            <a:t>New Cost Centers with new numbering</a:t>
          </a:r>
        </a:p>
      </dgm:t>
    </dgm:pt>
    <dgm:pt modelId="{8EA9963E-93A6-4EB0-B54E-EBEDA7ACDE4D}" type="parTrans" cxnId="{7AE7D0B6-CB43-4248-86D7-350A83782C40}">
      <dgm:prSet/>
      <dgm:spPr/>
      <dgm:t>
        <a:bodyPr/>
        <a:lstStyle/>
        <a:p>
          <a:endParaRPr lang="en-US"/>
        </a:p>
      </dgm:t>
    </dgm:pt>
    <dgm:pt modelId="{A5ECE518-4167-4A8C-B8C4-E39503F9AD8C}" type="sibTrans" cxnId="{7AE7D0B6-CB43-4248-86D7-350A83782C40}">
      <dgm:prSet/>
      <dgm:spPr/>
      <dgm:t>
        <a:bodyPr/>
        <a:lstStyle/>
        <a:p>
          <a:endParaRPr lang="en-US"/>
        </a:p>
      </dgm:t>
    </dgm:pt>
    <dgm:pt modelId="{8070144C-2185-4081-AF11-0FCDF9303022}">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nchor="ctr"/>
        <a:lstStyle/>
        <a:p>
          <a:pPr algn="l"/>
          <a:r>
            <a:rPr lang="en-US" b="1" dirty="0">
              <a:solidFill>
                <a:srgbClr val="002060"/>
              </a:solidFill>
            </a:rPr>
            <a:t>Reduction of duplicate accounts</a:t>
          </a:r>
        </a:p>
      </dgm:t>
    </dgm:pt>
    <dgm:pt modelId="{4BC5D674-B91C-4BB5-9E06-99E1F5A4DB18}" type="parTrans" cxnId="{7AC8EDCA-B19E-42EC-8DA7-95658562B8CB}">
      <dgm:prSet/>
      <dgm:spPr/>
      <dgm:t>
        <a:bodyPr/>
        <a:lstStyle/>
        <a:p>
          <a:endParaRPr lang="en-US"/>
        </a:p>
      </dgm:t>
    </dgm:pt>
    <dgm:pt modelId="{91CA9CDE-0240-4831-89EB-148D8E820E67}" type="sibTrans" cxnId="{7AC8EDCA-B19E-42EC-8DA7-95658562B8CB}">
      <dgm:prSet/>
      <dgm:spPr/>
      <dgm:t>
        <a:bodyPr/>
        <a:lstStyle/>
        <a:p>
          <a:endParaRPr lang="en-US"/>
        </a:p>
      </dgm:t>
    </dgm:pt>
    <dgm:pt modelId="{1D83D203-1A23-40D1-9540-8E6EE803C4EE}">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nchor="ctr"/>
        <a:lstStyle/>
        <a:p>
          <a:pPr algn="l"/>
          <a:r>
            <a:rPr lang="en-US" b="1" dirty="0">
              <a:solidFill>
                <a:srgbClr val="002060"/>
              </a:solidFill>
            </a:rPr>
            <a:t>New Chrome River expense system</a:t>
          </a:r>
        </a:p>
      </dgm:t>
    </dgm:pt>
    <dgm:pt modelId="{EEC956C1-7C60-418C-B000-8E2CB7764037}" type="parTrans" cxnId="{F8E27024-7D4A-4F58-A042-42EF83B0E4B3}">
      <dgm:prSet/>
      <dgm:spPr/>
      <dgm:t>
        <a:bodyPr/>
        <a:lstStyle/>
        <a:p>
          <a:endParaRPr lang="en-US"/>
        </a:p>
      </dgm:t>
    </dgm:pt>
    <dgm:pt modelId="{7D069AAE-5309-4A42-8109-CE99EC48C3D9}" type="sibTrans" cxnId="{F8E27024-7D4A-4F58-A042-42EF83B0E4B3}">
      <dgm:prSet/>
      <dgm:spPr/>
      <dgm:t>
        <a:bodyPr/>
        <a:lstStyle/>
        <a:p>
          <a:endParaRPr lang="en-US"/>
        </a:p>
      </dgm:t>
    </dgm:pt>
    <dgm:pt modelId="{B1DC9DF9-CE2A-415F-97C9-4C0ED483D80B}">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nchor="ctr"/>
        <a:lstStyle/>
        <a:p>
          <a:pPr algn="l"/>
          <a:r>
            <a:rPr lang="en-US" b="1" dirty="0">
              <a:solidFill>
                <a:srgbClr val="002060"/>
              </a:solidFill>
            </a:rPr>
            <a:t>Electronic Invoice Approvals</a:t>
          </a:r>
        </a:p>
      </dgm:t>
    </dgm:pt>
    <dgm:pt modelId="{2015DC7F-9B09-455D-8300-A8FD830AF5D1}" type="parTrans" cxnId="{45BE8AC5-999A-4F48-AFD3-AF79A79386F6}">
      <dgm:prSet/>
      <dgm:spPr/>
      <dgm:t>
        <a:bodyPr/>
        <a:lstStyle/>
        <a:p>
          <a:endParaRPr lang="en-US"/>
        </a:p>
      </dgm:t>
    </dgm:pt>
    <dgm:pt modelId="{26C5773D-BBB6-4BF1-A363-A165AAA520A8}" type="sibTrans" cxnId="{45BE8AC5-999A-4F48-AFD3-AF79A79386F6}">
      <dgm:prSet/>
      <dgm:spPr/>
      <dgm:t>
        <a:bodyPr/>
        <a:lstStyle/>
        <a:p>
          <a:endParaRPr lang="en-US"/>
        </a:p>
      </dgm:t>
    </dgm:pt>
    <dgm:pt modelId="{F2EF7C12-B2D6-4078-9412-D822270E8210}">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nchor="ctr"/>
        <a:lstStyle/>
        <a:p>
          <a:pPr algn="l"/>
          <a:r>
            <a:rPr lang="en-US" b="1" dirty="0">
              <a:solidFill>
                <a:srgbClr val="002060"/>
              </a:solidFill>
            </a:rPr>
            <a:t>Simplified expense types</a:t>
          </a:r>
        </a:p>
      </dgm:t>
    </dgm:pt>
    <dgm:pt modelId="{95F5DBA8-D0D5-4EF1-AC4F-381730EE52C7}" type="parTrans" cxnId="{01EDB0C1-DC21-4EB9-A97D-4D5DAFE584FA}">
      <dgm:prSet/>
      <dgm:spPr/>
      <dgm:t>
        <a:bodyPr/>
        <a:lstStyle/>
        <a:p>
          <a:endParaRPr lang="en-US"/>
        </a:p>
      </dgm:t>
    </dgm:pt>
    <dgm:pt modelId="{7310331E-73A6-4424-8526-06500C6B3F42}" type="sibTrans" cxnId="{01EDB0C1-DC21-4EB9-A97D-4D5DAFE584FA}">
      <dgm:prSet/>
      <dgm:spPr/>
      <dgm:t>
        <a:bodyPr/>
        <a:lstStyle/>
        <a:p>
          <a:endParaRPr lang="en-US"/>
        </a:p>
      </dgm:t>
    </dgm:pt>
    <dgm:pt modelId="{6AF38AE9-1229-4652-ACEB-A08728FF0F7B}">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nchor="ctr"/>
        <a:lstStyle/>
        <a:p>
          <a:pPr algn="l"/>
          <a:r>
            <a:rPr lang="en-US" b="1" dirty="0">
              <a:solidFill>
                <a:srgbClr val="002060"/>
              </a:solidFill>
            </a:rPr>
            <a:t>Unique requester ID tied to employee ID </a:t>
          </a:r>
        </a:p>
      </dgm:t>
    </dgm:pt>
    <dgm:pt modelId="{C387E74C-0E65-4522-84E7-A9EE313B4164}" type="parTrans" cxnId="{EFC2983E-17B0-4780-9F67-BF69B108FF47}">
      <dgm:prSet/>
      <dgm:spPr/>
      <dgm:t>
        <a:bodyPr/>
        <a:lstStyle/>
        <a:p>
          <a:endParaRPr lang="en-US"/>
        </a:p>
      </dgm:t>
    </dgm:pt>
    <dgm:pt modelId="{04092C67-B23E-4DCB-A59A-332DD8B9E019}" type="sibTrans" cxnId="{EFC2983E-17B0-4780-9F67-BF69B108FF47}">
      <dgm:prSet/>
      <dgm:spPr/>
      <dgm:t>
        <a:bodyPr/>
        <a:lstStyle/>
        <a:p>
          <a:endParaRPr lang="en-US"/>
        </a:p>
      </dgm:t>
    </dgm:pt>
    <dgm:pt modelId="{B8F282E7-9EBE-4125-ADEA-25FF41F1CEFF}">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nchor="ctr"/>
        <a:lstStyle/>
        <a:p>
          <a:pPr algn="l"/>
          <a:r>
            <a:rPr lang="en-US" b="1" dirty="0">
              <a:solidFill>
                <a:srgbClr val="002060"/>
              </a:solidFill>
            </a:rPr>
            <a:t>New look and feel that is menu driven </a:t>
          </a:r>
        </a:p>
      </dgm:t>
    </dgm:pt>
    <dgm:pt modelId="{24E6A60F-917B-4A62-89BA-42C694E7E6CB}" type="parTrans" cxnId="{78F1EF65-C668-4C2B-9C3E-DFFEAE36A84D}">
      <dgm:prSet/>
      <dgm:spPr/>
      <dgm:t>
        <a:bodyPr/>
        <a:lstStyle/>
        <a:p>
          <a:endParaRPr lang="en-US"/>
        </a:p>
      </dgm:t>
    </dgm:pt>
    <dgm:pt modelId="{180962A6-58DF-4BD7-9B13-9FA9EC2AE25E}" type="sibTrans" cxnId="{78F1EF65-C668-4C2B-9C3E-DFFEAE36A84D}">
      <dgm:prSet/>
      <dgm:spPr/>
      <dgm:t>
        <a:bodyPr/>
        <a:lstStyle/>
        <a:p>
          <a:endParaRPr lang="en-US"/>
        </a:p>
      </dgm:t>
    </dgm:pt>
    <dgm:pt modelId="{89561F1E-DF9C-4D9A-8652-E4D2CAC8AC6F}">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nchor="ctr"/>
        <a:lstStyle/>
        <a:p>
          <a:pPr algn="l"/>
          <a:r>
            <a:rPr lang="en-US" b="1" dirty="0">
              <a:solidFill>
                <a:srgbClr val="002060"/>
              </a:solidFill>
            </a:rPr>
            <a:t>Item numbers and vendor numbers change </a:t>
          </a:r>
        </a:p>
      </dgm:t>
    </dgm:pt>
    <dgm:pt modelId="{45C16531-3EAC-4ED9-B6BF-4B856B3F54B7}" type="sibTrans" cxnId="{FFF14545-8BB0-40F5-BADB-984FC521E248}">
      <dgm:prSet/>
      <dgm:spPr/>
      <dgm:t>
        <a:bodyPr/>
        <a:lstStyle/>
        <a:p>
          <a:endParaRPr lang="en-US"/>
        </a:p>
      </dgm:t>
    </dgm:pt>
    <dgm:pt modelId="{F0B9495C-5B2C-43FE-B5BD-23953325765C}" type="parTrans" cxnId="{FFF14545-8BB0-40F5-BADB-984FC521E248}">
      <dgm:prSet/>
      <dgm:spPr/>
      <dgm:t>
        <a:bodyPr/>
        <a:lstStyle/>
        <a:p>
          <a:endParaRPr lang="en-US"/>
        </a:p>
      </dgm:t>
    </dgm:pt>
    <dgm:pt modelId="{BED76ADA-496B-48D2-BED9-38D10F67F569}">
      <dgm:prSet phldrT="[Text]"/>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ctr"/>
        <a:lstStyle/>
        <a:p>
          <a:pPr algn="ctr"/>
          <a:r>
            <a:rPr lang="en-US" b="0" dirty="0">
              <a:solidFill>
                <a:schemeClr val="bg1"/>
              </a:solidFill>
            </a:rPr>
            <a:t>Reporting </a:t>
          </a:r>
        </a:p>
      </dgm:t>
    </dgm:pt>
    <dgm:pt modelId="{15B1A50B-29FA-44D9-A0C9-50339DD2CF63}" type="parTrans" cxnId="{09856DCA-4243-45BB-AA6F-61FEE54E9B3D}">
      <dgm:prSet/>
      <dgm:spPr/>
      <dgm:t>
        <a:bodyPr/>
        <a:lstStyle/>
        <a:p>
          <a:endParaRPr lang="en-US"/>
        </a:p>
      </dgm:t>
    </dgm:pt>
    <dgm:pt modelId="{19F8BD2F-AF4F-4461-9777-EAA3FA447713}" type="sibTrans" cxnId="{09856DCA-4243-45BB-AA6F-61FEE54E9B3D}">
      <dgm:prSet/>
      <dgm:spPr/>
      <dgm:t>
        <a:bodyPr/>
        <a:lstStyle/>
        <a:p>
          <a:endParaRPr lang="en-US"/>
        </a:p>
      </dgm:t>
    </dgm:pt>
    <dgm:pt modelId="{AAC89CD3-0C78-4A62-8606-05798967EA01}">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nchor="ctr"/>
        <a:lstStyle/>
        <a:p>
          <a:pPr algn="l"/>
          <a:r>
            <a:rPr lang="en-US" b="1" dirty="0">
              <a:solidFill>
                <a:srgbClr val="002060"/>
              </a:solidFill>
            </a:rPr>
            <a:t>More flexibility, accessibility and accuracy </a:t>
          </a:r>
        </a:p>
      </dgm:t>
    </dgm:pt>
    <dgm:pt modelId="{FB6B67A2-5819-4302-9C79-8FB8C1FAEB90}" type="parTrans" cxnId="{2864A6F1-7853-4B6E-991A-D96852C125A7}">
      <dgm:prSet/>
      <dgm:spPr/>
      <dgm:t>
        <a:bodyPr/>
        <a:lstStyle/>
        <a:p>
          <a:endParaRPr lang="en-US"/>
        </a:p>
      </dgm:t>
    </dgm:pt>
    <dgm:pt modelId="{81D1D611-0C48-4032-82ED-0F30FCF75B9D}" type="sibTrans" cxnId="{2864A6F1-7853-4B6E-991A-D96852C125A7}">
      <dgm:prSet/>
      <dgm:spPr/>
      <dgm:t>
        <a:bodyPr/>
        <a:lstStyle/>
        <a:p>
          <a:endParaRPr lang="en-US"/>
        </a:p>
      </dgm:t>
    </dgm:pt>
    <dgm:pt modelId="{8C7B6BDA-79BE-4C8C-B154-7BBC18F47F7E}" type="pres">
      <dgm:prSet presAssocID="{90AF3580-25E8-4037-A77E-331FC8DEF9DA}" presName="Name0" presStyleCnt="0">
        <dgm:presLayoutVars>
          <dgm:dir/>
          <dgm:animLvl val="lvl"/>
          <dgm:resizeHandles/>
        </dgm:presLayoutVars>
      </dgm:prSet>
      <dgm:spPr/>
    </dgm:pt>
    <dgm:pt modelId="{2DEBEA94-34C8-4335-980E-656068D6FD15}" type="pres">
      <dgm:prSet presAssocID="{5D8D3694-4C2F-4BC4-B3F9-045513DBA786}" presName="linNode" presStyleCnt="0"/>
      <dgm:spPr/>
    </dgm:pt>
    <dgm:pt modelId="{C512E810-72E9-4D37-8056-ED83CC6BFD69}" type="pres">
      <dgm:prSet presAssocID="{5D8D3694-4C2F-4BC4-B3F9-045513DBA786}" presName="parentShp" presStyleLbl="node1" presStyleIdx="0" presStyleCnt="6">
        <dgm:presLayoutVars>
          <dgm:bulletEnabled val="1"/>
        </dgm:presLayoutVars>
      </dgm:prSet>
      <dgm:spPr/>
    </dgm:pt>
    <dgm:pt modelId="{19D18107-7250-4F63-AE64-120BF64500F7}" type="pres">
      <dgm:prSet presAssocID="{5D8D3694-4C2F-4BC4-B3F9-045513DBA786}" presName="childShp" presStyleLbl="bgAccFollowNode1" presStyleIdx="0" presStyleCnt="6">
        <dgm:presLayoutVars>
          <dgm:bulletEnabled val="1"/>
        </dgm:presLayoutVars>
      </dgm:prSet>
      <dgm:spPr/>
    </dgm:pt>
    <dgm:pt modelId="{F8AB19D1-9219-4D77-9453-FF43C2B19DA7}" type="pres">
      <dgm:prSet presAssocID="{40F98608-A2C2-4EAA-B15D-FD096BFC9B3C}" presName="spacing" presStyleCnt="0"/>
      <dgm:spPr/>
    </dgm:pt>
    <dgm:pt modelId="{D261E430-57BE-47AE-AB14-63BA204327F0}" type="pres">
      <dgm:prSet presAssocID="{750545AE-2118-4A62-A936-9A039AB232D8}" presName="linNode" presStyleCnt="0"/>
      <dgm:spPr/>
    </dgm:pt>
    <dgm:pt modelId="{4EF8BE53-7840-48E2-96E0-288C76393758}" type="pres">
      <dgm:prSet presAssocID="{750545AE-2118-4A62-A936-9A039AB232D8}" presName="parentShp" presStyleLbl="node1" presStyleIdx="1" presStyleCnt="6">
        <dgm:presLayoutVars>
          <dgm:bulletEnabled val="1"/>
        </dgm:presLayoutVars>
      </dgm:prSet>
      <dgm:spPr/>
    </dgm:pt>
    <dgm:pt modelId="{489FB493-5BE0-4A93-93CA-ED1542F0BD14}" type="pres">
      <dgm:prSet presAssocID="{750545AE-2118-4A62-A936-9A039AB232D8}" presName="childShp" presStyleLbl="bgAccFollowNode1" presStyleIdx="1" presStyleCnt="6">
        <dgm:presLayoutVars>
          <dgm:bulletEnabled val="1"/>
        </dgm:presLayoutVars>
      </dgm:prSet>
      <dgm:spPr/>
    </dgm:pt>
    <dgm:pt modelId="{987B7B2B-59E9-4F62-8BC0-599D3DD30177}" type="pres">
      <dgm:prSet presAssocID="{FCC809CC-B9BD-4E9D-8EFB-43BFA4C9C7E2}" presName="spacing" presStyleCnt="0"/>
      <dgm:spPr/>
    </dgm:pt>
    <dgm:pt modelId="{7D731417-7D3D-44A6-8242-60458FD20361}" type="pres">
      <dgm:prSet presAssocID="{97E5BF5A-B6CB-40A8-BC7C-34603B45C674}" presName="linNode" presStyleCnt="0"/>
      <dgm:spPr/>
    </dgm:pt>
    <dgm:pt modelId="{CCA25432-42B6-4063-8843-18E4C6324336}" type="pres">
      <dgm:prSet presAssocID="{97E5BF5A-B6CB-40A8-BC7C-34603B45C674}" presName="parentShp" presStyleLbl="node1" presStyleIdx="2" presStyleCnt="6">
        <dgm:presLayoutVars>
          <dgm:bulletEnabled val="1"/>
        </dgm:presLayoutVars>
      </dgm:prSet>
      <dgm:spPr/>
    </dgm:pt>
    <dgm:pt modelId="{249C43A5-C1F0-4167-BC73-DE0EBCC48E9F}" type="pres">
      <dgm:prSet presAssocID="{97E5BF5A-B6CB-40A8-BC7C-34603B45C674}" presName="childShp" presStyleLbl="bgAccFollowNode1" presStyleIdx="2" presStyleCnt="6">
        <dgm:presLayoutVars>
          <dgm:bulletEnabled val="1"/>
        </dgm:presLayoutVars>
      </dgm:prSet>
      <dgm:spPr/>
    </dgm:pt>
    <dgm:pt modelId="{63B86438-C2D4-4647-8D39-BEF5D5C4A47A}" type="pres">
      <dgm:prSet presAssocID="{70AA7162-CD33-4BD1-917E-203322EFB167}" presName="spacing" presStyleCnt="0"/>
      <dgm:spPr/>
    </dgm:pt>
    <dgm:pt modelId="{EA281537-93D4-4B20-A78F-DE9618E0E888}" type="pres">
      <dgm:prSet presAssocID="{A9DC5EA5-A795-413F-96AB-305C81FA0CEE}" presName="linNode" presStyleCnt="0"/>
      <dgm:spPr/>
    </dgm:pt>
    <dgm:pt modelId="{F99307AA-159D-4222-89B2-2FCDF8052212}" type="pres">
      <dgm:prSet presAssocID="{A9DC5EA5-A795-413F-96AB-305C81FA0CEE}" presName="parentShp" presStyleLbl="node1" presStyleIdx="3" presStyleCnt="6">
        <dgm:presLayoutVars>
          <dgm:bulletEnabled val="1"/>
        </dgm:presLayoutVars>
      </dgm:prSet>
      <dgm:spPr/>
    </dgm:pt>
    <dgm:pt modelId="{5E164743-94BE-4BA4-B942-F56B080396A4}" type="pres">
      <dgm:prSet presAssocID="{A9DC5EA5-A795-413F-96AB-305C81FA0CEE}" presName="childShp" presStyleLbl="bgAccFollowNode1" presStyleIdx="3" presStyleCnt="6">
        <dgm:presLayoutVars>
          <dgm:bulletEnabled val="1"/>
        </dgm:presLayoutVars>
      </dgm:prSet>
      <dgm:spPr/>
    </dgm:pt>
    <dgm:pt modelId="{EE913382-FBE7-450C-A67C-9903B8C73D45}" type="pres">
      <dgm:prSet presAssocID="{157ACD48-AD13-4F63-9BFE-8FE37FE60588}" presName="spacing" presStyleCnt="0"/>
      <dgm:spPr/>
    </dgm:pt>
    <dgm:pt modelId="{2FB27841-DCF5-401A-A21F-C7623381E1D8}" type="pres">
      <dgm:prSet presAssocID="{3C49A065-DC60-4AA5-BD46-F8E578524787}" presName="linNode" presStyleCnt="0"/>
      <dgm:spPr/>
    </dgm:pt>
    <dgm:pt modelId="{4C61A58F-D0E8-4BCC-A990-88EDADC78D71}" type="pres">
      <dgm:prSet presAssocID="{3C49A065-DC60-4AA5-BD46-F8E578524787}" presName="parentShp" presStyleLbl="node1" presStyleIdx="4" presStyleCnt="6">
        <dgm:presLayoutVars>
          <dgm:bulletEnabled val="1"/>
        </dgm:presLayoutVars>
      </dgm:prSet>
      <dgm:spPr/>
    </dgm:pt>
    <dgm:pt modelId="{AAC1E856-BD3D-48A3-B41F-43E8E4C21C5D}" type="pres">
      <dgm:prSet presAssocID="{3C49A065-DC60-4AA5-BD46-F8E578524787}" presName="childShp" presStyleLbl="bgAccFollowNode1" presStyleIdx="4" presStyleCnt="6">
        <dgm:presLayoutVars>
          <dgm:bulletEnabled val="1"/>
        </dgm:presLayoutVars>
      </dgm:prSet>
      <dgm:spPr/>
    </dgm:pt>
    <dgm:pt modelId="{8EEC125F-7FB1-4484-8FD9-C6D3573FC800}" type="pres">
      <dgm:prSet presAssocID="{BE130E99-46C3-4FE2-B47F-079E80EEBCB1}" presName="spacing" presStyleCnt="0"/>
      <dgm:spPr/>
    </dgm:pt>
    <dgm:pt modelId="{598555CB-3645-4DB7-8B2C-4E68C551C27C}" type="pres">
      <dgm:prSet presAssocID="{BED76ADA-496B-48D2-BED9-38D10F67F569}" presName="linNode" presStyleCnt="0"/>
      <dgm:spPr/>
    </dgm:pt>
    <dgm:pt modelId="{324A8AE0-AEB3-46BD-8E03-8FDB5DC82A02}" type="pres">
      <dgm:prSet presAssocID="{BED76ADA-496B-48D2-BED9-38D10F67F569}" presName="parentShp" presStyleLbl="node1" presStyleIdx="5" presStyleCnt="6">
        <dgm:presLayoutVars>
          <dgm:bulletEnabled val="1"/>
        </dgm:presLayoutVars>
      </dgm:prSet>
      <dgm:spPr/>
    </dgm:pt>
    <dgm:pt modelId="{9127F3D3-5171-4721-9BDD-9D872B72C9A8}" type="pres">
      <dgm:prSet presAssocID="{BED76ADA-496B-48D2-BED9-38D10F67F569}" presName="childShp" presStyleLbl="bgAccFollowNode1" presStyleIdx="5" presStyleCnt="6">
        <dgm:presLayoutVars>
          <dgm:bulletEnabled val="1"/>
        </dgm:presLayoutVars>
      </dgm:prSet>
      <dgm:spPr/>
    </dgm:pt>
  </dgm:ptLst>
  <dgm:cxnLst>
    <dgm:cxn modelId="{1E0B6007-6C8C-4AA1-89A5-56D81BF2A926}" srcId="{5D8D3694-4C2F-4BC4-B3F9-045513DBA786}" destId="{758AB572-7305-4F40-AD32-3BBE884F1AF3}" srcOrd="0" destOrd="0" parTransId="{4D6B4985-6F37-4EDB-8D2C-5BAADAF9AECE}" sibTransId="{8F756064-246B-43E0-AC72-DE3520A3CB2B}"/>
    <dgm:cxn modelId="{D9ECAB10-5097-450F-B88D-F4FEF06D08B0}" type="presOf" srcId="{BED76ADA-496B-48D2-BED9-38D10F67F569}" destId="{324A8AE0-AEB3-46BD-8E03-8FDB5DC82A02}" srcOrd="0" destOrd="0" presId="urn:microsoft.com/office/officeart/2005/8/layout/vList6"/>
    <dgm:cxn modelId="{2A120A13-58C3-473E-9138-935FC5AFD000}" srcId="{90AF3580-25E8-4037-A77E-331FC8DEF9DA}" destId="{5D8D3694-4C2F-4BC4-B3F9-045513DBA786}" srcOrd="0" destOrd="0" parTransId="{19341A59-7701-486A-94F2-D9C8B41A6A18}" sibTransId="{40F98608-A2C2-4EAA-B15D-FD096BFC9B3C}"/>
    <dgm:cxn modelId="{DB10A11F-52DE-4FC1-8B1F-54B5D5B15A14}" type="presOf" srcId="{B8F282E7-9EBE-4125-ADEA-25FF41F1CEFF}" destId="{19D18107-7250-4F63-AE64-120BF64500F7}" srcOrd="0" destOrd="1" presId="urn:microsoft.com/office/officeart/2005/8/layout/vList6"/>
    <dgm:cxn modelId="{08824024-D5C8-456F-9687-51710A1B1C65}" type="presOf" srcId="{B1DC9DF9-CE2A-415F-97C9-4C0ED483D80B}" destId="{5E164743-94BE-4BA4-B942-F56B080396A4}" srcOrd="0" destOrd="1" presId="urn:microsoft.com/office/officeart/2005/8/layout/vList6"/>
    <dgm:cxn modelId="{F8E27024-7D4A-4F58-A042-42EF83B0E4B3}" srcId="{A9DC5EA5-A795-413F-96AB-305C81FA0CEE}" destId="{1D83D203-1A23-40D1-9540-8E6EE803C4EE}" srcOrd="0" destOrd="0" parTransId="{EEC956C1-7C60-418C-B000-8E2CB7764037}" sibTransId="{7D069AAE-5309-4A42-8109-CE99EC48C3D9}"/>
    <dgm:cxn modelId="{4E51C22B-6359-4B62-A976-BDCA8A327C17}" srcId="{90AF3580-25E8-4037-A77E-331FC8DEF9DA}" destId="{3C49A065-DC60-4AA5-BD46-F8E578524787}" srcOrd="4" destOrd="0" parTransId="{C7759D42-C8DC-48CA-8EC5-4F0D04A96AE8}" sibTransId="{BE130E99-46C3-4FE2-B47F-079E80EEBCB1}"/>
    <dgm:cxn modelId="{2938C12E-8E8C-4F05-9146-2E8825DFE8E3}" type="presOf" srcId="{758AB572-7305-4F40-AD32-3BBE884F1AF3}" destId="{19D18107-7250-4F63-AE64-120BF64500F7}" srcOrd="0" destOrd="0" presId="urn:microsoft.com/office/officeart/2005/8/layout/vList6"/>
    <dgm:cxn modelId="{DCDA6438-7004-4FEF-90EF-460731DCCF94}" srcId="{97E5BF5A-B6CB-40A8-BC7C-34603B45C674}" destId="{C2528E4F-97EC-4789-BB58-A8226DCEDE0B}" srcOrd="0" destOrd="0" parTransId="{D6EAFC27-885D-4B79-AE1C-5DB881286F2F}" sibTransId="{84A06D5C-71A9-43B2-ABAD-AE2042EC18B3}"/>
    <dgm:cxn modelId="{E05E4B38-979C-41B7-8AA7-AF6BB80E35E7}" type="presOf" srcId="{AAC89CD3-0C78-4A62-8606-05798967EA01}" destId="{9127F3D3-5171-4721-9BDD-9D872B72C9A8}" srcOrd="0" destOrd="0" presId="urn:microsoft.com/office/officeart/2005/8/layout/vList6"/>
    <dgm:cxn modelId="{EFC2983E-17B0-4780-9F67-BF69B108FF47}" srcId="{3C49A065-DC60-4AA5-BD46-F8E578524787}" destId="{6AF38AE9-1229-4652-ACEB-A08728FF0F7B}" srcOrd="0" destOrd="0" parTransId="{C387E74C-0E65-4522-84E7-A9EE313B4164}" sibTransId="{04092C67-B23E-4DCB-A59A-332DD8B9E019}"/>
    <dgm:cxn modelId="{BD2F9D3F-1E06-4207-A221-DCAB4BD114CB}" type="presOf" srcId="{F2EF7C12-B2D6-4078-9412-D822270E8210}" destId="{489FB493-5BE0-4A93-93CA-ED1542F0BD14}" srcOrd="0" destOrd="1" presId="urn:microsoft.com/office/officeart/2005/8/layout/vList6"/>
    <dgm:cxn modelId="{F816BA5B-2E5B-48D8-8A8F-D848E629E3CD}" srcId="{90AF3580-25E8-4037-A77E-331FC8DEF9DA}" destId="{A9DC5EA5-A795-413F-96AB-305C81FA0CEE}" srcOrd="3" destOrd="0" parTransId="{11666906-59A3-4D6C-82FC-39B4AA892026}" sibTransId="{157ACD48-AD13-4F63-9BFE-8FE37FE60588}"/>
    <dgm:cxn modelId="{FFF14545-8BB0-40F5-BADB-984FC521E248}" srcId="{3C49A065-DC60-4AA5-BD46-F8E578524787}" destId="{89561F1E-DF9C-4D9A-8652-E4D2CAC8AC6F}" srcOrd="1" destOrd="0" parTransId="{F0B9495C-5B2C-43FE-B5BD-23953325765C}" sibTransId="{45C16531-3EAC-4ED9-B6BF-4B856B3F54B7}"/>
    <dgm:cxn modelId="{78F1EF65-C668-4C2B-9C3E-DFFEAE36A84D}" srcId="{5D8D3694-4C2F-4BC4-B3F9-045513DBA786}" destId="{B8F282E7-9EBE-4125-ADEA-25FF41F1CEFF}" srcOrd="1" destOrd="0" parTransId="{24E6A60F-917B-4A62-89BA-42C694E7E6CB}" sibTransId="{180962A6-58DF-4BD7-9B13-9FA9EC2AE25E}"/>
    <dgm:cxn modelId="{6A2EDE6A-C36B-479B-A721-B783F3CECF28}" srcId="{90AF3580-25E8-4037-A77E-331FC8DEF9DA}" destId="{97E5BF5A-B6CB-40A8-BC7C-34603B45C674}" srcOrd="2" destOrd="0" parTransId="{A2908869-C1B0-486D-9149-AF3B0A73EDDE}" sibTransId="{70AA7162-CD33-4BD1-917E-203322EFB167}"/>
    <dgm:cxn modelId="{4E66884C-55E2-45F1-A88C-21B95111DC1C}" type="presOf" srcId="{3C49A065-DC60-4AA5-BD46-F8E578524787}" destId="{4C61A58F-D0E8-4BCC-A990-88EDADC78D71}" srcOrd="0" destOrd="0" presId="urn:microsoft.com/office/officeart/2005/8/layout/vList6"/>
    <dgm:cxn modelId="{C678B257-8DFF-4639-A072-11E78777A0D6}" srcId="{90AF3580-25E8-4037-A77E-331FC8DEF9DA}" destId="{750545AE-2118-4A62-A936-9A039AB232D8}" srcOrd="1" destOrd="0" parTransId="{38380F74-F4B0-45AB-AA00-7349CDEDAE2B}" sibTransId="{FCC809CC-B9BD-4E9D-8EFB-43BFA4C9C7E2}"/>
    <dgm:cxn modelId="{8F6B5688-53FF-4786-B813-F25B3BA3BB72}" type="presOf" srcId="{9D9383EC-93D6-4A27-86C2-B970D64515D8}" destId="{249C43A5-C1F0-4167-BC73-DE0EBCC48E9F}" srcOrd="0" destOrd="1" presId="urn:microsoft.com/office/officeart/2005/8/layout/vList6"/>
    <dgm:cxn modelId="{0F999099-2142-4CE7-97D4-42070FD43777}" type="presOf" srcId="{750545AE-2118-4A62-A936-9A039AB232D8}" destId="{4EF8BE53-7840-48E2-96E0-288C76393758}" srcOrd="0" destOrd="0" presId="urn:microsoft.com/office/officeart/2005/8/layout/vList6"/>
    <dgm:cxn modelId="{7AE7D0B6-CB43-4248-86D7-350A83782C40}" srcId="{97E5BF5A-B6CB-40A8-BC7C-34603B45C674}" destId="{9D9383EC-93D6-4A27-86C2-B970D64515D8}" srcOrd="1" destOrd="0" parTransId="{8EA9963E-93A6-4EB0-B54E-EBEDA7ACDE4D}" sibTransId="{A5ECE518-4167-4A8C-B8C4-E39503F9AD8C}"/>
    <dgm:cxn modelId="{45C5AFBD-17DB-42E5-A54A-DE1C1FDB9D2F}" type="presOf" srcId="{A9DC5EA5-A795-413F-96AB-305C81FA0CEE}" destId="{F99307AA-159D-4222-89B2-2FCDF8052212}" srcOrd="0" destOrd="0" presId="urn:microsoft.com/office/officeart/2005/8/layout/vList6"/>
    <dgm:cxn modelId="{01EDB0C1-DC21-4EB9-A97D-4D5DAFE584FA}" srcId="{750545AE-2118-4A62-A936-9A039AB232D8}" destId="{F2EF7C12-B2D6-4078-9412-D822270E8210}" srcOrd="1" destOrd="0" parTransId="{95F5DBA8-D0D5-4EF1-AC4F-381730EE52C7}" sibTransId="{7310331E-73A6-4424-8526-06500C6B3F42}"/>
    <dgm:cxn modelId="{45BE8AC5-999A-4F48-AFD3-AF79A79386F6}" srcId="{A9DC5EA5-A795-413F-96AB-305C81FA0CEE}" destId="{B1DC9DF9-CE2A-415F-97C9-4C0ED483D80B}" srcOrd="1" destOrd="0" parTransId="{2015DC7F-9B09-455D-8300-A8FD830AF5D1}" sibTransId="{26C5773D-BBB6-4BF1-A363-A165AAA520A8}"/>
    <dgm:cxn modelId="{09856DCA-4243-45BB-AA6F-61FEE54E9B3D}" srcId="{90AF3580-25E8-4037-A77E-331FC8DEF9DA}" destId="{BED76ADA-496B-48D2-BED9-38D10F67F569}" srcOrd="5" destOrd="0" parTransId="{15B1A50B-29FA-44D9-A0C9-50339DD2CF63}" sibTransId="{19F8BD2F-AF4F-4461-9777-EAA3FA447713}"/>
    <dgm:cxn modelId="{7AC8EDCA-B19E-42EC-8DA7-95658562B8CB}" srcId="{750545AE-2118-4A62-A936-9A039AB232D8}" destId="{8070144C-2185-4081-AF11-0FCDF9303022}" srcOrd="0" destOrd="0" parTransId="{4BC5D674-B91C-4BB5-9E06-99E1F5A4DB18}" sibTransId="{91CA9CDE-0240-4831-89EB-148D8E820E67}"/>
    <dgm:cxn modelId="{1D6FC7CE-BB0B-46AB-A7BC-19C11A3B668B}" type="presOf" srcId="{6AF38AE9-1229-4652-ACEB-A08728FF0F7B}" destId="{AAC1E856-BD3D-48A3-B41F-43E8E4C21C5D}" srcOrd="0" destOrd="0" presId="urn:microsoft.com/office/officeart/2005/8/layout/vList6"/>
    <dgm:cxn modelId="{D39277D9-4723-4C2B-8E68-33F48BF3B544}" type="presOf" srcId="{89561F1E-DF9C-4D9A-8652-E4D2CAC8AC6F}" destId="{AAC1E856-BD3D-48A3-B41F-43E8E4C21C5D}" srcOrd="0" destOrd="1" presId="urn:microsoft.com/office/officeart/2005/8/layout/vList6"/>
    <dgm:cxn modelId="{BBC5C3E0-B5EB-469B-94DE-EE892A8310C4}" type="presOf" srcId="{97E5BF5A-B6CB-40A8-BC7C-34603B45C674}" destId="{CCA25432-42B6-4063-8843-18E4C6324336}" srcOrd="0" destOrd="0" presId="urn:microsoft.com/office/officeart/2005/8/layout/vList6"/>
    <dgm:cxn modelId="{64B22EEC-1D0E-41A7-8A23-8D36D739FD25}" type="presOf" srcId="{8070144C-2185-4081-AF11-0FCDF9303022}" destId="{489FB493-5BE0-4A93-93CA-ED1542F0BD14}" srcOrd="0" destOrd="0" presId="urn:microsoft.com/office/officeart/2005/8/layout/vList6"/>
    <dgm:cxn modelId="{864E77F1-90FB-4B15-AA7D-B8E938242FD4}" type="presOf" srcId="{C2528E4F-97EC-4789-BB58-A8226DCEDE0B}" destId="{249C43A5-C1F0-4167-BC73-DE0EBCC48E9F}" srcOrd="0" destOrd="0" presId="urn:microsoft.com/office/officeart/2005/8/layout/vList6"/>
    <dgm:cxn modelId="{2864A6F1-7853-4B6E-991A-D96852C125A7}" srcId="{BED76ADA-496B-48D2-BED9-38D10F67F569}" destId="{AAC89CD3-0C78-4A62-8606-05798967EA01}" srcOrd="0" destOrd="0" parTransId="{FB6B67A2-5819-4302-9C79-8FB8C1FAEB90}" sibTransId="{81D1D611-0C48-4032-82ED-0F30FCF75B9D}"/>
    <dgm:cxn modelId="{7FD12EF5-546E-4F73-9168-433845A056E9}" type="presOf" srcId="{5D8D3694-4C2F-4BC4-B3F9-045513DBA786}" destId="{C512E810-72E9-4D37-8056-ED83CC6BFD69}" srcOrd="0" destOrd="0" presId="urn:microsoft.com/office/officeart/2005/8/layout/vList6"/>
    <dgm:cxn modelId="{BB5A78F9-E045-424C-85E3-34625414D662}" type="presOf" srcId="{90AF3580-25E8-4037-A77E-331FC8DEF9DA}" destId="{8C7B6BDA-79BE-4C8C-B154-7BBC18F47F7E}" srcOrd="0" destOrd="0" presId="urn:microsoft.com/office/officeart/2005/8/layout/vList6"/>
    <dgm:cxn modelId="{89A5BCF9-F662-4587-8F01-BB4CED6A24E4}" type="presOf" srcId="{1D83D203-1A23-40D1-9540-8E6EE803C4EE}" destId="{5E164743-94BE-4BA4-B942-F56B080396A4}" srcOrd="0" destOrd="0" presId="urn:microsoft.com/office/officeart/2005/8/layout/vList6"/>
    <dgm:cxn modelId="{939A0794-E69E-4C95-B39B-79CFAE8FF63A}" type="presParOf" srcId="{8C7B6BDA-79BE-4C8C-B154-7BBC18F47F7E}" destId="{2DEBEA94-34C8-4335-980E-656068D6FD15}" srcOrd="0" destOrd="0" presId="urn:microsoft.com/office/officeart/2005/8/layout/vList6"/>
    <dgm:cxn modelId="{27D199F9-2CE5-4E4F-BAB3-D02988E40273}" type="presParOf" srcId="{2DEBEA94-34C8-4335-980E-656068D6FD15}" destId="{C512E810-72E9-4D37-8056-ED83CC6BFD69}" srcOrd="0" destOrd="0" presId="urn:microsoft.com/office/officeart/2005/8/layout/vList6"/>
    <dgm:cxn modelId="{A0BFDCEC-CA2A-4683-8211-649713DEE8DF}" type="presParOf" srcId="{2DEBEA94-34C8-4335-980E-656068D6FD15}" destId="{19D18107-7250-4F63-AE64-120BF64500F7}" srcOrd="1" destOrd="0" presId="urn:microsoft.com/office/officeart/2005/8/layout/vList6"/>
    <dgm:cxn modelId="{3A763442-61AB-4C8A-8CDA-49E9B0243BEC}" type="presParOf" srcId="{8C7B6BDA-79BE-4C8C-B154-7BBC18F47F7E}" destId="{F8AB19D1-9219-4D77-9453-FF43C2B19DA7}" srcOrd="1" destOrd="0" presId="urn:microsoft.com/office/officeart/2005/8/layout/vList6"/>
    <dgm:cxn modelId="{C5FAD6C2-2BAB-490F-AF35-0264C63F4CC5}" type="presParOf" srcId="{8C7B6BDA-79BE-4C8C-B154-7BBC18F47F7E}" destId="{D261E430-57BE-47AE-AB14-63BA204327F0}" srcOrd="2" destOrd="0" presId="urn:microsoft.com/office/officeart/2005/8/layout/vList6"/>
    <dgm:cxn modelId="{76D6E5CC-0C21-4982-9428-67DCDF2EBCD9}" type="presParOf" srcId="{D261E430-57BE-47AE-AB14-63BA204327F0}" destId="{4EF8BE53-7840-48E2-96E0-288C76393758}" srcOrd="0" destOrd="0" presId="urn:microsoft.com/office/officeart/2005/8/layout/vList6"/>
    <dgm:cxn modelId="{B01794AF-8BD1-481C-85F8-FFA11C746FEB}" type="presParOf" srcId="{D261E430-57BE-47AE-AB14-63BA204327F0}" destId="{489FB493-5BE0-4A93-93CA-ED1542F0BD14}" srcOrd="1" destOrd="0" presId="urn:microsoft.com/office/officeart/2005/8/layout/vList6"/>
    <dgm:cxn modelId="{9C684D74-E7F8-4AE5-8FAE-4FE93B236641}" type="presParOf" srcId="{8C7B6BDA-79BE-4C8C-B154-7BBC18F47F7E}" destId="{987B7B2B-59E9-4F62-8BC0-599D3DD30177}" srcOrd="3" destOrd="0" presId="urn:microsoft.com/office/officeart/2005/8/layout/vList6"/>
    <dgm:cxn modelId="{2D4C709B-D62E-447D-904C-FA64E0F862E6}" type="presParOf" srcId="{8C7B6BDA-79BE-4C8C-B154-7BBC18F47F7E}" destId="{7D731417-7D3D-44A6-8242-60458FD20361}" srcOrd="4" destOrd="0" presId="urn:microsoft.com/office/officeart/2005/8/layout/vList6"/>
    <dgm:cxn modelId="{42CA4E1E-9165-4890-BB6B-990F2661BE27}" type="presParOf" srcId="{7D731417-7D3D-44A6-8242-60458FD20361}" destId="{CCA25432-42B6-4063-8843-18E4C6324336}" srcOrd="0" destOrd="0" presId="urn:microsoft.com/office/officeart/2005/8/layout/vList6"/>
    <dgm:cxn modelId="{B07BCF58-1B82-4A64-8930-3E4CEF352C31}" type="presParOf" srcId="{7D731417-7D3D-44A6-8242-60458FD20361}" destId="{249C43A5-C1F0-4167-BC73-DE0EBCC48E9F}" srcOrd="1" destOrd="0" presId="urn:microsoft.com/office/officeart/2005/8/layout/vList6"/>
    <dgm:cxn modelId="{E5BCC33F-F81B-476C-BAE3-A14EA93D674B}" type="presParOf" srcId="{8C7B6BDA-79BE-4C8C-B154-7BBC18F47F7E}" destId="{63B86438-C2D4-4647-8D39-BEF5D5C4A47A}" srcOrd="5" destOrd="0" presId="urn:microsoft.com/office/officeart/2005/8/layout/vList6"/>
    <dgm:cxn modelId="{C0DB56F6-0744-4834-A0D5-FBFF53A4C160}" type="presParOf" srcId="{8C7B6BDA-79BE-4C8C-B154-7BBC18F47F7E}" destId="{EA281537-93D4-4B20-A78F-DE9618E0E888}" srcOrd="6" destOrd="0" presId="urn:microsoft.com/office/officeart/2005/8/layout/vList6"/>
    <dgm:cxn modelId="{32C27203-7D1D-448F-B8A4-ED0FCE866E60}" type="presParOf" srcId="{EA281537-93D4-4B20-A78F-DE9618E0E888}" destId="{F99307AA-159D-4222-89B2-2FCDF8052212}" srcOrd="0" destOrd="0" presId="urn:microsoft.com/office/officeart/2005/8/layout/vList6"/>
    <dgm:cxn modelId="{72BD1886-7B1F-4952-984D-E50104FD1213}" type="presParOf" srcId="{EA281537-93D4-4B20-A78F-DE9618E0E888}" destId="{5E164743-94BE-4BA4-B942-F56B080396A4}" srcOrd="1" destOrd="0" presId="urn:microsoft.com/office/officeart/2005/8/layout/vList6"/>
    <dgm:cxn modelId="{AF72B1E7-9CF9-42D2-85FD-1053927F3D43}" type="presParOf" srcId="{8C7B6BDA-79BE-4C8C-B154-7BBC18F47F7E}" destId="{EE913382-FBE7-450C-A67C-9903B8C73D45}" srcOrd="7" destOrd="0" presId="urn:microsoft.com/office/officeart/2005/8/layout/vList6"/>
    <dgm:cxn modelId="{C1391287-5E10-479B-BDC4-5761EDEE2910}" type="presParOf" srcId="{8C7B6BDA-79BE-4C8C-B154-7BBC18F47F7E}" destId="{2FB27841-DCF5-401A-A21F-C7623381E1D8}" srcOrd="8" destOrd="0" presId="urn:microsoft.com/office/officeart/2005/8/layout/vList6"/>
    <dgm:cxn modelId="{B5297B30-4756-4869-B326-BD9B27E351F9}" type="presParOf" srcId="{2FB27841-DCF5-401A-A21F-C7623381E1D8}" destId="{4C61A58F-D0E8-4BCC-A990-88EDADC78D71}" srcOrd="0" destOrd="0" presId="urn:microsoft.com/office/officeart/2005/8/layout/vList6"/>
    <dgm:cxn modelId="{FF9A68A4-956D-4479-9DCB-A50A012CEC07}" type="presParOf" srcId="{2FB27841-DCF5-401A-A21F-C7623381E1D8}" destId="{AAC1E856-BD3D-48A3-B41F-43E8E4C21C5D}" srcOrd="1" destOrd="0" presId="urn:microsoft.com/office/officeart/2005/8/layout/vList6"/>
    <dgm:cxn modelId="{97D7D72A-1371-4ED4-B7F3-A72FE45D4602}" type="presParOf" srcId="{8C7B6BDA-79BE-4C8C-B154-7BBC18F47F7E}" destId="{8EEC125F-7FB1-4484-8FD9-C6D3573FC800}" srcOrd="9" destOrd="0" presId="urn:microsoft.com/office/officeart/2005/8/layout/vList6"/>
    <dgm:cxn modelId="{FA3ECB69-909B-42C2-B30E-194D3F233A7F}" type="presParOf" srcId="{8C7B6BDA-79BE-4C8C-B154-7BBC18F47F7E}" destId="{598555CB-3645-4DB7-8B2C-4E68C551C27C}" srcOrd="10" destOrd="0" presId="urn:microsoft.com/office/officeart/2005/8/layout/vList6"/>
    <dgm:cxn modelId="{E98F24EC-A3D5-41B9-8AF5-90FDEE1A9CC5}" type="presParOf" srcId="{598555CB-3645-4DB7-8B2C-4E68C551C27C}" destId="{324A8AE0-AEB3-46BD-8E03-8FDB5DC82A02}" srcOrd="0" destOrd="0" presId="urn:microsoft.com/office/officeart/2005/8/layout/vList6"/>
    <dgm:cxn modelId="{EB42B7CB-A2E3-46E3-A601-F40C123B8737}" type="presParOf" srcId="{598555CB-3645-4DB7-8B2C-4E68C551C27C}" destId="{9127F3D3-5171-4721-9BDD-9D872B72C9A8}"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B5391B-02E6-447F-A26D-662D26BDEB2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5853630-8313-4A48-AD81-4D6B7E1C6CEF}">
      <dgm:prSet phldrT="[Text]" custT="1"/>
      <dgm:spPr>
        <a:solidFill>
          <a:srgbClr val="002060"/>
        </a:solidFill>
        <a:ln>
          <a:solidFill>
            <a:schemeClr val="tx1"/>
          </a:solidFill>
        </a:ln>
      </dgm:spPr>
      <dgm:t>
        <a:bodyPr/>
        <a:lstStyle/>
        <a:p>
          <a:r>
            <a:rPr lang="en-US" sz="1400" dirty="0"/>
            <a:t>Financial Data Warehouse</a:t>
          </a:r>
        </a:p>
      </dgm:t>
    </dgm:pt>
    <dgm:pt modelId="{3CC326ED-4DE9-4500-BE56-784B42CE0F66}" type="parTrans" cxnId="{4B4E1CF3-AB15-4FA5-80DF-73DC86B3ED7C}">
      <dgm:prSet/>
      <dgm:spPr/>
      <dgm:t>
        <a:bodyPr/>
        <a:lstStyle/>
        <a:p>
          <a:endParaRPr lang="en-US"/>
        </a:p>
      </dgm:t>
    </dgm:pt>
    <dgm:pt modelId="{E2EF2A70-C455-43A8-A643-CAB80E5CD9D4}" type="sibTrans" cxnId="{4B4E1CF3-AB15-4FA5-80DF-73DC86B3ED7C}">
      <dgm:prSet/>
      <dgm:spPr/>
      <dgm:t>
        <a:bodyPr/>
        <a:lstStyle/>
        <a:p>
          <a:endParaRPr lang="en-US"/>
        </a:p>
      </dgm:t>
    </dgm:pt>
    <dgm:pt modelId="{3EA629DB-BF76-49B8-92F1-822537DE09EA}">
      <dgm:prSet phldrT="[Text]" custT="1"/>
      <dgm:spPr>
        <a:solidFill>
          <a:srgbClr val="002060"/>
        </a:solidFill>
        <a:ln>
          <a:solidFill>
            <a:schemeClr val="tx1"/>
          </a:solidFill>
        </a:ln>
      </dgm:spPr>
      <dgm:t>
        <a:bodyPr/>
        <a:lstStyle/>
        <a:p>
          <a:r>
            <a:rPr lang="en-US" sz="1400" dirty="0"/>
            <a:t>Parameterized Reports</a:t>
          </a:r>
        </a:p>
      </dgm:t>
    </dgm:pt>
    <dgm:pt modelId="{2D5BCA7C-D48C-4310-B5C8-FE7CEE084933}" type="parTrans" cxnId="{7264481C-C853-4699-88D0-62F60CAE670E}">
      <dgm:prSet/>
      <dgm:spPr/>
      <dgm:t>
        <a:bodyPr/>
        <a:lstStyle/>
        <a:p>
          <a:endParaRPr lang="en-US"/>
        </a:p>
      </dgm:t>
    </dgm:pt>
    <dgm:pt modelId="{CFD16AFC-3476-48A3-B323-E90AC95B5210}" type="sibTrans" cxnId="{7264481C-C853-4699-88D0-62F60CAE670E}">
      <dgm:prSet/>
      <dgm:spPr/>
      <dgm:t>
        <a:bodyPr/>
        <a:lstStyle/>
        <a:p>
          <a:endParaRPr lang="en-US"/>
        </a:p>
      </dgm:t>
    </dgm:pt>
    <dgm:pt modelId="{708C8CE8-6ACC-4E16-B6FD-A1BEA4190421}">
      <dgm:prSet phldrT="[Text]" custT="1"/>
      <dgm:spPr>
        <a:ln>
          <a:solidFill>
            <a:schemeClr val="tx1">
              <a:alpha val="90000"/>
            </a:schemeClr>
          </a:solidFill>
        </a:ln>
      </dgm:spPr>
      <dgm:t>
        <a:bodyPr anchor="ctr"/>
        <a:lstStyle/>
        <a:p>
          <a:pPr marL="0" lvl="1" indent="0" algn="l" defTabSz="711200" rtl="0" fontAlgn="base">
            <a:lnSpc>
              <a:spcPct val="90000"/>
            </a:lnSpc>
            <a:spcBef>
              <a:spcPts val="300"/>
            </a:spcBef>
            <a:spcAft>
              <a:spcPts val="400"/>
            </a:spcAft>
            <a:buNone/>
          </a:pPr>
          <a:endParaRPr lang="en-US" sz="1600" i="1" kern="1200" dirty="0">
            <a:solidFill>
              <a:srgbClr val="002060"/>
            </a:solidFill>
            <a:latin typeface="+mn-lt"/>
            <a:ea typeface="+mn-ea"/>
            <a:cs typeface="+mn-cs"/>
          </a:endParaRPr>
        </a:p>
      </dgm:t>
    </dgm:pt>
    <dgm:pt modelId="{C5563A3E-CEE1-4DAD-845D-F9559591B5E1}" type="parTrans" cxnId="{C9B22083-6C61-4A10-B6B6-44BF8DE2DF72}">
      <dgm:prSet/>
      <dgm:spPr/>
      <dgm:t>
        <a:bodyPr/>
        <a:lstStyle/>
        <a:p>
          <a:endParaRPr lang="en-US"/>
        </a:p>
      </dgm:t>
    </dgm:pt>
    <dgm:pt modelId="{DD4E45A5-AF17-4318-8A9A-5BDACF87CBFD}" type="sibTrans" cxnId="{C9B22083-6C61-4A10-B6B6-44BF8DE2DF72}">
      <dgm:prSet/>
      <dgm:spPr/>
      <dgm:t>
        <a:bodyPr/>
        <a:lstStyle/>
        <a:p>
          <a:endParaRPr lang="en-US"/>
        </a:p>
      </dgm:t>
    </dgm:pt>
    <dgm:pt modelId="{483A1A6E-762A-4A86-AB7A-6EFCA1A5D26A}">
      <dgm:prSet phldrT="[Text]" custT="1"/>
      <dgm:spPr>
        <a:ln>
          <a:solidFill>
            <a:schemeClr val="tx1">
              <a:alpha val="90000"/>
            </a:schemeClr>
          </a:solidFill>
        </a:ln>
      </dgm:spPr>
      <dgm:t>
        <a:bodyPr anchor="ctr"/>
        <a:lstStyle/>
        <a:p>
          <a:pPr marL="171450" lvl="1" indent="0" algn="l" defTabSz="711200">
            <a:lnSpc>
              <a:spcPct val="90000"/>
            </a:lnSpc>
            <a:spcBef>
              <a:spcPct val="0"/>
            </a:spcBef>
            <a:spcAft>
              <a:spcPct val="15000"/>
            </a:spcAft>
            <a:buNone/>
          </a:pPr>
          <a:endParaRPr lang="en-US" sz="1600" b="0" i="1" kern="1200" dirty="0">
            <a:solidFill>
              <a:srgbClr val="002060"/>
            </a:solidFill>
          </a:endParaRPr>
        </a:p>
      </dgm:t>
    </dgm:pt>
    <dgm:pt modelId="{12E6949B-7429-45CF-86FD-B21B9C0B96F6}" type="parTrans" cxnId="{2EC09AF5-E7C9-423E-8731-67769905DEA0}">
      <dgm:prSet/>
      <dgm:spPr/>
      <dgm:t>
        <a:bodyPr/>
        <a:lstStyle/>
        <a:p>
          <a:endParaRPr lang="en-US"/>
        </a:p>
      </dgm:t>
    </dgm:pt>
    <dgm:pt modelId="{73924DCA-6D58-4A65-9495-3813B2F2FE08}" type="sibTrans" cxnId="{2EC09AF5-E7C9-423E-8731-67769905DEA0}">
      <dgm:prSet/>
      <dgm:spPr/>
      <dgm:t>
        <a:bodyPr/>
        <a:lstStyle/>
        <a:p>
          <a:endParaRPr lang="en-US"/>
        </a:p>
      </dgm:t>
    </dgm:pt>
    <dgm:pt modelId="{46170D95-42E3-4D06-832D-0B5E5718F51F}">
      <dgm:prSet phldrT="[Text]" custT="1"/>
      <dgm:spPr>
        <a:ln>
          <a:solidFill>
            <a:schemeClr val="tx1">
              <a:alpha val="90000"/>
            </a:schemeClr>
          </a:solidFill>
        </a:ln>
      </dgm:spPr>
      <dgm:t>
        <a:bodyPr anchor="ctr"/>
        <a:lstStyle/>
        <a:p>
          <a:pPr marL="171450" lvl="1" indent="0" algn="l" defTabSz="711200">
            <a:lnSpc>
              <a:spcPct val="90000"/>
            </a:lnSpc>
            <a:spcBef>
              <a:spcPct val="0"/>
            </a:spcBef>
            <a:spcAft>
              <a:spcPct val="15000"/>
            </a:spcAft>
            <a:buNone/>
          </a:pPr>
          <a:endParaRPr lang="en-US" sz="1600" b="0" i="1" kern="1200" dirty="0">
            <a:solidFill>
              <a:srgbClr val="002060"/>
            </a:solidFill>
            <a:latin typeface="Arial"/>
            <a:ea typeface="+mn-ea"/>
            <a:cs typeface="+mn-cs"/>
          </a:endParaRPr>
        </a:p>
      </dgm:t>
    </dgm:pt>
    <dgm:pt modelId="{6DEFE00F-9C55-4DA5-A331-47DBE9676110}" type="parTrans" cxnId="{685F3B1A-B6D0-4636-B1FE-2873ADD3B831}">
      <dgm:prSet/>
      <dgm:spPr/>
      <dgm:t>
        <a:bodyPr/>
        <a:lstStyle/>
        <a:p>
          <a:endParaRPr lang="en-US"/>
        </a:p>
      </dgm:t>
    </dgm:pt>
    <dgm:pt modelId="{60DD84FA-8B62-4D8E-A459-0913BE4058C0}" type="sibTrans" cxnId="{685F3B1A-B6D0-4636-B1FE-2873ADD3B831}">
      <dgm:prSet/>
      <dgm:spPr/>
      <dgm:t>
        <a:bodyPr/>
        <a:lstStyle/>
        <a:p>
          <a:endParaRPr lang="en-US"/>
        </a:p>
      </dgm:t>
    </dgm:pt>
    <dgm:pt modelId="{340EA142-C6AB-4B03-A168-00E8B0EBDA50}">
      <dgm:prSet phldrT="[Text]" custT="1"/>
      <dgm:spPr>
        <a:ln>
          <a:solidFill>
            <a:schemeClr val="tx1">
              <a:alpha val="90000"/>
            </a:schemeClr>
          </a:solidFill>
        </a:ln>
      </dgm:spPr>
      <dgm:t>
        <a:bodyPr anchor="ctr"/>
        <a:lstStyle/>
        <a:p>
          <a:pPr marL="171450" lvl="1" indent="0" algn="l" defTabSz="711200">
            <a:lnSpc>
              <a:spcPct val="90000"/>
            </a:lnSpc>
            <a:spcBef>
              <a:spcPct val="0"/>
            </a:spcBef>
            <a:spcAft>
              <a:spcPct val="15000"/>
            </a:spcAft>
            <a:buNone/>
          </a:pPr>
          <a:endParaRPr lang="en-US" sz="1600" b="0" i="1" kern="1200" dirty="0">
            <a:solidFill>
              <a:srgbClr val="002060"/>
            </a:solidFill>
            <a:latin typeface="Arial"/>
            <a:ea typeface="+mn-ea"/>
            <a:cs typeface="+mn-cs"/>
          </a:endParaRPr>
        </a:p>
      </dgm:t>
    </dgm:pt>
    <dgm:pt modelId="{DAC25244-CB50-4BB1-9F1D-305C1D9E40E4}" type="parTrans" cxnId="{0539E4CA-7911-4E90-91E2-D9F44E06A3F9}">
      <dgm:prSet/>
      <dgm:spPr/>
      <dgm:t>
        <a:bodyPr/>
        <a:lstStyle/>
        <a:p>
          <a:endParaRPr lang="en-US"/>
        </a:p>
      </dgm:t>
    </dgm:pt>
    <dgm:pt modelId="{47033924-90C7-4E9F-94D2-1FE68D569636}" type="sibTrans" cxnId="{0539E4CA-7911-4E90-91E2-D9F44E06A3F9}">
      <dgm:prSet/>
      <dgm:spPr/>
      <dgm:t>
        <a:bodyPr/>
        <a:lstStyle/>
        <a:p>
          <a:endParaRPr lang="en-US"/>
        </a:p>
      </dgm:t>
    </dgm:pt>
    <dgm:pt modelId="{3434266A-2B51-41EE-B0CC-2007BA0B9EA0}">
      <dgm:prSet phldrT="[Text]" custT="1"/>
      <dgm:spPr>
        <a:ln>
          <a:solidFill>
            <a:schemeClr val="tx1">
              <a:alpha val="90000"/>
            </a:schemeClr>
          </a:solidFill>
        </a:ln>
      </dgm:spPr>
      <dgm:t>
        <a:bodyPr anchor="ctr"/>
        <a:lstStyle/>
        <a:p>
          <a:pPr algn="l"/>
          <a:r>
            <a:rPr lang="en-US" sz="1600" i="1" dirty="0">
              <a:solidFill>
                <a:srgbClr val="002060"/>
              </a:solidFill>
            </a:rPr>
            <a:t>Easier to find</a:t>
          </a:r>
        </a:p>
      </dgm:t>
    </dgm:pt>
    <dgm:pt modelId="{41E7E7C0-0556-4EE9-9757-E3962CB7D795}" type="parTrans" cxnId="{9872E4AF-1C8C-4B14-84E7-3C25396F84E6}">
      <dgm:prSet/>
      <dgm:spPr/>
      <dgm:t>
        <a:bodyPr/>
        <a:lstStyle/>
        <a:p>
          <a:endParaRPr lang="en-US"/>
        </a:p>
      </dgm:t>
    </dgm:pt>
    <dgm:pt modelId="{4FA2BC20-627C-4792-B825-E2B08823C2AC}" type="sibTrans" cxnId="{9872E4AF-1C8C-4B14-84E7-3C25396F84E6}">
      <dgm:prSet/>
      <dgm:spPr/>
      <dgm:t>
        <a:bodyPr/>
        <a:lstStyle/>
        <a:p>
          <a:endParaRPr lang="en-US"/>
        </a:p>
      </dgm:t>
    </dgm:pt>
    <dgm:pt modelId="{F6C51907-1608-4E6D-A4E1-A259B13C195E}">
      <dgm:prSet phldrT="[Text]" custT="1"/>
      <dgm:spPr>
        <a:ln>
          <a:solidFill>
            <a:schemeClr val="tx1">
              <a:alpha val="90000"/>
            </a:schemeClr>
          </a:solidFill>
        </a:ln>
      </dgm:spPr>
      <dgm:t>
        <a:bodyPr/>
        <a:lstStyle/>
        <a:p>
          <a:pPr algn="l"/>
          <a:r>
            <a:rPr lang="en-US" sz="1600" i="1" dirty="0">
              <a:solidFill>
                <a:srgbClr val="002060"/>
              </a:solidFill>
            </a:rPr>
            <a:t>Filter Reports based on user parameters including Cost Center &amp; Project</a:t>
          </a:r>
        </a:p>
      </dgm:t>
    </dgm:pt>
    <dgm:pt modelId="{32FB4228-3209-423B-82A9-83A7D60D7588}" type="parTrans" cxnId="{113AD6FA-573F-4DC8-BD7F-74D555370C7D}">
      <dgm:prSet/>
      <dgm:spPr/>
      <dgm:t>
        <a:bodyPr/>
        <a:lstStyle/>
        <a:p>
          <a:endParaRPr lang="en-US"/>
        </a:p>
      </dgm:t>
    </dgm:pt>
    <dgm:pt modelId="{1137D3C4-13B6-428C-AD07-020E43760101}" type="sibTrans" cxnId="{113AD6FA-573F-4DC8-BD7F-74D555370C7D}">
      <dgm:prSet/>
      <dgm:spPr/>
      <dgm:t>
        <a:bodyPr/>
        <a:lstStyle/>
        <a:p>
          <a:endParaRPr lang="en-US"/>
        </a:p>
      </dgm:t>
    </dgm:pt>
    <dgm:pt modelId="{D7C9ED13-C1D5-49CC-A0F7-D2BC925F57E9}">
      <dgm:prSet phldrT="[Text]" custT="1"/>
      <dgm:spPr>
        <a:ln>
          <a:solidFill>
            <a:schemeClr val="tx1">
              <a:alpha val="90000"/>
            </a:schemeClr>
          </a:solidFill>
        </a:ln>
      </dgm:spPr>
      <dgm:t>
        <a:bodyPr/>
        <a:lstStyle/>
        <a:p>
          <a:pPr algn="l"/>
          <a:r>
            <a:rPr lang="en-US" sz="1600" i="1" dirty="0">
              <a:solidFill>
                <a:srgbClr val="002060"/>
              </a:solidFill>
            </a:rPr>
            <a:t>Use a single report with different filters for consistent reporting</a:t>
          </a:r>
        </a:p>
      </dgm:t>
    </dgm:pt>
    <dgm:pt modelId="{B5257CA0-4733-4D96-B311-AE46EF4FD66C}" type="parTrans" cxnId="{08B8024C-A32A-4DA5-B3C9-83FD442A56CA}">
      <dgm:prSet/>
      <dgm:spPr/>
      <dgm:t>
        <a:bodyPr/>
        <a:lstStyle/>
        <a:p>
          <a:endParaRPr lang="en-US"/>
        </a:p>
      </dgm:t>
    </dgm:pt>
    <dgm:pt modelId="{E3ED226A-38AE-4CF1-9C67-D49B5FC79270}" type="sibTrans" cxnId="{08B8024C-A32A-4DA5-B3C9-83FD442A56CA}">
      <dgm:prSet/>
      <dgm:spPr/>
      <dgm:t>
        <a:bodyPr/>
        <a:lstStyle/>
        <a:p>
          <a:endParaRPr lang="en-US"/>
        </a:p>
      </dgm:t>
    </dgm:pt>
    <dgm:pt modelId="{BBAB0706-974C-4D63-BBA1-D03B48429C9C}">
      <dgm:prSet phldrT="[Text]" custT="1"/>
      <dgm:spPr>
        <a:ln>
          <a:solidFill>
            <a:schemeClr val="tx1">
              <a:alpha val="90000"/>
            </a:schemeClr>
          </a:solidFill>
        </a:ln>
      </dgm:spPr>
      <dgm:t>
        <a:bodyPr/>
        <a:lstStyle/>
        <a:p>
          <a:pPr algn="l"/>
          <a:r>
            <a:rPr lang="en-US" sz="1600" i="1" dirty="0">
              <a:solidFill>
                <a:srgbClr val="002060"/>
              </a:solidFill>
            </a:rPr>
            <a:t>Fewer Reports required</a:t>
          </a:r>
        </a:p>
      </dgm:t>
    </dgm:pt>
    <dgm:pt modelId="{74DB66DA-F469-42CB-B5C5-6251FFE404FF}" type="parTrans" cxnId="{BCD8DDB2-7B16-4E45-AA8D-0EB98C838A7D}">
      <dgm:prSet/>
      <dgm:spPr/>
      <dgm:t>
        <a:bodyPr/>
        <a:lstStyle/>
        <a:p>
          <a:endParaRPr lang="en-US"/>
        </a:p>
      </dgm:t>
    </dgm:pt>
    <dgm:pt modelId="{B3B05887-AC5D-4238-AC97-E30D7AB96649}" type="sibTrans" cxnId="{BCD8DDB2-7B16-4E45-AA8D-0EB98C838A7D}">
      <dgm:prSet/>
      <dgm:spPr/>
      <dgm:t>
        <a:bodyPr/>
        <a:lstStyle/>
        <a:p>
          <a:endParaRPr lang="en-US"/>
        </a:p>
      </dgm:t>
    </dgm:pt>
    <dgm:pt modelId="{72C7C429-7D59-4C7E-8D32-B74C95C74367}">
      <dgm:prSet phldrT="[Text]" custT="1"/>
      <dgm:spPr>
        <a:ln>
          <a:solidFill>
            <a:schemeClr val="tx1">
              <a:alpha val="90000"/>
            </a:schemeClr>
          </a:solidFill>
        </a:ln>
      </dgm:spPr>
      <dgm:t>
        <a:bodyPr anchor="ctr"/>
        <a:lstStyle/>
        <a:p>
          <a:pPr algn="l"/>
          <a:r>
            <a:rPr lang="en-US" sz="1600" i="1" dirty="0">
              <a:solidFill>
                <a:srgbClr val="002060"/>
              </a:solidFill>
            </a:rPr>
            <a:t>Wider use for new reports			</a:t>
          </a:r>
        </a:p>
      </dgm:t>
    </dgm:pt>
    <dgm:pt modelId="{65168E40-625A-4314-B16E-E432C4278224}" type="parTrans" cxnId="{A00C30ED-4A02-491D-AACB-7B7DDC37CDD8}">
      <dgm:prSet/>
      <dgm:spPr/>
      <dgm:t>
        <a:bodyPr/>
        <a:lstStyle/>
        <a:p>
          <a:endParaRPr lang="en-US"/>
        </a:p>
      </dgm:t>
    </dgm:pt>
    <dgm:pt modelId="{5E4218B1-6E2D-4E27-8334-5E6B1CE92CD1}" type="sibTrans" cxnId="{A00C30ED-4A02-491D-AACB-7B7DDC37CDD8}">
      <dgm:prSet/>
      <dgm:spPr/>
      <dgm:t>
        <a:bodyPr/>
        <a:lstStyle/>
        <a:p>
          <a:endParaRPr lang="en-US"/>
        </a:p>
      </dgm:t>
    </dgm:pt>
    <dgm:pt modelId="{405F52A4-A41E-46FC-A209-C5F568314006}">
      <dgm:prSet phldrT="[Text]" custT="1"/>
      <dgm:spPr>
        <a:ln>
          <a:solidFill>
            <a:schemeClr val="tx1">
              <a:alpha val="90000"/>
            </a:schemeClr>
          </a:solidFill>
        </a:ln>
      </dgm:spPr>
      <dgm:t>
        <a:bodyPr anchor="ctr"/>
        <a:lstStyle/>
        <a:p>
          <a:pPr marL="171450" lvl="1" indent="-171450" algn="l" defTabSz="711200" rtl="0" fontAlgn="base">
            <a:lnSpc>
              <a:spcPct val="90000"/>
            </a:lnSpc>
            <a:spcBef>
              <a:spcPct val="0"/>
            </a:spcBef>
            <a:spcAft>
              <a:spcPct val="15000"/>
            </a:spcAft>
            <a:buChar char="•"/>
          </a:pPr>
          <a:r>
            <a:rPr lang="en-US" sz="1600" b="0" i="1" kern="1200" dirty="0">
              <a:solidFill>
                <a:srgbClr val="002060"/>
              </a:solidFill>
              <a:latin typeface="Arial"/>
              <a:ea typeface="+mn-ea"/>
              <a:cs typeface="+mn-cs"/>
            </a:rPr>
            <a:t>GL Detail Account Data from 2018</a:t>
          </a:r>
        </a:p>
      </dgm:t>
    </dgm:pt>
    <dgm:pt modelId="{130BF023-56B0-4157-A50D-B53CF9EF4215}" type="parTrans" cxnId="{3E27C90C-F75A-4F24-83D8-237AAD2D745F}">
      <dgm:prSet/>
      <dgm:spPr/>
      <dgm:t>
        <a:bodyPr/>
        <a:lstStyle/>
        <a:p>
          <a:endParaRPr lang="en-US"/>
        </a:p>
      </dgm:t>
    </dgm:pt>
    <dgm:pt modelId="{EBB62F02-06B9-4076-8ECC-6E2EF5731131}" type="sibTrans" cxnId="{3E27C90C-F75A-4F24-83D8-237AAD2D745F}">
      <dgm:prSet/>
      <dgm:spPr/>
      <dgm:t>
        <a:bodyPr/>
        <a:lstStyle/>
        <a:p>
          <a:endParaRPr lang="en-US"/>
        </a:p>
      </dgm:t>
    </dgm:pt>
    <dgm:pt modelId="{879DDF3A-9123-4176-B19A-204B057AFA7E}">
      <dgm:prSet phldrT="[Text]" custT="1"/>
      <dgm:spPr>
        <a:ln>
          <a:solidFill>
            <a:schemeClr val="tx1">
              <a:alpha val="90000"/>
            </a:schemeClr>
          </a:solidFill>
        </a:ln>
      </dgm:spPr>
      <dgm:t>
        <a:bodyPr anchor="ctr"/>
        <a:lstStyle/>
        <a:p>
          <a:pPr marL="171450" lvl="1" indent="0" algn="l" defTabSz="711200">
            <a:lnSpc>
              <a:spcPct val="90000"/>
            </a:lnSpc>
            <a:spcBef>
              <a:spcPct val="0"/>
            </a:spcBef>
            <a:spcAft>
              <a:spcPct val="15000"/>
            </a:spcAft>
            <a:buNone/>
          </a:pPr>
          <a:endParaRPr lang="en-US" sz="1600" b="0" i="1" kern="1200" dirty="0">
            <a:solidFill>
              <a:srgbClr val="002060"/>
            </a:solidFill>
            <a:latin typeface="Arial"/>
            <a:ea typeface="+mn-ea"/>
            <a:cs typeface="+mn-cs"/>
          </a:endParaRPr>
        </a:p>
      </dgm:t>
    </dgm:pt>
    <dgm:pt modelId="{E7856348-20B5-45B1-94E1-B660AFE19AF3}" type="parTrans" cxnId="{99A27E5A-41BA-4D51-94C4-70479EAF3DC8}">
      <dgm:prSet/>
      <dgm:spPr/>
      <dgm:t>
        <a:bodyPr/>
        <a:lstStyle/>
        <a:p>
          <a:endParaRPr lang="en-US"/>
        </a:p>
      </dgm:t>
    </dgm:pt>
    <dgm:pt modelId="{31813707-4439-4D56-89C5-CD66646F533D}" type="sibTrans" cxnId="{99A27E5A-41BA-4D51-94C4-70479EAF3DC8}">
      <dgm:prSet/>
      <dgm:spPr/>
      <dgm:t>
        <a:bodyPr/>
        <a:lstStyle/>
        <a:p>
          <a:endParaRPr lang="en-US"/>
        </a:p>
      </dgm:t>
    </dgm:pt>
    <dgm:pt modelId="{AD0F7471-C4DA-423C-BBB3-16F3AEDABB55}">
      <dgm:prSet phldrT="[Text]" custT="1"/>
      <dgm:spPr>
        <a:ln>
          <a:solidFill>
            <a:schemeClr val="tx1">
              <a:alpha val="90000"/>
            </a:schemeClr>
          </a:solidFill>
        </a:ln>
      </dgm:spPr>
      <dgm:t>
        <a:bodyPr/>
        <a:lstStyle/>
        <a:p>
          <a:pPr marL="171450" lvl="1" indent="-171450" algn="l" defTabSz="711200" rtl="0" fontAlgn="base">
            <a:lnSpc>
              <a:spcPct val="90000"/>
            </a:lnSpc>
            <a:spcBef>
              <a:spcPct val="0"/>
            </a:spcBef>
            <a:spcAft>
              <a:spcPct val="15000"/>
            </a:spcAft>
            <a:buChar char="•"/>
          </a:pPr>
          <a:r>
            <a:rPr lang="en-US" sz="1600" b="0" i="1" kern="1200" dirty="0">
              <a:solidFill>
                <a:srgbClr val="002060"/>
              </a:solidFill>
              <a:latin typeface="Arial"/>
              <a:ea typeface="+mn-ea"/>
              <a:cs typeface="+mn-cs"/>
            </a:rPr>
            <a:t>Sub-GL Transaction Data from 2018</a:t>
          </a:r>
        </a:p>
      </dgm:t>
    </dgm:pt>
    <dgm:pt modelId="{AB672DB9-6DA2-4F56-84C0-039C7807369D}" type="parTrans" cxnId="{3E078C2F-6BC8-4FC2-B555-269BD9023CC6}">
      <dgm:prSet/>
      <dgm:spPr/>
      <dgm:t>
        <a:bodyPr/>
        <a:lstStyle/>
        <a:p>
          <a:endParaRPr lang="en-US"/>
        </a:p>
      </dgm:t>
    </dgm:pt>
    <dgm:pt modelId="{6025E532-251D-48AB-A62A-C3F78F9A72BD}" type="sibTrans" cxnId="{3E078C2F-6BC8-4FC2-B555-269BD9023CC6}">
      <dgm:prSet/>
      <dgm:spPr/>
      <dgm:t>
        <a:bodyPr/>
        <a:lstStyle/>
        <a:p>
          <a:endParaRPr lang="en-US"/>
        </a:p>
      </dgm:t>
    </dgm:pt>
    <dgm:pt modelId="{2F40BA56-8AFC-41F2-90EC-F2487E018900}">
      <dgm:prSet phldrT="[Text]" custT="1"/>
      <dgm:spPr>
        <a:ln>
          <a:solidFill>
            <a:schemeClr val="tx1">
              <a:alpha val="90000"/>
            </a:schemeClr>
          </a:solidFill>
        </a:ln>
      </dgm:spPr>
      <dgm:t>
        <a:bodyPr anchor="ctr"/>
        <a:lstStyle/>
        <a:p>
          <a:pPr marL="171450" lvl="1" indent="-171450" algn="l" defTabSz="711200" rtl="0" fontAlgn="base">
            <a:lnSpc>
              <a:spcPct val="90000"/>
            </a:lnSpc>
            <a:spcBef>
              <a:spcPct val="0"/>
            </a:spcBef>
            <a:spcAft>
              <a:spcPct val="15000"/>
            </a:spcAft>
            <a:buChar char="•"/>
          </a:pPr>
          <a:endParaRPr lang="en-US" sz="1600" b="0" i="1" kern="1200" dirty="0">
            <a:solidFill>
              <a:srgbClr val="002060"/>
            </a:solidFill>
            <a:latin typeface="Arial"/>
            <a:ea typeface="+mn-ea"/>
            <a:cs typeface="+mn-cs"/>
          </a:endParaRPr>
        </a:p>
      </dgm:t>
    </dgm:pt>
    <dgm:pt modelId="{0FCA04A8-C079-4F31-8D5D-3D0F867E3E1F}" type="parTrans" cxnId="{16A12585-818D-4BDD-A972-3D22E1932522}">
      <dgm:prSet/>
      <dgm:spPr/>
      <dgm:t>
        <a:bodyPr/>
        <a:lstStyle/>
        <a:p>
          <a:endParaRPr lang="en-US"/>
        </a:p>
      </dgm:t>
    </dgm:pt>
    <dgm:pt modelId="{3CD97ED3-F1B1-4AD7-A627-E0A20F39EC2D}" type="sibTrans" cxnId="{16A12585-818D-4BDD-A972-3D22E1932522}">
      <dgm:prSet/>
      <dgm:spPr/>
      <dgm:t>
        <a:bodyPr/>
        <a:lstStyle/>
        <a:p>
          <a:endParaRPr lang="en-US"/>
        </a:p>
      </dgm:t>
    </dgm:pt>
    <dgm:pt modelId="{40994AC4-260E-4D96-A9FF-28557B725199}">
      <dgm:prSet phldrT="[Text]" custT="1"/>
      <dgm:spPr>
        <a:ln>
          <a:solidFill>
            <a:schemeClr val="tx1">
              <a:alpha val="90000"/>
            </a:schemeClr>
          </a:solidFill>
        </a:ln>
      </dgm:spPr>
      <dgm:t>
        <a:bodyPr/>
        <a:lstStyle/>
        <a:p>
          <a:pPr marL="171450" lvl="1" indent="-171450" algn="l" defTabSz="711200" rtl="0" fontAlgn="base">
            <a:lnSpc>
              <a:spcPct val="90000"/>
            </a:lnSpc>
            <a:spcBef>
              <a:spcPct val="0"/>
            </a:spcBef>
            <a:spcAft>
              <a:spcPct val="15000"/>
            </a:spcAft>
            <a:buChar char="•"/>
          </a:pPr>
          <a:endParaRPr lang="en-US" sz="1600" b="0" i="1" kern="1200" dirty="0">
            <a:solidFill>
              <a:srgbClr val="002060"/>
            </a:solidFill>
            <a:latin typeface="Arial"/>
            <a:ea typeface="+mn-ea"/>
            <a:cs typeface="+mn-cs"/>
          </a:endParaRPr>
        </a:p>
      </dgm:t>
    </dgm:pt>
    <dgm:pt modelId="{40257794-381A-40DE-9DB3-4BAE143E2446}" type="parTrans" cxnId="{3A4258BA-1DF4-40D0-8B1A-CF013CDDD87B}">
      <dgm:prSet/>
      <dgm:spPr/>
      <dgm:t>
        <a:bodyPr/>
        <a:lstStyle/>
        <a:p>
          <a:endParaRPr lang="en-US"/>
        </a:p>
      </dgm:t>
    </dgm:pt>
    <dgm:pt modelId="{0E129B8B-FF4F-4DEA-882B-6BF33EF2EE46}" type="sibTrans" cxnId="{3A4258BA-1DF4-40D0-8B1A-CF013CDDD87B}">
      <dgm:prSet/>
      <dgm:spPr/>
      <dgm:t>
        <a:bodyPr/>
        <a:lstStyle/>
        <a:p>
          <a:endParaRPr lang="en-US"/>
        </a:p>
      </dgm:t>
    </dgm:pt>
    <dgm:pt modelId="{0BC948F9-8B15-48D3-8591-F1052B95DF1B}">
      <dgm:prSet phldrT="[Text]" custT="1"/>
      <dgm:spPr>
        <a:ln>
          <a:solidFill>
            <a:schemeClr val="tx1">
              <a:alpha val="90000"/>
            </a:schemeClr>
          </a:solidFill>
        </a:ln>
      </dgm:spPr>
      <dgm:t>
        <a:bodyPr/>
        <a:lstStyle/>
        <a:p>
          <a:pPr algn="l"/>
          <a:endParaRPr lang="en-US" sz="1600" i="1" dirty="0">
            <a:solidFill>
              <a:srgbClr val="002060"/>
            </a:solidFill>
          </a:endParaRPr>
        </a:p>
      </dgm:t>
    </dgm:pt>
    <dgm:pt modelId="{FA50BF68-DF6A-40D7-8E8D-961FCFCB5A9A}" type="parTrans" cxnId="{6061CB48-AFE3-4230-B312-4A25052E54E1}">
      <dgm:prSet/>
      <dgm:spPr/>
      <dgm:t>
        <a:bodyPr/>
        <a:lstStyle/>
        <a:p>
          <a:endParaRPr lang="en-US"/>
        </a:p>
      </dgm:t>
    </dgm:pt>
    <dgm:pt modelId="{79E154E2-A171-48FB-ACBD-332FBF878DF7}" type="sibTrans" cxnId="{6061CB48-AFE3-4230-B312-4A25052E54E1}">
      <dgm:prSet/>
      <dgm:spPr/>
      <dgm:t>
        <a:bodyPr/>
        <a:lstStyle/>
        <a:p>
          <a:endParaRPr lang="en-US"/>
        </a:p>
      </dgm:t>
    </dgm:pt>
    <dgm:pt modelId="{91EEAED5-DAD4-4D4D-9130-2798AB001C81}">
      <dgm:prSet phldrT="[Text]" custT="1"/>
      <dgm:spPr>
        <a:ln>
          <a:solidFill>
            <a:schemeClr val="tx1">
              <a:alpha val="90000"/>
            </a:schemeClr>
          </a:solidFill>
        </a:ln>
      </dgm:spPr>
      <dgm:t>
        <a:bodyPr/>
        <a:lstStyle/>
        <a:p>
          <a:pPr algn="l"/>
          <a:endParaRPr lang="en-US" sz="1600" i="1" dirty="0">
            <a:solidFill>
              <a:srgbClr val="002060"/>
            </a:solidFill>
          </a:endParaRPr>
        </a:p>
      </dgm:t>
    </dgm:pt>
    <dgm:pt modelId="{40D7D426-147B-495E-9F81-53B79FC76E73}" type="parTrans" cxnId="{0F3E539F-B851-4907-B955-4D682C4F3A00}">
      <dgm:prSet/>
      <dgm:spPr/>
      <dgm:t>
        <a:bodyPr/>
        <a:lstStyle/>
        <a:p>
          <a:endParaRPr lang="en-US"/>
        </a:p>
      </dgm:t>
    </dgm:pt>
    <dgm:pt modelId="{9EB7F392-167D-4497-B76E-48C13ACBB694}" type="sibTrans" cxnId="{0F3E539F-B851-4907-B955-4D682C4F3A00}">
      <dgm:prSet/>
      <dgm:spPr/>
      <dgm:t>
        <a:bodyPr/>
        <a:lstStyle/>
        <a:p>
          <a:endParaRPr lang="en-US"/>
        </a:p>
      </dgm:t>
    </dgm:pt>
    <dgm:pt modelId="{AFEE1672-0D68-4B24-9587-BD1B8F1482D8}">
      <dgm:prSet phldrT="[Text]" custT="1"/>
      <dgm:spPr>
        <a:ln>
          <a:solidFill>
            <a:schemeClr val="tx1">
              <a:alpha val="90000"/>
            </a:schemeClr>
          </a:solidFill>
        </a:ln>
      </dgm:spPr>
      <dgm:t>
        <a:bodyPr/>
        <a:lstStyle/>
        <a:p>
          <a:pPr algn="l"/>
          <a:endParaRPr lang="en-US" sz="1600" i="1" dirty="0">
            <a:solidFill>
              <a:srgbClr val="002060"/>
            </a:solidFill>
          </a:endParaRPr>
        </a:p>
      </dgm:t>
    </dgm:pt>
    <dgm:pt modelId="{3614480C-9E00-4EC8-ADEC-9A6B78E3F522}" type="parTrans" cxnId="{A20E2A23-9846-4C66-A3FE-3A0F2D295F0D}">
      <dgm:prSet/>
      <dgm:spPr/>
      <dgm:t>
        <a:bodyPr/>
        <a:lstStyle/>
        <a:p>
          <a:endParaRPr lang="en-US"/>
        </a:p>
      </dgm:t>
    </dgm:pt>
    <dgm:pt modelId="{24EC7E59-C1B2-48E7-AFE4-A2181D0B5A9D}" type="sibTrans" cxnId="{A20E2A23-9846-4C66-A3FE-3A0F2D295F0D}">
      <dgm:prSet/>
      <dgm:spPr/>
      <dgm:t>
        <a:bodyPr/>
        <a:lstStyle/>
        <a:p>
          <a:endParaRPr lang="en-US"/>
        </a:p>
      </dgm:t>
    </dgm:pt>
    <dgm:pt modelId="{6C2C5D47-D4BC-4CE7-9ED6-8B25B5CB65D2}">
      <dgm:prSet phldrT="[Text]" custT="1"/>
      <dgm:spPr>
        <a:ln>
          <a:solidFill>
            <a:schemeClr val="tx1">
              <a:alpha val="90000"/>
            </a:schemeClr>
          </a:solidFill>
        </a:ln>
      </dgm:spPr>
      <dgm:t>
        <a:bodyPr/>
        <a:lstStyle/>
        <a:p>
          <a:pPr algn="l"/>
          <a:endParaRPr lang="en-US" sz="1600" i="1" dirty="0">
            <a:solidFill>
              <a:srgbClr val="002060"/>
            </a:solidFill>
          </a:endParaRPr>
        </a:p>
      </dgm:t>
    </dgm:pt>
    <dgm:pt modelId="{F89AA490-A904-4577-BEBC-140EC569183C}" type="parTrans" cxnId="{835F1A2E-0FCE-493D-B0D3-58EE7B32805F}">
      <dgm:prSet/>
      <dgm:spPr/>
      <dgm:t>
        <a:bodyPr/>
        <a:lstStyle/>
        <a:p>
          <a:endParaRPr lang="en-US"/>
        </a:p>
      </dgm:t>
    </dgm:pt>
    <dgm:pt modelId="{977BC221-A18F-4F35-944A-B34C659B82AF}" type="sibTrans" cxnId="{835F1A2E-0FCE-493D-B0D3-58EE7B32805F}">
      <dgm:prSet/>
      <dgm:spPr/>
      <dgm:t>
        <a:bodyPr/>
        <a:lstStyle/>
        <a:p>
          <a:endParaRPr lang="en-US"/>
        </a:p>
      </dgm:t>
    </dgm:pt>
    <dgm:pt modelId="{5A73E615-1E16-4A11-8332-C57BA3E59B7B}" type="pres">
      <dgm:prSet presAssocID="{6DB5391B-02E6-447F-A26D-662D26BDEB28}" presName="Name0" presStyleCnt="0">
        <dgm:presLayoutVars>
          <dgm:dir/>
          <dgm:animLvl val="lvl"/>
          <dgm:resizeHandles val="exact"/>
        </dgm:presLayoutVars>
      </dgm:prSet>
      <dgm:spPr/>
    </dgm:pt>
    <dgm:pt modelId="{8D9B90D9-C70C-4B97-975C-ADCA14B3D33A}" type="pres">
      <dgm:prSet presAssocID="{A5853630-8313-4A48-AD81-4D6B7E1C6CEF}" presName="composite" presStyleCnt="0"/>
      <dgm:spPr/>
    </dgm:pt>
    <dgm:pt modelId="{1C6BA093-9465-4D5B-B747-D89B15C3C05B}" type="pres">
      <dgm:prSet presAssocID="{A5853630-8313-4A48-AD81-4D6B7E1C6CEF}" presName="parTx" presStyleLbl="alignNode1" presStyleIdx="0" presStyleCnt="2" custScaleX="109736">
        <dgm:presLayoutVars>
          <dgm:chMax val="0"/>
          <dgm:chPref val="0"/>
          <dgm:bulletEnabled val="1"/>
        </dgm:presLayoutVars>
      </dgm:prSet>
      <dgm:spPr/>
    </dgm:pt>
    <dgm:pt modelId="{DC747FA7-E0D6-4E4D-B2C0-87E35C37EA34}" type="pres">
      <dgm:prSet presAssocID="{A5853630-8313-4A48-AD81-4D6B7E1C6CEF}" presName="desTx" presStyleLbl="alignAccFollowNode1" presStyleIdx="0" presStyleCnt="2" custScaleX="109736" custLinFactNeighborX="306" custLinFactNeighborY="853">
        <dgm:presLayoutVars>
          <dgm:bulletEnabled val="1"/>
        </dgm:presLayoutVars>
      </dgm:prSet>
      <dgm:spPr/>
    </dgm:pt>
    <dgm:pt modelId="{E2B160B9-966F-4DB1-A3E3-EB40F88D5300}" type="pres">
      <dgm:prSet presAssocID="{E2EF2A70-C455-43A8-A643-CAB80E5CD9D4}" presName="space" presStyleCnt="0"/>
      <dgm:spPr/>
    </dgm:pt>
    <dgm:pt modelId="{E3D3F4BD-37C3-44D7-88F9-F8C4BB26C11D}" type="pres">
      <dgm:prSet presAssocID="{3EA629DB-BF76-49B8-92F1-822537DE09EA}" presName="composite" presStyleCnt="0"/>
      <dgm:spPr/>
    </dgm:pt>
    <dgm:pt modelId="{BC83BC39-CEBA-41EB-A9C0-22538D3C938E}" type="pres">
      <dgm:prSet presAssocID="{3EA629DB-BF76-49B8-92F1-822537DE09EA}" presName="parTx" presStyleLbl="alignNode1" presStyleIdx="1" presStyleCnt="2" custScaleX="112041">
        <dgm:presLayoutVars>
          <dgm:chMax val="0"/>
          <dgm:chPref val="0"/>
          <dgm:bulletEnabled val="1"/>
        </dgm:presLayoutVars>
      </dgm:prSet>
      <dgm:spPr/>
    </dgm:pt>
    <dgm:pt modelId="{D2D6E369-10B8-4090-B179-45A69D9B4F5E}" type="pres">
      <dgm:prSet presAssocID="{3EA629DB-BF76-49B8-92F1-822537DE09EA}" presName="desTx" presStyleLbl="alignAccFollowNode1" presStyleIdx="1" presStyleCnt="2" custScaleX="112041">
        <dgm:presLayoutVars>
          <dgm:bulletEnabled val="1"/>
        </dgm:presLayoutVars>
      </dgm:prSet>
      <dgm:spPr/>
    </dgm:pt>
  </dgm:ptLst>
  <dgm:cxnLst>
    <dgm:cxn modelId="{B7329403-A763-4684-8FA8-FB0226924769}" type="presOf" srcId="{6C2C5D47-D4BC-4CE7-9ED6-8B25B5CB65D2}" destId="{D2D6E369-10B8-4090-B179-45A69D9B4F5E}" srcOrd="0" destOrd="1" presId="urn:microsoft.com/office/officeart/2005/8/layout/hList1"/>
    <dgm:cxn modelId="{34E75F0A-04A8-4365-A8BA-DF790CE4C065}" type="presOf" srcId="{BBAB0706-974C-4D63-BBA1-D03B48429C9C}" destId="{D2D6E369-10B8-4090-B179-45A69D9B4F5E}" srcOrd="0" destOrd="6" presId="urn:microsoft.com/office/officeart/2005/8/layout/hList1"/>
    <dgm:cxn modelId="{3E27C90C-F75A-4F24-83D8-237AAD2D745F}" srcId="{A5853630-8313-4A48-AD81-4D6B7E1C6CEF}" destId="{405F52A4-A41E-46FC-A209-C5F568314006}" srcOrd="3" destOrd="0" parTransId="{130BF023-56B0-4157-A50D-B53CF9EF4215}" sibTransId="{EBB62F02-06B9-4076-8ECC-6E2EF5731131}"/>
    <dgm:cxn modelId="{685F3B1A-B6D0-4636-B1FE-2873ADD3B831}" srcId="{A5853630-8313-4A48-AD81-4D6B7E1C6CEF}" destId="{46170D95-42E3-4D06-832D-0B5E5718F51F}" srcOrd="0" destOrd="0" parTransId="{6DEFE00F-9C55-4DA5-A331-47DBE9676110}" sibTransId="{60DD84FA-8B62-4D8E-A459-0913BE4058C0}"/>
    <dgm:cxn modelId="{7264481C-C853-4699-88D0-62F60CAE670E}" srcId="{6DB5391B-02E6-447F-A26D-662D26BDEB28}" destId="{3EA629DB-BF76-49B8-92F1-822537DE09EA}" srcOrd="1" destOrd="0" parTransId="{2D5BCA7C-D48C-4310-B5C8-FE7CEE084933}" sibTransId="{CFD16AFC-3476-48A3-B323-E90AC95B5210}"/>
    <dgm:cxn modelId="{AB96761D-BBF0-46DA-A32E-86B08AFF600E}" type="presOf" srcId="{A5853630-8313-4A48-AD81-4D6B7E1C6CEF}" destId="{1C6BA093-9465-4D5B-B747-D89B15C3C05B}" srcOrd="0" destOrd="0" presId="urn:microsoft.com/office/officeart/2005/8/layout/hList1"/>
    <dgm:cxn modelId="{A20E2A23-9846-4C66-A3FE-3A0F2D295F0D}" srcId="{3EA629DB-BF76-49B8-92F1-822537DE09EA}" destId="{AFEE1672-0D68-4B24-9587-BD1B8F1482D8}" srcOrd="2" destOrd="0" parTransId="{3614480C-9E00-4EC8-ADEC-9A6B78E3F522}" sibTransId="{24EC7E59-C1B2-48E7-AFE4-A2181D0B5A9D}"/>
    <dgm:cxn modelId="{835F1A2E-0FCE-493D-B0D3-58EE7B32805F}" srcId="{3EA629DB-BF76-49B8-92F1-822537DE09EA}" destId="{6C2C5D47-D4BC-4CE7-9ED6-8B25B5CB65D2}" srcOrd="1" destOrd="0" parTransId="{F89AA490-A904-4577-BEBC-140EC569183C}" sibTransId="{977BC221-A18F-4F35-944A-B34C659B82AF}"/>
    <dgm:cxn modelId="{3E078C2F-6BC8-4FC2-B555-269BD9023CC6}" srcId="{A5853630-8313-4A48-AD81-4D6B7E1C6CEF}" destId="{AD0F7471-C4DA-423C-BBB3-16F3AEDABB55}" srcOrd="5" destOrd="0" parTransId="{AB672DB9-6DA2-4F56-84C0-039C7807369D}" sibTransId="{6025E532-251D-48AB-A62A-C3F78F9A72BD}"/>
    <dgm:cxn modelId="{400A8F37-E0EC-45E1-A859-4A3D460731D1}" type="presOf" srcId="{879DDF3A-9123-4176-B19A-204B057AFA7E}" destId="{DC747FA7-E0D6-4E4D-B2C0-87E35C37EA34}" srcOrd="0" destOrd="2" presId="urn:microsoft.com/office/officeart/2005/8/layout/hList1"/>
    <dgm:cxn modelId="{A254D63F-F0E7-498F-A534-22FD495DBF80}" type="presOf" srcId="{72C7C429-7D59-4C7E-8D32-B74C95C74367}" destId="{D2D6E369-10B8-4090-B179-45A69D9B4F5E}" srcOrd="0" destOrd="8" presId="urn:microsoft.com/office/officeart/2005/8/layout/hList1"/>
    <dgm:cxn modelId="{8089EE5F-558F-420D-91F1-104591A77EC6}" type="presOf" srcId="{AFEE1672-0D68-4B24-9587-BD1B8F1482D8}" destId="{D2D6E369-10B8-4090-B179-45A69D9B4F5E}" srcOrd="0" destOrd="2" presId="urn:microsoft.com/office/officeart/2005/8/layout/hList1"/>
    <dgm:cxn modelId="{6061CB48-AFE3-4230-B312-4A25052E54E1}" srcId="{3EA629DB-BF76-49B8-92F1-822537DE09EA}" destId="{0BC948F9-8B15-48D3-8591-F1052B95DF1B}" srcOrd="3" destOrd="0" parTransId="{FA50BF68-DF6A-40D7-8E8D-961FCFCB5A9A}" sibTransId="{79E154E2-A171-48FB-ACBD-332FBF878DF7}"/>
    <dgm:cxn modelId="{08B8024C-A32A-4DA5-B3C9-83FD442A56CA}" srcId="{AFEE1672-0D68-4B24-9587-BD1B8F1482D8}" destId="{D7C9ED13-C1D5-49CC-A0F7-D2BC925F57E9}" srcOrd="0" destOrd="0" parTransId="{B5257CA0-4733-4D96-B311-AE46EF4FD66C}" sibTransId="{E3ED226A-38AE-4CF1-9C67-D49B5FC79270}"/>
    <dgm:cxn modelId="{1159266C-FA99-415C-A29F-71477C8A4940}" type="presOf" srcId="{6DB5391B-02E6-447F-A26D-662D26BDEB28}" destId="{5A73E615-1E16-4A11-8332-C57BA3E59B7B}" srcOrd="0" destOrd="0" presId="urn:microsoft.com/office/officeart/2005/8/layout/hList1"/>
    <dgm:cxn modelId="{B5E2524D-E063-4B7C-9A50-91D1B68A0BF9}" type="presOf" srcId="{46170D95-42E3-4D06-832D-0B5E5718F51F}" destId="{DC747FA7-E0D6-4E4D-B2C0-87E35C37EA34}" srcOrd="0" destOrd="0" presId="urn:microsoft.com/office/officeart/2005/8/layout/hList1"/>
    <dgm:cxn modelId="{31E4B555-703C-45AC-A399-811C6ACBA82D}" type="presOf" srcId="{AD0F7471-C4DA-423C-BBB3-16F3AEDABB55}" destId="{DC747FA7-E0D6-4E4D-B2C0-87E35C37EA34}" srcOrd="0" destOrd="5" presId="urn:microsoft.com/office/officeart/2005/8/layout/hList1"/>
    <dgm:cxn modelId="{99A27E5A-41BA-4D51-94C4-70479EAF3DC8}" srcId="{A5853630-8313-4A48-AD81-4D6B7E1C6CEF}" destId="{879DDF3A-9123-4176-B19A-204B057AFA7E}" srcOrd="2" destOrd="0" parTransId="{E7856348-20B5-45B1-94E1-B660AFE19AF3}" sibTransId="{31813707-4439-4D56-89C5-CD66646F533D}"/>
    <dgm:cxn modelId="{D50E057D-2D5E-4A5B-A992-434DB3D43D07}" type="presOf" srcId="{2F40BA56-8AFC-41F2-90EC-F2487E018900}" destId="{DC747FA7-E0D6-4E4D-B2C0-87E35C37EA34}" srcOrd="0" destOrd="4" presId="urn:microsoft.com/office/officeart/2005/8/layout/hList1"/>
    <dgm:cxn modelId="{C9B22083-6C61-4A10-B6B6-44BF8DE2DF72}" srcId="{A5853630-8313-4A48-AD81-4D6B7E1C6CEF}" destId="{708C8CE8-6ACC-4E16-B6FD-A1BEA4190421}" srcOrd="7" destOrd="0" parTransId="{C5563A3E-CEE1-4DAD-845D-F9559591B5E1}" sibTransId="{DD4E45A5-AF17-4318-8A9A-5BDACF87CBFD}"/>
    <dgm:cxn modelId="{16A12585-818D-4BDD-A972-3D22E1932522}" srcId="{A5853630-8313-4A48-AD81-4D6B7E1C6CEF}" destId="{2F40BA56-8AFC-41F2-90EC-F2487E018900}" srcOrd="4" destOrd="0" parTransId="{0FCA04A8-C079-4F31-8D5D-3D0F867E3E1F}" sibTransId="{3CD97ED3-F1B1-4AD7-A627-E0A20F39EC2D}"/>
    <dgm:cxn modelId="{EB5E9686-4FFB-4ED2-9004-F14DDE4E1877}" type="presOf" srcId="{483A1A6E-762A-4A86-AB7A-6EFCA1A5D26A}" destId="{DC747FA7-E0D6-4E4D-B2C0-87E35C37EA34}" srcOrd="0" destOrd="8" presId="urn:microsoft.com/office/officeart/2005/8/layout/hList1"/>
    <dgm:cxn modelId="{753DD68F-0C59-44CB-99BD-B4033FB6DEF7}" type="presOf" srcId="{3434266A-2B51-41EE-B0CC-2007BA0B9EA0}" destId="{D2D6E369-10B8-4090-B179-45A69D9B4F5E}" srcOrd="0" destOrd="7" presId="urn:microsoft.com/office/officeart/2005/8/layout/hList1"/>
    <dgm:cxn modelId="{96DD5093-4A35-4ED2-9694-A80D69CC6C3E}" type="presOf" srcId="{340EA142-C6AB-4B03-A168-00E8B0EBDA50}" destId="{DC747FA7-E0D6-4E4D-B2C0-87E35C37EA34}" srcOrd="0" destOrd="1" presId="urn:microsoft.com/office/officeart/2005/8/layout/hList1"/>
    <dgm:cxn modelId="{9E420194-7E43-4E0F-B016-F2E4B18FE806}" type="presOf" srcId="{40994AC4-260E-4D96-A9FF-28557B725199}" destId="{DC747FA7-E0D6-4E4D-B2C0-87E35C37EA34}" srcOrd="0" destOrd="6" presId="urn:microsoft.com/office/officeart/2005/8/layout/hList1"/>
    <dgm:cxn modelId="{B326529D-3D8F-499A-BE02-22A6BD94A982}" type="presOf" srcId="{91EEAED5-DAD4-4D4D-9130-2798AB001C81}" destId="{D2D6E369-10B8-4090-B179-45A69D9B4F5E}" srcOrd="0" destOrd="4" presId="urn:microsoft.com/office/officeart/2005/8/layout/hList1"/>
    <dgm:cxn modelId="{0F3E539F-B851-4907-B955-4D682C4F3A00}" srcId="{AFEE1672-0D68-4B24-9587-BD1B8F1482D8}" destId="{91EEAED5-DAD4-4D4D-9130-2798AB001C81}" srcOrd="1" destOrd="0" parTransId="{40D7D426-147B-495E-9F81-53B79FC76E73}" sibTransId="{9EB7F392-167D-4497-B76E-48C13ACBB694}"/>
    <dgm:cxn modelId="{942BF6A1-1674-45FB-9B40-17B360D3D331}" type="presOf" srcId="{3EA629DB-BF76-49B8-92F1-822537DE09EA}" destId="{BC83BC39-CEBA-41EB-A9C0-22538D3C938E}" srcOrd="0" destOrd="0" presId="urn:microsoft.com/office/officeart/2005/8/layout/hList1"/>
    <dgm:cxn modelId="{9872E4AF-1C8C-4B14-84E7-3C25396F84E6}" srcId="{BBAB0706-974C-4D63-BBA1-D03B48429C9C}" destId="{3434266A-2B51-41EE-B0CC-2007BA0B9EA0}" srcOrd="0" destOrd="0" parTransId="{41E7E7C0-0556-4EE9-9757-E3962CB7D795}" sibTransId="{4FA2BC20-627C-4792-B825-E2B08823C2AC}"/>
    <dgm:cxn modelId="{BCD8DDB2-7B16-4E45-AA8D-0EB98C838A7D}" srcId="{3EA629DB-BF76-49B8-92F1-822537DE09EA}" destId="{BBAB0706-974C-4D63-BBA1-D03B48429C9C}" srcOrd="4" destOrd="0" parTransId="{74DB66DA-F469-42CB-B5C5-6251FFE404FF}" sibTransId="{B3B05887-AC5D-4238-AC97-E30D7AB96649}"/>
    <dgm:cxn modelId="{3A4258BA-1DF4-40D0-8B1A-CF013CDDD87B}" srcId="{A5853630-8313-4A48-AD81-4D6B7E1C6CEF}" destId="{40994AC4-260E-4D96-A9FF-28557B725199}" srcOrd="6" destOrd="0" parTransId="{40257794-381A-40DE-9DB3-4BAE143E2446}" sibTransId="{0E129B8B-FF4F-4DEA-882B-6BF33EF2EE46}"/>
    <dgm:cxn modelId="{0539E4CA-7911-4E90-91E2-D9F44E06A3F9}" srcId="{A5853630-8313-4A48-AD81-4D6B7E1C6CEF}" destId="{340EA142-C6AB-4B03-A168-00E8B0EBDA50}" srcOrd="1" destOrd="0" parTransId="{DAC25244-CB50-4BB1-9F1D-305C1D9E40E4}" sibTransId="{47033924-90C7-4E9F-94D2-1FE68D569636}"/>
    <dgm:cxn modelId="{B06901DD-2FC8-4AF7-A246-88F1441D50D6}" type="presOf" srcId="{F6C51907-1608-4E6D-A4E1-A259B13C195E}" destId="{D2D6E369-10B8-4090-B179-45A69D9B4F5E}" srcOrd="0" destOrd="0" presId="urn:microsoft.com/office/officeart/2005/8/layout/hList1"/>
    <dgm:cxn modelId="{C5ABF3E1-4555-40B0-9321-FE338A46D149}" type="presOf" srcId="{0BC948F9-8B15-48D3-8591-F1052B95DF1B}" destId="{D2D6E369-10B8-4090-B179-45A69D9B4F5E}" srcOrd="0" destOrd="5" presId="urn:microsoft.com/office/officeart/2005/8/layout/hList1"/>
    <dgm:cxn modelId="{5FA6C4E5-0C7A-4BD5-81D1-1F7CF373A35E}" type="presOf" srcId="{708C8CE8-6ACC-4E16-B6FD-A1BEA4190421}" destId="{DC747FA7-E0D6-4E4D-B2C0-87E35C37EA34}" srcOrd="0" destOrd="7" presId="urn:microsoft.com/office/officeart/2005/8/layout/hList1"/>
    <dgm:cxn modelId="{8C6EB2E9-3C59-4D07-B424-17A7F6529235}" type="presOf" srcId="{D7C9ED13-C1D5-49CC-A0F7-D2BC925F57E9}" destId="{D2D6E369-10B8-4090-B179-45A69D9B4F5E}" srcOrd="0" destOrd="3" presId="urn:microsoft.com/office/officeart/2005/8/layout/hList1"/>
    <dgm:cxn modelId="{A00C30ED-4A02-491D-AACB-7B7DDC37CDD8}" srcId="{BBAB0706-974C-4D63-BBA1-D03B48429C9C}" destId="{72C7C429-7D59-4C7E-8D32-B74C95C74367}" srcOrd="1" destOrd="0" parTransId="{65168E40-625A-4314-B16E-E432C4278224}" sibTransId="{5E4218B1-6E2D-4E27-8334-5E6B1CE92CD1}"/>
    <dgm:cxn modelId="{0AEEAFEE-616A-4FC0-9A96-D037E19EED21}" type="presOf" srcId="{405F52A4-A41E-46FC-A209-C5F568314006}" destId="{DC747FA7-E0D6-4E4D-B2C0-87E35C37EA34}" srcOrd="0" destOrd="3" presId="urn:microsoft.com/office/officeart/2005/8/layout/hList1"/>
    <dgm:cxn modelId="{4B4E1CF3-AB15-4FA5-80DF-73DC86B3ED7C}" srcId="{6DB5391B-02E6-447F-A26D-662D26BDEB28}" destId="{A5853630-8313-4A48-AD81-4D6B7E1C6CEF}" srcOrd="0" destOrd="0" parTransId="{3CC326ED-4DE9-4500-BE56-784B42CE0F66}" sibTransId="{E2EF2A70-C455-43A8-A643-CAB80E5CD9D4}"/>
    <dgm:cxn modelId="{2EC09AF5-E7C9-423E-8731-67769905DEA0}" srcId="{A5853630-8313-4A48-AD81-4D6B7E1C6CEF}" destId="{483A1A6E-762A-4A86-AB7A-6EFCA1A5D26A}" srcOrd="8" destOrd="0" parTransId="{12E6949B-7429-45CF-86FD-B21B9C0B96F6}" sibTransId="{73924DCA-6D58-4A65-9495-3813B2F2FE08}"/>
    <dgm:cxn modelId="{113AD6FA-573F-4DC8-BD7F-74D555370C7D}" srcId="{3EA629DB-BF76-49B8-92F1-822537DE09EA}" destId="{F6C51907-1608-4E6D-A4E1-A259B13C195E}" srcOrd="0" destOrd="0" parTransId="{32FB4228-3209-423B-82A9-83A7D60D7588}" sibTransId="{1137D3C4-13B6-428C-AD07-020E43760101}"/>
    <dgm:cxn modelId="{6BB7354E-E8A7-4530-9A77-35CE099C20E4}" type="presParOf" srcId="{5A73E615-1E16-4A11-8332-C57BA3E59B7B}" destId="{8D9B90D9-C70C-4B97-975C-ADCA14B3D33A}" srcOrd="0" destOrd="0" presId="urn:microsoft.com/office/officeart/2005/8/layout/hList1"/>
    <dgm:cxn modelId="{BD212DD4-4C80-4FD6-B805-FC897B06DAB9}" type="presParOf" srcId="{8D9B90D9-C70C-4B97-975C-ADCA14B3D33A}" destId="{1C6BA093-9465-4D5B-B747-D89B15C3C05B}" srcOrd="0" destOrd="0" presId="urn:microsoft.com/office/officeart/2005/8/layout/hList1"/>
    <dgm:cxn modelId="{EE165B84-E7FA-4826-B718-F336F67B5811}" type="presParOf" srcId="{8D9B90D9-C70C-4B97-975C-ADCA14B3D33A}" destId="{DC747FA7-E0D6-4E4D-B2C0-87E35C37EA34}" srcOrd="1" destOrd="0" presId="urn:microsoft.com/office/officeart/2005/8/layout/hList1"/>
    <dgm:cxn modelId="{F757CFD0-C339-4A1B-A655-5CE1BA2BDCEE}" type="presParOf" srcId="{5A73E615-1E16-4A11-8332-C57BA3E59B7B}" destId="{E2B160B9-966F-4DB1-A3E3-EB40F88D5300}" srcOrd="1" destOrd="0" presId="urn:microsoft.com/office/officeart/2005/8/layout/hList1"/>
    <dgm:cxn modelId="{6969488C-E569-41E1-A9D6-DDDD1AB6003B}" type="presParOf" srcId="{5A73E615-1E16-4A11-8332-C57BA3E59B7B}" destId="{E3D3F4BD-37C3-44D7-88F9-F8C4BB26C11D}" srcOrd="2" destOrd="0" presId="urn:microsoft.com/office/officeart/2005/8/layout/hList1"/>
    <dgm:cxn modelId="{4B1B23FE-89B9-48DE-B497-C134A5AAE936}" type="presParOf" srcId="{E3D3F4BD-37C3-44D7-88F9-F8C4BB26C11D}" destId="{BC83BC39-CEBA-41EB-A9C0-22538D3C938E}" srcOrd="0" destOrd="0" presId="urn:microsoft.com/office/officeart/2005/8/layout/hList1"/>
    <dgm:cxn modelId="{2A2CD6C0-86A6-4826-B052-4E80D2FC11E7}" type="presParOf" srcId="{E3D3F4BD-37C3-44D7-88F9-F8C4BB26C11D}" destId="{D2D6E369-10B8-4090-B179-45A69D9B4F5E}"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42FC02-6CAF-431A-935E-975107370DF8}" type="doc">
      <dgm:prSet loTypeId="urn:microsoft.com/office/officeart/2005/8/layout/hChevron3" loCatId="process" qsTypeId="urn:microsoft.com/office/officeart/2005/8/quickstyle/simple1" qsCatId="simple" csTypeId="urn:microsoft.com/office/officeart/2005/8/colors/accent1_2" csCatId="accent1" phldr="1"/>
      <dgm:spPr/>
    </dgm:pt>
    <dgm:pt modelId="{34F0EFE4-A0CE-49E0-AD1B-270EF70CAFDC}">
      <dgm:prSet/>
      <dgm:spPr/>
      <dgm:t>
        <a:bodyPr/>
        <a:lstStyle/>
        <a:p>
          <a:r>
            <a:rPr lang="en-US" dirty="0">
              <a:solidFill>
                <a:srgbClr val="002060"/>
              </a:solidFill>
            </a:rPr>
            <a:t>JUL</a:t>
          </a:r>
        </a:p>
      </dgm:t>
    </dgm:pt>
    <dgm:pt modelId="{E1CF3FF9-FD1C-4F12-A28C-B06726936221}" type="parTrans" cxnId="{CFFBE0C6-CDE4-408E-AB55-32754E23F3D0}">
      <dgm:prSet/>
      <dgm:spPr/>
      <dgm:t>
        <a:bodyPr/>
        <a:lstStyle/>
        <a:p>
          <a:endParaRPr lang="en-US">
            <a:solidFill>
              <a:schemeClr val="tx2"/>
            </a:solidFill>
          </a:endParaRPr>
        </a:p>
      </dgm:t>
    </dgm:pt>
    <dgm:pt modelId="{95A3C592-53A7-46CC-BCBF-DF91CF0384CE}" type="sibTrans" cxnId="{CFFBE0C6-CDE4-408E-AB55-32754E23F3D0}">
      <dgm:prSet/>
      <dgm:spPr/>
      <dgm:t>
        <a:bodyPr/>
        <a:lstStyle/>
        <a:p>
          <a:endParaRPr lang="en-US">
            <a:solidFill>
              <a:schemeClr val="tx2"/>
            </a:solidFill>
          </a:endParaRPr>
        </a:p>
      </dgm:t>
    </dgm:pt>
    <dgm:pt modelId="{980E1B78-1347-4946-BCCD-CD5B941736A6}">
      <dgm:prSet/>
      <dgm:spPr/>
      <dgm:t>
        <a:bodyPr/>
        <a:lstStyle/>
        <a:p>
          <a:r>
            <a:rPr lang="en-US" b="0" dirty="0">
              <a:solidFill>
                <a:srgbClr val="002060"/>
              </a:solidFill>
            </a:rPr>
            <a:t>AUG</a:t>
          </a:r>
        </a:p>
      </dgm:t>
    </dgm:pt>
    <dgm:pt modelId="{6EB74B0F-59EE-4E09-ACF5-F72060B78190}" type="parTrans" cxnId="{44E216D5-A074-4935-880D-9DD594BA1742}">
      <dgm:prSet/>
      <dgm:spPr/>
      <dgm:t>
        <a:bodyPr/>
        <a:lstStyle/>
        <a:p>
          <a:endParaRPr lang="en-US">
            <a:solidFill>
              <a:schemeClr val="tx2"/>
            </a:solidFill>
          </a:endParaRPr>
        </a:p>
      </dgm:t>
    </dgm:pt>
    <dgm:pt modelId="{53FCC27B-8303-4E94-B2E2-B93B12CA2FAD}" type="sibTrans" cxnId="{44E216D5-A074-4935-880D-9DD594BA1742}">
      <dgm:prSet/>
      <dgm:spPr/>
      <dgm:t>
        <a:bodyPr/>
        <a:lstStyle/>
        <a:p>
          <a:endParaRPr lang="en-US">
            <a:solidFill>
              <a:schemeClr val="tx2"/>
            </a:solidFill>
          </a:endParaRPr>
        </a:p>
      </dgm:t>
    </dgm:pt>
    <dgm:pt modelId="{90051E86-3104-4AA4-B5CA-FD13ECDF4345}">
      <dgm:prSet/>
      <dgm:spPr/>
      <dgm:t>
        <a:bodyPr/>
        <a:lstStyle/>
        <a:p>
          <a:r>
            <a:rPr lang="en-US" dirty="0">
              <a:solidFill>
                <a:srgbClr val="002060"/>
              </a:solidFill>
            </a:rPr>
            <a:t>SEP</a:t>
          </a:r>
        </a:p>
      </dgm:t>
    </dgm:pt>
    <dgm:pt modelId="{E8F469DD-C1E7-4DC8-ABAB-12B31CD4237E}" type="parTrans" cxnId="{2DFFE490-BF1E-4B55-A663-0290769FB659}">
      <dgm:prSet/>
      <dgm:spPr/>
      <dgm:t>
        <a:bodyPr/>
        <a:lstStyle/>
        <a:p>
          <a:endParaRPr lang="en-US"/>
        </a:p>
      </dgm:t>
    </dgm:pt>
    <dgm:pt modelId="{FED58A88-FD33-4C40-B454-C18EE8B02594}" type="sibTrans" cxnId="{2DFFE490-BF1E-4B55-A663-0290769FB659}">
      <dgm:prSet/>
      <dgm:spPr/>
      <dgm:t>
        <a:bodyPr/>
        <a:lstStyle/>
        <a:p>
          <a:endParaRPr lang="en-US"/>
        </a:p>
      </dgm:t>
    </dgm:pt>
    <dgm:pt modelId="{4322E24F-A018-447B-88C7-05D16DE47334}">
      <dgm:prSet phldrT="[Text]"/>
      <dgm:spPr>
        <a:ln>
          <a:solidFill>
            <a:schemeClr val="tx1"/>
          </a:solidFill>
        </a:ln>
      </dgm:spPr>
      <dgm:t>
        <a:bodyPr/>
        <a:lstStyle/>
        <a:p>
          <a:r>
            <a:rPr lang="en-US" dirty="0">
              <a:solidFill>
                <a:srgbClr val="002060"/>
              </a:solidFill>
            </a:rPr>
            <a:t>OCT</a:t>
          </a:r>
        </a:p>
      </dgm:t>
    </dgm:pt>
    <dgm:pt modelId="{00CAE309-B5B5-4367-B1E7-62C965D15A6D}" type="parTrans" cxnId="{79BC184D-EF72-43C4-AA3E-F565EA7224EC}">
      <dgm:prSet/>
      <dgm:spPr/>
      <dgm:t>
        <a:bodyPr/>
        <a:lstStyle/>
        <a:p>
          <a:endParaRPr lang="en-US"/>
        </a:p>
      </dgm:t>
    </dgm:pt>
    <dgm:pt modelId="{3650D76F-1E6D-4908-AF78-E691E3850543}" type="sibTrans" cxnId="{79BC184D-EF72-43C4-AA3E-F565EA7224EC}">
      <dgm:prSet/>
      <dgm:spPr/>
      <dgm:t>
        <a:bodyPr/>
        <a:lstStyle/>
        <a:p>
          <a:endParaRPr lang="en-US"/>
        </a:p>
      </dgm:t>
    </dgm:pt>
    <dgm:pt modelId="{2674CEAE-4DDD-4419-AF17-EF8372C14B75}" type="pres">
      <dgm:prSet presAssocID="{A142FC02-6CAF-431A-935E-975107370DF8}" presName="Name0" presStyleCnt="0">
        <dgm:presLayoutVars>
          <dgm:dir/>
          <dgm:resizeHandles val="exact"/>
        </dgm:presLayoutVars>
      </dgm:prSet>
      <dgm:spPr/>
    </dgm:pt>
    <dgm:pt modelId="{B4F83827-B3DA-4FB0-AE72-FECFDED57988}" type="pres">
      <dgm:prSet presAssocID="{34F0EFE4-A0CE-49E0-AD1B-270EF70CAFDC}" presName="parTxOnly" presStyleLbl="node1" presStyleIdx="0" presStyleCnt="4">
        <dgm:presLayoutVars>
          <dgm:bulletEnabled val="1"/>
        </dgm:presLayoutVars>
      </dgm:prSet>
      <dgm:spPr/>
    </dgm:pt>
    <dgm:pt modelId="{6C55B1B8-DD0C-480A-80C7-019E39C8C85D}" type="pres">
      <dgm:prSet presAssocID="{95A3C592-53A7-46CC-BCBF-DF91CF0384CE}" presName="parSpace" presStyleCnt="0"/>
      <dgm:spPr/>
    </dgm:pt>
    <dgm:pt modelId="{AA23376D-F1D6-4D81-9919-5A5E60092D1B}" type="pres">
      <dgm:prSet presAssocID="{980E1B78-1347-4946-BCCD-CD5B941736A6}" presName="parTxOnly" presStyleLbl="node1" presStyleIdx="1" presStyleCnt="4">
        <dgm:presLayoutVars>
          <dgm:bulletEnabled val="1"/>
        </dgm:presLayoutVars>
      </dgm:prSet>
      <dgm:spPr/>
    </dgm:pt>
    <dgm:pt modelId="{29A2F33A-436C-4259-AA88-1E8B52F46F4B}" type="pres">
      <dgm:prSet presAssocID="{53FCC27B-8303-4E94-B2E2-B93B12CA2FAD}" presName="parSpace" presStyleCnt="0"/>
      <dgm:spPr/>
    </dgm:pt>
    <dgm:pt modelId="{B87E7A3E-23A7-4759-AE56-4B9E01EE3D71}" type="pres">
      <dgm:prSet presAssocID="{90051E86-3104-4AA4-B5CA-FD13ECDF4345}" presName="parTxOnly" presStyleLbl="node1" presStyleIdx="2" presStyleCnt="4">
        <dgm:presLayoutVars>
          <dgm:bulletEnabled val="1"/>
        </dgm:presLayoutVars>
      </dgm:prSet>
      <dgm:spPr/>
    </dgm:pt>
    <dgm:pt modelId="{53BAF624-70F3-43E7-B758-C0E0155F92A4}" type="pres">
      <dgm:prSet presAssocID="{FED58A88-FD33-4C40-B454-C18EE8B02594}" presName="parSpace" presStyleCnt="0"/>
      <dgm:spPr/>
    </dgm:pt>
    <dgm:pt modelId="{0ABA565F-3B77-4C75-AACA-708A80C630BE}" type="pres">
      <dgm:prSet presAssocID="{4322E24F-A018-447B-88C7-05D16DE47334}" presName="parTxOnly" presStyleLbl="node1" presStyleIdx="3" presStyleCnt="4">
        <dgm:presLayoutVars>
          <dgm:bulletEnabled val="1"/>
        </dgm:presLayoutVars>
      </dgm:prSet>
      <dgm:spPr/>
    </dgm:pt>
  </dgm:ptLst>
  <dgm:cxnLst>
    <dgm:cxn modelId="{79BC184D-EF72-43C4-AA3E-F565EA7224EC}" srcId="{A142FC02-6CAF-431A-935E-975107370DF8}" destId="{4322E24F-A018-447B-88C7-05D16DE47334}" srcOrd="3" destOrd="0" parTransId="{00CAE309-B5B5-4367-B1E7-62C965D15A6D}" sibTransId="{3650D76F-1E6D-4908-AF78-E691E3850543}"/>
    <dgm:cxn modelId="{2DFFE490-BF1E-4B55-A663-0290769FB659}" srcId="{A142FC02-6CAF-431A-935E-975107370DF8}" destId="{90051E86-3104-4AA4-B5CA-FD13ECDF4345}" srcOrd="2" destOrd="0" parTransId="{E8F469DD-C1E7-4DC8-ABAB-12B31CD4237E}" sibTransId="{FED58A88-FD33-4C40-B454-C18EE8B02594}"/>
    <dgm:cxn modelId="{CFFBE0C6-CDE4-408E-AB55-32754E23F3D0}" srcId="{A142FC02-6CAF-431A-935E-975107370DF8}" destId="{34F0EFE4-A0CE-49E0-AD1B-270EF70CAFDC}" srcOrd="0" destOrd="0" parTransId="{E1CF3FF9-FD1C-4F12-A28C-B06726936221}" sibTransId="{95A3C592-53A7-46CC-BCBF-DF91CF0384CE}"/>
    <dgm:cxn modelId="{44E216D5-A074-4935-880D-9DD594BA1742}" srcId="{A142FC02-6CAF-431A-935E-975107370DF8}" destId="{980E1B78-1347-4946-BCCD-CD5B941736A6}" srcOrd="1" destOrd="0" parTransId="{6EB74B0F-59EE-4E09-ACF5-F72060B78190}" sibTransId="{53FCC27B-8303-4E94-B2E2-B93B12CA2FAD}"/>
    <dgm:cxn modelId="{4BCABBE5-C308-451A-95F4-EDB7C2DC7B01}" type="presOf" srcId="{90051E86-3104-4AA4-B5CA-FD13ECDF4345}" destId="{B87E7A3E-23A7-4759-AE56-4B9E01EE3D71}" srcOrd="0" destOrd="0" presId="urn:microsoft.com/office/officeart/2005/8/layout/hChevron3"/>
    <dgm:cxn modelId="{0C39ABEF-F8A3-413B-973A-7B61DAEB0393}" type="presOf" srcId="{34F0EFE4-A0CE-49E0-AD1B-270EF70CAFDC}" destId="{B4F83827-B3DA-4FB0-AE72-FECFDED57988}" srcOrd="0" destOrd="0" presId="urn:microsoft.com/office/officeart/2005/8/layout/hChevron3"/>
    <dgm:cxn modelId="{ADD218F2-7E09-490B-8772-A362BFDB5DFD}" type="presOf" srcId="{A142FC02-6CAF-431A-935E-975107370DF8}" destId="{2674CEAE-4DDD-4419-AF17-EF8372C14B75}" srcOrd="0" destOrd="0" presId="urn:microsoft.com/office/officeart/2005/8/layout/hChevron3"/>
    <dgm:cxn modelId="{822122FF-C9B5-46B6-B9CD-55F8FA0FDC0F}" type="presOf" srcId="{980E1B78-1347-4946-BCCD-CD5B941736A6}" destId="{AA23376D-F1D6-4D81-9919-5A5E60092D1B}" srcOrd="0" destOrd="0" presId="urn:microsoft.com/office/officeart/2005/8/layout/hChevron3"/>
    <dgm:cxn modelId="{9687B8FF-9546-4EDD-A338-25A6A6D0DA89}" type="presOf" srcId="{4322E24F-A018-447B-88C7-05D16DE47334}" destId="{0ABA565F-3B77-4C75-AACA-708A80C630BE}" srcOrd="0" destOrd="0" presId="urn:microsoft.com/office/officeart/2005/8/layout/hChevron3"/>
    <dgm:cxn modelId="{D07DA96A-50B6-46CE-A460-42EF4CA48974}" type="presParOf" srcId="{2674CEAE-4DDD-4419-AF17-EF8372C14B75}" destId="{B4F83827-B3DA-4FB0-AE72-FECFDED57988}" srcOrd="0" destOrd="0" presId="urn:microsoft.com/office/officeart/2005/8/layout/hChevron3"/>
    <dgm:cxn modelId="{25F3620E-2F48-4EA9-9DBA-6FA7357A91AB}" type="presParOf" srcId="{2674CEAE-4DDD-4419-AF17-EF8372C14B75}" destId="{6C55B1B8-DD0C-480A-80C7-019E39C8C85D}" srcOrd="1" destOrd="0" presId="urn:microsoft.com/office/officeart/2005/8/layout/hChevron3"/>
    <dgm:cxn modelId="{B649B3C7-AC46-4B0D-B974-BEAC111DC1BB}" type="presParOf" srcId="{2674CEAE-4DDD-4419-AF17-EF8372C14B75}" destId="{AA23376D-F1D6-4D81-9919-5A5E60092D1B}" srcOrd="2" destOrd="0" presId="urn:microsoft.com/office/officeart/2005/8/layout/hChevron3"/>
    <dgm:cxn modelId="{EFA972FF-57EE-4445-9B0D-8B492A518071}" type="presParOf" srcId="{2674CEAE-4DDD-4419-AF17-EF8372C14B75}" destId="{29A2F33A-436C-4259-AA88-1E8B52F46F4B}" srcOrd="3" destOrd="0" presId="urn:microsoft.com/office/officeart/2005/8/layout/hChevron3"/>
    <dgm:cxn modelId="{1DE98762-AEAA-42F4-B3E8-80A475BB8D24}" type="presParOf" srcId="{2674CEAE-4DDD-4419-AF17-EF8372C14B75}" destId="{B87E7A3E-23A7-4759-AE56-4B9E01EE3D71}" srcOrd="4" destOrd="0" presId="urn:microsoft.com/office/officeart/2005/8/layout/hChevron3"/>
    <dgm:cxn modelId="{8540D27F-B394-4CB8-88A9-6F4A0597515D}" type="presParOf" srcId="{2674CEAE-4DDD-4419-AF17-EF8372C14B75}" destId="{53BAF624-70F3-43E7-B758-C0E0155F92A4}" srcOrd="5" destOrd="0" presId="urn:microsoft.com/office/officeart/2005/8/layout/hChevron3"/>
    <dgm:cxn modelId="{E6AB8553-8DC0-4D68-963F-8874BB3FD1E3}" type="presParOf" srcId="{2674CEAE-4DDD-4419-AF17-EF8372C14B75}" destId="{0ABA565F-3B77-4C75-AACA-708A80C630BE}" srcOrd="6" destOrd="0" presId="urn:microsoft.com/office/officeart/2005/8/layout/hChevron3"/>
  </dgm:cxnLst>
  <dgm:bg/>
  <dgm:whole>
    <a:ln>
      <a:solidFill>
        <a:schemeClr val="accent4"/>
      </a:solidFill>
    </a:ln>
  </dgm:whole>
  <dgm:extLst>
    <a:ext uri="http://schemas.microsoft.com/office/drawing/2008/diagram">
      <dsp:dataModelExt xmlns:dsp="http://schemas.microsoft.com/office/drawing/2008/diagram" relId="rId2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C4698C-261D-4FE3-8453-A9C1B85FB3D7}" type="doc">
      <dgm:prSet loTypeId="urn:microsoft.com/office/officeart/2008/layout/AlternatingHexagons" loCatId="list" qsTypeId="urn:microsoft.com/office/officeart/2005/8/quickstyle/3d1" qsCatId="3D" csTypeId="urn:microsoft.com/office/officeart/2005/8/colors/accent0_3" csCatId="mainScheme" phldr="1"/>
      <dgm:spPr/>
      <dgm:t>
        <a:bodyPr/>
        <a:lstStyle/>
        <a:p>
          <a:endParaRPr lang="en-US"/>
        </a:p>
      </dgm:t>
    </dgm:pt>
    <dgm:pt modelId="{F9BDA165-9C34-462D-8ACA-C0E4E5EAE0F9}">
      <dgm:prSet phldrT="[Text]" custT="1"/>
      <dgm:spPr>
        <a:solidFill>
          <a:schemeClr val="accent4">
            <a:lumMod val="75000"/>
          </a:schemeClr>
        </a:solidFill>
        <a:ln>
          <a:solidFill>
            <a:schemeClr val="tx1"/>
          </a:solidFill>
        </a:ln>
      </dgm:spPr>
      <dgm:t>
        <a:bodyPr/>
        <a:lstStyle/>
        <a:p>
          <a:r>
            <a:rPr lang="en-US" sz="1250" dirty="0"/>
            <a:t>Class lists and Schedules</a:t>
          </a:r>
        </a:p>
      </dgm:t>
    </dgm:pt>
    <dgm:pt modelId="{E604CBE9-5453-4954-993A-D469F03A1ED5}" type="parTrans" cxnId="{7552712F-341D-4759-8B7C-9A0C700209F5}">
      <dgm:prSet/>
      <dgm:spPr/>
      <dgm:t>
        <a:bodyPr/>
        <a:lstStyle/>
        <a:p>
          <a:endParaRPr lang="en-US" sz="1250"/>
        </a:p>
      </dgm:t>
    </dgm:pt>
    <dgm:pt modelId="{B4F85E19-68DD-42D4-AE97-744AFA40B064}" type="sibTrans" cxnId="{7552712F-341D-4759-8B7C-9A0C700209F5}">
      <dgm:prSet custT="1"/>
      <dgm:spPr>
        <a:solidFill>
          <a:schemeClr val="accent4"/>
        </a:solidFill>
        <a:ln>
          <a:solidFill>
            <a:schemeClr val="tx1"/>
          </a:solidFill>
        </a:ln>
      </dgm:spPr>
      <dgm:t>
        <a:bodyPr/>
        <a:lstStyle/>
        <a:p>
          <a:r>
            <a:rPr lang="en-US" sz="1250" dirty="0"/>
            <a:t>eLearning: Web based training &amp; walkthrough </a:t>
          </a:r>
        </a:p>
      </dgm:t>
    </dgm:pt>
    <dgm:pt modelId="{2C2E8C6C-0696-4719-A617-732A3734DE07}">
      <dgm:prSet phldrT="[Tex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1250" b="0" dirty="0">
              <a:solidFill>
                <a:schemeClr val="bg1"/>
              </a:solidFill>
            </a:rPr>
            <a:t>User Friendly SharePoint Site</a:t>
          </a:r>
        </a:p>
      </dgm:t>
    </dgm:pt>
    <dgm:pt modelId="{3CDAD679-98D9-41B2-8AF2-CF84F5FAB2D3}" type="parTrans" cxnId="{4010E204-73E8-4E1C-80FA-1CF6D790DF52}">
      <dgm:prSet/>
      <dgm:spPr/>
      <dgm:t>
        <a:bodyPr/>
        <a:lstStyle/>
        <a:p>
          <a:endParaRPr lang="en-US" sz="1250"/>
        </a:p>
      </dgm:t>
    </dgm:pt>
    <dgm:pt modelId="{FA583E7A-B618-4641-913D-958DC995E751}" type="sibTrans" cxnId="{4010E204-73E8-4E1C-80FA-1CF6D790DF52}">
      <dgm:prSet/>
      <dgm:spPr/>
      <dgm:t>
        <a:bodyPr/>
        <a:lstStyle/>
        <a:p>
          <a:endParaRPr lang="en-US" sz="1250"/>
        </a:p>
      </dgm:t>
    </dgm:pt>
    <dgm:pt modelId="{0BFF5740-5E08-44C6-9F53-FCC6C3A1E8AF}">
      <dgm:prSet phldrT="[Text]" custT="1"/>
      <dgm:spPr>
        <a:solidFill>
          <a:srgbClr val="00437B"/>
        </a:solidFill>
        <a:ln>
          <a:solidFill>
            <a:schemeClr val="tx1"/>
          </a:solidFill>
        </a:ln>
      </dgm:spPr>
      <dgm:t>
        <a:bodyPr/>
        <a:lstStyle/>
        <a:p>
          <a:r>
            <a:rPr lang="en-US" sz="1250" dirty="0"/>
            <a:t>Virtual Instructor led Training via Zoom</a:t>
          </a:r>
        </a:p>
      </dgm:t>
    </dgm:pt>
    <dgm:pt modelId="{EC604AD4-BD9F-41F0-9C38-2F993B585D16}" type="parTrans" cxnId="{EBA207AD-2635-423E-BFBF-E6571F004F70}">
      <dgm:prSet/>
      <dgm:spPr/>
      <dgm:t>
        <a:bodyPr/>
        <a:lstStyle/>
        <a:p>
          <a:endParaRPr lang="en-US" sz="1250"/>
        </a:p>
      </dgm:t>
    </dgm:pt>
    <dgm:pt modelId="{38A2E5FD-F4EB-4EBD-AE53-44E498ACADDF}" type="sibTrans" cxnId="{EBA207AD-2635-423E-BFBF-E6571F004F70}">
      <dgm:prSet custT="1"/>
      <dgm:spPr>
        <a:solidFill>
          <a:srgbClr val="00325C"/>
        </a:solidFill>
        <a:ln>
          <a:solidFill>
            <a:schemeClr val="tx1"/>
          </a:solidFill>
        </a:ln>
      </dgm:spPr>
      <dgm:t>
        <a:bodyPr/>
        <a:lstStyle/>
        <a:p>
          <a:r>
            <a:rPr lang="en-US" sz="1250" dirty="0"/>
            <a:t>Exercise guides for specific Infor functions</a:t>
          </a:r>
        </a:p>
      </dgm:t>
    </dgm:pt>
    <dgm:pt modelId="{9B5C9306-E70A-4512-A613-C28D4F141744}">
      <dgm:prSet phldrT="[Text]" custT="1"/>
      <dgm:spPr>
        <a:solidFill>
          <a:srgbClr val="00437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1250" b="0" dirty="0">
              <a:solidFill>
                <a:schemeClr val="bg1"/>
              </a:solidFill>
            </a:rPr>
            <a:t>Online and Virtual job training</a:t>
          </a:r>
        </a:p>
      </dgm:t>
    </dgm:pt>
    <dgm:pt modelId="{789278B6-B9BD-4DE3-A450-2347E97C96BD}" type="parTrans" cxnId="{98DE2104-DE2C-46A7-844E-2C7786FA065B}">
      <dgm:prSet/>
      <dgm:spPr/>
      <dgm:t>
        <a:bodyPr/>
        <a:lstStyle/>
        <a:p>
          <a:endParaRPr lang="en-US" sz="1250"/>
        </a:p>
      </dgm:t>
    </dgm:pt>
    <dgm:pt modelId="{7786885F-28FF-4458-B88F-0FAA5F199D73}" type="sibTrans" cxnId="{98DE2104-DE2C-46A7-844E-2C7786FA065B}">
      <dgm:prSet/>
      <dgm:spPr/>
      <dgm:t>
        <a:bodyPr/>
        <a:lstStyle/>
        <a:p>
          <a:endParaRPr lang="en-US" sz="1250"/>
        </a:p>
      </dgm:t>
    </dgm:pt>
    <dgm:pt modelId="{7B965B05-DF3D-4553-8595-6E3EA0696B5D}">
      <dgm:prSet phldrT="[Text]" custT="1"/>
      <dgm:spPr>
        <a:solidFill>
          <a:schemeClr val="accent4">
            <a:lumMod val="75000"/>
          </a:schemeClr>
        </a:solidFill>
        <a:ln>
          <a:solidFill>
            <a:schemeClr val="tx1"/>
          </a:solidFill>
        </a:ln>
      </dgm:spPr>
      <dgm:t>
        <a:bodyPr/>
        <a:lstStyle/>
        <a:p>
          <a:r>
            <a:rPr lang="en-US" sz="1250" dirty="0"/>
            <a:t>Job-aids with step by step instructions</a:t>
          </a:r>
        </a:p>
      </dgm:t>
    </dgm:pt>
    <dgm:pt modelId="{7D1CAC0D-2BD5-43DA-8821-5F3043AB2660}" type="parTrans" cxnId="{6BDFF1A3-514E-4E84-9195-90F4DB6B7BB2}">
      <dgm:prSet/>
      <dgm:spPr/>
      <dgm:t>
        <a:bodyPr/>
        <a:lstStyle/>
        <a:p>
          <a:endParaRPr lang="en-US" sz="1250"/>
        </a:p>
      </dgm:t>
    </dgm:pt>
    <dgm:pt modelId="{DB10EA34-C134-45F3-A141-26ABEAD401D8}" type="sibTrans" cxnId="{6BDFF1A3-514E-4E84-9195-90F4DB6B7BB2}">
      <dgm:prSet custT="1"/>
      <dgm:spPr>
        <a:solidFill>
          <a:srgbClr val="00325C"/>
        </a:solidFill>
        <a:ln>
          <a:solidFill>
            <a:schemeClr val="tx1"/>
          </a:solidFill>
        </a:ln>
      </dgm:spPr>
      <dgm:t>
        <a:bodyPr/>
        <a:lstStyle/>
        <a:p>
          <a:r>
            <a:rPr lang="en-US" sz="1250" dirty="0"/>
            <a:t>Online sign up and training registration</a:t>
          </a:r>
        </a:p>
      </dgm:t>
    </dgm:pt>
    <dgm:pt modelId="{74511D5F-C030-42FF-96E9-C46C7A20366D}">
      <dgm:prSet phldrT="[Tex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1250" b="0" dirty="0">
              <a:solidFill>
                <a:schemeClr val="bg1"/>
              </a:solidFill>
            </a:rPr>
            <a:t>Detailed materials stored for future reference</a:t>
          </a:r>
        </a:p>
      </dgm:t>
    </dgm:pt>
    <dgm:pt modelId="{78692F59-7EF3-4BC4-A45F-3A187868F256}" type="parTrans" cxnId="{073A9935-0166-42B7-96F6-AA0886FFD0CD}">
      <dgm:prSet/>
      <dgm:spPr/>
      <dgm:t>
        <a:bodyPr/>
        <a:lstStyle/>
        <a:p>
          <a:endParaRPr lang="en-US" sz="1250"/>
        </a:p>
      </dgm:t>
    </dgm:pt>
    <dgm:pt modelId="{D0DA2029-FC85-48D3-AB8E-64DF32126ACB}" type="sibTrans" cxnId="{073A9935-0166-42B7-96F6-AA0886FFD0CD}">
      <dgm:prSet/>
      <dgm:spPr/>
      <dgm:t>
        <a:bodyPr/>
        <a:lstStyle/>
        <a:p>
          <a:endParaRPr lang="en-US" sz="1250"/>
        </a:p>
      </dgm:t>
    </dgm:pt>
    <dgm:pt modelId="{3D51E380-953A-4E15-9E39-092E6C4896A5}" type="pres">
      <dgm:prSet presAssocID="{B6C4698C-261D-4FE3-8453-A9C1B85FB3D7}" presName="Name0" presStyleCnt="0">
        <dgm:presLayoutVars>
          <dgm:chMax/>
          <dgm:chPref/>
          <dgm:dir/>
          <dgm:animLvl val="lvl"/>
        </dgm:presLayoutVars>
      </dgm:prSet>
      <dgm:spPr/>
    </dgm:pt>
    <dgm:pt modelId="{45E0A883-AC97-4325-9775-BE15AE7560D5}" type="pres">
      <dgm:prSet presAssocID="{F9BDA165-9C34-462D-8ACA-C0E4E5EAE0F9}" presName="composite" presStyleCnt="0"/>
      <dgm:spPr/>
    </dgm:pt>
    <dgm:pt modelId="{B0688BD0-55AA-4135-B933-72C1A2A2B0D5}" type="pres">
      <dgm:prSet presAssocID="{F9BDA165-9C34-462D-8ACA-C0E4E5EAE0F9}" presName="Parent1" presStyleLbl="node1" presStyleIdx="0" presStyleCnt="6" custLinFactX="-46975" custLinFactNeighborX="-100000" custLinFactNeighborY="-67">
        <dgm:presLayoutVars>
          <dgm:chMax val="1"/>
          <dgm:chPref val="1"/>
          <dgm:bulletEnabled val="1"/>
        </dgm:presLayoutVars>
      </dgm:prSet>
      <dgm:spPr/>
    </dgm:pt>
    <dgm:pt modelId="{58EEBF47-E273-4A56-AAE0-2639230BA979}" type="pres">
      <dgm:prSet presAssocID="{F9BDA165-9C34-462D-8ACA-C0E4E5EAE0F9}" presName="Childtext1" presStyleLbl="revTx" presStyleIdx="0" presStyleCnt="3" custLinFactNeighborX="-26964">
        <dgm:presLayoutVars>
          <dgm:chMax val="0"/>
          <dgm:chPref val="0"/>
          <dgm:bulletEnabled val="1"/>
        </dgm:presLayoutVars>
      </dgm:prSet>
      <dgm:spPr/>
    </dgm:pt>
    <dgm:pt modelId="{7D5E57E4-C722-40D4-A693-04A465ABF593}" type="pres">
      <dgm:prSet presAssocID="{F9BDA165-9C34-462D-8ACA-C0E4E5EAE0F9}" presName="BalanceSpacing" presStyleCnt="0"/>
      <dgm:spPr/>
    </dgm:pt>
    <dgm:pt modelId="{DE13FFFF-8C84-4B7E-B1C4-93C1222A1B80}" type="pres">
      <dgm:prSet presAssocID="{F9BDA165-9C34-462D-8ACA-C0E4E5EAE0F9}" presName="BalanceSpacing1" presStyleCnt="0"/>
      <dgm:spPr/>
    </dgm:pt>
    <dgm:pt modelId="{87EED21F-48E9-4180-9401-551D0D6DE4A1}" type="pres">
      <dgm:prSet presAssocID="{B4F85E19-68DD-42D4-AE97-744AFA40B064}" presName="Accent1Text" presStyleLbl="node1" presStyleIdx="1" presStyleCnt="6" custLinFactNeighborX="-91321" custLinFactNeighborY="84880"/>
      <dgm:spPr/>
    </dgm:pt>
    <dgm:pt modelId="{720E5CF5-34AB-4813-9A30-95DCA67C5B2F}" type="pres">
      <dgm:prSet presAssocID="{B4F85E19-68DD-42D4-AE97-744AFA40B064}" presName="spaceBetweenRectangles" presStyleCnt="0"/>
      <dgm:spPr/>
    </dgm:pt>
    <dgm:pt modelId="{81B1AD6E-6FC3-4D77-96FB-375C8871A137}" type="pres">
      <dgm:prSet presAssocID="{0BFF5740-5E08-44C6-9F53-FCC6C3A1E8AF}" presName="composite" presStyleCnt="0"/>
      <dgm:spPr/>
    </dgm:pt>
    <dgm:pt modelId="{2AA2B2F0-53FC-49D3-A702-E07D42EDBBD3}" type="pres">
      <dgm:prSet presAssocID="{0BFF5740-5E08-44C6-9F53-FCC6C3A1E8AF}" presName="Parent1" presStyleLbl="node1" presStyleIdx="2" presStyleCnt="6" custLinFactNeighborX="-44487">
        <dgm:presLayoutVars>
          <dgm:chMax val="1"/>
          <dgm:chPref val="1"/>
          <dgm:bulletEnabled val="1"/>
        </dgm:presLayoutVars>
      </dgm:prSet>
      <dgm:spPr/>
    </dgm:pt>
    <dgm:pt modelId="{4F9CC621-397B-4A0E-9839-651BB46271F8}" type="pres">
      <dgm:prSet presAssocID="{0BFF5740-5E08-44C6-9F53-FCC6C3A1E8AF}" presName="Childtext1" presStyleLbl="revTx" presStyleIdx="1" presStyleCnt="3" custScaleX="117024" custLinFactX="100000" custLinFactNeighborX="146947">
        <dgm:presLayoutVars>
          <dgm:chMax val="0"/>
          <dgm:chPref val="0"/>
          <dgm:bulletEnabled val="1"/>
        </dgm:presLayoutVars>
      </dgm:prSet>
      <dgm:spPr/>
    </dgm:pt>
    <dgm:pt modelId="{18BE3B83-C48A-49D0-AACF-22DC4A8E9F9C}" type="pres">
      <dgm:prSet presAssocID="{0BFF5740-5E08-44C6-9F53-FCC6C3A1E8AF}" presName="BalanceSpacing" presStyleCnt="0"/>
      <dgm:spPr/>
    </dgm:pt>
    <dgm:pt modelId="{3A081ACD-25B9-462C-9061-C0A3A416ECDC}" type="pres">
      <dgm:prSet presAssocID="{0BFF5740-5E08-44C6-9F53-FCC6C3A1E8AF}" presName="BalanceSpacing1" presStyleCnt="0"/>
      <dgm:spPr/>
    </dgm:pt>
    <dgm:pt modelId="{8906987A-2A03-4F51-A534-3790A69A5A89}" type="pres">
      <dgm:prSet presAssocID="{38A2E5FD-F4EB-4EBD-AE53-44E498ACADDF}" presName="Accent1Text" presStyleLbl="node1" presStyleIdx="3" presStyleCnt="6" custLinFactX="-100000" custLinFactNeighborX="-106505" custLinFactNeighborY="84919"/>
      <dgm:spPr/>
    </dgm:pt>
    <dgm:pt modelId="{23375242-EF70-4935-B744-D61286D52B4A}" type="pres">
      <dgm:prSet presAssocID="{38A2E5FD-F4EB-4EBD-AE53-44E498ACADDF}" presName="spaceBetweenRectangles" presStyleCnt="0"/>
      <dgm:spPr/>
    </dgm:pt>
    <dgm:pt modelId="{ED483456-6E5C-4C5D-A2F0-CC6117A0C561}" type="pres">
      <dgm:prSet presAssocID="{7B965B05-DF3D-4553-8595-6E3EA0696B5D}" presName="composite" presStyleCnt="0"/>
      <dgm:spPr/>
    </dgm:pt>
    <dgm:pt modelId="{8246409A-C62D-4E2E-B441-35A8C1EC401A}" type="pres">
      <dgm:prSet presAssocID="{7B965B05-DF3D-4553-8595-6E3EA0696B5D}" presName="Parent1" presStyleLbl="node1" presStyleIdx="4" presStyleCnt="6" custLinFactNeighborX="-39403">
        <dgm:presLayoutVars>
          <dgm:chMax val="1"/>
          <dgm:chPref val="1"/>
          <dgm:bulletEnabled val="1"/>
        </dgm:presLayoutVars>
      </dgm:prSet>
      <dgm:spPr/>
    </dgm:pt>
    <dgm:pt modelId="{175A7CAA-1B5D-464F-A159-1933F14994BE}" type="pres">
      <dgm:prSet presAssocID="{7B965B05-DF3D-4553-8595-6E3EA0696B5D}" presName="Childtext1" presStyleLbl="revTx" presStyleIdx="2" presStyleCnt="3" custLinFactNeighborX="-26964">
        <dgm:presLayoutVars>
          <dgm:chMax val="0"/>
          <dgm:chPref val="0"/>
          <dgm:bulletEnabled val="1"/>
        </dgm:presLayoutVars>
      </dgm:prSet>
      <dgm:spPr/>
    </dgm:pt>
    <dgm:pt modelId="{29C27FEE-F700-4246-8527-BB9C6DD552E3}" type="pres">
      <dgm:prSet presAssocID="{7B965B05-DF3D-4553-8595-6E3EA0696B5D}" presName="BalanceSpacing" presStyleCnt="0"/>
      <dgm:spPr/>
    </dgm:pt>
    <dgm:pt modelId="{9FBAFA28-2CD4-416F-9498-28942DAD198B}" type="pres">
      <dgm:prSet presAssocID="{7B965B05-DF3D-4553-8595-6E3EA0696B5D}" presName="BalanceSpacing1" presStyleCnt="0"/>
      <dgm:spPr/>
    </dgm:pt>
    <dgm:pt modelId="{8E1A883B-7E82-47F4-82D2-CB74839FD2EA}" type="pres">
      <dgm:prSet presAssocID="{DB10EA34-C134-45F3-A141-26ABEAD401D8}" presName="Accent1Text" presStyleLbl="node1" presStyleIdx="5" presStyleCnt="6" custLinFactY="-69827" custLinFactNeighborX="67551" custLinFactNeighborY="-100000"/>
      <dgm:spPr/>
    </dgm:pt>
  </dgm:ptLst>
  <dgm:cxnLst>
    <dgm:cxn modelId="{98DE2104-DE2C-46A7-844E-2C7786FA065B}" srcId="{0BFF5740-5E08-44C6-9F53-FCC6C3A1E8AF}" destId="{9B5C9306-E70A-4512-A613-C28D4F141744}" srcOrd="0" destOrd="0" parTransId="{789278B6-B9BD-4DE3-A450-2347E97C96BD}" sibTransId="{7786885F-28FF-4458-B88F-0FAA5F199D73}"/>
    <dgm:cxn modelId="{4010E204-73E8-4E1C-80FA-1CF6D790DF52}" srcId="{F9BDA165-9C34-462D-8ACA-C0E4E5EAE0F9}" destId="{2C2E8C6C-0696-4719-A617-732A3734DE07}" srcOrd="0" destOrd="0" parTransId="{3CDAD679-98D9-41B2-8AF2-CF84F5FAB2D3}" sibTransId="{FA583E7A-B618-4641-913D-958DC995E751}"/>
    <dgm:cxn modelId="{2C1E3422-BA1D-4234-83E5-A659DB96D144}" type="presOf" srcId="{2C2E8C6C-0696-4719-A617-732A3734DE07}" destId="{58EEBF47-E273-4A56-AAE0-2639230BA979}" srcOrd="0" destOrd="0" presId="urn:microsoft.com/office/officeart/2008/layout/AlternatingHexagons"/>
    <dgm:cxn modelId="{7552712F-341D-4759-8B7C-9A0C700209F5}" srcId="{B6C4698C-261D-4FE3-8453-A9C1B85FB3D7}" destId="{F9BDA165-9C34-462D-8ACA-C0E4E5EAE0F9}" srcOrd="0" destOrd="0" parTransId="{E604CBE9-5453-4954-993A-D469F03A1ED5}" sibTransId="{B4F85E19-68DD-42D4-AE97-744AFA40B064}"/>
    <dgm:cxn modelId="{073A9935-0166-42B7-96F6-AA0886FFD0CD}" srcId="{7B965B05-DF3D-4553-8595-6E3EA0696B5D}" destId="{74511D5F-C030-42FF-96E9-C46C7A20366D}" srcOrd="0" destOrd="0" parTransId="{78692F59-7EF3-4BC4-A45F-3A187868F256}" sibTransId="{D0DA2029-FC85-48D3-AB8E-64DF32126ACB}"/>
    <dgm:cxn modelId="{AE05C96C-660E-40FC-A27F-0E8959898F01}" type="presOf" srcId="{B6C4698C-261D-4FE3-8453-A9C1B85FB3D7}" destId="{3D51E380-953A-4E15-9E39-092E6C4896A5}" srcOrd="0" destOrd="0" presId="urn:microsoft.com/office/officeart/2008/layout/AlternatingHexagons"/>
    <dgm:cxn modelId="{ED02F682-5663-408A-8A58-A74EB649F0CE}" type="presOf" srcId="{38A2E5FD-F4EB-4EBD-AE53-44E498ACADDF}" destId="{8906987A-2A03-4F51-A534-3790A69A5A89}" srcOrd="0" destOrd="0" presId="urn:microsoft.com/office/officeart/2008/layout/AlternatingHexagons"/>
    <dgm:cxn modelId="{D671AF88-8858-47AA-9137-343BC3F8F0EA}" type="presOf" srcId="{DB10EA34-C134-45F3-A141-26ABEAD401D8}" destId="{8E1A883B-7E82-47F4-82D2-CB74839FD2EA}" srcOrd="0" destOrd="0" presId="urn:microsoft.com/office/officeart/2008/layout/AlternatingHexagons"/>
    <dgm:cxn modelId="{0C559889-AA5E-49E0-A6BD-B018BCEBC4E8}" type="presOf" srcId="{74511D5F-C030-42FF-96E9-C46C7A20366D}" destId="{175A7CAA-1B5D-464F-A159-1933F14994BE}" srcOrd="0" destOrd="0" presId="urn:microsoft.com/office/officeart/2008/layout/AlternatingHexagons"/>
    <dgm:cxn modelId="{6BDFF1A3-514E-4E84-9195-90F4DB6B7BB2}" srcId="{B6C4698C-261D-4FE3-8453-A9C1B85FB3D7}" destId="{7B965B05-DF3D-4553-8595-6E3EA0696B5D}" srcOrd="2" destOrd="0" parTransId="{7D1CAC0D-2BD5-43DA-8821-5F3043AB2660}" sibTransId="{DB10EA34-C134-45F3-A141-26ABEAD401D8}"/>
    <dgm:cxn modelId="{EBA207AD-2635-423E-BFBF-E6571F004F70}" srcId="{B6C4698C-261D-4FE3-8453-A9C1B85FB3D7}" destId="{0BFF5740-5E08-44C6-9F53-FCC6C3A1E8AF}" srcOrd="1" destOrd="0" parTransId="{EC604AD4-BD9F-41F0-9C38-2F993B585D16}" sibTransId="{38A2E5FD-F4EB-4EBD-AE53-44E498ACADDF}"/>
    <dgm:cxn modelId="{3A5892AF-6592-4849-87A1-BBBE38EE4C8E}" type="presOf" srcId="{7B965B05-DF3D-4553-8595-6E3EA0696B5D}" destId="{8246409A-C62D-4E2E-B441-35A8C1EC401A}" srcOrd="0" destOrd="0" presId="urn:microsoft.com/office/officeart/2008/layout/AlternatingHexagons"/>
    <dgm:cxn modelId="{E34946B2-E1F4-43FE-8643-39EB065BC1FF}" type="presOf" srcId="{9B5C9306-E70A-4512-A613-C28D4F141744}" destId="{4F9CC621-397B-4A0E-9839-651BB46271F8}" srcOrd="0" destOrd="0" presId="urn:microsoft.com/office/officeart/2008/layout/AlternatingHexagons"/>
    <dgm:cxn modelId="{C2CD7FDB-5432-4856-8B19-C1862B64BF4C}" type="presOf" srcId="{F9BDA165-9C34-462D-8ACA-C0E4E5EAE0F9}" destId="{B0688BD0-55AA-4135-B933-72C1A2A2B0D5}" srcOrd="0" destOrd="0" presId="urn:microsoft.com/office/officeart/2008/layout/AlternatingHexagons"/>
    <dgm:cxn modelId="{33ADB8DE-1795-4D9C-8605-C4918D76B969}" type="presOf" srcId="{0BFF5740-5E08-44C6-9F53-FCC6C3A1E8AF}" destId="{2AA2B2F0-53FC-49D3-A702-E07D42EDBBD3}" srcOrd="0" destOrd="0" presId="urn:microsoft.com/office/officeart/2008/layout/AlternatingHexagons"/>
    <dgm:cxn modelId="{C6359CEE-2BAF-4ACD-A96F-2C6A5E137CA0}" type="presOf" srcId="{B4F85E19-68DD-42D4-AE97-744AFA40B064}" destId="{87EED21F-48E9-4180-9401-551D0D6DE4A1}" srcOrd="0" destOrd="0" presId="urn:microsoft.com/office/officeart/2008/layout/AlternatingHexagons"/>
    <dgm:cxn modelId="{DB26ACC1-3C9A-4D13-B50D-2FD78F51D26E}" type="presParOf" srcId="{3D51E380-953A-4E15-9E39-092E6C4896A5}" destId="{45E0A883-AC97-4325-9775-BE15AE7560D5}" srcOrd="0" destOrd="0" presId="urn:microsoft.com/office/officeart/2008/layout/AlternatingHexagons"/>
    <dgm:cxn modelId="{49437552-05A0-4A6A-9963-1315633770D5}" type="presParOf" srcId="{45E0A883-AC97-4325-9775-BE15AE7560D5}" destId="{B0688BD0-55AA-4135-B933-72C1A2A2B0D5}" srcOrd="0" destOrd="0" presId="urn:microsoft.com/office/officeart/2008/layout/AlternatingHexagons"/>
    <dgm:cxn modelId="{8B9A45B9-2897-471D-BF99-90C89D04338F}" type="presParOf" srcId="{45E0A883-AC97-4325-9775-BE15AE7560D5}" destId="{58EEBF47-E273-4A56-AAE0-2639230BA979}" srcOrd="1" destOrd="0" presId="urn:microsoft.com/office/officeart/2008/layout/AlternatingHexagons"/>
    <dgm:cxn modelId="{50FAFB60-32A7-4EA2-AC92-EEFC7A02A086}" type="presParOf" srcId="{45E0A883-AC97-4325-9775-BE15AE7560D5}" destId="{7D5E57E4-C722-40D4-A693-04A465ABF593}" srcOrd="2" destOrd="0" presId="urn:microsoft.com/office/officeart/2008/layout/AlternatingHexagons"/>
    <dgm:cxn modelId="{2177BBCD-0E21-44EE-BC37-B28FACF7D5E4}" type="presParOf" srcId="{45E0A883-AC97-4325-9775-BE15AE7560D5}" destId="{DE13FFFF-8C84-4B7E-B1C4-93C1222A1B80}" srcOrd="3" destOrd="0" presId="urn:microsoft.com/office/officeart/2008/layout/AlternatingHexagons"/>
    <dgm:cxn modelId="{8F2321B6-A03F-4B41-AC25-1F579965621B}" type="presParOf" srcId="{45E0A883-AC97-4325-9775-BE15AE7560D5}" destId="{87EED21F-48E9-4180-9401-551D0D6DE4A1}" srcOrd="4" destOrd="0" presId="urn:microsoft.com/office/officeart/2008/layout/AlternatingHexagons"/>
    <dgm:cxn modelId="{31FE7646-D761-4B37-AB4A-425DF1EAF436}" type="presParOf" srcId="{3D51E380-953A-4E15-9E39-092E6C4896A5}" destId="{720E5CF5-34AB-4813-9A30-95DCA67C5B2F}" srcOrd="1" destOrd="0" presId="urn:microsoft.com/office/officeart/2008/layout/AlternatingHexagons"/>
    <dgm:cxn modelId="{02E7FEFC-041C-4BAE-B454-6D6A94E2302E}" type="presParOf" srcId="{3D51E380-953A-4E15-9E39-092E6C4896A5}" destId="{81B1AD6E-6FC3-4D77-96FB-375C8871A137}" srcOrd="2" destOrd="0" presId="urn:microsoft.com/office/officeart/2008/layout/AlternatingHexagons"/>
    <dgm:cxn modelId="{A85F1F30-43BE-46EC-A64E-4D030C3AF313}" type="presParOf" srcId="{81B1AD6E-6FC3-4D77-96FB-375C8871A137}" destId="{2AA2B2F0-53FC-49D3-A702-E07D42EDBBD3}" srcOrd="0" destOrd="0" presId="urn:microsoft.com/office/officeart/2008/layout/AlternatingHexagons"/>
    <dgm:cxn modelId="{45D2A5D7-D4E2-40BD-B330-76AC303B1E20}" type="presParOf" srcId="{81B1AD6E-6FC3-4D77-96FB-375C8871A137}" destId="{4F9CC621-397B-4A0E-9839-651BB46271F8}" srcOrd="1" destOrd="0" presId="urn:microsoft.com/office/officeart/2008/layout/AlternatingHexagons"/>
    <dgm:cxn modelId="{AD3EE928-6466-43CF-B7F8-D569151A719F}" type="presParOf" srcId="{81B1AD6E-6FC3-4D77-96FB-375C8871A137}" destId="{18BE3B83-C48A-49D0-AACF-22DC4A8E9F9C}" srcOrd="2" destOrd="0" presId="urn:microsoft.com/office/officeart/2008/layout/AlternatingHexagons"/>
    <dgm:cxn modelId="{5AF2E786-3394-46BE-9F98-A2A0E0739DBA}" type="presParOf" srcId="{81B1AD6E-6FC3-4D77-96FB-375C8871A137}" destId="{3A081ACD-25B9-462C-9061-C0A3A416ECDC}" srcOrd="3" destOrd="0" presId="urn:microsoft.com/office/officeart/2008/layout/AlternatingHexagons"/>
    <dgm:cxn modelId="{62647B4B-B7DC-45BA-9714-853DD1576C1D}" type="presParOf" srcId="{81B1AD6E-6FC3-4D77-96FB-375C8871A137}" destId="{8906987A-2A03-4F51-A534-3790A69A5A89}" srcOrd="4" destOrd="0" presId="urn:microsoft.com/office/officeart/2008/layout/AlternatingHexagons"/>
    <dgm:cxn modelId="{1D7155E2-4872-42C8-9B8B-3310FCCEFB60}" type="presParOf" srcId="{3D51E380-953A-4E15-9E39-092E6C4896A5}" destId="{23375242-EF70-4935-B744-D61286D52B4A}" srcOrd="3" destOrd="0" presId="urn:microsoft.com/office/officeart/2008/layout/AlternatingHexagons"/>
    <dgm:cxn modelId="{15FB9048-5342-4216-B2B2-CE55CBFA0BF6}" type="presParOf" srcId="{3D51E380-953A-4E15-9E39-092E6C4896A5}" destId="{ED483456-6E5C-4C5D-A2F0-CC6117A0C561}" srcOrd="4" destOrd="0" presId="urn:microsoft.com/office/officeart/2008/layout/AlternatingHexagons"/>
    <dgm:cxn modelId="{A9999868-331B-49FE-901F-38C21BFBFA26}" type="presParOf" srcId="{ED483456-6E5C-4C5D-A2F0-CC6117A0C561}" destId="{8246409A-C62D-4E2E-B441-35A8C1EC401A}" srcOrd="0" destOrd="0" presId="urn:microsoft.com/office/officeart/2008/layout/AlternatingHexagons"/>
    <dgm:cxn modelId="{8DFEA222-63B5-4F42-8058-EF618DB34298}" type="presParOf" srcId="{ED483456-6E5C-4C5D-A2F0-CC6117A0C561}" destId="{175A7CAA-1B5D-464F-A159-1933F14994BE}" srcOrd="1" destOrd="0" presId="urn:microsoft.com/office/officeart/2008/layout/AlternatingHexagons"/>
    <dgm:cxn modelId="{96CF0EBD-BAA7-4242-A407-35D94E51FE28}" type="presParOf" srcId="{ED483456-6E5C-4C5D-A2F0-CC6117A0C561}" destId="{29C27FEE-F700-4246-8527-BB9C6DD552E3}" srcOrd="2" destOrd="0" presId="urn:microsoft.com/office/officeart/2008/layout/AlternatingHexagons"/>
    <dgm:cxn modelId="{1611D019-74C8-481A-823C-6050FD44FD6B}" type="presParOf" srcId="{ED483456-6E5C-4C5D-A2F0-CC6117A0C561}" destId="{9FBAFA28-2CD4-416F-9498-28942DAD198B}" srcOrd="3" destOrd="0" presId="urn:microsoft.com/office/officeart/2008/layout/AlternatingHexagons"/>
    <dgm:cxn modelId="{EADACEAA-8134-4D74-A3F4-BA6A3FAE6B81}" type="presParOf" srcId="{ED483456-6E5C-4C5D-A2F0-CC6117A0C561}" destId="{8E1A883B-7E82-47F4-82D2-CB74839FD2EA}" srcOrd="4" destOrd="0" presId="urn:microsoft.com/office/officeart/2008/layout/AlternatingHexagons"/>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A43FB-91E5-4515-B59A-D118C3BFF7AB}">
      <dsp:nvSpPr>
        <dsp:cNvPr id="0" name=""/>
        <dsp:cNvSpPr/>
      </dsp:nvSpPr>
      <dsp:spPr>
        <a:xfrm>
          <a:off x="0" y="0"/>
          <a:ext cx="7995682" cy="218658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sp>
    <dsp:sp modelId="{F2CFACC7-D078-4BF5-B8CB-74BCCE67B4BB}">
      <dsp:nvSpPr>
        <dsp:cNvPr id="0" name=""/>
        <dsp:cNvSpPr/>
      </dsp:nvSpPr>
      <dsp:spPr>
        <a:xfrm>
          <a:off x="239870" y="258809"/>
          <a:ext cx="2348731" cy="1668966"/>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hemeClr val="accent1">
            <a:shade val="50000"/>
          </a:schemeClr>
        </a:lnRef>
        <a:fillRef idx="1">
          <a:schemeClr val="accent1"/>
        </a:fillRef>
        <a:effectRef idx="0">
          <a:schemeClr val="accent1"/>
        </a:effectRef>
        <a:fontRef idx="minor">
          <a:schemeClr val="lt1"/>
        </a:fontRef>
      </dsp:style>
    </dsp:sp>
    <dsp:sp modelId="{0D810FDD-3FC2-4FAF-86AA-A340664E84C3}">
      <dsp:nvSpPr>
        <dsp:cNvPr id="0" name=""/>
        <dsp:cNvSpPr/>
      </dsp:nvSpPr>
      <dsp:spPr>
        <a:xfrm rot="10800000">
          <a:off x="239870" y="2186585"/>
          <a:ext cx="2348731" cy="267249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b="1" i="1" u="sng" kern="1200" dirty="0">
              <a:solidFill>
                <a:srgbClr val="002060"/>
              </a:solidFill>
            </a:rPr>
            <a:t>Infor </a:t>
          </a:r>
        </a:p>
        <a:p>
          <a:pPr marL="0" lvl="0" indent="0" algn="ctr" defTabSz="933450">
            <a:lnSpc>
              <a:spcPct val="90000"/>
            </a:lnSpc>
            <a:spcBef>
              <a:spcPct val="0"/>
            </a:spcBef>
            <a:spcAft>
              <a:spcPct val="35000"/>
            </a:spcAft>
            <a:buNone/>
          </a:pPr>
          <a:r>
            <a:rPr lang="en-US" sz="2100" kern="1200" dirty="0">
              <a:solidFill>
                <a:srgbClr val="002060"/>
              </a:solidFill>
            </a:rPr>
            <a:t>is replacing unsupported Lawson product</a:t>
          </a:r>
        </a:p>
        <a:p>
          <a:pPr marL="0" lvl="0" indent="0" algn="ctr" defTabSz="933450">
            <a:lnSpc>
              <a:spcPct val="90000"/>
            </a:lnSpc>
            <a:spcBef>
              <a:spcPct val="0"/>
            </a:spcBef>
            <a:spcAft>
              <a:spcPct val="35000"/>
            </a:spcAft>
            <a:buNone/>
          </a:pPr>
          <a:endParaRPr lang="en-US" sz="2100" kern="1200" dirty="0">
            <a:solidFill>
              <a:schemeClr val="tx2"/>
            </a:solidFill>
          </a:endParaRPr>
        </a:p>
      </dsp:txBody>
      <dsp:txXfrm rot="10800000">
        <a:off x="312102" y="2186585"/>
        <a:ext cx="2204267" cy="2600261"/>
      </dsp:txXfrm>
    </dsp:sp>
    <dsp:sp modelId="{949DA035-9D2F-4E57-8916-6CC85D4F2827}">
      <dsp:nvSpPr>
        <dsp:cNvPr id="0" name=""/>
        <dsp:cNvSpPr/>
      </dsp:nvSpPr>
      <dsp:spPr>
        <a:xfrm>
          <a:off x="2823475" y="291544"/>
          <a:ext cx="2348731" cy="1603496"/>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1DF8D6B3-0BD7-40CF-BF6B-BA6F4B570C48}">
      <dsp:nvSpPr>
        <dsp:cNvPr id="0" name=""/>
        <dsp:cNvSpPr/>
      </dsp:nvSpPr>
      <dsp:spPr>
        <a:xfrm rot="10800000">
          <a:off x="2823475" y="2186585"/>
          <a:ext cx="2348731" cy="267249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dirty="0">
              <a:solidFill>
                <a:srgbClr val="002060"/>
              </a:solidFill>
            </a:rPr>
            <a:t>Modules will house all </a:t>
          </a:r>
          <a:r>
            <a:rPr lang="en-US" sz="2100" b="1" i="1" kern="1200" dirty="0">
              <a:solidFill>
                <a:srgbClr val="002060"/>
              </a:solidFill>
            </a:rPr>
            <a:t>Finance</a:t>
          </a:r>
          <a:r>
            <a:rPr lang="en-US" sz="2100" kern="1200" dirty="0">
              <a:solidFill>
                <a:srgbClr val="002060"/>
              </a:solidFill>
            </a:rPr>
            <a:t>, </a:t>
          </a:r>
          <a:r>
            <a:rPr lang="en-US" sz="2100" b="1" i="1" kern="1200" dirty="0">
              <a:solidFill>
                <a:srgbClr val="002060"/>
              </a:solidFill>
            </a:rPr>
            <a:t>Grants</a:t>
          </a:r>
          <a:r>
            <a:rPr lang="en-US" sz="2100" kern="1200" dirty="0">
              <a:solidFill>
                <a:srgbClr val="002060"/>
              </a:solidFill>
            </a:rPr>
            <a:t>, and </a:t>
          </a:r>
          <a:r>
            <a:rPr lang="en-US" sz="2100" b="1" i="1" kern="1200" dirty="0">
              <a:solidFill>
                <a:srgbClr val="002060"/>
              </a:solidFill>
            </a:rPr>
            <a:t>Supply Chain </a:t>
          </a:r>
          <a:r>
            <a:rPr lang="en-US" sz="2100" kern="1200" dirty="0">
              <a:solidFill>
                <a:srgbClr val="002060"/>
              </a:solidFill>
            </a:rPr>
            <a:t>functions for BMC, BUMG, and BMCHP</a:t>
          </a:r>
        </a:p>
      </dsp:txBody>
      <dsp:txXfrm rot="10800000">
        <a:off x="2895707" y="2186585"/>
        <a:ext cx="2204267" cy="2600261"/>
      </dsp:txXfrm>
    </dsp:sp>
    <dsp:sp modelId="{D79D77BD-9D77-4E02-8F94-F14048D1880B}">
      <dsp:nvSpPr>
        <dsp:cNvPr id="0" name=""/>
        <dsp:cNvSpPr/>
      </dsp:nvSpPr>
      <dsp:spPr>
        <a:xfrm>
          <a:off x="5407079" y="291544"/>
          <a:ext cx="2348731" cy="1603496"/>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033036C1-D758-49A0-BCC7-1B8F34DB2C13}">
      <dsp:nvSpPr>
        <dsp:cNvPr id="0" name=""/>
        <dsp:cNvSpPr/>
      </dsp:nvSpPr>
      <dsp:spPr>
        <a:xfrm rot="10800000">
          <a:off x="5407079" y="2186585"/>
          <a:ext cx="2348731" cy="267249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solidFill>
                <a:srgbClr val="002060"/>
              </a:solidFill>
            </a:rPr>
            <a:t>Cloud based and cross functional, Infor will </a:t>
          </a:r>
          <a:r>
            <a:rPr lang="en-US" sz="1900" b="1" i="1" kern="1200" dirty="0">
              <a:solidFill>
                <a:srgbClr val="002060"/>
              </a:solidFill>
            </a:rPr>
            <a:t>increase efficiency</a:t>
          </a:r>
          <a:r>
            <a:rPr lang="en-US" sz="1900" kern="1200" dirty="0">
              <a:solidFill>
                <a:srgbClr val="002060"/>
              </a:solidFill>
            </a:rPr>
            <a:t>, </a:t>
          </a:r>
          <a:r>
            <a:rPr lang="en-US" sz="1900" b="1" i="1" u="none" kern="1200" dirty="0">
              <a:solidFill>
                <a:srgbClr val="002060"/>
              </a:solidFill>
            </a:rPr>
            <a:t>standardize processes </a:t>
          </a:r>
          <a:r>
            <a:rPr lang="en-US" sz="1900" kern="1200" dirty="0">
              <a:solidFill>
                <a:srgbClr val="002060"/>
              </a:solidFill>
            </a:rPr>
            <a:t>&amp; </a:t>
          </a:r>
          <a:r>
            <a:rPr lang="en-US" sz="1900" b="0" i="0" kern="1200" dirty="0">
              <a:solidFill>
                <a:srgbClr val="002060"/>
              </a:solidFill>
            </a:rPr>
            <a:t>promote future </a:t>
          </a:r>
          <a:r>
            <a:rPr lang="en-US" sz="1900" b="1" i="1" kern="1200" dirty="0">
              <a:solidFill>
                <a:srgbClr val="002060"/>
              </a:solidFill>
              <a:latin typeface="Arial"/>
              <a:ea typeface="+mn-ea"/>
              <a:cs typeface="+mn-cs"/>
            </a:rPr>
            <a:t>health s</a:t>
          </a:r>
          <a:r>
            <a:rPr lang="en-US" sz="1900" b="1" i="1" kern="1200" dirty="0">
              <a:solidFill>
                <a:srgbClr val="002060"/>
              </a:solidFill>
            </a:rPr>
            <a:t>ystem growth</a:t>
          </a:r>
        </a:p>
      </dsp:txBody>
      <dsp:txXfrm rot="10800000">
        <a:off x="5479311" y="2186585"/>
        <a:ext cx="2204267" cy="2600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BA093-9465-4D5B-B747-D89B15C3C05B}">
      <dsp:nvSpPr>
        <dsp:cNvPr id="0" name=""/>
        <dsp:cNvSpPr/>
      </dsp:nvSpPr>
      <dsp:spPr>
        <a:xfrm>
          <a:off x="4446" y="-159430"/>
          <a:ext cx="2311644" cy="318860"/>
        </a:xfrm>
        <a:prstGeom prst="rect">
          <a:avLst/>
        </a:prstGeom>
        <a:solidFill>
          <a:srgbClr val="00206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Accounting Structure</a:t>
          </a:r>
        </a:p>
      </dsp:txBody>
      <dsp:txXfrm>
        <a:off x="4446" y="-159430"/>
        <a:ext cx="2311644" cy="318860"/>
      </dsp:txXfrm>
    </dsp:sp>
    <dsp:sp modelId="{DC747FA7-E0D6-4E4D-B2C0-87E35C37EA34}">
      <dsp:nvSpPr>
        <dsp:cNvPr id="0" name=""/>
        <dsp:cNvSpPr/>
      </dsp:nvSpPr>
      <dsp:spPr>
        <a:xfrm>
          <a:off x="4446" y="159430"/>
          <a:ext cx="2311644" cy="319907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ctr" anchorCtr="0">
          <a:noAutofit/>
        </a:bodyPr>
        <a:lstStyle/>
        <a:p>
          <a:pPr marL="171450" lvl="1" indent="-171450" algn="l" defTabSz="711200">
            <a:lnSpc>
              <a:spcPct val="90000"/>
            </a:lnSpc>
            <a:spcBef>
              <a:spcPct val="0"/>
            </a:spcBef>
            <a:spcAft>
              <a:spcPct val="15000"/>
            </a:spcAft>
            <a:buChar char="•"/>
          </a:pPr>
          <a:endParaRPr lang="en-US" sz="1600" b="0" i="1" kern="1200" dirty="0">
            <a:solidFill>
              <a:srgbClr val="002060"/>
            </a:solidFill>
            <a:latin typeface="Arial"/>
            <a:ea typeface="+mn-ea"/>
            <a:cs typeface="+mn-cs"/>
          </a:endParaRPr>
        </a:p>
        <a:p>
          <a:pPr marL="114300" lvl="1" indent="-114300" algn="l" defTabSz="666750">
            <a:lnSpc>
              <a:spcPct val="90000"/>
            </a:lnSpc>
            <a:spcBef>
              <a:spcPct val="0"/>
            </a:spcBef>
            <a:spcAft>
              <a:spcPct val="15000"/>
            </a:spcAft>
            <a:buChar char="•"/>
          </a:pPr>
          <a:r>
            <a:rPr lang="en-US" sz="1500" b="0" i="1" kern="1200" dirty="0">
              <a:solidFill>
                <a:srgbClr val="002060"/>
              </a:solidFill>
              <a:latin typeface="+mn-lt"/>
            </a:rPr>
            <a:t>Chart of Accounts (</a:t>
          </a:r>
          <a:r>
            <a:rPr lang="en-US" sz="1500" b="0" i="1" kern="1200" dirty="0">
              <a:solidFill>
                <a:srgbClr val="002060"/>
              </a:solidFill>
              <a:latin typeface="+mn-lt"/>
              <a:ea typeface="+mn-ea"/>
              <a:cs typeface="+mn-cs"/>
            </a:rPr>
            <a:t>COA) and General Ledger (GL) numbering enhancements</a:t>
          </a:r>
        </a:p>
        <a:p>
          <a:pPr marL="114300" lvl="1" indent="-114300" algn="l" defTabSz="666750">
            <a:lnSpc>
              <a:spcPct val="90000"/>
            </a:lnSpc>
            <a:spcBef>
              <a:spcPct val="0"/>
            </a:spcBef>
            <a:spcAft>
              <a:spcPct val="15000"/>
            </a:spcAft>
            <a:buChar char="•"/>
          </a:pPr>
          <a:r>
            <a:rPr lang="en-US" sz="1500" b="0" i="1" kern="1200" dirty="0">
              <a:solidFill>
                <a:srgbClr val="002060"/>
              </a:solidFill>
              <a:latin typeface="+mn-lt"/>
            </a:rPr>
            <a:t>Cost Centers replacing outdated Accounting Units</a:t>
          </a:r>
        </a:p>
        <a:p>
          <a:pPr marL="228600" lvl="2" indent="-114300" algn="l" defTabSz="666750">
            <a:lnSpc>
              <a:spcPct val="90000"/>
            </a:lnSpc>
            <a:spcBef>
              <a:spcPct val="0"/>
            </a:spcBef>
            <a:spcAft>
              <a:spcPct val="15000"/>
            </a:spcAft>
            <a:buChar char="•"/>
          </a:pPr>
          <a:r>
            <a:rPr lang="en-US" sz="1500" b="0" i="1" kern="1200" dirty="0">
              <a:solidFill>
                <a:srgbClr val="002060"/>
              </a:solidFill>
              <a:latin typeface="+mn-lt"/>
            </a:rPr>
            <a:t>Supports P&amp;L reports  for Grant/projects</a:t>
          </a:r>
        </a:p>
        <a:p>
          <a:pPr marL="114300" lvl="1" indent="-114300" algn="l" defTabSz="666750">
            <a:lnSpc>
              <a:spcPct val="90000"/>
            </a:lnSpc>
            <a:spcBef>
              <a:spcPct val="0"/>
            </a:spcBef>
            <a:spcAft>
              <a:spcPct val="15000"/>
            </a:spcAft>
            <a:buChar char="•"/>
          </a:pPr>
          <a:r>
            <a:rPr lang="en-US" sz="1500" b="0" i="1" kern="1200" dirty="0">
              <a:solidFill>
                <a:srgbClr val="002060"/>
              </a:solidFill>
              <a:latin typeface="+mn-lt"/>
            </a:rPr>
            <a:t>Combining 3 companies: BUMG, BMCHP and BMC into 1 for BMCHS unified reporting</a:t>
          </a:r>
        </a:p>
        <a:p>
          <a:pPr marL="171450" lvl="1" indent="-171450" algn="ctr" defTabSz="711200">
            <a:lnSpc>
              <a:spcPct val="90000"/>
            </a:lnSpc>
            <a:spcBef>
              <a:spcPct val="0"/>
            </a:spcBef>
            <a:spcAft>
              <a:spcPct val="15000"/>
            </a:spcAft>
            <a:buChar char="•"/>
          </a:pPr>
          <a:endParaRPr lang="en-US" sz="1600" b="0" i="1" kern="1200" dirty="0">
            <a:solidFill>
              <a:srgbClr val="002060"/>
            </a:solidFill>
          </a:endParaRPr>
        </a:p>
      </dsp:txBody>
      <dsp:txXfrm>
        <a:off x="4446" y="159430"/>
        <a:ext cx="2311644" cy="3199072"/>
      </dsp:txXfrm>
    </dsp:sp>
    <dsp:sp modelId="{6B7C2E3E-A06A-4F90-9690-6F79C7858815}">
      <dsp:nvSpPr>
        <dsp:cNvPr id="0" name=""/>
        <dsp:cNvSpPr/>
      </dsp:nvSpPr>
      <dsp:spPr>
        <a:xfrm>
          <a:off x="2610720" y="-159430"/>
          <a:ext cx="2332878" cy="318860"/>
        </a:xfrm>
        <a:prstGeom prst="rect">
          <a:avLst/>
        </a:prstGeom>
        <a:solidFill>
          <a:srgbClr val="00206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Accounts Payable</a:t>
          </a:r>
        </a:p>
      </dsp:txBody>
      <dsp:txXfrm>
        <a:off x="2610720" y="-159430"/>
        <a:ext cx="2332878" cy="318860"/>
      </dsp:txXfrm>
    </dsp:sp>
    <dsp:sp modelId="{BD09415F-1E3A-4BC0-8C76-FBA5D0F32C09}">
      <dsp:nvSpPr>
        <dsp:cNvPr id="0" name=""/>
        <dsp:cNvSpPr/>
      </dsp:nvSpPr>
      <dsp:spPr>
        <a:xfrm>
          <a:off x="2610720" y="159430"/>
          <a:ext cx="2332878" cy="319907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ctr" anchorCtr="0">
          <a:noAutofit/>
        </a:bodyPr>
        <a:lstStyle/>
        <a:p>
          <a:pPr marL="171450" lvl="1" indent="-171450" algn="l" defTabSz="711200">
            <a:lnSpc>
              <a:spcPct val="90000"/>
            </a:lnSpc>
            <a:spcBef>
              <a:spcPct val="0"/>
            </a:spcBef>
            <a:spcAft>
              <a:spcPct val="15000"/>
            </a:spcAft>
            <a:buChar char="•"/>
          </a:pPr>
          <a:r>
            <a:rPr lang="en-US" sz="1600" i="1" kern="1200" dirty="0">
              <a:solidFill>
                <a:srgbClr val="002060"/>
              </a:solidFill>
            </a:rPr>
            <a:t>Invoices entered by system via OCR </a:t>
          </a:r>
        </a:p>
        <a:p>
          <a:pPr marL="171450" lvl="1" indent="-171450" algn="l" defTabSz="711200">
            <a:lnSpc>
              <a:spcPct val="90000"/>
            </a:lnSpc>
            <a:spcBef>
              <a:spcPct val="0"/>
            </a:spcBef>
            <a:spcAft>
              <a:spcPct val="15000"/>
            </a:spcAft>
            <a:buChar char="•"/>
          </a:pPr>
          <a:endParaRPr lang="en-US" sz="1600" i="1" kern="1200" dirty="0">
            <a:solidFill>
              <a:srgbClr val="002060"/>
            </a:solidFill>
          </a:endParaRPr>
        </a:p>
        <a:p>
          <a:pPr marL="171450" lvl="1" indent="-171450" algn="l" defTabSz="711200">
            <a:lnSpc>
              <a:spcPct val="90000"/>
            </a:lnSpc>
            <a:spcBef>
              <a:spcPct val="0"/>
            </a:spcBef>
            <a:spcAft>
              <a:spcPct val="15000"/>
            </a:spcAft>
            <a:buChar char="•"/>
          </a:pPr>
          <a:r>
            <a:rPr lang="en-US" sz="1600" i="1" kern="1200" dirty="0">
              <a:solidFill>
                <a:srgbClr val="002060"/>
              </a:solidFill>
            </a:rPr>
            <a:t>Electronic Invoice Approval</a:t>
          </a:r>
        </a:p>
        <a:p>
          <a:pPr marL="171450" lvl="1" indent="-171450" algn="l" defTabSz="711200">
            <a:lnSpc>
              <a:spcPct val="90000"/>
            </a:lnSpc>
            <a:spcBef>
              <a:spcPct val="0"/>
            </a:spcBef>
            <a:spcAft>
              <a:spcPct val="15000"/>
            </a:spcAft>
            <a:buChar char="•"/>
          </a:pPr>
          <a:endParaRPr lang="en-US" sz="1600" i="1" kern="1200" dirty="0">
            <a:solidFill>
              <a:srgbClr val="002060"/>
            </a:solidFill>
          </a:endParaRPr>
        </a:p>
        <a:p>
          <a:pPr marL="171450" lvl="1" indent="-171450" algn="l" defTabSz="711200">
            <a:lnSpc>
              <a:spcPct val="90000"/>
            </a:lnSpc>
            <a:spcBef>
              <a:spcPct val="0"/>
            </a:spcBef>
            <a:spcAft>
              <a:spcPct val="15000"/>
            </a:spcAft>
            <a:buChar char="•"/>
          </a:pPr>
          <a:r>
            <a:rPr lang="en-US" sz="1600" i="1" kern="1200" dirty="0">
              <a:solidFill>
                <a:srgbClr val="002060"/>
              </a:solidFill>
            </a:rPr>
            <a:t>Electronic and mobile expense reimbursement</a:t>
          </a:r>
        </a:p>
        <a:p>
          <a:pPr marL="342900" lvl="2" indent="-171450" algn="l" defTabSz="711200">
            <a:lnSpc>
              <a:spcPct val="90000"/>
            </a:lnSpc>
            <a:spcBef>
              <a:spcPct val="0"/>
            </a:spcBef>
            <a:spcAft>
              <a:spcPct val="15000"/>
            </a:spcAft>
            <a:buChar char="•"/>
          </a:pPr>
          <a:r>
            <a:rPr lang="en-US" sz="1600" i="1" kern="1200" dirty="0">
              <a:solidFill>
                <a:srgbClr val="002060"/>
              </a:solidFill>
            </a:rPr>
            <a:t>Attach e-receipts via phone/tablet/web</a:t>
          </a:r>
        </a:p>
      </dsp:txBody>
      <dsp:txXfrm>
        <a:off x="2610720" y="159430"/>
        <a:ext cx="2332878" cy="3199072"/>
      </dsp:txXfrm>
    </dsp:sp>
    <dsp:sp modelId="{BC83BC39-CEBA-41EB-A9C0-22538D3C938E}">
      <dsp:nvSpPr>
        <dsp:cNvPr id="0" name=""/>
        <dsp:cNvSpPr/>
      </dsp:nvSpPr>
      <dsp:spPr>
        <a:xfrm>
          <a:off x="5238227" y="-159430"/>
          <a:ext cx="2360200" cy="318860"/>
        </a:xfrm>
        <a:prstGeom prst="rect">
          <a:avLst/>
        </a:prstGeom>
        <a:solidFill>
          <a:srgbClr val="00206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Documents </a:t>
          </a:r>
        </a:p>
      </dsp:txBody>
      <dsp:txXfrm>
        <a:off x="5238227" y="-159430"/>
        <a:ext cx="2360200" cy="318860"/>
      </dsp:txXfrm>
    </dsp:sp>
    <dsp:sp modelId="{D2D6E369-10B8-4090-B179-45A69D9B4F5E}">
      <dsp:nvSpPr>
        <dsp:cNvPr id="0" name=""/>
        <dsp:cNvSpPr/>
      </dsp:nvSpPr>
      <dsp:spPr>
        <a:xfrm>
          <a:off x="5238227" y="159430"/>
          <a:ext cx="2360200" cy="319907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ctr" anchorCtr="0">
          <a:noAutofit/>
        </a:bodyPr>
        <a:lstStyle/>
        <a:p>
          <a:pPr marL="171450" lvl="1" indent="-171450" algn="l" defTabSz="711200">
            <a:lnSpc>
              <a:spcPct val="90000"/>
            </a:lnSpc>
            <a:spcBef>
              <a:spcPct val="0"/>
            </a:spcBef>
            <a:spcAft>
              <a:spcPct val="15000"/>
            </a:spcAft>
            <a:buChar char="•"/>
          </a:pPr>
          <a:r>
            <a:rPr lang="en-US" sz="1600" i="1" kern="1200" dirty="0">
              <a:solidFill>
                <a:srgbClr val="002060"/>
              </a:solidFill>
            </a:rPr>
            <a:t>Pre-Award and Funds Documents stored in InfoEd</a:t>
          </a:r>
        </a:p>
        <a:p>
          <a:pPr marL="171450" lvl="1" indent="-171450" algn="l" defTabSz="711200">
            <a:lnSpc>
              <a:spcPct val="90000"/>
            </a:lnSpc>
            <a:spcBef>
              <a:spcPct val="0"/>
            </a:spcBef>
            <a:spcAft>
              <a:spcPct val="15000"/>
            </a:spcAft>
            <a:buChar char="•"/>
          </a:pPr>
          <a:endParaRPr lang="en-US" sz="1600" i="1" kern="1200" dirty="0">
            <a:solidFill>
              <a:srgbClr val="002060"/>
            </a:solidFill>
          </a:endParaRPr>
        </a:p>
        <a:p>
          <a:pPr marL="171450" lvl="1" indent="-171450" algn="l" defTabSz="711200">
            <a:lnSpc>
              <a:spcPct val="90000"/>
            </a:lnSpc>
            <a:spcBef>
              <a:spcPct val="0"/>
            </a:spcBef>
            <a:spcAft>
              <a:spcPct val="15000"/>
            </a:spcAft>
            <a:buChar char="•"/>
          </a:pPr>
          <a:endParaRPr lang="en-US" sz="1600" i="1" kern="1200" dirty="0">
            <a:solidFill>
              <a:srgbClr val="002060"/>
            </a:solidFill>
          </a:endParaRPr>
        </a:p>
        <a:p>
          <a:pPr marL="171450" lvl="1" indent="-171450" algn="l" defTabSz="711200">
            <a:lnSpc>
              <a:spcPct val="90000"/>
            </a:lnSpc>
            <a:spcBef>
              <a:spcPct val="0"/>
            </a:spcBef>
            <a:spcAft>
              <a:spcPct val="15000"/>
            </a:spcAft>
            <a:buChar char="•"/>
          </a:pPr>
          <a:r>
            <a:rPr lang="en-US" sz="1600" i="1" kern="1200" dirty="0">
              <a:solidFill>
                <a:srgbClr val="002060"/>
              </a:solidFill>
            </a:rPr>
            <a:t>Financial Transactions stored in Infor and visible in Reports</a:t>
          </a:r>
        </a:p>
        <a:p>
          <a:pPr marL="171450" lvl="1" indent="-171450" algn="l" defTabSz="711200">
            <a:lnSpc>
              <a:spcPct val="90000"/>
            </a:lnSpc>
            <a:spcBef>
              <a:spcPct val="0"/>
            </a:spcBef>
            <a:spcAft>
              <a:spcPct val="15000"/>
            </a:spcAft>
            <a:buChar char="•"/>
          </a:pPr>
          <a:endParaRPr lang="en-US" sz="1600" i="1" kern="1200" dirty="0">
            <a:solidFill>
              <a:srgbClr val="002060"/>
            </a:solidFill>
          </a:endParaRPr>
        </a:p>
        <a:p>
          <a:pPr marL="171450" lvl="1" indent="-171450" algn="l" defTabSz="711200">
            <a:lnSpc>
              <a:spcPct val="90000"/>
            </a:lnSpc>
            <a:spcBef>
              <a:spcPct val="0"/>
            </a:spcBef>
            <a:spcAft>
              <a:spcPct val="15000"/>
            </a:spcAft>
            <a:buChar char="•"/>
          </a:pPr>
          <a:endParaRPr lang="en-US" sz="1600" i="1" kern="1200" dirty="0">
            <a:solidFill>
              <a:srgbClr val="002060"/>
            </a:solidFill>
          </a:endParaRPr>
        </a:p>
      </dsp:txBody>
      <dsp:txXfrm>
        <a:off x="5238227" y="159430"/>
        <a:ext cx="2360200" cy="31990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18107-7250-4F63-AE64-120BF64500F7}">
      <dsp:nvSpPr>
        <dsp:cNvPr id="0" name=""/>
        <dsp:cNvSpPr/>
      </dsp:nvSpPr>
      <dsp:spPr>
        <a:xfrm>
          <a:off x="3256414" y="624"/>
          <a:ext cx="4884621" cy="78701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rgbClr val="002060"/>
              </a:solidFill>
            </a:rPr>
            <a:t>User Friendly and Intuitive</a:t>
          </a:r>
        </a:p>
        <a:p>
          <a:pPr marL="171450" lvl="1" indent="-171450" algn="l" defTabSz="711200">
            <a:lnSpc>
              <a:spcPct val="90000"/>
            </a:lnSpc>
            <a:spcBef>
              <a:spcPct val="0"/>
            </a:spcBef>
            <a:spcAft>
              <a:spcPct val="15000"/>
            </a:spcAft>
            <a:buChar char="•"/>
          </a:pPr>
          <a:r>
            <a:rPr lang="en-US" sz="1600" b="1" kern="1200" dirty="0">
              <a:solidFill>
                <a:srgbClr val="002060"/>
              </a:solidFill>
            </a:rPr>
            <a:t>New look and feel that is menu driven </a:t>
          </a:r>
        </a:p>
      </dsp:txBody>
      <dsp:txXfrm>
        <a:off x="3256414" y="99000"/>
        <a:ext cx="4589492" cy="590258"/>
      </dsp:txXfrm>
    </dsp:sp>
    <dsp:sp modelId="{C512E810-72E9-4D37-8056-ED83CC6BFD69}">
      <dsp:nvSpPr>
        <dsp:cNvPr id="0" name=""/>
        <dsp:cNvSpPr/>
      </dsp:nvSpPr>
      <dsp:spPr>
        <a:xfrm>
          <a:off x="0" y="624"/>
          <a:ext cx="3256414" cy="787010"/>
        </a:xfrm>
        <a:prstGeom prst="roundRect">
          <a:avLst/>
        </a:prstGeom>
        <a:solidFill>
          <a:srgbClr val="002060"/>
        </a:solidFill>
        <a:ln w="12700" cap="flat" cmpd="sng" algn="ctr">
          <a:solidFill>
            <a:schemeClr val="tx1"/>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rPr>
            <a:t>User Interface</a:t>
          </a:r>
        </a:p>
      </dsp:txBody>
      <dsp:txXfrm>
        <a:off x="38419" y="39043"/>
        <a:ext cx="3179576" cy="710172"/>
      </dsp:txXfrm>
    </dsp:sp>
    <dsp:sp modelId="{489FB493-5BE0-4A93-93CA-ED1542F0BD14}">
      <dsp:nvSpPr>
        <dsp:cNvPr id="0" name=""/>
        <dsp:cNvSpPr/>
      </dsp:nvSpPr>
      <dsp:spPr>
        <a:xfrm>
          <a:off x="3256414" y="866335"/>
          <a:ext cx="4884621" cy="78701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rgbClr val="002060"/>
              </a:solidFill>
            </a:rPr>
            <a:t>Reduction of duplicate accounts</a:t>
          </a:r>
        </a:p>
        <a:p>
          <a:pPr marL="171450" lvl="1" indent="-171450" algn="l" defTabSz="711200">
            <a:lnSpc>
              <a:spcPct val="90000"/>
            </a:lnSpc>
            <a:spcBef>
              <a:spcPct val="0"/>
            </a:spcBef>
            <a:spcAft>
              <a:spcPct val="15000"/>
            </a:spcAft>
            <a:buChar char="•"/>
          </a:pPr>
          <a:r>
            <a:rPr lang="en-US" sz="1600" b="1" kern="1200" dirty="0">
              <a:solidFill>
                <a:srgbClr val="002060"/>
              </a:solidFill>
            </a:rPr>
            <a:t>Simplified expense types</a:t>
          </a:r>
        </a:p>
      </dsp:txBody>
      <dsp:txXfrm>
        <a:off x="3256414" y="964711"/>
        <a:ext cx="4589492" cy="590258"/>
      </dsp:txXfrm>
    </dsp:sp>
    <dsp:sp modelId="{4EF8BE53-7840-48E2-96E0-288C76393758}">
      <dsp:nvSpPr>
        <dsp:cNvPr id="0" name=""/>
        <dsp:cNvSpPr/>
      </dsp:nvSpPr>
      <dsp:spPr>
        <a:xfrm>
          <a:off x="0" y="866335"/>
          <a:ext cx="3256414" cy="787010"/>
        </a:xfrm>
        <a:prstGeom prst="roundRect">
          <a:avLst/>
        </a:prstGeom>
        <a:solidFill>
          <a:srgbClr val="002060"/>
        </a:solidFill>
        <a:ln w="12700" cap="flat" cmpd="sng" algn="ctr">
          <a:solidFill>
            <a:schemeClr val="tx1"/>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Simplified Chart of Accounts</a:t>
          </a:r>
        </a:p>
      </dsp:txBody>
      <dsp:txXfrm>
        <a:off x="38419" y="904754"/>
        <a:ext cx="3179576" cy="710172"/>
      </dsp:txXfrm>
    </dsp:sp>
    <dsp:sp modelId="{249C43A5-C1F0-4167-BC73-DE0EBCC48E9F}">
      <dsp:nvSpPr>
        <dsp:cNvPr id="0" name=""/>
        <dsp:cNvSpPr/>
      </dsp:nvSpPr>
      <dsp:spPr>
        <a:xfrm>
          <a:off x="3256414" y="1732046"/>
          <a:ext cx="4884621" cy="78701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rgbClr val="002060"/>
              </a:solidFill>
            </a:rPr>
            <a:t>Accounting Units retired</a:t>
          </a:r>
        </a:p>
        <a:p>
          <a:pPr marL="171450" lvl="1" indent="-171450" algn="l" defTabSz="711200">
            <a:lnSpc>
              <a:spcPct val="90000"/>
            </a:lnSpc>
            <a:spcBef>
              <a:spcPct val="0"/>
            </a:spcBef>
            <a:spcAft>
              <a:spcPct val="15000"/>
            </a:spcAft>
            <a:buChar char="•"/>
          </a:pPr>
          <a:r>
            <a:rPr lang="en-US" sz="1600" b="1" kern="1200" dirty="0">
              <a:solidFill>
                <a:srgbClr val="002060"/>
              </a:solidFill>
            </a:rPr>
            <a:t>New Cost Centers with new numbering</a:t>
          </a:r>
        </a:p>
      </dsp:txBody>
      <dsp:txXfrm>
        <a:off x="3256414" y="1830422"/>
        <a:ext cx="4589492" cy="590258"/>
      </dsp:txXfrm>
    </dsp:sp>
    <dsp:sp modelId="{CCA25432-42B6-4063-8843-18E4C6324336}">
      <dsp:nvSpPr>
        <dsp:cNvPr id="0" name=""/>
        <dsp:cNvSpPr/>
      </dsp:nvSpPr>
      <dsp:spPr>
        <a:xfrm>
          <a:off x="0" y="1732046"/>
          <a:ext cx="3256414" cy="787010"/>
        </a:xfrm>
        <a:prstGeom prst="roundRect">
          <a:avLst/>
        </a:prstGeom>
        <a:solidFill>
          <a:srgbClr val="002060"/>
        </a:solidFill>
        <a:ln w="12700" cap="flat" cmpd="sng" algn="ctr">
          <a:solidFill>
            <a:schemeClr val="tx1"/>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New Cost Centers</a:t>
          </a:r>
        </a:p>
      </dsp:txBody>
      <dsp:txXfrm>
        <a:off x="38419" y="1770465"/>
        <a:ext cx="3179576" cy="710172"/>
      </dsp:txXfrm>
    </dsp:sp>
    <dsp:sp modelId="{5E164743-94BE-4BA4-B942-F56B080396A4}">
      <dsp:nvSpPr>
        <dsp:cNvPr id="0" name=""/>
        <dsp:cNvSpPr/>
      </dsp:nvSpPr>
      <dsp:spPr>
        <a:xfrm>
          <a:off x="3256414" y="2597758"/>
          <a:ext cx="4884621" cy="78701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rgbClr val="002060"/>
              </a:solidFill>
            </a:rPr>
            <a:t>New Chrome River expense system</a:t>
          </a:r>
        </a:p>
        <a:p>
          <a:pPr marL="171450" lvl="1" indent="-171450" algn="l" defTabSz="711200">
            <a:lnSpc>
              <a:spcPct val="90000"/>
            </a:lnSpc>
            <a:spcBef>
              <a:spcPct val="0"/>
            </a:spcBef>
            <a:spcAft>
              <a:spcPct val="15000"/>
            </a:spcAft>
            <a:buChar char="•"/>
          </a:pPr>
          <a:r>
            <a:rPr lang="en-US" sz="1600" b="1" kern="1200" dirty="0">
              <a:solidFill>
                <a:srgbClr val="002060"/>
              </a:solidFill>
            </a:rPr>
            <a:t>Electronic Invoice Approvals</a:t>
          </a:r>
        </a:p>
      </dsp:txBody>
      <dsp:txXfrm>
        <a:off x="3256414" y="2696134"/>
        <a:ext cx="4589492" cy="590258"/>
      </dsp:txXfrm>
    </dsp:sp>
    <dsp:sp modelId="{F99307AA-159D-4222-89B2-2FCDF8052212}">
      <dsp:nvSpPr>
        <dsp:cNvPr id="0" name=""/>
        <dsp:cNvSpPr/>
      </dsp:nvSpPr>
      <dsp:spPr>
        <a:xfrm>
          <a:off x="0" y="2597758"/>
          <a:ext cx="3256414" cy="787010"/>
        </a:xfrm>
        <a:prstGeom prst="roundRect">
          <a:avLst/>
        </a:prstGeom>
        <a:solidFill>
          <a:srgbClr val="00206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Expense Management</a:t>
          </a:r>
        </a:p>
      </dsp:txBody>
      <dsp:txXfrm>
        <a:off x="38419" y="2636177"/>
        <a:ext cx="3179576" cy="710172"/>
      </dsp:txXfrm>
    </dsp:sp>
    <dsp:sp modelId="{AAC1E856-BD3D-48A3-B41F-43E8E4C21C5D}">
      <dsp:nvSpPr>
        <dsp:cNvPr id="0" name=""/>
        <dsp:cNvSpPr/>
      </dsp:nvSpPr>
      <dsp:spPr>
        <a:xfrm>
          <a:off x="3256414" y="3463469"/>
          <a:ext cx="4884621" cy="78701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rgbClr val="002060"/>
              </a:solidFill>
            </a:rPr>
            <a:t>Unique requester ID tied to employee ID </a:t>
          </a:r>
        </a:p>
        <a:p>
          <a:pPr marL="171450" lvl="1" indent="-171450" algn="l" defTabSz="711200">
            <a:lnSpc>
              <a:spcPct val="90000"/>
            </a:lnSpc>
            <a:spcBef>
              <a:spcPct val="0"/>
            </a:spcBef>
            <a:spcAft>
              <a:spcPct val="15000"/>
            </a:spcAft>
            <a:buChar char="•"/>
          </a:pPr>
          <a:r>
            <a:rPr lang="en-US" sz="1600" b="1" kern="1200" dirty="0">
              <a:solidFill>
                <a:srgbClr val="002060"/>
              </a:solidFill>
            </a:rPr>
            <a:t>Item numbers and vendor numbers change </a:t>
          </a:r>
        </a:p>
      </dsp:txBody>
      <dsp:txXfrm>
        <a:off x="3256414" y="3561845"/>
        <a:ext cx="4589492" cy="590258"/>
      </dsp:txXfrm>
    </dsp:sp>
    <dsp:sp modelId="{4C61A58F-D0E8-4BCC-A990-88EDADC78D71}">
      <dsp:nvSpPr>
        <dsp:cNvPr id="0" name=""/>
        <dsp:cNvSpPr/>
      </dsp:nvSpPr>
      <dsp:spPr>
        <a:xfrm>
          <a:off x="0" y="3463469"/>
          <a:ext cx="3256414" cy="787010"/>
        </a:xfrm>
        <a:prstGeom prst="roundRect">
          <a:avLst/>
        </a:prstGeom>
        <a:solidFill>
          <a:srgbClr val="002060"/>
        </a:solidFill>
        <a:ln w="12700" cap="flat" cmpd="sng" algn="ctr">
          <a:solidFill>
            <a:schemeClr val="tx1"/>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Requisitioning</a:t>
          </a:r>
        </a:p>
      </dsp:txBody>
      <dsp:txXfrm>
        <a:off x="38419" y="3501888"/>
        <a:ext cx="3179576" cy="710172"/>
      </dsp:txXfrm>
    </dsp:sp>
    <dsp:sp modelId="{9127F3D3-5171-4721-9BDD-9D872B72C9A8}">
      <dsp:nvSpPr>
        <dsp:cNvPr id="0" name=""/>
        <dsp:cNvSpPr/>
      </dsp:nvSpPr>
      <dsp:spPr>
        <a:xfrm>
          <a:off x="3256414" y="4329180"/>
          <a:ext cx="4884621" cy="78701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rgbClr val="002060"/>
              </a:solidFill>
            </a:rPr>
            <a:t>More flexibility, accessibility and accuracy </a:t>
          </a:r>
        </a:p>
      </dsp:txBody>
      <dsp:txXfrm>
        <a:off x="3256414" y="4427556"/>
        <a:ext cx="4589492" cy="590258"/>
      </dsp:txXfrm>
    </dsp:sp>
    <dsp:sp modelId="{324A8AE0-AEB3-46BD-8E03-8FDB5DC82A02}">
      <dsp:nvSpPr>
        <dsp:cNvPr id="0" name=""/>
        <dsp:cNvSpPr/>
      </dsp:nvSpPr>
      <dsp:spPr>
        <a:xfrm>
          <a:off x="0" y="4329180"/>
          <a:ext cx="3256414" cy="787010"/>
        </a:xfrm>
        <a:prstGeom prst="roundRect">
          <a:avLst/>
        </a:prstGeom>
        <a:solidFill>
          <a:srgbClr val="00206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rPr>
            <a:t>Reporting </a:t>
          </a:r>
        </a:p>
      </dsp:txBody>
      <dsp:txXfrm>
        <a:off x="38419" y="4367599"/>
        <a:ext cx="3179576" cy="710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BA093-9465-4D5B-B747-D89B15C3C05B}">
      <dsp:nvSpPr>
        <dsp:cNvPr id="0" name=""/>
        <dsp:cNvSpPr/>
      </dsp:nvSpPr>
      <dsp:spPr>
        <a:xfrm>
          <a:off x="6631" y="-161447"/>
          <a:ext cx="3532583" cy="322894"/>
        </a:xfrm>
        <a:prstGeom prst="rect">
          <a:avLst/>
        </a:prstGeom>
        <a:solidFill>
          <a:srgbClr val="00206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Financial Data Warehouse</a:t>
          </a:r>
        </a:p>
      </dsp:txBody>
      <dsp:txXfrm>
        <a:off x="6631" y="-161447"/>
        <a:ext cx="3532583" cy="322894"/>
      </dsp:txXfrm>
    </dsp:sp>
    <dsp:sp modelId="{DC747FA7-E0D6-4E4D-B2C0-87E35C37EA34}">
      <dsp:nvSpPr>
        <dsp:cNvPr id="0" name=""/>
        <dsp:cNvSpPr/>
      </dsp:nvSpPr>
      <dsp:spPr>
        <a:xfrm>
          <a:off x="16482" y="161447"/>
          <a:ext cx="3532583" cy="319907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ctr" anchorCtr="0">
          <a:noAutofit/>
        </a:bodyPr>
        <a:lstStyle/>
        <a:p>
          <a:pPr marL="171450" lvl="1" indent="0" algn="l" defTabSz="711200">
            <a:lnSpc>
              <a:spcPct val="90000"/>
            </a:lnSpc>
            <a:spcBef>
              <a:spcPct val="0"/>
            </a:spcBef>
            <a:spcAft>
              <a:spcPct val="15000"/>
            </a:spcAft>
            <a:buNone/>
          </a:pPr>
          <a:endParaRPr lang="en-US" sz="1600" b="0" i="1" kern="1200" dirty="0">
            <a:solidFill>
              <a:srgbClr val="002060"/>
            </a:solidFill>
            <a:latin typeface="Arial"/>
            <a:ea typeface="+mn-ea"/>
            <a:cs typeface="+mn-cs"/>
          </a:endParaRPr>
        </a:p>
        <a:p>
          <a:pPr marL="171450" lvl="1" indent="0" algn="l" defTabSz="711200">
            <a:lnSpc>
              <a:spcPct val="90000"/>
            </a:lnSpc>
            <a:spcBef>
              <a:spcPct val="0"/>
            </a:spcBef>
            <a:spcAft>
              <a:spcPct val="15000"/>
            </a:spcAft>
            <a:buNone/>
          </a:pPr>
          <a:endParaRPr lang="en-US" sz="1600" b="0" i="1" kern="1200" dirty="0">
            <a:solidFill>
              <a:srgbClr val="002060"/>
            </a:solidFill>
            <a:latin typeface="Arial"/>
            <a:ea typeface="+mn-ea"/>
            <a:cs typeface="+mn-cs"/>
          </a:endParaRPr>
        </a:p>
        <a:p>
          <a:pPr marL="171450" lvl="1" indent="0" algn="l" defTabSz="711200">
            <a:lnSpc>
              <a:spcPct val="90000"/>
            </a:lnSpc>
            <a:spcBef>
              <a:spcPct val="0"/>
            </a:spcBef>
            <a:spcAft>
              <a:spcPct val="15000"/>
            </a:spcAft>
            <a:buNone/>
          </a:pPr>
          <a:endParaRPr lang="en-US" sz="1600" b="0" i="1" kern="1200" dirty="0">
            <a:solidFill>
              <a:srgbClr val="002060"/>
            </a:solidFill>
            <a:latin typeface="Arial"/>
            <a:ea typeface="+mn-ea"/>
            <a:cs typeface="+mn-cs"/>
          </a:endParaRPr>
        </a:p>
        <a:p>
          <a:pPr marL="171450" lvl="1" indent="-171450" algn="l" defTabSz="711200" rtl="0" fontAlgn="base">
            <a:lnSpc>
              <a:spcPct val="90000"/>
            </a:lnSpc>
            <a:spcBef>
              <a:spcPct val="0"/>
            </a:spcBef>
            <a:spcAft>
              <a:spcPct val="15000"/>
            </a:spcAft>
            <a:buChar char="•"/>
          </a:pPr>
          <a:r>
            <a:rPr lang="en-US" sz="1600" b="0" i="1" kern="1200" dirty="0">
              <a:solidFill>
                <a:srgbClr val="002060"/>
              </a:solidFill>
              <a:latin typeface="Arial"/>
              <a:ea typeface="+mn-ea"/>
              <a:cs typeface="+mn-cs"/>
            </a:rPr>
            <a:t>GL Detail Account Data from 2018</a:t>
          </a:r>
        </a:p>
        <a:p>
          <a:pPr marL="171450" lvl="1" indent="-171450" algn="l" defTabSz="711200" rtl="0" fontAlgn="base">
            <a:lnSpc>
              <a:spcPct val="90000"/>
            </a:lnSpc>
            <a:spcBef>
              <a:spcPct val="0"/>
            </a:spcBef>
            <a:spcAft>
              <a:spcPct val="15000"/>
            </a:spcAft>
            <a:buChar char="•"/>
          </a:pPr>
          <a:endParaRPr lang="en-US" sz="1600" b="0" i="1" kern="1200" dirty="0">
            <a:solidFill>
              <a:srgbClr val="002060"/>
            </a:solidFill>
            <a:latin typeface="Arial"/>
            <a:ea typeface="+mn-ea"/>
            <a:cs typeface="+mn-cs"/>
          </a:endParaRPr>
        </a:p>
        <a:p>
          <a:pPr marL="171450" lvl="1" indent="-171450" algn="l" defTabSz="711200" rtl="0" fontAlgn="base">
            <a:lnSpc>
              <a:spcPct val="90000"/>
            </a:lnSpc>
            <a:spcBef>
              <a:spcPct val="0"/>
            </a:spcBef>
            <a:spcAft>
              <a:spcPct val="15000"/>
            </a:spcAft>
            <a:buChar char="•"/>
          </a:pPr>
          <a:r>
            <a:rPr lang="en-US" sz="1600" b="0" i="1" kern="1200" dirty="0">
              <a:solidFill>
                <a:srgbClr val="002060"/>
              </a:solidFill>
              <a:latin typeface="Arial"/>
              <a:ea typeface="+mn-ea"/>
              <a:cs typeface="+mn-cs"/>
            </a:rPr>
            <a:t>Sub-GL Transaction Data from 2018</a:t>
          </a:r>
        </a:p>
        <a:p>
          <a:pPr marL="171450" lvl="1" indent="-171450" algn="l" defTabSz="711200" rtl="0" fontAlgn="base">
            <a:lnSpc>
              <a:spcPct val="90000"/>
            </a:lnSpc>
            <a:spcBef>
              <a:spcPct val="0"/>
            </a:spcBef>
            <a:spcAft>
              <a:spcPct val="15000"/>
            </a:spcAft>
            <a:buChar char="•"/>
          </a:pPr>
          <a:endParaRPr lang="en-US" sz="1600" b="0" i="1" kern="1200" dirty="0">
            <a:solidFill>
              <a:srgbClr val="002060"/>
            </a:solidFill>
            <a:latin typeface="Arial"/>
            <a:ea typeface="+mn-ea"/>
            <a:cs typeface="+mn-cs"/>
          </a:endParaRPr>
        </a:p>
        <a:p>
          <a:pPr marL="0" lvl="1" indent="0" algn="l" defTabSz="711200" rtl="0" fontAlgn="base">
            <a:lnSpc>
              <a:spcPct val="90000"/>
            </a:lnSpc>
            <a:spcBef>
              <a:spcPct val="0"/>
            </a:spcBef>
            <a:spcAft>
              <a:spcPts val="400"/>
            </a:spcAft>
            <a:buNone/>
          </a:pPr>
          <a:endParaRPr lang="en-US" sz="1600" i="1" kern="1200" dirty="0">
            <a:solidFill>
              <a:srgbClr val="002060"/>
            </a:solidFill>
            <a:latin typeface="+mn-lt"/>
            <a:ea typeface="+mn-ea"/>
            <a:cs typeface="+mn-cs"/>
          </a:endParaRPr>
        </a:p>
        <a:p>
          <a:pPr marL="171450" lvl="1" indent="0" algn="l" defTabSz="711200">
            <a:lnSpc>
              <a:spcPct val="90000"/>
            </a:lnSpc>
            <a:spcBef>
              <a:spcPct val="0"/>
            </a:spcBef>
            <a:spcAft>
              <a:spcPct val="15000"/>
            </a:spcAft>
            <a:buNone/>
          </a:pPr>
          <a:endParaRPr lang="en-US" sz="1600" b="0" i="1" kern="1200" dirty="0">
            <a:solidFill>
              <a:srgbClr val="002060"/>
            </a:solidFill>
          </a:endParaRPr>
        </a:p>
      </dsp:txBody>
      <dsp:txXfrm>
        <a:off x="16482" y="161447"/>
        <a:ext cx="3532583" cy="3199072"/>
      </dsp:txXfrm>
    </dsp:sp>
    <dsp:sp modelId="{BC83BC39-CEBA-41EB-A9C0-22538D3C938E}">
      <dsp:nvSpPr>
        <dsp:cNvPr id="0" name=""/>
        <dsp:cNvSpPr/>
      </dsp:nvSpPr>
      <dsp:spPr>
        <a:xfrm>
          <a:off x="3989458" y="-161447"/>
          <a:ext cx="3606785" cy="322894"/>
        </a:xfrm>
        <a:prstGeom prst="rect">
          <a:avLst/>
        </a:prstGeom>
        <a:solidFill>
          <a:srgbClr val="00206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Parameterized Reports</a:t>
          </a:r>
        </a:p>
      </dsp:txBody>
      <dsp:txXfrm>
        <a:off x="3989458" y="-161447"/>
        <a:ext cx="3606785" cy="322894"/>
      </dsp:txXfrm>
    </dsp:sp>
    <dsp:sp modelId="{D2D6E369-10B8-4090-B179-45A69D9B4F5E}">
      <dsp:nvSpPr>
        <dsp:cNvPr id="0" name=""/>
        <dsp:cNvSpPr/>
      </dsp:nvSpPr>
      <dsp:spPr>
        <a:xfrm>
          <a:off x="3989458" y="161447"/>
          <a:ext cx="3606785" cy="319907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i="1" kern="1200" dirty="0">
              <a:solidFill>
                <a:srgbClr val="002060"/>
              </a:solidFill>
            </a:rPr>
            <a:t>Filter Reports based on user parameters including Cost Center &amp; Project</a:t>
          </a:r>
        </a:p>
        <a:p>
          <a:pPr marL="171450" lvl="1" indent="-171450" algn="l" defTabSz="711200">
            <a:lnSpc>
              <a:spcPct val="90000"/>
            </a:lnSpc>
            <a:spcBef>
              <a:spcPct val="0"/>
            </a:spcBef>
            <a:spcAft>
              <a:spcPct val="15000"/>
            </a:spcAft>
            <a:buChar char="•"/>
          </a:pPr>
          <a:endParaRPr lang="en-US" sz="1600" i="1" kern="1200" dirty="0">
            <a:solidFill>
              <a:srgbClr val="002060"/>
            </a:solidFill>
          </a:endParaRPr>
        </a:p>
        <a:p>
          <a:pPr marL="171450" lvl="1" indent="-171450" algn="l" defTabSz="711200">
            <a:lnSpc>
              <a:spcPct val="90000"/>
            </a:lnSpc>
            <a:spcBef>
              <a:spcPct val="0"/>
            </a:spcBef>
            <a:spcAft>
              <a:spcPct val="15000"/>
            </a:spcAft>
            <a:buChar char="•"/>
          </a:pPr>
          <a:endParaRPr lang="en-US" sz="1600" i="1" kern="1200" dirty="0">
            <a:solidFill>
              <a:srgbClr val="002060"/>
            </a:solidFill>
          </a:endParaRPr>
        </a:p>
        <a:p>
          <a:pPr marL="342900" lvl="2" indent="-171450" algn="l" defTabSz="711200">
            <a:lnSpc>
              <a:spcPct val="90000"/>
            </a:lnSpc>
            <a:spcBef>
              <a:spcPct val="0"/>
            </a:spcBef>
            <a:spcAft>
              <a:spcPct val="15000"/>
            </a:spcAft>
            <a:buChar char="•"/>
          </a:pPr>
          <a:r>
            <a:rPr lang="en-US" sz="1600" i="1" kern="1200" dirty="0">
              <a:solidFill>
                <a:srgbClr val="002060"/>
              </a:solidFill>
            </a:rPr>
            <a:t>Use a single report with different filters for consistent reporting</a:t>
          </a:r>
        </a:p>
        <a:p>
          <a:pPr marL="342900" lvl="2" indent="-171450" algn="l" defTabSz="711200">
            <a:lnSpc>
              <a:spcPct val="90000"/>
            </a:lnSpc>
            <a:spcBef>
              <a:spcPct val="0"/>
            </a:spcBef>
            <a:spcAft>
              <a:spcPct val="15000"/>
            </a:spcAft>
            <a:buChar char="•"/>
          </a:pPr>
          <a:endParaRPr lang="en-US" sz="1600" i="1" kern="1200" dirty="0">
            <a:solidFill>
              <a:srgbClr val="002060"/>
            </a:solidFill>
          </a:endParaRPr>
        </a:p>
        <a:p>
          <a:pPr marL="171450" lvl="1" indent="-171450" algn="l" defTabSz="711200">
            <a:lnSpc>
              <a:spcPct val="90000"/>
            </a:lnSpc>
            <a:spcBef>
              <a:spcPct val="0"/>
            </a:spcBef>
            <a:spcAft>
              <a:spcPct val="15000"/>
            </a:spcAft>
            <a:buChar char="•"/>
          </a:pPr>
          <a:endParaRPr lang="en-US" sz="1600" i="1" kern="1200" dirty="0">
            <a:solidFill>
              <a:srgbClr val="002060"/>
            </a:solidFill>
          </a:endParaRPr>
        </a:p>
        <a:p>
          <a:pPr marL="171450" lvl="1" indent="-171450" algn="l" defTabSz="711200">
            <a:lnSpc>
              <a:spcPct val="90000"/>
            </a:lnSpc>
            <a:spcBef>
              <a:spcPct val="0"/>
            </a:spcBef>
            <a:spcAft>
              <a:spcPct val="15000"/>
            </a:spcAft>
            <a:buChar char="•"/>
          </a:pPr>
          <a:r>
            <a:rPr lang="en-US" sz="1600" i="1" kern="1200" dirty="0">
              <a:solidFill>
                <a:srgbClr val="002060"/>
              </a:solidFill>
            </a:rPr>
            <a:t>Fewer Reports required</a:t>
          </a:r>
        </a:p>
        <a:p>
          <a:pPr marL="342900" lvl="2" indent="-171450" algn="l" defTabSz="711200">
            <a:lnSpc>
              <a:spcPct val="90000"/>
            </a:lnSpc>
            <a:spcBef>
              <a:spcPct val="0"/>
            </a:spcBef>
            <a:spcAft>
              <a:spcPct val="15000"/>
            </a:spcAft>
            <a:buChar char="•"/>
          </a:pPr>
          <a:r>
            <a:rPr lang="en-US" sz="1600" i="1" kern="1200" dirty="0">
              <a:solidFill>
                <a:srgbClr val="002060"/>
              </a:solidFill>
            </a:rPr>
            <a:t>Easier to find</a:t>
          </a:r>
        </a:p>
        <a:p>
          <a:pPr marL="342900" lvl="2" indent="-171450" algn="l" defTabSz="711200">
            <a:lnSpc>
              <a:spcPct val="90000"/>
            </a:lnSpc>
            <a:spcBef>
              <a:spcPct val="0"/>
            </a:spcBef>
            <a:spcAft>
              <a:spcPct val="15000"/>
            </a:spcAft>
            <a:buChar char="•"/>
          </a:pPr>
          <a:r>
            <a:rPr lang="en-US" sz="1600" i="1" kern="1200" dirty="0">
              <a:solidFill>
                <a:srgbClr val="002060"/>
              </a:solidFill>
            </a:rPr>
            <a:t>Wider use for new reports			</a:t>
          </a:r>
        </a:p>
      </dsp:txBody>
      <dsp:txXfrm>
        <a:off x="3989458" y="161447"/>
        <a:ext cx="3606785" cy="31990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83827-B3DA-4FB0-AE72-FECFDED57988}">
      <dsp:nvSpPr>
        <dsp:cNvPr id="0" name=""/>
        <dsp:cNvSpPr/>
      </dsp:nvSpPr>
      <dsp:spPr>
        <a:xfrm>
          <a:off x="2326" y="0"/>
          <a:ext cx="2334362" cy="3595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2060"/>
              </a:solidFill>
            </a:rPr>
            <a:t>JUL</a:t>
          </a:r>
        </a:p>
      </dsp:txBody>
      <dsp:txXfrm>
        <a:off x="2326" y="0"/>
        <a:ext cx="2244476" cy="359545"/>
      </dsp:txXfrm>
    </dsp:sp>
    <dsp:sp modelId="{AA23376D-F1D6-4D81-9919-5A5E60092D1B}">
      <dsp:nvSpPr>
        <dsp:cNvPr id="0" name=""/>
        <dsp:cNvSpPr/>
      </dsp:nvSpPr>
      <dsp:spPr>
        <a:xfrm>
          <a:off x="1869816" y="0"/>
          <a:ext cx="2334362" cy="3595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b="0" kern="1200" dirty="0">
              <a:solidFill>
                <a:srgbClr val="002060"/>
              </a:solidFill>
            </a:rPr>
            <a:t>AUG</a:t>
          </a:r>
        </a:p>
      </dsp:txBody>
      <dsp:txXfrm>
        <a:off x="2049589" y="0"/>
        <a:ext cx="1974817" cy="359545"/>
      </dsp:txXfrm>
    </dsp:sp>
    <dsp:sp modelId="{B87E7A3E-23A7-4759-AE56-4B9E01EE3D71}">
      <dsp:nvSpPr>
        <dsp:cNvPr id="0" name=""/>
        <dsp:cNvSpPr/>
      </dsp:nvSpPr>
      <dsp:spPr>
        <a:xfrm>
          <a:off x="3737306" y="0"/>
          <a:ext cx="2334362" cy="3595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2060"/>
              </a:solidFill>
            </a:rPr>
            <a:t>SEP</a:t>
          </a:r>
        </a:p>
      </dsp:txBody>
      <dsp:txXfrm>
        <a:off x="3917079" y="0"/>
        <a:ext cx="1974817" cy="359545"/>
      </dsp:txXfrm>
    </dsp:sp>
    <dsp:sp modelId="{0ABA565F-3B77-4C75-AACA-708A80C630BE}">
      <dsp:nvSpPr>
        <dsp:cNvPr id="0" name=""/>
        <dsp:cNvSpPr/>
      </dsp:nvSpPr>
      <dsp:spPr>
        <a:xfrm>
          <a:off x="5604796" y="0"/>
          <a:ext cx="2334362" cy="359545"/>
        </a:xfrm>
        <a:prstGeom prst="chevron">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2060"/>
              </a:solidFill>
            </a:rPr>
            <a:t>OCT</a:t>
          </a:r>
        </a:p>
      </dsp:txBody>
      <dsp:txXfrm>
        <a:off x="5784569" y="0"/>
        <a:ext cx="1974817" cy="3595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88BD0-55AA-4135-B933-72C1A2A2B0D5}">
      <dsp:nvSpPr>
        <dsp:cNvPr id="0" name=""/>
        <dsp:cNvSpPr/>
      </dsp:nvSpPr>
      <dsp:spPr>
        <a:xfrm rot="5400000">
          <a:off x="975241" y="107502"/>
          <a:ext cx="1653881" cy="1438877"/>
        </a:xfrm>
        <a:prstGeom prst="hexagon">
          <a:avLst>
            <a:gd name="adj" fmla="val 25000"/>
            <a:gd name="vf" fmla="val 115470"/>
          </a:avLst>
        </a:prstGeom>
        <a:solidFill>
          <a:schemeClr val="accent4">
            <a:lumMod val="75000"/>
          </a:schemeClr>
        </a:soli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55625">
            <a:lnSpc>
              <a:spcPct val="90000"/>
            </a:lnSpc>
            <a:spcBef>
              <a:spcPct val="0"/>
            </a:spcBef>
            <a:spcAft>
              <a:spcPct val="35000"/>
            </a:spcAft>
            <a:buNone/>
          </a:pPr>
          <a:r>
            <a:rPr lang="en-US" sz="1250" kern="1200" dirty="0"/>
            <a:t>Class lists and Schedules</a:t>
          </a:r>
        </a:p>
      </dsp:txBody>
      <dsp:txXfrm rot="-5400000">
        <a:off x="1306968" y="257730"/>
        <a:ext cx="990427" cy="1138421"/>
      </dsp:txXfrm>
    </dsp:sp>
    <dsp:sp modelId="{58EEBF47-E273-4A56-AAE0-2639230BA979}">
      <dsp:nvSpPr>
        <dsp:cNvPr id="0" name=""/>
        <dsp:cNvSpPr/>
      </dsp:nvSpPr>
      <dsp:spPr>
        <a:xfrm>
          <a:off x="4182389" y="331422"/>
          <a:ext cx="1845731" cy="992328"/>
        </a:xfrm>
        <a:prstGeom prst="rect">
          <a:avLst/>
        </a:prstGeom>
        <a:solidFill>
          <a:srgbClr val="00206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55625">
            <a:lnSpc>
              <a:spcPct val="90000"/>
            </a:lnSpc>
            <a:spcBef>
              <a:spcPct val="0"/>
            </a:spcBef>
            <a:spcAft>
              <a:spcPct val="35000"/>
            </a:spcAft>
            <a:buNone/>
          </a:pPr>
          <a:r>
            <a:rPr lang="en-US" sz="1250" b="0" kern="1200" dirty="0">
              <a:solidFill>
                <a:schemeClr val="bg1"/>
              </a:solidFill>
            </a:rPr>
            <a:t>User Friendly SharePoint Site</a:t>
          </a:r>
        </a:p>
      </dsp:txBody>
      <dsp:txXfrm>
        <a:off x="4182389" y="331422"/>
        <a:ext cx="1845731" cy="992328"/>
      </dsp:txXfrm>
    </dsp:sp>
    <dsp:sp modelId="{87EED21F-48E9-4180-9401-551D0D6DE4A1}">
      <dsp:nvSpPr>
        <dsp:cNvPr id="0" name=""/>
        <dsp:cNvSpPr/>
      </dsp:nvSpPr>
      <dsp:spPr>
        <a:xfrm rot="5400000">
          <a:off x="222047" y="1511963"/>
          <a:ext cx="1653881" cy="1438877"/>
        </a:xfrm>
        <a:prstGeom prst="hexagon">
          <a:avLst>
            <a:gd name="adj" fmla="val 25000"/>
            <a:gd name="vf" fmla="val 115470"/>
          </a:avLst>
        </a:prstGeom>
        <a:solidFill>
          <a:schemeClr val="accent4"/>
        </a:soli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55625">
            <a:lnSpc>
              <a:spcPct val="90000"/>
            </a:lnSpc>
            <a:spcBef>
              <a:spcPct val="0"/>
            </a:spcBef>
            <a:spcAft>
              <a:spcPct val="35000"/>
            </a:spcAft>
            <a:buNone/>
          </a:pPr>
          <a:r>
            <a:rPr lang="en-US" sz="1250" kern="1200" dirty="0"/>
            <a:t>eLearning: Web based training &amp; walkthrough </a:t>
          </a:r>
        </a:p>
      </dsp:txBody>
      <dsp:txXfrm rot="-5400000">
        <a:off x="553774" y="1662191"/>
        <a:ext cx="990427" cy="1138421"/>
      </dsp:txXfrm>
    </dsp:sp>
    <dsp:sp modelId="{2AA2B2F0-53FC-49D3-A702-E07D42EDBBD3}">
      <dsp:nvSpPr>
        <dsp:cNvPr id="0" name=""/>
        <dsp:cNvSpPr/>
      </dsp:nvSpPr>
      <dsp:spPr>
        <a:xfrm rot="5400000">
          <a:off x="1745967" y="1511963"/>
          <a:ext cx="1653881" cy="1438877"/>
        </a:xfrm>
        <a:prstGeom prst="hexagon">
          <a:avLst>
            <a:gd name="adj" fmla="val 25000"/>
            <a:gd name="vf" fmla="val 115470"/>
          </a:avLst>
        </a:prstGeom>
        <a:solidFill>
          <a:srgbClr val="00437B"/>
        </a:soli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55625">
            <a:lnSpc>
              <a:spcPct val="90000"/>
            </a:lnSpc>
            <a:spcBef>
              <a:spcPct val="0"/>
            </a:spcBef>
            <a:spcAft>
              <a:spcPct val="35000"/>
            </a:spcAft>
            <a:buNone/>
          </a:pPr>
          <a:r>
            <a:rPr lang="en-US" sz="1250" kern="1200" dirty="0"/>
            <a:t>Virtual Instructor led Training via Zoom</a:t>
          </a:r>
        </a:p>
      </dsp:txBody>
      <dsp:txXfrm rot="-5400000">
        <a:off x="2077694" y="1662191"/>
        <a:ext cx="990427" cy="1138421"/>
      </dsp:txXfrm>
    </dsp:sp>
    <dsp:sp modelId="{4F9CC621-397B-4A0E-9839-651BB46271F8}">
      <dsp:nvSpPr>
        <dsp:cNvPr id="0" name=""/>
        <dsp:cNvSpPr/>
      </dsp:nvSpPr>
      <dsp:spPr>
        <a:xfrm>
          <a:off x="4906758" y="1735237"/>
          <a:ext cx="2090273" cy="992328"/>
        </a:xfrm>
        <a:prstGeom prst="rect">
          <a:avLst/>
        </a:prstGeom>
        <a:solidFill>
          <a:srgbClr val="00437B"/>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55625">
            <a:lnSpc>
              <a:spcPct val="90000"/>
            </a:lnSpc>
            <a:spcBef>
              <a:spcPct val="0"/>
            </a:spcBef>
            <a:spcAft>
              <a:spcPct val="35000"/>
            </a:spcAft>
            <a:buNone/>
          </a:pPr>
          <a:r>
            <a:rPr lang="en-US" sz="1250" b="0" kern="1200" dirty="0">
              <a:solidFill>
                <a:schemeClr val="bg1"/>
              </a:solidFill>
            </a:rPr>
            <a:t>Online and Virtual job training</a:t>
          </a:r>
        </a:p>
      </dsp:txBody>
      <dsp:txXfrm>
        <a:off x="4906758" y="1735237"/>
        <a:ext cx="2090273" cy="992328"/>
      </dsp:txXfrm>
    </dsp:sp>
    <dsp:sp modelId="{8906987A-2A03-4F51-A534-3790A69A5A89}">
      <dsp:nvSpPr>
        <dsp:cNvPr id="0" name=""/>
        <dsp:cNvSpPr/>
      </dsp:nvSpPr>
      <dsp:spPr>
        <a:xfrm rot="5400000">
          <a:off x="968715" y="2916423"/>
          <a:ext cx="1653881" cy="1438877"/>
        </a:xfrm>
        <a:prstGeom prst="hexagon">
          <a:avLst>
            <a:gd name="adj" fmla="val 25000"/>
            <a:gd name="vf" fmla="val 115470"/>
          </a:avLst>
        </a:prstGeom>
        <a:solidFill>
          <a:srgbClr val="00325C"/>
        </a:soli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55625">
            <a:lnSpc>
              <a:spcPct val="90000"/>
            </a:lnSpc>
            <a:spcBef>
              <a:spcPct val="0"/>
            </a:spcBef>
            <a:spcAft>
              <a:spcPct val="35000"/>
            </a:spcAft>
            <a:buNone/>
          </a:pPr>
          <a:r>
            <a:rPr lang="en-US" sz="1250" kern="1200" dirty="0"/>
            <a:t>Exercise guides for specific Infor functions</a:t>
          </a:r>
        </a:p>
      </dsp:txBody>
      <dsp:txXfrm rot="-5400000">
        <a:off x="1300442" y="3066651"/>
        <a:ext cx="990427" cy="1138421"/>
      </dsp:txXfrm>
    </dsp:sp>
    <dsp:sp modelId="{8246409A-C62D-4E2E-B441-35A8C1EC401A}">
      <dsp:nvSpPr>
        <dsp:cNvPr id="0" name=""/>
        <dsp:cNvSpPr/>
      </dsp:nvSpPr>
      <dsp:spPr>
        <a:xfrm rot="5400000">
          <a:off x="2523070" y="2915778"/>
          <a:ext cx="1653881" cy="1438877"/>
        </a:xfrm>
        <a:prstGeom prst="hexagon">
          <a:avLst>
            <a:gd name="adj" fmla="val 25000"/>
            <a:gd name="vf" fmla="val 115470"/>
          </a:avLst>
        </a:prstGeom>
        <a:solidFill>
          <a:schemeClr val="accent4">
            <a:lumMod val="75000"/>
          </a:schemeClr>
        </a:soli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55625">
            <a:lnSpc>
              <a:spcPct val="90000"/>
            </a:lnSpc>
            <a:spcBef>
              <a:spcPct val="0"/>
            </a:spcBef>
            <a:spcAft>
              <a:spcPct val="35000"/>
            </a:spcAft>
            <a:buNone/>
          </a:pPr>
          <a:r>
            <a:rPr lang="en-US" sz="1250" kern="1200" dirty="0"/>
            <a:t>Job-aids with step by step instructions</a:t>
          </a:r>
        </a:p>
      </dsp:txBody>
      <dsp:txXfrm rot="-5400000">
        <a:off x="2854797" y="3066006"/>
        <a:ext cx="990427" cy="1138421"/>
      </dsp:txXfrm>
    </dsp:sp>
    <dsp:sp modelId="{175A7CAA-1B5D-464F-A159-1933F14994BE}">
      <dsp:nvSpPr>
        <dsp:cNvPr id="0" name=""/>
        <dsp:cNvSpPr/>
      </dsp:nvSpPr>
      <dsp:spPr>
        <a:xfrm>
          <a:off x="4182389" y="3139052"/>
          <a:ext cx="1845731" cy="992328"/>
        </a:xfrm>
        <a:prstGeom prst="rect">
          <a:avLst/>
        </a:prstGeom>
        <a:solidFill>
          <a:srgbClr val="00206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55625">
            <a:lnSpc>
              <a:spcPct val="90000"/>
            </a:lnSpc>
            <a:spcBef>
              <a:spcPct val="0"/>
            </a:spcBef>
            <a:spcAft>
              <a:spcPct val="35000"/>
            </a:spcAft>
            <a:buNone/>
          </a:pPr>
          <a:r>
            <a:rPr lang="en-US" sz="1250" b="0" kern="1200" dirty="0">
              <a:solidFill>
                <a:schemeClr val="bg1"/>
              </a:solidFill>
            </a:rPr>
            <a:t>Detailed materials stored for future reference</a:t>
          </a:r>
        </a:p>
      </dsp:txBody>
      <dsp:txXfrm>
        <a:off x="4182389" y="3139052"/>
        <a:ext cx="1845731" cy="992328"/>
      </dsp:txXfrm>
    </dsp:sp>
    <dsp:sp modelId="{8E1A883B-7E82-47F4-82D2-CB74839FD2EA}">
      <dsp:nvSpPr>
        <dsp:cNvPr id="0" name=""/>
        <dsp:cNvSpPr/>
      </dsp:nvSpPr>
      <dsp:spPr>
        <a:xfrm rot="5400000">
          <a:off x="2508019" y="107502"/>
          <a:ext cx="1653881" cy="1438877"/>
        </a:xfrm>
        <a:prstGeom prst="hexagon">
          <a:avLst>
            <a:gd name="adj" fmla="val 25000"/>
            <a:gd name="vf" fmla="val 115470"/>
          </a:avLst>
        </a:prstGeom>
        <a:solidFill>
          <a:srgbClr val="00325C"/>
        </a:soli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55625">
            <a:lnSpc>
              <a:spcPct val="90000"/>
            </a:lnSpc>
            <a:spcBef>
              <a:spcPct val="0"/>
            </a:spcBef>
            <a:spcAft>
              <a:spcPct val="35000"/>
            </a:spcAft>
            <a:buNone/>
          </a:pPr>
          <a:r>
            <a:rPr lang="en-US" sz="1250" kern="1200" dirty="0"/>
            <a:t>Online sign up and training registration</a:t>
          </a:r>
        </a:p>
      </dsp:txBody>
      <dsp:txXfrm rot="-5400000">
        <a:off x="2839746" y="257730"/>
        <a:ext cx="990427" cy="113842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2"/>
            <a:ext cx="3170583" cy="480388"/>
          </a:xfrm>
          <a:prstGeom prst="rect">
            <a:avLst/>
          </a:prstGeom>
        </p:spPr>
        <p:txBody>
          <a:bodyPr vert="horz" lIns="95155" tIns="47575" rIns="95155" bIns="47575"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4142969" y="2"/>
            <a:ext cx="3170583" cy="480388"/>
          </a:xfrm>
          <a:prstGeom prst="rect">
            <a:avLst/>
          </a:prstGeom>
        </p:spPr>
        <p:txBody>
          <a:bodyPr vert="horz" lIns="95155" tIns="47575" rIns="95155" bIns="47575" rtlCol="0"/>
          <a:lstStyle>
            <a:lvl1pPr algn="r" fontAlgn="auto">
              <a:spcBef>
                <a:spcPts val="0"/>
              </a:spcBef>
              <a:spcAft>
                <a:spcPts val="0"/>
              </a:spcAft>
              <a:defRPr sz="1200" smtClean="0">
                <a:latin typeface="+mn-lt"/>
                <a:cs typeface="+mn-cs"/>
              </a:defRPr>
            </a:lvl1pPr>
          </a:lstStyle>
          <a:p>
            <a:pPr>
              <a:defRPr/>
            </a:pPr>
            <a:fld id="{474459E1-DABA-4A93-984B-D2FAAC611687}" type="datetimeFigureOut">
              <a:rPr lang="en-US"/>
              <a:pPr>
                <a:defRPr/>
              </a:pPr>
              <a:t>9/10/2020</a:t>
            </a:fld>
            <a:endParaRPr lang="en-US" dirty="0"/>
          </a:p>
        </p:txBody>
      </p:sp>
      <p:sp>
        <p:nvSpPr>
          <p:cNvPr id="4" name="Footer Placeholder 3"/>
          <p:cNvSpPr>
            <a:spLocks noGrp="1"/>
          </p:cNvSpPr>
          <p:nvPr>
            <p:ph type="ftr" sz="quarter" idx="2"/>
          </p:nvPr>
        </p:nvSpPr>
        <p:spPr>
          <a:xfrm>
            <a:off x="8" y="9119177"/>
            <a:ext cx="3170583" cy="480388"/>
          </a:xfrm>
          <a:prstGeom prst="rect">
            <a:avLst/>
          </a:prstGeom>
        </p:spPr>
        <p:txBody>
          <a:bodyPr vert="horz" lIns="95155" tIns="47575" rIns="95155" bIns="47575"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4142969" y="9119177"/>
            <a:ext cx="3170583" cy="480388"/>
          </a:xfrm>
          <a:prstGeom prst="rect">
            <a:avLst/>
          </a:prstGeom>
        </p:spPr>
        <p:txBody>
          <a:bodyPr vert="horz" lIns="95155" tIns="47575" rIns="95155" bIns="47575" rtlCol="0" anchor="b"/>
          <a:lstStyle>
            <a:lvl1pPr algn="r" fontAlgn="auto">
              <a:spcBef>
                <a:spcPts val="0"/>
              </a:spcBef>
              <a:spcAft>
                <a:spcPts val="0"/>
              </a:spcAft>
              <a:defRPr sz="1200" smtClean="0">
                <a:latin typeface="+mn-lt"/>
                <a:cs typeface="+mn-cs"/>
              </a:defRPr>
            </a:lvl1pPr>
          </a:lstStyle>
          <a:p>
            <a:pPr>
              <a:defRPr/>
            </a:pPr>
            <a:fld id="{746B86B9-183D-4F1A-AF20-62FD2E693A89}" type="slidenum">
              <a:rPr lang="en-US"/>
              <a:pPr>
                <a:defRPr/>
              </a:pPr>
              <a:t>‹#›</a:t>
            </a:fld>
            <a:endParaRPr lang="en-US" dirty="0"/>
          </a:p>
        </p:txBody>
      </p:sp>
    </p:spTree>
    <p:extLst>
      <p:ext uri="{BB962C8B-B14F-4D97-AF65-F5344CB8AC3E}">
        <p14:creationId xmlns:p14="http://schemas.microsoft.com/office/powerpoint/2010/main" val="2939559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2"/>
            <a:ext cx="3170583" cy="480388"/>
          </a:xfrm>
          <a:prstGeom prst="rect">
            <a:avLst/>
          </a:prstGeom>
        </p:spPr>
        <p:txBody>
          <a:bodyPr vert="horz" lIns="96960" tIns="48480" rIns="96960" bIns="4848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4142969" y="2"/>
            <a:ext cx="3170583" cy="480388"/>
          </a:xfrm>
          <a:prstGeom prst="rect">
            <a:avLst/>
          </a:prstGeom>
        </p:spPr>
        <p:txBody>
          <a:bodyPr vert="horz" lIns="96960" tIns="48480" rIns="96960" bIns="48480" rtlCol="0"/>
          <a:lstStyle>
            <a:lvl1pPr algn="r" fontAlgn="auto">
              <a:spcBef>
                <a:spcPts val="0"/>
              </a:spcBef>
              <a:spcAft>
                <a:spcPts val="0"/>
              </a:spcAft>
              <a:defRPr sz="1200" smtClean="0">
                <a:latin typeface="+mn-lt"/>
                <a:cs typeface="+mn-cs"/>
              </a:defRPr>
            </a:lvl1pPr>
          </a:lstStyle>
          <a:p>
            <a:pPr>
              <a:defRPr/>
            </a:pPr>
            <a:fld id="{E24D4654-CB86-4A77-846A-FA22C3A32683}" type="datetimeFigureOut">
              <a:rPr lang="en-US"/>
              <a:pPr>
                <a:defRPr/>
              </a:pPr>
              <a:t>9/10/2020</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960" tIns="48480" rIns="96960" bIns="48480" rtlCol="0" anchor="ctr"/>
          <a:lstStyle/>
          <a:p>
            <a:pPr lvl="0"/>
            <a:endParaRPr lang="en-US" noProof="0" dirty="0"/>
          </a:p>
        </p:txBody>
      </p:sp>
      <p:sp>
        <p:nvSpPr>
          <p:cNvPr id="5" name="Notes Placeholder 4"/>
          <p:cNvSpPr>
            <a:spLocks noGrp="1"/>
          </p:cNvSpPr>
          <p:nvPr>
            <p:ph type="body" sz="quarter" idx="3"/>
          </p:nvPr>
        </p:nvSpPr>
        <p:spPr>
          <a:xfrm>
            <a:off x="732183" y="4561234"/>
            <a:ext cx="5850835" cy="4320213"/>
          </a:xfrm>
          <a:prstGeom prst="rect">
            <a:avLst/>
          </a:prstGeom>
        </p:spPr>
        <p:txBody>
          <a:bodyPr vert="horz" lIns="96960" tIns="48480" rIns="96960" bIns="4848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8" y="9119177"/>
            <a:ext cx="3170583" cy="480388"/>
          </a:xfrm>
          <a:prstGeom prst="rect">
            <a:avLst/>
          </a:prstGeom>
        </p:spPr>
        <p:txBody>
          <a:bodyPr vert="horz" lIns="96960" tIns="48480" rIns="96960" bIns="4848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142969" y="9119177"/>
            <a:ext cx="3170583" cy="480388"/>
          </a:xfrm>
          <a:prstGeom prst="rect">
            <a:avLst/>
          </a:prstGeom>
        </p:spPr>
        <p:txBody>
          <a:bodyPr vert="horz" lIns="96960" tIns="48480" rIns="96960" bIns="48480" rtlCol="0" anchor="b"/>
          <a:lstStyle>
            <a:lvl1pPr algn="r" fontAlgn="auto">
              <a:spcBef>
                <a:spcPts val="0"/>
              </a:spcBef>
              <a:spcAft>
                <a:spcPts val="0"/>
              </a:spcAft>
              <a:defRPr sz="1200" smtClean="0">
                <a:latin typeface="+mn-lt"/>
                <a:cs typeface="+mn-cs"/>
              </a:defRPr>
            </a:lvl1pPr>
          </a:lstStyle>
          <a:p>
            <a:pPr>
              <a:defRPr/>
            </a:pPr>
            <a:fld id="{717E9CAF-CA78-4668-B94D-278349315C58}" type="slidenum">
              <a:rPr lang="en-US"/>
              <a:pPr>
                <a:defRPr/>
              </a:pPr>
              <a:t>‹#›</a:t>
            </a:fld>
            <a:endParaRPr lang="en-US" dirty="0"/>
          </a:p>
        </p:txBody>
      </p:sp>
    </p:spTree>
    <p:extLst>
      <p:ext uri="{BB962C8B-B14F-4D97-AF65-F5344CB8AC3E}">
        <p14:creationId xmlns:p14="http://schemas.microsoft.com/office/powerpoint/2010/main" val="9805553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4</a:t>
            </a:fld>
            <a:endParaRPr lang="en-US" dirty="0"/>
          </a:p>
        </p:txBody>
      </p:sp>
    </p:spTree>
    <p:extLst>
      <p:ext uri="{BB962C8B-B14F-4D97-AF65-F5344CB8AC3E}">
        <p14:creationId xmlns:p14="http://schemas.microsoft.com/office/powerpoint/2010/main" val="3824603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Reduced from 10 reports to 3</a:t>
            </a:r>
          </a:p>
          <a:p>
            <a:r>
              <a:rPr lang="en-US" sz="1200" dirty="0"/>
              <a:t>Single Point of Entry</a:t>
            </a:r>
          </a:p>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15</a:t>
            </a:fld>
            <a:endParaRPr lang="en-US" dirty="0"/>
          </a:p>
        </p:txBody>
      </p:sp>
    </p:spTree>
    <p:extLst>
      <p:ext uri="{BB962C8B-B14F-4D97-AF65-F5344CB8AC3E}">
        <p14:creationId xmlns:p14="http://schemas.microsoft.com/office/powerpoint/2010/main" val="772732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Reduced from 10 reports to 3</a:t>
            </a:r>
          </a:p>
          <a:p>
            <a:r>
              <a:rPr lang="en-US" sz="1200" dirty="0"/>
              <a:t>Single Point of Entry</a:t>
            </a:r>
          </a:p>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16</a:t>
            </a:fld>
            <a:endParaRPr lang="en-US" dirty="0"/>
          </a:p>
        </p:txBody>
      </p:sp>
    </p:spTree>
    <p:extLst>
      <p:ext uri="{BB962C8B-B14F-4D97-AF65-F5344CB8AC3E}">
        <p14:creationId xmlns:p14="http://schemas.microsoft.com/office/powerpoint/2010/main" val="2627973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Reduced from 10 reports to 3</a:t>
            </a:r>
          </a:p>
          <a:p>
            <a:r>
              <a:rPr lang="en-US" sz="1200" dirty="0"/>
              <a:t>Single Point of Entry</a:t>
            </a:r>
          </a:p>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17</a:t>
            </a:fld>
            <a:endParaRPr lang="en-US" dirty="0"/>
          </a:p>
        </p:txBody>
      </p:sp>
    </p:spTree>
    <p:extLst>
      <p:ext uri="{BB962C8B-B14F-4D97-AF65-F5344CB8AC3E}">
        <p14:creationId xmlns:p14="http://schemas.microsoft.com/office/powerpoint/2010/main" val="2405592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Reduced from 10 reports to 3</a:t>
            </a:r>
          </a:p>
          <a:p>
            <a:r>
              <a:rPr lang="en-US" sz="1200" dirty="0"/>
              <a:t>Single Point of Entry</a:t>
            </a:r>
          </a:p>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18</a:t>
            </a:fld>
            <a:endParaRPr lang="en-US" dirty="0"/>
          </a:p>
        </p:txBody>
      </p:sp>
    </p:spTree>
    <p:extLst>
      <p:ext uri="{BB962C8B-B14F-4D97-AF65-F5344CB8AC3E}">
        <p14:creationId xmlns:p14="http://schemas.microsoft.com/office/powerpoint/2010/main" val="1182291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Reduced from 10 reports to 3</a:t>
            </a:r>
          </a:p>
          <a:p>
            <a:r>
              <a:rPr lang="en-US" sz="1200" dirty="0"/>
              <a:t>Single Point of Entry</a:t>
            </a:r>
          </a:p>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19</a:t>
            </a:fld>
            <a:endParaRPr lang="en-US" dirty="0"/>
          </a:p>
        </p:txBody>
      </p:sp>
    </p:spTree>
    <p:extLst>
      <p:ext uri="{BB962C8B-B14F-4D97-AF65-F5344CB8AC3E}">
        <p14:creationId xmlns:p14="http://schemas.microsoft.com/office/powerpoint/2010/main" val="3491815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21</a:t>
            </a:fld>
            <a:endParaRPr lang="en-US" dirty="0"/>
          </a:p>
        </p:txBody>
      </p:sp>
    </p:spTree>
    <p:extLst>
      <p:ext uri="{BB962C8B-B14F-4D97-AF65-F5344CB8AC3E}">
        <p14:creationId xmlns:p14="http://schemas.microsoft.com/office/powerpoint/2010/main" val="2676078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Title to Grants/Funds instead of Research Grants</a:t>
            </a:r>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22</a:t>
            </a:fld>
            <a:endParaRPr lang="en-US" dirty="0"/>
          </a:p>
        </p:txBody>
      </p:sp>
    </p:spTree>
    <p:extLst>
      <p:ext uri="{BB962C8B-B14F-4D97-AF65-F5344CB8AC3E}">
        <p14:creationId xmlns:p14="http://schemas.microsoft.com/office/powerpoint/2010/main" val="1605039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Reporting only Research specific training and that won’t be until Nov – rest of training applies to everyone (explain 2 waves of training and enrollment)</a:t>
            </a:r>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24</a:t>
            </a:fld>
            <a:endParaRPr lang="en-US" dirty="0"/>
          </a:p>
        </p:txBody>
      </p:sp>
    </p:spTree>
    <p:extLst>
      <p:ext uri="{BB962C8B-B14F-4D97-AF65-F5344CB8AC3E}">
        <p14:creationId xmlns:p14="http://schemas.microsoft.com/office/powerpoint/2010/main" val="3998553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site, examples on next slide Add Workday link and PPT to find classes</a:t>
            </a:r>
          </a:p>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25</a:t>
            </a:fld>
            <a:endParaRPr lang="en-US" dirty="0"/>
          </a:p>
        </p:txBody>
      </p:sp>
    </p:spTree>
    <p:extLst>
      <p:ext uri="{BB962C8B-B14F-4D97-AF65-F5344CB8AC3E}">
        <p14:creationId xmlns:p14="http://schemas.microsoft.com/office/powerpoint/2010/main" val="2156205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 guides for specific Infor functions</a:t>
            </a:r>
          </a:p>
          <a:p>
            <a:r>
              <a:rPr lang="en-US" dirty="0"/>
              <a:t>Flow-wise – Does it make sense to put in order: Class Lists &amp; Schedule, Sign-up, Training, SharePoint foes with Exercise, etc.</a:t>
            </a:r>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26</a:t>
            </a:fld>
            <a:endParaRPr lang="en-US" dirty="0"/>
          </a:p>
        </p:txBody>
      </p:sp>
    </p:spTree>
    <p:extLst>
      <p:ext uri="{BB962C8B-B14F-4D97-AF65-F5344CB8AC3E}">
        <p14:creationId xmlns:p14="http://schemas.microsoft.com/office/powerpoint/2010/main" val="52947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5</a:t>
            </a:fld>
            <a:endParaRPr lang="en-US" dirty="0"/>
          </a:p>
        </p:txBody>
      </p:sp>
    </p:spTree>
    <p:extLst>
      <p:ext uri="{BB962C8B-B14F-4D97-AF65-F5344CB8AC3E}">
        <p14:creationId xmlns:p14="http://schemas.microsoft.com/office/powerpoint/2010/main" val="401147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27</a:t>
            </a:fld>
            <a:endParaRPr lang="en-US" dirty="0"/>
          </a:p>
        </p:txBody>
      </p:sp>
    </p:spTree>
    <p:extLst>
      <p:ext uri="{BB962C8B-B14F-4D97-AF65-F5344CB8AC3E}">
        <p14:creationId xmlns:p14="http://schemas.microsoft.com/office/powerpoint/2010/main" val="2843546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28</a:t>
            </a:fld>
            <a:endParaRPr lang="en-US" dirty="0"/>
          </a:p>
        </p:txBody>
      </p:sp>
    </p:spTree>
    <p:extLst>
      <p:ext uri="{BB962C8B-B14F-4D97-AF65-F5344CB8AC3E}">
        <p14:creationId xmlns:p14="http://schemas.microsoft.com/office/powerpoint/2010/main" val="2711667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Company-wide Glossary</a:t>
            </a:r>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29</a:t>
            </a:fld>
            <a:endParaRPr lang="en-US" dirty="0"/>
          </a:p>
        </p:txBody>
      </p:sp>
    </p:spTree>
    <p:extLst>
      <p:ext uri="{BB962C8B-B14F-4D97-AF65-F5344CB8AC3E}">
        <p14:creationId xmlns:p14="http://schemas.microsoft.com/office/powerpoint/2010/main" val="739267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Prepared to answer questions about remote help</a:t>
            </a:r>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6</a:t>
            </a:fld>
            <a:endParaRPr lang="en-US" dirty="0"/>
          </a:p>
        </p:txBody>
      </p:sp>
    </p:spTree>
    <p:extLst>
      <p:ext uri="{BB962C8B-B14F-4D97-AF65-F5344CB8AC3E}">
        <p14:creationId xmlns:p14="http://schemas.microsoft.com/office/powerpoint/2010/main" val="2942818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our new Infor system and that a lot of people are impacted by the changes. The green highlighted systems will have the largest impacts on you. Many other systems feed into Infor or are bidirectional. The SAP, Kronos are P/R system.   What does Grace want to say if anything about InfoEd – no interface for</a:t>
            </a:r>
            <a:r>
              <a:rPr lang="en-US" baseline="0" dirty="0"/>
              <a:t> go live but ? Later?  No need to talk about InfoEd integration piece that only impacts my office, but InfoEd information will be improved because of integration</a:t>
            </a:r>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7</a:t>
            </a:fld>
            <a:endParaRPr lang="en-US" dirty="0"/>
          </a:p>
        </p:txBody>
      </p:sp>
    </p:spTree>
    <p:extLst>
      <p:ext uri="{BB962C8B-B14F-4D97-AF65-F5344CB8AC3E}">
        <p14:creationId xmlns:p14="http://schemas.microsoft.com/office/powerpoint/2010/main" val="182662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with Grace on terminology of</a:t>
            </a:r>
            <a:r>
              <a:rPr lang="en-US" baseline="0" dirty="0"/>
              <a:t> structure    Contracts/projects?  AUs are being replaced by projects  We can also store Kaity’s fund documentation in InfoEd</a:t>
            </a:r>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8</a:t>
            </a:fld>
            <a:endParaRPr lang="en-US" dirty="0"/>
          </a:p>
        </p:txBody>
      </p:sp>
    </p:spTree>
    <p:extLst>
      <p:ext uri="{BB962C8B-B14F-4D97-AF65-F5344CB8AC3E}">
        <p14:creationId xmlns:p14="http://schemas.microsoft.com/office/powerpoint/2010/main" val="723409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9</a:t>
            </a:fld>
            <a:endParaRPr lang="en-US" dirty="0"/>
          </a:p>
        </p:txBody>
      </p:sp>
    </p:spTree>
    <p:extLst>
      <p:ext uri="{BB962C8B-B14F-4D97-AF65-F5344CB8AC3E}">
        <p14:creationId xmlns:p14="http://schemas.microsoft.com/office/powerpoint/2010/main" val="744014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this group care about historical information? How should it be emphasized?  Yes let’s discuss</a:t>
            </a:r>
          </a:p>
          <a:p>
            <a:r>
              <a:rPr lang="en-US" dirty="0"/>
              <a:t>Analysis – Access by Cost Center &amp; Project? (Chris Banks)</a:t>
            </a:r>
          </a:p>
          <a:p>
            <a:r>
              <a:rPr lang="en-US" dirty="0"/>
              <a:t>Check on cubes for PI’s and the external community BSR drillable report will be available to PIs</a:t>
            </a:r>
            <a:r>
              <a:rPr lang="en-US" baseline="0" dirty="0"/>
              <a:t> and Administrators with improved accuracy and usability</a:t>
            </a:r>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12</a:t>
            </a:fld>
            <a:endParaRPr lang="en-US" dirty="0"/>
          </a:p>
        </p:txBody>
      </p:sp>
    </p:spTree>
    <p:extLst>
      <p:ext uri="{BB962C8B-B14F-4D97-AF65-F5344CB8AC3E}">
        <p14:creationId xmlns:p14="http://schemas.microsoft.com/office/powerpoint/2010/main" val="229765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Reduced from 10 reports to 3</a:t>
            </a:r>
          </a:p>
          <a:p>
            <a:r>
              <a:rPr lang="en-US" sz="1200" dirty="0"/>
              <a:t>Single Point of Entry</a:t>
            </a:r>
          </a:p>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13</a:t>
            </a:fld>
            <a:endParaRPr lang="en-US" dirty="0"/>
          </a:p>
        </p:txBody>
      </p:sp>
    </p:spTree>
    <p:extLst>
      <p:ext uri="{BB962C8B-B14F-4D97-AF65-F5344CB8AC3E}">
        <p14:creationId xmlns:p14="http://schemas.microsoft.com/office/powerpoint/2010/main" val="30008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Reduced from 10 reports to 3</a:t>
            </a:r>
          </a:p>
          <a:p>
            <a:r>
              <a:rPr lang="en-US" sz="1200" dirty="0"/>
              <a:t>Single Point of Entry</a:t>
            </a:r>
          </a:p>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14</a:t>
            </a:fld>
            <a:endParaRPr lang="en-US" dirty="0"/>
          </a:p>
        </p:txBody>
      </p:sp>
    </p:spTree>
    <p:extLst>
      <p:ext uri="{BB962C8B-B14F-4D97-AF65-F5344CB8AC3E}">
        <p14:creationId xmlns:p14="http://schemas.microsoft.com/office/powerpoint/2010/main" val="2900983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8.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0.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1.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5.bin"/></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69048" y="2370667"/>
            <a:ext cx="5605780" cy="1139296"/>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969048" y="3602038"/>
            <a:ext cx="5605780"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68" y="31739"/>
            <a:ext cx="2736607" cy="637224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048" y="1030024"/>
            <a:ext cx="2383541" cy="1021082"/>
          </a:xfrm>
          <a:prstGeom prst="rect">
            <a:avLst/>
          </a:prstGeom>
        </p:spPr>
      </p:pic>
    </p:spTree>
    <p:extLst>
      <p:ext uri="{BB962C8B-B14F-4D97-AF65-F5344CB8AC3E}">
        <p14:creationId xmlns:p14="http://schemas.microsoft.com/office/powerpoint/2010/main" val="359622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0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2272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8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2" name="Picture 11" descr="A drawing of a cartoon character&#10;&#10;Description automatically generated">
            <a:extLst>
              <a:ext uri="{FF2B5EF4-FFF2-40B4-BE49-F238E27FC236}">
                <a16:creationId xmlns:a16="http://schemas.microsoft.com/office/drawing/2014/main" id="{C999B3A0-1542-42CA-AFCF-7189F179220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4067" y="6467723"/>
            <a:ext cx="366527" cy="366527"/>
          </a:xfrm>
          <a:prstGeom prst="rect">
            <a:avLst/>
          </a:prstGeom>
        </p:spPr>
      </p:pic>
    </p:spTree>
    <p:extLst>
      <p:ext uri="{BB962C8B-B14F-4D97-AF65-F5344CB8AC3E}">
        <p14:creationId xmlns:p14="http://schemas.microsoft.com/office/powerpoint/2010/main" val="2846786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1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0533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3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2" name="Picture 11" descr="A drawing of a cartoon character&#10;&#10;Description automatically generated">
            <a:extLst>
              <a:ext uri="{FF2B5EF4-FFF2-40B4-BE49-F238E27FC236}">
                <a16:creationId xmlns:a16="http://schemas.microsoft.com/office/drawing/2014/main" id="{84CED316-AC87-4601-AFE6-95E5FB78EA1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4067" y="6467723"/>
            <a:ext cx="366527" cy="366527"/>
          </a:xfrm>
          <a:prstGeom prst="rect">
            <a:avLst/>
          </a:prstGeom>
        </p:spPr>
      </p:pic>
    </p:spTree>
    <p:extLst>
      <p:ext uri="{BB962C8B-B14F-4D97-AF65-F5344CB8AC3E}">
        <p14:creationId xmlns:p14="http://schemas.microsoft.com/office/powerpoint/2010/main" val="3422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xfrm>
            <a:off x="8719602" y="6566446"/>
            <a:ext cx="199240" cy="155496"/>
          </a:xfrm>
          <a:prstGeom prst="rect">
            <a:avLst/>
          </a:prstGeom>
          <a:ln/>
        </p:spPr>
        <p:txBody>
          <a:bodyPr/>
          <a:lstStyle>
            <a:lvl1pPr>
              <a:defRPr/>
            </a:lvl1pPr>
          </a:lstStyle>
          <a:p>
            <a:pPr>
              <a:defRPr/>
            </a:pPr>
            <a:endParaRPr lang="en-US" sz="1632" dirty="0">
              <a:solidFill>
                <a:srgbClr val="000000"/>
              </a:solidFill>
              <a:cs typeface="+mn-cs"/>
            </a:endParaRPr>
          </a:p>
        </p:txBody>
      </p:sp>
      <p:sp>
        <p:nvSpPr>
          <p:cNvPr id="3" name="Title 1"/>
          <p:cNvSpPr>
            <a:spLocks noGrp="1"/>
          </p:cNvSpPr>
          <p:nvPr>
            <p:ph type="title"/>
          </p:nvPr>
        </p:nvSpPr>
        <p:spPr>
          <a:xfrm>
            <a:off x="121489" y="267068"/>
            <a:ext cx="7814110" cy="298415"/>
          </a:xfrm>
        </p:spPr>
        <p:txBody>
          <a:bodyPr/>
          <a:lstStyle/>
          <a:p>
            <a:r>
              <a:rPr lang="en-US"/>
              <a:t>Click to edit Master title style</a:t>
            </a:r>
          </a:p>
        </p:txBody>
      </p:sp>
      <p:sp>
        <p:nvSpPr>
          <p:cNvPr id="4" name="Content Placeholder 2"/>
          <p:cNvSpPr>
            <a:spLocks noGrp="1"/>
          </p:cNvSpPr>
          <p:nvPr>
            <p:ph idx="1"/>
          </p:nvPr>
        </p:nvSpPr>
        <p:spPr>
          <a:xfrm>
            <a:off x="1482155" y="1990667"/>
            <a:ext cx="4389768" cy="1247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drawing of a cartoon character&#10;&#10;Description automatically generated">
            <a:extLst>
              <a:ext uri="{FF2B5EF4-FFF2-40B4-BE49-F238E27FC236}">
                <a16:creationId xmlns:a16="http://schemas.microsoft.com/office/drawing/2014/main" id="{19290F0A-4A19-47A6-ACD1-EB7F1DB71F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067" y="6467723"/>
            <a:ext cx="366527" cy="366527"/>
          </a:xfrm>
          <a:prstGeom prst="rect">
            <a:avLst/>
          </a:prstGeom>
        </p:spPr>
      </p:pic>
    </p:spTree>
    <p:extLst>
      <p:ext uri="{BB962C8B-B14F-4D97-AF65-F5344CB8AC3E}">
        <p14:creationId xmlns:p14="http://schemas.microsoft.com/office/powerpoint/2010/main" val="1057038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169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6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7834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val="307256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78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967480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0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213097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2"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60" y="1565490"/>
            <a:ext cx="9064869" cy="3376389"/>
          </a:xfrm>
          <a:prstGeom prst="rect">
            <a:avLst/>
          </a:prstGeom>
        </p:spPr>
      </p:pic>
      <p:sp>
        <p:nvSpPr>
          <p:cNvPr id="10" name="Rectangle 9"/>
          <p:cNvSpPr/>
          <p:nvPr userDrawn="1"/>
        </p:nvSpPr>
        <p:spPr>
          <a:xfrm>
            <a:off x="0" y="5007161"/>
            <a:ext cx="9144000" cy="1458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54773" y="5055140"/>
            <a:ext cx="5605780" cy="569648"/>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054773" y="5716863"/>
            <a:ext cx="5605780" cy="49929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596" y="344481"/>
            <a:ext cx="2383541" cy="1021082"/>
          </a:xfrm>
          <a:prstGeom prst="rect">
            <a:avLst/>
          </a:prstGeom>
        </p:spPr>
      </p:pic>
    </p:spTree>
    <p:extLst>
      <p:ext uri="{BB962C8B-B14F-4D97-AF65-F5344CB8AC3E}">
        <p14:creationId xmlns:p14="http://schemas.microsoft.com/office/powerpoint/2010/main" val="2834432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3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587437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5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298300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8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978112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0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457596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2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094129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5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3" name="Picture 12" descr="A drawing of a cartoon character&#10;&#10;Description automatically generated">
            <a:extLst>
              <a:ext uri="{FF2B5EF4-FFF2-40B4-BE49-F238E27FC236}">
                <a16:creationId xmlns:a16="http://schemas.microsoft.com/office/drawing/2014/main" id="{AF850C44-7320-4141-8989-5D8020AA4CF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4067" y="6467723"/>
            <a:ext cx="366527" cy="366527"/>
          </a:xfrm>
          <a:prstGeom prst="rect">
            <a:avLst/>
          </a:prstGeom>
        </p:spPr>
      </p:pic>
    </p:spTree>
    <p:extLst>
      <p:ext uri="{BB962C8B-B14F-4D97-AF65-F5344CB8AC3E}">
        <p14:creationId xmlns:p14="http://schemas.microsoft.com/office/powerpoint/2010/main" val="572168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7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808832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2" name="Picture 11" descr="A drawing of a cartoon character&#10;&#10;Description automatically generated">
            <a:extLst>
              <a:ext uri="{FF2B5EF4-FFF2-40B4-BE49-F238E27FC236}">
                <a16:creationId xmlns:a16="http://schemas.microsoft.com/office/drawing/2014/main" id="{821E74E6-F4FE-46B5-9257-E4817FBBC7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067" y="6467723"/>
            <a:ext cx="366527" cy="366527"/>
          </a:xfrm>
          <a:prstGeom prst="rect">
            <a:avLst/>
          </a:prstGeom>
        </p:spPr>
      </p:pic>
    </p:spTree>
    <p:extLst>
      <p:ext uri="{BB962C8B-B14F-4D97-AF65-F5344CB8AC3E}">
        <p14:creationId xmlns:p14="http://schemas.microsoft.com/office/powerpoint/2010/main" val="1245687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2" name="Picture 11" descr="A drawing of a cartoon character&#10;&#10;Description automatically generated">
            <a:extLst>
              <a:ext uri="{FF2B5EF4-FFF2-40B4-BE49-F238E27FC236}">
                <a16:creationId xmlns:a16="http://schemas.microsoft.com/office/drawing/2014/main" id="{B6078B4F-500F-4F3C-83DE-C722A984DF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067" y="6467723"/>
            <a:ext cx="366527" cy="366527"/>
          </a:xfrm>
          <a:prstGeom prst="rect">
            <a:avLst/>
          </a:prstGeom>
        </p:spPr>
      </p:pic>
    </p:spTree>
    <p:extLst>
      <p:ext uri="{BB962C8B-B14F-4D97-AF65-F5344CB8AC3E}">
        <p14:creationId xmlns:p14="http://schemas.microsoft.com/office/powerpoint/2010/main" val="2240985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2" name="Picture 11" descr="A drawing of a cartoon character&#10;&#10;Description automatically generated">
            <a:extLst>
              <a:ext uri="{FF2B5EF4-FFF2-40B4-BE49-F238E27FC236}">
                <a16:creationId xmlns:a16="http://schemas.microsoft.com/office/drawing/2014/main" id="{D8815821-096B-4285-AB1C-70F2E4833D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067" y="6467723"/>
            <a:ext cx="366527" cy="366527"/>
          </a:xfrm>
          <a:prstGeom prst="rect">
            <a:avLst/>
          </a:prstGeom>
        </p:spPr>
      </p:pic>
    </p:spTree>
    <p:extLst>
      <p:ext uri="{BB962C8B-B14F-4D97-AF65-F5344CB8AC3E}">
        <p14:creationId xmlns:p14="http://schemas.microsoft.com/office/powerpoint/2010/main" val="3869519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35277" y="2283840"/>
            <a:ext cx="2238620" cy="4187763"/>
          </a:xfrm>
          <a:prstGeom prst="rect">
            <a:avLst/>
          </a:prstGeom>
          <a:solidFill>
            <a:schemeClr val="accent6"/>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35277" y="1"/>
            <a:ext cx="2238620" cy="2283840"/>
          </a:xfrm>
          <a:prstGeom prst="rect">
            <a:avLst/>
          </a:prstGeom>
          <a:solidFill>
            <a:srgbClr val="F8BF56"/>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8" name="Rectangle 17"/>
          <p:cNvSpPr/>
          <p:nvPr userDrawn="1"/>
        </p:nvSpPr>
        <p:spPr>
          <a:xfrm>
            <a:off x="-47035" y="6451613"/>
            <a:ext cx="9208008"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3795" y="1184667"/>
            <a:ext cx="2383541" cy="1021082"/>
          </a:xfrm>
          <a:prstGeom prst="rect">
            <a:avLst/>
          </a:prstGeom>
        </p:spPr>
      </p:pic>
    </p:spTree>
    <p:extLst>
      <p:ext uri="{BB962C8B-B14F-4D97-AF65-F5344CB8AC3E}">
        <p14:creationId xmlns:p14="http://schemas.microsoft.com/office/powerpoint/2010/main" val="887186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2" name="Picture 11" descr="A drawing of a cartoon character&#10;&#10;Description automatically generated">
            <a:extLst>
              <a:ext uri="{FF2B5EF4-FFF2-40B4-BE49-F238E27FC236}">
                <a16:creationId xmlns:a16="http://schemas.microsoft.com/office/drawing/2014/main" id="{61FE4A6F-92F8-417E-9769-848A686B18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067" y="6467723"/>
            <a:ext cx="366527" cy="366527"/>
          </a:xfrm>
          <a:prstGeom prst="rect">
            <a:avLst/>
          </a:prstGeom>
        </p:spPr>
      </p:pic>
    </p:spTree>
    <p:extLst>
      <p:ext uri="{BB962C8B-B14F-4D97-AF65-F5344CB8AC3E}">
        <p14:creationId xmlns:p14="http://schemas.microsoft.com/office/powerpoint/2010/main" val="731746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2" name="Picture 11" descr="A drawing of a cartoon character&#10;&#10;Description automatically generated">
            <a:extLst>
              <a:ext uri="{FF2B5EF4-FFF2-40B4-BE49-F238E27FC236}">
                <a16:creationId xmlns:a16="http://schemas.microsoft.com/office/drawing/2014/main" id="{A973E89F-F2B3-459C-9D3F-69B6FE24F9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067" y="6467723"/>
            <a:ext cx="366527" cy="366527"/>
          </a:xfrm>
          <a:prstGeom prst="rect">
            <a:avLst/>
          </a:prstGeom>
        </p:spPr>
      </p:pic>
    </p:spTree>
    <p:extLst>
      <p:ext uri="{BB962C8B-B14F-4D97-AF65-F5344CB8AC3E}">
        <p14:creationId xmlns:p14="http://schemas.microsoft.com/office/powerpoint/2010/main" val="2686339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2" name="Picture 11" descr="A drawing of a cartoon character&#10;&#10;Description automatically generated">
            <a:extLst>
              <a:ext uri="{FF2B5EF4-FFF2-40B4-BE49-F238E27FC236}">
                <a16:creationId xmlns:a16="http://schemas.microsoft.com/office/drawing/2014/main" id="{4472C935-17F3-4AA1-A007-3B6069547B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067" y="6467723"/>
            <a:ext cx="366527" cy="366527"/>
          </a:xfrm>
          <a:prstGeom prst="rect">
            <a:avLst/>
          </a:prstGeom>
        </p:spPr>
      </p:pic>
    </p:spTree>
    <p:extLst>
      <p:ext uri="{BB962C8B-B14F-4D97-AF65-F5344CB8AC3E}">
        <p14:creationId xmlns:p14="http://schemas.microsoft.com/office/powerpoint/2010/main" val="195204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2" name="Picture 11" descr="A drawing of a cartoon character&#10;&#10;Description automatically generated">
            <a:extLst>
              <a:ext uri="{FF2B5EF4-FFF2-40B4-BE49-F238E27FC236}">
                <a16:creationId xmlns:a16="http://schemas.microsoft.com/office/drawing/2014/main" id="{0CB7130A-D9F8-441C-8FF3-D2F79A2A56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067" y="6467723"/>
            <a:ext cx="366527" cy="366527"/>
          </a:xfrm>
          <a:prstGeom prst="rect">
            <a:avLst/>
          </a:prstGeom>
        </p:spPr>
      </p:pic>
    </p:spTree>
    <p:extLst>
      <p:ext uri="{BB962C8B-B14F-4D97-AF65-F5344CB8AC3E}">
        <p14:creationId xmlns:p14="http://schemas.microsoft.com/office/powerpoint/2010/main" val="3586790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2" name="Picture 11" descr="A drawing of a cartoon character&#10;&#10;Description automatically generated">
            <a:extLst>
              <a:ext uri="{FF2B5EF4-FFF2-40B4-BE49-F238E27FC236}">
                <a16:creationId xmlns:a16="http://schemas.microsoft.com/office/drawing/2014/main" id="{7CDB42A7-E4C3-4285-AE69-155D07E181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067" y="6467723"/>
            <a:ext cx="366527" cy="366527"/>
          </a:xfrm>
          <a:prstGeom prst="rect">
            <a:avLst/>
          </a:prstGeom>
        </p:spPr>
      </p:pic>
    </p:spTree>
    <p:extLst>
      <p:ext uri="{BB962C8B-B14F-4D97-AF65-F5344CB8AC3E}">
        <p14:creationId xmlns:p14="http://schemas.microsoft.com/office/powerpoint/2010/main" val="21981899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2" name="Picture 11" descr="A drawing of a cartoon character&#10;&#10;Description automatically generated">
            <a:extLst>
              <a:ext uri="{FF2B5EF4-FFF2-40B4-BE49-F238E27FC236}">
                <a16:creationId xmlns:a16="http://schemas.microsoft.com/office/drawing/2014/main" id="{4F42B02F-CBE8-4ECA-B7B8-E3E700781E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067" y="6467723"/>
            <a:ext cx="366527" cy="366527"/>
          </a:xfrm>
          <a:prstGeom prst="rect">
            <a:avLst/>
          </a:prstGeom>
        </p:spPr>
      </p:pic>
    </p:spTree>
    <p:extLst>
      <p:ext uri="{BB962C8B-B14F-4D97-AF65-F5344CB8AC3E}">
        <p14:creationId xmlns:p14="http://schemas.microsoft.com/office/powerpoint/2010/main" val="166117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64598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10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85139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10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72451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D55FB9-6314-4CE2-B4CA-414AC8361E77}"/>
              </a:ext>
            </a:extLst>
          </p:cNvPr>
          <p:cNvSpPr>
            <a:spLocks noGrp="1"/>
          </p:cNvSpPr>
          <p:nvPr>
            <p:ph type="dt" sz="half" idx="10"/>
          </p:nvPr>
        </p:nvSpPr>
        <p:spPr>
          <a:xfrm>
            <a:off x="628650" y="6356351"/>
            <a:ext cx="2057400" cy="365125"/>
          </a:xfrm>
          <a:prstGeom prst="rect">
            <a:avLst/>
          </a:prstGeom>
        </p:spPr>
        <p:txBody>
          <a:bodyPr/>
          <a:lstStyle/>
          <a:p>
            <a:fld id="{BAFF11AD-947F-4EBE-929D-0650E249F12C}" type="datetimeFigureOut">
              <a:rPr lang="en-US" smtClean="0"/>
              <a:t>9/10/2020</a:t>
            </a:fld>
            <a:endParaRPr lang="en-US" dirty="0"/>
          </a:p>
        </p:txBody>
      </p:sp>
      <p:sp>
        <p:nvSpPr>
          <p:cNvPr id="3" name="Footer Placeholder 2">
            <a:extLst>
              <a:ext uri="{FF2B5EF4-FFF2-40B4-BE49-F238E27FC236}">
                <a16:creationId xmlns:a16="http://schemas.microsoft.com/office/drawing/2014/main" id="{E065D3F3-530D-4A0C-804F-01FBDA388E51}"/>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872B05-71BA-4797-9028-11695BFA79BB}"/>
              </a:ext>
            </a:extLst>
          </p:cNvPr>
          <p:cNvSpPr>
            <a:spLocks noGrp="1"/>
          </p:cNvSpPr>
          <p:nvPr>
            <p:ph type="sldNum" sz="quarter" idx="12"/>
          </p:nvPr>
        </p:nvSpPr>
        <p:spPr>
          <a:xfrm>
            <a:off x="6457950" y="6356351"/>
            <a:ext cx="2057400" cy="365125"/>
          </a:xfrm>
          <a:prstGeom prst="rect">
            <a:avLst/>
          </a:prstGeom>
        </p:spPr>
        <p:txBody>
          <a:bodyPr/>
          <a:lstStyle/>
          <a:p>
            <a:fld id="{59E90B28-4342-4D1F-A6CB-AF97C2459C2D}" type="slidenum">
              <a:rPr lang="en-US" smtClean="0"/>
              <a:t>‹#›</a:t>
            </a:fld>
            <a:endParaRPr lang="en-US" dirty="0"/>
          </a:p>
        </p:txBody>
      </p:sp>
    </p:spTree>
    <p:extLst>
      <p:ext uri="{BB962C8B-B14F-4D97-AF65-F5344CB8AC3E}">
        <p14:creationId xmlns:p14="http://schemas.microsoft.com/office/powerpoint/2010/main" val="109010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0" y="1142357"/>
            <a:ext cx="8754413"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72" indent="-126206">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85" indent="-170260">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30" y="155578"/>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sp>
        <p:nvSpPr>
          <p:cNvPr id="9" name="Rectangle 8"/>
          <p:cNvSpPr>
            <a:spLocks noChangeArrowheads="1"/>
          </p:cNvSpPr>
          <p:nvPr userDrawn="1"/>
        </p:nvSpPr>
        <p:spPr bwMode="auto">
          <a:xfrm>
            <a:off x="5470697"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sp>
        <p:nvSpPr>
          <p:cNvPr id="18" name="Rectangle 17"/>
          <p:cNvSpPr>
            <a:spLocks noChangeArrowheads="1"/>
          </p:cNvSpPr>
          <p:nvPr userDrawn="1"/>
        </p:nvSpPr>
        <p:spPr bwMode="auto">
          <a:xfrm>
            <a:off x="7054386"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spTree>
    <p:extLst>
      <p:ext uri="{BB962C8B-B14F-4D97-AF65-F5344CB8AC3E}">
        <p14:creationId xmlns:p14="http://schemas.microsoft.com/office/powerpoint/2010/main" val="150700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drawing of a cartoon character&#10;&#10;Description automatically generated">
            <a:extLst>
              <a:ext uri="{FF2B5EF4-FFF2-40B4-BE49-F238E27FC236}">
                <a16:creationId xmlns:a16="http://schemas.microsoft.com/office/drawing/2014/main" id="{D0A39BA5-EA0A-49CD-936C-13CA41E74AB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4067" y="6467723"/>
            <a:ext cx="366527" cy="366527"/>
          </a:xfrm>
          <a:prstGeom prst="rect">
            <a:avLst/>
          </a:prstGeom>
        </p:spPr>
      </p:pic>
    </p:spTree>
    <p:extLst>
      <p:ext uri="{BB962C8B-B14F-4D97-AF65-F5344CB8AC3E}">
        <p14:creationId xmlns:p14="http://schemas.microsoft.com/office/powerpoint/2010/main" val="1538065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image" Target="../media/image7.png"/><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vmlDrawing" Target="../drawings/vmlDrawing1.v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image" Target="../media/image6.emf"/><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theme" Target="../theme/theme2.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oleObject" Target="../embeddings/oleObject1.bin"/><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12619" y="6480094"/>
            <a:ext cx="744364" cy="318877"/>
          </a:xfrm>
          <a:prstGeom prst="rect">
            <a:avLst/>
          </a:prstGeom>
        </p:spPr>
      </p:pic>
    </p:spTree>
    <p:extLst>
      <p:ext uri="{BB962C8B-B14F-4D97-AF65-F5344CB8AC3E}">
        <p14:creationId xmlns:p14="http://schemas.microsoft.com/office/powerpoint/2010/main" val="2963243838"/>
      </p:ext>
    </p:extLst>
  </p:cSld>
  <p:clrMap bg1="lt1" tx1="dk1" bg2="lt2" tx2="dk2" accent1="accent1" accent2="accent2" accent3="accent3" accent4="accent4" accent5="accent5" accent6="accent6" hlink="hlink" folHlink="folHlink"/>
  <p:sldLayoutIdLst>
    <p:sldLayoutId id="2147483790" r:id="rId1"/>
    <p:sldLayoutId id="2147483794" r:id="rId2"/>
    <p:sldLayoutId id="2147483788" r:id="rId3"/>
    <p:sldLayoutId id="2147483793" r:id="rId4"/>
    <p:sldLayoutId id="2147483795" r:id="rId5"/>
    <p:sldLayoutId id="2147483796" r:id="rId6"/>
    <p:sldLayoutId id="2147483797" r:id="rId7"/>
    <p:sldLayoutId id="2147483798" r:id="rId8"/>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30"/>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67" name="think-cell Slide" r:id="rId31" imgW="270" imgH="270" progId="TCLayout.ActiveDocument.1">
                  <p:embed/>
                </p:oleObj>
              </mc:Choice>
              <mc:Fallback>
                <p:oleObj name="think-cell Slide" r:id="rId31" imgW="270" imgH="270" progId="TCLayout.ActiveDocument.1">
                  <p:embed/>
                  <p:pic>
                    <p:nvPicPr>
                      <p:cNvPr id="0" name=""/>
                      <p:cNvPicPr/>
                      <p:nvPr/>
                    </p:nvPicPr>
                    <p:blipFill>
                      <a:blip r:embed="rId32"/>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8" name="Picture 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9691899"/>
      </p:ext>
    </p:extLst>
  </p:cSld>
  <p:clrMap bg1="lt1" tx1="dk1" bg2="lt2" tx2="dk2" accent1="accent1" accent2="accent2" accent3="accent3" accent4="accent4" accent5="accent5" accent6="accent6" hlink="hlink" folHlink="folHlink"/>
  <p:sldLayoutIdLst>
    <p:sldLayoutId id="2147483800" r:id="rId1"/>
    <p:sldLayoutId id="2147483817"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20" r:id="rId19"/>
    <p:sldLayoutId id="2147483822" r:id="rId20"/>
    <p:sldLayoutId id="2147483824" r:id="rId21"/>
    <p:sldLayoutId id="2147483825" r:id="rId22"/>
    <p:sldLayoutId id="2147483826" r:id="rId23"/>
    <p:sldLayoutId id="2147483828" r:id="rId24"/>
    <p:sldLayoutId id="2147483829" r:id="rId25"/>
    <p:sldLayoutId id="2147483830" r:id="rId26"/>
    <p:sldLayoutId id="2147483831" r:id="rId27"/>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8.xml"/><Relationship Id="rId7" Type="http://schemas.openxmlformats.org/officeDocument/2006/relationships/image" Target="../media/image6.emf"/><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Layout" Target="../slideLayouts/slideLayout9.xml"/><Relationship Id="rId4" Type="http://schemas.openxmlformats.org/officeDocument/2006/relationships/tags" Target="../tags/tag19.xml"/></Relationships>
</file>

<file path=ppt/slides/_rels/slide10.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6.emf"/><Relationship Id="rId2" Type="http://schemas.openxmlformats.org/officeDocument/2006/relationships/tags" Target="../tags/tag26.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slideLayout" Target="../slideLayouts/slideLayout28.xml"/><Relationship Id="rId4" Type="http://schemas.openxmlformats.org/officeDocument/2006/relationships/tags" Target="../tags/tag28.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tags" Target="../tags/tag30.xml"/><Relationship Id="rId7" Type="http://schemas.openxmlformats.org/officeDocument/2006/relationships/image" Target="../media/image6.emf"/><Relationship Id="rId2" Type="http://schemas.openxmlformats.org/officeDocument/2006/relationships/tags" Target="../tags/tag29.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slideLayout" Target="../slideLayouts/slideLayout28.xml"/><Relationship Id="rId10" Type="http://schemas.openxmlformats.org/officeDocument/2006/relationships/image" Target="../media/image25.png"/><Relationship Id="rId4" Type="http://schemas.openxmlformats.org/officeDocument/2006/relationships/tags" Target="../tags/tag31.xml"/><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tags" Target="../tags/tag33.xml"/><Relationship Id="rId7" Type="http://schemas.openxmlformats.org/officeDocument/2006/relationships/image" Target="../media/image6.emf"/><Relationship Id="rId12" Type="http://schemas.microsoft.com/office/2007/relationships/diagramDrawing" Target="../diagrams/drawing4.xml"/><Relationship Id="rId2" Type="http://schemas.openxmlformats.org/officeDocument/2006/relationships/tags" Target="../tags/tag32.xml"/><Relationship Id="rId1" Type="http://schemas.openxmlformats.org/officeDocument/2006/relationships/vmlDrawing" Target="../drawings/vmlDrawing22.vml"/><Relationship Id="rId6" Type="http://schemas.openxmlformats.org/officeDocument/2006/relationships/oleObject" Target="../embeddings/oleObject22.bin"/><Relationship Id="rId11" Type="http://schemas.openxmlformats.org/officeDocument/2006/relationships/diagramColors" Target="../diagrams/colors4.xml"/><Relationship Id="rId5" Type="http://schemas.openxmlformats.org/officeDocument/2006/relationships/notesSlide" Target="../notesSlides/notesSlide7.xml"/><Relationship Id="rId10" Type="http://schemas.openxmlformats.org/officeDocument/2006/relationships/diagramQuickStyle" Target="../diagrams/quickStyle4.xml"/><Relationship Id="rId4" Type="http://schemas.openxmlformats.org/officeDocument/2006/relationships/slideLayout" Target="../slideLayouts/slideLayout32.xml"/><Relationship Id="rId9"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35.xml"/><Relationship Id="rId4" Type="http://schemas.openxmlformats.org/officeDocument/2006/relationships/image" Target="../media/image35.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5.xml"/><Relationship Id="rId1" Type="http://schemas.openxmlformats.org/officeDocument/2006/relationships/tags" Target="../tags/tag3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7.xml"/></Relationships>
</file>

<file path=ppt/slides/_rels/slide24.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notesSlide" Target="../notesSlides/notesSlide17.xml"/><Relationship Id="rId18" Type="http://schemas.openxmlformats.org/officeDocument/2006/relationships/diagramQuickStyle" Target="../diagrams/quickStyle5.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slideLayout" Target="../slideLayouts/slideLayout35.xml"/><Relationship Id="rId17" Type="http://schemas.openxmlformats.org/officeDocument/2006/relationships/diagramLayout" Target="../diagrams/layout5.xml"/><Relationship Id="rId2" Type="http://schemas.openxmlformats.org/officeDocument/2006/relationships/tags" Target="../tags/tag38.xml"/><Relationship Id="rId16" Type="http://schemas.openxmlformats.org/officeDocument/2006/relationships/diagramData" Target="../diagrams/data5.xml"/><Relationship Id="rId20" Type="http://schemas.microsoft.com/office/2007/relationships/diagramDrawing" Target="../diagrams/drawing5.xml"/><Relationship Id="rId1" Type="http://schemas.openxmlformats.org/officeDocument/2006/relationships/vmlDrawing" Target="../drawings/vmlDrawing23.v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image" Target="../media/image6.emf"/><Relationship Id="rId10" Type="http://schemas.openxmlformats.org/officeDocument/2006/relationships/tags" Target="../tags/tag46.xml"/><Relationship Id="rId19" Type="http://schemas.openxmlformats.org/officeDocument/2006/relationships/diagramColors" Target="../diagrams/colors5.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oleObject" Target="../embeddings/oleObject23.bin"/></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33.xml"/><Relationship Id="rId5" Type="http://schemas.openxmlformats.org/officeDocument/2006/relationships/hyperlink" Target="https://share.bmc.org/InforAndRelatedFinancialSystemsTraining/default.aspx" TargetMode="Externa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34.xml"/><Relationship Id="rId6" Type="http://schemas.openxmlformats.org/officeDocument/2006/relationships/diagramColors" Target="../diagrams/colors6.xml"/><Relationship Id="rId11" Type="http://schemas.openxmlformats.org/officeDocument/2006/relationships/image" Target="../media/image39.svg"/><Relationship Id="rId5" Type="http://schemas.openxmlformats.org/officeDocument/2006/relationships/diagramQuickStyle" Target="../diagrams/quickStyle6.xml"/><Relationship Id="rId10" Type="http://schemas.openxmlformats.org/officeDocument/2006/relationships/image" Target="../media/image38.png"/><Relationship Id="rId4" Type="http://schemas.openxmlformats.org/officeDocument/2006/relationships/diagramLayout" Target="../diagrams/layout6.xml"/><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49.xml"/><Relationship Id="rId7" Type="http://schemas.openxmlformats.org/officeDocument/2006/relationships/oleObject" Target="../embeddings/oleObject24.bin"/><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notesSlide" Target="../notesSlides/notesSlide20.xml"/><Relationship Id="rId5" Type="http://schemas.openxmlformats.org/officeDocument/2006/relationships/slideLayout" Target="../slideLayouts/slideLayout27.xml"/><Relationship Id="rId4" Type="http://schemas.openxmlformats.org/officeDocument/2006/relationships/tags" Target="../tags/tag50.xml"/><Relationship Id="rId9" Type="http://schemas.openxmlformats.org/officeDocument/2006/relationships/hyperlink" Target="mailto:DG-INFOR-Cloud-Training@bmc.org"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52.xml"/><Relationship Id="rId7" Type="http://schemas.openxmlformats.org/officeDocument/2006/relationships/oleObject" Target="../embeddings/oleObject24.bin"/><Relationship Id="rId2" Type="http://schemas.openxmlformats.org/officeDocument/2006/relationships/tags" Target="../tags/tag51.xml"/><Relationship Id="rId1" Type="http://schemas.openxmlformats.org/officeDocument/2006/relationships/vmlDrawing" Target="../drawings/vmlDrawing25.vml"/><Relationship Id="rId6" Type="http://schemas.openxmlformats.org/officeDocument/2006/relationships/notesSlide" Target="../notesSlides/notesSlide21.xml"/><Relationship Id="rId5" Type="http://schemas.openxmlformats.org/officeDocument/2006/relationships/slideLayout" Target="../slideLayouts/slideLayout27.xml"/><Relationship Id="rId4" Type="http://schemas.openxmlformats.org/officeDocument/2006/relationships/tags" Target="../tags/tag53.xml"/><Relationship Id="rId9" Type="http://schemas.openxmlformats.org/officeDocument/2006/relationships/hyperlink" Target="mailto:DG-INFOR-Cloud-Training@bmc.org"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9.png"/><Relationship Id="rId2" Type="http://schemas.openxmlformats.org/officeDocument/2006/relationships/tags" Target="../tags/tag55.xml"/><Relationship Id="rId1" Type="http://schemas.openxmlformats.org/officeDocument/2006/relationships/vmlDrawing" Target="../drawings/vmlDrawing26.vml"/><Relationship Id="rId6" Type="http://schemas.openxmlformats.org/officeDocument/2006/relationships/image" Target="../media/image40.emf"/><Relationship Id="rId5" Type="http://schemas.openxmlformats.org/officeDocument/2006/relationships/oleObject" Target="../embeddings/oleObject25.bin"/><Relationship Id="rId4"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1.xml"/><Relationship Id="rId1" Type="http://schemas.openxmlformats.org/officeDocument/2006/relationships/tags" Target="../tags/tag57.xml"/><Relationship Id="rId5" Type="http://schemas.openxmlformats.org/officeDocument/2006/relationships/image" Target="../media/image9.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1.xml"/><Relationship Id="rId1" Type="http://schemas.openxmlformats.org/officeDocument/2006/relationships/tags" Target="../tags/tag58.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1.xml"/><Relationship Id="rId1" Type="http://schemas.openxmlformats.org/officeDocument/2006/relationships/tags" Target="../tags/tag59.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1.xml"/><Relationship Id="rId1" Type="http://schemas.openxmlformats.org/officeDocument/2006/relationships/tags" Target="../tags/tag60.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21.xml"/><Relationship Id="rId7" Type="http://schemas.openxmlformats.org/officeDocument/2006/relationships/image" Target="../media/image6.emf"/><Relationship Id="rId12" Type="http://schemas.microsoft.com/office/2007/relationships/diagramDrawing" Target="../diagrams/drawing1.xml"/><Relationship Id="rId2" Type="http://schemas.openxmlformats.org/officeDocument/2006/relationships/tags" Target="../tags/tag20.xml"/><Relationship Id="rId1" Type="http://schemas.openxmlformats.org/officeDocument/2006/relationships/vmlDrawing" Target="../drawings/vmlDrawing17.vml"/><Relationship Id="rId6" Type="http://schemas.openxmlformats.org/officeDocument/2006/relationships/oleObject" Target="../embeddings/oleObject17.bin"/><Relationship Id="rId11" Type="http://schemas.openxmlformats.org/officeDocument/2006/relationships/diagramColors" Target="../diagrams/colors1.xml"/><Relationship Id="rId5" Type="http://schemas.openxmlformats.org/officeDocument/2006/relationships/notesSlide" Target="../notesSlides/notesSlide1.xml"/><Relationship Id="rId10" Type="http://schemas.openxmlformats.org/officeDocument/2006/relationships/diagramQuickStyle" Target="../diagrams/quickStyle1.xml"/><Relationship Id="rId4" Type="http://schemas.openxmlformats.org/officeDocument/2006/relationships/slideLayout" Target="../slideLayouts/slideLayout29.xml"/><Relationship Id="rId9"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9.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tags" Target="../tags/tag23.xml"/><Relationship Id="rId7" Type="http://schemas.openxmlformats.org/officeDocument/2006/relationships/image" Target="../media/image6.emf"/><Relationship Id="rId12" Type="http://schemas.microsoft.com/office/2007/relationships/diagramDrawing" Target="../diagrams/drawing2.xml"/><Relationship Id="rId17" Type="http://schemas.openxmlformats.org/officeDocument/2006/relationships/image" Target="../media/image21.png"/><Relationship Id="rId2" Type="http://schemas.openxmlformats.org/officeDocument/2006/relationships/tags" Target="../tags/tag22.xml"/><Relationship Id="rId16" Type="http://schemas.openxmlformats.org/officeDocument/2006/relationships/image" Target="../media/image20.svg"/><Relationship Id="rId1" Type="http://schemas.openxmlformats.org/officeDocument/2006/relationships/vmlDrawing" Target="../drawings/vmlDrawing18.vml"/><Relationship Id="rId6" Type="http://schemas.openxmlformats.org/officeDocument/2006/relationships/oleObject" Target="../embeddings/oleObject18.bin"/><Relationship Id="rId11" Type="http://schemas.openxmlformats.org/officeDocument/2006/relationships/diagramColors" Target="../diagrams/colors2.xml"/><Relationship Id="rId5" Type="http://schemas.openxmlformats.org/officeDocument/2006/relationships/notesSlide" Target="../notesSlides/notesSlide5.xml"/><Relationship Id="rId15" Type="http://schemas.openxmlformats.org/officeDocument/2006/relationships/image" Target="../media/image19.png"/><Relationship Id="rId10" Type="http://schemas.openxmlformats.org/officeDocument/2006/relationships/diagramQuickStyle" Target="../diagrams/quickStyle2.xml"/><Relationship Id="rId4" Type="http://schemas.openxmlformats.org/officeDocument/2006/relationships/slideLayout" Target="../slideLayouts/slideLayout32.xml"/><Relationship Id="rId9" Type="http://schemas.openxmlformats.org/officeDocument/2006/relationships/diagramLayout" Target="../diagrams/layout2.xml"/><Relationship Id="rId14"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tags" Target="../tags/tag25.xml"/><Relationship Id="rId7" Type="http://schemas.openxmlformats.org/officeDocument/2006/relationships/image" Target="../media/image6.emf"/><Relationship Id="rId12" Type="http://schemas.microsoft.com/office/2007/relationships/diagramDrawing" Target="../diagrams/drawing3.xml"/><Relationship Id="rId2" Type="http://schemas.openxmlformats.org/officeDocument/2006/relationships/tags" Target="../tags/tag24.xml"/><Relationship Id="rId1" Type="http://schemas.openxmlformats.org/officeDocument/2006/relationships/vmlDrawing" Target="../drawings/vmlDrawing19.vml"/><Relationship Id="rId6" Type="http://schemas.openxmlformats.org/officeDocument/2006/relationships/oleObject" Target="../embeddings/oleObject19.bin"/><Relationship Id="rId11" Type="http://schemas.openxmlformats.org/officeDocument/2006/relationships/diagramColors" Target="../diagrams/colors3.xml"/><Relationship Id="rId5" Type="http://schemas.openxmlformats.org/officeDocument/2006/relationships/notesSlide" Target="../notesSlides/notesSlide6.xml"/><Relationship Id="rId10" Type="http://schemas.openxmlformats.org/officeDocument/2006/relationships/diagramQuickStyle" Target="../diagrams/quickStyle3.xml"/><Relationship Id="rId4" Type="http://schemas.openxmlformats.org/officeDocument/2006/relationships/slideLayout" Target="../slideLayouts/slideLayout31.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142" name="think-cell Slide" r:id="rId6" imgW="270" imgH="270" progId="TCLayout.ActiveDocument.1">
                  <p:embed/>
                </p:oleObj>
              </mc:Choice>
              <mc:Fallback>
                <p:oleObj name="think-cell Slide" r:id="rId6" imgW="270" imgH="27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4"/>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ctrTitle"/>
          </p:nvPr>
        </p:nvSpPr>
        <p:spPr>
          <a:xfrm>
            <a:off x="2605875" y="3105356"/>
            <a:ext cx="5886192" cy="502445"/>
          </a:xfrm>
        </p:spPr>
        <p:txBody>
          <a:bodyPr/>
          <a:lstStyle/>
          <a:p>
            <a:pPr>
              <a:lnSpc>
                <a:spcPct val="100000"/>
              </a:lnSpc>
            </a:pPr>
            <a:r>
              <a:rPr lang="en-US" dirty="0"/>
              <a:t>Infor Implementation</a:t>
            </a:r>
            <a:br>
              <a:rPr lang="en-US" dirty="0"/>
            </a:br>
            <a:r>
              <a:rPr lang="en-US" dirty="0"/>
              <a:t>Grants and Funds </a:t>
            </a:r>
            <a:br>
              <a:rPr lang="en-US" dirty="0"/>
            </a:br>
            <a:r>
              <a:rPr lang="en-US" dirty="0"/>
              <a:t>Research Town Hall </a:t>
            </a:r>
            <a:br>
              <a:rPr lang="en-US" dirty="0"/>
            </a:br>
            <a:r>
              <a:rPr lang="en-US" dirty="0"/>
              <a:t>BMC Research Operations</a:t>
            </a:r>
            <a:br>
              <a:rPr lang="en-US" dirty="0"/>
            </a:br>
            <a:r>
              <a:rPr lang="en-US" i="1" dirty="0"/>
              <a:t>Wednesday, September 10</a:t>
            </a:r>
            <a:r>
              <a:rPr lang="en-US" i="1" baseline="30000" dirty="0"/>
              <a:t>th</a:t>
            </a:r>
            <a:r>
              <a:rPr lang="en-US" i="1" dirty="0"/>
              <a:t>, 2020</a:t>
            </a:r>
            <a:br>
              <a:rPr lang="en-US" dirty="0"/>
            </a:br>
            <a:br>
              <a:rPr lang="en-US" dirty="0"/>
            </a:br>
            <a:r>
              <a:rPr lang="en-US" sz="2000" i="1" dirty="0"/>
              <a:t> </a:t>
            </a:r>
            <a:br>
              <a:rPr lang="en-US" dirty="0"/>
            </a:br>
            <a:br>
              <a:rPr lang="en-US" dirty="0"/>
            </a:br>
            <a:br>
              <a:rPr lang="en-US" dirty="0"/>
            </a:br>
            <a:endParaRPr lang="en-US" dirty="0"/>
          </a:p>
        </p:txBody>
      </p:sp>
      <p:pic>
        <p:nvPicPr>
          <p:cNvPr id="7" name="Picture 6" descr="A drawing of a cartoon character&#10;&#10;Description automatically generated">
            <a:extLst>
              <a:ext uri="{FF2B5EF4-FFF2-40B4-BE49-F238E27FC236}">
                <a16:creationId xmlns:a16="http://schemas.microsoft.com/office/drawing/2014/main" id="{D3FB4B3E-8618-4351-9D3E-255FBA9C3CE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1325" y="2403968"/>
            <a:ext cx="550594" cy="550594"/>
          </a:xfrm>
          <a:prstGeom prst="rect">
            <a:avLst/>
          </a:prstGeom>
        </p:spPr>
      </p:pic>
    </p:spTree>
    <p:custDataLst>
      <p:tags r:id="rId2"/>
    </p:custDataLst>
    <p:extLst>
      <p:ext uri="{BB962C8B-B14F-4D97-AF65-F5344CB8AC3E}">
        <p14:creationId xmlns:p14="http://schemas.microsoft.com/office/powerpoint/2010/main" val="229141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317" name="think-cell Slide" r:id="rId6" imgW="270" imgH="270" progId="TCLayout.ActiveDocument.1">
                  <p:embed/>
                </p:oleObj>
              </mc:Choice>
              <mc:Fallback>
                <p:oleObj name="think-cell Slide" r:id="rId6" imgW="270" imgH="27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4"/>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Content Placeholder 1"/>
          <p:cNvSpPr>
            <a:spLocks noGrp="1"/>
          </p:cNvSpPr>
          <p:nvPr>
            <p:ph idx="1"/>
          </p:nvPr>
        </p:nvSpPr>
        <p:spPr>
          <a:xfrm>
            <a:off x="173829" y="1097101"/>
            <a:ext cx="8579753" cy="4919394"/>
          </a:xfrm>
        </p:spPr>
        <p:txBody>
          <a:bodyPr/>
          <a:lstStyle/>
          <a:p>
            <a:pPr>
              <a:spcBef>
                <a:spcPts val="600"/>
              </a:spcBef>
              <a:spcAft>
                <a:spcPts val="400"/>
              </a:spcAft>
            </a:pPr>
            <a:endParaRPr lang="en-US" sz="1800" dirty="0"/>
          </a:p>
          <a:p>
            <a:pPr>
              <a:lnSpc>
                <a:spcPct val="100000"/>
              </a:lnSpc>
              <a:spcBef>
                <a:spcPts val="400"/>
              </a:spcBef>
              <a:spcAft>
                <a:spcPts val="600"/>
              </a:spcAft>
            </a:pPr>
            <a:r>
              <a:rPr lang="en-US" sz="1800" dirty="0"/>
              <a:t>All invoices will be emailed or mailed to Accounts Payable for upload into Infor</a:t>
            </a:r>
          </a:p>
          <a:p>
            <a:pPr marL="688975" lvl="1" indent="-344488">
              <a:spcBef>
                <a:spcPts val="400"/>
              </a:spcBef>
              <a:spcAft>
                <a:spcPts val="600"/>
              </a:spcAft>
              <a:buFont typeface="Symbol" panose="05050102010706020507" pitchFamily="18" charset="2"/>
              <a:buChar char=""/>
            </a:pPr>
            <a:r>
              <a:rPr lang="en-US" sz="1800" i="1" dirty="0"/>
              <a:t>No more check requests!</a:t>
            </a:r>
          </a:p>
          <a:p>
            <a:pPr>
              <a:lnSpc>
                <a:spcPct val="100000"/>
              </a:lnSpc>
              <a:spcBef>
                <a:spcPts val="400"/>
              </a:spcBef>
              <a:spcAft>
                <a:spcPts val="600"/>
              </a:spcAft>
            </a:pPr>
            <a:r>
              <a:rPr lang="en-US" sz="1800" dirty="0"/>
              <a:t>Invoices without POs and invoices with service POs will be routed for approval through Infor</a:t>
            </a:r>
          </a:p>
          <a:p>
            <a:pPr marL="688975" lvl="1" indent="-344488">
              <a:spcBef>
                <a:spcPts val="400"/>
              </a:spcBef>
              <a:spcAft>
                <a:spcPts val="600"/>
              </a:spcAft>
              <a:buFont typeface="Symbol" panose="05050102010706020507" pitchFamily="18" charset="2"/>
              <a:buChar char=""/>
            </a:pPr>
            <a:r>
              <a:rPr lang="en-US" sz="1800" dirty="0"/>
              <a:t>Approvers will receive an email alerting them an invoice is waiting for approval</a:t>
            </a:r>
          </a:p>
          <a:p>
            <a:pPr marL="688975" lvl="1" indent="-344488">
              <a:spcBef>
                <a:spcPts val="400"/>
              </a:spcBef>
              <a:spcAft>
                <a:spcPts val="600"/>
              </a:spcAft>
              <a:buFont typeface="Symbol" panose="05050102010706020507" pitchFamily="18" charset="2"/>
              <a:buChar char=""/>
            </a:pPr>
            <a:r>
              <a:rPr lang="en-US" sz="1800" dirty="0"/>
              <a:t>Approver accepts or rejects in Infor</a:t>
            </a:r>
          </a:p>
          <a:p>
            <a:pPr marL="1031875" lvl="2" indent="-344488">
              <a:spcBef>
                <a:spcPts val="400"/>
              </a:spcBef>
              <a:spcAft>
                <a:spcPts val="600"/>
              </a:spcAft>
              <a:buSzPct val="100000"/>
              <a:buFont typeface="Symbol" panose="05050102010706020507" pitchFamily="18" charset="2"/>
              <a:buChar char=""/>
            </a:pPr>
            <a:r>
              <a:rPr lang="en-US" sz="1800" dirty="0"/>
              <a:t>Invoice document is viewable from a link on the approval screen</a:t>
            </a:r>
          </a:p>
          <a:p>
            <a:pPr marL="1031875" lvl="2" indent="-344488">
              <a:spcBef>
                <a:spcPts val="400"/>
              </a:spcBef>
              <a:spcAft>
                <a:spcPts val="600"/>
              </a:spcAft>
              <a:buSzPct val="100000"/>
              <a:buFont typeface="Symbol" panose="05050102010706020507" pitchFamily="18" charset="2"/>
              <a:buChar char=""/>
            </a:pPr>
            <a:r>
              <a:rPr lang="en-US" sz="1800" dirty="0"/>
              <a:t>Approval is electronically documented and auditable</a:t>
            </a:r>
          </a:p>
          <a:p>
            <a:pPr>
              <a:spcBef>
                <a:spcPts val="400"/>
              </a:spcBef>
              <a:spcAft>
                <a:spcPts val="600"/>
              </a:spcAft>
            </a:pPr>
            <a:r>
              <a:rPr lang="en-US" sz="1800" dirty="0"/>
              <a:t>Invoices with POs will be approved through matching – requisitions continue to require electronic approval</a:t>
            </a:r>
          </a:p>
          <a:p>
            <a:pPr>
              <a:lnSpc>
                <a:spcPct val="100000"/>
              </a:lnSpc>
              <a:spcBef>
                <a:spcPts val="400"/>
              </a:spcBef>
              <a:spcAft>
                <a:spcPts val="600"/>
              </a:spcAft>
            </a:pPr>
            <a:r>
              <a:rPr lang="en-US" sz="1800" dirty="0"/>
              <a:t>The approval hierarchy will remain the same (cost center/project driven and according to the appropriate policy)</a:t>
            </a:r>
          </a:p>
          <a:p>
            <a:pPr marL="0" indent="0">
              <a:spcBef>
                <a:spcPts val="600"/>
              </a:spcBef>
              <a:buNone/>
            </a:pPr>
            <a:endParaRPr lang="en-US" sz="1800" dirty="0"/>
          </a:p>
          <a:p>
            <a:pPr marL="344488" lvl="1" indent="0">
              <a:buNone/>
            </a:pPr>
            <a:endParaRPr lang="en-US" dirty="0"/>
          </a:p>
        </p:txBody>
      </p:sp>
      <p:sp>
        <p:nvSpPr>
          <p:cNvPr id="3" name="Title 2"/>
          <p:cNvSpPr>
            <a:spLocks noGrp="1"/>
          </p:cNvSpPr>
          <p:nvPr>
            <p:ph type="title"/>
          </p:nvPr>
        </p:nvSpPr>
        <p:spPr/>
        <p:txBody>
          <a:bodyPr/>
          <a:lstStyle/>
          <a:p>
            <a:r>
              <a:rPr lang="en-US" sz="2400" dirty="0"/>
              <a:t>Accounts Payable Improvements</a:t>
            </a:r>
          </a:p>
        </p:txBody>
      </p:sp>
      <p:sp>
        <p:nvSpPr>
          <p:cNvPr id="7" name="Rounded Rectangle 6"/>
          <p:cNvSpPr/>
          <p:nvPr/>
        </p:nvSpPr>
        <p:spPr>
          <a:xfrm>
            <a:off x="173829" y="1070582"/>
            <a:ext cx="8342616" cy="30822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Electronic Invoice Approval is here!!</a:t>
            </a:r>
          </a:p>
        </p:txBody>
      </p:sp>
    </p:spTree>
    <p:custDataLst>
      <p:tags r:id="rId2"/>
    </p:custDataLst>
    <p:extLst>
      <p:ext uri="{BB962C8B-B14F-4D97-AF65-F5344CB8AC3E}">
        <p14:creationId xmlns:p14="http://schemas.microsoft.com/office/powerpoint/2010/main" val="3471812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88" name="think-cell Slide" r:id="rId6" imgW="270" imgH="270" progId="TCLayout.ActiveDocument.1">
                  <p:embed/>
                </p:oleObj>
              </mc:Choice>
              <mc:Fallback>
                <p:oleObj name="think-cell Slide" r:id="rId6" imgW="270" imgH="27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4"/>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Content Placeholder 1"/>
          <p:cNvSpPr>
            <a:spLocks noGrp="1"/>
          </p:cNvSpPr>
          <p:nvPr>
            <p:ph idx="1"/>
          </p:nvPr>
        </p:nvSpPr>
        <p:spPr>
          <a:xfrm>
            <a:off x="260262" y="1592987"/>
            <a:ext cx="8579753" cy="3145158"/>
          </a:xfrm>
        </p:spPr>
        <p:txBody>
          <a:bodyPr/>
          <a:lstStyle/>
          <a:p>
            <a:pPr>
              <a:spcBef>
                <a:spcPts val="400"/>
              </a:spcBef>
              <a:spcAft>
                <a:spcPts val="600"/>
              </a:spcAft>
            </a:pPr>
            <a:r>
              <a:rPr lang="en-US" sz="1800" dirty="0"/>
              <a:t>New expense reimbursement software, Chrome River</a:t>
            </a:r>
          </a:p>
          <a:p>
            <a:pPr marL="688975" lvl="1" indent="-344488">
              <a:spcBef>
                <a:spcPts val="400"/>
              </a:spcBef>
              <a:spcAft>
                <a:spcPts val="600"/>
              </a:spcAft>
              <a:buFont typeface="Symbol" panose="05050102010706020507" pitchFamily="18" charset="2"/>
              <a:buChar char=""/>
            </a:pPr>
            <a:r>
              <a:rPr lang="en-US" sz="1800" i="1" dirty="0"/>
              <a:t>Will be available on the web/phone/tablet</a:t>
            </a:r>
          </a:p>
          <a:p>
            <a:pPr marL="688975" lvl="1" indent="-344488">
              <a:spcBef>
                <a:spcPts val="400"/>
              </a:spcBef>
              <a:spcAft>
                <a:spcPts val="600"/>
              </a:spcAft>
              <a:buFont typeface="Symbol" panose="05050102010706020507" pitchFamily="18" charset="2"/>
              <a:buChar char=""/>
            </a:pPr>
            <a:r>
              <a:rPr lang="en-US" sz="1800" i="1" dirty="0"/>
              <a:t>No more check requests!</a:t>
            </a:r>
          </a:p>
          <a:p>
            <a:pPr>
              <a:spcBef>
                <a:spcPts val="400"/>
              </a:spcBef>
              <a:spcAft>
                <a:spcPts val="600"/>
              </a:spcAft>
            </a:pPr>
            <a:r>
              <a:rPr lang="en-US" sz="1800" dirty="0"/>
              <a:t>Upload and categorize receipts</a:t>
            </a:r>
          </a:p>
          <a:p>
            <a:pPr>
              <a:spcBef>
                <a:spcPts val="400"/>
              </a:spcBef>
              <a:spcAft>
                <a:spcPts val="600"/>
              </a:spcAft>
            </a:pPr>
            <a:r>
              <a:rPr lang="en-US" sz="1800" dirty="0"/>
              <a:t>Route for approval (based on Cost Center)</a:t>
            </a:r>
          </a:p>
          <a:p>
            <a:pPr>
              <a:spcBef>
                <a:spcPts val="400"/>
              </a:spcBef>
              <a:spcAft>
                <a:spcPts val="600"/>
              </a:spcAft>
            </a:pPr>
            <a:r>
              <a:rPr lang="en-US" sz="1800" dirty="0"/>
              <a:t>Employees will be reimbursed through payroll. </a:t>
            </a:r>
          </a:p>
          <a:p>
            <a:pPr lvl="1">
              <a:spcBef>
                <a:spcPts val="400"/>
              </a:spcBef>
              <a:spcAft>
                <a:spcPts val="600"/>
              </a:spcAft>
            </a:pPr>
            <a:r>
              <a:rPr lang="en-US" sz="1800" dirty="0"/>
              <a:t>BU employees will still be reimbursed through AP</a:t>
            </a:r>
          </a:p>
          <a:p>
            <a:pPr marL="344488" lvl="1" indent="0">
              <a:buNone/>
            </a:pPr>
            <a:endParaRPr lang="en-US" dirty="0"/>
          </a:p>
        </p:txBody>
      </p:sp>
      <p:sp>
        <p:nvSpPr>
          <p:cNvPr id="3" name="Title 2"/>
          <p:cNvSpPr>
            <a:spLocks noGrp="1"/>
          </p:cNvSpPr>
          <p:nvPr>
            <p:ph type="title"/>
          </p:nvPr>
        </p:nvSpPr>
        <p:spPr/>
        <p:txBody>
          <a:bodyPr/>
          <a:lstStyle/>
          <a:p>
            <a:r>
              <a:rPr lang="en-US" sz="2400" dirty="0"/>
              <a:t>Accounts Payable Improvements</a:t>
            </a:r>
          </a:p>
        </p:txBody>
      </p:sp>
      <p:sp>
        <p:nvSpPr>
          <p:cNvPr id="8" name="Rounded Rectangle 7"/>
          <p:cNvSpPr/>
          <p:nvPr/>
        </p:nvSpPr>
        <p:spPr>
          <a:xfrm>
            <a:off x="173829" y="1139245"/>
            <a:ext cx="8342616" cy="30822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b="1" dirty="0"/>
              <a:t>Electronic and Mobile Expense Reimbursements!</a:t>
            </a:r>
          </a:p>
        </p:txBody>
      </p:sp>
      <p:pic>
        <p:nvPicPr>
          <p:cNvPr id="7" name="Picture 6" descr="A picture containing drawing&#10;&#10;Description automatically generated">
            <a:extLst>
              <a:ext uri="{FF2B5EF4-FFF2-40B4-BE49-F238E27FC236}">
                <a16:creationId xmlns:a16="http://schemas.microsoft.com/office/drawing/2014/main" id="{0ECC43B0-076F-43F4-ADFB-9BD856F30D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5195" y="1651710"/>
            <a:ext cx="2381250" cy="676275"/>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ED485A1C-1110-4D5F-9428-A4308D3760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7562" y="4221100"/>
            <a:ext cx="4789837" cy="2119288"/>
          </a:xfrm>
          <a:prstGeom prst="rect">
            <a:avLst/>
          </a:prstGeom>
        </p:spPr>
      </p:pic>
      <p:pic>
        <p:nvPicPr>
          <p:cNvPr id="13" name="Picture 12" descr="A picture containing parking&#10;&#10;Description automatically generated">
            <a:extLst>
              <a:ext uri="{FF2B5EF4-FFF2-40B4-BE49-F238E27FC236}">
                <a16:creationId xmlns:a16="http://schemas.microsoft.com/office/drawing/2014/main" id="{BDFDA59B-8487-4291-9C2F-C823220EA1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66995" y="2540614"/>
            <a:ext cx="1771119" cy="3889885"/>
          </a:xfrm>
          <a:prstGeom prst="rect">
            <a:avLst/>
          </a:prstGeom>
        </p:spPr>
      </p:pic>
    </p:spTree>
    <p:custDataLst>
      <p:tags r:id="rId2"/>
    </p:custDataLst>
    <p:extLst>
      <p:ext uri="{BB962C8B-B14F-4D97-AF65-F5344CB8AC3E}">
        <p14:creationId xmlns:p14="http://schemas.microsoft.com/office/powerpoint/2010/main" val="3905647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264" name="think-cell Slide" r:id="rId6" imgW="270" imgH="270" progId="TCLayout.ActiveDocument.1">
                  <p:embed/>
                </p:oleObj>
              </mc:Choice>
              <mc:Fallback>
                <p:oleObj name="think-cell Slide" r:id="rId6" imgW="270" imgH="27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p:cNvSpPr>
            <a:spLocks noGrp="1"/>
          </p:cNvSpPr>
          <p:nvPr>
            <p:ph type="title"/>
          </p:nvPr>
        </p:nvSpPr>
        <p:spPr>
          <a:xfrm>
            <a:off x="173829" y="196673"/>
            <a:ext cx="8752621" cy="634999"/>
          </a:xfrm>
        </p:spPr>
        <p:txBody>
          <a:bodyPr/>
          <a:lstStyle/>
          <a:p>
            <a:r>
              <a:rPr lang="en-US" sz="2400" dirty="0"/>
              <a:t>Reporting Improvements</a:t>
            </a:r>
          </a:p>
        </p:txBody>
      </p:sp>
      <p:graphicFrame>
        <p:nvGraphicFramePr>
          <p:cNvPr id="8" name="Diagram 7">
            <a:extLst>
              <a:ext uri="{FF2B5EF4-FFF2-40B4-BE49-F238E27FC236}">
                <a16:creationId xmlns:a16="http://schemas.microsoft.com/office/drawing/2014/main" id="{326493B8-1E01-46CB-84BD-2B3E69B6D806}"/>
              </a:ext>
            </a:extLst>
          </p:cNvPr>
          <p:cNvGraphicFramePr/>
          <p:nvPr>
            <p:extLst>
              <p:ext uri="{D42A27DB-BD31-4B8C-83A1-F6EECF244321}">
                <p14:modId xmlns:p14="http://schemas.microsoft.com/office/powerpoint/2010/main" val="3378618774"/>
              </p:ext>
            </p:extLst>
          </p:nvPr>
        </p:nvGraphicFramePr>
        <p:xfrm>
          <a:off x="770562" y="1230423"/>
          <a:ext cx="7602875" cy="31990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a:extLst>
              <a:ext uri="{FF2B5EF4-FFF2-40B4-BE49-F238E27FC236}">
                <a16:creationId xmlns:a16="http://schemas.microsoft.com/office/drawing/2014/main" id="{EEF108A1-D6E7-466B-A170-86BD1DE6F8A7}"/>
              </a:ext>
            </a:extLst>
          </p:cNvPr>
          <p:cNvSpPr txBox="1"/>
          <p:nvPr/>
        </p:nvSpPr>
        <p:spPr>
          <a:xfrm>
            <a:off x="770562" y="4688370"/>
            <a:ext cx="7892671" cy="882293"/>
          </a:xfrm>
          <a:prstGeom prst="rect">
            <a:avLst/>
          </a:prstGeom>
          <a:noFill/>
        </p:spPr>
        <p:txBody>
          <a:bodyPr wrap="square" rtlCol="0">
            <a:spAutoFit/>
          </a:bodyPr>
          <a:lstStyle/>
          <a:p>
            <a:pPr marL="342900" indent="-342900">
              <a:spcBef>
                <a:spcPts val="200"/>
              </a:spcBef>
              <a:buFont typeface="+mj-lt"/>
              <a:buAutoNum type="arabicPeriod"/>
            </a:pPr>
            <a:r>
              <a:rPr lang="en-US" sz="1600" dirty="0"/>
              <a:t>Reporting for Departments will be easier to access as it’s more centralized.</a:t>
            </a:r>
          </a:p>
          <a:p>
            <a:pPr marL="342900" indent="-342900">
              <a:spcBef>
                <a:spcPts val="200"/>
              </a:spcBef>
              <a:buFont typeface="+mj-lt"/>
              <a:buAutoNum type="arabicPeriod"/>
            </a:pPr>
            <a:r>
              <a:rPr lang="en-US" sz="1600" dirty="0"/>
              <a:t>Standardized reporting formats</a:t>
            </a:r>
          </a:p>
          <a:p>
            <a:pPr marL="342900" indent="-342900">
              <a:spcBef>
                <a:spcPts val="200"/>
              </a:spcBef>
              <a:buFont typeface="+mj-lt"/>
              <a:buAutoNum type="arabicPeriod"/>
            </a:pPr>
            <a:r>
              <a:rPr lang="en-US" sz="1600" dirty="0"/>
              <a:t>Existing reports will still be available for 6 months after Go Live (10/1/20)</a:t>
            </a:r>
          </a:p>
        </p:txBody>
      </p:sp>
    </p:spTree>
    <p:extLst>
      <p:ext uri="{BB962C8B-B14F-4D97-AF65-F5344CB8AC3E}">
        <p14:creationId xmlns:p14="http://schemas.microsoft.com/office/powerpoint/2010/main" val="3966107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896801-EE70-405B-A410-EFE99CA80BBC}"/>
              </a:ext>
            </a:extLst>
          </p:cNvPr>
          <p:cNvSpPr>
            <a:spLocks noGrp="1"/>
          </p:cNvSpPr>
          <p:nvPr>
            <p:ph type="title"/>
          </p:nvPr>
        </p:nvSpPr>
        <p:spPr>
          <a:xfrm>
            <a:off x="121489" y="267068"/>
            <a:ext cx="8255256" cy="298415"/>
          </a:xfrm>
        </p:spPr>
        <p:txBody>
          <a:bodyPr/>
          <a:lstStyle/>
          <a:p>
            <a:r>
              <a:rPr lang="en-US" sz="2400" dirty="0"/>
              <a:t>*Update* Reporting Example – Budget Summary Report (BSR)</a:t>
            </a:r>
          </a:p>
        </p:txBody>
      </p:sp>
      <p:pic>
        <p:nvPicPr>
          <p:cNvPr id="5" name="Picture 4">
            <a:extLst>
              <a:ext uri="{FF2B5EF4-FFF2-40B4-BE49-F238E27FC236}">
                <a16:creationId xmlns:a16="http://schemas.microsoft.com/office/drawing/2014/main" id="{FA3F5178-75A9-46D9-8E4A-CF7E06800DB2}"/>
              </a:ext>
            </a:extLst>
          </p:cNvPr>
          <p:cNvPicPr/>
          <p:nvPr/>
        </p:nvPicPr>
        <p:blipFill>
          <a:blip r:embed="rId3"/>
          <a:stretch>
            <a:fillRect/>
          </a:stretch>
        </p:blipFill>
        <p:spPr>
          <a:xfrm>
            <a:off x="121490" y="1056256"/>
            <a:ext cx="8890164" cy="4754998"/>
          </a:xfrm>
          <a:prstGeom prst="rect">
            <a:avLst/>
          </a:prstGeom>
        </p:spPr>
      </p:pic>
      <p:pic>
        <p:nvPicPr>
          <p:cNvPr id="6" name="Picture 5">
            <a:extLst>
              <a:ext uri="{FF2B5EF4-FFF2-40B4-BE49-F238E27FC236}">
                <a16:creationId xmlns:a16="http://schemas.microsoft.com/office/drawing/2014/main" id="{BD7166E0-DE1D-4932-A9D5-4C249AAAD154}"/>
              </a:ext>
            </a:extLst>
          </p:cNvPr>
          <p:cNvPicPr/>
          <p:nvPr/>
        </p:nvPicPr>
        <p:blipFill rotWithShape="1">
          <a:blip r:embed="rId3"/>
          <a:srcRect t="78746" r="90567" b="9139"/>
          <a:stretch/>
        </p:blipFill>
        <p:spPr>
          <a:xfrm>
            <a:off x="603504" y="3648456"/>
            <a:ext cx="1563624" cy="1078992"/>
          </a:xfrm>
          <a:prstGeom prst="rect">
            <a:avLst/>
          </a:prstGeom>
          <a:ln>
            <a:solidFill>
              <a:schemeClr val="accent4"/>
            </a:solidFill>
          </a:ln>
        </p:spPr>
      </p:pic>
      <p:sp>
        <p:nvSpPr>
          <p:cNvPr id="2" name="Arrow: Up 1">
            <a:extLst>
              <a:ext uri="{FF2B5EF4-FFF2-40B4-BE49-F238E27FC236}">
                <a16:creationId xmlns:a16="http://schemas.microsoft.com/office/drawing/2014/main" id="{51C32808-7786-4342-B62D-017D6722259C}"/>
              </a:ext>
            </a:extLst>
          </p:cNvPr>
          <p:cNvSpPr/>
          <p:nvPr/>
        </p:nvSpPr>
        <p:spPr>
          <a:xfrm rot="1761931">
            <a:off x="287741" y="4454204"/>
            <a:ext cx="412070" cy="351281"/>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3892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896801-EE70-405B-A410-EFE99CA80BBC}"/>
              </a:ext>
            </a:extLst>
          </p:cNvPr>
          <p:cNvSpPr>
            <a:spLocks noGrp="1"/>
          </p:cNvSpPr>
          <p:nvPr>
            <p:ph type="title"/>
          </p:nvPr>
        </p:nvSpPr>
        <p:spPr/>
        <p:txBody>
          <a:bodyPr/>
          <a:lstStyle/>
          <a:p>
            <a:r>
              <a:rPr lang="en-US" dirty="0"/>
              <a:t>Reporting Example – Budget Summary Report (BSR) Drilldown 1</a:t>
            </a:r>
          </a:p>
        </p:txBody>
      </p:sp>
      <p:pic>
        <p:nvPicPr>
          <p:cNvPr id="4" name="Picture 3">
            <a:extLst>
              <a:ext uri="{FF2B5EF4-FFF2-40B4-BE49-F238E27FC236}">
                <a16:creationId xmlns:a16="http://schemas.microsoft.com/office/drawing/2014/main" id="{AAAA4F73-F65F-483E-A9F4-600508F11EE4}"/>
              </a:ext>
            </a:extLst>
          </p:cNvPr>
          <p:cNvPicPr/>
          <p:nvPr/>
        </p:nvPicPr>
        <p:blipFill rotWithShape="1">
          <a:blip r:embed="rId3"/>
          <a:srcRect t="5353" r="20835"/>
          <a:stretch/>
        </p:blipFill>
        <p:spPr>
          <a:xfrm>
            <a:off x="121489" y="1042416"/>
            <a:ext cx="8879462" cy="4855464"/>
          </a:xfrm>
          <a:prstGeom prst="rect">
            <a:avLst/>
          </a:prstGeom>
        </p:spPr>
      </p:pic>
      <p:pic>
        <p:nvPicPr>
          <p:cNvPr id="6" name="Picture 5">
            <a:extLst>
              <a:ext uri="{FF2B5EF4-FFF2-40B4-BE49-F238E27FC236}">
                <a16:creationId xmlns:a16="http://schemas.microsoft.com/office/drawing/2014/main" id="{55B93448-8F4F-43D7-A7F0-D10DE65C9934}"/>
              </a:ext>
            </a:extLst>
          </p:cNvPr>
          <p:cNvPicPr/>
          <p:nvPr/>
        </p:nvPicPr>
        <p:blipFill rotWithShape="1">
          <a:blip r:embed="rId3"/>
          <a:srcRect l="137" t="40823" r="89018" b="41531"/>
          <a:stretch/>
        </p:blipFill>
        <p:spPr>
          <a:xfrm>
            <a:off x="749808" y="1737360"/>
            <a:ext cx="1947672" cy="1486085"/>
          </a:xfrm>
          <a:prstGeom prst="rect">
            <a:avLst/>
          </a:prstGeom>
          <a:ln>
            <a:solidFill>
              <a:schemeClr val="accent4"/>
            </a:solidFill>
          </a:ln>
        </p:spPr>
      </p:pic>
      <p:sp>
        <p:nvSpPr>
          <p:cNvPr id="7" name="Arrow: Up 6">
            <a:extLst>
              <a:ext uri="{FF2B5EF4-FFF2-40B4-BE49-F238E27FC236}">
                <a16:creationId xmlns:a16="http://schemas.microsoft.com/office/drawing/2014/main" id="{C8E8D148-E39A-431B-892E-8866C79AE883}"/>
              </a:ext>
            </a:extLst>
          </p:cNvPr>
          <p:cNvSpPr/>
          <p:nvPr/>
        </p:nvSpPr>
        <p:spPr>
          <a:xfrm rot="1761931">
            <a:off x="281818" y="2540545"/>
            <a:ext cx="412070" cy="636499"/>
          </a:xfrm>
          <a:prstGeom prst="upArrow">
            <a:avLst/>
          </a:prstGeom>
          <a:solidFill>
            <a:schemeClr val="accent4">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5941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896801-EE70-405B-A410-EFE99CA80BBC}"/>
              </a:ext>
            </a:extLst>
          </p:cNvPr>
          <p:cNvSpPr>
            <a:spLocks noGrp="1"/>
          </p:cNvSpPr>
          <p:nvPr>
            <p:ph type="title"/>
          </p:nvPr>
        </p:nvSpPr>
        <p:spPr/>
        <p:txBody>
          <a:bodyPr/>
          <a:lstStyle/>
          <a:p>
            <a:r>
              <a:rPr lang="en-US" dirty="0"/>
              <a:t>Reporting Example – Budget Summary Report (BSR) Drilldown 2</a:t>
            </a:r>
          </a:p>
        </p:txBody>
      </p:sp>
      <p:pic>
        <p:nvPicPr>
          <p:cNvPr id="5" name="Picture 4">
            <a:extLst>
              <a:ext uri="{FF2B5EF4-FFF2-40B4-BE49-F238E27FC236}">
                <a16:creationId xmlns:a16="http://schemas.microsoft.com/office/drawing/2014/main" id="{1CB37418-12AA-4ACE-A89C-473A18EAD43C}"/>
              </a:ext>
            </a:extLst>
          </p:cNvPr>
          <p:cNvPicPr/>
          <p:nvPr/>
        </p:nvPicPr>
        <p:blipFill rotWithShape="1">
          <a:blip r:embed="rId3"/>
          <a:srcRect t="5597" r="19676"/>
          <a:stretch/>
        </p:blipFill>
        <p:spPr>
          <a:xfrm>
            <a:off x="121489" y="1051560"/>
            <a:ext cx="8901685" cy="4855464"/>
          </a:xfrm>
          <a:prstGeom prst="rect">
            <a:avLst/>
          </a:prstGeom>
        </p:spPr>
      </p:pic>
      <p:pic>
        <p:nvPicPr>
          <p:cNvPr id="6" name="Picture 5">
            <a:extLst>
              <a:ext uri="{FF2B5EF4-FFF2-40B4-BE49-F238E27FC236}">
                <a16:creationId xmlns:a16="http://schemas.microsoft.com/office/drawing/2014/main" id="{9BE271C1-B33C-4C1A-A931-FC0BC9440EEC}"/>
              </a:ext>
            </a:extLst>
          </p:cNvPr>
          <p:cNvPicPr/>
          <p:nvPr/>
        </p:nvPicPr>
        <p:blipFill rotWithShape="1">
          <a:blip r:embed="rId3"/>
          <a:srcRect l="170" t="39731" r="90452" b="37157"/>
          <a:stretch/>
        </p:blipFill>
        <p:spPr>
          <a:xfrm>
            <a:off x="1078992" y="2112477"/>
            <a:ext cx="1655064" cy="1893140"/>
          </a:xfrm>
          <a:prstGeom prst="rect">
            <a:avLst/>
          </a:prstGeom>
          <a:ln>
            <a:solidFill>
              <a:schemeClr val="accent4"/>
            </a:solidFill>
          </a:ln>
        </p:spPr>
      </p:pic>
      <p:sp>
        <p:nvSpPr>
          <p:cNvPr id="7" name="Arrow: Up 6">
            <a:extLst>
              <a:ext uri="{FF2B5EF4-FFF2-40B4-BE49-F238E27FC236}">
                <a16:creationId xmlns:a16="http://schemas.microsoft.com/office/drawing/2014/main" id="{EA752434-6E45-4013-B5AB-4889EA992747}"/>
              </a:ext>
            </a:extLst>
          </p:cNvPr>
          <p:cNvSpPr/>
          <p:nvPr/>
        </p:nvSpPr>
        <p:spPr>
          <a:xfrm rot="3755066">
            <a:off x="757951" y="3265865"/>
            <a:ext cx="412070" cy="370780"/>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9860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896801-EE70-405B-A410-EFE99CA80BBC}"/>
              </a:ext>
            </a:extLst>
          </p:cNvPr>
          <p:cNvSpPr>
            <a:spLocks noGrp="1"/>
          </p:cNvSpPr>
          <p:nvPr>
            <p:ph type="title"/>
          </p:nvPr>
        </p:nvSpPr>
        <p:spPr/>
        <p:txBody>
          <a:bodyPr/>
          <a:lstStyle/>
          <a:p>
            <a:r>
              <a:rPr lang="en-US" dirty="0"/>
              <a:t>Reporting Example – Budget Summary Report (BSR) Drilldown 3</a:t>
            </a:r>
          </a:p>
        </p:txBody>
      </p:sp>
      <p:pic>
        <p:nvPicPr>
          <p:cNvPr id="4" name="Picture 3">
            <a:extLst>
              <a:ext uri="{FF2B5EF4-FFF2-40B4-BE49-F238E27FC236}">
                <a16:creationId xmlns:a16="http://schemas.microsoft.com/office/drawing/2014/main" id="{23DB635E-76E2-4119-B257-77CD13FAF179}"/>
              </a:ext>
            </a:extLst>
          </p:cNvPr>
          <p:cNvPicPr/>
          <p:nvPr/>
        </p:nvPicPr>
        <p:blipFill rotWithShape="1">
          <a:blip r:embed="rId3"/>
          <a:srcRect t="6084" r="18141"/>
          <a:stretch/>
        </p:blipFill>
        <p:spPr>
          <a:xfrm>
            <a:off x="121489" y="1009176"/>
            <a:ext cx="8916876" cy="4842983"/>
          </a:xfrm>
          <a:prstGeom prst="rect">
            <a:avLst/>
          </a:prstGeom>
        </p:spPr>
      </p:pic>
      <p:pic>
        <p:nvPicPr>
          <p:cNvPr id="6" name="Picture 5">
            <a:extLst>
              <a:ext uri="{FF2B5EF4-FFF2-40B4-BE49-F238E27FC236}">
                <a16:creationId xmlns:a16="http://schemas.microsoft.com/office/drawing/2014/main" id="{07173187-9EDC-4310-8617-6D1C239EC493}"/>
              </a:ext>
            </a:extLst>
          </p:cNvPr>
          <p:cNvPicPr/>
          <p:nvPr/>
        </p:nvPicPr>
        <p:blipFill rotWithShape="1">
          <a:blip r:embed="rId3">
            <a:alphaModFix amt="85000"/>
          </a:blip>
          <a:srcRect l="3502" t="70920" r="70140" b="11171"/>
          <a:stretch/>
        </p:blipFill>
        <p:spPr>
          <a:xfrm>
            <a:off x="1444752" y="2889504"/>
            <a:ext cx="4605314" cy="1481327"/>
          </a:xfrm>
          <a:prstGeom prst="rect">
            <a:avLst/>
          </a:prstGeom>
          <a:ln>
            <a:solidFill>
              <a:schemeClr val="accent4"/>
            </a:solidFill>
          </a:ln>
        </p:spPr>
      </p:pic>
      <p:sp>
        <p:nvSpPr>
          <p:cNvPr id="2" name="Arrow: Bent-Up 1">
            <a:extLst>
              <a:ext uri="{FF2B5EF4-FFF2-40B4-BE49-F238E27FC236}">
                <a16:creationId xmlns:a16="http://schemas.microsoft.com/office/drawing/2014/main" id="{C9D0840A-C23F-4838-A116-23840250FB7E}"/>
              </a:ext>
            </a:extLst>
          </p:cNvPr>
          <p:cNvSpPr/>
          <p:nvPr/>
        </p:nvSpPr>
        <p:spPr>
          <a:xfrm>
            <a:off x="3438144" y="4398263"/>
            <a:ext cx="837288" cy="475488"/>
          </a:xfrm>
          <a:prstGeom prst="bentUpArrow">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Bent-Up 6">
            <a:extLst>
              <a:ext uri="{FF2B5EF4-FFF2-40B4-BE49-F238E27FC236}">
                <a16:creationId xmlns:a16="http://schemas.microsoft.com/office/drawing/2014/main" id="{E2222521-A5C4-4AFB-A097-6CE28BEE9A87}"/>
              </a:ext>
            </a:extLst>
          </p:cNvPr>
          <p:cNvSpPr/>
          <p:nvPr/>
        </p:nvSpPr>
        <p:spPr>
          <a:xfrm>
            <a:off x="1033272" y="4370831"/>
            <a:ext cx="837288" cy="502920"/>
          </a:xfrm>
          <a:prstGeom prst="bentUpArrow">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6762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896801-EE70-405B-A410-EFE99CA80BBC}"/>
              </a:ext>
            </a:extLst>
          </p:cNvPr>
          <p:cNvSpPr>
            <a:spLocks noGrp="1"/>
          </p:cNvSpPr>
          <p:nvPr>
            <p:ph type="title"/>
          </p:nvPr>
        </p:nvSpPr>
        <p:spPr>
          <a:xfrm>
            <a:off x="87513" y="277579"/>
            <a:ext cx="8835770" cy="426614"/>
          </a:xfrm>
        </p:spPr>
        <p:txBody>
          <a:bodyPr/>
          <a:lstStyle/>
          <a:p>
            <a:r>
              <a:rPr lang="en-US" sz="2000" dirty="0"/>
              <a:t>Reporting Example – Budget Status Report: Project Detail </a:t>
            </a:r>
          </a:p>
        </p:txBody>
      </p:sp>
      <p:pic>
        <p:nvPicPr>
          <p:cNvPr id="5" name="Picture 4">
            <a:extLst>
              <a:ext uri="{FF2B5EF4-FFF2-40B4-BE49-F238E27FC236}">
                <a16:creationId xmlns:a16="http://schemas.microsoft.com/office/drawing/2014/main" id="{CDBB6EF0-EBBD-46C8-9035-38AD583E3843}"/>
              </a:ext>
            </a:extLst>
          </p:cNvPr>
          <p:cNvPicPr/>
          <p:nvPr/>
        </p:nvPicPr>
        <p:blipFill rotWithShape="1">
          <a:blip r:embed="rId3"/>
          <a:srcRect l="291" t="3208" r="34670" b="21409"/>
          <a:stretch/>
        </p:blipFill>
        <p:spPr>
          <a:xfrm>
            <a:off x="161086" y="1177158"/>
            <a:ext cx="8835770" cy="3989201"/>
          </a:xfrm>
          <a:prstGeom prst="rect">
            <a:avLst/>
          </a:prstGeom>
        </p:spPr>
      </p:pic>
    </p:spTree>
    <p:extLst>
      <p:ext uri="{BB962C8B-B14F-4D97-AF65-F5344CB8AC3E}">
        <p14:creationId xmlns:p14="http://schemas.microsoft.com/office/powerpoint/2010/main" val="3452949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896801-EE70-405B-A410-EFE99CA80BBC}"/>
              </a:ext>
            </a:extLst>
          </p:cNvPr>
          <p:cNvSpPr>
            <a:spLocks noGrp="1"/>
          </p:cNvSpPr>
          <p:nvPr>
            <p:ph type="title"/>
          </p:nvPr>
        </p:nvSpPr>
        <p:spPr>
          <a:xfrm>
            <a:off x="121488" y="267068"/>
            <a:ext cx="8789247" cy="298415"/>
          </a:xfrm>
        </p:spPr>
        <p:txBody>
          <a:bodyPr/>
          <a:lstStyle/>
          <a:p>
            <a:r>
              <a:rPr lang="en-US" sz="2000" dirty="0"/>
              <a:t>Reporting Example – Budget Status Report: Project Detail  Drilldown 1</a:t>
            </a:r>
          </a:p>
        </p:txBody>
      </p:sp>
      <p:pic>
        <p:nvPicPr>
          <p:cNvPr id="2" name="Picture 1">
            <a:extLst>
              <a:ext uri="{FF2B5EF4-FFF2-40B4-BE49-F238E27FC236}">
                <a16:creationId xmlns:a16="http://schemas.microsoft.com/office/drawing/2014/main" id="{C362A7ED-D00D-4576-B7F0-45444826B174}"/>
              </a:ext>
            </a:extLst>
          </p:cNvPr>
          <p:cNvPicPr>
            <a:picLocks noChangeAspect="1"/>
          </p:cNvPicPr>
          <p:nvPr/>
        </p:nvPicPr>
        <p:blipFill rotWithShape="1">
          <a:blip r:embed="rId3"/>
          <a:srcRect l="288" t="2486" r="26455" b="10777"/>
          <a:stretch/>
        </p:blipFill>
        <p:spPr>
          <a:xfrm>
            <a:off x="233264" y="1110342"/>
            <a:ext cx="8337379" cy="5234474"/>
          </a:xfrm>
          <a:prstGeom prst="rect">
            <a:avLst/>
          </a:prstGeom>
        </p:spPr>
      </p:pic>
      <p:pic>
        <p:nvPicPr>
          <p:cNvPr id="5" name="Picture 4">
            <a:extLst>
              <a:ext uri="{FF2B5EF4-FFF2-40B4-BE49-F238E27FC236}">
                <a16:creationId xmlns:a16="http://schemas.microsoft.com/office/drawing/2014/main" id="{2709F2FF-F3B8-4411-B8D2-499CBAB68B39}"/>
              </a:ext>
            </a:extLst>
          </p:cNvPr>
          <p:cNvPicPr>
            <a:picLocks noChangeAspect="1"/>
          </p:cNvPicPr>
          <p:nvPr/>
        </p:nvPicPr>
        <p:blipFill>
          <a:blip r:embed="rId4">
            <a:alphaModFix amt="89000"/>
          </a:blip>
          <a:stretch>
            <a:fillRect/>
          </a:stretch>
        </p:blipFill>
        <p:spPr>
          <a:xfrm>
            <a:off x="1846890" y="2224087"/>
            <a:ext cx="7063846" cy="1947863"/>
          </a:xfrm>
          <a:prstGeom prst="rect">
            <a:avLst/>
          </a:prstGeom>
          <a:ln>
            <a:solidFill>
              <a:schemeClr val="accent4"/>
            </a:solidFill>
          </a:ln>
        </p:spPr>
      </p:pic>
      <p:sp>
        <p:nvSpPr>
          <p:cNvPr id="6" name="Arrow: Bent-Up 5">
            <a:extLst>
              <a:ext uri="{FF2B5EF4-FFF2-40B4-BE49-F238E27FC236}">
                <a16:creationId xmlns:a16="http://schemas.microsoft.com/office/drawing/2014/main" id="{993EAAB3-C271-49D4-B247-3C692A123DFF}"/>
              </a:ext>
            </a:extLst>
          </p:cNvPr>
          <p:cNvSpPr/>
          <p:nvPr/>
        </p:nvSpPr>
        <p:spPr>
          <a:xfrm>
            <a:off x="3191256" y="4315861"/>
            <a:ext cx="837288" cy="475488"/>
          </a:xfrm>
          <a:prstGeom prst="bentUpArrow">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0710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896801-EE70-405B-A410-EFE99CA80BBC}"/>
              </a:ext>
            </a:extLst>
          </p:cNvPr>
          <p:cNvSpPr>
            <a:spLocks noGrp="1"/>
          </p:cNvSpPr>
          <p:nvPr>
            <p:ph type="title"/>
          </p:nvPr>
        </p:nvSpPr>
        <p:spPr>
          <a:xfrm>
            <a:off x="121488" y="267068"/>
            <a:ext cx="8908211" cy="298415"/>
          </a:xfrm>
        </p:spPr>
        <p:txBody>
          <a:bodyPr/>
          <a:lstStyle/>
          <a:p>
            <a:r>
              <a:rPr lang="en-US" sz="2000" dirty="0"/>
              <a:t>Reporting Example – Budget Status Report: Project Detail  Drilldown 2</a:t>
            </a:r>
          </a:p>
        </p:txBody>
      </p:sp>
      <p:pic>
        <p:nvPicPr>
          <p:cNvPr id="5" name="Picture 4">
            <a:extLst>
              <a:ext uri="{FF2B5EF4-FFF2-40B4-BE49-F238E27FC236}">
                <a16:creationId xmlns:a16="http://schemas.microsoft.com/office/drawing/2014/main" id="{161C2F4F-6C71-4859-945D-159E2875E6F6}"/>
              </a:ext>
            </a:extLst>
          </p:cNvPr>
          <p:cNvPicPr/>
          <p:nvPr/>
        </p:nvPicPr>
        <p:blipFill rotWithShape="1">
          <a:blip r:embed="rId3"/>
          <a:srcRect l="419" t="13211" r="22381" b="2922"/>
          <a:stretch/>
        </p:blipFill>
        <p:spPr>
          <a:xfrm>
            <a:off x="457391" y="1017036"/>
            <a:ext cx="8207079" cy="5346441"/>
          </a:xfrm>
          <a:prstGeom prst="rect">
            <a:avLst/>
          </a:prstGeom>
        </p:spPr>
      </p:pic>
      <p:pic>
        <p:nvPicPr>
          <p:cNvPr id="2" name="Picture 1">
            <a:extLst>
              <a:ext uri="{FF2B5EF4-FFF2-40B4-BE49-F238E27FC236}">
                <a16:creationId xmlns:a16="http://schemas.microsoft.com/office/drawing/2014/main" id="{0AEB7D30-DE40-4AF1-9864-D0185F47D3AD}"/>
              </a:ext>
            </a:extLst>
          </p:cNvPr>
          <p:cNvPicPr>
            <a:picLocks noChangeAspect="1"/>
          </p:cNvPicPr>
          <p:nvPr/>
        </p:nvPicPr>
        <p:blipFill>
          <a:blip r:embed="rId4"/>
          <a:stretch>
            <a:fillRect/>
          </a:stretch>
        </p:blipFill>
        <p:spPr>
          <a:xfrm>
            <a:off x="2039453" y="3162168"/>
            <a:ext cx="7065948" cy="1310978"/>
          </a:xfrm>
          <a:prstGeom prst="rect">
            <a:avLst/>
          </a:prstGeom>
          <a:ln>
            <a:solidFill>
              <a:schemeClr val="accent4"/>
            </a:solidFill>
          </a:ln>
        </p:spPr>
      </p:pic>
      <p:sp>
        <p:nvSpPr>
          <p:cNvPr id="6" name="Arrow: Bent-Up 5">
            <a:extLst>
              <a:ext uri="{FF2B5EF4-FFF2-40B4-BE49-F238E27FC236}">
                <a16:creationId xmlns:a16="http://schemas.microsoft.com/office/drawing/2014/main" id="{B3E8FD33-3862-4D3F-9DD0-8F31C75F2DE3}"/>
              </a:ext>
            </a:extLst>
          </p:cNvPr>
          <p:cNvSpPr/>
          <p:nvPr/>
        </p:nvSpPr>
        <p:spPr>
          <a:xfrm>
            <a:off x="4560930" y="4449211"/>
            <a:ext cx="837288" cy="475488"/>
          </a:xfrm>
          <a:prstGeom prst="bentUpArrow">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178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C9F48B5-1A3A-4A34-8C99-C3DFB4097096}"/>
              </a:ext>
            </a:extLst>
          </p:cNvPr>
          <p:cNvSpPr>
            <a:spLocks noGrp="1"/>
          </p:cNvSpPr>
          <p:nvPr>
            <p:ph idx="1"/>
          </p:nvPr>
        </p:nvSpPr>
        <p:spPr>
          <a:xfrm>
            <a:off x="267135" y="912992"/>
            <a:ext cx="8754413" cy="5446265"/>
          </a:xfrm>
        </p:spPr>
        <p:txBody>
          <a:bodyPr/>
          <a:lstStyle/>
          <a:p>
            <a:pPr marL="0" indent="0">
              <a:buNone/>
            </a:pPr>
            <a:endParaRPr lang="en-US" sz="1800" dirty="0"/>
          </a:p>
          <a:p>
            <a:pPr marL="0" indent="0">
              <a:buNone/>
            </a:pPr>
            <a:r>
              <a:rPr lang="en-US" sz="1800" dirty="0"/>
              <a:t>Presenters:  </a:t>
            </a:r>
          </a:p>
          <a:p>
            <a:endParaRPr lang="en-US" sz="1800" dirty="0"/>
          </a:p>
          <a:p>
            <a:pPr>
              <a:buFont typeface="Wingdings" panose="05000000000000000000" pitchFamily="2" charset="2"/>
              <a:buChar char="q"/>
            </a:pPr>
            <a:r>
              <a:rPr lang="en-US" sz="1800" dirty="0"/>
              <a:t>Grace Cashman – Sr. Director of Research Operations</a:t>
            </a:r>
          </a:p>
          <a:p>
            <a:pPr>
              <a:buFont typeface="Wingdings" panose="05000000000000000000" pitchFamily="2" charset="2"/>
              <a:buChar char="q"/>
            </a:pPr>
            <a:r>
              <a:rPr lang="en-US" sz="1800" dirty="0"/>
              <a:t>Kaitlyn Clifford – Director of Accounting</a:t>
            </a:r>
          </a:p>
          <a:p>
            <a:pPr>
              <a:buFont typeface="Wingdings" panose="05000000000000000000" pitchFamily="2" charset="2"/>
              <a:buChar char="q"/>
            </a:pPr>
            <a:r>
              <a:rPr lang="en-US" sz="1800" dirty="0"/>
              <a:t>Kathryn Loup – Associate Director of Financial Operations</a:t>
            </a:r>
          </a:p>
          <a:p>
            <a:pPr>
              <a:buFont typeface="Wingdings" panose="05000000000000000000" pitchFamily="2" charset="2"/>
              <a:buChar char="q"/>
            </a:pPr>
            <a:r>
              <a:rPr lang="en-US" sz="1800" dirty="0"/>
              <a:t>Marley Crowell – Sr. Director, Financial Information Systems</a:t>
            </a:r>
          </a:p>
          <a:p>
            <a:pPr>
              <a:buFont typeface="Wingdings" panose="05000000000000000000" pitchFamily="2" charset="2"/>
              <a:buChar char="q"/>
            </a:pPr>
            <a:r>
              <a:rPr lang="en-US" sz="1800" dirty="0"/>
              <a:t>Don Hagman - </a:t>
            </a:r>
            <a:r>
              <a:rPr lang="fr-FR" sz="1800" dirty="0"/>
              <a:t>Sr. Change Management / Project Management Consultant - Infor</a:t>
            </a:r>
            <a:endParaRPr lang="en-US" sz="1800" dirty="0"/>
          </a:p>
          <a:p>
            <a:pPr marL="0" indent="0">
              <a:buNone/>
            </a:pPr>
            <a:endParaRPr lang="en-US" sz="1800" dirty="0"/>
          </a:p>
          <a:p>
            <a:endParaRPr lang="en-US" sz="1800" dirty="0"/>
          </a:p>
          <a:p>
            <a:endParaRPr lang="en-US" sz="1800" dirty="0"/>
          </a:p>
          <a:p>
            <a:endParaRPr lang="en-US" sz="1100" dirty="0"/>
          </a:p>
        </p:txBody>
      </p:sp>
      <p:sp>
        <p:nvSpPr>
          <p:cNvPr id="6" name="Title 2">
            <a:extLst>
              <a:ext uri="{FF2B5EF4-FFF2-40B4-BE49-F238E27FC236}">
                <a16:creationId xmlns:a16="http://schemas.microsoft.com/office/drawing/2014/main" id="{0E413A31-ECA5-481B-9A34-3F59E5A50DB6}"/>
              </a:ext>
            </a:extLst>
          </p:cNvPr>
          <p:cNvSpPr>
            <a:spLocks noGrp="1"/>
          </p:cNvSpPr>
          <p:nvPr>
            <p:ph type="title"/>
          </p:nvPr>
        </p:nvSpPr>
        <p:spPr>
          <a:xfrm>
            <a:off x="173829" y="155576"/>
            <a:ext cx="8752621" cy="634999"/>
          </a:xfrm>
        </p:spPr>
        <p:txBody>
          <a:bodyPr/>
          <a:lstStyle/>
          <a:p>
            <a:r>
              <a:rPr lang="en-US" sz="2800" dirty="0"/>
              <a:t>Welcome Note </a:t>
            </a:r>
          </a:p>
        </p:txBody>
      </p:sp>
      <p:pic>
        <p:nvPicPr>
          <p:cNvPr id="7" name="Picture 6">
            <a:extLst>
              <a:ext uri="{FF2B5EF4-FFF2-40B4-BE49-F238E27FC236}">
                <a16:creationId xmlns:a16="http://schemas.microsoft.com/office/drawing/2014/main" id="{756CA275-0E91-4131-A230-91D00B187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413" y="4129682"/>
            <a:ext cx="4162814" cy="2229575"/>
          </a:xfrm>
          <a:prstGeom prst="rect">
            <a:avLst/>
          </a:prstGeom>
        </p:spPr>
      </p:pic>
    </p:spTree>
    <p:extLst>
      <p:ext uri="{BB962C8B-B14F-4D97-AF65-F5344CB8AC3E}">
        <p14:creationId xmlns:p14="http://schemas.microsoft.com/office/powerpoint/2010/main" val="3125361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Grants &amp; Funds Specific </a:t>
            </a:r>
          </a:p>
        </p:txBody>
      </p:sp>
      <p:sp>
        <p:nvSpPr>
          <p:cNvPr id="3" name="Subtitle 2"/>
          <p:cNvSpPr>
            <a:spLocks noGrp="1"/>
          </p:cNvSpPr>
          <p:nvPr>
            <p:ph type="subTitle" idx="1"/>
          </p:nvPr>
        </p:nvSpPr>
        <p:spPr/>
        <p:txBody>
          <a:bodyPr/>
          <a:lstStyle/>
          <a:p>
            <a:r>
              <a:rPr lang="en-US" dirty="0"/>
              <a:t>Overview and Next Steps</a:t>
            </a:r>
          </a:p>
        </p:txBody>
      </p:sp>
    </p:spTree>
    <p:custDataLst>
      <p:tags r:id="rId1"/>
    </p:custDataLst>
    <p:extLst>
      <p:ext uri="{BB962C8B-B14F-4D97-AF65-F5344CB8AC3E}">
        <p14:creationId xmlns:p14="http://schemas.microsoft.com/office/powerpoint/2010/main" val="1233260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Ledger Design </a:t>
            </a:r>
          </a:p>
        </p:txBody>
      </p:sp>
      <p:sp>
        <p:nvSpPr>
          <p:cNvPr id="2" name="Content Placeholder 1"/>
          <p:cNvSpPr>
            <a:spLocks noGrp="1"/>
          </p:cNvSpPr>
          <p:nvPr>
            <p:ph idx="1"/>
          </p:nvPr>
        </p:nvSpPr>
        <p:spPr/>
        <p:txBody>
          <a:bodyPr/>
          <a:lstStyle/>
          <a:p>
            <a:pPr>
              <a:defRPr/>
            </a:pPr>
            <a:endParaRPr lang="en-US" altLang="en-US" b="1" dirty="0"/>
          </a:p>
          <a:p>
            <a:pPr>
              <a:defRPr/>
            </a:pPr>
            <a:endParaRPr lang="en-US" altLang="en-US" b="1" dirty="0"/>
          </a:p>
          <a:p>
            <a:pPr>
              <a:defRPr/>
            </a:pPr>
            <a:endParaRPr lang="en-US" altLang="en-US" b="1" dirty="0"/>
          </a:p>
          <a:p>
            <a:pPr>
              <a:defRPr/>
            </a:pPr>
            <a:endParaRPr lang="en-US" altLang="en-US" b="1" dirty="0"/>
          </a:p>
          <a:p>
            <a:pPr>
              <a:defRPr/>
            </a:pPr>
            <a:endParaRPr lang="en-US" altLang="en-US" b="1" dirty="0"/>
          </a:p>
          <a:p>
            <a:pPr>
              <a:defRPr/>
            </a:pPr>
            <a:endParaRPr lang="en-US" altLang="en-US" b="1" dirty="0"/>
          </a:p>
          <a:p>
            <a:pPr>
              <a:defRPr/>
            </a:pPr>
            <a:endParaRPr lang="en-US" altLang="en-US" b="1" dirty="0"/>
          </a:p>
          <a:p>
            <a:pPr marL="342900" indent="-342900">
              <a:buFont typeface="+mj-lt"/>
              <a:buAutoNum type="arabicPeriod"/>
              <a:defRPr/>
            </a:pPr>
            <a:r>
              <a:rPr lang="en-US" altLang="en-US" b="1" dirty="0"/>
              <a:t>Company</a:t>
            </a:r>
            <a:r>
              <a:rPr lang="en-US" altLang="en-US" dirty="0"/>
              <a:t> – Co1 ‘BMC and Other Entities’</a:t>
            </a:r>
          </a:p>
          <a:p>
            <a:pPr marL="342900" indent="-342900">
              <a:buFont typeface="+mj-lt"/>
              <a:buAutoNum type="arabicPeriod"/>
              <a:defRPr/>
            </a:pPr>
            <a:r>
              <a:rPr lang="en-US" altLang="en-US" b="1" dirty="0"/>
              <a:t>Cost Center </a:t>
            </a:r>
            <a:r>
              <a:rPr lang="en-US" altLang="en-US" dirty="0"/>
              <a:t>–  </a:t>
            </a:r>
            <a:r>
              <a:rPr lang="en-US" dirty="0"/>
              <a:t>10201100 ‘’Grants’ and 10201200 ‘Funds’</a:t>
            </a:r>
          </a:p>
          <a:p>
            <a:pPr marL="342900" indent="-342900">
              <a:buFont typeface="+mj-lt"/>
              <a:buAutoNum type="arabicPeriod"/>
              <a:defRPr/>
            </a:pPr>
            <a:r>
              <a:rPr lang="en-US" altLang="en-US" b="1" dirty="0"/>
              <a:t>Detail Account</a:t>
            </a:r>
            <a:r>
              <a:rPr lang="en-US" altLang="en-US" dirty="0"/>
              <a:t> – Detail account from Chart of Accounts</a:t>
            </a:r>
          </a:p>
          <a:p>
            <a:pPr marL="342900" indent="-342900">
              <a:buFont typeface="+mj-lt"/>
              <a:buAutoNum type="arabicPeriod"/>
              <a:defRPr/>
            </a:pPr>
            <a:r>
              <a:rPr lang="en-US" altLang="en-US" b="1" dirty="0"/>
              <a:t>Provider</a:t>
            </a:r>
            <a:r>
              <a:rPr lang="en-US" altLang="en-US" dirty="0"/>
              <a:t> – N/A for projects within “Grants” and “Funds”</a:t>
            </a:r>
          </a:p>
          <a:p>
            <a:pPr marL="342900" indent="-342900">
              <a:buFont typeface="+mj-lt"/>
              <a:buAutoNum type="arabicPeriod"/>
              <a:defRPr/>
            </a:pPr>
            <a:r>
              <a:rPr lang="en-US" altLang="en-US" b="1" dirty="0"/>
              <a:t>Project</a:t>
            </a:r>
            <a:r>
              <a:rPr lang="en-US" altLang="en-US" dirty="0"/>
              <a:t> – Posting Project number associated to each Grant/Fund; ‘Activity’ is the current state equivalent. All Projects are 10 digits. Grant Projects begin with a “4” and Fund Projects begin with a “5”.</a:t>
            </a:r>
            <a:endParaRPr lang="en-US" dirty="0"/>
          </a:p>
        </p:txBody>
      </p:sp>
      <p:pic>
        <p:nvPicPr>
          <p:cNvPr id="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5516" y="1267689"/>
            <a:ext cx="7715254"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19370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Ledger Changes - Activity (Projects) Changes Grants / Funds</a:t>
            </a:r>
          </a:p>
        </p:txBody>
      </p:sp>
      <p:graphicFrame>
        <p:nvGraphicFramePr>
          <p:cNvPr id="7" name="Table 6">
            <a:extLst>
              <a:ext uri="{FF2B5EF4-FFF2-40B4-BE49-F238E27FC236}">
                <a16:creationId xmlns:a16="http://schemas.microsoft.com/office/drawing/2014/main" id="{61EA6E59-5E69-4AB8-9265-7D503B7862AF}"/>
              </a:ext>
            </a:extLst>
          </p:cNvPr>
          <p:cNvGraphicFramePr>
            <a:graphicFrameLocks noGrp="1"/>
          </p:cNvGraphicFramePr>
          <p:nvPr>
            <p:extLst>
              <p:ext uri="{D42A27DB-BD31-4B8C-83A1-F6EECF244321}">
                <p14:modId xmlns:p14="http://schemas.microsoft.com/office/powerpoint/2010/main" val="3226715234"/>
              </p:ext>
            </p:extLst>
          </p:nvPr>
        </p:nvGraphicFramePr>
        <p:xfrm>
          <a:off x="167831" y="1253933"/>
          <a:ext cx="8748713" cy="2580635"/>
        </p:xfrm>
        <a:graphic>
          <a:graphicData uri="http://schemas.openxmlformats.org/drawingml/2006/table">
            <a:tbl>
              <a:tblPr/>
              <a:tblGrid>
                <a:gridCol w="336894">
                  <a:extLst>
                    <a:ext uri="{9D8B030D-6E8A-4147-A177-3AD203B41FA5}">
                      <a16:colId xmlns:a16="http://schemas.microsoft.com/office/drawing/2014/main" val="3031974731"/>
                    </a:ext>
                  </a:extLst>
                </a:gridCol>
                <a:gridCol w="52640">
                  <a:extLst>
                    <a:ext uri="{9D8B030D-6E8A-4147-A177-3AD203B41FA5}">
                      <a16:colId xmlns:a16="http://schemas.microsoft.com/office/drawing/2014/main" val="3431450215"/>
                    </a:ext>
                  </a:extLst>
                </a:gridCol>
                <a:gridCol w="515869">
                  <a:extLst>
                    <a:ext uri="{9D8B030D-6E8A-4147-A177-3AD203B41FA5}">
                      <a16:colId xmlns:a16="http://schemas.microsoft.com/office/drawing/2014/main" val="3672548918"/>
                    </a:ext>
                  </a:extLst>
                </a:gridCol>
                <a:gridCol w="621148">
                  <a:extLst>
                    <a:ext uri="{9D8B030D-6E8A-4147-A177-3AD203B41FA5}">
                      <a16:colId xmlns:a16="http://schemas.microsoft.com/office/drawing/2014/main" val="1324732676"/>
                    </a:ext>
                  </a:extLst>
                </a:gridCol>
                <a:gridCol w="1610774">
                  <a:extLst>
                    <a:ext uri="{9D8B030D-6E8A-4147-A177-3AD203B41FA5}">
                      <a16:colId xmlns:a16="http://schemas.microsoft.com/office/drawing/2014/main" val="425528244"/>
                    </a:ext>
                  </a:extLst>
                </a:gridCol>
                <a:gridCol w="779067">
                  <a:extLst>
                    <a:ext uri="{9D8B030D-6E8A-4147-A177-3AD203B41FA5}">
                      <a16:colId xmlns:a16="http://schemas.microsoft.com/office/drawing/2014/main" val="2539550937"/>
                    </a:ext>
                  </a:extLst>
                </a:gridCol>
                <a:gridCol w="621148">
                  <a:extLst>
                    <a:ext uri="{9D8B030D-6E8A-4147-A177-3AD203B41FA5}">
                      <a16:colId xmlns:a16="http://schemas.microsoft.com/office/drawing/2014/main" val="4170634940"/>
                    </a:ext>
                  </a:extLst>
                </a:gridCol>
                <a:gridCol w="1052793">
                  <a:extLst>
                    <a:ext uri="{9D8B030D-6E8A-4147-A177-3AD203B41FA5}">
                      <a16:colId xmlns:a16="http://schemas.microsoft.com/office/drawing/2014/main" val="4273680302"/>
                    </a:ext>
                  </a:extLst>
                </a:gridCol>
                <a:gridCol w="631676">
                  <a:extLst>
                    <a:ext uri="{9D8B030D-6E8A-4147-A177-3AD203B41FA5}">
                      <a16:colId xmlns:a16="http://schemas.microsoft.com/office/drawing/2014/main" val="3046932857"/>
                    </a:ext>
                  </a:extLst>
                </a:gridCol>
                <a:gridCol w="1610774">
                  <a:extLst>
                    <a:ext uri="{9D8B030D-6E8A-4147-A177-3AD203B41FA5}">
                      <a16:colId xmlns:a16="http://schemas.microsoft.com/office/drawing/2014/main" val="31271413"/>
                    </a:ext>
                  </a:extLst>
                </a:gridCol>
                <a:gridCol w="915930">
                  <a:extLst>
                    <a:ext uri="{9D8B030D-6E8A-4147-A177-3AD203B41FA5}">
                      <a16:colId xmlns:a16="http://schemas.microsoft.com/office/drawing/2014/main" val="2383036886"/>
                    </a:ext>
                  </a:extLst>
                </a:gridCol>
              </a:tblGrid>
              <a:tr h="301573">
                <a:tc gridSpan="2">
                  <a:txBody>
                    <a:bodyPr/>
                    <a:lstStyle/>
                    <a:p>
                      <a:pPr algn="l" fontAlgn="b"/>
                      <a:r>
                        <a:rPr lang="en-US" sz="1000" b="1" i="0" u="none" strike="noStrike">
                          <a:solidFill>
                            <a:srgbClr val="000000"/>
                          </a:solidFill>
                          <a:effectLst/>
                          <a:latin typeface="Calibri" panose="020F0502020204030204" pitchFamily="34" charset="0"/>
                        </a:rPr>
                        <a:t>Project Grants</a:t>
                      </a:r>
                    </a:p>
                  </a:txBody>
                  <a:tcPr marL="5146" marR="5146" marT="5146"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extLst>
                  <a:ext uri="{0D108BD9-81ED-4DB2-BD59-A6C34878D82A}">
                    <a16:rowId xmlns:a16="http://schemas.microsoft.com/office/drawing/2014/main" val="531603948"/>
                  </a:ext>
                </a:extLst>
              </a:tr>
              <a:tr h="159535">
                <a:tc>
                  <a:txBody>
                    <a:bodyPr/>
                    <a:lstStyle/>
                    <a:p>
                      <a:pPr algn="l" fontAlgn="b"/>
                      <a:endParaRPr lang="en-US" sz="1000" b="1"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843068"/>
                  </a:ext>
                </a:extLst>
              </a:tr>
              <a:tr h="149243">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FFFFFF"/>
                          </a:solidFill>
                          <a:effectLst/>
                          <a:latin typeface="Calibri" panose="020F0502020204030204" pitchFamily="34" charset="0"/>
                        </a:rPr>
                        <a:t>Company</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AU</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Description</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Detail Account</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Subaccount</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Description </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Activity</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Description</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Account Category</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947023140"/>
                  </a:ext>
                </a:extLst>
              </a:tr>
              <a:tr h="149243">
                <a:tc>
                  <a:txBody>
                    <a:bodyPr/>
                    <a:lstStyle/>
                    <a:p>
                      <a:pPr algn="r" fontAlgn="b"/>
                      <a:r>
                        <a:rPr lang="en-US" sz="900" b="0" i="0" u="none" strike="noStrike">
                          <a:solidFill>
                            <a:srgbClr val="000000"/>
                          </a:solidFill>
                          <a:effectLst/>
                          <a:latin typeface="Calibri" panose="020F0502020204030204" pitchFamily="34" charset="0"/>
                        </a:rPr>
                        <a:t>Old  </a:t>
                      </a:r>
                    </a:p>
                  </a:txBody>
                  <a:tcPr marL="5146" marR="5146" marT="5146"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100</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6001006</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Ma Ctr For Sudden Infant Death</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519030</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0000</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Consultants </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0101623</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Ma Ctr For Sudden Infant Death</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52030</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248098"/>
                  </a:ext>
                </a:extLst>
              </a:tr>
              <a:tr h="149243">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FFFFFF"/>
                          </a:solidFill>
                          <a:effectLst/>
                          <a:latin typeface="Calibri" panose="020F0502020204030204" pitchFamily="34" charset="0"/>
                        </a:rPr>
                        <a:t>Company</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Cost Center</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Description</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Detail Account</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Subaccount</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Description </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Project</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Description</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Account Category</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381191885"/>
                  </a:ext>
                </a:extLst>
              </a:tr>
              <a:tr h="149243">
                <a:tc>
                  <a:txBody>
                    <a:bodyPr/>
                    <a:lstStyle/>
                    <a:p>
                      <a:pPr algn="r" fontAlgn="b"/>
                      <a:r>
                        <a:rPr lang="en-US" sz="900" b="0" i="0" u="none" strike="noStrike">
                          <a:solidFill>
                            <a:srgbClr val="000000"/>
                          </a:solidFill>
                          <a:effectLst/>
                          <a:latin typeface="Calibri" panose="020F0502020204030204" pitchFamily="34" charset="0"/>
                        </a:rPr>
                        <a:t>New  </a:t>
                      </a:r>
                    </a:p>
                  </a:txBody>
                  <a:tcPr marL="5146" marR="5146" marT="5146"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10201100</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Research &amp; Grants</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550250</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N/A</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Consulting Expense </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4300000023</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Ma Ctr For Sudden Infant Death</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N/A</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969880"/>
                  </a:ext>
                </a:extLst>
              </a:tr>
              <a:tr h="149243">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32049522"/>
                  </a:ext>
                </a:extLst>
              </a:tr>
              <a:tr h="149243">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extLst>
                  <a:ext uri="{0D108BD9-81ED-4DB2-BD59-A6C34878D82A}">
                    <a16:rowId xmlns:a16="http://schemas.microsoft.com/office/drawing/2014/main" val="1550736268"/>
                  </a:ext>
                </a:extLst>
              </a:tr>
              <a:tr h="149243">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extLst>
                  <a:ext uri="{0D108BD9-81ED-4DB2-BD59-A6C34878D82A}">
                    <a16:rowId xmlns:a16="http://schemas.microsoft.com/office/drawing/2014/main" val="3533736009"/>
                  </a:ext>
                </a:extLst>
              </a:tr>
              <a:tr h="301573">
                <a:tc gridSpan="2">
                  <a:txBody>
                    <a:bodyPr/>
                    <a:lstStyle/>
                    <a:p>
                      <a:pPr algn="l" fontAlgn="b"/>
                      <a:r>
                        <a:rPr lang="en-US" sz="1000" b="1" i="0" u="none" strike="noStrike">
                          <a:solidFill>
                            <a:srgbClr val="000000"/>
                          </a:solidFill>
                          <a:effectLst/>
                          <a:latin typeface="Calibri" panose="020F0502020204030204" pitchFamily="34" charset="0"/>
                        </a:rPr>
                        <a:t>Project Funds</a:t>
                      </a:r>
                    </a:p>
                  </a:txBody>
                  <a:tcPr marL="5146" marR="5146" marT="5146"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extLst>
                  <a:ext uri="{0D108BD9-81ED-4DB2-BD59-A6C34878D82A}">
                    <a16:rowId xmlns:a16="http://schemas.microsoft.com/office/drawing/2014/main" val="3967620902"/>
                  </a:ext>
                </a:extLst>
              </a:tr>
              <a:tr h="159535">
                <a:tc>
                  <a:txBody>
                    <a:bodyPr/>
                    <a:lstStyle/>
                    <a:p>
                      <a:pPr algn="l" fontAlgn="b"/>
                      <a:endParaRPr lang="en-US" sz="1000" b="1"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37340"/>
                  </a:ext>
                </a:extLst>
              </a:tr>
              <a:tr h="149243">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FFFFFF"/>
                          </a:solidFill>
                          <a:effectLst/>
                          <a:latin typeface="Calibri" panose="020F0502020204030204" pitchFamily="34" charset="0"/>
                        </a:rPr>
                        <a:t>Company</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AU</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Description</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Detail Account</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Subaccount</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Description </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Activity</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Description</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Account Category</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4262870240"/>
                  </a:ext>
                </a:extLst>
              </a:tr>
              <a:tr h="149243">
                <a:tc>
                  <a:txBody>
                    <a:bodyPr/>
                    <a:lstStyle/>
                    <a:p>
                      <a:pPr algn="r" fontAlgn="b"/>
                      <a:r>
                        <a:rPr lang="en-US" sz="900" b="0" i="0" u="none" strike="noStrike">
                          <a:solidFill>
                            <a:srgbClr val="000000"/>
                          </a:solidFill>
                          <a:effectLst/>
                          <a:latin typeface="Calibri" panose="020F0502020204030204" pitchFamily="34" charset="0"/>
                        </a:rPr>
                        <a:t>Old  </a:t>
                      </a:r>
                    </a:p>
                  </a:txBody>
                  <a:tcPr marL="5146" marR="5146" marT="5146"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100</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6520036</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Grow Clinic Special Fund</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5419030</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0000</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Consultants </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0652036</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Grow Clinic Special Fund</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52030</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536373"/>
                  </a:ext>
                </a:extLst>
              </a:tr>
              <a:tr h="149243">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FFFFFF"/>
                          </a:solidFill>
                          <a:effectLst/>
                          <a:latin typeface="Calibri" panose="020F0502020204030204" pitchFamily="34" charset="0"/>
                        </a:rPr>
                        <a:t>Company</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Cost Center</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Description</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Detail Account</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Subaccount</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Description </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Project</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Description</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effectLst/>
                          <a:latin typeface="Calibri" panose="020F0502020204030204" pitchFamily="34" charset="0"/>
                        </a:rPr>
                        <a:t>Account Category</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758931274"/>
                  </a:ext>
                </a:extLst>
              </a:tr>
              <a:tr h="149243">
                <a:tc>
                  <a:txBody>
                    <a:bodyPr/>
                    <a:lstStyle/>
                    <a:p>
                      <a:pPr algn="r" fontAlgn="b"/>
                      <a:r>
                        <a:rPr lang="en-US" sz="900" b="0" i="0" u="none" strike="noStrike">
                          <a:solidFill>
                            <a:srgbClr val="000000"/>
                          </a:solidFill>
                          <a:effectLst/>
                          <a:latin typeface="Calibri" panose="020F0502020204030204" pitchFamily="34" charset="0"/>
                        </a:rPr>
                        <a:t>New </a:t>
                      </a:r>
                    </a:p>
                  </a:txBody>
                  <a:tcPr marL="5146" marR="5146" marT="5146"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panose="020F0502020204030204" pitchFamily="34" charset="0"/>
                      </a:endParaRPr>
                    </a:p>
                  </a:txBody>
                  <a:tcPr marL="5146" marR="5146" marT="51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10201200</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Funds </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550250</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N/A</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Consulting Expense </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5205001801</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Grow Clinic Special Fund</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N/A</a:t>
                      </a:r>
                    </a:p>
                  </a:txBody>
                  <a:tcPr marL="5146" marR="5146" marT="5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4378849"/>
                  </a:ext>
                </a:extLst>
              </a:tr>
            </a:tbl>
          </a:graphicData>
        </a:graphic>
      </p:graphicFrame>
    </p:spTree>
    <p:custDataLst>
      <p:tags r:id="rId1"/>
    </p:custDataLst>
    <p:extLst>
      <p:ext uri="{BB962C8B-B14F-4D97-AF65-F5344CB8AC3E}">
        <p14:creationId xmlns:p14="http://schemas.microsoft.com/office/powerpoint/2010/main" val="633269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Training Plan and Schedule </a:t>
            </a:r>
          </a:p>
        </p:txBody>
      </p:sp>
    </p:spTree>
    <p:custDataLst>
      <p:tags r:id="rId1"/>
    </p:custDataLst>
    <p:extLst>
      <p:ext uri="{BB962C8B-B14F-4D97-AF65-F5344CB8AC3E}">
        <p14:creationId xmlns:p14="http://schemas.microsoft.com/office/powerpoint/2010/main" val="3752182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nvPr>
        </p:nvGraphicFramePr>
        <p:xfrm>
          <a:off x="1144191" y="858441"/>
          <a:ext cx="1191" cy="1191"/>
        </p:xfrm>
        <a:graphic>
          <a:graphicData uri="http://schemas.openxmlformats.org/presentationml/2006/ole">
            <mc:AlternateContent xmlns:mc="http://schemas.openxmlformats.org/markup-compatibility/2006">
              <mc:Choice xmlns:v="urn:schemas-microsoft-com:vml" Requires="v">
                <p:oleObj spid="_x0000_s54341" name="think-cell Slide" r:id="rId14" imgW="270" imgH="270" progId="TCLayout.ActiveDocument.1">
                  <p:embed/>
                </p:oleObj>
              </mc:Choice>
              <mc:Fallback>
                <p:oleObj name="think-cell Slide" r:id="rId14" imgW="270" imgH="270" progId="TCLayout.ActiveDocument.1">
                  <p:embed/>
                  <p:pic>
                    <p:nvPicPr>
                      <p:cNvPr id="5" name="Object 4" hidden="1"/>
                      <p:cNvPicPr/>
                      <p:nvPr/>
                    </p:nvPicPr>
                    <p:blipFill>
                      <a:blip r:embed="rId15"/>
                      <a:stretch>
                        <a:fillRect/>
                      </a:stretch>
                    </p:blipFill>
                    <p:spPr>
                      <a:xfrm>
                        <a:off x="1144191" y="858441"/>
                        <a:ext cx="1191" cy="1191"/>
                      </a:xfrm>
                      <a:prstGeom prst="rect">
                        <a:avLst/>
                      </a:prstGeom>
                    </p:spPr>
                  </p:pic>
                </p:oleObj>
              </mc:Fallback>
            </mc:AlternateContent>
          </a:graphicData>
        </a:graphic>
      </p:graphicFrame>
      <p:sp>
        <p:nvSpPr>
          <p:cNvPr id="4" name="Rectangle 3" hidden="1"/>
          <p:cNvSpPr/>
          <p:nvPr>
            <p:custDataLst>
              <p:tags r:id="rId4"/>
            </p:custDataLst>
          </p:nvPr>
        </p:nvSpPr>
        <p:spPr>
          <a:xfrm>
            <a:off x="1143000" y="857250"/>
            <a:ext cx="119063" cy="119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US"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p:cNvSpPr>
            <a:spLocks noGrp="1"/>
          </p:cNvSpPr>
          <p:nvPr>
            <p:ph type="title"/>
          </p:nvPr>
        </p:nvSpPr>
        <p:spPr/>
        <p:txBody>
          <a:bodyPr/>
          <a:lstStyle/>
          <a:p>
            <a:r>
              <a:rPr lang="en-US" sz="2400" dirty="0">
                <a:solidFill>
                  <a:srgbClr val="002060"/>
                </a:solidFill>
              </a:rPr>
              <a:t>Training</a:t>
            </a:r>
          </a:p>
        </p:txBody>
      </p:sp>
      <p:grpSp>
        <p:nvGrpSpPr>
          <p:cNvPr id="2" name="Group 1">
            <a:extLst>
              <a:ext uri="{FF2B5EF4-FFF2-40B4-BE49-F238E27FC236}">
                <a16:creationId xmlns:a16="http://schemas.microsoft.com/office/drawing/2014/main" id="{20836744-888C-4E6C-88D5-CFF77262D9AD}"/>
              </a:ext>
            </a:extLst>
          </p:cNvPr>
          <p:cNvGrpSpPr/>
          <p:nvPr/>
        </p:nvGrpSpPr>
        <p:grpSpPr>
          <a:xfrm>
            <a:off x="590041" y="3074347"/>
            <a:ext cx="7941486" cy="3306077"/>
            <a:chOff x="1388056" y="1619240"/>
            <a:chExt cx="7333250" cy="2506818"/>
          </a:xfrm>
        </p:grpSpPr>
        <p:sp>
          <p:nvSpPr>
            <p:cNvPr id="44" name="Rectangle 43">
              <a:extLst>
                <a:ext uri="{FF2B5EF4-FFF2-40B4-BE49-F238E27FC236}">
                  <a16:creationId xmlns:a16="http://schemas.microsoft.com/office/drawing/2014/main" id="{2F9C7DED-A60D-49ED-ADA3-0B7C8B08B7D4}"/>
                </a:ext>
              </a:extLst>
            </p:cNvPr>
            <p:cNvSpPr/>
            <p:nvPr/>
          </p:nvSpPr>
          <p:spPr>
            <a:xfrm>
              <a:off x="1388057" y="1896242"/>
              <a:ext cx="7333249" cy="2229816"/>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nvGrpSpPr>
            <p:cNvPr id="18" name="Group 17">
              <a:extLst>
                <a:ext uri="{FF2B5EF4-FFF2-40B4-BE49-F238E27FC236}">
                  <a16:creationId xmlns:a16="http://schemas.microsoft.com/office/drawing/2014/main" id="{9D6BC2B2-BF4B-40B5-9E7F-3BA8D6AE5064}"/>
                </a:ext>
              </a:extLst>
            </p:cNvPr>
            <p:cNvGrpSpPr/>
            <p:nvPr/>
          </p:nvGrpSpPr>
          <p:grpSpPr>
            <a:xfrm>
              <a:off x="3118748" y="2005988"/>
              <a:ext cx="1187478" cy="434403"/>
              <a:chOff x="4643563" y="2225919"/>
              <a:chExt cx="1192386" cy="86626"/>
            </a:xfrm>
          </p:grpSpPr>
          <p:sp>
            <p:nvSpPr>
              <p:cNvPr id="19" name="OTLSHAPE_T_7f025863b5434f9ca6f083d56cac4820_Shape">
                <a:extLst>
                  <a:ext uri="{FF2B5EF4-FFF2-40B4-BE49-F238E27FC236}">
                    <a16:creationId xmlns:a16="http://schemas.microsoft.com/office/drawing/2014/main" id="{41EE3D40-8CE6-4C59-AA53-09ABB38B7387}"/>
                  </a:ext>
                </a:extLst>
              </p:cNvPr>
              <p:cNvSpPr/>
              <p:nvPr/>
            </p:nvSpPr>
            <p:spPr>
              <a:xfrm>
                <a:off x="4643563" y="2225919"/>
                <a:ext cx="1158086" cy="86626"/>
              </a:xfrm>
              <a:prstGeom prst="roundRect">
                <a:avLst>
                  <a:gd name="adj" fmla="val 100000"/>
                </a:avLst>
              </a:prstGeom>
              <a:solidFill>
                <a:schemeClr val="accent5">
                  <a:lumMod val="75000"/>
                </a:schemeClr>
              </a:solidFill>
              <a:ln>
                <a:solidFill>
                  <a:schemeClr val="tx1"/>
                </a:solidFill>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8573" tIns="19286" rIns="38573" bIns="19286"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900" dirty="0">
                  <a:solidFill>
                    <a:schemeClr val="tx2"/>
                  </a:solidFill>
                </a:endParaRPr>
              </a:p>
            </p:txBody>
          </p:sp>
          <p:sp>
            <p:nvSpPr>
              <p:cNvPr id="20" name="OTLSHAPE_T_7f025863b5434f9ca6f083d56cac4820_Title">
                <a:extLst>
                  <a:ext uri="{FF2B5EF4-FFF2-40B4-BE49-F238E27FC236}">
                    <a16:creationId xmlns:a16="http://schemas.microsoft.com/office/drawing/2014/main" id="{8A3586D2-E2B9-4DB9-B219-F8604F50B399}"/>
                  </a:ext>
                </a:extLst>
              </p:cNvPr>
              <p:cNvSpPr txBox="1"/>
              <p:nvPr/>
            </p:nvSpPr>
            <p:spPr>
              <a:xfrm>
                <a:off x="4765927" y="2248567"/>
                <a:ext cx="1070022" cy="37230"/>
              </a:xfrm>
              <a:prstGeom prst="rect">
                <a:avLst/>
              </a:prstGeom>
              <a:noFill/>
            </p:spPr>
            <p:txBody>
              <a:bodyPr vert="horz" wrap="square" lIns="0" tIns="0" rIns="0" bIns="0" rtlCol="0" anchor="ctr" anchorCtr="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b="1" spc="-5" dirty="0">
                    <a:solidFill>
                      <a:schemeClr val="bg2"/>
                    </a:solidFill>
                    <a:latin typeface="Calibri"/>
                  </a:rPr>
                  <a:t>Instructions</a:t>
                </a:r>
              </a:p>
            </p:txBody>
          </p:sp>
        </p:grpSp>
        <p:grpSp>
          <p:nvGrpSpPr>
            <p:cNvPr id="21" name="Group 20">
              <a:extLst>
                <a:ext uri="{FF2B5EF4-FFF2-40B4-BE49-F238E27FC236}">
                  <a16:creationId xmlns:a16="http://schemas.microsoft.com/office/drawing/2014/main" id="{B96C867B-1051-4597-921C-9CE4B1CCF327}"/>
                </a:ext>
              </a:extLst>
            </p:cNvPr>
            <p:cNvGrpSpPr/>
            <p:nvPr/>
          </p:nvGrpSpPr>
          <p:grpSpPr>
            <a:xfrm>
              <a:off x="3340130" y="2455858"/>
              <a:ext cx="4216139" cy="540253"/>
              <a:chOff x="5632955" y="3038524"/>
              <a:chExt cx="1985971" cy="148150"/>
            </a:xfrm>
          </p:grpSpPr>
          <p:sp>
            <p:nvSpPr>
              <p:cNvPr id="22" name="OTLSHAPE_T_7859a417827a4b60b9db7b21d3d104fa_Shape">
                <a:extLst>
                  <a:ext uri="{FF2B5EF4-FFF2-40B4-BE49-F238E27FC236}">
                    <a16:creationId xmlns:a16="http://schemas.microsoft.com/office/drawing/2014/main" id="{8476B18F-CF21-4F1A-A360-22C39BBE75E9}"/>
                  </a:ext>
                </a:extLst>
              </p:cNvPr>
              <p:cNvSpPr/>
              <p:nvPr/>
            </p:nvSpPr>
            <p:spPr>
              <a:xfrm>
                <a:off x="5632955" y="3059946"/>
                <a:ext cx="1985971" cy="108229"/>
              </a:xfrm>
              <a:prstGeom prst="roundRect">
                <a:avLst>
                  <a:gd name="adj" fmla="val 100000"/>
                </a:avLst>
              </a:prstGeom>
              <a:solidFill>
                <a:schemeClr val="accent5">
                  <a:lumMod val="75000"/>
                </a:schemeClr>
              </a:solidFill>
              <a:ln>
                <a:solidFill>
                  <a:schemeClr val="tx1"/>
                </a:solidFill>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8573" tIns="19286" rIns="38573" bIns="19286"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23" name="OTLSHAPE_T_7859a417827a4b60b9db7b21d3d104fa_Title">
                <a:extLst>
                  <a:ext uri="{FF2B5EF4-FFF2-40B4-BE49-F238E27FC236}">
                    <a16:creationId xmlns:a16="http://schemas.microsoft.com/office/drawing/2014/main" id="{FA138A04-951D-4AD7-88EA-3564A790D261}"/>
                  </a:ext>
                </a:extLst>
              </p:cNvPr>
              <p:cNvSpPr txBox="1"/>
              <p:nvPr/>
            </p:nvSpPr>
            <p:spPr>
              <a:xfrm>
                <a:off x="5679969" y="3038524"/>
                <a:ext cx="707145" cy="148150"/>
              </a:xfrm>
              <a:prstGeom prst="rect">
                <a:avLst/>
              </a:prstGeom>
              <a:noFill/>
            </p:spPr>
            <p:txBody>
              <a:bodyPr vert="horz" wrap="square" lIns="0" tIns="0" rIns="0" bIns="0" rtlCol="0" anchor="ctr"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b="1" spc="-2" dirty="0">
                    <a:solidFill>
                      <a:schemeClr val="bg2"/>
                    </a:solidFill>
                    <a:latin typeface="Calibri"/>
                  </a:rPr>
                  <a:t>Training Sign-ups</a:t>
                </a:r>
              </a:p>
            </p:txBody>
          </p:sp>
        </p:grpSp>
        <p:graphicFrame>
          <p:nvGraphicFramePr>
            <p:cNvPr id="36" name="Diagram 35">
              <a:extLst>
                <a:ext uri="{FF2B5EF4-FFF2-40B4-BE49-F238E27FC236}">
                  <a16:creationId xmlns:a16="http://schemas.microsoft.com/office/drawing/2014/main" id="{BAC7E1F3-4EE1-4A5D-A77D-A892032E94D8}"/>
                </a:ext>
              </a:extLst>
            </p:cNvPr>
            <p:cNvGraphicFramePr/>
            <p:nvPr/>
          </p:nvGraphicFramePr>
          <p:xfrm>
            <a:off x="1388056" y="1619240"/>
            <a:ext cx="7333250" cy="272623"/>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nvGrpSpPr>
            <p:cNvPr id="33" name="Group 32">
              <a:extLst>
                <a:ext uri="{FF2B5EF4-FFF2-40B4-BE49-F238E27FC236}">
                  <a16:creationId xmlns:a16="http://schemas.microsoft.com/office/drawing/2014/main" id="{989EA199-A363-46FC-AF98-DF9D8F8877E7}"/>
                </a:ext>
              </a:extLst>
            </p:cNvPr>
            <p:cNvGrpSpPr/>
            <p:nvPr/>
          </p:nvGrpSpPr>
          <p:grpSpPr>
            <a:xfrm>
              <a:off x="6394463" y="1654317"/>
              <a:ext cx="604247" cy="632194"/>
              <a:chOff x="5878088" y="1925973"/>
              <a:chExt cx="274081" cy="346757"/>
            </a:xfrm>
          </p:grpSpPr>
          <p:sp>
            <p:nvSpPr>
              <p:cNvPr id="34" name="OTLSHAPE_M_59a8ea05f62c4d2aa929368aa234f1b8_Date">
                <a:extLst>
                  <a:ext uri="{FF2B5EF4-FFF2-40B4-BE49-F238E27FC236}">
                    <a16:creationId xmlns:a16="http://schemas.microsoft.com/office/drawing/2014/main" id="{CCF7D828-61F1-48F7-935A-0F84893D7950}"/>
                  </a:ext>
                </a:extLst>
              </p:cNvPr>
              <p:cNvSpPr txBox="1"/>
              <p:nvPr/>
            </p:nvSpPr>
            <p:spPr>
              <a:xfrm>
                <a:off x="5878088" y="2067925"/>
                <a:ext cx="274081" cy="204805"/>
              </a:xfrm>
              <a:prstGeom prst="rect">
                <a:avLst/>
              </a:prstGeom>
              <a:noFill/>
            </p:spPr>
            <p:txBody>
              <a:bodyPr vert="horz" wrap="square" lIns="0" tIns="0" rIns="0" bIns="0" rtlCol="0" anchor="ctr" anchorCtr="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5" dirty="0">
                    <a:solidFill>
                      <a:srgbClr val="FF0000"/>
                    </a:solidFill>
                    <a:latin typeface="Calibri"/>
                  </a:rPr>
                  <a:t>10/1</a:t>
                </a:r>
              </a:p>
              <a:p>
                <a:pPr algn="ctr"/>
                <a:r>
                  <a:rPr lang="en-US" sz="1600" b="1" spc="-5" dirty="0">
                    <a:solidFill>
                      <a:srgbClr val="FF0000"/>
                    </a:solidFill>
                    <a:latin typeface="Calibri"/>
                  </a:rPr>
                  <a:t>Go Live</a:t>
                </a:r>
              </a:p>
            </p:txBody>
          </p:sp>
          <p:sp>
            <p:nvSpPr>
              <p:cNvPr id="35" name="OTLSHAPE_M_59a8ea05f62c4d2aa929368aa234f1b8_Shape">
                <a:extLst>
                  <a:ext uri="{FF2B5EF4-FFF2-40B4-BE49-F238E27FC236}">
                    <a16:creationId xmlns:a16="http://schemas.microsoft.com/office/drawing/2014/main" id="{A203F0B8-FB89-492F-8187-1E4E3D6E26BD}"/>
                  </a:ext>
                </a:extLst>
              </p:cNvPr>
              <p:cNvSpPr/>
              <p:nvPr/>
            </p:nvSpPr>
            <p:spPr>
              <a:xfrm>
                <a:off x="5969627" y="1925973"/>
                <a:ext cx="91005" cy="106017"/>
              </a:xfrm>
              <a:prstGeom prst="star5">
                <a:avLst>
                  <a:gd name="adj" fmla="val 25000"/>
                  <a:gd name="hf" fmla="val 105146"/>
                  <a:gd name="vf" fmla="val 110557"/>
                </a:avLst>
              </a:prstGeom>
              <a:solidFill>
                <a:srgbClr val="FFC000"/>
              </a:solidFill>
              <a:ln>
                <a:solidFill>
                  <a:schemeClr val="tx1"/>
                </a:solidFill>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8573" tIns="19286" rIns="38573" bIns="19286"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grpSp>
        <p:grpSp>
          <p:nvGrpSpPr>
            <p:cNvPr id="37" name="Group 36">
              <a:extLst>
                <a:ext uri="{FF2B5EF4-FFF2-40B4-BE49-F238E27FC236}">
                  <a16:creationId xmlns:a16="http://schemas.microsoft.com/office/drawing/2014/main" id="{BA3D5EE7-D222-4BDB-B7BE-0F4C50AACDFA}"/>
                </a:ext>
              </a:extLst>
            </p:cNvPr>
            <p:cNvGrpSpPr/>
            <p:nvPr/>
          </p:nvGrpSpPr>
          <p:grpSpPr>
            <a:xfrm>
              <a:off x="4520553" y="3019504"/>
              <a:ext cx="2178690" cy="419086"/>
              <a:chOff x="5791713" y="3075565"/>
              <a:chExt cx="1327757" cy="115947"/>
            </a:xfrm>
          </p:grpSpPr>
          <p:sp>
            <p:nvSpPr>
              <p:cNvPr id="38" name="OTLSHAPE_T_7859a417827a4b60b9db7b21d3d104fa_Shape">
                <a:extLst>
                  <a:ext uri="{FF2B5EF4-FFF2-40B4-BE49-F238E27FC236}">
                    <a16:creationId xmlns:a16="http://schemas.microsoft.com/office/drawing/2014/main" id="{8FD8E8E0-FEDC-43BF-86E1-C1D1ED1E0033}"/>
                  </a:ext>
                </a:extLst>
              </p:cNvPr>
              <p:cNvSpPr/>
              <p:nvPr/>
            </p:nvSpPr>
            <p:spPr>
              <a:xfrm>
                <a:off x="5791713" y="3075565"/>
                <a:ext cx="1327757" cy="115947"/>
              </a:xfrm>
              <a:prstGeom prst="roundRect">
                <a:avLst>
                  <a:gd name="adj" fmla="val 100000"/>
                </a:avLst>
              </a:prstGeom>
              <a:solidFill>
                <a:schemeClr val="accent5">
                  <a:lumMod val="75000"/>
                </a:schemeClr>
              </a:solidFill>
              <a:ln>
                <a:solidFill>
                  <a:schemeClr val="tx1"/>
                </a:solidFill>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8573" tIns="19286" rIns="38573" bIns="19286"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39" name="OTLSHAPE_T_7859a417827a4b60b9db7b21d3d104fa_Title">
                <a:extLst>
                  <a:ext uri="{FF2B5EF4-FFF2-40B4-BE49-F238E27FC236}">
                    <a16:creationId xmlns:a16="http://schemas.microsoft.com/office/drawing/2014/main" id="{04E86595-D371-4C20-A59B-5384D422079F}"/>
                  </a:ext>
                </a:extLst>
              </p:cNvPr>
              <p:cNvSpPr txBox="1"/>
              <p:nvPr/>
            </p:nvSpPr>
            <p:spPr>
              <a:xfrm>
                <a:off x="6230270" y="3090684"/>
                <a:ext cx="784259" cy="92855"/>
              </a:xfrm>
              <a:prstGeom prst="rect">
                <a:avLst/>
              </a:prstGeom>
              <a:noFill/>
            </p:spPr>
            <p:txBody>
              <a:bodyPr vert="horz" wrap="square" lIns="0" tIns="0" rIns="0" bIns="0" rtlCol="0" anchor="ctr"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b="1" spc="-2" dirty="0">
                    <a:solidFill>
                      <a:schemeClr val="bg1"/>
                    </a:solidFill>
                    <a:latin typeface="Calibri"/>
                  </a:rPr>
                  <a:t>Training </a:t>
                </a:r>
              </a:p>
            </p:txBody>
          </p:sp>
        </p:grpSp>
        <p:sp>
          <p:nvSpPr>
            <p:cNvPr id="41" name="OTLSHAPE_T_7859a417827a4b60b9db7b21d3d104fa_Shape">
              <a:extLst>
                <a:ext uri="{FF2B5EF4-FFF2-40B4-BE49-F238E27FC236}">
                  <a16:creationId xmlns:a16="http://schemas.microsoft.com/office/drawing/2014/main" id="{599CCA12-0C43-4279-A8D3-0F933D2EE668}"/>
                </a:ext>
              </a:extLst>
            </p:cNvPr>
            <p:cNvSpPr/>
            <p:nvPr/>
          </p:nvSpPr>
          <p:spPr>
            <a:xfrm>
              <a:off x="6394462" y="3588244"/>
              <a:ext cx="2308495" cy="445595"/>
            </a:xfrm>
            <a:prstGeom prst="roundRect">
              <a:avLst>
                <a:gd name="adj" fmla="val 100000"/>
              </a:avLst>
            </a:prstGeom>
            <a:solidFill>
              <a:srgbClr val="47B4FF"/>
            </a:solidFill>
            <a:ln>
              <a:solidFill>
                <a:schemeClr val="tx1"/>
              </a:solidFill>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8573" tIns="19286" rIns="38573" bIns="19286"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46" name="OTLSHAPE_T_0c6e1f61dca546859cbb708c75c93365_JoinedDate">
              <a:extLst>
                <a:ext uri="{FF2B5EF4-FFF2-40B4-BE49-F238E27FC236}">
                  <a16:creationId xmlns:a16="http://schemas.microsoft.com/office/drawing/2014/main" id="{03D30157-819A-40AA-B6AD-23B88A05433D}"/>
                </a:ext>
              </a:extLst>
            </p:cNvPr>
            <p:cNvSpPr txBox="1"/>
            <p:nvPr>
              <p:custDataLst>
                <p:tags r:id="rId5"/>
              </p:custDataLst>
            </p:nvPr>
          </p:nvSpPr>
          <p:spPr>
            <a:xfrm>
              <a:off x="2851840" y="3301658"/>
              <a:ext cx="1501241" cy="361310"/>
            </a:xfrm>
            <a:prstGeom prst="rect">
              <a:avLst/>
            </a:prstGeom>
            <a:noFill/>
          </p:spPr>
          <p:txBody>
            <a:bodyPr vert="horz" wrap="square" lIns="0" tIns="0" rIns="0" bIns="0" rtlCol="0" anchor="ctr" anchorCtr="0">
              <a:noAutofit/>
            </a:bodyPr>
            <a:lstStyle/>
            <a:p>
              <a:pPr algn="r"/>
              <a:r>
                <a:rPr lang="en-US" sz="1600" b="1" dirty="0">
                  <a:latin typeface="Calibri" panose="020F0502020204030204" pitchFamily="34" charset="0"/>
                  <a:cs typeface="Arial" panose="020B0604020202020204" pitchFamily="34" charset="0"/>
                </a:rPr>
                <a:t>Aug 24 – Oct 15th</a:t>
              </a:r>
            </a:p>
            <a:p>
              <a:pPr algn="r"/>
              <a:r>
                <a:rPr lang="en-US" sz="1000" b="1" dirty="0">
                  <a:latin typeface="Calibri" panose="020F0502020204030204" pitchFamily="34" charset="0"/>
                  <a:cs typeface="Arial" panose="020B0604020202020204" pitchFamily="34" charset="0"/>
                </a:rPr>
                <a:t> </a:t>
              </a:r>
            </a:p>
            <a:p>
              <a:pPr algn="r"/>
              <a:r>
                <a:rPr lang="en-US" sz="1600" b="1" dirty="0">
                  <a:latin typeface="Calibri" panose="020F0502020204030204" pitchFamily="34" charset="0"/>
                  <a:cs typeface="Arial" panose="020B0604020202020204" pitchFamily="34" charset="0"/>
                </a:rPr>
                <a:t>E-Learning available 8/14 </a:t>
              </a:r>
            </a:p>
          </p:txBody>
        </p:sp>
        <p:sp>
          <p:nvSpPr>
            <p:cNvPr id="49" name="OTLSHAPE_T_cdf84f76abad4bdfa4bf16005af03b65_JoinedDate">
              <a:extLst>
                <a:ext uri="{FF2B5EF4-FFF2-40B4-BE49-F238E27FC236}">
                  <a16:creationId xmlns:a16="http://schemas.microsoft.com/office/drawing/2014/main" id="{93DFB2D6-0D56-4616-8BD6-DA3BBCCFA99F}"/>
                </a:ext>
              </a:extLst>
            </p:cNvPr>
            <p:cNvSpPr txBox="1"/>
            <p:nvPr>
              <p:custDataLst>
                <p:tags r:id="rId6"/>
              </p:custDataLst>
            </p:nvPr>
          </p:nvSpPr>
          <p:spPr>
            <a:xfrm>
              <a:off x="1771311" y="2632636"/>
              <a:ext cx="1373124" cy="186696"/>
            </a:xfrm>
            <a:prstGeom prst="rect">
              <a:avLst/>
            </a:prstGeom>
            <a:noFill/>
          </p:spPr>
          <p:txBody>
            <a:bodyPr vert="horz" wrap="square" lIns="0" tIns="0" rIns="0" bIns="0" rtlCol="0" anchor="ctr" anchorCtr="0">
              <a:spAutoFit/>
            </a:bodyPr>
            <a:lstStyle/>
            <a:p>
              <a:pPr algn="r"/>
              <a:r>
                <a:rPr lang="en-US" sz="1600" b="1" spc="-2" dirty="0">
                  <a:latin typeface="Calibri" panose="020F0502020204030204" pitchFamily="34" charset="0"/>
                  <a:cs typeface="Arial" panose="020B0604020202020204" pitchFamily="34" charset="0"/>
                </a:rPr>
                <a:t>Starts Aug 14 </a:t>
              </a:r>
            </a:p>
          </p:txBody>
        </p:sp>
        <p:sp>
          <p:nvSpPr>
            <p:cNvPr id="50" name="OTLSHAPE_T_cdf84f76abad4bdfa4bf16005af03b65_Title">
              <a:extLst>
                <a:ext uri="{FF2B5EF4-FFF2-40B4-BE49-F238E27FC236}">
                  <a16:creationId xmlns:a16="http://schemas.microsoft.com/office/drawing/2014/main" id="{591B1472-35AA-414F-B4FB-BCF967FFE1F8}"/>
                </a:ext>
              </a:extLst>
            </p:cNvPr>
            <p:cNvSpPr txBox="1"/>
            <p:nvPr>
              <p:custDataLst>
                <p:tags r:id="rId7"/>
              </p:custDataLst>
            </p:nvPr>
          </p:nvSpPr>
          <p:spPr>
            <a:xfrm>
              <a:off x="5594327" y="1913121"/>
              <a:ext cx="713534" cy="186696"/>
            </a:xfrm>
            <a:prstGeom prst="rect">
              <a:avLst/>
            </a:prstGeom>
            <a:noFill/>
          </p:spPr>
          <p:txBody>
            <a:bodyPr vert="horz" wrap="square" lIns="0" tIns="0" rIns="0" bIns="0" rtlCol="0" anchor="ctr" anchorCtr="0">
              <a:spAutoFit/>
            </a:bodyPr>
            <a:lstStyle/>
            <a:p>
              <a:r>
                <a:rPr lang="en-US" sz="1600" b="1" spc="-3" dirty="0">
                  <a:solidFill>
                    <a:schemeClr val="dk1"/>
                  </a:solidFill>
                  <a:latin typeface="Calibri" panose="020F0502020204030204" pitchFamily="34" charset="0"/>
                  <a:cs typeface="Arial" panose="020B0604020202020204" pitchFamily="34" charset="0"/>
                </a:rPr>
                <a:t>Cut Over</a:t>
              </a:r>
            </a:p>
          </p:txBody>
        </p:sp>
        <p:sp>
          <p:nvSpPr>
            <p:cNvPr id="56" name="OTLSHAPE_T_2b4b9a01510344628a01852f02f2e40c_JoinedDate">
              <a:extLst>
                <a:ext uri="{FF2B5EF4-FFF2-40B4-BE49-F238E27FC236}">
                  <a16:creationId xmlns:a16="http://schemas.microsoft.com/office/drawing/2014/main" id="{996B2B7C-17BD-4779-A4ED-C04650CF9304}"/>
                </a:ext>
              </a:extLst>
            </p:cNvPr>
            <p:cNvSpPr txBox="1"/>
            <p:nvPr>
              <p:custDataLst>
                <p:tags r:id="rId8"/>
              </p:custDataLst>
            </p:nvPr>
          </p:nvSpPr>
          <p:spPr>
            <a:xfrm>
              <a:off x="4772826" y="3752524"/>
              <a:ext cx="1422018" cy="186696"/>
            </a:xfrm>
            <a:prstGeom prst="rect">
              <a:avLst/>
            </a:prstGeom>
            <a:noFill/>
          </p:spPr>
          <p:txBody>
            <a:bodyPr vert="horz" wrap="square" lIns="0" tIns="0" rIns="0" bIns="0" rtlCol="0" anchor="ctr" anchorCtr="0">
              <a:spAutoFit/>
            </a:bodyPr>
            <a:lstStyle/>
            <a:p>
              <a:pPr algn="r"/>
              <a:r>
                <a:rPr lang="en-US" sz="1600" b="1" spc="-3" dirty="0">
                  <a:solidFill>
                    <a:schemeClr val="dk1"/>
                  </a:solidFill>
                  <a:latin typeface="Calibri" panose="020F0502020204030204" pitchFamily="34" charset="0"/>
                  <a:cs typeface="Arial" panose="020B0604020202020204" pitchFamily="34" charset="0"/>
                </a:rPr>
                <a:t>Oct 15 – Late Oct </a:t>
              </a:r>
            </a:p>
          </p:txBody>
        </p:sp>
        <p:sp>
          <p:nvSpPr>
            <p:cNvPr id="60" name="OTLSHAPE_T_74a11efdbbde4d60852927e2f5e61088_Title">
              <a:extLst>
                <a:ext uri="{FF2B5EF4-FFF2-40B4-BE49-F238E27FC236}">
                  <a16:creationId xmlns:a16="http://schemas.microsoft.com/office/drawing/2014/main" id="{A47E2B67-8E15-4A83-9354-78DFD93180CC}"/>
                </a:ext>
              </a:extLst>
            </p:cNvPr>
            <p:cNvSpPr txBox="1"/>
            <p:nvPr>
              <p:custDataLst>
                <p:tags r:id="rId9"/>
              </p:custDataLst>
            </p:nvPr>
          </p:nvSpPr>
          <p:spPr>
            <a:xfrm>
              <a:off x="7257718" y="1909912"/>
              <a:ext cx="1224063" cy="373393"/>
            </a:xfrm>
            <a:prstGeom prst="rect">
              <a:avLst/>
            </a:prstGeom>
            <a:noFill/>
          </p:spPr>
          <p:txBody>
            <a:bodyPr vert="horz" wrap="square" lIns="0" tIns="0" rIns="0" bIns="0" rtlCol="0" anchor="ctr" anchorCtr="0">
              <a:spAutoFit/>
            </a:bodyPr>
            <a:lstStyle/>
            <a:p>
              <a:r>
                <a:rPr lang="en-US" sz="1600" b="1" dirty="0">
                  <a:solidFill>
                    <a:schemeClr val="dk1"/>
                  </a:solidFill>
                  <a:latin typeface="Calibri" panose="020F0502020204030204" pitchFamily="34" charset="0"/>
                  <a:cs typeface="Arial" panose="020B0604020202020204" pitchFamily="34" charset="0"/>
                </a:rPr>
                <a:t> Month End Close Support </a:t>
              </a:r>
            </a:p>
          </p:txBody>
        </p:sp>
        <p:sp>
          <p:nvSpPr>
            <p:cNvPr id="64" name="OTLSHAPE_T_0c6e1f61dca546859cbb708c75c93365_JoinedDate">
              <a:extLst>
                <a:ext uri="{FF2B5EF4-FFF2-40B4-BE49-F238E27FC236}">
                  <a16:creationId xmlns:a16="http://schemas.microsoft.com/office/drawing/2014/main" id="{96A1A34E-C0F7-489A-89F8-83D735B1AC49}"/>
                </a:ext>
              </a:extLst>
            </p:cNvPr>
            <p:cNvSpPr txBox="1"/>
            <p:nvPr>
              <p:custDataLst>
                <p:tags r:id="rId10"/>
              </p:custDataLst>
            </p:nvPr>
          </p:nvSpPr>
          <p:spPr>
            <a:xfrm>
              <a:off x="4090746" y="2275865"/>
              <a:ext cx="495300" cy="159546"/>
            </a:xfrm>
            <a:prstGeom prst="rect">
              <a:avLst/>
            </a:prstGeom>
            <a:noFill/>
          </p:spPr>
          <p:txBody>
            <a:bodyPr vert="horz" wrap="square" lIns="0" tIns="0" rIns="0" bIns="0" rtlCol="0" anchor="ctr" anchorCtr="0">
              <a:noAutofit/>
            </a:bodyPr>
            <a:lstStyle/>
            <a:p>
              <a:pPr algn="r"/>
              <a:endParaRPr lang="en-US" sz="675" b="1" i="1" dirty="0">
                <a:solidFill>
                  <a:srgbClr val="FF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48" name="OTLSHAPE_T_0c6e1f61dca546859cbb708c75c93365_JoinedDate">
              <a:extLst>
                <a:ext uri="{FF2B5EF4-FFF2-40B4-BE49-F238E27FC236}">
                  <a16:creationId xmlns:a16="http://schemas.microsoft.com/office/drawing/2014/main" id="{03D30157-819A-40AA-B6AD-23B88A05433D}"/>
                </a:ext>
              </a:extLst>
            </p:cNvPr>
            <p:cNvSpPr txBox="1"/>
            <p:nvPr>
              <p:custDataLst>
                <p:tags r:id="rId11"/>
              </p:custDataLst>
            </p:nvPr>
          </p:nvSpPr>
          <p:spPr>
            <a:xfrm>
              <a:off x="1958973" y="2092550"/>
              <a:ext cx="1008915" cy="259132"/>
            </a:xfrm>
            <a:prstGeom prst="rect">
              <a:avLst/>
            </a:prstGeom>
            <a:noFill/>
          </p:spPr>
          <p:txBody>
            <a:bodyPr vert="horz" wrap="square" lIns="0" tIns="0" rIns="0" bIns="0" rtlCol="0" anchor="ctr" anchorCtr="0">
              <a:noAutofit/>
            </a:bodyPr>
            <a:lstStyle/>
            <a:p>
              <a:pPr algn="r"/>
              <a:r>
                <a:rPr lang="en-US" sz="1600" b="1" dirty="0">
                  <a:latin typeface="Calibri" panose="020F0502020204030204" pitchFamily="34" charset="0"/>
                  <a:cs typeface="Arial" panose="020B0604020202020204" pitchFamily="34" charset="0"/>
                </a:rPr>
                <a:t>Early August</a:t>
              </a:r>
            </a:p>
          </p:txBody>
        </p:sp>
        <p:sp>
          <p:nvSpPr>
            <p:cNvPr id="51" name="OTLSHAPE_T_7859a417827a4b60b9db7b21d3d104fa_Title">
              <a:extLst>
                <a:ext uri="{FF2B5EF4-FFF2-40B4-BE49-F238E27FC236}">
                  <a16:creationId xmlns:a16="http://schemas.microsoft.com/office/drawing/2014/main" id="{04E86595-D371-4C20-A59B-5384D422079F}"/>
                </a:ext>
              </a:extLst>
            </p:cNvPr>
            <p:cNvSpPr txBox="1"/>
            <p:nvPr/>
          </p:nvSpPr>
          <p:spPr>
            <a:xfrm>
              <a:off x="6913105" y="3504106"/>
              <a:ext cx="1544407" cy="613871"/>
            </a:xfrm>
            <a:prstGeom prst="rect">
              <a:avLst/>
            </a:prstGeom>
            <a:noFill/>
          </p:spPr>
          <p:txBody>
            <a:bodyPr vert="horz" wrap="square" lIns="0" tIns="0" rIns="0" bIns="0" rtlCol="0" anchor="ctr"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b="1" spc="-2" dirty="0">
                  <a:solidFill>
                    <a:schemeClr val="bg1"/>
                  </a:solidFill>
                  <a:latin typeface="Calibri"/>
                </a:rPr>
                <a:t>Post Go-Live &amp;</a:t>
              </a:r>
            </a:p>
            <a:p>
              <a:r>
                <a:rPr lang="en-US" sz="1600" b="1" spc="-2" dirty="0">
                  <a:solidFill>
                    <a:schemeClr val="bg1"/>
                  </a:solidFill>
                  <a:latin typeface="Calibri"/>
                </a:rPr>
                <a:t>Refresher Training</a:t>
              </a:r>
            </a:p>
          </p:txBody>
        </p:sp>
      </p:grpSp>
      <p:graphicFrame>
        <p:nvGraphicFramePr>
          <p:cNvPr id="47" name="Content Placeholder 3">
            <a:extLst>
              <a:ext uri="{FF2B5EF4-FFF2-40B4-BE49-F238E27FC236}">
                <a16:creationId xmlns:a16="http://schemas.microsoft.com/office/drawing/2014/main" id="{2408F9B3-0FF5-4DC4-8E01-3DFE18DFD36A}"/>
              </a:ext>
            </a:extLst>
          </p:cNvPr>
          <p:cNvGraphicFramePr>
            <a:graphicFrameLocks noGrp="1"/>
          </p:cNvGraphicFramePr>
          <p:nvPr>
            <p:ph idx="1"/>
            <p:extLst>
              <p:ext uri="{D42A27DB-BD31-4B8C-83A1-F6EECF244321}">
                <p14:modId xmlns:p14="http://schemas.microsoft.com/office/powerpoint/2010/main" val="1985999330"/>
              </p:ext>
            </p:extLst>
          </p:nvPr>
        </p:nvGraphicFramePr>
        <p:xfrm>
          <a:off x="186061" y="987416"/>
          <a:ext cx="8728155" cy="1929565"/>
        </p:xfrm>
        <a:graphic>
          <a:graphicData uri="http://schemas.openxmlformats.org/drawingml/2006/table">
            <a:tbl>
              <a:tblPr firstRow="1" bandRow="1">
                <a:tableStyleId>{5C22544A-7EE6-4342-B048-85BDC9FD1C3A}</a:tableStyleId>
              </a:tblPr>
              <a:tblGrid>
                <a:gridCol w="1967204">
                  <a:extLst>
                    <a:ext uri="{9D8B030D-6E8A-4147-A177-3AD203B41FA5}">
                      <a16:colId xmlns:a16="http://schemas.microsoft.com/office/drawing/2014/main" val="20000"/>
                    </a:ext>
                  </a:extLst>
                </a:gridCol>
                <a:gridCol w="2150347">
                  <a:extLst>
                    <a:ext uri="{9D8B030D-6E8A-4147-A177-3AD203B41FA5}">
                      <a16:colId xmlns:a16="http://schemas.microsoft.com/office/drawing/2014/main" val="20001"/>
                    </a:ext>
                  </a:extLst>
                </a:gridCol>
                <a:gridCol w="4610604">
                  <a:extLst>
                    <a:ext uri="{9D8B030D-6E8A-4147-A177-3AD203B41FA5}">
                      <a16:colId xmlns:a16="http://schemas.microsoft.com/office/drawing/2014/main" val="20002"/>
                    </a:ext>
                  </a:extLst>
                </a:gridCol>
              </a:tblGrid>
              <a:tr h="296562">
                <a:tc>
                  <a:txBody>
                    <a:bodyPr/>
                    <a:lstStyle/>
                    <a:p>
                      <a:pPr algn="ctr"/>
                      <a:endParaRPr lang="en-US" sz="1400" dirty="0">
                        <a:solidFill>
                          <a:schemeClr val="tx1"/>
                        </a:solidFill>
                      </a:endParaRPr>
                    </a:p>
                  </a:txBody>
                  <a:tcPr/>
                </a:tc>
                <a:tc>
                  <a:txBody>
                    <a:bodyPr/>
                    <a:lstStyle/>
                    <a:p>
                      <a:pPr algn="ctr"/>
                      <a:r>
                        <a:rPr lang="en-US" sz="1400" dirty="0">
                          <a:solidFill>
                            <a:schemeClr val="tx1"/>
                          </a:solidFill>
                        </a:rPr>
                        <a:t>What</a:t>
                      </a:r>
                    </a:p>
                  </a:txBody>
                  <a:tcPr/>
                </a:tc>
                <a:tc>
                  <a:txBody>
                    <a:bodyPr/>
                    <a:lstStyle/>
                    <a:p>
                      <a:pPr algn="ctr"/>
                      <a:r>
                        <a:rPr lang="en-US" sz="1400" dirty="0">
                          <a:solidFill>
                            <a:schemeClr val="tx1"/>
                          </a:solidFill>
                        </a:rPr>
                        <a:t>Comment</a:t>
                      </a:r>
                    </a:p>
                  </a:txBody>
                  <a:tcPr/>
                </a:tc>
                <a:extLst>
                  <a:ext uri="{0D108BD9-81ED-4DB2-BD59-A6C34878D82A}">
                    <a16:rowId xmlns:a16="http://schemas.microsoft.com/office/drawing/2014/main" val="10000"/>
                  </a:ext>
                </a:extLst>
              </a:tr>
              <a:tr h="367404">
                <a:tc>
                  <a:txBody>
                    <a:bodyPr/>
                    <a:lstStyle/>
                    <a:p>
                      <a:r>
                        <a:rPr lang="en-US" sz="1600" b="1" dirty="0"/>
                        <a:t>Began Aug 14th</a:t>
                      </a:r>
                    </a:p>
                  </a:txBody>
                  <a:tcPr/>
                </a:tc>
                <a:tc>
                  <a:txBody>
                    <a:bodyPr/>
                    <a:lstStyle/>
                    <a:p>
                      <a:r>
                        <a:rPr lang="en-US" sz="1600" b="1" dirty="0"/>
                        <a:t>Training Sign-ups </a:t>
                      </a:r>
                    </a:p>
                  </a:txBody>
                  <a:tcPr/>
                </a:tc>
                <a:tc>
                  <a:txBody>
                    <a:bodyPr/>
                    <a:lstStyle/>
                    <a:p>
                      <a:r>
                        <a:rPr lang="en-US" sz="1600" dirty="0"/>
                        <a:t>Workday for Virtual ILT, Sims and e-Learning </a:t>
                      </a:r>
                    </a:p>
                    <a:p>
                      <a:r>
                        <a:rPr lang="en-US" sz="1600" dirty="0"/>
                        <a:t>SharePoint site and email address for Questions </a:t>
                      </a:r>
                    </a:p>
                  </a:txBody>
                  <a:tcPr/>
                </a:tc>
                <a:extLst>
                  <a:ext uri="{0D108BD9-81ED-4DB2-BD59-A6C34878D82A}">
                    <a16:rowId xmlns:a16="http://schemas.microsoft.com/office/drawing/2014/main" val="10005"/>
                  </a:ext>
                </a:extLst>
              </a:tr>
              <a:tr h="466525">
                <a:tc>
                  <a:txBody>
                    <a:bodyPr/>
                    <a:lstStyle/>
                    <a:p>
                      <a:r>
                        <a:rPr lang="en-US" sz="1600" b="1" dirty="0"/>
                        <a:t>Aug 24</a:t>
                      </a:r>
                      <a:r>
                        <a:rPr lang="en-US" sz="1600" b="1" baseline="30000" dirty="0"/>
                        <a:t>th</a:t>
                      </a:r>
                      <a:r>
                        <a:rPr lang="en-US" sz="1600" b="1" dirty="0"/>
                        <a:t>-Oct</a:t>
                      </a:r>
                      <a:r>
                        <a:rPr lang="en-US" sz="1600" b="1" baseline="0" dirty="0"/>
                        <a:t> 15th</a:t>
                      </a:r>
                      <a:endParaRPr lang="en-US" sz="1600" b="1" dirty="0"/>
                    </a:p>
                  </a:txBody>
                  <a:tcPr/>
                </a:tc>
                <a:tc>
                  <a:txBody>
                    <a:bodyPr/>
                    <a:lstStyle/>
                    <a:p>
                      <a:r>
                        <a:rPr lang="en-US" sz="1600" b="1" dirty="0"/>
                        <a:t>Training</a:t>
                      </a:r>
                    </a:p>
                  </a:txBody>
                  <a:tcPr/>
                </a:tc>
                <a:tc>
                  <a:txBody>
                    <a:bodyPr/>
                    <a:lstStyle/>
                    <a:p>
                      <a:r>
                        <a:rPr lang="en-US" sz="1600" dirty="0"/>
                        <a:t>Training will go several weeks post go live</a:t>
                      </a:r>
                      <a:r>
                        <a:rPr lang="en-US" sz="1600" baseline="0" dirty="0"/>
                        <a:t> for refreshers, new hires, make up, absentees, etc. </a:t>
                      </a:r>
                      <a:endParaRPr lang="en-US" sz="1600" dirty="0"/>
                    </a:p>
                  </a:txBody>
                  <a:tcPr/>
                </a:tc>
                <a:extLst>
                  <a:ext uri="{0D108BD9-81ED-4DB2-BD59-A6C34878D82A}">
                    <a16:rowId xmlns:a16="http://schemas.microsoft.com/office/drawing/2014/main" val="10006"/>
                  </a:ext>
                </a:extLst>
              </a:tr>
              <a:tr h="466525">
                <a:tc>
                  <a:txBody>
                    <a:bodyPr/>
                    <a:lstStyle/>
                    <a:p>
                      <a:r>
                        <a:rPr lang="en-US" sz="1600" b="1" dirty="0"/>
                        <a:t>Nov</a:t>
                      </a:r>
                      <a:r>
                        <a:rPr lang="en-US" sz="1600" b="1" baseline="0" dirty="0"/>
                        <a:t> TBD</a:t>
                      </a:r>
                      <a:endParaRPr lang="en-US" sz="1600" b="1" dirty="0"/>
                    </a:p>
                  </a:txBody>
                  <a:tcPr/>
                </a:tc>
                <a:tc>
                  <a:txBody>
                    <a:bodyPr/>
                    <a:lstStyle/>
                    <a:p>
                      <a:r>
                        <a:rPr lang="en-US" sz="1600" b="1" dirty="0"/>
                        <a:t>Report Training</a:t>
                      </a:r>
                    </a:p>
                  </a:txBody>
                  <a:tcPr/>
                </a:tc>
                <a:tc>
                  <a:txBody>
                    <a:bodyPr/>
                    <a:lstStyle/>
                    <a:p>
                      <a:r>
                        <a:rPr lang="en-US" sz="1600" dirty="0"/>
                        <a:t>Grant</a:t>
                      </a:r>
                      <a:r>
                        <a:rPr lang="en-US" sz="1600" baseline="0" dirty="0"/>
                        <a:t> specific report training </a:t>
                      </a:r>
                      <a:endParaRPr lang="en-US" sz="1600" dirty="0"/>
                    </a:p>
                  </a:txBody>
                  <a:tcPr/>
                </a:tc>
                <a:extLst>
                  <a:ext uri="{0D108BD9-81ED-4DB2-BD59-A6C34878D82A}">
                    <a16:rowId xmlns:a16="http://schemas.microsoft.com/office/drawing/2014/main" val="10003"/>
                  </a:ext>
                </a:extLst>
              </a:tr>
            </a:tbl>
          </a:graphicData>
        </a:graphic>
      </p:graphicFrame>
    </p:spTree>
    <p:custDataLst>
      <p:tags r:id="rId2"/>
    </p:custDataLst>
    <p:extLst>
      <p:ext uri="{BB962C8B-B14F-4D97-AF65-F5344CB8AC3E}">
        <p14:creationId xmlns:p14="http://schemas.microsoft.com/office/powerpoint/2010/main" val="814690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EF5D6-00CD-42F7-9727-73C64550F711}"/>
              </a:ext>
            </a:extLst>
          </p:cNvPr>
          <p:cNvSpPr>
            <a:spLocks noGrp="1"/>
          </p:cNvSpPr>
          <p:nvPr>
            <p:ph type="title"/>
          </p:nvPr>
        </p:nvSpPr>
        <p:spPr>
          <a:xfrm>
            <a:off x="173829" y="155576"/>
            <a:ext cx="8752621" cy="634999"/>
          </a:xfrm>
        </p:spPr>
        <p:txBody>
          <a:bodyPr/>
          <a:lstStyle/>
          <a:p>
            <a:r>
              <a:rPr lang="en-US" sz="2400" dirty="0"/>
              <a:t>BMCHS Training Site</a:t>
            </a:r>
          </a:p>
        </p:txBody>
      </p:sp>
      <p:pic>
        <p:nvPicPr>
          <p:cNvPr id="13314" name="Picture 2" descr="Image result for computers">
            <a:extLst>
              <a:ext uri="{FF2B5EF4-FFF2-40B4-BE49-F238E27FC236}">
                <a16:creationId xmlns:a16="http://schemas.microsoft.com/office/drawing/2014/main" id="{2DDA36AD-8C18-4527-B85C-D173D908C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997" y="1134758"/>
            <a:ext cx="1585554" cy="118763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BDDD0D1-3C07-4385-A1A7-1A60B1F362AB}"/>
              </a:ext>
            </a:extLst>
          </p:cNvPr>
          <p:cNvPicPr>
            <a:picLocks noChangeAspect="1"/>
          </p:cNvPicPr>
          <p:nvPr/>
        </p:nvPicPr>
        <p:blipFill>
          <a:blip r:embed="rId4"/>
          <a:stretch>
            <a:fillRect/>
          </a:stretch>
        </p:blipFill>
        <p:spPr>
          <a:xfrm>
            <a:off x="3674462" y="4166194"/>
            <a:ext cx="1507089" cy="1557048"/>
          </a:xfrm>
          <a:prstGeom prst="rect">
            <a:avLst/>
          </a:prstGeom>
          <a:ln>
            <a:solidFill>
              <a:schemeClr val="tx1"/>
            </a:solidFill>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59D216CA-1E33-457E-A0E6-FB52F20ED894}"/>
              </a:ext>
            </a:extLst>
          </p:cNvPr>
          <p:cNvSpPr txBox="1"/>
          <p:nvPr/>
        </p:nvSpPr>
        <p:spPr>
          <a:xfrm>
            <a:off x="83676" y="2603314"/>
            <a:ext cx="8610196" cy="1477328"/>
          </a:xfrm>
          <a:prstGeom prst="rect">
            <a:avLst/>
          </a:prstGeom>
          <a:noFill/>
        </p:spPr>
        <p:txBody>
          <a:bodyPr wrap="square" rtlCol="0">
            <a:spAutoFit/>
          </a:bodyPr>
          <a:lstStyle/>
          <a:p>
            <a:pPr lvl="0"/>
            <a:r>
              <a:rPr lang="en-US" dirty="0"/>
              <a:t> </a:t>
            </a:r>
          </a:p>
          <a:p>
            <a:pPr lvl="1" algn="ctr"/>
            <a:r>
              <a:rPr lang="en-US" u="sng" dirty="0">
                <a:hlinkClick r:id="rId5"/>
              </a:rPr>
              <a:t>Infor and related financial systems Training Site</a:t>
            </a:r>
            <a:r>
              <a:rPr lang="en-US" dirty="0"/>
              <a:t> </a:t>
            </a:r>
          </a:p>
          <a:p>
            <a:pPr lvl="1" algn="ctr"/>
            <a:endParaRPr lang="en-US" dirty="0"/>
          </a:p>
          <a:p>
            <a:pPr lvl="1" algn="ctr"/>
            <a:r>
              <a:rPr lang="en-US" dirty="0"/>
              <a:t>(https://share.bmc.org/InforAndRelatedFinancialSystemsTraining/default.aspx)   </a:t>
            </a:r>
          </a:p>
        </p:txBody>
      </p:sp>
    </p:spTree>
    <p:extLst>
      <p:ext uri="{BB962C8B-B14F-4D97-AF65-F5344CB8AC3E}">
        <p14:creationId xmlns:p14="http://schemas.microsoft.com/office/powerpoint/2010/main" val="2856788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D99C92-B2A5-4260-B010-1ADC70B5676B}"/>
              </a:ext>
            </a:extLst>
          </p:cNvPr>
          <p:cNvSpPr/>
          <p:nvPr/>
        </p:nvSpPr>
        <p:spPr>
          <a:xfrm>
            <a:off x="6475913" y="4399435"/>
            <a:ext cx="1261734" cy="914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08EF5D6-00CD-42F7-9727-73C64550F711}"/>
              </a:ext>
            </a:extLst>
          </p:cNvPr>
          <p:cNvSpPr>
            <a:spLocks noGrp="1"/>
          </p:cNvSpPr>
          <p:nvPr>
            <p:ph type="title"/>
          </p:nvPr>
        </p:nvSpPr>
        <p:spPr>
          <a:xfrm>
            <a:off x="173829" y="155576"/>
            <a:ext cx="8752621" cy="634999"/>
          </a:xfrm>
        </p:spPr>
        <p:txBody>
          <a:bodyPr/>
          <a:lstStyle/>
          <a:p>
            <a:r>
              <a:rPr lang="en-US" sz="2400" dirty="0"/>
              <a:t>BMCHS Training Site</a:t>
            </a:r>
          </a:p>
        </p:txBody>
      </p:sp>
      <p:graphicFrame>
        <p:nvGraphicFramePr>
          <p:cNvPr id="6" name="Diagram 5">
            <a:extLst>
              <a:ext uri="{FF2B5EF4-FFF2-40B4-BE49-F238E27FC236}">
                <a16:creationId xmlns:a16="http://schemas.microsoft.com/office/drawing/2014/main" id="{7B27F318-30A2-4342-A614-81071CE34C2D}"/>
              </a:ext>
            </a:extLst>
          </p:cNvPr>
          <p:cNvGraphicFramePr/>
          <p:nvPr>
            <p:extLst>
              <p:ext uri="{D42A27DB-BD31-4B8C-83A1-F6EECF244321}">
                <p14:modId xmlns:p14="http://schemas.microsoft.com/office/powerpoint/2010/main" val="2017279258"/>
              </p:ext>
            </p:extLst>
          </p:nvPr>
        </p:nvGraphicFramePr>
        <p:xfrm>
          <a:off x="0" y="1188189"/>
          <a:ext cx="7097636" cy="4462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4" name="Picture 2" descr="Image result for computers">
            <a:extLst>
              <a:ext uri="{FF2B5EF4-FFF2-40B4-BE49-F238E27FC236}">
                <a16:creationId xmlns:a16="http://schemas.microsoft.com/office/drawing/2014/main" id="{2DDA36AD-8C18-4527-B85C-D173D908C2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6642" y="2859906"/>
            <a:ext cx="1585554" cy="118763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BDDD0D1-3C07-4385-A1A7-1A60B1F362AB}"/>
              </a:ext>
            </a:extLst>
          </p:cNvPr>
          <p:cNvPicPr>
            <a:picLocks noChangeAspect="1"/>
          </p:cNvPicPr>
          <p:nvPr/>
        </p:nvPicPr>
        <p:blipFill>
          <a:blip r:embed="rId9"/>
          <a:stretch>
            <a:fillRect/>
          </a:stretch>
        </p:blipFill>
        <p:spPr>
          <a:xfrm>
            <a:off x="6476429" y="1362545"/>
            <a:ext cx="1149529" cy="1187635"/>
          </a:xfrm>
          <a:prstGeom prst="rect">
            <a:avLst/>
          </a:prstGeom>
          <a:ln>
            <a:solidFill>
              <a:schemeClr val="tx1"/>
            </a:solidFill>
          </a:ln>
          <a:effectLst>
            <a:outerShdw blurRad="50800" dist="38100" dir="2700000" algn="tl" rotWithShape="0">
              <a:prstClr val="black">
                <a:alpha val="40000"/>
              </a:prstClr>
            </a:outerShdw>
          </a:effectLst>
        </p:spPr>
      </p:pic>
      <p:grpSp>
        <p:nvGrpSpPr>
          <p:cNvPr id="7" name="Group 6">
            <a:extLst>
              <a:ext uri="{FF2B5EF4-FFF2-40B4-BE49-F238E27FC236}">
                <a16:creationId xmlns:a16="http://schemas.microsoft.com/office/drawing/2014/main" id="{F54B457E-79C2-4964-82E2-85B679CF6288}"/>
              </a:ext>
            </a:extLst>
          </p:cNvPr>
          <p:cNvGrpSpPr/>
          <p:nvPr/>
        </p:nvGrpSpPr>
        <p:grpSpPr>
          <a:xfrm rot="10800000">
            <a:off x="3374136" y="2602230"/>
            <a:ext cx="1438579" cy="1653540"/>
            <a:chOff x="1925984" y="1404632"/>
            <a:chExt cx="1438579" cy="1653540"/>
          </a:xfrm>
          <a:scene3d>
            <a:camera prst="orthographicFront"/>
            <a:lightRig rig="flat" dir="t"/>
          </a:scene3d>
        </p:grpSpPr>
        <p:sp>
          <p:nvSpPr>
            <p:cNvPr id="10" name="Hexagon 9">
              <a:extLst>
                <a:ext uri="{FF2B5EF4-FFF2-40B4-BE49-F238E27FC236}">
                  <a16:creationId xmlns:a16="http://schemas.microsoft.com/office/drawing/2014/main" id="{61DAFEB3-8BC9-4C5D-B6B1-3AFAFCC0865E}"/>
                </a:ext>
              </a:extLst>
            </p:cNvPr>
            <p:cNvSpPr/>
            <p:nvPr/>
          </p:nvSpPr>
          <p:spPr>
            <a:xfrm rot="5400000">
              <a:off x="1818504" y="1512112"/>
              <a:ext cx="1653540" cy="1438579"/>
            </a:xfrm>
            <a:prstGeom prst="hexagon">
              <a:avLst>
                <a:gd name="adj" fmla="val 25000"/>
                <a:gd name="vf" fmla="val 115470"/>
              </a:avLst>
            </a:prstGeom>
            <a:solidFill>
              <a:srgbClr val="00437B"/>
            </a:solidFill>
            <a:ln>
              <a:solidFill>
                <a:schemeClr val="tx1"/>
              </a:solidFill>
            </a:ln>
            <a:sp3d prstMaterial="plastic">
              <a:bevelT w="120900" h="88900"/>
              <a:bevelB w="88900" h="31750" prst="angle"/>
            </a:sp3d>
          </p:spPr>
          <p:style>
            <a:lnRef idx="0">
              <a:scrgbClr r="0" g="0" b="0"/>
            </a:lnRef>
            <a:fillRef idx="3">
              <a:scrgbClr r="0" g="0" b="0"/>
            </a:fillRef>
            <a:effectRef idx="2">
              <a:schemeClr val="dk2">
                <a:hueOff val="0"/>
                <a:satOff val="0"/>
                <a:lumOff val="0"/>
                <a:alphaOff val="0"/>
              </a:schemeClr>
            </a:effectRef>
            <a:fontRef idx="minor">
              <a:schemeClr val="lt1"/>
            </a:fontRef>
          </p:style>
        </p:sp>
        <p:sp>
          <p:nvSpPr>
            <p:cNvPr id="11" name="Hexagon 4">
              <a:extLst>
                <a:ext uri="{FF2B5EF4-FFF2-40B4-BE49-F238E27FC236}">
                  <a16:creationId xmlns:a16="http://schemas.microsoft.com/office/drawing/2014/main" id="{5DA4FFD2-7D2D-46F1-85C5-5265F5F9CC16}"/>
                </a:ext>
              </a:extLst>
            </p:cNvPr>
            <p:cNvSpPr txBox="1"/>
            <p:nvPr/>
          </p:nvSpPr>
          <p:spPr>
            <a:xfrm rot="10800000">
              <a:off x="2163728" y="1662308"/>
              <a:ext cx="981379" cy="11381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55625">
                <a:lnSpc>
                  <a:spcPct val="90000"/>
                </a:lnSpc>
                <a:spcBef>
                  <a:spcPct val="0"/>
                </a:spcBef>
                <a:spcAft>
                  <a:spcPct val="35000"/>
                </a:spcAft>
                <a:buNone/>
              </a:pPr>
              <a:r>
                <a:rPr lang="en-US" sz="1250" kern="1200" dirty="0"/>
                <a:t>Simulations</a:t>
              </a:r>
            </a:p>
          </p:txBody>
        </p:sp>
      </p:grpSp>
      <p:pic>
        <p:nvPicPr>
          <p:cNvPr id="4" name="Graphic 3" descr="Books">
            <a:extLst>
              <a:ext uri="{FF2B5EF4-FFF2-40B4-BE49-F238E27FC236}">
                <a16:creationId xmlns:a16="http://schemas.microsoft.com/office/drawing/2014/main" id="{B8143A42-AA7D-4B52-84FC-5782FA22E93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49580" y="4399435"/>
            <a:ext cx="914400" cy="914400"/>
          </a:xfrm>
          <a:prstGeom prst="rect">
            <a:avLst/>
          </a:prstGeom>
        </p:spPr>
      </p:pic>
    </p:spTree>
    <p:extLst>
      <p:ext uri="{BB962C8B-B14F-4D97-AF65-F5344CB8AC3E}">
        <p14:creationId xmlns:p14="http://schemas.microsoft.com/office/powerpoint/2010/main" val="2010151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136" name="think-cell Slide" r:id="rId7" imgW="270" imgH="270" progId="TCLayout.ActiveDocument.1">
                  <p:embed/>
                </p:oleObj>
              </mc:Choice>
              <mc:Fallback>
                <p:oleObj name="think-cell Slide" r:id="rId7" imgW="270" imgH="270" progId="TCLayout.ActiveDocument.1">
                  <p:embed/>
                  <p:pic>
                    <p:nvPicPr>
                      <p:cNvPr id="5" name="Object 4"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4"/>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Content Placeholder 1"/>
          <p:cNvSpPr>
            <a:spLocks noGrp="1"/>
          </p:cNvSpPr>
          <p:nvPr>
            <p:ph idx="1"/>
          </p:nvPr>
        </p:nvSpPr>
        <p:spPr>
          <a:xfrm>
            <a:off x="173829" y="1101261"/>
            <a:ext cx="8906163" cy="5175176"/>
          </a:xfrm>
        </p:spPr>
        <p:txBody>
          <a:bodyPr/>
          <a:lstStyle/>
          <a:p>
            <a:pPr>
              <a:lnSpc>
                <a:spcPct val="100000"/>
              </a:lnSpc>
            </a:pPr>
            <a:r>
              <a:rPr lang="en-US" sz="1800" dirty="0"/>
              <a:t>Training will be available for all aspects of Infor and complementary systems</a:t>
            </a:r>
          </a:p>
          <a:p>
            <a:pPr lvl="1">
              <a:lnSpc>
                <a:spcPct val="100000"/>
              </a:lnSpc>
              <a:buFont typeface="Wingdings" panose="05000000000000000000" pitchFamily="2" charset="2"/>
              <a:buChar char="§"/>
            </a:pPr>
            <a:r>
              <a:rPr lang="en-US" sz="1800" dirty="0"/>
              <a:t>Information about training options and schedules will be available.</a:t>
            </a:r>
          </a:p>
          <a:p>
            <a:pPr lvl="1">
              <a:lnSpc>
                <a:spcPct val="100000"/>
              </a:lnSpc>
              <a:buFont typeface="Wingdings" panose="05000000000000000000" pitchFamily="2" charset="2"/>
              <a:buChar char="§"/>
            </a:pPr>
            <a:r>
              <a:rPr lang="en-US" sz="1800" dirty="0"/>
              <a:t>Curriculum descriptions are available.</a:t>
            </a:r>
          </a:p>
          <a:p>
            <a:pPr lvl="1">
              <a:lnSpc>
                <a:spcPct val="100000"/>
              </a:lnSpc>
              <a:buFont typeface="Wingdings" panose="05000000000000000000" pitchFamily="2" charset="2"/>
              <a:buChar char="§"/>
            </a:pPr>
            <a:r>
              <a:rPr lang="en-US" sz="1800" dirty="0"/>
              <a:t>SharePoint site available for information, updated as go live approaches.</a:t>
            </a:r>
          </a:p>
          <a:p>
            <a:pPr marL="344488" lvl="1" indent="0">
              <a:lnSpc>
                <a:spcPct val="100000"/>
              </a:lnSpc>
              <a:buNone/>
            </a:pPr>
            <a:endParaRPr lang="en-US" sz="1800" dirty="0"/>
          </a:p>
          <a:p>
            <a:pPr>
              <a:lnSpc>
                <a:spcPct val="100000"/>
              </a:lnSpc>
            </a:pPr>
            <a:r>
              <a:rPr lang="en-US" sz="1800" dirty="0"/>
              <a:t> </a:t>
            </a:r>
            <a:r>
              <a:rPr lang="en-US" sz="1800" dirty="0">
                <a:solidFill>
                  <a:schemeClr val="tx2">
                    <a:lumMod val="75000"/>
                  </a:schemeClr>
                </a:solidFill>
                <a:hlinkClick r:id="rId9">
                  <a:extLst>
                    <a:ext uri="{A12FA001-AC4F-418D-AE19-62706E023703}">
                      <ahyp:hlinkClr xmlns:ahyp="http://schemas.microsoft.com/office/drawing/2018/hyperlinkcolor" val="tx"/>
                    </a:ext>
                  </a:extLst>
                </a:hlinkClick>
              </a:rPr>
              <a:t>INFOR-Cloud-Training@bmc.org</a:t>
            </a:r>
            <a:r>
              <a:rPr lang="en-US" sz="1800" dirty="0"/>
              <a:t> – email address for questions, monitored.</a:t>
            </a:r>
          </a:p>
          <a:p>
            <a:pPr>
              <a:lnSpc>
                <a:spcPct val="100000"/>
              </a:lnSpc>
            </a:pPr>
            <a:endParaRPr lang="en-US" sz="1800" dirty="0"/>
          </a:p>
          <a:p>
            <a:pPr>
              <a:lnSpc>
                <a:spcPct val="100000"/>
              </a:lnSpc>
              <a:spcBef>
                <a:spcPts val="400"/>
              </a:spcBef>
              <a:spcAft>
                <a:spcPts val="600"/>
              </a:spcAft>
            </a:pPr>
            <a:r>
              <a:rPr lang="en-US" sz="1800" dirty="0"/>
              <a:t>Who will need training and why?</a:t>
            </a:r>
          </a:p>
          <a:p>
            <a:pPr lvl="1">
              <a:lnSpc>
                <a:spcPct val="100000"/>
              </a:lnSpc>
              <a:spcBef>
                <a:spcPts val="400"/>
              </a:spcBef>
              <a:spcAft>
                <a:spcPts val="600"/>
              </a:spcAft>
              <a:buFont typeface="Wingdings" panose="05000000000000000000" pitchFamily="2" charset="2"/>
              <a:buChar char="§"/>
            </a:pPr>
            <a:r>
              <a:rPr lang="en-US" sz="1800" dirty="0"/>
              <a:t>Most non-Finance users will require training in limited areas</a:t>
            </a:r>
          </a:p>
          <a:p>
            <a:pPr marL="801688" lvl="2" indent="-285750">
              <a:spcBef>
                <a:spcPts val="400"/>
              </a:spcBef>
              <a:spcAft>
                <a:spcPts val="600"/>
              </a:spcAft>
              <a:buFont typeface="Wingdings" panose="05000000000000000000" pitchFamily="2" charset="2"/>
              <a:buChar char="§"/>
            </a:pPr>
            <a:r>
              <a:rPr lang="en-US" sz="1800" dirty="0"/>
              <a:t>Staff who create requisitions will likely be creating requisitions in Infor.</a:t>
            </a:r>
          </a:p>
          <a:p>
            <a:pPr marL="801688" lvl="2" indent="-285750">
              <a:spcBef>
                <a:spcPts val="400"/>
              </a:spcBef>
              <a:spcAft>
                <a:spcPts val="600"/>
              </a:spcAft>
              <a:buFont typeface="Wingdings" panose="05000000000000000000" pitchFamily="2" charset="2"/>
              <a:buChar char="§"/>
            </a:pPr>
            <a:r>
              <a:rPr lang="en-US" sz="1800" dirty="0"/>
              <a:t>Invoice entry automation may eliminate the need for some user access.</a:t>
            </a:r>
          </a:p>
          <a:p>
            <a:pPr marL="801688" lvl="2" indent="-285750">
              <a:spcBef>
                <a:spcPts val="400"/>
              </a:spcBef>
              <a:spcAft>
                <a:spcPts val="600"/>
              </a:spcAft>
              <a:buFont typeface="Wingdings" panose="05000000000000000000" pitchFamily="2" charset="2"/>
              <a:buChar char="§"/>
            </a:pPr>
            <a:r>
              <a:rPr lang="en-US" sz="1800" dirty="0"/>
              <a:t>Electronic invoice approvals will require system access and training.</a:t>
            </a:r>
          </a:p>
          <a:p>
            <a:pPr marL="801688" lvl="2" indent="-285750">
              <a:spcBef>
                <a:spcPts val="400"/>
              </a:spcBef>
              <a:spcAft>
                <a:spcPts val="600"/>
              </a:spcAft>
              <a:buFont typeface="Wingdings" panose="05000000000000000000" pitchFamily="2" charset="2"/>
              <a:buChar char="§"/>
            </a:pPr>
            <a:r>
              <a:rPr lang="en-US" sz="1800" dirty="0"/>
              <a:t>Approvers will likely be approving in Infor.</a:t>
            </a:r>
          </a:p>
          <a:p>
            <a:pPr marL="801688" lvl="2" indent="-285750">
              <a:spcBef>
                <a:spcPts val="400"/>
              </a:spcBef>
              <a:spcAft>
                <a:spcPts val="600"/>
              </a:spcAft>
              <a:buFont typeface="Wingdings" panose="05000000000000000000" pitchFamily="2" charset="2"/>
              <a:buChar char="§"/>
            </a:pPr>
            <a:endParaRPr lang="en-US" sz="1800" dirty="0"/>
          </a:p>
        </p:txBody>
      </p:sp>
      <p:sp>
        <p:nvSpPr>
          <p:cNvPr id="3" name="Title 2"/>
          <p:cNvSpPr>
            <a:spLocks noGrp="1"/>
          </p:cNvSpPr>
          <p:nvPr>
            <p:ph type="title"/>
          </p:nvPr>
        </p:nvSpPr>
        <p:spPr/>
        <p:txBody>
          <a:bodyPr/>
          <a:lstStyle/>
          <a:p>
            <a:r>
              <a:rPr lang="en-US" sz="2400" dirty="0"/>
              <a:t>User Training</a:t>
            </a:r>
            <a:endParaRPr lang="en-US" dirty="0"/>
          </a:p>
        </p:txBody>
      </p:sp>
    </p:spTree>
    <p:custDataLst>
      <p:tags r:id="rId2"/>
    </p:custDataLst>
    <p:extLst>
      <p:ext uri="{BB962C8B-B14F-4D97-AF65-F5344CB8AC3E}">
        <p14:creationId xmlns:p14="http://schemas.microsoft.com/office/powerpoint/2010/main" val="1542809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8" name="think-cell Slide" r:id="rId7" imgW="270" imgH="270" progId="TCLayout.ActiveDocument.1">
                  <p:embed/>
                </p:oleObj>
              </mc:Choice>
              <mc:Fallback>
                <p:oleObj name="think-cell Slide" r:id="rId7" imgW="270" imgH="270" progId="TCLayout.ActiveDocument.1">
                  <p:embed/>
                  <p:pic>
                    <p:nvPicPr>
                      <p:cNvPr id="5" name="Object 4"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4"/>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Content Placeholder 1"/>
          <p:cNvSpPr>
            <a:spLocks noGrp="1"/>
          </p:cNvSpPr>
          <p:nvPr>
            <p:ph idx="1"/>
          </p:nvPr>
        </p:nvSpPr>
        <p:spPr>
          <a:xfrm>
            <a:off x="173829" y="989943"/>
            <a:ext cx="8906163" cy="5175176"/>
          </a:xfrm>
        </p:spPr>
        <p:txBody>
          <a:bodyPr/>
          <a:lstStyle/>
          <a:p>
            <a:pPr>
              <a:lnSpc>
                <a:spcPct val="100000"/>
              </a:lnSpc>
            </a:pPr>
            <a:r>
              <a:rPr lang="en-US" sz="1800" dirty="0"/>
              <a:t>Do you requisition or order services, goods and supplies?</a:t>
            </a:r>
          </a:p>
          <a:p>
            <a:pPr lvl="1">
              <a:lnSpc>
                <a:spcPct val="100000"/>
              </a:lnSpc>
            </a:pPr>
            <a:r>
              <a:rPr lang="en-US" sz="1800" dirty="0"/>
              <a:t>Course: Infor CSF Requisition Processing with RSS Receiving</a:t>
            </a:r>
          </a:p>
          <a:p>
            <a:pPr>
              <a:lnSpc>
                <a:spcPct val="100000"/>
              </a:lnSpc>
            </a:pPr>
            <a:r>
              <a:rPr lang="en-US" sz="1800" dirty="0"/>
              <a:t>Do you approve requisitions?</a:t>
            </a:r>
          </a:p>
          <a:p>
            <a:pPr lvl="1">
              <a:lnSpc>
                <a:spcPct val="100000"/>
              </a:lnSpc>
            </a:pPr>
            <a:r>
              <a:rPr lang="en-US" sz="1800" dirty="0"/>
              <a:t>Course: Infor CSF Requisition Approval</a:t>
            </a:r>
          </a:p>
          <a:p>
            <a:pPr>
              <a:lnSpc>
                <a:spcPct val="100000"/>
              </a:lnSpc>
            </a:pPr>
            <a:r>
              <a:rPr lang="en-US" sz="1800" dirty="0"/>
              <a:t>Do you approve AP invoices? This process is now automated.</a:t>
            </a:r>
          </a:p>
          <a:p>
            <a:pPr lvl="1">
              <a:lnSpc>
                <a:spcPct val="100000"/>
              </a:lnSpc>
            </a:pPr>
            <a:r>
              <a:rPr lang="en-US" sz="1800" dirty="0"/>
              <a:t>Course: Infor CSF Invoice Approval (eLearning available)</a:t>
            </a:r>
          </a:p>
          <a:p>
            <a:pPr>
              <a:lnSpc>
                <a:spcPct val="100000"/>
              </a:lnSpc>
            </a:pPr>
            <a:r>
              <a:rPr lang="en-US" sz="1800" dirty="0"/>
              <a:t>Do you submit check requests for Goods and Services?</a:t>
            </a:r>
          </a:p>
          <a:p>
            <a:pPr lvl="1">
              <a:lnSpc>
                <a:spcPct val="100000"/>
              </a:lnSpc>
            </a:pPr>
            <a:r>
              <a:rPr lang="en-US" sz="1800" dirty="0"/>
              <a:t>The new Infor software provides electronic Invoice approval.</a:t>
            </a:r>
          </a:p>
          <a:p>
            <a:pPr lvl="1">
              <a:lnSpc>
                <a:spcPct val="100000"/>
              </a:lnSpc>
            </a:pPr>
            <a:r>
              <a:rPr lang="en-US" sz="1800" dirty="0"/>
              <a:t>Therefore, AP check request are no longer needed and no training is required.</a:t>
            </a:r>
          </a:p>
          <a:p>
            <a:pPr>
              <a:lnSpc>
                <a:spcPct val="100000"/>
              </a:lnSpc>
            </a:pPr>
            <a:r>
              <a:rPr lang="en-US" sz="1800" dirty="0"/>
              <a:t>Do you submit for reimbursement of travel and expenses?</a:t>
            </a:r>
          </a:p>
          <a:p>
            <a:pPr lvl="1">
              <a:lnSpc>
                <a:spcPct val="100000"/>
              </a:lnSpc>
            </a:pPr>
            <a:r>
              <a:rPr lang="en-US" sz="1800" dirty="0"/>
              <a:t>Infor CSF: Chrome River Introduction</a:t>
            </a:r>
          </a:p>
          <a:p>
            <a:pPr>
              <a:lnSpc>
                <a:spcPct val="100000"/>
              </a:lnSpc>
            </a:pPr>
            <a:r>
              <a:rPr lang="en-US" sz="1800" dirty="0"/>
              <a:t>Do you use reports?</a:t>
            </a:r>
          </a:p>
          <a:p>
            <a:pPr lvl="1">
              <a:lnSpc>
                <a:spcPct val="100000"/>
              </a:lnSpc>
            </a:pPr>
            <a:r>
              <a:rPr lang="en-US" sz="1800" dirty="0"/>
              <a:t>Research specific Reporting training will be available in November</a:t>
            </a:r>
          </a:p>
          <a:p>
            <a:pPr>
              <a:lnSpc>
                <a:spcPct val="100000"/>
              </a:lnSpc>
            </a:pPr>
            <a:r>
              <a:rPr lang="en-US" sz="1800" dirty="0"/>
              <a:t> </a:t>
            </a:r>
            <a:r>
              <a:rPr lang="en-US" sz="1800" dirty="0">
                <a:solidFill>
                  <a:schemeClr val="tx2">
                    <a:lumMod val="75000"/>
                  </a:schemeClr>
                </a:solidFill>
                <a:hlinkClick r:id="rId9">
                  <a:extLst>
                    <a:ext uri="{A12FA001-AC4F-418D-AE19-62706E023703}">
                      <ahyp:hlinkClr xmlns:ahyp="http://schemas.microsoft.com/office/drawing/2018/hyperlinkcolor" val="tx"/>
                    </a:ext>
                  </a:extLst>
                </a:hlinkClick>
              </a:rPr>
              <a:t>INFOR-Cloud-Training@bmc.org</a:t>
            </a:r>
            <a:r>
              <a:rPr lang="en-US" sz="1800" dirty="0"/>
              <a:t> – email address for questions, monitored.</a:t>
            </a:r>
          </a:p>
          <a:p>
            <a:pPr>
              <a:lnSpc>
                <a:spcPct val="100000"/>
              </a:lnSpc>
            </a:pPr>
            <a:endParaRPr lang="en-US" sz="1800" dirty="0"/>
          </a:p>
        </p:txBody>
      </p:sp>
      <p:sp>
        <p:nvSpPr>
          <p:cNvPr id="3" name="Title 2"/>
          <p:cNvSpPr>
            <a:spLocks noGrp="1"/>
          </p:cNvSpPr>
          <p:nvPr>
            <p:ph type="title"/>
          </p:nvPr>
        </p:nvSpPr>
        <p:spPr/>
        <p:txBody>
          <a:bodyPr/>
          <a:lstStyle/>
          <a:p>
            <a:r>
              <a:rPr lang="en-US" sz="2400" dirty="0"/>
              <a:t>User Training – Courses Needed</a:t>
            </a:r>
            <a:endParaRPr lang="en-US" dirty="0"/>
          </a:p>
        </p:txBody>
      </p:sp>
    </p:spTree>
    <p:custDataLst>
      <p:tags r:id="rId2"/>
    </p:custDataLst>
    <p:extLst>
      <p:ext uri="{BB962C8B-B14F-4D97-AF65-F5344CB8AC3E}">
        <p14:creationId xmlns:p14="http://schemas.microsoft.com/office/powerpoint/2010/main" val="3037551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Next Steps…. </a:t>
            </a:r>
          </a:p>
        </p:txBody>
      </p:sp>
      <p:sp>
        <p:nvSpPr>
          <p:cNvPr id="2" name="Content Placeholder 1"/>
          <p:cNvSpPr>
            <a:spLocks noGrp="1"/>
          </p:cNvSpPr>
          <p:nvPr>
            <p:ph idx="1"/>
          </p:nvPr>
        </p:nvSpPr>
        <p:spPr/>
        <p:txBody>
          <a:bodyPr/>
          <a:lstStyle/>
          <a:p>
            <a:pPr>
              <a:buFont typeface="Wingdings" panose="05000000000000000000" pitchFamily="2" charset="2"/>
              <a:buChar char="Ø"/>
              <a:defRPr/>
            </a:pPr>
            <a:r>
              <a:rPr lang="en-US" altLang="en-US" sz="1800" b="1" dirty="0"/>
              <a:t>Old to New Mappings </a:t>
            </a:r>
          </a:p>
          <a:p>
            <a:pPr lvl="1">
              <a:defRPr/>
            </a:pPr>
            <a:r>
              <a:rPr lang="en-US" altLang="en-US" dirty="0"/>
              <a:t>Will provide the following:</a:t>
            </a:r>
          </a:p>
          <a:p>
            <a:pPr lvl="2">
              <a:defRPr/>
            </a:pPr>
            <a:r>
              <a:rPr lang="en-US" altLang="en-US" dirty="0"/>
              <a:t>Old to new G/L strings</a:t>
            </a:r>
          </a:p>
          <a:p>
            <a:pPr lvl="3">
              <a:defRPr/>
            </a:pPr>
            <a:r>
              <a:rPr lang="en-US" altLang="en-US" dirty="0"/>
              <a:t>Accounting Unit to Cost Center </a:t>
            </a:r>
          </a:p>
          <a:p>
            <a:pPr lvl="3">
              <a:defRPr/>
            </a:pPr>
            <a:r>
              <a:rPr lang="en-US" altLang="en-US" dirty="0"/>
              <a:t>Projects (old to new numbering)</a:t>
            </a:r>
          </a:p>
          <a:p>
            <a:pPr lvl="3">
              <a:defRPr/>
            </a:pPr>
            <a:r>
              <a:rPr lang="en-US" altLang="en-US" dirty="0"/>
              <a:t>Detail Accounts plus a Glossary describing usage</a:t>
            </a:r>
            <a:endParaRPr lang="en-US" altLang="en-US" sz="1200" dirty="0"/>
          </a:p>
          <a:p>
            <a:pPr>
              <a:buFont typeface="Wingdings" panose="05000000000000000000" pitchFamily="2" charset="2"/>
              <a:buChar char="Ø"/>
              <a:defRPr/>
            </a:pPr>
            <a:r>
              <a:rPr lang="en-US" altLang="en-US" sz="1800" b="1" dirty="0"/>
              <a:t>Training 			 		</a:t>
            </a:r>
          </a:p>
          <a:p>
            <a:pPr lvl="1">
              <a:defRPr/>
            </a:pPr>
            <a:r>
              <a:rPr lang="en-US" altLang="en-US" dirty="0"/>
              <a:t>Grant and Fund Team Specific</a:t>
            </a:r>
          </a:p>
          <a:p>
            <a:pPr lvl="2">
              <a:defRPr/>
            </a:pPr>
            <a:r>
              <a:rPr lang="en-US" altLang="en-US" dirty="0"/>
              <a:t>Reporting</a:t>
            </a:r>
          </a:p>
          <a:p>
            <a:pPr lvl="1">
              <a:defRPr/>
            </a:pPr>
            <a:r>
              <a:rPr lang="en-US" altLang="en-US" dirty="0"/>
              <a:t>BMCHS-Wide</a:t>
            </a:r>
          </a:p>
          <a:p>
            <a:pPr lvl="2">
              <a:defRPr/>
            </a:pPr>
            <a:r>
              <a:rPr lang="en-US" altLang="en-US" dirty="0"/>
              <a:t>Accounts Payable</a:t>
            </a:r>
          </a:p>
          <a:p>
            <a:pPr lvl="3">
              <a:defRPr/>
            </a:pPr>
            <a:r>
              <a:rPr lang="en-US" altLang="en-US" dirty="0"/>
              <a:t>Centralized AP Invoice receiving</a:t>
            </a:r>
          </a:p>
          <a:p>
            <a:pPr lvl="3">
              <a:defRPr/>
            </a:pPr>
            <a:r>
              <a:rPr lang="en-US" altLang="en-US" dirty="0"/>
              <a:t>Automated AP Invoice approval </a:t>
            </a:r>
          </a:p>
          <a:p>
            <a:pPr lvl="3">
              <a:defRPr/>
            </a:pPr>
            <a:r>
              <a:rPr lang="en-US" altLang="en-US" dirty="0"/>
              <a:t>Travel &amp; expenses (Chrome River) </a:t>
            </a:r>
          </a:p>
          <a:p>
            <a:pPr lvl="3">
              <a:defRPr/>
            </a:pPr>
            <a:r>
              <a:rPr lang="en-US" altLang="en-US" dirty="0"/>
              <a:t>No more check requests</a:t>
            </a:r>
          </a:p>
          <a:p>
            <a:pPr lvl="2">
              <a:defRPr/>
            </a:pPr>
            <a:r>
              <a:rPr lang="en-US" altLang="en-US" dirty="0"/>
              <a:t>Reporting </a:t>
            </a:r>
          </a:p>
          <a:p>
            <a:pPr lvl="2">
              <a:defRPr/>
            </a:pPr>
            <a:r>
              <a:rPr lang="en-US" altLang="en-US" dirty="0"/>
              <a:t>New end user forms (e.g. request of new accounting unit/access to systems)</a:t>
            </a:r>
          </a:p>
          <a:p>
            <a:endParaRPr lang="en-US" dirty="0"/>
          </a:p>
        </p:txBody>
      </p:sp>
    </p:spTree>
    <p:custDataLst>
      <p:tags r:id="rId1"/>
    </p:custDataLst>
    <p:extLst>
      <p:ext uri="{BB962C8B-B14F-4D97-AF65-F5344CB8AC3E}">
        <p14:creationId xmlns:p14="http://schemas.microsoft.com/office/powerpoint/2010/main" val="413650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8D4D8F-5FEE-4354-AF69-E93103ADA7E9}"/>
              </a:ext>
            </a:extLst>
          </p:cNvPr>
          <p:cNvSpPr/>
          <p:nvPr/>
        </p:nvSpPr>
        <p:spPr>
          <a:xfrm>
            <a:off x="522513" y="905232"/>
            <a:ext cx="7959749" cy="3970318"/>
          </a:xfrm>
          <a:prstGeom prst="rect">
            <a:avLst/>
          </a:prstGeom>
        </p:spPr>
        <p:txBody>
          <a:bodyPr wrap="square">
            <a:spAutoFit/>
          </a:bodyPr>
          <a:lstStyle/>
          <a:p>
            <a:r>
              <a:rPr lang="en-US" b="1" dirty="0"/>
              <a:t> </a:t>
            </a:r>
            <a:r>
              <a:rPr lang="en-US" sz="1050" dirty="0"/>
              <a:t> 		</a:t>
            </a:r>
          </a:p>
          <a:p>
            <a:pPr marL="285750" indent="-285750" fontAlgn="ctr">
              <a:buFont typeface="Wingdings" panose="05000000000000000000" pitchFamily="2" charset="2"/>
              <a:buChar char="q"/>
            </a:pPr>
            <a:r>
              <a:rPr lang="en-US" dirty="0">
                <a:solidFill>
                  <a:schemeClr val="accent6">
                    <a:lumMod val="75000"/>
                  </a:schemeClr>
                </a:solidFill>
              </a:rPr>
              <a:t>Welcome Note</a:t>
            </a:r>
          </a:p>
          <a:p>
            <a:pPr marL="285750" indent="-285750" fontAlgn="ctr">
              <a:buFont typeface="Wingdings" panose="05000000000000000000" pitchFamily="2" charset="2"/>
              <a:buChar char="q"/>
            </a:pPr>
            <a:r>
              <a:rPr lang="en-US" dirty="0">
                <a:solidFill>
                  <a:schemeClr val="accent6">
                    <a:lumMod val="75000"/>
                  </a:schemeClr>
                </a:solidFill>
              </a:rPr>
              <a:t>What is Infor and Why are we Implementing it?</a:t>
            </a:r>
          </a:p>
          <a:p>
            <a:pPr marL="285750" indent="-285750" fontAlgn="ctr">
              <a:buFont typeface="Wingdings" panose="05000000000000000000" pitchFamily="2" charset="2"/>
              <a:buChar char="q"/>
            </a:pPr>
            <a:r>
              <a:rPr lang="en-US" dirty="0">
                <a:solidFill>
                  <a:schemeClr val="accent6">
                    <a:lumMod val="75000"/>
                  </a:schemeClr>
                </a:solidFill>
              </a:rPr>
              <a:t>Project Overview – Strategic Improvements</a:t>
            </a:r>
          </a:p>
          <a:p>
            <a:pPr marL="285750" indent="-285750" fontAlgn="ctr">
              <a:buFont typeface="Wingdings" panose="05000000000000000000" pitchFamily="2" charset="2"/>
              <a:buChar char="q"/>
            </a:pPr>
            <a:r>
              <a:rPr lang="en-US" dirty="0">
                <a:solidFill>
                  <a:schemeClr val="accent6">
                    <a:lumMod val="75000"/>
                  </a:schemeClr>
                </a:solidFill>
              </a:rPr>
              <a:t>Timing of Implementation</a:t>
            </a:r>
          </a:p>
          <a:p>
            <a:pPr marL="285750" indent="-285750" fontAlgn="ctr">
              <a:buFont typeface="Wingdings" panose="05000000000000000000" pitchFamily="2" charset="2"/>
              <a:buChar char="q"/>
            </a:pPr>
            <a:r>
              <a:rPr lang="en-US" dirty="0">
                <a:solidFill>
                  <a:schemeClr val="accent6">
                    <a:lumMod val="75000"/>
                  </a:schemeClr>
                </a:solidFill>
              </a:rPr>
              <a:t>What Systems are Impacted?</a:t>
            </a:r>
          </a:p>
          <a:p>
            <a:pPr marL="285750" indent="-285750" fontAlgn="ctr">
              <a:buFont typeface="Wingdings" panose="05000000000000000000" pitchFamily="2" charset="2"/>
              <a:buChar char="q"/>
            </a:pPr>
            <a:r>
              <a:rPr lang="en-US" dirty="0">
                <a:solidFill>
                  <a:schemeClr val="accent6">
                    <a:lumMod val="75000"/>
                  </a:schemeClr>
                </a:solidFill>
              </a:rPr>
              <a:t>Improvements</a:t>
            </a:r>
          </a:p>
          <a:p>
            <a:pPr marL="742950" lvl="1" indent="-285750" fontAlgn="ctr">
              <a:buFont typeface="Wingdings" panose="05000000000000000000" pitchFamily="2" charset="2"/>
              <a:buChar char="q"/>
            </a:pPr>
            <a:r>
              <a:rPr lang="en-US" dirty="0">
                <a:solidFill>
                  <a:schemeClr val="accent6">
                    <a:lumMod val="75000"/>
                  </a:schemeClr>
                </a:solidFill>
              </a:rPr>
              <a:t>System Improvements</a:t>
            </a:r>
          </a:p>
          <a:p>
            <a:pPr marL="742950" lvl="1" indent="-285750" fontAlgn="ctr">
              <a:buFont typeface="Wingdings" panose="05000000000000000000" pitchFamily="2" charset="2"/>
              <a:buChar char="q"/>
            </a:pPr>
            <a:r>
              <a:rPr lang="en-US" dirty="0">
                <a:solidFill>
                  <a:schemeClr val="accent6">
                    <a:lumMod val="75000"/>
                  </a:schemeClr>
                </a:solidFill>
              </a:rPr>
              <a:t>Common Enhancements for All End Users</a:t>
            </a:r>
          </a:p>
          <a:p>
            <a:pPr marL="742950" lvl="1" indent="-285750" fontAlgn="ctr">
              <a:buFont typeface="Wingdings" panose="05000000000000000000" pitchFamily="2" charset="2"/>
              <a:buChar char="q"/>
            </a:pPr>
            <a:r>
              <a:rPr lang="en-US" dirty="0">
                <a:solidFill>
                  <a:schemeClr val="accent6">
                    <a:lumMod val="75000"/>
                  </a:schemeClr>
                </a:solidFill>
              </a:rPr>
              <a:t>Accounts Payable Improvements	</a:t>
            </a:r>
          </a:p>
          <a:p>
            <a:pPr marL="742950" lvl="1" indent="-285750" fontAlgn="ctr">
              <a:buFont typeface="Wingdings" panose="05000000000000000000" pitchFamily="2" charset="2"/>
              <a:buChar char="q"/>
            </a:pPr>
            <a:r>
              <a:rPr lang="en-US" dirty="0">
                <a:solidFill>
                  <a:schemeClr val="accent6">
                    <a:lumMod val="75000"/>
                  </a:schemeClr>
                </a:solidFill>
              </a:rPr>
              <a:t>Reporting Improvements</a:t>
            </a:r>
          </a:p>
          <a:p>
            <a:pPr marL="285750" indent="-285750" fontAlgn="auto">
              <a:buFont typeface="Wingdings" panose="05000000000000000000" pitchFamily="2" charset="2"/>
              <a:buChar char="q"/>
            </a:pPr>
            <a:r>
              <a:rPr lang="en-US" dirty="0">
                <a:solidFill>
                  <a:schemeClr val="accent6">
                    <a:lumMod val="75000"/>
                  </a:schemeClr>
                </a:solidFill>
              </a:rPr>
              <a:t>Grants and Funds Specific</a:t>
            </a:r>
          </a:p>
          <a:p>
            <a:pPr marL="285750" indent="-285750" fontAlgn="auto">
              <a:buFont typeface="Wingdings" panose="05000000000000000000" pitchFamily="2" charset="2"/>
              <a:buChar char="q"/>
            </a:pPr>
            <a:r>
              <a:rPr lang="en-US" dirty="0">
                <a:solidFill>
                  <a:schemeClr val="accent6">
                    <a:lumMod val="75000"/>
                  </a:schemeClr>
                </a:solidFill>
              </a:rPr>
              <a:t>Training Plan and Schedule</a:t>
            </a:r>
          </a:p>
          <a:p>
            <a:pPr marL="285750" indent="-285750" fontAlgn="auto">
              <a:buFont typeface="Wingdings" panose="05000000000000000000" pitchFamily="2" charset="2"/>
              <a:buChar char="q"/>
            </a:pPr>
            <a:r>
              <a:rPr lang="en-US" dirty="0">
                <a:solidFill>
                  <a:schemeClr val="accent6">
                    <a:lumMod val="75000"/>
                  </a:schemeClr>
                </a:solidFill>
              </a:rPr>
              <a:t>Next Steps</a:t>
            </a:r>
            <a:endParaRPr lang="en-US" dirty="0">
              <a:solidFill>
                <a:schemeClr val="accent6">
                  <a:lumMod val="75000"/>
                </a:schemeClr>
              </a:solidFill>
              <a:highlight>
                <a:srgbClr val="FFFF00"/>
              </a:highlight>
            </a:endParaRPr>
          </a:p>
        </p:txBody>
      </p:sp>
      <p:sp>
        <p:nvSpPr>
          <p:cNvPr id="6" name="Title 2">
            <a:extLst>
              <a:ext uri="{FF2B5EF4-FFF2-40B4-BE49-F238E27FC236}">
                <a16:creationId xmlns:a16="http://schemas.microsoft.com/office/drawing/2014/main" id="{F2619805-8AE0-4B02-B6B2-17B5DD441341}"/>
              </a:ext>
            </a:extLst>
          </p:cNvPr>
          <p:cNvSpPr>
            <a:spLocks noGrp="1"/>
          </p:cNvSpPr>
          <p:nvPr>
            <p:ph type="title"/>
          </p:nvPr>
        </p:nvSpPr>
        <p:spPr>
          <a:xfrm>
            <a:off x="121751" y="267112"/>
            <a:ext cx="7813650" cy="298327"/>
          </a:xfrm>
        </p:spPr>
        <p:txBody>
          <a:bodyPr/>
          <a:lstStyle/>
          <a:p>
            <a:r>
              <a:rPr lang="en-US" sz="2800" dirty="0"/>
              <a:t>Agenda</a:t>
            </a:r>
          </a:p>
        </p:txBody>
      </p:sp>
    </p:spTree>
    <p:extLst>
      <p:ext uri="{BB962C8B-B14F-4D97-AF65-F5344CB8AC3E}">
        <p14:creationId xmlns:p14="http://schemas.microsoft.com/office/powerpoint/2010/main" val="1602626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0" name="think-cell Slide" r:id="rId5" imgW="572" imgH="429" progId="TCLayout.ActiveDocument.1">
                  <p:embed/>
                </p:oleObj>
              </mc:Choice>
              <mc:Fallback>
                <p:oleObj name="think-cell Slide" r:id="rId5" imgW="572" imgH="429"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ctrTitle"/>
          </p:nvPr>
        </p:nvSpPr>
        <p:spPr/>
        <p:txBody>
          <a:bodyPr/>
          <a:lstStyle/>
          <a:p>
            <a:r>
              <a:rPr lang="en-US" dirty="0"/>
              <a:t>Appendix - Infor Training </a:t>
            </a:r>
            <a:br>
              <a:rPr lang="en-US" dirty="0"/>
            </a:br>
            <a:r>
              <a:rPr lang="en-US" dirty="0"/>
              <a:t>Tips to Find Information in Workday </a:t>
            </a:r>
            <a:br>
              <a:rPr lang="en-US" dirty="0"/>
            </a:br>
            <a:br>
              <a:rPr lang="en-US" dirty="0"/>
            </a:br>
            <a:endParaRPr lang="en-US" dirty="0"/>
          </a:p>
        </p:txBody>
      </p:sp>
      <p:pic>
        <p:nvPicPr>
          <p:cNvPr id="7" name="Picture 6" descr="A drawing of a cartoon character&#10;&#10;Description automatically generated">
            <a:extLst>
              <a:ext uri="{FF2B5EF4-FFF2-40B4-BE49-F238E27FC236}">
                <a16:creationId xmlns:a16="http://schemas.microsoft.com/office/drawing/2014/main" id="{D3FB4B3E-8618-4351-9D3E-255FBA9C3CE6}"/>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63504" y="6420846"/>
            <a:ext cx="375920" cy="375920"/>
          </a:xfrm>
          <a:prstGeom prst="rect">
            <a:avLst/>
          </a:prstGeom>
        </p:spPr>
      </p:pic>
    </p:spTree>
    <p:extLst>
      <p:ext uri="{BB962C8B-B14F-4D97-AF65-F5344CB8AC3E}">
        <p14:creationId xmlns:p14="http://schemas.microsoft.com/office/powerpoint/2010/main" val="3795971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407057" y="1425302"/>
            <a:ext cx="3514725" cy="4210050"/>
          </a:xfrm>
          <a:prstGeom prst="rect">
            <a:avLst/>
          </a:prstGeom>
        </p:spPr>
      </p:pic>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a:t>Workday  - How to Access Courses </a:t>
            </a:r>
          </a:p>
        </p:txBody>
      </p:sp>
      <p:pic>
        <p:nvPicPr>
          <p:cNvPr id="6" name="Picture 5"/>
          <p:cNvPicPr>
            <a:picLocks noChangeAspect="1"/>
          </p:cNvPicPr>
          <p:nvPr/>
        </p:nvPicPr>
        <p:blipFill>
          <a:blip r:embed="rId4"/>
          <a:stretch>
            <a:fillRect/>
          </a:stretch>
        </p:blipFill>
        <p:spPr>
          <a:xfrm>
            <a:off x="5221877" y="3252243"/>
            <a:ext cx="3124200" cy="1990725"/>
          </a:xfrm>
          <a:prstGeom prst="rect">
            <a:avLst/>
          </a:prstGeom>
        </p:spPr>
      </p:pic>
      <p:sp>
        <p:nvSpPr>
          <p:cNvPr id="7" name="Rectangle 6"/>
          <p:cNvSpPr/>
          <p:nvPr/>
        </p:nvSpPr>
        <p:spPr>
          <a:xfrm>
            <a:off x="5547361" y="4798423"/>
            <a:ext cx="731520" cy="4445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6278881" y="4798423"/>
            <a:ext cx="705393" cy="2002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90011" y="1706880"/>
            <a:ext cx="1773242" cy="584775"/>
          </a:xfrm>
          <a:prstGeom prst="rect">
            <a:avLst/>
          </a:prstGeom>
          <a:noFill/>
        </p:spPr>
        <p:txBody>
          <a:bodyPr wrap="none" rtlCol="0">
            <a:spAutoFit/>
          </a:bodyPr>
          <a:lstStyle/>
          <a:p>
            <a:pPr marL="228600" indent="-228600">
              <a:buFont typeface="Wingdings" panose="05000000000000000000" pitchFamily="2" charset="2"/>
              <a:buChar char="§"/>
            </a:pPr>
            <a:r>
              <a:rPr lang="en-US" sz="1600" dirty="0">
                <a:latin typeface="Arial" panose="020B0604020202020204" pitchFamily="34" charset="0"/>
                <a:cs typeface="Arial" panose="020B0604020202020204" pitchFamily="34" charset="0"/>
              </a:rPr>
              <a:t>Go to Learning</a:t>
            </a:r>
          </a:p>
          <a:p>
            <a:pPr marL="228600" indent="-228600">
              <a:buFont typeface="Wingdings" panose="05000000000000000000" pitchFamily="2" charset="2"/>
              <a:buChar char="§"/>
            </a:pPr>
            <a:r>
              <a:rPr lang="en-US" sz="1600" dirty="0">
                <a:latin typeface="Arial" panose="020B0604020202020204" pitchFamily="34" charset="0"/>
                <a:cs typeface="Arial" panose="020B0604020202020204" pitchFamily="34" charset="0"/>
              </a:rPr>
              <a:t>Then Topics </a:t>
            </a:r>
          </a:p>
        </p:txBody>
      </p:sp>
      <p:pic>
        <p:nvPicPr>
          <p:cNvPr id="12" name="Picture 11" descr="A drawing of a cartoon character&#10;&#10;Description automatically generated">
            <a:extLst>
              <a:ext uri="{FF2B5EF4-FFF2-40B4-BE49-F238E27FC236}">
                <a16:creationId xmlns:a16="http://schemas.microsoft.com/office/drawing/2014/main" id="{D3FB4B3E-8618-4351-9D3E-255FBA9C3CE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72213" y="6420846"/>
            <a:ext cx="375920" cy="375920"/>
          </a:xfrm>
          <a:prstGeom prst="rect">
            <a:avLst/>
          </a:prstGeom>
        </p:spPr>
      </p:pic>
    </p:spTree>
    <p:custDataLst>
      <p:tags r:id="rId1"/>
    </p:custDataLst>
    <p:extLst>
      <p:ext uri="{BB962C8B-B14F-4D97-AF65-F5344CB8AC3E}">
        <p14:creationId xmlns:p14="http://schemas.microsoft.com/office/powerpoint/2010/main" val="3980786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73038" y="1268264"/>
            <a:ext cx="8755062" cy="4924722"/>
          </a:xfrm>
          <a:prstGeom prst="rect">
            <a:avLst/>
          </a:prstGeom>
        </p:spPr>
      </p:pic>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a:t>Workday - How to access Courses cont. </a:t>
            </a:r>
          </a:p>
        </p:txBody>
      </p:sp>
      <p:sp>
        <p:nvSpPr>
          <p:cNvPr id="6" name="Rectangle 5"/>
          <p:cNvSpPr/>
          <p:nvPr/>
        </p:nvSpPr>
        <p:spPr>
          <a:xfrm>
            <a:off x="7279481" y="2360023"/>
            <a:ext cx="1307170" cy="8969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77691" y="4502331"/>
            <a:ext cx="2900153" cy="338554"/>
          </a:xfrm>
          <a:prstGeom prst="rect">
            <a:avLst/>
          </a:prstGeom>
          <a:noFill/>
        </p:spPr>
        <p:txBody>
          <a:bodyPr wrap="none" rtlCol="0">
            <a:spAutoFit/>
          </a:bodyPr>
          <a:lstStyle/>
          <a:p>
            <a:pPr marL="228600" indent="-228600">
              <a:buFont typeface="Wingdings" panose="05000000000000000000" pitchFamily="2" charset="2"/>
              <a:buChar char="§"/>
            </a:pPr>
            <a:r>
              <a:rPr lang="en-US" sz="1600" dirty="0">
                <a:latin typeface="Arial" panose="020B0604020202020204" pitchFamily="34" charset="0"/>
                <a:cs typeface="Arial" panose="020B0604020202020204" pitchFamily="34" charset="0"/>
              </a:rPr>
              <a:t>Select Finance Department</a:t>
            </a:r>
          </a:p>
        </p:txBody>
      </p:sp>
      <p:cxnSp>
        <p:nvCxnSpPr>
          <p:cNvPr id="9" name="Straight Arrow Connector 8"/>
          <p:cNvCxnSpPr/>
          <p:nvPr/>
        </p:nvCxnSpPr>
        <p:spPr>
          <a:xfrm flipV="1">
            <a:off x="6696891" y="3326674"/>
            <a:ext cx="582590" cy="9927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A drawing of a cartoon character&#10;&#10;Description automatically generated">
            <a:extLst>
              <a:ext uri="{FF2B5EF4-FFF2-40B4-BE49-F238E27FC236}">
                <a16:creationId xmlns:a16="http://schemas.microsoft.com/office/drawing/2014/main" id="{D3FB4B3E-8618-4351-9D3E-255FBA9C3CE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63505" y="6472196"/>
            <a:ext cx="375920" cy="375920"/>
          </a:xfrm>
          <a:prstGeom prst="rect">
            <a:avLst/>
          </a:prstGeom>
        </p:spPr>
      </p:pic>
    </p:spTree>
    <p:custDataLst>
      <p:tags r:id="rId1"/>
    </p:custDataLst>
    <p:extLst>
      <p:ext uri="{BB962C8B-B14F-4D97-AF65-F5344CB8AC3E}">
        <p14:creationId xmlns:p14="http://schemas.microsoft.com/office/powerpoint/2010/main" val="3500945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73038" y="2097806"/>
            <a:ext cx="8755062" cy="3265638"/>
          </a:xfrm>
          <a:prstGeom prst="rect">
            <a:avLst/>
          </a:prstGeom>
        </p:spPr>
      </p:pic>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a:t>Search to find courses – example </a:t>
            </a:r>
          </a:p>
        </p:txBody>
      </p:sp>
      <p:sp>
        <p:nvSpPr>
          <p:cNvPr id="6" name="Rectangle 5"/>
          <p:cNvSpPr/>
          <p:nvPr/>
        </p:nvSpPr>
        <p:spPr>
          <a:xfrm>
            <a:off x="287383" y="3257006"/>
            <a:ext cx="566057" cy="330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7051" y="1245326"/>
            <a:ext cx="4882940" cy="830997"/>
          </a:xfrm>
          <a:prstGeom prst="rect">
            <a:avLst/>
          </a:prstGeom>
          <a:noFill/>
        </p:spPr>
        <p:txBody>
          <a:bodyPr wrap="none" rtlCol="0">
            <a:spAutoFit/>
          </a:bodyPr>
          <a:lstStyle/>
          <a:p>
            <a:pPr marL="228600" indent="-228600">
              <a:buFont typeface="Wingdings" panose="05000000000000000000" pitchFamily="2" charset="2"/>
              <a:buChar char="§"/>
            </a:pPr>
            <a:r>
              <a:rPr lang="en-US" sz="1600" dirty="0">
                <a:latin typeface="Arial" panose="020B0604020202020204" pitchFamily="34" charset="0"/>
                <a:cs typeface="Arial" panose="020B0604020202020204" pitchFamily="34" charset="0"/>
              </a:rPr>
              <a:t>Typing in Requisition in the search box brings up:</a:t>
            </a:r>
          </a:p>
          <a:p>
            <a:pPr marL="685800" lvl="1" indent="-228600">
              <a:buFont typeface="Wingdings" panose="05000000000000000000" pitchFamily="2" charset="2"/>
              <a:buChar char="§"/>
            </a:pPr>
            <a:r>
              <a:rPr lang="en-US" sz="1600" dirty="0">
                <a:latin typeface="Arial" panose="020B0604020202020204" pitchFamily="34" charset="0"/>
                <a:cs typeface="Arial" panose="020B0604020202020204" pitchFamily="34" charset="0"/>
              </a:rPr>
              <a:t>Requisition approval course and</a:t>
            </a:r>
          </a:p>
          <a:p>
            <a:pPr marL="685800" lvl="1" indent="-228600">
              <a:buFont typeface="Wingdings" panose="05000000000000000000" pitchFamily="2" charset="2"/>
              <a:buChar char="§"/>
            </a:pPr>
            <a:r>
              <a:rPr lang="en-US" sz="1600" dirty="0">
                <a:latin typeface="Arial" panose="020B0604020202020204" pitchFamily="34" charset="0"/>
                <a:cs typeface="Arial" panose="020B0604020202020204" pitchFamily="34" charset="0"/>
              </a:rPr>
              <a:t>Requisition processing course </a:t>
            </a:r>
          </a:p>
        </p:txBody>
      </p:sp>
      <p:pic>
        <p:nvPicPr>
          <p:cNvPr id="8" name="Picture 7" descr="A drawing of a cartoon character&#10;&#10;Description automatically generated">
            <a:extLst>
              <a:ext uri="{FF2B5EF4-FFF2-40B4-BE49-F238E27FC236}">
                <a16:creationId xmlns:a16="http://schemas.microsoft.com/office/drawing/2014/main" id="{D3FB4B3E-8618-4351-9D3E-255FBA9C3CE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57051" y="6472196"/>
            <a:ext cx="375920" cy="375920"/>
          </a:xfrm>
          <a:prstGeom prst="rect">
            <a:avLst/>
          </a:prstGeom>
        </p:spPr>
      </p:pic>
    </p:spTree>
    <p:custDataLst>
      <p:tags r:id="rId1"/>
    </p:custDataLst>
    <p:extLst>
      <p:ext uri="{BB962C8B-B14F-4D97-AF65-F5344CB8AC3E}">
        <p14:creationId xmlns:p14="http://schemas.microsoft.com/office/powerpoint/2010/main" val="3946775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a:t>Example of an e-learning course – Enroll and take the course </a:t>
            </a:r>
          </a:p>
        </p:txBody>
      </p:sp>
      <p:pic>
        <p:nvPicPr>
          <p:cNvPr id="7" name="Content Placeholder 6"/>
          <p:cNvPicPr>
            <a:picLocks noGrp="1" noChangeAspect="1"/>
          </p:cNvPicPr>
          <p:nvPr>
            <p:ph idx="1"/>
          </p:nvPr>
        </p:nvPicPr>
        <p:blipFill>
          <a:blip r:embed="rId3"/>
          <a:stretch>
            <a:fillRect/>
          </a:stretch>
        </p:blipFill>
        <p:spPr>
          <a:xfrm>
            <a:off x="173038" y="1268264"/>
            <a:ext cx="8755062" cy="4924722"/>
          </a:xfrm>
          <a:prstGeom prst="rect">
            <a:avLst/>
          </a:prstGeom>
        </p:spPr>
      </p:pic>
      <p:sp>
        <p:nvSpPr>
          <p:cNvPr id="9" name="Rectangle 8"/>
          <p:cNvSpPr/>
          <p:nvPr/>
        </p:nvSpPr>
        <p:spPr>
          <a:xfrm>
            <a:off x="173038" y="4267200"/>
            <a:ext cx="4712471" cy="8795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drawing of a cartoon character&#10;&#10;Description automatically generated">
            <a:extLst>
              <a:ext uri="{FF2B5EF4-FFF2-40B4-BE49-F238E27FC236}">
                <a16:creationId xmlns:a16="http://schemas.microsoft.com/office/drawing/2014/main" id="{D3FB4B3E-8618-4351-9D3E-255FBA9C3CE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7379" y="6472196"/>
            <a:ext cx="375920" cy="375920"/>
          </a:xfrm>
          <a:prstGeom prst="rect">
            <a:avLst/>
          </a:prstGeom>
        </p:spPr>
      </p:pic>
    </p:spTree>
    <p:custDataLst>
      <p:tags r:id="rId1"/>
    </p:custDataLst>
    <p:extLst>
      <p:ext uri="{BB962C8B-B14F-4D97-AF65-F5344CB8AC3E}">
        <p14:creationId xmlns:p14="http://schemas.microsoft.com/office/powerpoint/2010/main" val="3150909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a:t>Example of Virtual Instructor Led Course – Enroll, pick time option</a:t>
            </a:r>
          </a:p>
        </p:txBody>
      </p:sp>
      <p:pic>
        <p:nvPicPr>
          <p:cNvPr id="5" name="Picture 4"/>
          <p:cNvPicPr>
            <a:picLocks noChangeAspect="1"/>
          </p:cNvPicPr>
          <p:nvPr/>
        </p:nvPicPr>
        <p:blipFill>
          <a:blip r:embed="rId2"/>
          <a:stretch>
            <a:fillRect/>
          </a:stretch>
        </p:blipFill>
        <p:spPr>
          <a:xfrm>
            <a:off x="0" y="857250"/>
            <a:ext cx="9144000" cy="5143500"/>
          </a:xfrm>
          <a:prstGeom prst="rect">
            <a:avLst/>
          </a:prstGeom>
        </p:spPr>
      </p:pic>
      <p:pic>
        <p:nvPicPr>
          <p:cNvPr id="6" name="Picture 5" descr="A drawing of a cartoon character&#10;&#10;Description automatically generated">
            <a:extLst>
              <a:ext uri="{FF2B5EF4-FFF2-40B4-BE49-F238E27FC236}">
                <a16:creationId xmlns:a16="http://schemas.microsoft.com/office/drawing/2014/main" id="{D3FB4B3E-8618-4351-9D3E-255FBA9C3CE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28670" y="6472196"/>
            <a:ext cx="375920" cy="375920"/>
          </a:xfrm>
          <a:prstGeom prst="rect">
            <a:avLst/>
          </a:prstGeom>
        </p:spPr>
      </p:pic>
    </p:spTree>
    <p:extLst>
      <p:ext uri="{BB962C8B-B14F-4D97-AF65-F5344CB8AC3E}">
        <p14:creationId xmlns:p14="http://schemas.microsoft.com/office/powerpoint/2010/main" val="3187972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88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p:cNvSpPr>
            <a:spLocks noGrp="1"/>
          </p:cNvSpPr>
          <p:nvPr>
            <p:ph type="title"/>
          </p:nvPr>
        </p:nvSpPr>
        <p:spPr/>
        <p:txBody>
          <a:bodyPr/>
          <a:lstStyle/>
          <a:p>
            <a:r>
              <a:rPr lang="en-US" sz="2400" dirty="0">
                <a:solidFill>
                  <a:srgbClr val="002060"/>
                </a:solidFill>
              </a:rPr>
              <a:t>What is Infor and Why are we Implementing?</a:t>
            </a:r>
          </a:p>
        </p:txBody>
      </p:sp>
      <p:graphicFrame>
        <p:nvGraphicFramePr>
          <p:cNvPr id="10" name="Diagram 9">
            <a:extLst>
              <a:ext uri="{FF2B5EF4-FFF2-40B4-BE49-F238E27FC236}">
                <a16:creationId xmlns:a16="http://schemas.microsoft.com/office/drawing/2014/main" id="{1AED6F78-5D39-4C07-9479-25CF44BA6B86}"/>
              </a:ext>
            </a:extLst>
          </p:cNvPr>
          <p:cNvGraphicFramePr/>
          <p:nvPr>
            <p:extLst>
              <p:ext uri="{D42A27DB-BD31-4B8C-83A1-F6EECF244321}">
                <p14:modId xmlns:p14="http://schemas.microsoft.com/office/powerpoint/2010/main" val="3625104177"/>
              </p:ext>
            </p:extLst>
          </p:nvPr>
        </p:nvGraphicFramePr>
        <p:xfrm>
          <a:off x="574159" y="1222744"/>
          <a:ext cx="7995682" cy="48590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9466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FEE341-A1BB-4992-A021-32777D52EC3C}"/>
              </a:ext>
            </a:extLst>
          </p:cNvPr>
          <p:cNvSpPr>
            <a:spLocks noGrp="1"/>
          </p:cNvSpPr>
          <p:nvPr>
            <p:ph type="title"/>
          </p:nvPr>
        </p:nvSpPr>
        <p:spPr/>
        <p:txBody>
          <a:bodyPr/>
          <a:lstStyle/>
          <a:p>
            <a:r>
              <a:rPr lang="en-US" dirty="0"/>
              <a:t>Project Overview – Strategic Improvements</a:t>
            </a:r>
          </a:p>
        </p:txBody>
      </p:sp>
      <p:sp>
        <p:nvSpPr>
          <p:cNvPr id="5" name="Rectangle 4">
            <a:extLst>
              <a:ext uri="{FF2B5EF4-FFF2-40B4-BE49-F238E27FC236}">
                <a16:creationId xmlns:a16="http://schemas.microsoft.com/office/drawing/2014/main" id="{B283CA85-6083-4DC5-8C7E-0D5DA6F05349}"/>
              </a:ext>
            </a:extLst>
          </p:cNvPr>
          <p:cNvSpPr/>
          <p:nvPr/>
        </p:nvSpPr>
        <p:spPr>
          <a:xfrm>
            <a:off x="346177" y="1186313"/>
            <a:ext cx="8473045" cy="4835683"/>
          </a:xfrm>
          <a:prstGeom prst="rect">
            <a:avLst/>
          </a:prstGeom>
        </p:spPr>
        <p:txBody>
          <a:bodyPr wrap="square">
            <a:spAutoFit/>
          </a:bodyPr>
          <a:lstStyle/>
          <a:p>
            <a:pPr marL="342900" indent="-342900">
              <a:lnSpc>
                <a:spcPct val="90000"/>
              </a:lnSpc>
              <a:spcBef>
                <a:spcPts val="500"/>
              </a:spcBef>
              <a:spcAft>
                <a:spcPts val="700"/>
              </a:spcAft>
              <a:buClr>
                <a:schemeClr val="tx2"/>
              </a:buClr>
              <a:buFont typeface="Wingdings" panose="05000000000000000000" pitchFamily="2" charset="2"/>
              <a:buAutoNum type="arabicPeriod"/>
            </a:pPr>
            <a:r>
              <a:rPr lang="en-US" dirty="0">
                <a:latin typeface="Arial" panose="020B0604020202020204" pitchFamily="34" charset="0"/>
                <a:cs typeface="Arial" panose="020B0604020202020204" pitchFamily="34" charset="0"/>
              </a:rPr>
              <a:t>Infor’s new Global ledger architecture will </a:t>
            </a:r>
            <a:r>
              <a:rPr lang="en-US" b="1" dirty="0">
                <a:latin typeface="Arial" panose="020B0604020202020204" pitchFamily="34" charset="0"/>
                <a:cs typeface="Arial" panose="020B0604020202020204" pitchFamily="34" charset="0"/>
              </a:rPr>
              <a:t>facilitate analytical reporting</a:t>
            </a:r>
          </a:p>
          <a:p>
            <a:pPr marL="342900" indent="-342900">
              <a:lnSpc>
                <a:spcPct val="90000"/>
              </a:lnSpc>
              <a:spcBef>
                <a:spcPts val="500"/>
              </a:spcBef>
              <a:spcAft>
                <a:spcPts val="700"/>
              </a:spcAft>
              <a:buClr>
                <a:schemeClr val="tx2"/>
              </a:buClr>
              <a:buFont typeface="Wingdings" panose="05000000000000000000" pitchFamily="2" charset="2"/>
              <a:buAutoNum type="arabicPeriod"/>
            </a:pPr>
            <a:r>
              <a:rPr lang="en-US" dirty="0">
                <a:latin typeface="Arial" panose="020B0604020202020204" pitchFamily="34" charset="0"/>
                <a:cs typeface="Arial" panose="020B0604020202020204" pitchFamily="34" charset="0"/>
              </a:rPr>
              <a:t>BMCHS can </a:t>
            </a:r>
            <a:r>
              <a:rPr lang="en-US" b="1" dirty="0">
                <a:latin typeface="Arial" panose="020B0604020202020204" pitchFamily="34" charset="0"/>
                <a:cs typeface="Arial" panose="020B0604020202020204" pitchFamily="34" charset="0"/>
              </a:rPr>
              <a:t>automate business processes</a:t>
            </a:r>
            <a:r>
              <a:rPr lang="en-US" dirty="0">
                <a:latin typeface="Arial" panose="020B0604020202020204" pitchFamily="34" charset="0"/>
                <a:cs typeface="Arial" panose="020B0604020202020204" pitchFamily="34" charset="0"/>
              </a:rPr>
              <a:t> using Infor’s new technologies to </a:t>
            </a:r>
            <a:r>
              <a:rPr lang="en-US" b="1" dirty="0">
                <a:latin typeface="Arial" panose="020B0604020202020204" pitchFamily="34" charset="0"/>
                <a:cs typeface="Arial" panose="020B0604020202020204" pitchFamily="34" charset="0"/>
              </a:rPr>
              <a:t>reduce manual effort</a:t>
            </a:r>
            <a:r>
              <a:rPr lang="en-US" dirty="0">
                <a:latin typeface="Arial" panose="020B0604020202020204" pitchFamily="34" charset="0"/>
                <a:cs typeface="Arial" panose="020B0604020202020204" pitchFamily="34" charset="0"/>
              </a:rPr>
              <a:t> and significantly </a:t>
            </a:r>
            <a:r>
              <a:rPr lang="en-US" b="1" dirty="0">
                <a:latin typeface="Arial" panose="020B0604020202020204" pitchFamily="34" charset="0"/>
                <a:cs typeface="Arial" panose="020B0604020202020204" pitchFamily="34" charset="0"/>
              </a:rPr>
              <a:t>improve cycle times</a:t>
            </a:r>
            <a:r>
              <a:rPr lang="en-US" dirty="0">
                <a:latin typeface="Arial" panose="020B0604020202020204" pitchFamily="34" charset="0"/>
                <a:cs typeface="Arial" panose="020B0604020202020204" pitchFamily="34" charset="0"/>
              </a:rPr>
              <a:t>:</a:t>
            </a:r>
          </a:p>
          <a:p>
            <a:pPr lvl="1">
              <a:lnSpc>
                <a:spcPct val="90000"/>
              </a:lnSpc>
              <a:spcBef>
                <a:spcPts val="500"/>
              </a:spcBef>
              <a:spcAft>
                <a:spcPts val="700"/>
              </a:spcAft>
              <a:buClr>
                <a:schemeClr val="tx2"/>
              </a:buClr>
              <a:buFont typeface="Wingdings" panose="05000000000000000000" pitchFamily="2" charset="2"/>
              <a:buChar char="§"/>
            </a:pPr>
            <a:r>
              <a:rPr lang="en-US" dirty="0">
                <a:latin typeface="Arial" panose="020B0604020202020204" pitchFamily="34" charset="0"/>
                <a:cs typeface="Arial" panose="020B0604020202020204" pitchFamily="34" charset="0"/>
              </a:rPr>
              <a:t> Invoice Approval Automation </a:t>
            </a:r>
          </a:p>
          <a:p>
            <a:pPr lvl="1">
              <a:lnSpc>
                <a:spcPct val="90000"/>
              </a:lnSpc>
              <a:spcBef>
                <a:spcPts val="500"/>
              </a:spcBef>
              <a:spcAft>
                <a:spcPts val="700"/>
              </a:spcAft>
              <a:buClr>
                <a:schemeClr val="tx2"/>
              </a:buClr>
              <a:buFont typeface="Wingdings" panose="05000000000000000000" pitchFamily="2" charset="2"/>
              <a:buChar char="§"/>
            </a:pPr>
            <a:r>
              <a:rPr lang="en-US" dirty="0">
                <a:latin typeface="Arial" panose="020B0604020202020204" pitchFamily="34" charset="0"/>
                <a:cs typeface="Arial" panose="020B0604020202020204" pitchFamily="34" charset="0"/>
              </a:rPr>
              <a:t> New interfaces for new systems and improved integrations</a:t>
            </a:r>
          </a:p>
          <a:p>
            <a:pPr marL="342900" indent="-342900">
              <a:lnSpc>
                <a:spcPct val="90000"/>
              </a:lnSpc>
              <a:spcBef>
                <a:spcPts val="500"/>
              </a:spcBef>
              <a:spcAft>
                <a:spcPts val="700"/>
              </a:spcAft>
              <a:buClr>
                <a:schemeClr val="tx2"/>
              </a:buClr>
              <a:buFont typeface="+mj-lt"/>
              <a:buAutoNum type="arabicPeriod"/>
            </a:pPr>
            <a:r>
              <a:rPr lang="en-US" dirty="0">
                <a:latin typeface="Arial" panose="020B0604020202020204" pitchFamily="34" charset="0"/>
                <a:cs typeface="Arial" panose="020B0604020202020204" pitchFamily="34" charset="0"/>
              </a:rPr>
              <a:t>Modern, integrated applications </a:t>
            </a:r>
            <a:r>
              <a:rPr lang="en-US" b="1" dirty="0">
                <a:latin typeface="Arial" panose="020B0604020202020204" pitchFamily="34" charset="0"/>
                <a:cs typeface="Arial" panose="020B0604020202020204" pitchFamily="34" charset="0"/>
              </a:rPr>
              <a:t>improve communication</a:t>
            </a:r>
            <a:r>
              <a:rPr lang="en-US" dirty="0">
                <a:latin typeface="Arial" panose="020B0604020202020204" pitchFamily="34" charset="0"/>
                <a:cs typeface="Arial" panose="020B0604020202020204" pitchFamily="34" charset="0"/>
              </a:rPr>
              <a:t> among entities in the health system</a:t>
            </a:r>
          </a:p>
          <a:p>
            <a:pPr marL="342900" indent="-342900">
              <a:lnSpc>
                <a:spcPct val="90000"/>
              </a:lnSpc>
              <a:spcBef>
                <a:spcPts val="500"/>
              </a:spcBef>
              <a:spcAft>
                <a:spcPts val="700"/>
              </a:spcAft>
              <a:buClr>
                <a:schemeClr val="tx2"/>
              </a:buClr>
              <a:buFont typeface="+mj-lt"/>
              <a:buAutoNum type="arabicPeriod"/>
            </a:pPr>
            <a:r>
              <a:rPr lang="en-US" dirty="0">
                <a:latin typeface="Arial" panose="020B0604020202020204" pitchFamily="34" charset="0"/>
                <a:cs typeface="Arial" panose="020B0604020202020204" pitchFamily="34" charset="0"/>
              </a:rPr>
              <a:t>Integrated document imaging for </a:t>
            </a:r>
            <a:r>
              <a:rPr lang="en-US" b="1" dirty="0">
                <a:latin typeface="Arial" panose="020B0604020202020204" pitchFamily="34" charset="0"/>
                <a:cs typeface="Arial" panose="020B0604020202020204" pitchFamily="34" charset="0"/>
              </a:rPr>
              <a:t>faster, improved, auditable decisions</a:t>
            </a:r>
          </a:p>
          <a:p>
            <a:pPr marL="342900" indent="-342900">
              <a:lnSpc>
                <a:spcPct val="90000"/>
              </a:lnSpc>
              <a:spcBef>
                <a:spcPts val="500"/>
              </a:spcBef>
              <a:spcAft>
                <a:spcPts val="700"/>
              </a:spcAft>
              <a:buClr>
                <a:schemeClr val="tx2"/>
              </a:buClr>
              <a:buFont typeface="+mj-lt"/>
              <a:buAutoNum type="arabicPeriod"/>
            </a:pPr>
            <a:r>
              <a:rPr lang="en-US" dirty="0">
                <a:latin typeface="Arial" panose="020B0604020202020204" pitchFamily="34" charset="0"/>
                <a:cs typeface="Arial" panose="020B0604020202020204" pitchFamily="34" charset="0"/>
              </a:rPr>
              <a:t>New audit functionality shows tracking and will </a:t>
            </a:r>
            <a:r>
              <a:rPr lang="en-US" b="1" dirty="0">
                <a:latin typeface="Arial" panose="020B0604020202020204" pitchFamily="34" charset="0"/>
                <a:cs typeface="Arial" panose="020B0604020202020204" pitchFamily="34" charset="0"/>
              </a:rPr>
              <a:t>satisfy auditors </a:t>
            </a:r>
          </a:p>
          <a:p>
            <a:pPr marL="342900" indent="-342900">
              <a:lnSpc>
                <a:spcPct val="90000"/>
              </a:lnSpc>
              <a:spcBef>
                <a:spcPts val="500"/>
              </a:spcBef>
              <a:spcAft>
                <a:spcPts val="700"/>
              </a:spcAft>
              <a:buClr>
                <a:schemeClr val="tx2"/>
              </a:buClr>
              <a:buFont typeface="+mj-lt"/>
              <a:buAutoNum type="arabicPeriod"/>
            </a:pPr>
            <a:r>
              <a:rPr lang="en-US" dirty="0">
                <a:latin typeface="Arial" panose="020B0604020202020204" pitchFamily="34" charset="0"/>
                <a:cs typeface="Arial" panose="020B0604020202020204" pitchFamily="34" charset="0"/>
              </a:rPr>
              <a:t>Provides </a:t>
            </a:r>
            <a:r>
              <a:rPr lang="en-US" b="1" dirty="0">
                <a:latin typeface="Arial" panose="020B0604020202020204" pitchFamily="34" charset="0"/>
                <a:cs typeface="Arial" panose="020B0604020202020204" pitchFamily="34" charset="0"/>
              </a:rPr>
              <a:t>automatic updates and enhancements</a:t>
            </a:r>
          </a:p>
          <a:p>
            <a:pPr lvl="1">
              <a:lnSpc>
                <a:spcPct val="90000"/>
              </a:lnSpc>
              <a:spcBef>
                <a:spcPts val="500"/>
              </a:spcBef>
              <a:spcAft>
                <a:spcPts val="700"/>
              </a:spcAft>
              <a:buClr>
                <a:schemeClr val="tx2"/>
              </a:buClr>
              <a:buFont typeface="Wingdings" panose="05000000000000000000" pitchFamily="2" charset="2"/>
              <a:buChar char="§"/>
            </a:pPr>
            <a:r>
              <a:rPr lang="en-US" dirty="0">
                <a:latin typeface="Arial" panose="020B0604020202020204" pitchFamily="34" charset="0"/>
                <a:cs typeface="Arial" panose="020B0604020202020204" pitchFamily="34" charset="0"/>
              </a:rPr>
              <a:t> On a fixed, more </a:t>
            </a:r>
            <a:r>
              <a:rPr lang="en-US" b="1" dirty="0">
                <a:latin typeface="Arial" panose="020B0604020202020204" pitchFamily="34" charset="0"/>
                <a:cs typeface="Arial" panose="020B0604020202020204" pitchFamily="34" charset="0"/>
              </a:rPr>
              <a:t>predictable schedule </a:t>
            </a:r>
            <a:r>
              <a:rPr lang="en-US" dirty="0">
                <a:latin typeface="Arial" panose="020B0604020202020204" pitchFamily="34" charset="0"/>
                <a:cs typeface="Arial" panose="020B0604020202020204" pitchFamily="34" charset="0"/>
              </a:rPr>
              <a:t>- monthly </a:t>
            </a:r>
          </a:p>
          <a:p>
            <a:pPr lvl="1">
              <a:lnSpc>
                <a:spcPct val="90000"/>
              </a:lnSpc>
              <a:spcBef>
                <a:spcPts val="500"/>
              </a:spcBef>
              <a:spcAft>
                <a:spcPts val="700"/>
              </a:spcAft>
              <a:buClr>
                <a:schemeClr val="tx2"/>
              </a:buClr>
              <a:buFont typeface="Wingdings" panose="05000000000000000000" pitchFamily="2" charset="2"/>
              <a:buChar char="§"/>
            </a:pPr>
            <a:r>
              <a:rPr lang="en-US" dirty="0">
                <a:solidFill>
                  <a:schemeClr val="accent5">
                    <a:lumMod val="10000"/>
                  </a:schemeClr>
                </a:solidFill>
                <a:latin typeface="Arial" panose="020B0604020202020204" pitchFamily="34" charset="0"/>
                <a:cs typeface="Arial" panose="020B0604020202020204" pitchFamily="34" charset="0"/>
              </a:rPr>
              <a:t> New enhancements delivered faster - </a:t>
            </a:r>
            <a:r>
              <a:rPr lang="en-US" b="1" dirty="0">
                <a:solidFill>
                  <a:schemeClr val="accent5">
                    <a:lumMod val="10000"/>
                  </a:schemeClr>
                </a:solidFill>
                <a:latin typeface="Arial" panose="020B0604020202020204" pitchFamily="34" charset="0"/>
                <a:cs typeface="Arial" panose="020B0604020202020204" pitchFamily="34" charset="0"/>
              </a:rPr>
              <a:t>use new functionality sooner</a:t>
            </a:r>
          </a:p>
          <a:p>
            <a:pPr lvl="1"/>
            <a:endParaRPr lang="en-US" dirty="0"/>
          </a:p>
        </p:txBody>
      </p:sp>
    </p:spTree>
    <p:extLst>
      <p:ext uri="{BB962C8B-B14F-4D97-AF65-F5344CB8AC3E}">
        <p14:creationId xmlns:p14="http://schemas.microsoft.com/office/powerpoint/2010/main" val="3916887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48E6E0D0-C5E3-4263-B78C-5608F5D9F251}"/>
              </a:ext>
            </a:extLst>
          </p:cNvPr>
          <p:cNvSpPr>
            <a:spLocks noGrp="1"/>
          </p:cNvSpPr>
          <p:nvPr>
            <p:ph idx="1"/>
          </p:nvPr>
        </p:nvSpPr>
        <p:spPr>
          <a:xfrm>
            <a:off x="278816" y="1154232"/>
            <a:ext cx="8754413" cy="5175176"/>
          </a:xfrm>
        </p:spPr>
        <p:txBody>
          <a:bodyPr/>
          <a:lstStyle/>
          <a:p>
            <a:r>
              <a:rPr lang="en-US" sz="1800" dirty="0"/>
              <a:t>The new Infor system goes live on </a:t>
            </a:r>
            <a:r>
              <a:rPr lang="en-US" sz="1800" b="1" dirty="0"/>
              <a:t>October 1, 2020</a:t>
            </a:r>
            <a:r>
              <a:rPr lang="en-US" sz="1800" dirty="0"/>
              <a:t>.</a:t>
            </a:r>
          </a:p>
          <a:p>
            <a:pPr marL="0" indent="0">
              <a:buNone/>
            </a:pPr>
            <a:endParaRPr lang="en-US" sz="1800" dirty="0"/>
          </a:p>
          <a:p>
            <a:r>
              <a:rPr lang="en-US" sz="1800" dirty="0"/>
              <a:t>Communications are coming to keep the community up to date on important news including:</a:t>
            </a:r>
          </a:p>
          <a:p>
            <a:pPr lvl="1">
              <a:buFont typeface="Arial" panose="020B0604020202020204" pitchFamily="34" charset="0"/>
              <a:buChar char="•"/>
            </a:pPr>
            <a:r>
              <a:rPr lang="en-US" sz="1800" dirty="0"/>
              <a:t>Key changes and need to know information</a:t>
            </a:r>
          </a:p>
          <a:p>
            <a:pPr lvl="1">
              <a:buFont typeface="Arial" panose="020B0604020202020204" pitchFamily="34" charset="0"/>
              <a:buChar char="•"/>
            </a:pPr>
            <a:r>
              <a:rPr lang="en-US" sz="1800" dirty="0"/>
              <a:t>Training courses and schedules </a:t>
            </a:r>
          </a:p>
          <a:p>
            <a:pPr lvl="1">
              <a:buFont typeface="Arial" panose="020B0604020202020204" pitchFamily="34" charset="0"/>
              <a:buChar char="•"/>
            </a:pPr>
            <a:r>
              <a:rPr lang="en-US" sz="1800" dirty="0"/>
              <a:t>Go Live!</a:t>
            </a:r>
          </a:p>
          <a:p>
            <a:pPr lvl="1">
              <a:buFont typeface="Arial" panose="020B0604020202020204" pitchFamily="34" charset="0"/>
              <a:buChar char="•"/>
            </a:pPr>
            <a:r>
              <a:rPr lang="en-US" sz="1800" dirty="0"/>
              <a:t>Ongoing Support</a:t>
            </a:r>
          </a:p>
          <a:p>
            <a:pPr lvl="1"/>
            <a:endParaRPr lang="en-US" sz="1800" dirty="0"/>
          </a:p>
          <a:p>
            <a:r>
              <a:rPr lang="en-US" sz="1800" dirty="0"/>
              <a:t>Due to the evolving COVID19 situation, we’re prepared for remote Training.</a:t>
            </a:r>
          </a:p>
          <a:p>
            <a:pPr lvl="1">
              <a:buFont typeface="Arial" panose="020B0604020202020204" pitchFamily="34" charset="0"/>
              <a:buChar char="•"/>
            </a:pPr>
            <a:r>
              <a:rPr lang="en-US" sz="1800" dirty="0"/>
              <a:t>Training will be delivered in various forms including eLearning, Virtual Instructor Led Training, and self-directed Simulations</a:t>
            </a:r>
          </a:p>
          <a:p>
            <a:pPr lvl="1">
              <a:buFont typeface="Arial" panose="020B0604020202020204" pitchFamily="34" charset="0"/>
              <a:buChar char="•"/>
            </a:pPr>
            <a:r>
              <a:rPr lang="en-US" sz="1800" dirty="0"/>
              <a:t>People and tools are available for remote assistance during Training.</a:t>
            </a:r>
          </a:p>
        </p:txBody>
      </p:sp>
      <p:sp>
        <p:nvSpPr>
          <p:cNvPr id="8" name="Title 2">
            <a:extLst>
              <a:ext uri="{FF2B5EF4-FFF2-40B4-BE49-F238E27FC236}">
                <a16:creationId xmlns:a16="http://schemas.microsoft.com/office/drawing/2014/main" id="{6CA51B69-E0FC-493A-B128-B82EFB72F3EE}"/>
              </a:ext>
            </a:extLst>
          </p:cNvPr>
          <p:cNvSpPr txBox="1">
            <a:spLocks/>
          </p:cNvSpPr>
          <p:nvPr/>
        </p:nvSpPr>
        <p:spPr>
          <a:xfrm>
            <a:off x="195689" y="211092"/>
            <a:ext cx="8752621" cy="634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fontAlgn="auto">
              <a:spcAft>
                <a:spcPts val="0"/>
              </a:spcAft>
            </a:pPr>
            <a:r>
              <a:rPr lang="en-US" dirty="0"/>
              <a:t>Timing of Implementation </a:t>
            </a:r>
          </a:p>
        </p:txBody>
      </p:sp>
    </p:spTree>
    <p:extLst>
      <p:ext uri="{BB962C8B-B14F-4D97-AF65-F5344CB8AC3E}">
        <p14:creationId xmlns:p14="http://schemas.microsoft.com/office/powerpoint/2010/main" val="513432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a:extLst>
              <a:ext uri="{FF2B5EF4-FFF2-40B4-BE49-F238E27FC236}">
                <a16:creationId xmlns:a16="http://schemas.microsoft.com/office/drawing/2014/main" id="{E68406F6-8F88-4CBA-8C1A-597069899EA9}"/>
              </a:ext>
            </a:extLst>
          </p:cNvPr>
          <p:cNvSpPr/>
          <p:nvPr/>
        </p:nvSpPr>
        <p:spPr>
          <a:xfrm>
            <a:off x="172499" y="1142091"/>
            <a:ext cx="1040156" cy="1071910"/>
          </a:xfrm>
          <a:prstGeom prst="round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961F8404-3516-4596-A786-18DC9DF0C036}"/>
              </a:ext>
            </a:extLst>
          </p:cNvPr>
          <p:cNvSpPr>
            <a:spLocks noGrp="1"/>
          </p:cNvSpPr>
          <p:nvPr>
            <p:ph type="title"/>
          </p:nvPr>
        </p:nvSpPr>
        <p:spPr/>
        <p:txBody>
          <a:bodyPr/>
          <a:lstStyle/>
          <a:p>
            <a:r>
              <a:rPr lang="en-US" sz="2100" dirty="0"/>
              <a:t>What Systems are Impacted?</a:t>
            </a:r>
          </a:p>
        </p:txBody>
      </p:sp>
      <p:sp>
        <p:nvSpPr>
          <p:cNvPr id="13" name="Oval 12">
            <a:extLst>
              <a:ext uri="{FF2B5EF4-FFF2-40B4-BE49-F238E27FC236}">
                <a16:creationId xmlns:a16="http://schemas.microsoft.com/office/drawing/2014/main" id="{71FD1901-3E28-4C12-9B5C-E7FA0A16C5E1}"/>
              </a:ext>
            </a:extLst>
          </p:cNvPr>
          <p:cNvSpPr/>
          <p:nvPr/>
        </p:nvSpPr>
        <p:spPr>
          <a:xfrm>
            <a:off x="3309431" y="1023824"/>
            <a:ext cx="1216994" cy="922532"/>
          </a:xfrm>
          <a:prstGeom prst="ellips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rgbClr val="002060"/>
                </a:solidFill>
              </a:rPr>
              <a:t>NEW</a:t>
            </a:r>
          </a:p>
          <a:p>
            <a:pPr algn="ctr"/>
            <a:r>
              <a:rPr lang="en-US" sz="1100" dirty="0">
                <a:solidFill>
                  <a:srgbClr val="002060"/>
                </a:solidFill>
              </a:rPr>
              <a:t>MHC</a:t>
            </a:r>
          </a:p>
          <a:p>
            <a:pPr algn="ctr"/>
            <a:r>
              <a:rPr lang="en-US" sz="1100" dirty="0">
                <a:solidFill>
                  <a:srgbClr val="002060"/>
                </a:solidFill>
              </a:rPr>
              <a:t>Doc Mmgt</a:t>
            </a:r>
          </a:p>
        </p:txBody>
      </p:sp>
      <p:sp>
        <p:nvSpPr>
          <p:cNvPr id="14" name="Oval 13">
            <a:extLst>
              <a:ext uri="{FF2B5EF4-FFF2-40B4-BE49-F238E27FC236}">
                <a16:creationId xmlns:a16="http://schemas.microsoft.com/office/drawing/2014/main" id="{7C2D1321-374F-4E9E-9F55-783BC5103488}"/>
              </a:ext>
            </a:extLst>
          </p:cNvPr>
          <p:cNvSpPr/>
          <p:nvPr/>
        </p:nvSpPr>
        <p:spPr>
          <a:xfrm>
            <a:off x="1011575" y="2301290"/>
            <a:ext cx="1040156" cy="975174"/>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rgbClr val="002060"/>
                </a:solidFill>
              </a:rPr>
              <a:t>NEW</a:t>
            </a:r>
            <a:r>
              <a:rPr lang="en-US" sz="1100" dirty="0">
                <a:solidFill>
                  <a:srgbClr val="002060"/>
                </a:solidFill>
              </a:rPr>
              <a:t> Chrome River Expense</a:t>
            </a:r>
          </a:p>
        </p:txBody>
      </p:sp>
      <p:sp>
        <p:nvSpPr>
          <p:cNvPr id="15" name="Oval 14">
            <a:extLst>
              <a:ext uri="{FF2B5EF4-FFF2-40B4-BE49-F238E27FC236}">
                <a16:creationId xmlns:a16="http://schemas.microsoft.com/office/drawing/2014/main" id="{F3E9E9F0-1169-4CB3-891A-25E736B8F8DC}"/>
              </a:ext>
            </a:extLst>
          </p:cNvPr>
          <p:cNvSpPr/>
          <p:nvPr/>
        </p:nvSpPr>
        <p:spPr>
          <a:xfrm>
            <a:off x="4898874" y="1029094"/>
            <a:ext cx="1276714" cy="914401"/>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rgbClr val="002060"/>
                </a:solidFill>
              </a:rPr>
              <a:t>NEW</a:t>
            </a:r>
          </a:p>
          <a:p>
            <a:pPr algn="ctr"/>
            <a:r>
              <a:rPr lang="en-US" sz="1100" dirty="0">
                <a:solidFill>
                  <a:srgbClr val="002060"/>
                </a:solidFill>
              </a:rPr>
              <a:t>Financial Data Warehouse </a:t>
            </a:r>
          </a:p>
        </p:txBody>
      </p:sp>
      <p:sp>
        <p:nvSpPr>
          <p:cNvPr id="18" name="Oval 17">
            <a:extLst>
              <a:ext uri="{FF2B5EF4-FFF2-40B4-BE49-F238E27FC236}">
                <a16:creationId xmlns:a16="http://schemas.microsoft.com/office/drawing/2014/main" id="{CCAA5640-BF60-4A43-860B-4D027F46C975}"/>
              </a:ext>
            </a:extLst>
          </p:cNvPr>
          <p:cNvSpPr/>
          <p:nvPr/>
        </p:nvSpPr>
        <p:spPr>
          <a:xfrm>
            <a:off x="7857093" y="1096289"/>
            <a:ext cx="1113790" cy="634999"/>
          </a:xfrm>
          <a:prstGeom prst="ellipse">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2060"/>
                </a:solidFill>
              </a:rPr>
              <a:t>Epic OR Supplies </a:t>
            </a:r>
          </a:p>
        </p:txBody>
      </p:sp>
      <p:sp>
        <p:nvSpPr>
          <p:cNvPr id="21" name="Oval 20">
            <a:extLst>
              <a:ext uri="{FF2B5EF4-FFF2-40B4-BE49-F238E27FC236}">
                <a16:creationId xmlns:a16="http://schemas.microsoft.com/office/drawing/2014/main" id="{ABFB4699-2B9C-4789-9B81-476908D10AD1}"/>
              </a:ext>
            </a:extLst>
          </p:cNvPr>
          <p:cNvSpPr/>
          <p:nvPr/>
        </p:nvSpPr>
        <p:spPr>
          <a:xfrm>
            <a:off x="3412700" y="5314212"/>
            <a:ext cx="1201478" cy="922533"/>
          </a:xfrm>
          <a:prstGeom prst="ellipse">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2060"/>
                </a:solidFill>
              </a:rPr>
              <a:t>Strata Jazz Operating Budget</a:t>
            </a:r>
          </a:p>
        </p:txBody>
      </p:sp>
      <p:sp>
        <p:nvSpPr>
          <p:cNvPr id="24" name="Oval 23">
            <a:extLst>
              <a:ext uri="{FF2B5EF4-FFF2-40B4-BE49-F238E27FC236}">
                <a16:creationId xmlns:a16="http://schemas.microsoft.com/office/drawing/2014/main" id="{E2D34D6E-A9F8-4469-ADE2-A5EE3491859C}"/>
              </a:ext>
            </a:extLst>
          </p:cNvPr>
          <p:cNvSpPr/>
          <p:nvPr/>
        </p:nvSpPr>
        <p:spPr>
          <a:xfrm>
            <a:off x="5851848" y="5079080"/>
            <a:ext cx="1043494" cy="914400"/>
          </a:xfrm>
          <a:prstGeom prst="ellipse">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2060"/>
                </a:solidFill>
              </a:rPr>
              <a:t>Workday BMC</a:t>
            </a:r>
          </a:p>
        </p:txBody>
      </p:sp>
      <p:sp>
        <p:nvSpPr>
          <p:cNvPr id="25" name="Oval 24">
            <a:extLst>
              <a:ext uri="{FF2B5EF4-FFF2-40B4-BE49-F238E27FC236}">
                <a16:creationId xmlns:a16="http://schemas.microsoft.com/office/drawing/2014/main" id="{248C48BB-4A96-482F-A6B0-EFAF1D817AA9}"/>
              </a:ext>
            </a:extLst>
          </p:cNvPr>
          <p:cNvSpPr/>
          <p:nvPr/>
        </p:nvSpPr>
        <p:spPr>
          <a:xfrm>
            <a:off x="6683270" y="1898650"/>
            <a:ext cx="914400" cy="884374"/>
          </a:xfrm>
          <a:prstGeom prst="ellips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rgbClr val="002060"/>
                </a:solidFill>
              </a:rPr>
              <a:t>NEW</a:t>
            </a:r>
            <a:r>
              <a:rPr lang="en-US" sz="1100" dirty="0">
                <a:solidFill>
                  <a:srgbClr val="002060"/>
                </a:solidFill>
              </a:rPr>
              <a:t> Clinical Bridge</a:t>
            </a:r>
          </a:p>
        </p:txBody>
      </p:sp>
      <p:sp>
        <p:nvSpPr>
          <p:cNvPr id="26" name="Oval 25">
            <a:extLst>
              <a:ext uri="{FF2B5EF4-FFF2-40B4-BE49-F238E27FC236}">
                <a16:creationId xmlns:a16="http://schemas.microsoft.com/office/drawing/2014/main" id="{E8D117E9-297A-4706-A3A3-972B46783241}"/>
              </a:ext>
            </a:extLst>
          </p:cNvPr>
          <p:cNvSpPr/>
          <p:nvPr/>
        </p:nvSpPr>
        <p:spPr>
          <a:xfrm>
            <a:off x="7076523" y="4713166"/>
            <a:ext cx="904317" cy="731984"/>
          </a:xfrm>
          <a:prstGeom prst="ellipse">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2060"/>
                </a:solidFill>
              </a:rPr>
              <a:t>Kronos</a:t>
            </a:r>
          </a:p>
        </p:txBody>
      </p:sp>
      <p:sp>
        <p:nvSpPr>
          <p:cNvPr id="27" name="Oval 26">
            <a:extLst>
              <a:ext uri="{FF2B5EF4-FFF2-40B4-BE49-F238E27FC236}">
                <a16:creationId xmlns:a16="http://schemas.microsoft.com/office/drawing/2014/main" id="{809022C9-9454-402B-BF7E-F64E4E1A8C48}"/>
              </a:ext>
            </a:extLst>
          </p:cNvPr>
          <p:cNvSpPr/>
          <p:nvPr/>
        </p:nvSpPr>
        <p:spPr>
          <a:xfrm>
            <a:off x="910992" y="4130389"/>
            <a:ext cx="1582302" cy="1268752"/>
          </a:xfrm>
          <a:prstGeom prst="ellips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rgbClr val="002060"/>
                </a:solidFill>
              </a:rPr>
              <a:t>NEW </a:t>
            </a:r>
          </a:p>
          <a:p>
            <a:pPr algn="ctr"/>
            <a:r>
              <a:rPr lang="en-US" sz="1100" dirty="0">
                <a:solidFill>
                  <a:srgbClr val="002060"/>
                </a:solidFill>
              </a:rPr>
              <a:t>Strata Decision Support/ from EPSI Cost Acct. </a:t>
            </a:r>
          </a:p>
        </p:txBody>
      </p:sp>
      <p:sp>
        <p:nvSpPr>
          <p:cNvPr id="30" name="Oval 29">
            <a:extLst>
              <a:ext uri="{FF2B5EF4-FFF2-40B4-BE49-F238E27FC236}">
                <a16:creationId xmlns:a16="http://schemas.microsoft.com/office/drawing/2014/main" id="{C5D21735-CFBA-4DF4-B6D5-3996BF047196}"/>
              </a:ext>
            </a:extLst>
          </p:cNvPr>
          <p:cNvSpPr/>
          <p:nvPr/>
        </p:nvSpPr>
        <p:spPr>
          <a:xfrm>
            <a:off x="6942890" y="2783024"/>
            <a:ext cx="1780980" cy="1108075"/>
          </a:xfrm>
          <a:prstGeom prst="ellipse">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2060"/>
                </a:solidFill>
              </a:rPr>
              <a:t>Professional Services Billing - Optum</a:t>
            </a:r>
          </a:p>
          <a:p>
            <a:pPr algn="ctr"/>
            <a:r>
              <a:rPr lang="en-US" sz="1100" dirty="0">
                <a:solidFill>
                  <a:srgbClr val="002060"/>
                </a:solidFill>
              </a:rPr>
              <a:t>McKesson</a:t>
            </a:r>
          </a:p>
          <a:p>
            <a:pPr algn="ctr"/>
            <a:r>
              <a:rPr lang="en-US" sz="1100" dirty="0">
                <a:solidFill>
                  <a:srgbClr val="002060"/>
                </a:solidFill>
              </a:rPr>
              <a:t>Abeo Anesthesia</a:t>
            </a:r>
          </a:p>
          <a:p>
            <a:pPr algn="ctr"/>
            <a:r>
              <a:rPr lang="en-US" sz="1100" b="1" i="1" dirty="0">
                <a:solidFill>
                  <a:srgbClr val="002060"/>
                </a:solidFill>
              </a:rPr>
              <a:t>NEW</a:t>
            </a:r>
            <a:r>
              <a:rPr lang="en-US" sz="1100" i="1" dirty="0">
                <a:solidFill>
                  <a:srgbClr val="002060"/>
                </a:solidFill>
              </a:rPr>
              <a:t> </a:t>
            </a:r>
            <a:r>
              <a:rPr lang="en-US" sz="1100" dirty="0">
                <a:solidFill>
                  <a:srgbClr val="002060"/>
                </a:solidFill>
              </a:rPr>
              <a:t>VitalAxis</a:t>
            </a:r>
          </a:p>
        </p:txBody>
      </p:sp>
      <p:sp>
        <p:nvSpPr>
          <p:cNvPr id="31" name="Oval 30">
            <a:extLst>
              <a:ext uri="{FF2B5EF4-FFF2-40B4-BE49-F238E27FC236}">
                <a16:creationId xmlns:a16="http://schemas.microsoft.com/office/drawing/2014/main" id="{E872D7CC-6545-4716-AF0D-EF7B8AE3B416}"/>
              </a:ext>
            </a:extLst>
          </p:cNvPr>
          <p:cNvSpPr/>
          <p:nvPr/>
        </p:nvSpPr>
        <p:spPr>
          <a:xfrm>
            <a:off x="7592378" y="4035240"/>
            <a:ext cx="668594" cy="581797"/>
          </a:xfrm>
          <a:prstGeom prst="ellipse">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2060"/>
                </a:solidFill>
              </a:rPr>
              <a:t>SAP BU</a:t>
            </a:r>
          </a:p>
        </p:txBody>
      </p:sp>
      <p:sp>
        <p:nvSpPr>
          <p:cNvPr id="37" name="Oval 36">
            <a:extLst>
              <a:ext uri="{FF2B5EF4-FFF2-40B4-BE49-F238E27FC236}">
                <a16:creationId xmlns:a16="http://schemas.microsoft.com/office/drawing/2014/main" id="{98346BA0-62AE-410B-AF51-043334C56A58}"/>
              </a:ext>
            </a:extLst>
          </p:cNvPr>
          <p:cNvSpPr/>
          <p:nvPr/>
        </p:nvSpPr>
        <p:spPr>
          <a:xfrm>
            <a:off x="2145415" y="1416345"/>
            <a:ext cx="931178" cy="910461"/>
          </a:xfrm>
          <a:prstGeom prst="ellipse">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2060"/>
                </a:solidFill>
              </a:rPr>
              <a:t>GHX</a:t>
            </a:r>
          </a:p>
          <a:p>
            <a:pPr algn="ctr"/>
            <a:r>
              <a:rPr lang="en-US" sz="1100" dirty="0">
                <a:solidFill>
                  <a:srgbClr val="002060"/>
                </a:solidFill>
              </a:rPr>
              <a:t>EDI</a:t>
            </a:r>
          </a:p>
        </p:txBody>
      </p:sp>
      <p:sp>
        <p:nvSpPr>
          <p:cNvPr id="40" name="Oval 39">
            <a:extLst>
              <a:ext uri="{FF2B5EF4-FFF2-40B4-BE49-F238E27FC236}">
                <a16:creationId xmlns:a16="http://schemas.microsoft.com/office/drawing/2014/main" id="{CB4DBFCE-571A-417B-B710-A72111CF69F5}"/>
              </a:ext>
            </a:extLst>
          </p:cNvPr>
          <p:cNvSpPr/>
          <p:nvPr/>
        </p:nvSpPr>
        <p:spPr>
          <a:xfrm>
            <a:off x="2347495" y="5079080"/>
            <a:ext cx="941455" cy="922532"/>
          </a:xfrm>
          <a:prstGeom prst="ellips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rgbClr val="002060"/>
                </a:solidFill>
              </a:rPr>
              <a:t>NEW</a:t>
            </a:r>
          </a:p>
          <a:p>
            <a:pPr algn="ctr"/>
            <a:r>
              <a:rPr lang="en-US" sz="1100" dirty="0">
                <a:solidFill>
                  <a:srgbClr val="002060"/>
                </a:solidFill>
              </a:rPr>
              <a:t>Strata </a:t>
            </a:r>
          </a:p>
          <a:p>
            <a:pPr algn="ctr"/>
            <a:r>
              <a:rPr lang="en-US" sz="1100" dirty="0">
                <a:solidFill>
                  <a:srgbClr val="002060"/>
                </a:solidFill>
              </a:rPr>
              <a:t>Capital</a:t>
            </a:r>
          </a:p>
        </p:txBody>
      </p:sp>
      <p:sp>
        <p:nvSpPr>
          <p:cNvPr id="43" name="Oval 42">
            <a:extLst>
              <a:ext uri="{FF2B5EF4-FFF2-40B4-BE49-F238E27FC236}">
                <a16:creationId xmlns:a16="http://schemas.microsoft.com/office/drawing/2014/main" id="{A7F81E3C-1A51-495B-818B-F984C03AC558}"/>
              </a:ext>
            </a:extLst>
          </p:cNvPr>
          <p:cNvSpPr/>
          <p:nvPr/>
        </p:nvSpPr>
        <p:spPr>
          <a:xfrm>
            <a:off x="4758469" y="5303800"/>
            <a:ext cx="1043494" cy="932945"/>
          </a:xfrm>
          <a:prstGeom prst="ellipse">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2060"/>
                </a:solidFill>
              </a:rPr>
              <a:t>Workday</a:t>
            </a:r>
          </a:p>
          <a:p>
            <a:pPr algn="ctr"/>
            <a:r>
              <a:rPr lang="en-US" sz="1100" dirty="0">
                <a:solidFill>
                  <a:srgbClr val="002060"/>
                </a:solidFill>
              </a:rPr>
              <a:t>Health Plan</a:t>
            </a:r>
          </a:p>
        </p:txBody>
      </p:sp>
      <p:sp>
        <p:nvSpPr>
          <p:cNvPr id="45" name="Oval 44">
            <a:extLst>
              <a:ext uri="{FF2B5EF4-FFF2-40B4-BE49-F238E27FC236}">
                <a16:creationId xmlns:a16="http://schemas.microsoft.com/office/drawing/2014/main" id="{3F8E728A-7366-4DE1-B72C-6F1D2CC431F6}"/>
              </a:ext>
            </a:extLst>
          </p:cNvPr>
          <p:cNvSpPr/>
          <p:nvPr/>
        </p:nvSpPr>
        <p:spPr>
          <a:xfrm>
            <a:off x="461796" y="3327208"/>
            <a:ext cx="896562" cy="825644"/>
          </a:xfrm>
          <a:prstGeom prst="ellips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rgbClr val="002060"/>
                </a:solidFill>
              </a:rPr>
              <a:t>NEW</a:t>
            </a:r>
          </a:p>
          <a:p>
            <a:pPr algn="ctr"/>
            <a:r>
              <a:rPr lang="en-US" sz="1100" dirty="0">
                <a:solidFill>
                  <a:srgbClr val="002060"/>
                </a:solidFill>
              </a:rPr>
              <a:t>InfoEd</a:t>
            </a:r>
          </a:p>
          <a:p>
            <a:pPr algn="ctr"/>
            <a:r>
              <a:rPr lang="en-US" sz="1100" dirty="0">
                <a:solidFill>
                  <a:srgbClr val="002060"/>
                </a:solidFill>
              </a:rPr>
              <a:t>Grants</a:t>
            </a:r>
          </a:p>
        </p:txBody>
      </p:sp>
      <p:cxnSp>
        <p:nvCxnSpPr>
          <p:cNvPr id="62" name="Straight Arrow Connector 61">
            <a:extLst>
              <a:ext uri="{FF2B5EF4-FFF2-40B4-BE49-F238E27FC236}">
                <a16:creationId xmlns:a16="http://schemas.microsoft.com/office/drawing/2014/main" id="{0B2B4495-D513-4922-A822-733FDD8BED1F}"/>
              </a:ext>
            </a:extLst>
          </p:cNvPr>
          <p:cNvCxnSpPr>
            <a:cxnSpLocks/>
            <a:stCxn id="37" idx="5"/>
          </p:cNvCxnSpPr>
          <p:nvPr/>
        </p:nvCxnSpPr>
        <p:spPr>
          <a:xfrm>
            <a:off x="2940225" y="2193472"/>
            <a:ext cx="1121923" cy="92880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FCEEC810-FD07-412E-A876-D943DBFBB50E}"/>
              </a:ext>
            </a:extLst>
          </p:cNvPr>
          <p:cNvCxnSpPr>
            <a:cxnSpLocks/>
            <a:stCxn id="15" idx="4"/>
          </p:cNvCxnSpPr>
          <p:nvPr/>
        </p:nvCxnSpPr>
        <p:spPr>
          <a:xfrm flipH="1">
            <a:off x="4835149" y="1943495"/>
            <a:ext cx="702082" cy="112225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C515B328-37A4-4CE0-85FA-052E06B7B200}"/>
              </a:ext>
            </a:extLst>
          </p:cNvPr>
          <p:cNvCxnSpPr>
            <a:cxnSpLocks/>
          </p:cNvCxnSpPr>
          <p:nvPr/>
        </p:nvCxnSpPr>
        <p:spPr>
          <a:xfrm flipH="1">
            <a:off x="5202411" y="2562447"/>
            <a:ext cx="1464203" cy="80353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0B69173D-66AD-49D0-ADEF-12CFFD8FFAD3}"/>
              </a:ext>
            </a:extLst>
          </p:cNvPr>
          <p:cNvCxnSpPr>
            <a:cxnSpLocks/>
          </p:cNvCxnSpPr>
          <p:nvPr/>
        </p:nvCxnSpPr>
        <p:spPr>
          <a:xfrm flipV="1">
            <a:off x="7561380" y="1727874"/>
            <a:ext cx="553740" cy="37237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0CEA6BFC-FE28-4178-AEF4-7B7167C8530E}"/>
              </a:ext>
            </a:extLst>
          </p:cNvPr>
          <p:cNvCxnSpPr>
            <a:cxnSpLocks/>
            <a:stCxn id="45" idx="6"/>
          </p:cNvCxnSpPr>
          <p:nvPr/>
        </p:nvCxnSpPr>
        <p:spPr>
          <a:xfrm>
            <a:off x="1358358" y="3740030"/>
            <a:ext cx="27178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ECBAF317-C8C3-4804-A771-A21F7E52B616}"/>
              </a:ext>
            </a:extLst>
          </p:cNvPr>
          <p:cNvCxnSpPr>
            <a:cxnSpLocks/>
          </p:cNvCxnSpPr>
          <p:nvPr/>
        </p:nvCxnSpPr>
        <p:spPr>
          <a:xfrm flipH="1">
            <a:off x="2452646" y="3912417"/>
            <a:ext cx="1623516" cy="6494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3C9F4FD7-4532-4530-B84B-B6BB215CFD1C}"/>
              </a:ext>
            </a:extLst>
          </p:cNvPr>
          <p:cNvCxnSpPr>
            <a:cxnSpLocks/>
          </p:cNvCxnSpPr>
          <p:nvPr/>
        </p:nvCxnSpPr>
        <p:spPr>
          <a:xfrm flipH="1">
            <a:off x="3180953" y="4185971"/>
            <a:ext cx="895209" cy="96494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7464C3F7-1641-4B17-81D0-2E37B7E155FE}"/>
              </a:ext>
            </a:extLst>
          </p:cNvPr>
          <p:cNvCxnSpPr>
            <a:cxnSpLocks/>
          </p:cNvCxnSpPr>
          <p:nvPr/>
        </p:nvCxnSpPr>
        <p:spPr>
          <a:xfrm flipH="1">
            <a:off x="4181470" y="4157833"/>
            <a:ext cx="216476" cy="114596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7A6C87D2-7158-4858-BDF0-E41566197788}"/>
              </a:ext>
            </a:extLst>
          </p:cNvPr>
          <p:cNvCxnSpPr>
            <a:cxnSpLocks/>
          </p:cNvCxnSpPr>
          <p:nvPr/>
        </p:nvCxnSpPr>
        <p:spPr>
          <a:xfrm flipH="1" flipV="1">
            <a:off x="4880530" y="4157833"/>
            <a:ext cx="226973" cy="11563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a:extLst>
              <a:ext uri="{FF2B5EF4-FFF2-40B4-BE49-F238E27FC236}">
                <a16:creationId xmlns:a16="http://schemas.microsoft.com/office/drawing/2014/main" id="{E264F66A-49AB-4121-AE6D-76D4315E40B6}"/>
              </a:ext>
            </a:extLst>
          </p:cNvPr>
          <p:cNvCxnSpPr>
            <a:cxnSpLocks/>
            <a:endCxn id="6" idx="3"/>
          </p:cNvCxnSpPr>
          <p:nvPr/>
        </p:nvCxnSpPr>
        <p:spPr>
          <a:xfrm flipH="1">
            <a:off x="5191936" y="3511048"/>
            <a:ext cx="1703406" cy="1039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8" name="TextBox 97">
            <a:extLst>
              <a:ext uri="{FF2B5EF4-FFF2-40B4-BE49-F238E27FC236}">
                <a16:creationId xmlns:a16="http://schemas.microsoft.com/office/drawing/2014/main" id="{530708CD-FD47-4474-9D5C-9586576100D6}"/>
              </a:ext>
            </a:extLst>
          </p:cNvPr>
          <p:cNvSpPr txBox="1"/>
          <p:nvPr/>
        </p:nvSpPr>
        <p:spPr>
          <a:xfrm>
            <a:off x="3946606" y="3122276"/>
            <a:ext cx="1203800" cy="523220"/>
          </a:xfrm>
          <a:prstGeom prst="rect">
            <a:avLst/>
          </a:prstGeom>
          <a:noFill/>
        </p:spPr>
        <p:txBody>
          <a:bodyPr wrap="square" rtlCol="0">
            <a:spAutoFit/>
          </a:bodyPr>
          <a:lstStyle/>
          <a:p>
            <a:pPr algn="ctr"/>
            <a:r>
              <a:rPr lang="en-US" sz="1200" b="1" dirty="0">
                <a:solidFill>
                  <a:schemeClr val="bg1"/>
                </a:solidFill>
              </a:rPr>
              <a:t>Infor </a:t>
            </a:r>
          </a:p>
          <a:p>
            <a:pPr marL="228600" indent="-228600" algn="ct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p:txBody>
      </p:sp>
      <p:cxnSp>
        <p:nvCxnSpPr>
          <p:cNvPr id="100" name="Straight Arrow Connector 99">
            <a:extLst>
              <a:ext uri="{FF2B5EF4-FFF2-40B4-BE49-F238E27FC236}">
                <a16:creationId xmlns:a16="http://schemas.microsoft.com/office/drawing/2014/main" id="{1550115E-7E67-46CA-A863-4A1BC9CB8931}"/>
              </a:ext>
            </a:extLst>
          </p:cNvPr>
          <p:cNvCxnSpPr>
            <a:cxnSpLocks/>
            <a:stCxn id="6" idx="1"/>
          </p:cNvCxnSpPr>
          <p:nvPr/>
        </p:nvCxnSpPr>
        <p:spPr>
          <a:xfrm flipH="1" flipV="1">
            <a:off x="2078072" y="2952604"/>
            <a:ext cx="2000732" cy="6624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a:extLst>
              <a:ext uri="{FF2B5EF4-FFF2-40B4-BE49-F238E27FC236}">
                <a16:creationId xmlns:a16="http://schemas.microsoft.com/office/drawing/2014/main" id="{54E2BD9C-04FD-4407-97DC-D8127091547F}"/>
              </a:ext>
            </a:extLst>
          </p:cNvPr>
          <p:cNvCxnSpPr>
            <a:cxnSpLocks/>
            <a:stCxn id="31" idx="2"/>
          </p:cNvCxnSpPr>
          <p:nvPr/>
        </p:nvCxnSpPr>
        <p:spPr>
          <a:xfrm flipH="1" flipV="1">
            <a:off x="5191936" y="3787307"/>
            <a:ext cx="2400442" cy="5388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4400587E-7C61-45CE-9021-87975D0A79D2}"/>
              </a:ext>
            </a:extLst>
          </p:cNvPr>
          <p:cNvCxnSpPr>
            <a:cxnSpLocks/>
          </p:cNvCxnSpPr>
          <p:nvPr/>
        </p:nvCxnSpPr>
        <p:spPr>
          <a:xfrm>
            <a:off x="1228540" y="1827794"/>
            <a:ext cx="2853852" cy="150782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1A23B7E5-D19D-4B2A-B727-7E4F188C6208}"/>
              </a:ext>
            </a:extLst>
          </p:cNvPr>
          <p:cNvSpPr txBox="1"/>
          <p:nvPr/>
        </p:nvSpPr>
        <p:spPr>
          <a:xfrm>
            <a:off x="361537" y="1852190"/>
            <a:ext cx="677965" cy="276999"/>
          </a:xfrm>
          <a:prstGeom prst="rect">
            <a:avLst/>
          </a:prstGeom>
          <a:noFill/>
        </p:spPr>
        <p:txBody>
          <a:bodyPr wrap="square" rtlCol="0">
            <a:spAutoFit/>
          </a:bodyPr>
          <a:lstStyle/>
          <a:p>
            <a:r>
              <a:rPr lang="en-US" sz="1200" b="1" dirty="0">
                <a:solidFill>
                  <a:srgbClr val="002060"/>
                </a:solidFill>
                <a:latin typeface="Arial" panose="020B0604020202020204" pitchFamily="34" charset="0"/>
                <a:cs typeface="Arial" panose="020B0604020202020204" pitchFamily="34" charset="0"/>
              </a:rPr>
              <a:t>Banks</a:t>
            </a:r>
          </a:p>
        </p:txBody>
      </p:sp>
      <p:cxnSp>
        <p:nvCxnSpPr>
          <p:cNvPr id="42" name="Straight Arrow Connector 41">
            <a:extLst>
              <a:ext uri="{FF2B5EF4-FFF2-40B4-BE49-F238E27FC236}">
                <a16:creationId xmlns:a16="http://schemas.microsoft.com/office/drawing/2014/main" id="{0B2B4495-D513-4922-A822-733FDD8BED1F}"/>
              </a:ext>
            </a:extLst>
          </p:cNvPr>
          <p:cNvCxnSpPr>
            <a:cxnSpLocks/>
            <a:stCxn id="13" idx="4"/>
          </p:cNvCxnSpPr>
          <p:nvPr/>
        </p:nvCxnSpPr>
        <p:spPr>
          <a:xfrm>
            <a:off x="3917928" y="1946356"/>
            <a:ext cx="471716" cy="114261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0B2B4495-D513-4922-A822-733FDD8BED1F}"/>
              </a:ext>
            </a:extLst>
          </p:cNvPr>
          <p:cNvCxnSpPr>
            <a:cxnSpLocks/>
          </p:cNvCxnSpPr>
          <p:nvPr/>
        </p:nvCxnSpPr>
        <p:spPr>
          <a:xfrm>
            <a:off x="5198065" y="4175932"/>
            <a:ext cx="868976" cy="96411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 name="Flowchart: Connector 1"/>
          <p:cNvSpPr/>
          <p:nvPr/>
        </p:nvSpPr>
        <p:spPr>
          <a:xfrm>
            <a:off x="6641610" y="1096289"/>
            <a:ext cx="1059348" cy="612990"/>
          </a:xfrm>
          <a:prstGeom prst="flowChartConnector">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Epic Revenue</a:t>
            </a:r>
          </a:p>
        </p:txBody>
      </p:sp>
      <p:cxnSp>
        <p:nvCxnSpPr>
          <p:cNvPr id="5" name="Straight Arrow Connector 4"/>
          <p:cNvCxnSpPr>
            <a:cxnSpLocks/>
            <a:stCxn id="2" idx="3"/>
          </p:cNvCxnSpPr>
          <p:nvPr/>
        </p:nvCxnSpPr>
        <p:spPr>
          <a:xfrm flipH="1">
            <a:off x="5191936" y="1619509"/>
            <a:ext cx="1604812" cy="14443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6895343" y="5224009"/>
            <a:ext cx="181180" cy="79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Graphic 15" descr="Court">
            <a:extLst>
              <a:ext uri="{FF2B5EF4-FFF2-40B4-BE49-F238E27FC236}">
                <a16:creationId xmlns:a16="http://schemas.microsoft.com/office/drawing/2014/main" id="{8BC0B9A7-E202-4C36-9C2C-BF7E917F641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6869" y="1136477"/>
            <a:ext cx="862632" cy="862632"/>
          </a:xfrm>
          <a:prstGeom prst="rect">
            <a:avLst/>
          </a:prstGeom>
        </p:spPr>
      </p:pic>
      <p:pic>
        <p:nvPicPr>
          <p:cNvPr id="6" name="Picture 5" descr="A drawing of a cartoon character&#10;&#10;Description automatically generated">
            <a:extLst>
              <a:ext uri="{FF2B5EF4-FFF2-40B4-BE49-F238E27FC236}">
                <a16:creationId xmlns:a16="http://schemas.microsoft.com/office/drawing/2014/main" id="{02576BF8-91D3-4BAE-8BCB-84623ABD0D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8804" y="3058466"/>
            <a:ext cx="1113132" cy="1113132"/>
          </a:xfrm>
          <a:prstGeom prst="rect">
            <a:avLst/>
          </a:prstGeom>
        </p:spPr>
      </p:pic>
    </p:spTree>
    <p:extLst>
      <p:ext uri="{BB962C8B-B14F-4D97-AF65-F5344CB8AC3E}">
        <p14:creationId xmlns:p14="http://schemas.microsoft.com/office/powerpoint/2010/main" val="857515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85" name="think-cell Slide" r:id="rId6" imgW="270" imgH="270" progId="TCLayout.ActiveDocument.1">
                  <p:embed/>
                </p:oleObj>
              </mc:Choice>
              <mc:Fallback>
                <p:oleObj name="think-cell Slide" r:id="rId6" imgW="270" imgH="27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p:cNvSpPr>
            <a:spLocks noGrp="1"/>
          </p:cNvSpPr>
          <p:nvPr>
            <p:ph type="title"/>
          </p:nvPr>
        </p:nvSpPr>
        <p:spPr>
          <a:xfrm>
            <a:off x="173829" y="196673"/>
            <a:ext cx="8752621" cy="634999"/>
          </a:xfrm>
        </p:spPr>
        <p:txBody>
          <a:bodyPr/>
          <a:lstStyle/>
          <a:p>
            <a:r>
              <a:rPr lang="en-US" sz="2400" dirty="0"/>
              <a:t>System Improvements</a:t>
            </a:r>
          </a:p>
        </p:txBody>
      </p:sp>
      <p:graphicFrame>
        <p:nvGraphicFramePr>
          <p:cNvPr id="8" name="Diagram 7">
            <a:extLst>
              <a:ext uri="{FF2B5EF4-FFF2-40B4-BE49-F238E27FC236}">
                <a16:creationId xmlns:a16="http://schemas.microsoft.com/office/drawing/2014/main" id="{326493B8-1E01-46CB-84BD-2B3E69B6D806}"/>
              </a:ext>
            </a:extLst>
          </p:cNvPr>
          <p:cNvGraphicFramePr/>
          <p:nvPr>
            <p:extLst>
              <p:ext uri="{D42A27DB-BD31-4B8C-83A1-F6EECF244321}">
                <p14:modId xmlns:p14="http://schemas.microsoft.com/office/powerpoint/2010/main" val="3770743940"/>
              </p:ext>
            </p:extLst>
          </p:nvPr>
        </p:nvGraphicFramePr>
        <p:xfrm>
          <a:off x="770562" y="1206673"/>
          <a:ext cx="7602875" cy="31990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Graphic 9" descr="Hierarchy">
            <a:extLst>
              <a:ext uri="{FF2B5EF4-FFF2-40B4-BE49-F238E27FC236}">
                <a16:creationId xmlns:a16="http://schemas.microsoft.com/office/drawing/2014/main" id="{7DDBD81B-12E8-4A12-93C0-8D6C425FA65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10098" y="4648839"/>
            <a:ext cx="1257595" cy="1257595"/>
          </a:xfrm>
          <a:prstGeom prst="rect">
            <a:avLst/>
          </a:prstGeom>
        </p:spPr>
      </p:pic>
      <p:pic>
        <p:nvPicPr>
          <p:cNvPr id="12" name="Graphic 11" descr="Workflow RTL">
            <a:extLst>
              <a:ext uri="{FF2B5EF4-FFF2-40B4-BE49-F238E27FC236}">
                <a16:creationId xmlns:a16="http://schemas.microsoft.com/office/drawing/2014/main" id="{A9F54D8E-8228-4994-8CC2-AB405FF5200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024422" y="4679901"/>
            <a:ext cx="1095153" cy="1095153"/>
          </a:xfrm>
          <a:prstGeom prst="rect">
            <a:avLst/>
          </a:prstGeom>
        </p:spPr>
      </p:pic>
      <p:pic>
        <p:nvPicPr>
          <p:cNvPr id="14" name="Graphic 13" descr="Contract">
            <a:extLst>
              <a:ext uri="{FF2B5EF4-FFF2-40B4-BE49-F238E27FC236}">
                <a16:creationId xmlns:a16="http://schemas.microsoft.com/office/drawing/2014/main" id="{8DBAA7E5-2DDC-4CF7-BB7B-94E7854D6E1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6674146" y="4679901"/>
            <a:ext cx="1095153" cy="1095153"/>
          </a:xfrm>
          <a:prstGeom prst="rect">
            <a:avLst/>
          </a:prstGeom>
        </p:spPr>
      </p:pic>
    </p:spTree>
    <p:extLst>
      <p:ext uri="{BB962C8B-B14F-4D97-AF65-F5344CB8AC3E}">
        <p14:creationId xmlns:p14="http://schemas.microsoft.com/office/powerpoint/2010/main" val="939128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0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p:cNvSpPr>
            <a:spLocks noGrp="1"/>
          </p:cNvSpPr>
          <p:nvPr>
            <p:ph type="title"/>
          </p:nvPr>
        </p:nvSpPr>
        <p:spPr/>
        <p:txBody>
          <a:bodyPr/>
          <a:lstStyle/>
          <a:p>
            <a:r>
              <a:rPr lang="en-US" sz="2400" dirty="0"/>
              <a:t>Common Enhancements for All End Users</a:t>
            </a:r>
          </a:p>
        </p:txBody>
      </p:sp>
      <p:graphicFrame>
        <p:nvGraphicFramePr>
          <p:cNvPr id="6" name="Diagram 5"/>
          <p:cNvGraphicFramePr/>
          <p:nvPr>
            <p:extLst>
              <p:ext uri="{D42A27DB-BD31-4B8C-83A1-F6EECF244321}">
                <p14:modId xmlns:p14="http://schemas.microsoft.com/office/powerpoint/2010/main" val="1282777601"/>
              </p:ext>
            </p:extLst>
          </p:nvPr>
        </p:nvGraphicFramePr>
        <p:xfrm>
          <a:off x="501482" y="1119356"/>
          <a:ext cx="8141036" cy="51168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610186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v8i57JBTTBSvnsn4kP5fr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I6flugljSzO5gaaNYjF52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qYklNZUQRLuknEd2yGeYG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I6flugljSzO5gaaNYjF52w"/>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JEHEiK5QBeOI9MTxn9GzQ"/>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fJEHEiK5QBeOI9MTxn9Gz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qYklNZUQRLuknEd2yGeYGw"/>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MeOnhHWUR0q7rJmftXCZPQ"/>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MeOnhHWUR0q7rJmftXCZPQ"/>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MeOnhHWUR0q7rJmftXCZPQ"/>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nlqINW.NhUBdDC9cXEbeMQ"/>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196269</TotalTime>
  <Words>2142</Words>
  <Application>Microsoft Office PowerPoint</Application>
  <PresentationFormat>On-screen Show (4:3)</PresentationFormat>
  <Paragraphs>411</Paragraphs>
  <Slides>35</Slides>
  <Notes>22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2" baseType="lpstr">
      <vt:lpstr>Arial</vt:lpstr>
      <vt:lpstr>Calibri</vt:lpstr>
      <vt:lpstr>Symbol</vt:lpstr>
      <vt:lpstr>Wingdings</vt:lpstr>
      <vt:lpstr>Office Theme</vt:lpstr>
      <vt:lpstr>1_Office Theme</vt:lpstr>
      <vt:lpstr>think-cell Slide</vt:lpstr>
      <vt:lpstr>Infor Implementation Grants and Funds  Research Town Hall  BMC Research Operations Wednesday, September 10th, 2020      </vt:lpstr>
      <vt:lpstr>Welcome Note </vt:lpstr>
      <vt:lpstr>Agenda</vt:lpstr>
      <vt:lpstr>What is Infor and Why are we Implementing?</vt:lpstr>
      <vt:lpstr>Project Overview – Strategic Improvements</vt:lpstr>
      <vt:lpstr>PowerPoint Presentation</vt:lpstr>
      <vt:lpstr>What Systems are Impacted?</vt:lpstr>
      <vt:lpstr>System Improvements</vt:lpstr>
      <vt:lpstr>Common Enhancements for All End Users</vt:lpstr>
      <vt:lpstr>Accounts Payable Improvements</vt:lpstr>
      <vt:lpstr>Accounts Payable Improvements</vt:lpstr>
      <vt:lpstr>Reporting Improvements</vt:lpstr>
      <vt:lpstr>*Update* Reporting Example – Budget Summary Report (BSR)</vt:lpstr>
      <vt:lpstr>Reporting Example – Budget Summary Report (BSR) Drilldown 1</vt:lpstr>
      <vt:lpstr>Reporting Example – Budget Summary Report (BSR) Drilldown 2</vt:lpstr>
      <vt:lpstr>Reporting Example – Budget Summary Report (BSR) Drilldown 3</vt:lpstr>
      <vt:lpstr>Reporting Example – Budget Status Report: Project Detail </vt:lpstr>
      <vt:lpstr>Reporting Example – Budget Status Report: Project Detail  Drilldown 1</vt:lpstr>
      <vt:lpstr>Reporting Example – Budget Status Report: Project Detail  Drilldown 2</vt:lpstr>
      <vt:lpstr>Grants &amp; Funds Specific </vt:lpstr>
      <vt:lpstr>General Ledger Design </vt:lpstr>
      <vt:lpstr>Ledger Changes - Activity (Projects) Changes Grants / Funds</vt:lpstr>
      <vt:lpstr>Training Plan and Schedule </vt:lpstr>
      <vt:lpstr>Training</vt:lpstr>
      <vt:lpstr>BMCHS Training Site</vt:lpstr>
      <vt:lpstr>BMCHS Training Site</vt:lpstr>
      <vt:lpstr>User Training</vt:lpstr>
      <vt:lpstr>User Training – Courses Needed</vt:lpstr>
      <vt:lpstr>Next Steps…. </vt:lpstr>
      <vt:lpstr>Appendix - Infor Training  Tips to Find Information in Workday   </vt:lpstr>
      <vt:lpstr>Workday  - How to Access Courses </vt:lpstr>
      <vt:lpstr>Workday - How to access Courses cont. </vt:lpstr>
      <vt:lpstr>Search to find courses – example </vt:lpstr>
      <vt:lpstr>Example of an e-learning course – Enroll and take the course </vt:lpstr>
      <vt:lpstr>Example of Virtual Instructor Led Course – Enroll, pick time option</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Brenda.Martinez@bmc.org</dc:creator>
  <cp:lastModifiedBy>Donald Hagman</cp:lastModifiedBy>
  <cp:revision>2491</cp:revision>
  <cp:lastPrinted>2019-11-25T14:23:01Z</cp:lastPrinted>
  <dcterms:created xsi:type="dcterms:W3CDTF">2013-11-18T16:08:48Z</dcterms:created>
  <dcterms:modified xsi:type="dcterms:W3CDTF">2020-09-10T15:53:52Z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26B56635-0EB2-45C9-93DE-7E33FB889BE8</vt:lpwstr>
  </property>
  <property fmtid="{D5CDD505-2E9C-101B-9397-08002B2CF9AE}" pid="3" name="ArticulatePath">
    <vt:lpwstr>CM draft  3.4.20</vt:lpwstr>
  </property>
</Properties>
</file>