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1"/>
    <p:sldMasterId id="2147483868" r:id="rId2"/>
  </p:sldMasterIdLst>
  <p:notesMasterIdLst>
    <p:notesMasterId r:id="rId50"/>
  </p:notesMasterIdLst>
  <p:handoutMasterIdLst>
    <p:handoutMasterId r:id="rId51"/>
  </p:handoutMasterIdLst>
  <p:sldIdLst>
    <p:sldId id="700" r:id="rId3"/>
    <p:sldId id="701" r:id="rId4"/>
    <p:sldId id="702" r:id="rId5"/>
    <p:sldId id="703" r:id="rId6"/>
    <p:sldId id="704" r:id="rId7"/>
    <p:sldId id="705" r:id="rId8"/>
    <p:sldId id="706" r:id="rId9"/>
    <p:sldId id="707" r:id="rId10"/>
    <p:sldId id="708" r:id="rId11"/>
    <p:sldId id="709" r:id="rId12"/>
    <p:sldId id="710" r:id="rId13"/>
    <p:sldId id="711" r:id="rId14"/>
    <p:sldId id="712" r:id="rId15"/>
    <p:sldId id="713" r:id="rId16"/>
    <p:sldId id="714" r:id="rId17"/>
    <p:sldId id="715" r:id="rId18"/>
    <p:sldId id="716" r:id="rId19"/>
    <p:sldId id="717" r:id="rId20"/>
    <p:sldId id="718" r:id="rId21"/>
    <p:sldId id="719" r:id="rId22"/>
    <p:sldId id="720" r:id="rId23"/>
    <p:sldId id="721" r:id="rId24"/>
    <p:sldId id="722" r:id="rId25"/>
    <p:sldId id="723" r:id="rId26"/>
    <p:sldId id="724" r:id="rId27"/>
    <p:sldId id="725" r:id="rId28"/>
    <p:sldId id="726" r:id="rId29"/>
    <p:sldId id="727" r:id="rId30"/>
    <p:sldId id="728" r:id="rId31"/>
    <p:sldId id="729" r:id="rId32"/>
    <p:sldId id="730" r:id="rId33"/>
    <p:sldId id="731" r:id="rId34"/>
    <p:sldId id="732" r:id="rId35"/>
    <p:sldId id="733" r:id="rId36"/>
    <p:sldId id="734" r:id="rId37"/>
    <p:sldId id="735" r:id="rId38"/>
    <p:sldId id="736" r:id="rId39"/>
    <p:sldId id="737" r:id="rId40"/>
    <p:sldId id="738" r:id="rId41"/>
    <p:sldId id="739" r:id="rId42"/>
    <p:sldId id="740" r:id="rId43"/>
    <p:sldId id="741" r:id="rId44"/>
    <p:sldId id="742" r:id="rId45"/>
    <p:sldId id="743" r:id="rId46"/>
    <p:sldId id="744" r:id="rId47"/>
    <p:sldId id="745" r:id="rId48"/>
    <p:sldId id="746" r:id="rId49"/>
  </p:sldIdLst>
  <p:sldSz cx="9144000" cy="6858000" type="screen4x3"/>
  <p:notesSz cx="7023100" cy="9309100"/>
  <p:custDataLst>
    <p:tags r:id="rId52"/>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Walsh" initials="" lastIdx="3" clrIdx="0"/>
  <p:cmAuthor id="2" name="Susan Coakley" initials="SC" lastIdx="4" clrIdx="1"/>
  <p:cmAuthor id="3" name="Walsh, Kate" initials="WK" lastIdx="2" clrIdx="2">
    <p:extLst>
      <p:ext uri="{19B8F6BF-5375-455C-9EA6-DF929625EA0E}">
        <p15:presenceInfo xmlns:p15="http://schemas.microsoft.com/office/powerpoint/2012/main" userId="S-1-5-21-1013449540-720069183-311576647-965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B050"/>
    <a:srgbClr val="F8BF56"/>
    <a:srgbClr val="FFFFFF"/>
    <a:srgbClr val="FFCCFF"/>
    <a:srgbClr val="EBF3FD"/>
    <a:srgbClr val="F5F9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2267" autoAdjust="0"/>
  </p:normalViewPr>
  <p:slideViewPr>
    <p:cSldViewPr snapToGrid="0">
      <p:cViewPr varScale="1">
        <p:scale>
          <a:sx n="154" d="100"/>
          <a:sy n="154" d="100"/>
        </p:scale>
        <p:origin x="1974" y="16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100" d="100"/>
          <a:sy n="100" d="100"/>
        </p:scale>
        <p:origin x="3496" y="2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emcnas-home.bmc.bmcroot.bmc.org\home\Infor%20CSF\All%20invoices%20401202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mcnas-home.bmc.bmcroot.bmc.org\home\Infor%20CSF\All%20invoices%204012021.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dirty="0"/>
              <a:t>BMC COVID</a:t>
            </a:r>
            <a:r>
              <a:rPr lang="en-US" baseline="0" dirty="0"/>
              <a:t> Inpatient Demographics March-Dec 2020</a:t>
            </a:r>
            <a:endParaRPr lang="en-US" dirty="0"/>
          </a:p>
        </c:rich>
      </c:tx>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1"/>
          <c:order val="0"/>
          <c:tx>
            <c:strRef>
              <c:f>Demographics!$K$2</c:f>
              <c:strCache>
                <c:ptCount val="1"/>
                <c:pt idx="0">
                  <c:v>COVID Patients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solidFill>
                <a:schemeClr val="tx1"/>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Demographics!$J$3:$J$6</c:f>
              <c:strCache>
                <c:ptCount val="4"/>
                <c:pt idx="0">
                  <c:v>Black/African American</c:v>
                </c:pt>
                <c:pt idx="1">
                  <c:v>Hispanic or Latino</c:v>
                </c:pt>
                <c:pt idx="2">
                  <c:v>White</c:v>
                </c:pt>
                <c:pt idx="3">
                  <c:v>Decline/Other</c:v>
                </c:pt>
              </c:strCache>
            </c:strRef>
          </c:cat>
          <c:val>
            <c:numRef>
              <c:f>Demographics!$K$3:$K$6</c:f>
              <c:numCache>
                <c:formatCode>0%</c:formatCode>
                <c:ptCount val="4"/>
                <c:pt idx="0">
                  <c:v>0.4</c:v>
                </c:pt>
                <c:pt idx="1">
                  <c:v>0.35</c:v>
                </c:pt>
                <c:pt idx="2">
                  <c:v>0.14000000000000001</c:v>
                </c:pt>
                <c:pt idx="3">
                  <c:v>0.12</c:v>
                </c:pt>
              </c:numCache>
            </c:numRef>
          </c:val>
          <c:extLst>
            <c:ext xmlns:c16="http://schemas.microsoft.com/office/drawing/2014/chart" uri="{C3380CC4-5D6E-409C-BE32-E72D297353CC}">
              <c16:uniqueId val="{00000000-097D-4135-9D08-C97DD230F1FC}"/>
            </c:ext>
          </c:extLst>
        </c:ser>
        <c:ser>
          <c:idx val="0"/>
          <c:order val="1"/>
          <c:tx>
            <c:strRef>
              <c:f>Demographics!$L$2</c:f>
              <c:strCache>
                <c:ptCount val="1"/>
                <c:pt idx="0">
                  <c:v>COVID Participants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solidFill>
                <a:schemeClr val="tx1"/>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Demographics!$J$3:$J$6</c:f>
              <c:strCache>
                <c:ptCount val="4"/>
                <c:pt idx="0">
                  <c:v>Black/African American</c:v>
                </c:pt>
                <c:pt idx="1">
                  <c:v>Hispanic or Latino</c:v>
                </c:pt>
                <c:pt idx="2">
                  <c:v>White</c:v>
                </c:pt>
                <c:pt idx="3">
                  <c:v>Decline/Other</c:v>
                </c:pt>
              </c:strCache>
            </c:strRef>
          </c:cat>
          <c:val>
            <c:numRef>
              <c:f>Demographics!$L$3:$L$6</c:f>
              <c:numCache>
                <c:formatCode>0%</c:formatCode>
                <c:ptCount val="4"/>
                <c:pt idx="0">
                  <c:v>0.1</c:v>
                </c:pt>
                <c:pt idx="1">
                  <c:v>0.11</c:v>
                </c:pt>
                <c:pt idx="2">
                  <c:v>0.48</c:v>
                </c:pt>
                <c:pt idx="3">
                  <c:v>0.31</c:v>
                </c:pt>
              </c:numCache>
            </c:numRef>
          </c:val>
          <c:extLst>
            <c:ext xmlns:c16="http://schemas.microsoft.com/office/drawing/2014/chart" uri="{C3380CC4-5D6E-409C-BE32-E72D297353CC}">
              <c16:uniqueId val="{00000001-097D-4135-9D08-C97DD230F1FC}"/>
            </c:ext>
          </c:extLst>
        </c:ser>
        <c:dLbls>
          <c:dLblPos val="outEnd"/>
          <c:showLegendKey val="0"/>
          <c:showVal val="1"/>
          <c:showCatName val="0"/>
          <c:showSerName val="0"/>
          <c:showPercent val="0"/>
          <c:showBubbleSize val="0"/>
        </c:dLbls>
        <c:gapWidth val="100"/>
        <c:overlap val="11"/>
        <c:axId val="714929888"/>
        <c:axId val="714931008"/>
        <c:extLst/>
      </c:barChart>
      <c:catAx>
        <c:axId val="7149298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714931008"/>
        <c:crosses val="autoZero"/>
        <c:auto val="1"/>
        <c:lblAlgn val="ctr"/>
        <c:lblOffset val="100"/>
        <c:noMultiLvlLbl val="0"/>
      </c:catAx>
      <c:valAx>
        <c:axId val="714931008"/>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714929888"/>
        <c:crosses val="autoZero"/>
        <c:crossBetween val="between"/>
      </c:valAx>
      <c:spPr>
        <a:noFill/>
        <a:ln>
          <a:noFill/>
        </a:ln>
        <a:effectLst/>
      </c:spPr>
    </c:plotArea>
    <c:legend>
      <c:legendPos val="t"/>
      <c:layout>
        <c:manualLayout>
          <c:xMode val="edge"/>
          <c:yMode val="edge"/>
          <c:x val="0.27939622447726897"/>
          <c:y val="0.21479218711374323"/>
          <c:w val="0.44120755104546211"/>
          <c:h val="8.2266080950984435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w="25400">
      <a:solidFill>
        <a:srgbClr val="000000"/>
      </a:solidFill>
    </a:ln>
    <a:effectLst/>
  </c:spPr>
  <c:txPr>
    <a:bodyPr/>
    <a:lstStyle/>
    <a:p>
      <a:pPr>
        <a:defRPr>
          <a:solidFill>
            <a:sysClr val="windowText" lastClr="000000"/>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Invoices</a:t>
            </a:r>
            <a:r>
              <a:rPr lang="en-US" baseline="0"/>
              <a:t> Received</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'more data'!$A$23</c:f>
              <c:strCache>
                <c:ptCount val="1"/>
                <c:pt idx="0">
                  <c:v>FY20 average</c:v>
                </c:pt>
              </c:strCache>
            </c:strRef>
          </c:tx>
          <c:spPr>
            <a:solidFill>
              <a:schemeClr val="accent1"/>
            </a:solidFill>
            <a:ln>
              <a:noFill/>
            </a:ln>
            <a:effectLst/>
          </c:spPr>
          <c:invertIfNegative val="0"/>
          <c:cat>
            <c:strRef>
              <c:f>'more data'!$B$22:$G$22</c:f>
              <c:strCache>
                <c:ptCount val="6"/>
                <c:pt idx="0">
                  <c:v>Oct 20</c:v>
                </c:pt>
                <c:pt idx="1">
                  <c:v>Nov 20</c:v>
                </c:pt>
                <c:pt idx="2">
                  <c:v>Dec 20</c:v>
                </c:pt>
                <c:pt idx="3">
                  <c:v>Jan 21</c:v>
                </c:pt>
                <c:pt idx="4">
                  <c:v>Feb 21</c:v>
                </c:pt>
                <c:pt idx="5">
                  <c:v>Mar 21</c:v>
                </c:pt>
              </c:strCache>
            </c:strRef>
          </c:cat>
          <c:val>
            <c:numRef>
              <c:f>'more data'!$B$23:$G$23</c:f>
              <c:numCache>
                <c:formatCode>_(* #,##0_);_(* \(#,##0\);_(* "-"??_);_(@_)</c:formatCode>
                <c:ptCount val="6"/>
                <c:pt idx="0">
                  <c:v>15295.022727272728</c:v>
                </c:pt>
                <c:pt idx="1">
                  <c:v>15295.022727272728</c:v>
                </c:pt>
                <c:pt idx="2">
                  <c:v>15295.022727272728</c:v>
                </c:pt>
                <c:pt idx="3">
                  <c:v>15295.022727272728</c:v>
                </c:pt>
                <c:pt idx="4">
                  <c:v>15295.022727272728</c:v>
                </c:pt>
                <c:pt idx="5">
                  <c:v>15295.022727272728</c:v>
                </c:pt>
              </c:numCache>
            </c:numRef>
          </c:val>
          <c:extLst>
            <c:ext xmlns:c16="http://schemas.microsoft.com/office/drawing/2014/chart" uri="{C3380CC4-5D6E-409C-BE32-E72D297353CC}">
              <c16:uniqueId val="{00000000-626D-4688-9960-D0BC48307B67}"/>
            </c:ext>
          </c:extLst>
        </c:ser>
        <c:ser>
          <c:idx val="1"/>
          <c:order val="1"/>
          <c:tx>
            <c:strRef>
              <c:f>'more data'!$A$24</c:f>
              <c:strCache>
                <c:ptCount val="1"/>
                <c:pt idx="0">
                  <c:v>FY21 invoices</c:v>
                </c:pt>
              </c:strCache>
            </c:strRef>
          </c:tx>
          <c:spPr>
            <a:solidFill>
              <a:schemeClr val="accent2"/>
            </a:solidFill>
            <a:ln>
              <a:noFill/>
            </a:ln>
            <a:effectLst/>
          </c:spPr>
          <c:invertIfNegative val="0"/>
          <c:trendline>
            <c:name>FY21 Avg</c:name>
            <c:spPr>
              <a:ln w="19050" cap="rnd">
                <a:solidFill>
                  <a:schemeClr val="accent2"/>
                </a:solidFill>
                <a:prstDash val="sysDot"/>
              </a:ln>
              <a:effectLst/>
            </c:spPr>
            <c:trendlineType val="linear"/>
            <c:dispRSqr val="0"/>
            <c:dispEq val="0"/>
          </c:trendline>
          <c:cat>
            <c:strRef>
              <c:f>'more data'!$B$22:$G$22</c:f>
              <c:strCache>
                <c:ptCount val="6"/>
                <c:pt idx="0">
                  <c:v>Oct 20</c:v>
                </c:pt>
                <c:pt idx="1">
                  <c:v>Nov 20</c:v>
                </c:pt>
                <c:pt idx="2">
                  <c:v>Dec 20</c:v>
                </c:pt>
                <c:pt idx="3">
                  <c:v>Jan 21</c:v>
                </c:pt>
                <c:pt idx="4">
                  <c:v>Feb 21</c:v>
                </c:pt>
                <c:pt idx="5">
                  <c:v>Mar 21</c:v>
                </c:pt>
              </c:strCache>
            </c:strRef>
          </c:cat>
          <c:val>
            <c:numRef>
              <c:f>'more data'!$B$24:$G$24</c:f>
              <c:numCache>
                <c:formatCode>#,##0_);\(#,##0\)</c:formatCode>
                <c:ptCount val="6"/>
                <c:pt idx="0">
                  <c:v>13903</c:v>
                </c:pt>
                <c:pt idx="1">
                  <c:v>17924</c:v>
                </c:pt>
                <c:pt idx="2">
                  <c:v>16879</c:v>
                </c:pt>
                <c:pt idx="3">
                  <c:v>17392</c:v>
                </c:pt>
                <c:pt idx="4">
                  <c:v>15914</c:v>
                </c:pt>
                <c:pt idx="5">
                  <c:v>19887</c:v>
                </c:pt>
              </c:numCache>
            </c:numRef>
          </c:val>
          <c:extLst>
            <c:ext xmlns:c16="http://schemas.microsoft.com/office/drawing/2014/chart" uri="{C3380CC4-5D6E-409C-BE32-E72D297353CC}">
              <c16:uniqueId val="{00000001-626D-4688-9960-D0BC48307B67}"/>
            </c:ext>
          </c:extLst>
        </c:ser>
        <c:dLbls>
          <c:showLegendKey val="0"/>
          <c:showVal val="0"/>
          <c:showCatName val="0"/>
          <c:showSerName val="0"/>
          <c:showPercent val="0"/>
          <c:showBubbleSize val="0"/>
        </c:dLbls>
        <c:gapWidth val="75"/>
        <c:overlap val="-5"/>
        <c:axId val="714994768"/>
        <c:axId val="714995328"/>
      </c:barChart>
      <c:catAx>
        <c:axId val="714994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4995328"/>
        <c:crosses val="autoZero"/>
        <c:auto val="1"/>
        <c:lblAlgn val="ctr"/>
        <c:lblOffset val="100"/>
        <c:noMultiLvlLbl val="0"/>
      </c:catAx>
      <c:valAx>
        <c:axId val="714995328"/>
        <c:scaling>
          <c:orientation val="minMax"/>
          <c:max val="20000"/>
          <c:min val="1000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4994768"/>
        <c:crosses val="autoZero"/>
        <c:crossBetween val="between"/>
        <c:majorUnit val="2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Invoices</a:t>
            </a:r>
            <a:r>
              <a:rPr lang="en-US" baseline="0"/>
              <a:t> Oct 20-Mar 21</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215-4542-AE28-ACF86AA821D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215-4542-AE28-ACF86AA821D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215-4542-AE28-ACF86AA821D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215-4542-AE28-ACF86AA821D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215-4542-AE28-ACF86AA821D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215-4542-AE28-ACF86AA821DA}"/>
              </c:ext>
            </c:extLst>
          </c:dPt>
          <c:dLbls>
            <c:dLbl>
              <c:idx val="0"/>
              <c:layout>
                <c:manualLayout>
                  <c:x val="-4.4444444444444446E-2"/>
                  <c:y val="-6.2577282006415866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14670844269466315"/>
                      <c:h val="0.12493073782443861"/>
                    </c:manualLayout>
                  </c15:layout>
                </c:ext>
                <c:ext xmlns:c16="http://schemas.microsoft.com/office/drawing/2014/chart" uri="{C3380CC4-5D6E-409C-BE32-E72D297353CC}">
                  <c16:uniqueId val="{00000001-C215-4542-AE28-ACF86AA821DA}"/>
                </c:ext>
              </c:extLst>
            </c:dLbl>
            <c:dLbl>
              <c:idx val="2"/>
              <c:layout>
                <c:manualLayout>
                  <c:x val="9.1951443569553801E-2"/>
                  <c:y val="1.272564887722368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215-4542-AE28-ACF86AA821DA}"/>
                </c:ext>
              </c:extLst>
            </c:dLbl>
            <c:dLbl>
              <c:idx val="3"/>
              <c:layout>
                <c:manualLayout>
                  <c:x val="4.7003390201224848E-2"/>
                  <c:y val="-1.3915864683581219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215-4542-AE28-ACF86AA821DA}"/>
                </c:ext>
              </c:extLst>
            </c:dLbl>
            <c:dLbl>
              <c:idx val="5"/>
              <c:layout>
                <c:manualLayout>
                  <c:x val="5.3312554680664918E-2"/>
                  <c:y val="-0.29652814231554386"/>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18055555555555555"/>
                      <c:h val="0.13310185185185186"/>
                    </c:manualLayout>
                  </c15:layout>
                </c:ext>
                <c:ext xmlns:c16="http://schemas.microsoft.com/office/drawing/2014/chart" uri="{C3380CC4-5D6E-409C-BE32-E72D297353CC}">
                  <c16:uniqueId val="{0000000B-C215-4542-AE28-ACF86AA821D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showLeaderLines val="0"/>
            <c:extLst>
              <c:ext xmlns:c15="http://schemas.microsoft.com/office/drawing/2012/chart" uri="{CE6537A1-D6FC-4f65-9D91-7224C49458BB}"/>
            </c:extLst>
          </c:dLbls>
          <c:cat>
            <c:strRef>
              <c:f>'more data'!$A$43:$A$48</c:f>
              <c:strCache>
                <c:ptCount val="6"/>
                <c:pt idx="0">
                  <c:v>Unreleased</c:v>
                </c:pt>
                <c:pt idx="1">
                  <c:v>Pending Approval</c:v>
                </c:pt>
                <c:pt idx="2">
                  <c:v>Approved</c:v>
                </c:pt>
                <c:pt idx="3">
                  <c:v>Released</c:v>
                </c:pt>
                <c:pt idx="4">
                  <c:v>Rejected/ Cancelled</c:v>
                </c:pt>
                <c:pt idx="5">
                  <c:v>Paid</c:v>
                </c:pt>
              </c:strCache>
            </c:strRef>
          </c:cat>
          <c:val>
            <c:numRef>
              <c:f>'more data'!$B$43:$B$48</c:f>
              <c:numCache>
                <c:formatCode>0.0%</c:formatCode>
                <c:ptCount val="6"/>
                <c:pt idx="0">
                  <c:v>4.0497610475234577E-2</c:v>
                </c:pt>
                <c:pt idx="1">
                  <c:v>3.3425722152137681E-3</c:v>
                </c:pt>
                <c:pt idx="2">
                  <c:v>8.3978673836775652E-3</c:v>
                </c:pt>
                <c:pt idx="3">
                  <c:v>7.0175600143647737E-2</c:v>
                </c:pt>
                <c:pt idx="4">
                  <c:v>4.3646810744113664E-3</c:v>
                </c:pt>
                <c:pt idx="5">
                  <c:v>0.87322166870781504</c:v>
                </c:pt>
              </c:numCache>
            </c:numRef>
          </c:val>
          <c:extLst>
            <c:ext xmlns:c16="http://schemas.microsoft.com/office/drawing/2014/chart" uri="{C3380CC4-5D6E-409C-BE32-E72D297353CC}">
              <c16:uniqueId val="{0000000C-C215-4542-AE28-ACF86AA821DA}"/>
            </c:ext>
          </c:extLst>
        </c:ser>
        <c:dLbls>
          <c:showLegendKey val="0"/>
          <c:showVal val="1"/>
          <c:showCatName val="0"/>
          <c:showSerName val="0"/>
          <c:showPercent val="0"/>
          <c:showBubbleSize val="0"/>
          <c:showLeaderLines val="0"/>
        </c:dLbls>
        <c:firstSliceAng val="48"/>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EFEA9A-478E-4BA9-A7D7-A39FE7330A2C}" type="doc">
      <dgm:prSet loTypeId="urn:microsoft.com/office/officeart/2005/8/layout/cycle3" loCatId="cycle" qsTypeId="urn:microsoft.com/office/officeart/2005/8/quickstyle/simple1" qsCatId="simple" csTypeId="urn:microsoft.com/office/officeart/2005/8/colors/colorful2" csCatId="colorful" phldr="1"/>
      <dgm:spPr/>
      <dgm:t>
        <a:bodyPr/>
        <a:lstStyle/>
        <a:p>
          <a:endParaRPr lang="en-US"/>
        </a:p>
      </dgm:t>
    </dgm:pt>
    <dgm:pt modelId="{23FA8613-FD03-4129-A7BB-B266160D3F1B}">
      <dgm:prSet phldrT="[Text]"/>
      <dgm:spPr>
        <a:solidFill>
          <a:schemeClr val="accent1">
            <a:lumMod val="90000"/>
          </a:schemeClr>
        </a:solidFill>
      </dgm:spPr>
      <dgm:t>
        <a:bodyPr/>
        <a:lstStyle/>
        <a:p>
          <a:r>
            <a:rPr lang="en-US" dirty="0"/>
            <a:t>Study Initiation in Velos</a:t>
          </a:r>
        </a:p>
      </dgm:t>
    </dgm:pt>
    <dgm:pt modelId="{A2899760-E528-42A7-9DCB-31C1D0D8BECD}" type="parTrans" cxnId="{F29B0E3B-7BFD-451B-89A4-644028D90485}">
      <dgm:prSet/>
      <dgm:spPr/>
      <dgm:t>
        <a:bodyPr/>
        <a:lstStyle/>
        <a:p>
          <a:endParaRPr lang="en-US"/>
        </a:p>
      </dgm:t>
    </dgm:pt>
    <dgm:pt modelId="{457F9211-11B2-424C-B0CF-975036C32A00}" type="sibTrans" cxnId="{F29B0E3B-7BFD-451B-89A4-644028D90485}">
      <dgm:prSet/>
      <dgm:spPr/>
      <dgm:t>
        <a:bodyPr/>
        <a:lstStyle/>
        <a:p>
          <a:endParaRPr lang="en-US"/>
        </a:p>
      </dgm:t>
    </dgm:pt>
    <dgm:pt modelId="{A31591F1-418D-4693-89E5-CF822510852C}">
      <dgm:prSet phldrT="[Text]"/>
      <dgm:spPr>
        <a:solidFill>
          <a:schemeClr val="accent1">
            <a:lumMod val="75000"/>
          </a:schemeClr>
        </a:solidFill>
      </dgm:spPr>
      <dgm:t>
        <a:bodyPr/>
        <a:lstStyle/>
        <a:p>
          <a:r>
            <a:rPr lang="en-US" dirty="0"/>
            <a:t>CTO WIP</a:t>
          </a:r>
        </a:p>
      </dgm:t>
    </dgm:pt>
    <dgm:pt modelId="{7DF779E1-CF7F-477E-94CB-D2C2FD0D9227}" type="parTrans" cxnId="{608D7A3F-A8BF-4C40-A753-0ACB4363C1F5}">
      <dgm:prSet/>
      <dgm:spPr/>
      <dgm:t>
        <a:bodyPr/>
        <a:lstStyle/>
        <a:p>
          <a:endParaRPr lang="en-US"/>
        </a:p>
      </dgm:t>
    </dgm:pt>
    <dgm:pt modelId="{82AD7216-AC8B-4E9C-9B5A-8C64490BC18C}" type="sibTrans" cxnId="{608D7A3F-A8BF-4C40-A753-0ACB4363C1F5}">
      <dgm:prSet/>
      <dgm:spPr/>
      <dgm:t>
        <a:bodyPr/>
        <a:lstStyle/>
        <a:p>
          <a:endParaRPr lang="en-US"/>
        </a:p>
      </dgm:t>
    </dgm:pt>
    <dgm:pt modelId="{AFC657AC-CD81-489E-A822-1BD92EA697C9}">
      <dgm:prSet phldrT="[Text]"/>
      <dgm:spPr>
        <a:solidFill>
          <a:schemeClr val="accent1">
            <a:lumMod val="50000"/>
          </a:schemeClr>
        </a:solidFill>
      </dgm:spPr>
      <dgm:t>
        <a:bodyPr/>
        <a:lstStyle/>
        <a:p>
          <a:r>
            <a:rPr lang="en-US" dirty="0"/>
            <a:t>Awarded or Executed</a:t>
          </a:r>
        </a:p>
      </dgm:t>
    </dgm:pt>
    <dgm:pt modelId="{7FD1838B-B872-44A3-B7D4-BBE2558FBEA1}" type="parTrans" cxnId="{18209D8A-C6E8-4455-86C0-D359A31DAE03}">
      <dgm:prSet/>
      <dgm:spPr/>
      <dgm:t>
        <a:bodyPr/>
        <a:lstStyle/>
        <a:p>
          <a:endParaRPr lang="en-US"/>
        </a:p>
      </dgm:t>
    </dgm:pt>
    <dgm:pt modelId="{F25BA9AE-763E-45E6-9B28-BD40AA372C0B}" type="sibTrans" cxnId="{18209D8A-C6E8-4455-86C0-D359A31DAE03}">
      <dgm:prSet/>
      <dgm:spPr/>
      <dgm:t>
        <a:bodyPr/>
        <a:lstStyle/>
        <a:p>
          <a:endParaRPr lang="en-US"/>
        </a:p>
      </dgm:t>
    </dgm:pt>
    <dgm:pt modelId="{EADE9EF5-9B0D-4EBD-8BB6-9B3BA5A4B51C}">
      <dgm:prSet phldrT="[Text]"/>
      <dgm:spPr>
        <a:solidFill>
          <a:schemeClr val="accent1">
            <a:lumMod val="25000"/>
          </a:schemeClr>
        </a:solidFill>
      </dgm:spPr>
      <dgm:t>
        <a:bodyPr/>
        <a:lstStyle/>
        <a:p>
          <a:r>
            <a:rPr lang="en-US" dirty="0"/>
            <a:t>Active</a:t>
          </a:r>
        </a:p>
      </dgm:t>
    </dgm:pt>
    <dgm:pt modelId="{521F93F3-5FE6-4937-8291-A83BE312E7D8}" type="parTrans" cxnId="{1037E7B7-617E-4CD7-9C6E-60757AE45ECD}">
      <dgm:prSet/>
      <dgm:spPr/>
      <dgm:t>
        <a:bodyPr/>
        <a:lstStyle/>
        <a:p>
          <a:endParaRPr lang="en-US"/>
        </a:p>
      </dgm:t>
    </dgm:pt>
    <dgm:pt modelId="{E3E6DA91-1CD0-4EE4-9471-EB88009E0511}" type="sibTrans" cxnId="{1037E7B7-617E-4CD7-9C6E-60757AE45ECD}">
      <dgm:prSet/>
      <dgm:spPr/>
      <dgm:t>
        <a:bodyPr/>
        <a:lstStyle/>
        <a:p>
          <a:endParaRPr lang="en-US"/>
        </a:p>
      </dgm:t>
    </dgm:pt>
    <dgm:pt modelId="{ADECEC4C-16DA-41D8-9C6B-380C8128DAA2}">
      <dgm:prSet phldrT="[Text]"/>
      <dgm:spPr>
        <a:solidFill>
          <a:schemeClr val="tx2">
            <a:lumMod val="50000"/>
          </a:schemeClr>
        </a:solidFill>
      </dgm:spPr>
      <dgm:t>
        <a:bodyPr/>
        <a:lstStyle/>
        <a:p>
          <a:r>
            <a:rPr lang="en-US" dirty="0">
              <a:solidFill>
                <a:srgbClr val="FFFFFF"/>
              </a:solidFill>
            </a:rPr>
            <a:t>Close-out</a:t>
          </a:r>
        </a:p>
      </dgm:t>
    </dgm:pt>
    <dgm:pt modelId="{978CA439-5A96-4B93-BB18-AB5E33E9532B}" type="parTrans" cxnId="{F36C3574-3422-47C8-AA73-39D3EE066439}">
      <dgm:prSet/>
      <dgm:spPr/>
      <dgm:t>
        <a:bodyPr/>
        <a:lstStyle/>
        <a:p>
          <a:endParaRPr lang="en-US"/>
        </a:p>
      </dgm:t>
    </dgm:pt>
    <dgm:pt modelId="{5F182BF6-9DE2-430E-A56E-4449AFD417BD}" type="sibTrans" cxnId="{F36C3574-3422-47C8-AA73-39D3EE066439}">
      <dgm:prSet/>
      <dgm:spPr/>
      <dgm:t>
        <a:bodyPr/>
        <a:lstStyle/>
        <a:p>
          <a:endParaRPr lang="en-US"/>
        </a:p>
      </dgm:t>
    </dgm:pt>
    <dgm:pt modelId="{AA25C2C2-609F-43C4-8F0C-A83897A927AB}" type="pres">
      <dgm:prSet presAssocID="{74EFEA9A-478E-4BA9-A7D7-A39FE7330A2C}" presName="Name0" presStyleCnt="0">
        <dgm:presLayoutVars>
          <dgm:dir/>
          <dgm:resizeHandles val="exact"/>
        </dgm:presLayoutVars>
      </dgm:prSet>
      <dgm:spPr/>
    </dgm:pt>
    <dgm:pt modelId="{5890EE20-6024-4E68-902E-555305AF5C03}" type="pres">
      <dgm:prSet presAssocID="{74EFEA9A-478E-4BA9-A7D7-A39FE7330A2C}" presName="cycle" presStyleCnt="0"/>
      <dgm:spPr/>
    </dgm:pt>
    <dgm:pt modelId="{67D080B2-B756-4C9F-AF9C-03744A7AACDA}" type="pres">
      <dgm:prSet presAssocID="{23FA8613-FD03-4129-A7BB-B266160D3F1B}" presName="nodeFirstNode" presStyleLbl="node1" presStyleIdx="0" presStyleCnt="5">
        <dgm:presLayoutVars>
          <dgm:bulletEnabled val="1"/>
        </dgm:presLayoutVars>
      </dgm:prSet>
      <dgm:spPr/>
    </dgm:pt>
    <dgm:pt modelId="{6326F6B4-CD48-402F-84AB-D7EE45910635}" type="pres">
      <dgm:prSet presAssocID="{457F9211-11B2-424C-B0CF-975036C32A00}" presName="sibTransFirstNode" presStyleLbl="bgShp" presStyleIdx="0" presStyleCnt="1"/>
      <dgm:spPr/>
    </dgm:pt>
    <dgm:pt modelId="{2AC15521-1DB6-4D27-9E4A-7F3E2114522A}" type="pres">
      <dgm:prSet presAssocID="{A31591F1-418D-4693-89E5-CF822510852C}" presName="nodeFollowingNodes" presStyleLbl="node1" presStyleIdx="1" presStyleCnt="5">
        <dgm:presLayoutVars>
          <dgm:bulletEnabled val="1"/>
        </dgm:presLayoutVars>
      </dgm:prSet>
      <dgm:spPr/>
    </dgm:pt>
    <dgm:pt modelId="{3188D881-7DD7-495E-A225-823D84C68955}" type="pres">
      <dgm:prSet presAssocID="{AFC657AC-CD81-489E-A822-1BD92EA697C9}" presName="nodeFollowingNodes" presStyleLbl="node1" presStyleIdx="2" presStyleCnt="5">
        <dgm:presLayoutVars>
          <dgm:bulletEnabled val="1"/>
        </dgm:presLayoutVars>
      </dgm:prSet>
      <dgm:spPr/>
    </dgm:pt>
    <dgm:pt modelId="{01C10FFC-5316-4E38-BD09-3FB1FA8DD19B}" type="pres">
      <dgm:prSet presAssocID="{EADE9EF5-9B0D-4EBD-8BB6-9B3BA5A4B51C}" presName="nodeFollowingNodes" presStyleLbl="node1" presStyleIdx="3" presStyleCnt="5">
        <dgm:presLayoutVars>
          <dgm:bulletEnabled val="1"/>
        </dgm:presLayoutVars>
      </dgm:prSet>
      <dgm:spPr/>
    </dgm:pt>
    <dgm:pt modelId="{7022F13A-2DF7-4D3F-8BE7-D96BDAB730D6}" type="pres">
      <dgm:prSet presAssocID="{ADECEC4C-16DA-41D8-9C6B-380C8128DAA2}" presName="nodeFollowingNodes" presStyleLbl="node1" presStyleIdx="4" presStyleCnt="5">
        <dgm:presLayoutVars>
          <dgm:bulletEnabled val="1"/>
        </dgm:presLayoutVars>
      </dgm:prSet>
      <dgm:spPr/>
    </dgm:pt>
  </dgm:ptLst>
  <dgm:cxnLst>
    <dgm:cxn modelId="{F4627F10-B190-4FE1-9F9B-22B20A2457E1}" type="presOf" srcId="{EADE9EF5-9B0D-4EBD-8BB6-9B3BA5A4B51C}" destId="{01C10FFC-5316-4E38-BD09-3FB1FA8DD19B}" srcOrd="0" destOrd="0" presId="urn:microsoft.com/office/officeart/2005/8/layout/cycle3"/>
    <dgm:cxn modelId="{E302CB11-C83D-4571-BA6A-A42F2C19D73F}" type="presOf" srcId="{A31591F1-418D-4693-89E5-CF822510852C}" destId="{2AC15521-1DB6-4D27-9E4A-7F3E2114522A}" srcOrd="0" destOrd="0" presId="urn:microsoft.com/office/officeart/2005/8/layout/cycle3"/>
    <dgm:cxn modelId="{F29B0E3B-7BFD-451B-89A4-644028D90485}" srcId="{74EFEA9A-478E-4BA9-A7D7-A39FE7330A2C}" destId="{23FA8613-FD03-4129-A7BB-B266160D3F1B}" srcOrd="0" destOrd="0" parTransId="{A2899760-E528-42A7-9DCB-31C1D0D8BECD}" sibTransId="{457F9211-11B2-424C-B0CF-975036C32A00}"/>
    <dgm:cxn modelId="{608D7A3F-A8BF-4C40-A753-0ACB4363C1F5}" srcId="{74EFEA9A-478E-4BA9-A7D7-A39FE7330A2C}" destId="{A31591F1-418D-4693-89E5-CF822510852C}" srcOrd="1" destOrd="0" parTransId="{7DF779E1-CF7F-477E-94CB-D2C2FD0D9227}" sibTransId="{82AD7216-AC8B-4E9C-9B5A-8C64490BC18C}"/>
    <dgm:cxn modelId="{33D4B26B-687E-41BC-A227-884B8BA0E729}" type="presOf" srcId="{23FA8613-FD03-4129-A7BB-B266160D3F1B}" destId="{67D080B2-B756-4C9F-AF9C-03744A7AACDA}" srcOrd="0" destOrd="0" presId="urn:microsoft.com/office/officeart/2005/8/layout/cycle3"/>
    <dgm:cxn modelId="{F36C3574-3422-47C8-AA73-39D3EE066439}" srcId="{74EFEA9A-478E-4BA9-A7D7-A39FE7330A2C}" destId="{ADECEC4C-16DA-41D8-9C6B-380C8128DAA2}" srcOrd="4" destOrd="0" parTransId="{978CA439-5A96-4B93-BB18-AB5E33E9532B}" sibTransId="{5F182BF6-9DE2-430E-A56E-4449AFD417BD}"/>
    <dgm:cxn modelId="{8E5B4C59-4C97-40AE-9F36-40365882D52E}" type="presOf" srcId="{457F9211-11B2-424C-B0CF-975036C32A00}" destId="{6326F6B4-CD48-402F-84AB-D7EE45910635}" srcOrd="0" destOrd="0" presId="urn:microsoft.com/office/officeart/2005/8/layout/cycle3"/>
    <dgm:cxn modelId="{18209D8A-C6E8-4455-86C0-D359A31DAE03}" srcId="{74EFEA9A-478E-4BA9-A7D7-A39FE7330A2C}" destId="{AFC657AC-CD81-489E-A822-1BD92EA697C9}" srcOrd="2" destOrd="0" parTransId="{7FD1838B-B872-44A3-B7D4-BBE2558FBEA1}" sibTransId="{F25BA9AE-763E-45E6-9B28-BD40AA372C0B}"/>
    <dgm:cxn modelId="{1037E7B7-617E-4CD7-9C6E-60757AE45ECD}" srcId="{74EFEA9A-478E-4BA9-A7D7-A39FE7330A2C}" destId="{EADE9EF5-9B0D-4EBD-8BB6-9B3BA5A4B51C}" srcOrd="3" destOrd="0" parTransId="{521F93F3-5FE6-4937-8291-A83BE312E7D8}" sibTransId="{E3E6DA91-1CD0-4EE4-9471-EB88009E0511}"/>
    <dgm:cxn modelId="{A6E558D8-01B3-497A-964A-099D090800ED}" type="presOf" srcId="{74EFEA9A-478E-4BA9-A7D7-A39FE7330A2C}" destId="{AA25C2C2-609F-43C4-8F0C-A83897A927AB}" srcOrd="0" destOrd="0" presId="urn:microsoft.com/office/officeart/2005/8/layout/cycle3"/>
    <dgm:cxn modelId="{114F2CF6-B468-4464-8B57-61D833E1CD30}" type="presOf" srcId="{AFC657AC-CD81-489E-A822-1BD92EA697C9}" destId="{3188D881-7DD7-495E-A225-823D84C68955}" srcOrd="0" destOrd="0" presId="urn:microsoft.com/office/officeart/2005/8/layout/cycle3"/>
    <dgm:cxn modelId="{0B1291FB-4D7D-4B0D-801A-6105157262A7}" type="presOf" srcId="{ADECEC4C-16DA-41D8-9C6B-380C8128DAA2}" destId="{7022F13A-2DF7-4D3F-8BE7-D96BDAB730D6}" srcOrd="0" destOrd="0" presId="urn:microsoft.com/office/officeart/2005/8/layout/cycle3"/>
    <dgm:cxn modelId="{D64AEDEF-BED3-4188-8690-1AF04E72E9A6}" type="presParOf" srcId="{AA25C2C2-609F-43C4-8F0C-A83897A927AB}" destId="{5890EE20-6024-4E68-902E-555305AF5C03}" srcOrd="0" destOrd="0" presId="urn:microsoft.com/office/officeart/2005/8/layout/cycle3"/>
    <dgm:cxn modelId="{F1E15144-8F9B-460A-A436-F5BAC42A58E8}" type="presParOf" srcId="{5890EE20-6024-4E68-902E-555305AF5C03}" destId="{67D080B2-B756-4C9F-AF9C-03744A7AACDA}" srcOrd="0" destOrd="0" presId="urn:microsoft.com/office/officeart/2005/8/layout/cycle3"/>
    <dgm:cxn modelId="{8F944AF0-405E-4F28-A9AC-D354459BFEF3}" type="presParOf" srcId="{5890EE20-6024-4E68-902E-555305AF5C03}" destId="{6326F6B4-CD48-402F-84AB-D7EE45910635}" srcOrd="1" destOrd="0" presId="urn:microsoft.com/office/officeart/2005/8/layout/cycle3"/>
    <dgm:cxn modelId="{D39C3659-9830-4554-A0ED-C7085B0BE935}" type="presParOf" srcId="{5890EE20-6024-4E68-902E-555305AF5C03}" destId="{2AC15521-1DB6-4D27-9E4A-7F3E2114522A}" srcOrd="2" destOrd="0" presId="urn:microsoft.com/office/officeart/2005/8/layout/cycle3"/>
    <dgm:cxn modelId="{CB90EB8B-C5F5-4C02-B70B-760BBEDF718E}" type="presParOf" srcId="{5890EE20-6024-4E68-902E-555305AF5C03}" destId="{3188D881-7DD7-495E-A225-823D84C68955}" srcOrd="3" destOrd="0" presId="urn:microsoft.com/office/officeart/2005/8/layout/cycle3"/>
    <dgm:cxn modelId="{3B906DA4-251B-439E-96DB-E354ED3B0BDC}" type="presParOf" srcId="{5890EE20-6024-4E68-902E-555305AF5C03}" destId="{01C10FFC-5316-4E38-BD09-3FB1FA8DD19B}" srcOrd="4" destOrd="0" presId="urn:microsoft.com/office/officeart/2005/8/layout/cycle3"/>
    <dgm:cxn modelId="{962A4467-BE91-41C9-960A-F3A710A84CA6}" type="presParOf" srcId="{5890EE20-6024-4E68-902E-555305AF5C03}" destId="{7022F13A-2DF7-4D3F-8BE7-D96BDAB730D6}"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2218DF-AFBE-45C0-B70D-0417497403ED}"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AF0E8EA7-AB64-45B4-9619-4D0FFEFDA497}">
      <dgm:prSet phldrT="[Text]"/>
      <dgm:spPr>
        <a:solidFill>
          <a:srgbClr val="FFC000"/>
        </a:solidFill>
      </dgm:spPr>
      <dgm:t>
        <a:bodyPr/>
        <a:lstStyle/>
        <a:p>
          <a:r>
            <a:rPr lang="en-US" dirty="0"/>
            <a:t>CTO</a:t>
          </a:r>
        </a:p>
      </dgm:t>
    </dgm:pt>
    <dgm:pt modelId="{A9BEEFA1-EFCB-43F8-B39F-C5F9666E8003}" type="parTrans" cxnId="{3898AC77-059E-4F0C-A0AC-C1A2855FC8DE}">
      <dgm:prSet/>
      <dgm:spPr/>
      <dgm:t>
        <a:bodyPr/>
        <a:lstStyle/>
        <a:p>
          <a:endParaRPr lang="en-US"/>
        </a:p>
      </dgm:t>
    </dgm:pt>
    <dgm:pt modelId="{B874D489-792D-4E1B-9FAB-A99E2B0BC6A6}" type="sibTrans" cxnId="{3898AC77-059E-4F0C-A0AC-C1A2855FC8DE}">
      <dgm:prSet/>
      <dgm:spPr/>
      <dgm:t>
        <a:bodyPr/>
        <a:lstStyle/>
        <a:p>
          <a:endParaRPr lang="en-US"/>
        </a:p>
      </dgm:t>
    </dgm:pt>
    <dgm:pt modelId="{03EF6D12-A8BF-4A3A-AAA5-F099AFDE15E9}">
      <dgm:prSet phldrT="[Text]"/>
      <dgm:spPr>
        <a:solidFill>
          <a:schemeClr val="tx2"/>
        </a:solidFill>
      </dgm:spPr>
      <dgm:t>
        <a:bodyPr/>
        <a:lstStyle/>
        <a:p>
          <a:r>
            <a:rPr lang="en-US" dirty="0"/>
            <a:t>Research Attorneys</a:t>
          </a:r>
        </a:p>
        <a:p>
          <a:r>
            <a:rPr lang="en-US" dirty="0"/>
            <a:t>CDA/NDA, CTA, remote access MOU</a:t>
          </a:r>
        </a:p>
      </dgm:t>
    </dgm:pt>
    <dgm:pt modelId="{1609B645-D779-4BCA-8225-766E25CE4C38}" type="parTrans" cxnId="{6DD65BE5-C2C9-4057-930A-FD83BF2A6C32}">
      <dgm:prSet/>
      <dgm:spPr>
        <a:solidFill>
          <a:schemeClr val="tx2"/>
        </a:solidFill>
      </dgm:spPr>
      <dgm:t>
        <a:bodyPr/>
        <a:lstStyle/>
        <a:p>
          <a:endParaRPr lang="en-US"/>
        </a:p>
      </dgm:t>
    </dgm:pt>
    <dgm:pt modelId="{29FC7D1A-ADAA-4553-A7AA-CF33D11820B5}" type="sibTrans" cxnId="{6DD65BE5-C2C9-4057-930A-FD83BF2A6C32}">
      <dgm:prSet/>
      <dgm:spPr/>
      <dgm:t>
        <a:bodyPr/>
        <a:lstStyle/>
        <a:p>
          <a:endParaRPr lang="en-US"/>
        </a:p>
      </dgm:t>
    </dgm:pt>
    <dgm:pt modelId="{8991FD7F-3905-4435-BDB6-7FCBAA7A211D}">
      <dgm:prSet phldrT="[Text]"/>
      <dgm:spPr>
        <a:solidFill>
          <a:schemeClr val="tx2"/>
        </a:solidFill>
      </dgm:spPr>
      <dgm:t>
        <a:bodyPr/>
        <a:lstStyle/>
        <a:p>
          <a:r>
            <a:rPr lang="en-US" dirty="0"/>
            <a:t>Radiology</a:t>
          </a:r>
        </a:p>
      </dgm:t>
    </dgm:pt>
    <dgm:pt modelId="{B78EE087-D35F-482B-9FA9-64FE85F25AB7}" type="parTrans" cxnId="{0C7CB581-7AEE-42EE-BD39-FD28EC043287}">
      <dgm:prSet/>
      <dgm:spPr>
        <a:solidFill>
          <a:schemeClr val="tx2"/>
        </a:solidFill>
      </dgm:spPr>
      <dgm:t>
        <a:bodyPr/>
        <a:lstStyle/>
        <a:p>
          <a:endParaRPr lang="en-US"/>
        </a:p>
      </dgm:t>
    </dgm:pt>
    <dgm:pt modelId="{84B08310-4E4D-46B8-8251-F5C3FBACA3DB}" type="sibTrans" cxnId="{0C7CB581-7AEE-42EE-BD39-FD28EC043287}">
      <dgm:prSet/>
      <dgm:spPr/>
      <dgm:t>
        <a:bodyPr/>
        <a:lstStyle/>
        <a:p>
          <a:endParaRPr lang="en-US"/>
        </a:p>
      </dgm:t>
    </dgm:pt>
    <dgm:pt modelId="{BA172E78-3AD1-4DC9-826F-C741EFB655F0}">
      <dgm:prSet phldrT="[Text]"/>
      <dgm:spPr>
        <a:solidFill>
          <a:schemeClr val="tx2"/>
        </a:solidFill>
      </dgm:spPr>
      <dgm:t>
        <a:bodyPr/>
        <a:lstStyle/>
        <a:p>
          <a:r>
            <a:rPr lang="en-US" dirty="0"/>
            <a:t>Medical Coverage Analysis*</a:t>
          </a:r>
        </a:p>
      </dgm:t>
    </dgm:pt>
    <dgm:pt modelId="{EC6BA72E-EF57-4364-8C0E-D00E4509C5A7}" type="parTrans" cxnId="{6D32C18C-44C7-4BD8-B537-6A5E7449D408}">
      <dgm:prSet/>
      <dgm:spPr>
        <a:solidFill>
          <a:schemeClr val="tx2"/>
        </a:solidFill>
      </dgm:spPr>
      <dgm:t>
        <a:bodyPr/>
        <a:lstStyle/>
        <a:p>
          <a:endParaRPr lang="en-US"/>
        </a:p>
      </dgm:t>
    </dgm:pt>
    <dgm:pt modelId="{66A2F652-344A-4398-AC69-2706E42E7031}" type="sibTrans" cxnId="{6D32C18C-44C7-4BD8-B537-6A5E7449D408}">
      <dgm:prSet/>
      <dgm:spPr/>
      <dgm:t>
        <a:bodyPr/>
        <a:lstStyle/>
        <a:p>
          <a:endParaRPr lang="en-US"/>
        </a:p>
      </dgm:t>
    </dgm:pt>
    <dgm:pt modelId="{028464D4-56FC-493B-B3FE-265A5E8FA75A}">
      <dgm:prSet phldrT="[Text]"/>
      <dgm:spPr>
        <a:solidFill>
          <a:schemeClr val="tx2"/>
        </a:solidFill>
      </dgm:spPr>
      <dgm:t>
        <a:bodyPr/>
        <a:lstStyle/>
        <a:p>
          <a:r>
            <a:rPr lang="en-US" dirty="0"/>
            <a:t>Epic Research Billing and </a:t>
          </a:r>
          <a:r>
            <a:rPr lang="en-US" dirty="0" err="1"/>
            <a:t>VelosCT</a:t>
          </a:r>
          <a:r>
            <a:rPr lang="en-US" dirty="0"/>
            <a:t>* </a:t>
          </a:r>
        </a:p>
      </dgm:t>
    </dgm:pt>
    <dgm:pt modelId="{CD624631-9FFE-453A-9EB1-C3697F9114C9}" type="parTrans" cxnId="{DB36C9C4-36E2-4A45-8B94-BB86FB25B2CB}">
      <dgm:prSet/>
      <dgm:spPr>
        <a:solidFill>
          <a:schemeClr val="tx2"/>
        </a:solidFill>
      </dgm:spPr>
      <dgm:t>
        <a:bodyPr/>
        <a:lstStyle/>
        <a:p>
          <a:endParaRPr lang="en-US"/>
        </a:p>
      </dgm:t>
    </dgm:pt>
    <dgm:pt modelId="{4971C5F6-0A27-4926-B872-9A0CC5120314}" type="sibTrans" cxnId="{DB36C9C4-36E2-4A45-8B94-BB86FB25B2CB}">
      <dgm:prSet/>
      <dgm:spPr/>
      <dgm:t>
        <a:bodyPr/>
        <a:lstStyle/>
        <a:p>
          <a:endParaRPr lang="en-US"/>
        </a:p>
      </dgm:t>
    </dgm:pt>
    <dgm:pt modelId="{7CB966B7-A55C-4923-B8E3-882A99517722}">
      <dgm:prSet/>
      <dgm:spPr>
        <a:solidFill>
          <a:schemeClr val="tx2"/>
        </a:solidFill>
      </dgm:spPr>
      <dgm:t>
        <a:bodyPr/>
        <a:lstStyle/>
        <a:p>
          <a:r>
            <a:rPr lang="en-US" dirty="0"/>
            <a:t>Investigational Pharmacy Services (IPS)</a:t>
          </a:r>
        </a:p>
      </dgm:t>
    </dgm:pt>
    <dgm:pt modelId="{B033FECA-FEF8-4F3F-90EA-735AA8968447}" type="parTrans" cxnId="{98702DBD-5B0C-47CC-BC85-1B6197781018}">
      <dgm:prSet/>
      <dgm:spPr>
        <a:solidFill>
          <a:schemeClr val="tx2"/>
        </a:solidFill>
      </dgm:spPr>
      <dgm:t>
        <a:bodyPr/>
        <a:lstStyle/>
        <a:p>
          <a:endParaRPr lang="en-US"/>
        </a:p>
      </dgm:t>
    </dgm:pt>
    <dgm:pt modelId="{1164505B-B425-4F5A-BBF1-D0EAE9E8CD14}" type="sibTrans" cxnId="{98702DBD-5B0C-47CC-BC85-1B6197781018}">
      <dgm:prSet/>
      <dgm:spPr/>
      <dgm:t>
        <a:bodyPr/>
        <a:lstStyle/>
        <a:p>
          <a:endParaRPr lang="en-US"/>
        </a:p>
      </dgm:t>
    </dgm:pt>
    <dgm:pt modelId="{0086C824-D7CF-466A-876E-5A357BBA7550}">
      <dgm:prSet/>
      <dgm:spPr>
        <a:solidFill>
          <a:schemeClr val="tx2"/>
        </a:solidFill>
      </dgm:spPr>
      <dgm:t>
        <a:bodyPr/>
        <a:lstStyle/>
        <a:p>
          <a:r>
            <a:rPr lang="en-US" dirty="0"/>
            <a:t>Ophthalmology</a:t>
          </a:r>
        </a:p>
      </dgm:t>
    </dgm:pt>
    <dgm:pt modelId="{63A91A59-DC52-413A-B91E-44643084D106}" type="parTrans" cxnId="{11A3C03B-E5D2-4C9E-93A6-D5A07A8FBB99}">
      <dgm:prSet/>
      <dgm:spPr>
        <a:solidFill>
          <a:schemeClr val="tx2"/>
        </a:solidFill>
      </dgm:spPr>
      <dgm:t>
        <a:bodyPr/>
        <a:lstStyle/>
        <a:p>
          <a:endParaRPr lang="en-US"/>
        </a:p>
      </dgm:t>
    </dgm:pt>
    <dgm:pt modelId="{E457146D-48EA-4AC3-9805-67798BFE4BD1}" type="sibTrans" cxnId="{11A3C03B-E5D2-4C9E-93A6-D5A07A8FBB99}">
      <dgm:prSet/>
      <dgm:spPr/>
      <dgm:t>
        <a:bodyPr/>
        <a:lstStyle/>
        <a:p>
          <a:endParaRPr lang="en-US"/>
        </a:p>
      </dgm:t>
    </dgm:pt>
    <dgm:pt modelId="{BE2EB224-126C-4F0F-BE28-EE04509E725C}">
      <dgm:prSet/>
      <dgm:spPr>
        <a:solidFill>
          <a:schemeClr val="tx2"/>
        </a:solidFill>
      </dgm:spPr>
      <dgm:t>
        <a:bodyPr/>
        <a:lstStyle/>
        <a:p>
          <a:r>
            <a:rPr lang="en-US" dirty="0"/>
            <a:t>General Clinical Research Unit</a:t>
          </a:r>
        </a:p>
      </dgm:t>
    </dgm:pt>
    <dgm:pt modelId="{419235B3-90ED-4355-88DE-D5159112D6A9}" type="parTrans" cxnId="{F84561CA-2D29-4462-91A6-3EDB9C67B63A}">
      <dgm:prSet/>
      <dgm:spPr>
        <a:solidFill>
          <a:schemeClr val="tx2"/>
        </a:solidFill>
      </dgm:spPr>
      <dgm:t>
        <a:bodyPr/>
        <a:lstStyle/>
        <a:p>
          <a:endParaRPr lang="en-US"/>
        </a:p>
      </dgm:t>
    </dgm:pt>
    <dgm:pt modelId="{2A854A09-AA7D-45D1-A620-F167DF1D2CAE}" type="sibTrans" cxnId="{F84561CA-2D29-4462-91A6-3EDB9C67B63A}">
      <dgm:prSet/>
      <dgm:spPr/>
      <dgm:t>
        <a:bodyPr/>
        <a:lstStyle/>
        <a:p>
          <a:endParaRPr lang="en-US"/>
        </a:p>
      </dgm:t>
    </dgm:pt>
    <dgm:pt modelId="{E735AA19-B9D4-44F7-909C-51817F225B77}">
      <dgm:prSet/>
      <dgm:spPr>
        <a:solidFill>
          <a:schemeClr val="tx2"/>
        </a:solidFill>
      </dgm:spPr>
      <dgm:t>
        <a:bodyPr/>
        <a:lstStyle/>
        <a:p>
          <a:r>
            <a:rPr lang="en-US" dirty="0"/>
            <a:t>Pathology / Laboratory Medicine</a:t>
          </a:r>
        </a:p>
      </dgm:t>
    </dgm:pt>
    <dgm:pt modelId="{463D2BD2-55B6-4DE9-BA10-259BF56A6C4D}" type="parTrans" cxnId="{318DA0AA-008B-4583-A36C-3A9254A9C275}">
      <dgm:prSet/>
      <dgm:spPr>
        <a:solidFill>
          <a:schemeClr val="tx2"/>
        </a:solidFill>
      </dgm:spPr>
      <dgm:t>
        <a:bodyPr/>
        <a:lstStyle/>
        <a:p>
          <a:endParaRPr lang="en-US"/>
        </a:p>
      </dgm:t>
    </dgm:pt>
    <dgm:pt modelId="{7F41F25C-5F1F-4752-B0BB-9887F25BFB82}" type="sibTrans" cxnId="{318DA0AA-008B-4583-A36C-3A9254A9C275}">
      <dgm:prSet/>
      <dgm:spPr/>
      <dgm:t>
        <a:bodyPr/>
        <a:lstStyle/>
        <a:p>
          <a:endParaRPr lang="en-US"/>
        </a:p>
      </dgm:t>
    </dgm:pt>
    <dgm:pt modelId="{E58E224D-AFCB-415B-AB74-944BE7276D61}">
      <dgm:prSet custT="1"/>
      <dgm:spPr>
        <a:solidFill>
          <a:schemeClr val="tx2"/>
        </a:solidFill>
      </dgm:spPr>
      <dgm:t>
        <a:bodyPr/>
        <a:lstStyle/>
        <a:p>
          <a:r>
            <a:rPr lang="en-US" sz="900" dirty="0"/>
            <a:t>Marketing </a:t>
          </a:r>
        </a:p>
      </dgm:t>
    </dgm:pt>
    <dgm:pt modelId="{B3112BDF-D5F5-4943-AD68-C6E5513628C7}" type="parTrans" cxnId="{5EE1A8DF-E783-42BC-A42F-E0AD1CC74460}">
      <dgm:prSet/>
      <dgm:spPr>
        <a:solidFill>
          <a:schemeClr val="tx2"/>
        </a:solidFill>
      </dgm:spPr>
      <dgm:t>
        <a:bodyPr/>
        <a:lstStyle/>
        <a:p>
          <a:endParaRPr lang="en-US"/>
        </a:p>
      </dgm:t>
    </dgm:pt>
    <dgm:pt modelId="{C64F64EB-5853-4E26-B46B-2A59C7D78E19}" type="sibTrans" cxnId="{5EE1A8DF-E783-42BC-A42F-E0AD1CC74460}">
      <dgm:prSet/>
      <dgm:spPr/>
      <dgm:t>
        <a:bodyPr/>
        <a:lstStyle/>
        <a:p>
          <a:endParaRPr lang="en-US"/>
        </a:p>
      </dgm:t>
    </dgm:pt>
    <dgm:pt modelId="{8246D969-24B4-4DEF-8A68-04550A18B529}">
      <dgm:prSet/>
      <dgm:spPr>
        <a:solidFill>
          <a:schemeClr val="tx2"/>
        </a:solidFill>
      </dgm:spPr>
      <dgm:t>
        <a:bodyPr/>
        <a:lstStyle/>
        <a:p>
          <a:r>
            <a:rPr lang="en-US" dirty="0"/>
            <a:t>Informed Consent Translation*</a:t>
          </a:r>
        </a:p>
      </dgm:t>
    </dgm:pt>
    <dgm:pt modelId="{697BB02E-D470-482A-A93F-09DA42962B6A}" type="parTrans" cxnId="{965E17ED-F48B-4CBB-84F8-1358FD8DBB8B}">
      <dgm:prSet/>
      <dgm:spPr>
        <a:solidFill>
          <a:schemeClr val="tx2"/>
        </a:solidFill>
      </dgm:spPr>
      <dgm:t>
        <a:bodyPr/>
        <a:lstStyle/>
        <a:p>
          <a:endParaRPr lang="en-US"/>
        </a:p>
      </dgm:t>
    </dgm:pt>
    <dgm:pt modelId="{712C2DAD-6476-4DC3-A170-ACC6C136C227}" type="sibTrans" cxnId="{965E17ED-F48B-4CBB-84F8-1358FD8DBB8B}">
      <dgm:prSet/>
      <dgm:spPr/>
      <dgm:t>
        <a:bodyPr/>
        <a:lstStyle/>
        <a:p>
          <a:endParaRPr lang="en-US"/>
        </a:p>
      </dgm:t>
    </dgm:pt>
    <dgm:pt modelId="{B64A685C-B5AC-4E2D-981D-E1D9DDFCA9E6}" type="pres">
      <dgm:prSet presAssocID="{362218DF-AFBE-45C0-B70D-0417497403ED}" presName="cycle" presStyleCnt="0">
        <dgm:presLayoutVars>
          <dgm:chMax val="1"/>
          <dgm:dir/>
          <dgm:animLvl val="ctr"/>
          <dgm:resizeHandles val="exact"/>
        </dgm:presLayoutVars>
      </dgm:prSet>
      <dgm:spPr/>
    </dgm:pt>
    <dgm:pt modelId="{B5EED894-80D7-4C2E-88EF-F1092A6A8812}" type="pres">
      <dgm:prSet presAssocID="{AF0E8EA7-AB64-45B4-9619-4D0FFEFDA497}" presName="centerShape" presStyleLbl="node0" presStyleIdx="0" presStyleCnt="1"/>
      <dgm:spPr/>
    </dgm:pt>
    <dgm:pt modelId="{61703947-9297-4B38-8624-689A19E5D34B}" type="pres">
      <dgm:prSet presAssocID="{B3112BDF-D5F5-4943-AD68-C6E5513628C7}" presName="Name9" presStyleLbl="parChTrans1D2" presStyleIdx="0" presStyleCnt="10"/>
      <dgm:spPr/>
    </dgm:pt>
    <dgm:pt modelId="{9C59F159-FE12-45D2-9DF1-144B81AF5F72}" type="pres">
      <dgm:prSet presAssocID="{B3112BDF-D5F5-4943-AD68-C6E5513628C7}" presName="connTx" presStyleLbl="parChTrans1D2" presStyleIdx="0" presStyleCnt="10"/>
      <dgm:spPr/>
    </dgm:pt>
    <dgm:pt modelId="{7F7A6E58-F84A-4E67-96B7-A36B4A621F50}" type="pres">
      <dgm:prSet presAssocID="{E58E224D-AFCB-415B-AB74-944BE7276D61}" presName="node" presStyleLbl="node1" presStyleIdx="0" presStyleCnt="10">
        <dgm:presLayoutVars>
          <dgm:bulletEnabled val="1"/>
        </dgm:presLayoutVars>
      </dgm:prSet>
      <dgm:spPr/>
    </dgm:pt>
    <dgm:pt modelId="{9308B40B-F91D-4403-9D7C-0D960B5C58DE}" type="pres">
      <dgm:prSet presAssocID="{697BB02E-D470-482A-A93F-09DA42962B6A}" presName="Name9" presStyleLbl="parChTrans1D2" presStyleIdx="1" presStyleCnt="10"/>
      <dgm:spPr/>
    </dgm:pt>
    <dgm:pt modelId="{F99D881E-CEC4-4BD5-96DC-56A3A2399B16}" type="pres">
      <dgm:prSet presAssocID="{697BB02E-D470-482A-A93F-09DA42962B6A}" presName="connTx" presStyleLbl="parChTrans1D2" presStyleIdx="1" presStyleCnt="10"/>
      <dgm:spPr/>
    </dgm:pt>
    <dgm:pt modelId="{CA200F5B-1175-43C0-B653-37720886BFB4}" type="pres">
      <dgm:prSet presAssocID="{8246D969-24B4-4DEF-8A68-04550A18B529}" presName="node" presStyleLbl="node1" presStyleIdx="1" presStyleCnt="10">
        <dgm:presLayoutVars>
          <dgm:bulletEnabled val="1"/>
        </dgm:presLayoutVars>
      </dgm:prSet>
      <dgm:spPr/>
    </dgm:pt>
    <dgm:pt modelId="{0E0FCB89-F208-4EF7-B9BE-B06823B80632}" type="pres">
      <dgm:prSet presAssocID="{1609B645-D779-4BCA-8225-766E25CE4C38}" presName="Name9" presStyleLbl="parChTrans1D2" presStyleIdx="2" presStyleCnt="10"/>
      <dgm:spPr/>
    </dgm:pt>
    <dgm:pt modelId="{69BD3CE1-4A7A-485A-9840-6F4F0F96EA89}" type="pres">
      <dgm:prSet presAssocID="{1609B645-D779-4BCA-8225-766E25CE4C38}" presName="connTx" presStyleLbl="parChTrans1D2" presStyleIdx="2" presStyleCnt="10"/>
      <dgm:spPr/>
    </dgm:pt>
    <dgm:pt modelId="{8BC97219-2916-4C3C-B49F-F6E366231FF7}" type="pres">
      <dgm:prSet presAssocID="{03EF6D12-A8BF-4A3A-AAA5-F099AFDE15E9}" presName="node" presStyleLbl="node1" presStyleIdx="2" presStyleCnt="10">
        <dgm:presLayoutVars>
          <dgm:bulletEnabled val="1"/>
        </dgm:presLayoutVars>
      </dgm:prSet>
      <dgm:spPr/>
    </dgm:pt>
    <dgm:pt modelId="{B574A2AF-59A0-460B-96FE-359A3517F293}" type="pres">
      <dgm:prSet presAssocID="{B78EE087-D35F-482B-9FA9-64FE85F25AB7}" presName="Name9" presStyleLbl="parChTrans1D2" presStyleIdx="3" presStyleCnt="10"/>
      <dgm:spPr/>
    </dgm:pt>
    <dgm:pt modelId="{D6804FEA-0556-424F-924F-FFC09EA27C02}" type="pres">
      <dgm:prSet presAssocID="{B78EE087-D35F-482B-9FA9-64FE85F25AB7}" presName="connTx" presStyleLbl="parChTrans1D2" presStyleIdx="3" presStyleCnt="10"/>
      <dgm:spPr/>
    </dgm:pt>
    <dgm:pt modelId="{854E865A-1D80-4E75-AAC3-436A0CF9E55F}" type="pres">
      <dgm:prSet presAssocID="{8991FD7F-3905-4435-BDB6-7FCBAA7A211D}" presName="node" presStyleLbl="node1" presStyleIdx="3" presStyleCnt="10">
        <dgm:presLayoutVars>
          <dgm:bulletEnabled val="1"/>
        </dgm:presLayoutVars>
      </dgm:prSet>
      <dgm:spPr/>
    </dgm:pt>
    <dgm:pt modelId="{756CBD75-8F38-4C2D-B027-D400BB07197D}" type="pres">
      <dgm:prSet presAssocID="{B033FECA-FEF8-4F3F-90EA-735AA8968447}" presName="Name9" presStyleLbl="parChTrans1D2" presStyleIdx="4" presStyleCnt="10"/>
      <dgm:spPr/>
    </dgm:pt>
    <dgm:pt modelId="{C3CAF255-A34B-43EA-B336-5DA429E8CDC4}" type="pres">
      <dgm:prSet presAssocID="{B033FECA-FEF8-4F3F-90EA-735AA8968447}" presName="connTx" presStyleLbl="parChTrans1D2" presStyleIdx="4" presStyleCnt="10"/>
      <dgm:spPr/>
    </dgm:pt>
    <dgm:pt modelId="{2428A949-CD05-42BD-9004-216AC85ED4B9}" type="pres">
      <dgm:prSet presAssocID="{7CB966B7-A55C-4923-B8E3-882A99517722}" presName="node" presStyleLbl="node1" presStyleIdx="4" presStyleCnt="10">
        <dgm:presLayoutVars>
          <dgm:bulletEnabled val="1"/>
        </dgm:presLayoutVars>
      </dgm:prSet>
      <dgm:spPr/>
    </dgm:pt>
    <dgm:pt modelId="{45E43B4F-A6E9-48D0-B824-408364150662}" type="pres">
      <dgm:prSet presAssocID="{419235B3-90ED-4355-88DE-D5159112D6A9}" presName="Name9" presStyleLbl="parChTrans1D2" presStyleIdx="5" presStyleCnt="10"/>
      <dgm:spPr/>
    </dgm:pt>
    <dgm:pt modelId="{4F054D55-DEC9-4DDC-8D7B-7013392A7C43}" type="pres">
      <dgm:prSet presAssocID="{419235B3-90ED-4355-88DE-D5159112D6A9}" presName="connTx" presStyleLbl="parChTrans1D2" presStyleIdx="5" presStyleCnt="10"/>
      <dgm:spPr/>
    </dgm:pt>
    <dgm:pt modelId="{8F9399A4-585C-4134-BDF5-BEA7033EFFC7}" type="pres">
      <dgm:prSet presAssocID="{BE2EB224-126C-4F0F-BE28-EE04509E725C}" presName="node" presStyleLbl="node1" presStyleIdx="5" presStyleCnt="10">
        <dgm:presLayoutVars>
          <dgm:bulletEnabled val="1"/>
        </dgm:presLayoutVars>
      </dgm:prSet>
      <dgm:spPr/>
    </dgm:pt>
    <dgm:pt modelId="{4DCB5E71-8C9B-4956-87B1-1E78FCF91FDA}" type="pres">
      <dgm:prSet presAssocID="{463D2BD2-55B6-4DE9-BA10-259BF56A6C4D}" presName="Name9" presStyleLbl="parChTrans1D2" presStyleIdx="6" presStyleCnt="10"/>
      <dgm:spPr/>
    </dgm:pt>
    <dgm:pt modelId="{F5378B1F-3027-4254-BFB2-787A403E56E7}" type="pres">
      <dgm:prSet presAssocID="{463D2BD2-55B6-4DE9-BA10-259BF56A6C4D}" presName="connTx" presStyleLbl="parChTrans1D2" presStyleIdx="6" presStyleCnt="10"/>
      <dgm:spPr/>
    </dgm:pt>
    <dgm:pt modelId="{752C3242-6865-48E0-8C00-7C0FD0607291}" type="pres">
      <dgm:prSet presAssocID="{E735AA19-B9D4-44F7-909C-51817F225B77}" presName="node" presStyleLbl="node1" presStyleIdx="6" presStyleCnt="10">
        <dgm:presLayoutVars>
          <dgm:bulletEnabled val="1"/>
        </dgm:presLayoutVars>
      </dgm:prSet>
      <dgm:spPr/>
    </dgm:pt>
    <dgm:pt modelId="{D3A51953-B314-486F-A153-6B1D6FA72A39}" type="pres">
      <dgm:prSet presAssocID="{63A91A59-DC52-413A-B91E-44643084D106}" presName="Name9" presStyleLbl="parChTrans1D2" presStyleIdx="7" presStyleCnt="10"/>
      <dgm:spPr/>
    </dgm:pt>
    <dgm:pt modelId="{DC9FBE0B-AEB1-4B92-80A2-68BF95034E4D}" type="pres">
      <dgm:prSet presAssocID="{63A91A59-DC52-413A-B91E-44643084D106}" presName="connTx" presStyleLbl="parChTrans1D2" presStyleIdx="7" presStyleCnt="10"/>
      <dgm:spPr/>
    </dgm:pt>
    <dgm:pt modelId="{67B16C86-443F-4EE2-8E3E-780B603410A6}" type="pres">
      <dgm:prSet presAssocID="{0086C824-D7CF-466A-876E-5A357BBA7550}" presName="node" presStyleLbl="node1" presStyleIdx="7" presStyleCnt="10">
        <dgm:presLayoutVars>
          <dgm:bulletEnabled val="1"/>
        </dgm:presLayoutVars>
      </dgm:prSet>
      <dgm:spPr/>
    </dgm:pt>
    <dgm:pt modelId="{527B6D7C-C6DE-468F-B154-8403A24180CB}" type="pres">
      <dgm:prSet presAssocID="{EC6BA72E-EF57-4364-8C0E-D00E4509C5A7}" presName="Name9" presStyleLbl="parChTrans1D2" presStyleIdx="8" presStyleCnt="10"/>
      <dgm:spPr/>
    </dgm:pt>
    <dgm:pt modelId="{91EECA5E-D652-4A41-A94D-B83A69F5799F}" type="pres">
      <dgm:prSet presAssocID="{EC6BA72E-EF57-4364-8C0E-D00E4509C5A7}" presName="connTx" presStyleLbl="parChTrans1D2" presStyleIdx="8" presStyleCnt="10"/>
      <dgm:spPr/>
    </dgm:pt>
    <dgm:pt modelId="{D8DB0BF8-C8F8-413A-84B3-882ACBE9B0F5}" type="pres">
      <dgm:prSet presAssocID="{BA172E78-3AD1-4DC9-826F-C741EFB655F0}" presName="node" presStyleLbl="node1" presStyleIdx="8" presStyleCnt="10" custRadScaleRad="100000" custRadScaleInc="0">
        <dgm:presLayoutVars>
          <dgm:bulletEnabled val="1"/>
        </dgm:presLayoutVars>
      </dgm:prSet>
      <dgm:spPr/>
    </dgm:pt>
    <dgm:pt modelId="{240E293F-F26E-46F0-8C48-69DDA7B91CD1}" type="pres">
      <dgm:prSet presAssocID="{CD624631-9FFE-453A-9EB1-C3697F9114C9}" presName="Name9" presStyleLbl="parChTrans1D2" presStyleIdx="9" presStyleCnt="10"/>
      <dgm:spPr/>
    </dgm:pt>
    <dgm:pt modelId="{C03D9582-72D7-40E4-AB90-AB9F0951C52A}" type="pres">
      <dgm:prSet presAssocID="{CD624631-9FFE-453A-9EB1-C3697F9114C9}" presName="connTx" presStyleLbl="parChTrans1D2" presStyleIdx="9" presStyleCnt="10"/>
      <dgm:spPr/>
    </dgm:pt>
    <dgm:pt modelId="{000F32EF-FBD4-4759-A782-7EDE1F682459}" type="pres">
      <dgm:prSet presAssocID="{028464D4-56FC-493B-B3FE-265A5E8FA75A}" presName="node" presStyleLbl="node1" presStyleIdx="9" presStyleCnt="10">
        <dgm:presLayoutVars>
          <dgm:bulletEnabled val="1"/>
        </dgm:presLayoutVars>
      </dgm:prSet>
      <dgm:spPr/>
    </dgm:pt>
  </dgm:ptLst>
  <dgm:cxnLst>
    <dgm:cxn modelId="{271B2E0F-FE00-4EBB-B0D6-28FE094F7CCC}" type="presOf" srcId="{CD624631-9FFE-453A-9EB1-C3697F9114C9}" destId="{240E293F-F26E-46F0-8C48-69DDA7B91CD1}" srcOrd="0" destOrd="0" presId="urn:microsoft.com/office/officeart/2005/8/layout/radial1"/>
    <dgm:cxn modelId="{0B080610-B768-4A94-B8D3-37A714354DE7}" type="presOf" srcId="{7CB966B7-A55C-4923-B8E3-882A99517722}" destId="{2428A949-CD05-42BD-9004-216AC85ED4B9}" srcOrd="0" destOrd="0" presId="urn:microsoft.com/office/officeart/2005/8/layout/radial1"/>
    <dgm:cxn modelId="{F5872F1E-ECD3-45B5-9E74-07CD81C7D675}" type="presOf" srcId="{463D2BD2-55B6-4DE9-BA10-259BF56A6C4D}" destId="{4DCB5E71-8C9B-4956-87B1-1E78FCF91FDA}" srcOrd="0" destOrd="0" presId="urn:microsoft.com/office/officeart/2005/8/layout/radial1"/>
    <dgm:cxn modelId="{1E479D2B-69C6-48E1-9EAE-9FBA3420D331}" type="presOf" srcId="{CD624631-9FFE-453A-9EB1-C3697F9114C9}" destId="{C03D9582-72D7-40E4-AB90-AB9F0951C52A}" srcOrd="1" destOrd="0" presId="urn:microsoft.com/office/officeart/2005/8/layout/radial1"/>
    <dgm:cxn modelId="{11A3C03B-E5D2-4C9E-93A6-D5A07A8FBB99}" srcId="{AF0E8EA7-AB64-45B4-9619-4D0FFEFDA497}" destId="{0086C824-D7CF-466A-876E-5A357BBA7550}" srcOrd="7" destOrd="0" parTransId="{63A91A59-DC52-413A-B91E-44643084D106}" sibTransId="{E457146D-48EA-4AC3-9805-67798BFE4BD1}"/>
    <dgm:cxn modelId="{B988B83D-918C-4E87-AA57-990B34A188FD}" type="presOf" srcId="{BE2EB224-126C-4F0F-BE28-EE04509E725C}" destId="{8F9399A4-585C-4134-BDF5-BEA7033EFFC7}" srcOrd="0" destOrd="0" presId="urn:microsoft.com/office/officeart/2005/8/layout/radial1"/>
    <dgm:cxn modelId="{A5547D3F-F095-479F-86A7-822C23653A9C}" type="presOf" srcId="{B3112BDF-D5F5-4943-AD68-C6E5513628C7}" destId="{61703947-9297-4B38-8624-689A19E5D34B}" srcOrd="0" destOrd="0" presId="urn:microsoft.com/office/officeart/2005/8/layout/radial1"/>
    <dgm:cxn modelId="{74BC3763-840A-4028-8EC5-EA62B3032B54}" type="presOf" srcId="{362218DF-AFBE-45C0-B70D-0417497403ED}" destId="{B64A685C-B5AC-4E2D-981D-E1D9DDFCA9E6}" srcOrd="0" destOrd="0" presId="urn:microsoft.com/office/officeart/2005/8/layout/radial1"/>
    <dgm:cxn modelId="{5B0C3845-B254-4762-BDAD-8A4CC4C41BE9}" type="presOf" srcId="{0086C824-D7CF-466A-876E-5A357BBA7550}" destId="{67B16C86-443F-4EE2-8E3E-780B603410A6}" srcOrd="0" destOrd="0" presId="urn:microsoft.com/office/officeart/2005/8/layout/radial1"/>
    <dgm:cxn modelId="{AF949445-29B0-4029-A6E9-AE0EE8A097FE}" type="presOf" srcId="{697BB02E-D470-482A-A93F-09DA42962B6A}" destId="{9308B40B-F91D-4403-9D7C-0D960B5C58DE}" srcOrd="0" destOrd="0" presId="urn:microsoft.com/office/officeart/2005/8/layout/radial1"/>
    <dgm:cxn modelId="{F1FB0467-7803-4FC3-A465-FD2B12DD9563}" type="presOf" srcId="{03EF6D12-A8BF-4A3A-AAA5-F099AFDE15E9}" destId="{8BC97219-2916-4C3C-B49F-F6E366231FF7}" srcOrd="0" destOrd="0" presId="urn:microsoft.com/office/officeart/2005/8/layout/radial1"/>
    <dgm:cxn modelId="{E3791267-F83D-42F7-B906-23C6382C1DF6}" type="presOf" srcId="{697BB02E-D470-482A-A93F-09DA42962B6A}" destId="{F99D881E-CEC4-4BD5-96DC-56A3A2399B16}" srcOrd="1" destOrd="0" presId="urn:microsoft.com/office/officeart/2005/8/layout/radial1"/>
    <dgm:cxn modelId="{708F8D68-841E-47BB-90E0-A0A650E64CC9}" type="presOf" srcId="{B033FECA-FEF8-4F3F-90EA-735AA8968447}" destId="{C3CAF255-A34B-43EA-B336-5DA429E8CDC4}" srcOrd="1" destOrd="0" presId="urn:microsoft.com/office/officeart/2005/8/layout/radial1"/>
    <dgm:cxn modelId="{E4A22C4B-45A7-4957-AE9C-1F6C3B66C540}" type="presOf" srcId="{028464D4-56FC-493B-B3FE-265A5E8FA75A}" destId="{000F32EF-FBD4-4759-A782-7EDE1F682459}" srcOrd="0" destOrd="0" presId="urn:microsoft.com/office/officeart/2005/8/layout/radial1"/>
    <dgm:cxn modelId="{09A1B86B-4584-463A-9BB4-56C28782B75F}" type="presOf" srcId="{63A91A59-DC52-413A-B91E-44643084D106}" destId="{D3A51953-B314-486F-A153-6B1D6FA72A39}" srcOrd="0" destOrd="0" presId="urn:microsoft.com/office/officeart/2005/8/layout/radial1"/>
    <dgm:cxn modelId="{D767C84C-6B94-44DC-86FA-354825BC0CE9}" type="presOf" srcId="{1609B645-D779-4BCA-8225-766E25CE4C38}" destId="{69BD3CE1-4A7A-485A-9840-6F4F0F96EA89}" srcOrd="1" destOrd="0" presId="urn:microsoft.com/office/officeart/2005/8/layout/radial1"/>
    <dgm:cxn modelId="{1D005B4E-99C1-42C2-BC3B-1AA3469B73BD}" type="presOf" srcId="{E735AA19-B9D4-44F7-909C-51817F225B77}" destId="{752C3242-6865-48E0-8C00-7C0FD0607291}" srcOrd="0" destOrd="0" presId="urn:microsoft.com/office/officeart/2005/8/layout/radial1"/>
    <dgm:cxn modelId="{3E9F6671-BF76-47B1-BCB6-752F35C0305E}" type="presOf" srcId="{BA172E78-3AD1-4DC9-826F-C741EFB655F0}" destId="{D8DB0BF8-C8F8-413A-84B3-882ACBE9B0F5}" srcOrd="0" destOrd="0" presId="urn:microsoft.com/office/officeart/2005/8/layout/radial1"/>
    <dgm:cxn modelId="{3898AC77-059E-4F0C-A0AC-C1A2855FC8DE}" srcId="{362218DF-AFBE-45C0-B70D-0417497403ED}" destId="{AF0E8EA7-AB64-45B4-9619-4D0FFEFDA497}" srcOrd="0" destOrd="0" parTransId="{A9BEEFA1-EFCB-43F8-B39F-C5F9666E8003}" sibTransId="{B874D489-792D-4E1B-9FAB-A99E2B0BC6A6}"/>
    <dgm:cxn modelId="{B713D857-8A19-4983-8E79-585972167D6A}" type="presOf" srcId="{419235B3-90ED-4355-88DE-D5159112D6A9}" destId="{45E43B4F-A6E9-48D0-B824-408364150662}" srcOrd="0" destOrd="0" presId="urn:microsoft.com/office/officeart/2005/8/layout/radial1"/>
    <dgm:cxn modelId="{2C928658-31B7-4C59-B8AA-E715D720EAC5}" type="presOf" srcId="{8991FD7F-3905-4435-BDB6-7FCBAA7A211D}" destId="{854E865A-1D80-4E75-AAC3-436A0CF9E55F}" srcOrd="0" destOrd="0" presId="urn:microsoft.com/office/officeart/2005/8/layout/radial1"/>
    <dgm:cxn modelId="{C119737C-1CFC-4E32-AD9D-C30D36582F3E}" type="presOf" srcId="{B033FECA-FEF8-4F3F-90EA-735AA8968447}" destId="{756CBD75-8F38-4C2D-B027-D400BB07197D}" srcOrd="0" destOrd="0" presId="urn:microsoft.com/office/officeart/2005/8/layout/radial1"/>
    <dgm:cxn modelId="{0C7CB581-7AEE-42EE-BD39-FD28EC043287}" srcId="{AF0E8EA7-AB64-45B4-9619-4D0FFEFDA497}" destId="{8991FD7F-3905-4435-BDB6-7FCBAA7A211D}" srcOrd="3" destOrd="0" parTransId="{B78EE087-D35F-482B-9FA9-64FE85F25AB7}" sibTransId="{84B08310-4E4D-46B8-8251-F5C3FBACA3DB}"/>
    <dgm:cxn modelId="{6D32C18C-44C7-4BD8-B537-6A5E7449D408}" srcId="{AF0E8EA7-AB64-45B4-9619-4D0FFEFDA497}" destId="{BA172E78-3AD1-4DC9-826F-C741EFB655F0}" srcOrd="8" destOrd="0" parTransId="{EC6BA72E-EF57-4364-8C0E-D00E4509C5A7}" sibTransId="{66A2F652-344A-4398-AC69-2706E42E7031}"/>
    <dgm:cxn modelId="{4AA1709E-0E2A-4A15-AAD8-267280D699A5}" type="presOf" srcId="{419235B3-90ED-4355-88DE-D5159112D6A9}" destId="{4F054D55-DEC9-4DDC-8D7B-7013392A7C43}" srcOrd="1" destOrd="0" presId="urn:microsoft.com/office/officeart/2005/8/layout/radial1"/>
    <dgm:cxn modelId="{72F206A3-1647-4D5C-928F-B9E8E468CE23}" type="presOf" srcId="{B3112BDF-D5F5-4943-AD68-C6E5513628C7}" destId="{9C59F159-FE12-45D2-9DF1-144B81AF5F72}" srcOrd="1" destOrd="0" presId="urn:microsoft.com/office/officeart/2005/8/layout/radial1"/>
    <dgm:cxn modelId="{4FD72AA4-13C7-4AF3-80BE-396707F88241}" type="presOf" srcId="{B78EE087-D35F-482B-9FA9-64FE85F25AB7}" destId="{D6804FEA-0556-424F-924F-FFC09EA27C02}" srcOrd="1" destOrd="0" presId="urn:microsoft.com/office/officeart/2005/8/layout/radial1"/>
    <dgm:cxn modelId="{318DA0AA-008B-4583-A36C-3A9254A9C275}" srcId="{AF0E8EA7-AB64-45B4-9619-4D0FFEFDA497}" destId="{E735AA19-B9D4-44F7-909C-51817F225B77}" srcOrd="6" destOrd="0" parTransId="{463D2BD2-55B6-4DE9-BA10-259BF56A6C4D}" sibTransId="{7F41F25C-5F1F-4752-B0BB-9887F25BFB82}"/>
    <dgm:cxn modelId="{FED5D8BC-6A48-469C-9725-7BC18EE5960D}" type="presOf" srcId="{63A91A59-DC52-413A-B91E-44643084D106}" destId="{DC9FBE0B-AEB1-4B92-80A2-68BF95034E4D}" srcOrd="1" destOrd="0" presId="urn:microsoft.com/office/officeart/2005/8/layout/radial1"/>
    <dgm:cxn modelId="{98702DBD-5B0C-47CC-BC85-1B6197781018}" srcId="{AF0E8EA7-AB64-45B4-9619-4D0FFEFDA497}" destId="{7CB966B7-A55C-4923-B8E3-882A99517722}" srcOrd="4" destOrd="0" parTransId="{B033FECA-FEF8-4F3F-90EA-735AA8968447}" sibTransId="{1164505B-B425-4F5A-BBF1-D0EAE9E8CD14}"/>
    <dgm:cxn modelId="{6E065FC0-8684-41CD-A530-6404D7FE0268}" type="presOf" srcId="{AF0E8EA7-AB64-45B4-9619-4D0FFEFDA497}" destId="{B5EED894-80D7-4C2E-88EF-F1092A6A8812}" srcOrd="0" destOrd="0" presId="urn:microsoft.com/office/officeart/2005/8/layout/radial1"/>
    <dgm:cxn modelId="{DB36C9C4-36E2-4A45-8B94-BB86FB25B2CB}" srcId="{AF0E8EA7-AB64-45B4-9619-4D0FFEFDA497}" destId="{028464D4-56FC-493B-B3FE-265A5E8FA75A}" srcOrd="9" destOrd="0" parTransId="{CD624631-9FFE-453A-9EB1-C3697F9114C9}" sibTransId="{4971C5F6-0A27-4926-B872-9A0CC5120314}"/>
    <dgm:cxn modelId="{F84561CA-2D29-4462-91A6-3EDB9C67B63A}" srcId="{AF0E8EA7-AB64-45B4-9619-4D0FFEFDA497}" destId="{BE2EB224-126C-4F0F-BE28-EE04509E725C}" srcOrd="5" destOrd="0" parTransId="{419235B3-90ED-4355-88DE-D5159112D6A9}" sibTransId="{2A854A09-AA7D-45D1-A620-F167DF1D2CAE}"/>
    <dgm:cxn modelId="{FD5298D6-4AA1-460E-A666-78F4F92891E4}" type="presOf" srcId="{463D2BD2-55B6-4DE9-BA10-259BF56A6C4D}" destId="{F5378B1F-3027-4254-BFB2-787A403E56E7}" srcOrd="1" destOrd="0" presId="urn:microsoft.com/office/officeart/2005/8/layout/radial1"/>
    <dgm:cxn modelId="{27594BD8-14F2-428A-92E4-A625EF28DCD5}" type="presOf" srcId="{8246D969-24B4-4DEF-8A68-04550A18B529}" destId="{CA200F5B-1175-43C0-B653-37720886BFB4}" srcOrd="0" destOrd="0" presId="urn:microsoft.com/office/officeart/2005/8/layout/radial1"/>
    <dgm:cxn modelId="{5EE1A8DF-E783-42BC-A42F-E0AD1CC74460}" srcId="{AF0E8EA7-AB64-45B4-9619-4D0FFEFDA497}" destId="{E58E224D-AFCB-415B-AB74-944BE7276D61}" srcOrd="0" destOrd="0" parTransId="{B3112BDF-D5F5-4943-AD68-C6E5513628C7}" sibTransId="{C64F64EB-5853-4E26-B46B-2A59C7D78E19}"/>
    <dgm:cxn modelId="{818FC9E3-183C-4D63-9F21-EF207AD7AB79}" type="presOf" srcId="{1609B645-D779-4BCA-8225-766E25CE4C38}" destId="{0E0FCB89-F208-4EF7-B9BE-B06823B80632}" srcOrd="0" destOrd="0" presId="urn:microsoft.com/office/officeart/2005/8/layout/radial1"/>
    <dgm:cxn modelId="{6DD65BE5-C2C9-4057-930A-FD83BF2A6C32}" srcId="{AF0E8EA7-AB64-45B4-9619-4D0FFEFDA497}" destId="{03EF6D12-A8BF-4A3A-AAA5-F099AFDE15E9}" srcOrd="2" destOrd="0" parTransId="{1609B645-D779-4BCA-8225-766E25CE4C38}" sibTransId="{29FC7D1A-ADAA-4553-A7AA-CF33D11820B5}"/>
    <dgm:cxn modelId="{BA213AE6-6604-4A27-B391-56B471142455}" type="presOf" srcId="{E58E224D-AFCB-415B-AB74-944BE7276D61}" destId="{7F7A6E58-F84A-4E67-96B7-A36B4A621F50}" srcOrd="0" destOrd="0" presId="urn:microsoft.com/office/officeart/2005/8/layout/radial1"/>
    <dgm:cxn modelId="{965E17ED-F48B-4CBB-84F8-1358FD8DBB8B}" srcId="{AF0E8EA7-AB64-45B4-9619-4D0FFEFDA497}" destId="{8246D969-24B4-4DEF-8A68-04550A18B529}" srcOrd="1" destOrd="0" parTransId="{697BB02E-D470-482A-A93F-09DA42962B6A}" sibTransId="{712C2DAD-6476-4DC3-A170-ACC6C136C227}"/>
    <dgm:cxn modelId="{63B73BEF-AF4C-43B6-BC94-8D346523D91D}" type="presOf" srcId="{EC6BA72E-EF57-4364-8C0E-D00E4509C5A7}" destId="{91EECA5E-D652-4A41-A94D-B83A69F5799F}" srcOrd="1" destOrd="0" presId="urn:microsoft.com/office/officeart/2005/8/layout/radial1"/>
    <dgm:cxn modelId="{E60CDCF8-B702-4A28-81DC-BDA448B50B0A}" type="presOf" srcId="{EC6BA72E-EF57-4364-8C0E-D00E4509C5A7}" destId="{527B6D7C-C6DE-468F-B154-8403A24180CB}" srcOrd="0" destOrd="0" presId="urn:microsoft.com/office/officeart/2005/8/layout/radial1"/>
    <dgm:cxn modelId="{8F1137F9-CF67-4ECE-970C-6E5AC8457C14}" type="presOf" srcId="{B78EE087-D35F-482B-9FA9-64FE85F25AB7}" destId="{B574A2AF-59A0-460B-96FE-359A3517F293}" srcOrd="0" destOrd="0" presId="urn:microsoft.com/office/officeart/2005/8/layout/radial1"/>
    <dgm:cxn modelId="{694B68F2-388E-43BE-87CA-C611C27BBA4C}" type="presParOf" srcId="{B64A685C-B5AC-4E2D-981D-E1D9DDFCA9E6}" destId="{B5EED894-80D7-4C2E-88EF-F1092A6A8812}" srcOrd="0" destOrd="0" presId="urn:microsoft.com/office/officeart/2005/8/layout/radial1"/>
    <dgm:cxn modelId="{7D4ADEBF-D6EF-4733-A2EB-8AA70C7AD576}" type="presParOf" srcId="{B64A685C-B5AC-4E2D-981D-E1D9DDFCA9E6}" destId="{61703947-9297-4B38-8624-689A19E5D34B}" srcOrd="1" destOrd="0" presId="urn:microsoft.com/office/officeart/2005/8/layout/radial1"/>
    <dgm:cxn modelId="{28173687-EF9A-4353-BCBD-4D5326FF8F91}" type="presParOf" srcId="{61703947-9297-4B38-8624-689A19E5D34B}" destId="{9C59F159-FE12-45D2-9DF1-144B81AF5F72}" srcOrd="0" destOrd="0" presId="urn:microsoft.com/office/officeart/2005/8/layout/radial1"/>
    <dgm:cxn modelId="{71778B47-36DE-4278-93AA-6DF4FBB5512A}" type="presParOf" srcId="{B64A685C-B5AC-4E2D-981D-E1D9DDFCA9E6}" destId="{7F7A6E58-F84A-4E67-96B7-A36B4A621F50}" srcOrd="2" destOrd="0" presId="urn:microsoft.com/office/officeart/2005/8/layout/radial1"/>
    <dgm:cxn modelId="{AC86BB29-5970-4945-A5F3-0ED2BE37ACFF}" type="presParOf" srcId="{B64A685C-B5AC-4E2D-981D-E1D9DDFCA9E6}" destId="{9308B40B-F91D-4403-9D7C-0D960B5C58DE}" srcOrd="3" destOrd="0" presId="urn:microsoft.com/office/officeart/2005/8/layout/radial1"/>
    <dgm:cxn modelId="{0CFCF4AD-662D-4A3C-BE80-40185B0A47B2}" type="presParOf" srcId="{9308B40B-F91D-4403-9D7C-0D960B5C58DE}" destId="{F99D881E-CEC4-4BD5-96DC-56A3A2399B16}" srcOrd="0" destOrd="0" presId="urn:microsoft.com/office/officeart/2005/8/layout/radial1"/>
    <dgm:cxn modelId="{5217C17E-F162-4E44-8D23-B21BC5F8079B}" type="presParOf" srcId="{B64A685C-B5AC-4E2D-981D-E1D9DDFCA9E6}" destId="{CA200F5B-1175-43C0-B653-37720886BFB4}" srcOrd="4" destOrd="0" presId="urn:microsoft.com/office/officeart/2005/8/layout/radial1"/>
    <dgm:cxn modelId="{3F4BD997-3BB2-4CC6-AB7F-B4D90C421803}" type="presParOf" srcId="{B64A685C-B5AC-4E2D-981D-E1D9DDFCA9E6}" destId="{0E0FCB89-F208-4EF7-B9BE-B06823B80632}" srcOrd="5" destOrd="0" presId="urn:microsoft.com/office/officeart/2005/8/layout/radial1"/>
    <dgm:cxn modelId="{6A379CCA-AADB-4A40-960F-55C9835601FB}" type="presParOf" srcId="{0E0FCB89-F208-4EF7-B9BE-B06823B80632}" destId="{69BD3CE1-4A7A-485A-9840-6F4F0F96EA89}" srcOrd="0" destOrd="0" presId="urn:microsoft.com/office/officeart/2005/8/layout/radial1"/>
    <dgm:cxn modelId="{4A6AF103-FEE5-4FD4-A2C7-930600257554}" type="presParOf" srcId="{B64A685C-B5AC-4E2D-981D-E1D9DDFCA9E6}" destId="{8BC97219-2916-4C3C-B49F-F6E366231FF7}" srcOrd="6" destOrd="0" presId="urn:microsoft.com/office/officeart/2005/8/layout/radial1"/>
    <dgm:cxn modelId="{692A7E0E-C2F6-44C8-BCB8-2E7597D931FD}" type="presParOf" srcId="{B64A685C-B5AC-4E2D-981D-E1D9DDFCA9E6}" destId="{B574A2AF-59A0-460B-96FE-359A3517F293}" srcOrd="7" destOrd="0" presId="urn:microsoft.com/office/officeart/2005/8/layout/radial1"/>
    <dgm:cxn modelId="{44E53065-931C-4C63-9F48-6EFE92581EC5}" type="presParOf" srcId="{B574A2AF-59A0-460B-96FE-359A3517F293}" destId="{D6804FEA-0556-424F-924F-FFC09EA27C02}" srcOrd="0" destOrd="0" presId="urn:microsoft.com/office/officeart/2005/8/layout/radial1"/>
    <dgm:cxn modelId="{6097ADE7-552B-43ED-B3D8-35CD93F8A33C}" type="presParOf" srcId="{B64A685C-B5AC-4E2D-981D-E1D9DDFCA9E6}" destId="{854E865A-1D80-4E75-AAC3-436A0CF9E55F}" srcOrd="8" destOrd="0" presId="urn:microsoft.com/office/officeart/2005/8/layout/radial1"/>
    <dgm:cxn modelId="{0AC4ED51-FB2B-4B7F-894C-B250CD5F887D}" type="presParOf" srcId="{B64A685C-B5AC-4E2D-981D-E1D9DDFCA9E6}" destId="{756CBD75-8F38-4C2D-B027-D400BB07197D}" srcOrd="9" destOrd="0" presId="urn:microsoft.com/office/officeart/2005/8/layout/radial1"/>
    <dgm:cxn modelId="{35A75F63-3D1C-42B4-AA4C-A38E5A47086D}" type="presParOf" srcId="{756CBD75-8F38-4C2D-B027-D400BB07197D}" destId="{C3CAF255-A34B-43EA-B336-5DA429E8CDC4}" srcOrd="0" destOrd="0" presId="urn:microsoft.com/office/officeart/2005/8/layout/radial1"/>
    <dgm:cxn modelId="{9FD839E1-1AC9-47BD-8BC2-4EF0785CCB21}" type="presParOf" srcId="{B64A685C-B5AC-4E2D-981D-E1D9DDFCA9E6}" destId="{2428A949-CD05-42BD-9004-216AC85ED4B9}" srcOrd="10" destOrd="0" presId="urn:microsoft.com/office/officeart/2005/8/layout/radial1"/>
    <dgm:cxn modelId="{528FAF17-634B-4538-A5CC-937F3327418D}" type="presParOf" srcId="{B64A685C-B5AC-4E2D-981D-E1D9DDFCA9E6}" destId="{45E43B4F-A6E9-48D0-B824-408364150662}" srcOrd="11" destOrd="0" presId="urn:microsoft.com/office/officeart/2005/8/layout/radial1"/>
    <dgm:cxn modelId="{D6F8275D-E814-4A35-B87B-E573973A0701}" type="presParOf" srcId="{45E43B4F-A6E9-48D0-B824-408364150662}" destId="{4F054D55-DEC9-4DDC-8D7B-7013392A7C43}" srcOrd="0" destOrd="0" presId="urn:microsoft.com/office/officeart/2005/8/layout/radial1"/>
    <dgm:cxn modelId="{65C8C1B7-9171-4BBA-8A66-E36A70816525}" type="presParOf" srcId="{B64A685C-B5AC-4E2D-981D-E1D9DDFCA9E6}" destId="{8F9399A4-585C-4134-BDF5-BEA7033EFFC7}" srcOrd="12" destOrd="0" presId="urn:microsoft.com/office/officeart/2005/8/layout/radial1"/>
    <dgm:cxn modelId="{C3963872-7807-427A-959F-6790C39E3D1D}" type="presParOf" srcId="{B64A685C-B5AC-4E2D-981D-E1D9DDFCA9E6}" destId="{4DCB5E71-8C9B-4956-87B1-1E78FCF91FDA}" srcOrd="13" destOrd="0" presId="urn:microsoft.com/office/officeart/2005/8/layout/radial1"/>
    <dgm:cxn modelId="{3C4F55F7-ED3C-4457-875B-9C9DFFBBB1F7}" type="presParOf" srcId="{4DCB5E71-8C9B-4956-87B1-1E78FCF91FDA}" destId="{F5378B1F-3027-4254-BFB2-787A403E56E7}" srcOrd="0" destOrd="0" presId="urn:microsoft.com/office/officeart/2005/8/layout/radial1"/>
    <dgm:cxn modelId="{8059D564-A662-49F8-AF93-DEB27934B4F3}" type="presParOf" srcId="{B64A685C-B5AC-4E2D-981D-E1D9DDFCA9E6}" destId="{752C3242-6865-48E0-8C00-7C0FD0607291}" srcOrd="14" destOrd="0" presId="urn:microsoft.com/office/officeart/2005/8/layout/radial1"/>
    <dgm:cxn modelId="{70CC4977-C5A7-4D23-8ADA-93A2E66A987F}" type="presParOf" srcId="{B64A685C-B5AC-4E2D-981D-E1D9DDFCA9E6}" destId="{D3A51953-B314-486F-A153-6B1D6FA72A39}" srcOrd="15" destOrd="0" presId="urn:microsoft.com/office/officeart/2005/8/layout/radial1"/>
    <dgm:cxn modelId="{44468636-D8F1-48A9-9B44-B0D4DE1C684C}" type="presParOf" srcId="{D3A51953-B314-486F-A153-6B1D6FA72A39}" destId="{DC9FBE0B-AEB1-4B92-80A2-68BF95034E4D}" srcOrd="0" destOrd="0" presId="urn:microsoft.com/office/officeart/2005/8/layout/radial1"/>
    <dgm:cxn modelId="{EFE3B8B4-6CE4-4D5A-8532-45A77EF7F0FB}" type="presParOf" srcId="{B64A685C-B5AC-4E2D-981D-E1D9DDFCA9E6}" destId="{67B16C86-443F-4EE2-8E3E-780B603410A6}" srcOrd="16" destOrd="0" presId="urn:microsoft.com/office/officeart/2005/8/layout/radial1"/>
    <dgm:cxn modelId="{846813BA-D89F-4FF9-B447-CCE500C34342}" type="presParOf" srcId="{B64A685C-B5AC-4E2D-981D-E1D9DDFCA9E6}" destId="{527B6D7C-C6DE-468F-B154-8403A24180CB}" srcOrd="17" destOrd="0" presId="urn:microsoft.com/office/officeart/2005/8/layout/radial1"/>
    <dgm:cxn modelId="{2A7566D6-18F9-4374-9025-C5EA58005042}" type="presParOf" srcId="{527B6D7C-C6DE-468F-B154-8403A24180CB}" destId="{91EECA5E-D652-4A41-A94D-B83A69F5799F}" srcOrd="0" destOrd="0" presId="urn:microsoft.com/office/officeart/2005/8/layout/radial1"/>
    <dgm:cxn modelId="{3DB335D8-7540-45A1-9C37-CC4DECB22D96}" type="presParOf" srcId="{B64A685C-B5AC-4E2D-981D-E1D9DDFCA9E6}" destId="{D8DB0BF8-C8F8-413A-84B3-882ACBE9B0F5}" srcOrd="18" destOrd="0" presId="urn:microsoft.com/office/officeart/2005/8/layout/radial1"/>
    <dgm:cxn modelId="{6663E31E-7DDE-4A69-B8E3-7FFE78765EF4}" type="presParOf" srcId="{B64A685C-B5AC-4E2D-981D-E1D9DDFCA9E6}" destId="{240E293F-F26E-46F0-8C48-69DDA7B91CD1}" srcOrd="19" destOrd="0" presId="urn:microsoft.com/office/officeart/2005/8/layout/radial1"/>
    <dgm:cxn modelId="{FFD90479-BBC1-4519-93F0-E67FAFFDB975}" type="presParOf" srcId="{240E293F-F26E-46F0-8C48-69DDA7B91CD1}" destId="{C03D9582-72D7-40E4-AB90-AB9F0951C52A}" srcOrd="0" destOrd="0" presId="urn:microsoft.com/office/officeart/2005/8/layout/radial1"/>
    <dgm:cxn modelId="{A91D40FA-114A-4C7A-A678-BAF688B02D90}" type="presParOf" srcId="{B64A685C-B5AC-4E2D-981D-E1D9DDFCA9E6}" destId="{000F32EF-FBD4-4759-A782-7EDE1F682459}" srcOrd="2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89FA46-E76A-5A45-A52E-5440860B1FD3}" type="doc">
      <dgm:prSet loTypeId="urn:microsoft.com/office/officeart/2005/8/layout/matrix2" loCatId="" qsTypeId="urn:microsoft.com/office/officeart/2005/8/quickstyle/simple1" qsCatId="simple" csTypeId="urn:microsoft.com/office/officeart/2005/8/colors/accent1_2" csCatId="accent1" phldr="1"/>
      <dgm:spPr/>
      <dgm:t>
        <a:bodyPr/>
        <a:lstStyle/>
        <a:p>
          <a:endParaRPr lang="en-US"/>
        </a:p>
      </dgm:t>
    </dgm:pt>
    <dgm:pt modelId="{EEFAC649-B7EE-944E-A395-AADF5714A8F4}">
      <dgm:prSet phldrT="[Text]"/>
      <dgm:spPr/>
      <dgm:t>
        <a:bodyPr/>
        <a:lstStyle/>
        <a:p>
          <a:r>
            <a:rPr lang="en-US" dirty="0">
              <a:solidFill>
                <a:schemeClr val="tx1"/>
              </a:solidFill>
            </a:rPr>
            <a:t>Data governance, access, management, linkage</a:t>
          </a:r>
        </a:p>
        <a:p>
          <a:endParaRPr lang="en-US" dirty="0"/>
        </a:p>
      </dgm:t>
    </dgm:pt>
    <dgm:pt modelId="{68C81B17-A21F-DF47-BAF7-CE218EC35F3A}" type="parTrans" cxnId="{1248498D-B6B8-8B47-AEE8-6E3D86C9CB62}">
      <dgm:prSet/>
      <dgm:spPr/>
      <dgm:t>
        <a:bodyPr/>
        <a:lstStyle/>
        <a:p>
          <a:endParaRPr lang="en-US"/>
        </a:p>
      </dgm:t>
    </dgm:pt>
    <dgm:pt modelId="{5EC591FE-9C57-3447-AA43-18B30929A4D8}" type="sibTrans" cxnId="{1248498D-B6B8-8B47-AEE8-6E3D86C9CB62}">
      <dgm:prSet/>
      <dgm:spPr/>
      <dgm:t>
        <a:bodyPr/>
        <a:lstStyle/>
        <a:p>
          <a:endParaRPr lang="en-US"/>
        </a:p>
      </dgm:t>
    </dgm:pt>
    <dgm:pt modelId="{DC27F1F1-0FFE-DD4F-9309-4A4794DDE087}">
      <dgm:prSet phldrT="[Text]"/>
      <dgm:spPr/>
      <dgm:t>
        <a:bodyPr/>
        <a:lstStyle/>
        <a:p>
          <a:r>
            <a:rPr lang="en-US" dirty="0">
              <a:solidFill>
                <a:schemeClr val="tx1"/>
              </a:solidFill>
            </a:rPr>
            <a:t>Data self-service, cloud-based access; claims data for research</a:t>
          </a:r>
        </a:p>
      </dgm:t>
    </dgm:pt>
    <dgm:pt modelId="{86A3B128-0B7F-1542-9307-3FE96BC86DFC}" type="parTrans" cxnId="{12F8843A-E21A-DF4F-BCEB-8EC0BAB9D891}">
      <dgm:prSet/>
      <dgm:spPr/>
      <dgm:t>
        <a:bodyPr/>
        <a:lstStyle/>
        <a:p>
          <a:endParaRPr lang="en-US"/>
        </a:p>
      </dgm:t>
    </dgm:pt>
    <dgm:pt modelId="{54C775F2-7A77-2B4F-8D7E-EF772636C028}" type="sibTrans" cxnId="{12F8843A-E21A-DF4F-BCEB-8EC0BAB9D891}">
      <dgm:prSet/>
      <dgm:spPr/>
      <dgm:t>
        <a:bodyPr/>
        <a:lstStyle/>
        <a:p>
          <a:endParaRPr lang="en-US"/>
        </a:p>
      </dgm:t>
    </dgm:pt>
    <dgm:pt modelId="{F29B8923-EF2D-F940-AA95-34D328AA9368}">
      <dgm:prSet phldrT="[Text]"/>
      <dgm:spPr/>
      <dgm:t>
        <a:bodyPr/>
        <a:lstStyle/>
        <a:p>
          <a:r>
            <a:rPr lang="en-US" dirty="0">
              <a:solidFill>
                <a:schemeClr val="tx1"/>
              </a:solidFill>
            </a:rPr>
            <a:t>D4E initiative</a:t>
          </a:r>
        </a:p>
      </dgm:t>
    </dgm:pt>
    <dgm:pt modelId="{FB313AF8-655B-0646-9DB3-B89E8C929745}" type="parTrans" cxnId="{8600B492-334D-A747-AE12-11119BB66D36}">
      <dgm:prSet/>
      <dgm:spPr/>
      <dgm:t>
        <a:bodyPr/>
        <a:lstStyle/>
        <a:p>
          <a:endParaRPr lang="en-US"/>
        </a:p>
      </dgm:t>
    </dgm:pt>
    <dgm:pt modelId="{7D8B4202-C557-1444-BB24-E04EBEF37C57}" type="sibTrans" cxnId="{8600B492-334D-A747-AE12-11119BB66D36}">
      <dgm:prSet/>
      <dgm:spPr/>
      <dgm:t>
        <a:bodyPr/>
        <a:lstStyle/>
        <a:p>
          <a:endParaRPr lang="en-US"/>
        </a:p>
      </dgm:t>
    </dgm:pt>
    <dgm:pt modelId="{F7C73488-FCFB-8848-A7A2-A0351A9F1B57}">
      <dgm:prSet phldrT="[Text]"/>
      <dgm:spPr/>
      <dgm:t>
        <a:bodyPr/>
        <a:lstStyle/>
        <a:p>
          <a:r>
            <a:rPr lang="en-US" dirty="0">
              <a:solidFill>
                <a:schemeClr val="tx1"/>
              </a:solidFill>
            </a:rPr>
            <a:t>Quality, meaning, transparency of data; coordination with clinical operations</a:t>
          </a:r>
        </a:p>
        <a:p>
          <a:endParaRPr lang="en-US" dirty="0">
            <a:solidFill>
              <a:schemeClr val="tx1"/>
            </a:solidFill>
          </a:endParaRPr>
        </a:p>
      </dgm:t>
    </dgm:pt>
    <dgm:pt modelId="{98DFB3ED-4774-204E-822E-C46ABE820F02}" type="sibTrans" cxnId="{AE077188-740C-6D49-ACD2-5832CC10A5B9}">
      <dgm:prSet/>
      <dgm:spPr/>
      <dgm:t>
        <a:bodyPr/>
        <a:lstStyle/>
        <a:p>
          <a:endParaRPr lang="en-US"/>
        </a:p>
      </dgm:t>
    </dgm:pt>
    <dgm:pt modelId="{D82C43D1-409C-CF44-BC8E-D9D58FFF4AE3}" type="parTrans" cxnId="{AE077188-740C-6D49-ACD2-5832CC10A5B9}">
      <dgm:prSet/>
      <dgm:spPr/>
      <dgm:t>
        <a:bodyPr/>
        <a:lstStyle/>
        <a:p>
          <a:endParaRPr lang="en-US"/>
        </a:p>
      </dgm:t>
    </dgm:pt>
    <dgm:pt modelId="{9CC6F021-8168-BD4B-81B7-CBB86BC00BDB}" type="pres">
      <dgm:prSet presAssocID="{5689FA46-E76A-5A45-A52E-5440860B1FD3}" presName="matrix" presStyleCnt="0">
        <dgm:presLayoutVars>
          <dgm:chMax val="1"/>
          <dgm:dir/>
          <dgm:resizeHandles val="exact"/>
        </dgm:presLayoutVars>
      </dgm:prSet>
      <dgm:spPr/>
    </dgm:pt>
    <dgm:pt modelId="{4E3C86EC-0E38-D94F-9D5D-5A1FC7E0EC27}" type="pres">
      <dgm:prSet presAssocID="{5689FA46-E76A-5A45-A52E-5440860B1FD3}" presName="axisShape" presStyleLbl="bgShp" presStyleIdx="0" presStyleCnt="1"/>
      <dgm:spPr/>
    </dgm:pt>
    <dgm:pt modelId="{7158AEBC-CBD0-4B41-8E1F-0D5E6737CF08}" type="pres">
      <dgm:prSet presAssocID="{5689FA46-E76A-5A45-A52E-5440860B1FD3}" presName="rect1" presStyleLbl="node1" presStyleIdx="0" presStyleCnt="4">
        <dgm:presLayoutVars>
          <dgm:chMax val="0"/>
          <dgm:chPref val="0"/>
          <dgm:bulletEnabled val="1"/>
        </dgm:presLayoutVars>
      </dgm:prSet>
      <dgm:spPr/>
    </dgm:pt>
    <dgm:pt modelId="{0A477E87-EA12-1145-A282-9B55509A9A6F}" type="pres">
      <dgm:prSet presAssocID="{5689FA46-E76A-5A45-A52E-5440860B1FD3}" presName="rect2" presStyleLbl="node1" presStyleIdx="1" presStyleCnt="4">
        <dgm:presLayoutVars>
          <dgm:chMax val="0"/>
          <dgm:chPref val="0"/>
          <dgm:bulletEnabled val="1"/>
        </dgm:presLayoutVars>
      </dgm:prSet>
      <dgm:spPr/>
    </dgm:pt>
    <dgm:pt modelId="{8652EF72-F013-5646-A9D5-00F6196AEE82}" type="pres">
      <dgm:prSet presAssocID="{5689FA46-E76A-5A45-A52E-5440860B1FD3}" presName="rect3" presStyleLbl="node1" presStyleIdx="2" presStyleCnt="4">
        <dgm:presLayoutVars>
          <dgm:chMax val="0"/>
          <dgm:chPref val="0"/>
          <dgm:bulletEnabled val="1"/>
        </dgm:presLayoutVars>
      </dgm:prSet>
      <dgm:spPr/>
    </dgm:pt>
    <dgm:pt modelId="{D0DCBB8B-9668-CD41-80CA-D6B7F2192E30}" type="pres">
      <dgm:prSet presAssocID="{5689FA46-E76A-5A45-A52E-5440860B1FD3}" presName="rect4" presStyleLbl="node1" presStyleIdx="3" presStyleCnt="4">
        <dgm:presLayoutVars>
          <dgm:chMax val="0"/>
          <dgm:chPref val="0"/>
          <dgm:bulletEnabled val="1"/>
        </dgm:presLayoutVars>
      </dgm:prSet>
      <dgm:spPr/>
    </dgm:pt>
  </dgm:ptLst>
  <dgm:cxnLst>
    <dgm:cxn modelId="{702F0207-32BE-4E15-90A8-64B3F123F1AD}" type="presOf" srcId="{DC27F1F1-0FFE-DD4F-9309-4A4794DDE087}" destId="{0A477E87-EA12-1145-A282-9B55509A9A6F}" srcOrd="0" destOrd="0" presId="urn:microsoft.com/office/officeart/2005/8/layout/matrix2"/>
    <dgm:cxn modelId="{12F8843A-E21A-DF4F-BCEB-8EC0BAB9D891}" srcId="{5689FA46-E76A-5A45-A52E-5440860B1FD3}" destId="{DC27F1F1-0FFE-DD4F-9309-4A4794DDE087}" srcOrd="1" destOrd="0" parTransId="{86A3B128-0B7F-1542-9307-3FE96BC86DFC}" sibTransId="{54C775F2-7A77-2B4F-8D7E-EF772636C028}"/>
    <dgm:cxn modelId="{D57A735D-D2D2-463F-805C-7AED5E655AC4}" type="presOf" srcId="{5689FA46-E76A-5A45-A52E-5440860B1FD3}" destId="{9CC6F021-8168-BD4B-81B7-CBB86BC00BDB}" srcOrd="0" destOrd="0" presId="urn:microsoft.com/office/officeart/2005/8/layout/matrix2"/>
    <dgm:cxn modelId="{B4AC3546-5DD7-4F2B-BA88-5A0E6AD77B25}" type="presOf" srcId="{F29B8923-EF2D-F940-AA95-34D328AA9368}" destId="{D0DCBB8B-9668-CD41-80CA-D6B7F2192E30}" srcOrd="0" destOrd="0" presId="urn:microsoft.com/office/officeart/2005/8/layout/matrix2"/>
    <dgm:cxn modelId="{AE077188-740C-6D49-ACD2-5832CC10A5B9}" srcId="{5689FA46-E76A-5A45-A52E-5440860B1FD3}" destId="{F7C73488-FCFB-8848-A7A2-A0351A9F1B57}" srcOrd="2" destOrd="0" parTransId="{D82C43D1-409C-CF44-BC8E-D9D58FFF4AE3}" sibTransId="{98DFB3ED-4774-204E-822E-C46ABE820F02}"/>
    <dgm:cxn modelId="{1248498D-B6B8-8B47-AEE8-6E3D86C9CB62}" srcId="{5689FA46-E76A-5A45-A52E-5440860B1FD3}" destId="{EEFAC649-B7EE-944E-A395-AADF5714A8F4}" srcOrd="0" destOrd="0" parTransId="{68C81B17-A21F-DF47-BAF7-CE218EC35F3A}" sibTransId="{5EC591FE-9C57-3447-AA43-18B30929A4D8}"/>
    <dgm:cxn modelId="{543DA090-FD5A-46B2-9AC4-96BB1A6C5202}" type="presOf" srcId="{F7C73488-FCFB-8848-A7A2-A0351A9F1B57}" destId="{8652EF72-F013-5646-A9D5-00F6196AEE82}" srcOrd="0" destOrd="0" presId="urn:microsoft.com/office/officeart/2005/8/layout/matrix2"/>
    <dgm:cxn modelId="{8600B492-334D-A747-AE12-11119BB66D36}" srcId="{5689FA46-E76A-5A45-A52E-5440860B1FD3}" destId="{F29B8923-EF2D-F940-AA95-34D328AA9368}" srcOrd="3" destOrd="0" parTransId="{FB313AF8-655B-0646-9DB3-B89E8C929745}" sibTransId="{7D8B4202-C557-1444-BB24-E04EBEF37C57}"/>
    <dgm:cxn modelId="{CCCF71B3-7D19-4298-968A-2C715479323E}" type="presOf" srcId="{EEFAC649-B7EE-944E-A395-AADF5714A8F4}" destId="{7158AEBC-CBD0-4B41-8E1F-0D5E6737CF08}" srcOrd="0" destOrd="0" presId="urn:microsoft.com/office/officeart/2005/8/layout/matrix2"/>
    <dgm:cxn modelId="{90F80DCC-C69B-4E69-9D9E-9BF659B272C5}" type="presParOf" srcId="{9CC6F021-8168-BD4B-81B7-CBB86BC00BDB}" destId="{4E3C86EC-0E38-D94F-9D5D-5A1FC7E0EC27}" srcOrd="0" destOrd="0" presId="urn:microsoft.com/office/officeart/2005/8/layout/matrix2"/>
    <dgm:cxn modelId="{C710D58A-5FF1-4D79-ACC9-8B53F9610058}" type="presParOf" srcId="{9CC6F021-8168-BD4B-81B7-CBB86BC00BDB}" destId="{7158AEBC-CBD0-4B41-8E1F-0D5E6737CF08}" srcOrd="1" destOrd="0" presId="urn:microsoft.com/office/officeart/2005/8/layout/matrix2"/>
    <dgm:cxn modelId="{11C0A7EA-CF78-4413-B722-ADBAAA48A78A}" type="presParOf" srcId="{9CC6F021-8168-BD4B-81B7-CBB86BC00BDB}" destId="{0A477E87-EA12-1145-A282-9B55509A9A6F}" srcOrd="2" destOrd="0" presId="urn:microsoft.com/office/officeart/2005/8/layout/matrix2"/>
    <dgm:cxn modelId="{1B5D3005-3EAE-4613-BAE4-903BF41AF60C}" type="presParOf" srcId="{9CC6F021-8168-BD4B-81B7-CBB86BC00BDB}" destId="{8652EF72-F013-5646-A9D5-00F6196AEE82}" srcOrd="3" destOrd="0" presId="urn:microsoft.com/office/officeart/2005/8/layout/matrix2"/>
    <dgm:cxn modelId="{82E4560E-7A44-4913-9BEA-27B3F43096DB}" type="presParOf" srcId="{9CC6F021-8168-BD4B-81B7-CBB86BC00BDB}" destId="{D0DCBB8B-9668-CD41-80CA-D6B7F2192E30}"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26F6B4-CD48-402F-84AB-D7EE45910635}">
      <dsp:nvSpPr>
        <dsp:cNvPr id="0" name=""/>
        <dsp:cNvSpPr/>
      </dsp:nvSpPr>
      <dsp:spPr>
        <a:xfrm>
          <a:off x="1213387" y="-17354"/>
          <a:ext cx="3143296" cy="3143296"/>
        </a:xfrm>
        <a:prstGeom prst="circularArrow">
          <a:avLst>
            <a:gd name="adj1" fmla="val 5544"/>
            <a:gd name="adj2" fmla="val 330680"/>
            <a:gd name="adj3" fmla="val 13832162"/>
            <a:gd name="adj4" fmla="val 17351833"/>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D080B2-B756-4C9F-AF9C-03744A7AACDA}">
      <dsp:nvSpPr>
        <dsp:cNvPr id="0" name=""/>
        <dsp:cNvSpPr/>
      </dsp:nvSpPr>
      <dsp:spPr>
        <a:xfrm>
          <a:off x="2067018" y="377"/>
          <a:ext cx="1436033" cy="718016"/>
        </a:xfrm>
        <a:prstGeom prst="roundRect">
          <a:avLst/>
        </a:prstGeom>
        <a:solidFill>
          <a:schemeClr val="accent1">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Study Initiation in Velos</a:t>
          </a:r>
        </a:p>
      </dsp:txBody>
      <dsp:txXfrm>
        <a:off x="2102069" y="35428"/>
        <a:ext cx="1365931" cy="647914"/>
      </dsp:txXfrm>
    </dsp:sp>
    <dsp:sp modelId="{2AC15521-1DB6-4D27-9E4A-7F3E2114522A}">
      <dsp:nvSpPr>
        <dsp:cNvPr id="0" name=""/>
        <dsp:cNvSpPr/>
      </dsp:nvSpPr>
      <dsp:spPr>
        <a:xfrm>
          <a:off x="3341838" y="926588"/>
          <a:ext cx="1436033" cy="718016"/>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CTO WIP</a:t>
          </a:r>
        </a:p>
      </dsp:txBody>
      <dsp:txXfrm>
        <a:off x="3376889" y="961639"/>
        <a:ext cx="1365931" cy="647914"/>
      </dsp:txXfrm>
    </dsp:sp>
    <dsp:sp modelId="{3188D881-7DD7-495E-A225-823D84C68955}">
      <dsp:nvSpPr>
        <dsp:cNvPr id="0" name=""/>
        <dsp:cNvSpPr/>
      </dsp:nvSpPr>
      <dsp:spPr>
        <a:xfrm>
          <a:off x="2854900" y="2425228"/>
          <a:ext cx="1436033" cy="718016"/>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Awarded or Executed</a:t>
          </a:r>
        </a:p>
      </dsp:txBody>
      <dsp:txXfrm>
        <a:off x="2889951" y="2460279"/>
        <a:ext cx="1365931" cy="647914"/>
      </dsp:txXfrm>
    </dsp:sp>
    <dsp:sp modelId="{01C10FFC-5316-4E38-BD09-3FB1FA8DD19B}">
      <dsp:nvSpPr>
        <dsp:cNvPr id="0" name=""/>
        <dsp:cNvSpPr/>
      </dsp:nvSpPr>
      <dsp:spPr>
        <a:xfrm>
          <a:off x="1279136" y="2425228"/>
          <a:ext cx="1436033" cy="718016"/>
        </a:xfrm>
        <a:prstGeom prst="roundRect">
          <a:avLst/>
        </a:prstGeom>
        <a:solidFill>
          <a:schemeClr val="accent1">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Active</a:t>
          </a:r>
        </a:p>
      </dsp:txBody>
      <dsp:txXfrm>
        <a:off x="1314187" y="2460279"/>
        <a:ext cx="1365931" cy="647914"/>
      </dsp:txXfrm>
    </dsp:sp>
    <dsp:sp modelId="{7022F13A-2DF7-4D3F-8BE7-D96BDAB730D6}">
      <dsp:nvSpPr>
        <dsp:cNvPr id="0" name=""/>
        <dsp:cNvSpPr/>
      </dsp:nvSpPr>
      <dsp:spPr>
        <a:xfrm>
          <a:off x="792198" y="926588"/>
          <a:ext cx="1436033" cy="718016"/>
        </a:xfrm>
        <a:prstGeom prst="roundRect">
          <a:avLst/>
        </a:prstGeom>
        <a:solidFill>
          <a:schemeClr val="tx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FFFFFF"/>
              </a:solidFill>
            </a:rPr>
            <a:t>Close-out</a:t>
          </a:r>
        </a:p>
      </dsp:txBody>
      <dsp:txXfrm>
        <a:off x="827249" y="961639"/>
        <a:ext cx="1365931" cy="6479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ED894-80D7-4C2E-88EF-F1092A6A8812}">
      <dsp:nvSpPr>
        <dsp:cNvPr id="0" name=""/>
        <dsp:cNvSpPr/>
      </dsp:nvSpPr>
      <dsp:spPr>
        <a:xfrm>
          <a:off x="3110492" y="2205129"/>
          <a:ext cx="1037342" cy="1037342"/>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CTO</a:t>
          </a:r>
        </a:p>
      </dsp:txBody>
      <dsp:txXfrm>
        <a:off x="3262407" y="2357044"/>
        <a:ext cx="733512" cy="733512"/>
      </dsp:txXfrm>
    </dsp:sp>
    <dsp:sp modelId="{61703947-9297-4B38-8624-689A19E5D34B}">
      <dsp:nvSpPr>
        <dsp:cNvPr id="0" name=""/>
        <dsp:cNvSpPr/>
      </dsp:nvSpPr>
      <dsp:spPr>
        <a:xfrm rot="16200000">
          <a:off x="3055057" y="1618160"/>
          <a:ext cx="1148212" cy="25725"/>
        </a:xfrm>
        <a:custGeom>
          <a:avLst/>
          <a:gdLst/>
          <a:ahLst/>
          <a:cxnLst/>
          <a:rect l="0" t="0" r="0" b="0"/>
          <a:pathLst>
            <a:path>
              <a:moveTo>
                <a:pt x="0" y="12862"/>
              </a:moveTo>
              <a:lnTo>
                <a:pt x="1148212" y="128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00458" y="1602317"/>
        <a:ext cx="57410" cy="57410"/>
      </dsp:txXfrm>
    </dsp:sp>
    <dsp:sp modelId="{7F7A6E58-F84A-4E67-96B7-A36B4A621F50}">
      <dsp:nvSpPr>
        <dsp:cNvPr id="0" name=""/>
        <dsp:cNvSpPr/>
      </dsp:nvSpPr>
      <dsp:spPr>
        <a:xfrm>
          <a:off x="3110492" y="19573"/>
          <a:ext cx="1037342" cy="1037342"/>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Marketing </a:t>
          </a:r>
        </a:p>
      </dsp:txBody>
      <dsp:txXfrm>
        <a:off x="3262407" y="171488"/>
        <a:ext cx="733512" cy="733512"/>
      </dsp:txXfrm>
    </dsp:sp>
    <dsp:sp modelId="{9308B40B-F91D-4403-9D7C-0D960B5C58DE}">
      <dsp:nvSpPr>
        <dsp:cNvPr id="0" name=""/>
        <dsp:cNvSpPr/>
      </dsp:nvSpPr>
      <dsp:spPr>
        <a:xfrm rot="18360000">
          <a:off x="3697375" y="1826862"/>
          <a:ext cx="1148212" cy="25725"/>
        </a:xfrm>
        <a:custGeom>
          <a:avLst/>
          <a:gdLst/>
          <a:ahLst/>
          <a:cxnLst/>
          <a:rect l="0" t="0" r="0" b="0"/>
          <a:pathLst>
            <a:path>
              <a:moveTo>
                <a:pt x="0" y="12862"/>
              </a:moveTo>
              <a:lnTo>
                <a:pt x="1148212" y="128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42776" y="1811019"/>
        <a:ext cx="57410" cy="57410"/>
      </dsp:txXfrm>
    </dsp:sp>
    <dsp:sp modelId="{CA200F5B-1175-43C0-B653-37720886BFB4}">
      <dsp:nvSpPr>
        <dsp:cNvPr id="0" name=""/>
        <dsp:cNvSpPr/>
      </dsp:nvSpPr>
      <dsp:spPr>
        <a:xfrm>
          <a:off x="4395129" y="436977"/>
          <a:ext cx="1037342" cy="1037342"/>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Informed Consent Translation*</a:t>
          </a:r>
        </a:p>
      </dsp:txBody>
      <dsp:txXfrm>
        <a:off x="4547044" y="588892"/>
        <a:ext cx="733512" cy="733512"/>
      </dsp:txXfrm>
    </dsp:sp>
    <dsp:sp modelId="{0E0FCB89-F208-4EF7-B9BE-B06823B80632}">
      <dsp:nvSpPr>
        <dsp:cNvPr id="0" name=""/>
        <dsp:cNvSpPr/>
      </dsp:nvSpPr>
      <dsp:spPr>
        <a:xfrm rot="20520000">
          <a:off x="4094350" y="2373251"/>
          <a:ext cx="1148212" cy="25725"/>
        </a:xfrm>
        <a:custGeom>
          <a:avLst/>
          <a:gdLst/>
          <a:ahLst/>
          <a:cxnLst/>
          <a:rect l="0" t="0" r="0" b="0"/>
          <a:pathLst>
            <a:path>
              <a:moveTo>
                <a:pt x="0" y="12862"/>
              </a:moveTo>
              <a:lnTo>
                <a:pt x="1148212" y="128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39751" y="2357408"/>
        <a:ext cx="57410" cy="57410"/>
      </dsp:txXfrm>
    </dsp:sp>
    <dsp:sp modelId="{8BC97219-2916-4C3C-B49F-F6E366231FF7}">
      <dsp:nvSpPr>
        <dsp:cNvPr id="0" name=""/>
        <dsp:cNvSpPr/>
      </dsp:nvSpPr>
      <dsp:spPr>
        <a:xfrm>
          <a:off x="5189078" y="1529755"/>
          <a:ext cx="1037342" cy="1037342"/>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Research Attorneys</a:t>
          </a:r>
        </a:p>
        <a:p>
          <a:pPr marL="0" lvl="0" indent="0" algn="ctr" defTabSz="355600">
            <a:lnSpc>
              <a:spcPct val="90000"/>
            </a:lnSpc>
            <a:spcBef>
              <a:spcPct val="0"/>
            </a:spcBef>
            <a:spcAft>
              <a:spcPct val="35000"/>
            </a:spcAft>
            <a:buNone/>
          </a:pPr>
          <a:r>
            <a:rPr lang="en-US" sz="800" kern="1200" dirty="0"/>
            <a:t>CDA/NDA, CTA, remote access MOU</a:t>
          </a:r>
        </a:p>
      </dsp:txBody>
      <dsp:txXfrm>
        <a:off x="5340993" y="1681670"/>
        <a:ext cx="733512" cy="733512"/>
      </dsp:txXfrm>
    </dsp:sp>
    <dsp:sp modelId="{B574A2AF-59A0-460B-96FE-359A3517F293}">
      <dsp:nvSpPr>
        <dsp:cNvPr id="0" name=""/>
        <dsp:cNvSpPr/>
      </dsp:nvSpPr>
      <dsp:spPr>
        <a:xfrm rot="1080000">
          <a:off x="4094350" y="3048624"/>
          <a:ext cx="1148212" cy="25725"/>
        </a:xfrm>
        <a:custGeom>
          <a:avLst/>
          <a:gdLst/>
          <a:ahLst/>
          <a:cxnLst/>
          <a:rect l="0" t="0" r="0" b="0"/>
          <a:pathLst>
            <a:path>
              <a:moveTo>
                <a:pt x="0" y="12862"/>
              </a:moveTo>
              <a:lnTo>
                <a:pt x="1148212" y="128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39751" y="3032782"/>
        <a:ext cx="57410" cy="57410"/>
      </dsp:txXfrm>
    </dsp:sp>
    <dsp:sp modelId="{854E865A-1D80-4E75-AAC3-436A0CF9E55F}">
      <dsp:nvSpPr>
        <dsp:cNvPr id="0" name=""/>
        <dsp:cNvSpPr/>
      </dsp:nvSpPr>
      <dsp:spPr>
        <a:xfrm>
          <a:off x="5189078" y="2880502"/>
          <a:ext cx="1037342" cy="1037342"/>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Radiology</a:t>
          </a:r>
        </a:p>
      </dsp:txBody>
      <dsp:txXfrm>
        <a:off x="5340993" y="3032417"/>
        <a:ext cx="733512" cy="733512"/>
      </dsp:txXfrm>
    </dsp:sp>
    <dsp:sp modelId="{756CBD75-8F38-4C2D-B027-D400BB07197D}">
      <dsp:nvSpPr>
        <dsp:cNvPr id="0" name=""/>
        <dsp:cNvSpPr/>
      </dsp:nvSpPr>
      <dsp:spPr>
        <a:xfrm rot="3240000">
          <a:off x="3697375" y="3595013"/>
          <a:ext cx="1148212" cy="25725"/>
        </a:xfrm>
        <a:custGeom>
          <a:avLst/>
          <a:gdLst/>
          <a:ahLst/>
          <a:cxnLst/>
          <a:rect l="0" t="0" r="0" b="0"/>
          <a:pathLst>
            <a:path>
              <a:moveTo>
                <a:pt x="0" y="12862"/>
              </a:moveTo>
              <a:lnTo>
                <a:pt x="1148212" y="128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42776" y="3579170"/>
        <a:ext cx="57410" cy="57410"/>
      </dsp:txXfrm>
    </dsp:sp>
    <dsp:sp modelId="{2428A949-CD05-42BD-9004-216AC85ED4B9}">
      <dsp:nvSpPr>
        <dsp:cNvPr id="0" name=""/>
        <dsp:cNvSpPr/>
      </dsp:nvSpPr>
      <dsp:spPr>
        <a:xfrm>
          <a:off x="4395129" y="3973280"/>
          <a:ext cx="1037342" cy="1037342"/>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Investigational Pharmacy Services (IPS)</a:t>
          </a:r>
        </a:p>
      </dsp:txBody>
      <dsp:txXfrm>
        <a:off x="4547044" y="4125195"/>
        <a:ext cx="733512" cy="733512"/>
      </dsp:txXfrm>
    </dsp:sp>
    <dsp:sp modelId="{45E43B4F-A6E9-48D0-B824-408364150662}">
      <dsp:nvSpPr>
        <dsp:cNvPr id="0" name=""/>
        <dsp:cNvSpPr/>
      </dsp:nvSpPr>
      <dsp:spPr>
        <a:xfrm rot="5400000">
          <a:off x="3055057" y="3803715"/>
          <a:ext cx="1148212" cy="25725"/>
        </a:xfrm>
        <a:custGeom>
          <a:avLst/>
          <a:gdLst/>
          <a:ahLst/>
          <a:cxnLst/>
          <a:rect l="0" t="0" r="0" b="0"/>
          <a:pathLst>
            <a:path>
              <a:moveTo>
                <a:pt x="0" y="12862"/>
              </a:moveTo>
              <a:lnTo>
                <a:pt x="1148212" y="128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00458" y="3787872"/>
        <a:ext cx="57410" cy="57410"/>
      </dsp:txXfrm>
    </dsp:sp>
    <dsp:sp modelId="{8F9399A4-585C-4134-BDF5-BEA7033EFFC7}">
      <dsp:nvSpPr>
        <dsp:cNvPr id="0" name=""/>
        <dsp:cNvSpPr/>
      </dsp:nvSpPr>
      <dsp:spPr>
        <a:xfrm>
          <a:off x="3110492" y="4390684"/>
          <a:ext cx="1037342" cy="1037342"/>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General Clinical Research Unit</a:t>
          </a:r>
        </a:p>
      </dsp:txBody>
      <dsp:txXfrm>
        <a:off x="3262407" y="4542599"/>
        <a:ext cx="733512" cy="733512"/>
      </dsp:txXfrm>
    </dsp:sp>
    <dsp:sp modelId="{4DCB5E71-8C9B-4956-87B1-1E78FCF91FDA}">
      <dsp:nvSpPr>
        <dsp:cNvPr id="0" name=""/>
        <dsp:cNvSpPr/>
      </dsp:nvSpPr>
      <dsp:spPr>
        <a:xfrm rot="7560000">
          <a:off x="2412738" y="3595013"/>
          <a:ext cx="1148212" cy="25725"/>
        </a:xfrm>
        <a:custGeom>
          <a:avLst/>
          <a:gdLst/>
          <a:ahLst/>
          <a:cxnLst/>
          <a:rect l="0" t="0" r="0" b="0"/>
          <a:pathLst>
            <a:path>
              <a:moveTo>
                <a:pt x="0" y="12862"/>
              </a:moveTo>
              <a:lnTo>
                <a:pt x="1148212" y="128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958139" y="3579170"/>
        <a:ext cx="57410" cy="57410"/>
      </dsp:txXfrm>
    </dsp:sp>
    <dsp:sp modelId="{752C3242-6865-48E0-8C00-7C0FD0607291}">
      <dsp:nvSpPr>
        <dsp:cNvPr id="0" name=""/>
        <dsp:cNvSpPr/>
      </dsp:nvSpPr>
      <dsp:spPr>
        <a:xfrm>
          <a:off x="1825854" y="3973280"/>
          <a:ext cx="1037342" cy="1037342"/>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Pathology / Laboratory Medicine</a:t>
          </a:r>
        </a:p>
      </dsp:txBody>
      <dsp:txXfrm>
        <a:off x="1977769" y="4125195"/>
        <a:ext cx="733512" cy="733512"/>
      </dsp:txXfrm>
    </dsp:sp>
    <dsp:sp modelId="{D3A51953-B314-486F-A153-6B1D6FA72A39}">
      <dsp:nvSpPr>
        <dsp:cNvPr id="0" name=""/>
        <dsp:cNvSpPr/>
      </dsp:nvSpPr>
      <dsp:spPr>
        <a:xfrm rot="9720000">
          <a:off x="2015763" y="3048624"/>
          <a:ext cx="1148212" cy="25725"/>
        </a:xfrm>
        <a:custGeom>
          <a:avLst/>
          <a:gdLst/>
          <a:ahLst/>
          <a:cxnLst/>
          <a:rect l="0" t="0" r="0" b="0"/>
          <a:pathLst>
            <a:path>
              <a:moveTo>
                <a:pt x="0" y="12862"/>
              </a:moveTo>
              <a:lnTo>
                <a:pt x="1148212" y="128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561164" y="3032782"/>
        <a:ext cx="57410" cy="57410"/>
      </dsp:txXfrm>
    </dsp:sp>
    <dsp:sp modelId="{67B16C86-443F-4EE2-8E3E-780B603410A6}">
      <dsp:nvSpPr>
        <dsp:cNvPr id="0" name=""/>
        <dsp:cNvSpPr/>
      </dsp:nvSpPr>
      <dsp:spPr>
        <a:xfrm>
          <a:off x="1031905" y="2880502"/>
          <a:ext cx="1037342" cy="1037342"/>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Ophthalmology</a:t>
          </a:r>
        </a:p>
      </dsp:txBody>
      <dsp:txXfrm>
        <a:off x="1183820" y="3032417"/>
        <a:ext cx="733512" cy="733512"/>
      </dsp:txXfrm>
    </dsp:sp>
    <dsp:sp modelId="{527B6D7C-C6DE-468F-B154-8403A24180CB}">
      <dsp:nvSpPr>
        <dsp:cNvPr id="0" name=""/>
        <dsp:cNvSpPr/>
      </dsp:nvSpPr>
      <dsp:spPr>
        <a:xfrm rot="11880000">
          <a:off x="2015763" y="2373251"/>
          <a:ext cx="1148212" cy="25725"/>
        </a:xfrm>
        <a:custGeom>
          <a:avLst/>
          <a:gdLst/>
          <a:ahLst/>
          <a:cxnLst/>
          <a:rect l="0" t="0" r="0" b="0"/>
          <a:pathLst>
            <a:path>
              <a:moveTo>
                <a:pt x="0" y="12862"/>
              </a:moveTo>
              <a:lnTo>
                <a:pt x="1148212" y="128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561164" y="2357408"/>
        <a:ext cx="57410" cy="57410"/>
      </dsp:txXfrm>
    </dsp:sp>
    <dsp:sp modelId="{D8DB0BF8-C8F8-413A-84B3-882ACBE9B0F5}">
      <dsp:nvSpPr>
        <dsp:cNvPr id="0" name=""/>
        <dsp:cNvSpPr/>
      </dsp:nvSpPr>
      <dsp:spPr>
        <a:xfrm>
          <a:off x="1031905" y="1529755"/>
          <a:ext cx="1037342" cy="1037342"/>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Medical Coverage Analysis*</a:t>
          </a:r>
        </a:p>
      </dsp:txBody>
      <dsp:txXfrm>
        <a:off x="1183820" y="1681670"/>
        <a:ext cx="733512" cy="733512"/>
      </dsp:txXfrm>
    </dsp:sp>
    <dsp:sp modelId="{240E293F-F26E-46F0-8C48-69DDA7B91CD1}">
      <dsp:nvSpPr>
        <dsp:cNvPr id="0" name=""/>
        <dsp:cNvSpPr/>
      </dsp:nvSpPr>
      <dsp:spPr>
        <a:xfrm rot="14040000">
          <a:off x="2412738" y="1826862"/>
          <a:ext cx="1148212" cy="25725"/>
        </a:xfrm>
        <a:custGeom>
          <a:avLst/>
          <a:gdLst/>
          <a:ahLst/>
          <a:cxnLst/>
          <a:rect l="0" t="0" r="0" b="0"/>
          <a:pathLst>
            <a:path>
              <a:moveTo>
                <a:pt x="0" y="12862"/>
              </a:moveTo>
              <a:lnTo>
                <a:pt x="1148212" y="128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958139" y="1811019"/>
        <a:ext cx="57410" cy="57410"/>
      </dsp:txXfrm>
    </dsp:sp>
    <dsp:sp modelId="{000F32EF-FBD4-4759-A782-7EDE1F682459}">
      <dsp:nvSpPr>
        <dsp:cNvPr id="0" name=""/>
        <dsp:cNvSpPr/>
      </dsp:nvSpPr>
      <dsp:spPr>
        <a:xfrm>
          <a:off x="1825854" y="436977"/>
          <a:ext cx="1037342" cy="1037342"/>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Epic Research Billing and </a:t>
          </a:r>
          <a:r>
            <a:rPr lang="en-US" sz="800" kern="1200" dirty="0" err="1"/>
            <a:t>VelosCT</a:t>
          </a:r>
          <a:r>
            <a:rPr lang="en-US" sz="800" kern="1200" dirty="0"/>
            <a:t>* </a:t>
          </a:r>
        </a:p>
      </dsp:txBody>
      <dsp:txXfrm>
        <a:off x="1977769" y="588892"/>
        <a:ext cx="733512" cy="7335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3C86EC-0E38-D94F-9D5D-5A1FC7E0EC27}">
      <dsp:nvSpPr>
        <dsp:cNvPr id="0" name=""/>
        <dsp:cNvSpPr/>
      </dsp:nvSpPr>
      <dsp:spPr>
        <a:xfrm>
          <a:off x="1789906" y="0"/>
          <a:ext cx="5175250" cy="5175250"/>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58AEBC-CBD0-4B41-8E1F-0D5E6737CF08}">
      <dsp:nvSpPr>
        <dsp:cNvPr id="0" name=""/>
        <dsp:cNvSpPr/>
      </dsp:nvSpPr>
      <dsp:spPr>
        <a:xfrm>
          <a:off x="2126297" y="336391"/>
          <a:ext cx="2070100" cy="20701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Data governance, access, management, linkage</a:t>
          </a:r>
        </a:p>
        <a:p>
          <a:pPr marL="0" lvl="0" indent="0" algn="ctr" defTabSz="755650">
            <a:lnSpc>
              <a:spcPct val="90000"/>
            </a:lnSpc>
            <a:spcBef>
              <a:spcPct val="0"/>
            </a:spcBef>
            <a:spcAft>
              <a:spcPct val="35000"/>
            </a:spcAft>
            <a:buNone/>
          </a:pPr>
          <a:endParaRPr lang="en-US" sz="1700" kern="1200" dirty="0"/>
        </a:p>
      </dsp:txBody>
      <dsp:txXfrm>
        <a:off x="2227351" y="437445"/>
        <a:ext cx="1867992" cy="1867992"/>
      </dsp:txXfrm>
    </dsp:sp>
    <dsp:sp modelId="{0A477E87-EA12-1145-A282-9B55509A9A6F}">
      <dsp:nvSpPr>
        <dsp:cNvPr id="0" name=""/>
        <dsp:cNvSpPr/>
      </dsp:nvSpPr>
      <dsp:spPr>
        <a:xfrm>
          <a:off x="4558664" y="336391"/>
          <a:ext cx="2070100" cy="20701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Data self-service, cloud-based access; claims data for research</a:t>
          </a:r>
        </a:p>
      </dsp:txBody>
      <dsp:txXfrm>
        <a:off x="4659718" y="437445"/>
        <a:ext cx="1867992" cy="1867992"/>
      </dsp:txXfrm>
    </dsp:sp>
    <dsp:sp modelId="{8652EF72-F013-5646-A9D5-00F6196AEE82}">
      <dsp:nvSpPr>
        <dsp:cNvPr id="0" name=""/>
        <dsp:cNvSpPr/>
      </dsp:nvSpPr>
      <dsp:spPr>
        <a:xfrm>
          <a:off x="2126297" y="2768758"/>
          <a:ext cx="2070100" cy="20701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Quality, meaning, transparency of data; coordination with clinical operations</a:t>
          </a:r>
        </a:p>
        <a:p>
          <a:pPr marL="0" lvl="0" indent="0" algn="ctr" defTabSz="755650">
            <a:lnSpc>
              <a:spcPct val="90000"/>
            </a:lnSpc>
            <a:spcBef>
              <a:spcPct val="0"/>
            </a:spcBef>
            <a:spcAft>
              <a:spcPct val="35000"/>
            </a:spcAft>
            <a:buNone/>
          </a:pPr>
          <a:endParaRPr lang="en-US" sz="1700" kern="1200" dirty="0">
            <a:solidFill>
              <a:schemeClr val="tx1"/>
            </a:solidFill>
          </a:endParaRPr>
        </a:p>
      </dsp:txBody>
      <dsp:txXfrm>
        <a:off x="2227351" y="2869812"/>
        <a:ext cx="1867992" cy="1867992"/>
      </dsp:txXfrm>
    </dsp:sp>
    <dsp:sp modelId="{D0DCBB8B-9668-CD41-80CA-D6B7F2192E30}">
      <dsp:nvSpPr>
        <dsp:cNvPr id="0" name=""/>
        <dsp:cNvSpPr/>
      </dsp:nvSpPr>
      <dsp:spPr>
        <a:xfrm>
          <a:off x="4558664" y="2768758"/>
          <a:ext cx="2070100" cy="20701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D4E initiative</a:t>
          </a:r>
        </a:p>
      </dsp:txBody>
      <dsp:txXfrm>
        <a:off x="4659718" y="2869812"/>
        <a:ext cx="1867992" cy="1867992"/>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2"/>
            <a:ext cx="3043979" cy="465774"/>
          </a:xfrm>
          <a:prstGeom prst="rect">
            <a:avLst/>
          </a:prstGeom>
        </p:spPr>
        <p:txBody>
          <a:bodyPr vert="horz" lIns="91892" tIns="45945" rIns="91892" bIns="45945"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sz="quarter" idx="1"/>
          </p:nvPr>
        </p:nvSpPr>
        <p:spPr>
          <a:xfrm>
            <a:off x="3977535" y="2"/>
            <a:ext cx="3043979" cy="465774"/>
          </a:xfrm>
          <a:prstGeom prst="rect">
            <a:avLst/>
          </a:prstGeom>
        </p:spPr>
        <p:txBody>
          <a:bodyPr vert="horz" lIns="91892" tIns="45945" rIns="91892" bIns="45945" rtlCol="0"/>
          <a:lstStyle>
            <a:lvl1pPr algn="r" fontAlgn="auto">
              <a:spcBef>
                <a:spcPts val="0"/>
              </a:spcBef>
              <a:spcAft>
                <a:spcPts val="0"/>
              </a:spcAft>
              <a:defRPr sz="1200" smtClean="0">
                <a:latin typeface="+mn-lt"/>
                <a:cs typeface="+mn-cs"/>
              </a:defRPr>
            </a:lvl1pPr>
          </a:lstStyle>
          <a:p>
            <a:pPr>
              <a:defRPr/>
            </a:pPr>
            <a:fld id="{474459E1-DABA-4A93-984B-D2FAAC611687}" type="datetimeFigureOut">
              <a:rPr lang="en-US"/>
              <a:pPr>
                <a:defRPr/>
              </a:pPr>
              <a:t>4/15/2021</a:t>
            </a:fld>
            <a:endParaRPr lang="en-US" dirty="0"/>
          </a:p>
        </p:txBody>
      </p:sp>
      <p:sp>
        <p:nvSpPr>
          <p:cNvPr id="4" name="Footer Placeholder 3"/>
          <p:cNvSpPr>
            <a:spLocks noGrp="1"/>
          </p:cNvSpPr>
          <p:nvPr>
            <p:ph type="ftr" sz="quarter" idx="2"/>
          </p:nvPr>
        </p:nvSpPr>
        <p:spPr>
          <a:xfrm>
            <a:off x="5" y="8841739"/>
            <a:ext cx="3043979" cy="465774"/>
          </a:xfrm>
          <a:prstGeom prst="rect">
            <a:avLst/>
          </a:prstGeom>
        </p:spPr>
        <p:txBody>
          <a:bodyPr vert="horz" lIns="91892" tIns="45945" rIns="91892" bIns="45945"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77535" y="8841739"/>
            <a:ext cx="3043979" cy="465774"/>
          </a:xfrm>
          <a:prstGeom prst="rect">
            <a:avLst/>
          </a:prstGeom>
        </p:spPr>
        <p:txBody>
          <a:bodyPr vert="horz" lIns="91892" tIns="45945" rIns="91892" bIns="45945" rtlCol="0" anchor="b"/>
          <a:lstStyle>
            <a:lvl1pPr algn="r" fontAlgn="auto">
              <a:spcBef>
                <a:spcPts val="0"/>
              </a:spcBef>
              <a:spcAft>
                <a:spcPts val="0"/>
              </a:spcAft>
              <a:defRPr sz="1200" smtClean="0">
                <a:latin typeface="+mn-lt"/>
                <a:cs typeface="+mn-cs"/>
              </a:defRPr>
            </a:lvl1pPr>
          </a:lstStyle>
          <a:p>
            <a:pPr>
              <a:defRPr/>
            </a:pPr>
            <a:fld id="{746B86B9-183D-4F1A-AF20-62FD2E693A89}" type="slidenum">
              <a:rPr lang="en-US"/>
              <a:pPr>
                <a:defRPr/>
              </a:pPr>
              <a:t>‹#›</a:t>
            </a:fld>
            <a:endParaRPr lang="en-US" dirty="0"/>
          </a:p>
        </p:txBody>
      </p:sp>
    </p:spTree>
    <p:extLst>
      <p:ext uri="{BB962C8B-B14F-4D97-AF65-F5344CB8AC3E}">
        <p14:creationId xmlns:p14="http://schemas.microsoft.com/office/powerpoint/2010/main" val="2939559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2"/>
            <a:ext cx="3043979" cy="465774"/>
          </a:xfrm>
          <a:prstGeom prst="rect">
            <a:avLst/>
          </a:prstGeom>
        </p:spPr>
        <p:txBody>
          <a:bodyPr vert="horz" lIns="93638" tIns="46819" rIns="93638" bIns="46819"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idx="1"/>
          </p:nvPr>
        </p:nvSpPr>
        <p:spPr>
          <a:xfrm>
            <a:off x="3977535" y="2"/>
            <a:ext cx="3043979" cy="465774"/>
          </a:xfrm>
          <a:prstGeom prst="rect">
            <a:avLst/>
          </a:prstGeom>
        </p:spPr>
        <p:txBody>
          <a:bodyPr vert="horz" lIns="93638" tIns="46819" rIns="93638" bIns="46819" rtlCol="0"/>
          <a:lstStyle>
            <a:lvl1pPr algn="r" fontAlgn="auto">
              <a:spcBef>
                <a:spcPts val="0"/>
              </a:spcBef>
              <a:spcAft>
                <a:spcPts val="0"/>
              </a:spcAft>
              <a:defRPr sz="1200" smtClean="0">
                <a:latin typeface="+mn-lt"/>
                <a:cs typeface="+mn-cs"/>
              </a:defRPr>
            </a:lvl1pPr>
          </a:lstStyle>
          <a:p>
            <a:pPr>
              <a:defRPr/>
            </a:pPr>
            <a:fld id="{E24D4654-CB86-4A77-846A-FA22C3A32683}" type="datetimeFigureOut">
              <a:rPr lang="en-US"/>
              <a:pPr>
                <a:defRPr/>
              </a:pPr>
              <a:t>4/15/2021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638" tIns="46819" rIns="93638" bIns="46819" rtlCol="0" anchor="ctr"/>
          <a:lstStyle/>
          <a:p>
            <a:pPr lvl="0"/>
            <a:endParaRPr lang="en-US" noProof="0" dirty="0"/>
          </a:p>
        </p:txBody>
      </p:sp>
      <p:sp>
        <p:nvSpPr>
          <p:cNvPr id="5" name="Notes Placeholder 4"/>
          <p:cNvSpPr>
            <a:spLocks noGrp="1"/>
          </p:cNvSpPr>
          <p:nvPr>
            <p:ph type="body" sz="quarter" idx="3"/>
          </p:nvPr>
        </p:nvSpPr>
        <p:spPr>
          <a:xfrm>
            <a:off x="702946" y="4422464"/>
            <a:ext cx="5617208" cy="4188778"/>
          </a:xfrm>
          <a:prstGeom prst="rect">
            <a:avLst/>
          </a:prstGeom>
        </p:spPr>
        <p:txBody>
          <a:bodyPr vert="horz" lIns="93638" tIns="46819" rIns="93638" bIns="4681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5" y="8841739"/>
            <a:ext cx="3043979" cy="465774"/>
          </a:xfrm>
          <a:prstGeom prst="rect">
            <a:avLst/>
          </a:prstGeom>
        </p:spPr>
        <p:txBody>
          <a:bodyPr vert="horz" lIns="93638" tIns="46819" rIns="93638" bIns="46819"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7535" y="8841739"/>
            <a:ext cx="3043979" cy="465774"/>
          </a:xfrm>
          <a:prstGeom prst="rect">
            <a:avLst/>
          </a:prstGeom>
        </p:spPr>
        <p:txBody>
          <a:bodyPr vert="horz" lIns="93638" tIns="46819" rIns="93638" bIns="46819" rtlCol="0" anchor="b"/>
          <a:lstStyle>
            <a:lvl1pPr algn="r" fontAlgn="auto">
              <a:spcBef>
                <a:spcPts val="0"/>
              </a:spcBef>
              <a:spcAft>
                <a:spcPts val="0"/>
              </a:spcAft>
              <a:defRPr sz="1200" smtClean="0">
                <a:latin typeface="+mn-lt"/>
                <a:cs typeface="+mn-cs"/>
              </a:defRPr>
            </a:lvl1pPr>
          </a:lstStyle>
          <a:p>
            <a:pPr>
              <a:defRPr/>
            </a:pPr>
            <a:fld id="{717E9CAF-CA78-4668-B94D-278349315C58}" type="slidenum">
              <a:rPr lang="en-US"/>
              <a:pPr>
                <a:defRPr/>
              </a:pPr>
              <a:t>‹#›</a:t>
            </a:fld>
            <a:endParaRPr lang="en-US" dirty="0"/>
          </a:p>
        </p:txBody>
      </p:sp>
    </p:spTree>
    <p:extLst>
      <p:ext uri="{BB962C8B-B14F-4D97-AF65-F5344CB8AC3E}">
        <p14:creationId xmlns:p14="http://schemas.microsoft.com/office/powerpoint/2010/main" val="9805553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902FC-13A1-4E02-8055-5D86C0003CE5}" type="slidenum">
              <a:rPr lang="en-US" smtClean="0">
                <a:solidFill>
                  <a:srgbClr val="000000"/>
                </a:solidFill>
              </a:rPr>
              <a:pPr/>
              <a:t>1</a:t>
            </a:fld>
            <a:endParaRPr lang="en-US" dirty="0">
              <a:solidFill>
                <a:srgbClr val="000000"/>
              </a:solidFill>
            </a:endParaRPr>
          </a:p>
        </p:txBody>
      </p:sp>
    </p:spTree>
    <p:extLst>
      <p:ext uri="{BB962C8B-B14F-4D97-AF65-F5344CB8AC3E}">
        <p14:creationId xmlns:p14="http://schemas.microsoft.com/office/powerpoint/2010/main" val="3062323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17E9CAF-CA78-4668-B94D-278349315C58}" type="slidenum">
              <a:rPr lang="en-US" smtClean="0"/>
              <a:pPr>
                <a:defRPr/>
              </a:pPr>
              <a:t>22</a:t>
            </a:fld>
            <a:endParaRPr lang="en-US" dirty="0"/>
          </a:p>
        </p:txBody>
      </p:sp>
    </p:spTree>
    <p:extLst>
      <p:ext uri="{BB962C8B-B14F-4D97-AF65-F5344CB8AC3E}">
        <p14:creationId xmlns:p14="http://schemas.microsoft.com/office/powerpoint/2010/main" val="2608627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CDW REQUEST FORM</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New data request form examples: </a:t>
            </a:r>
            <a:r>
              <a:rPr lang="en-US" sz="1200" dirty="0"/>
              <a:t>clarification &amp; streamlining throughout form, including in funding section;  capturing if a request is for multiple extractions over time; identifying primary contact if not PI.</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t>P&amp;P</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The purpose of this Procedure Manual is to communicate the policies and procedures by which the CDW fulfills its mission to provide investigators with high quality, reliable data and to provide guidance for investigators requesting CDW data for research data.</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effectLst/>
                <a:latin typeface="+mn-lt"/>
                <a:ea typeface="+mn-ea"/>
                <a:cs typeface="+mn-cs"/>
              </a:rPr>
              <a:t>Two goals:</a:t>
            </a:r>
            <a:endParaRPr lang="en-US" sz="1200" b="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#1. Speak to Requestors – </a:t>
            </a:r>
          </a:p>
          <a:p>
            <a:pPr lvl="0"/>
            <a:r>
              <a:rPr lang="en-US" sz="1200" kern="1200" dirty="0">
                <a:solidFill>
                  <a:schemeClr val="tx1"/>
                </a:solidFill>
                <a:effectLst/>
                <a:latin typeface="+mn-lt"/>
                <a:ea typeface="+mn-ea"/>
                <a:cs typeface="+mn-cs"/>
              </a:rPr>
              <a:t>Document what they can, and cannot, expect from the CDW</a:t>
            </a:r>
          </a:p>
          <a:p>
            <a:pPr lvl="0"/>
            <a:r>
              <a:rPr lang="en-US" sz="1200" kern="1200" dirty="0">
                <a:solidFill>
                  <a:schemeClr val="tx1"/>
                </a:solidFill>
                <a:effectLst/>
                <a:latin typeface="+mn-lt"/>
                <a:ea typeface="+mn-ea"/>
                <a:cs typeface="+mn-cs"/>
              </a:rPr>
              <a:t>Document the process to request data</a:t>
            </a:r>
          </a:p>
          <a:p>
            <a:pPr lvl="0"/>
            <a:r>
              <a:rPr lang="en-US" sz="1200" kern="1200" dirty="0">
                <a:solidFill>
                  <a:schemeClr val="tx1"/>
                </a:solidFill>
                <a:effectLst/>
                <a:latin typeface="+mn-lt"/>
                <a:ea typeface="+mn-ea"/>
                <a:cs typeface="+mn-cs"/>
              </a:rPr>
              <a:t>Provide useful information requestors can refer to during the life cycle of a CDW request (request form through data delivery) and set expectations appropriately</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Documents other vital resources on campus (</a:t>
            </a:r>
            <a:r>
              <a:rPr lang="en-US" sz="1200" kern="1200" dirty="0" err="1">
                <a:solidFill>
                  <a:schemeClr val="tx1"/>
                </a:solidFill>
                <a:effectLst/>
                <a:latin typeface="+mn-lt"/>
                <a:ea typeface="+mn-ea"/>
                <a:cs typeface="+mn-cs"/>
              </a:rPr>
              <a:t>TriNetX</a:t>
            </a:r>
            <a:r>
              <a:rPr lang="en-US" sz="1200" kern="1200" dirty="0">
                <a:solidFill>
                  <a:schemeClr val="tx1"/>
                </a:solidFill>
                <a:effectLst/>
                <a:latin typeface="+mn-lt"/>
                <a:ea typeface="+mn-ea"/>
                <a:cs typeface="+mn-cs"/>
              </a:rPr>
              <a:t>, BEDAC, CTSI, etc.)</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Speak to CDW Team/Analysts – </a:t>
            </a:r>
          </a:p>
          <a:p>
            <a:pPr lvl="0"/>
            <a:r>
              <a:rPr lang="en-US" sz="1200" kern="1200" dirty="0">
                <a:solidFill>
                  <a:schemeClr val="tx1"/>
                </a:solidFill>
                <a:effectLst/>
                <a:latin typeface="+mn-lt"/>
                <a:ea typeface="+mn-ea"/>
                <a:cs typeface="+mn-cs"/>
              </a:rPr>
              <a:t>Document policies for analysts to follow to bolster standardization across the CDW team</a:t>
            </a:r>
          </a:p>
          <a:p>
            <a:pPr lvl="0"/>
            <a:r>
              <a:rPr lang="en-US" sz="1200" kern="1200" dirty="0">
                <a:solidFill>
                  <a:schemeClr val="tx1"/>
                </a:solidFill>
                <a:effectLst/>
                <a:latin typeface="+mn-lt"/>
                <a:ea typeface="+mn-ea"/>
                <a:cs typeface="+mn-cs"/>
              </a:rPr>
              <a:t>Document new polices that will be enforced, and act as a reference guide that clearly states our policies, particularly on new policies that will be enforced as a product of the CDW coming under BMC</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1"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pPr>
              <a:defRPr/>
            </a:pPr>
            <a:fld id="{717E9CAF-CA78-4668-B94D-278349315C58}" type="slidenum">
              <a:rPr lang="en-US" smtClean="0"/>
              <a:pPr>
                <a:defRPr/>
              </a:pPr>
              <a:t>23</a:t>
            </a:fld>
            <a:endParaRPr lang="en-US" dirty="0"/>
          </a:p>
        </p:txBody>
      </p:sp>
    </p:spTree>
    <p:extLst>
      <p:ext uri="{BB962C8B-B14F-4D97-AF65-F5344CB8AC3E}">
        <p14:creationId xmlns:p14="http://schemas.microsoft.com/office/powerpoint/2010/main" val="1931063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7E9CAF-CA78-4668-B94D-278349315C58}" type="slidenum">
              <a:rPr lang="en-US" smtClean="0"/>
              <a:pPr>
                <a:defRPr/>
              </a:pPr>
              <a:t>25</a:t>
            </a:fld>
            <a:endParaRPr lang="en-US" dirty="0"/>
          </a:p>
        </p:txBody>
      </p:sp>
    </p:spTree>
    <p:extLst>
      <p:ext uri="{BB962C8B-B14F-4D97-AF65-F5344CB8AC3E}">
        <p14:creationId xmlns:p14="http://schemas.microsoft.com/office/powerpoint/2010/main" val="3243059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02FC-13A1-4E02-8055-5D86C0003CE5}" type="slidenum">
              <a:rPr kumimoji="0" 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84562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Bigger icon for unnecessary groups and delete icons unused systems</a:t>
            </a:r>
          </a:p>
        </p:txBody>
      </p:sp>
      <p:sp>
        <p:nvSpPr>
          <p:cNvPr id="4" name="Slide Number Placeholder 3"/>
          <p:cNvSpPr>
            <a:spLocks noGrp="1"/>
          </p:cNvSpPr>
          <p:nvPr>
            <p:ph type="sldNum" sz="quarter" idx="5"/>
          </p:nvPr>
        </p:nvSpPr>
        <p:spPr/>
        <p:txBody>
          <a:bodyPr/>
          <a:lstStyle/>
          <a:p>
            <a:pPr>
              <a:defRPr/>
            </a:pPr>
            <a:fld id="{717E9CAF-CA78-4668-B94D-278349315C58}" type="slidenum">
              <a:rPr lang="en-US" smtClean="0"/>
              <a:pPr>
                <a:defRPr/>
              </a:pPr>
              <a:t>32</a:t>
            </a:fld>
            <a:endParaRPr lang="en-US" dirty="0"/>
          </a:p>
        </p:txBody>
      </p:sp>
    </p:spTree>
    <p:extLst>
      <p:ext uri="{BB962C8B-B14F-4D97-AF65-F5344CB8AC3E}">
        <p14:creationId xmlns:p14="http://schemas.microsoft.com/office/powerpoint/2010/main" val="2215047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7E9CAF-CA78-4668-B94D-278349315C58}" type="slidenum">
              <a:rPr lang="en-US" smtClean="0"/>
              <a:pPr>
                <a:defRPr/>
              </a:pPr>
              <a:t>2</a:t>
            </a:fld>
            <a:endParaRPr lang="en-US" dirty="0"/>
          </a:p>
        </p:txBody>
      </p:sp>
    </p:spTree>
    <p:extLst>
      <p:ext uri="{BB962C8B-B14F-4D97-AF65-F5344CB8AC3E}">
        <p14:creationId xmlns:p14="http://schemas.microsoft.com/office/powerpoint/2010/main" val="2890847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7E9CAF-CA78-4668-B94D-278349315C58}" type="slidenum">
              <a:rPr lang="en-US" smtClean="0"/>
              <a:pPr>
                <a:defRPr/>
              </a:pPr>
              <a:t>9</a:t>
            </a:fld>
            <a:endParaRPr lang="en-US" dirty="0"/>
          </a:p>
        </p:txBody>
      </p:sp>
    </p:spTree>
    <p:extLst>
      <p:ext uri="{BB962C8B-B14F-4D97-AF65-F5344CB8AC3E}">
        <p14:creationId xmlns:p14="http://schemas.microsoft.com/office/powerpoint/2010/main" val="4251244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8726" y="5002153"/>
            <a:ext cx="5984845" cy="246557"/>
          </a:xfrm>
        </p:spPr>
        <p:txBody>
          <a:bodyPr/>
          <a:lstStyle/>
          <a:p>
            <a:endParaRPr lang="en-US" dirty="0"/>
          </a:p>
        </p:txBody>
      </p:sp>
      <p:sp>
        <p:nvSpPr>
          <p:cNvPr id="4" name="Slide Number Placeholder 3"/>
          <p:cNvSpPr>
            <a:spLocks noGrp="1"/>
          </p:cNvSpPr>
          <p:nvPr>
            <p:ph type="sldNum" sz="quarter" idx="10"/>
          </p:nvPr>
        </p:nvSpPr>
        <p:spPr/>
        <p:txBody>
          <a:bodyPr/>
          <a:lstStyle/>
          <a:p>
            <a:fld id="{7B2902FC-13A1-4E02-8055-5D86C0003CE5}" type="slidenum">
              <a:rPr lang="en-US" smtClean="0">
                <a:solidFill>
                  <a:srgbClr val="000000"/>
                </a:solidFill>
              </a:rPr>
              <a:pPr/>
              <a:t>12</a:t>
            </a:fld>
            <a:endParaRPr lang="en-US" dirty="0">
              <a:solidFill>
                <a:srgbClr val="000000"/>
              </a:solidFill>
            </a:endParaRPr>
          </a:p>
        </p:txBody>
      </p:sp>
    </p:spTree>
    <p:extLst>
      <p:ext uri="{BB962C8B-B14F-4D97-AF65-F5344CB8AC3E}">
        <p14:creationId xmlns:p14="http://schemas.microsoft.com/office/powerpoint/2010/main" val="714853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a:t>
            </a:r>
            <a:r>
              <a:rPr lang="en-US" baseline="0" dirty="0"/>
              <a:t> to the fast paced nature of COVID-19 research, BMC made a conscience decision to prioritize the ACTIV trials, through the CTSI Trial Innovation Network (TIN) because 1. Trials were evolving with clinical decision making over time 2. Increased academic pursuit 3. centralized ACTIV leadership vs. individual </a:t>
            </a:r>
            <a:r>
              <a:rPr lang="en-US" baseline="0" dirty="0" err="1"/>
              <a:t>pharma</a:t>
            </a:r>
            <a:r>
              <a:rPr lang="en-US" baseline="0" dirty="0"/>
              <a:t> companies randomly applying INDs with pre-existing drugs  </a:t>
            </a:r>
            <a:endParaRPr lang="en-US" dirty="0"/>
          </a:p>
        </p:txBody>
      </p:sp>
      <p:sp>
        <p:nvSpPr>
          <p:cNvPr id="4" name="Slide Number Placeholder 3"/>
          <p:cNvSpPr>
            <a:spLocks noGrp="1"/>
          </p:cNvSpPr>
          <p:nvPr>
            <p:ph type="sldNum" sz="quarter" idx="10"/>
          </p:nvPr>
        </p:nvSpPr>
        <p:spPr/>
        <p:txBody>
          <a:bodyPr/>
          <a:lstStyle/>
          <a:p>
            <a:pPr>
              <a:defRPr/>
            </a:pPr>
            <a:fld id="{717E9CAF-CA78-4668-B94D-278349315C58}" type="slidenum">
              <a:rPr lang="en-US" smtClean="0"/>
              <a:pPr>
                <a:defRPr/>
              </a:pPr>
              <a:t>14</a:t>
            </a:fld>
            <a:endParaRPr lang="en-US" dirty="0"/>
          </a:p>
        </p:txBody>
      </p:sp>
    </p:spTree>
    <p:extLst>
      <p:ext uri="{BB962C8B-B14F-4D97-AF65-F5344CB8AC3E}">
        <p14:creationId xmlns:p14="http://schemas.microsoft.com/office/powerpoint/2010/main" val="3097710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a:t>
            </a:r>
            <a:r>
              <a:rPr lang="en-US" baseline="0" dirty="0"/>
              <a:t> to the fast paced nature of COVID-19 research, BMC made a conscience decision to prioritize the ACTIV trials, through the CTSI Trial Innovation Network (TIN) because 1. Trials were evolving with clinical decision making over time 2. Increased academic pursuit 3. centralized ACTIV leadership vs. individual </a:t>
            </a:r>
            <a:r>
              <a:rPr lang="en-US" baseline="0" dirty="0" err="1"/>
              <a:t>pharma</a:t>
            </a:r>
            <a:r>
              <a:rPr lang="en-US" baseline="0" dirty="0"/>
              <a:t> companies randomly applying INDs with pre-existing drugs  </a:t>
            </a:r>
            <a:endParaRPr lang="en-US" dirty="0"/>
          </a:p>
        </p:txBody>
      </p:sp>
      <p:sp>
        <p:nvSpPr>
          <p:cNvPr id="4" name="Slide Number Placeholder 3"/>
          <p:cNvSpPr>
            <a:spLocks noGrp="1"/>
          </p:cNvSpPr>
          <p:nvPr>
            <p:ph type="sldNum" sz="quarter" idx="10"/>
          </p:nvPr>
        </p:nvSpPr>
        <p:spPr/>
        <p:txBody>
          <a:bodyPr/>
          <a:lstStyle/>
          <a:p>
            <a:pPr>
              <a:defRPr/>
            </a:pPr>
            <a:fld id="{717E9CAF-CA78-4668-B94D-278349315C58}" type="slidenum">
              <a:rPr lang="en-US" smtClean="0"/>
              <a:pPr>
                <a:defRPr/>
              </a:pPr>
              <a:t>15</a:t>
            </a:fld>
            <a:endParaRPr lang="en-US" dirty="0"/>
          </a:p>
        </p:txBody>
      </p:sp>
    </p:spTree>
    <p:extLst>
      <p:ext uri="{BB962C8B-B14F-4D97-AF65-F5344CB8AC3E}">
        <p14:creationId xmlns:p14="http://schemas.microsoft.com/office/powerpoint/2010/main" val="3344280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star = ACTIV Network</a:t>
            </a:r>
            <a:r>
              <a:rPr lang="en-US" baseline="0" dirty="0"/>
              <a:t> trial</a:t>
            </a:r>
            <a:endParaRPr lang="en-US" dirty="0"/>
          </a:p>
        </p:txBody>
      </p:sp>
      <p:sp>
        <p:nvSpPr>
          <p:cNvPr id="4" name="Slide Number Placeholder 3"/>
          <p:cNvSpPr>
            <a:spLocks noGrp="1"/>
          </p:cNvSpPr>
          <p:nvPr>
            <p:ph type="sldNum" sz="quarter" idx="10"/>
          </p:nvPr>
        </p:nvSpPr>
        <p:spPr/>
        <p:txBody>
          <a:bodyPr/>
          <a:lstStyle/>
          <a:p>
            <a:fld id="{7B2902FC-13A1-4E02-8055-5D86C0003CE5}" type="slidenum">
              <a:rPr lang="en-US" smtClean="0">
                <a:solidFill>
                  <a:srgbClr val="000000"/>
                </a:solidFill>
              </a:rPr>
              <a:pPr/>
              <a:t>16</a:t>
            </a:fld>
            <a:endParaRPr lang="en-US" dirty="0">
              <a:solidFill>
                <a:srgbClr val="000000"/>
              </a:solidFill>
            </a:endParaRPr>
          </a:p>
        </p:txBody>
      </p:sp>
    </p:spTree>
    <p:extLst>
      <p:ext uri="{BB962C8B-B14F-4D97-AF65-F5344CB8AC3E}">
        <p14:creationId xmlns:p14="http://schemas.microsoft.com/office/powerpoint/2010/main" val="2543375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a:t>
            </a:r>
            <a:r>
              <a:rPr lang="en-US" baseline="0" dirty="0"/>
              <a:t> to note that ACTIV opportunities and PIs will change overtime.  But each comes with their own source(s).</a:t>
            </a:r>
          </a:p>
          <a:p>
            <a:r>
              <a:rPr lang="en-US" dirty="0"/>
              <a:t>https://www.nih.gov/research-training/medical-research-initiatives/active </a:t>
            </a:r>
          </a:p>
        </p:txBody>
      </p:sp>
      <p:sp>
        <p:nvSpPr>
          <p:cNvPr id="4" name="Slide Number Placeholder 3"/>
          <p:cNvSpPr>
            <a:spLocks noGrp="1"/>
          </p:cNvSpPr>
          <p:nvPr>
            <p:ph type="sldNum" sz="quarter" idx="5"/>
          </p:nvPr>
        </p:nvSpPr>
        <p:spPr/>
        <p:txBody>
          <a:bodyPr/>
          <a:lstStyle/>
          <a:p>
            <a:pPr>
              <a:defRPr/>
            </a:pPr>
            <a:fld id="{717E9CAF-CA78-4668-B94D-278349315C58}" type="slidenum">
              <a:rPr lang="en-US" smtClean="0"/>
              <a:pPr>
                <a:defRPr/>
              </a:pPr>
              <a:t>17</a:t>
            </a:fld>
            <a:endParaRPr lang="en-US" dirty="0"/>
          </a:p>
        </p:txBody>
      </p:sp>
    </p:spTree>
    <p:extLst>
      <p:ext uri="{BB962C8B-B14F-4D97-AF65-F5344CB8AC3E}">
        <p14:creationId xmlns:p14="http://schemas.microsoft.com/office/powerpoint/2010/main" val="969711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568469" y="5000446"/>
            <a:ext cx="5982139" cy="246473"/>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02FC-13A1-4E02-8055-5D86C0003CE5}"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0005557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3.xml"/><Relationship Id="rId4" Type="http://schemas.openxmlformats.org/officeDocument/2006/relationships/image" Target="../media/image6.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4.xml"/><Relationship Id="rId4" Type="http://schemas.openxmlformats.org/officeDocument/2006/relationships/image" Target="../media/image6.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1"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69048" y="2370667"/>
            <a:ext cx="5605780" cy="1139296"/>
          </a:xfrm>
        </p:spPr>
        <p:txBody>
          <a:bodyPr anchor="b"/>
          <a:lstStyle>
            <a:lvl1pPr algn="l">
              <a:defRPr sz="24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2969048" y="3602038"/>
            <a:ext cx="5605780" cy="1024149"/>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68" y="31739"/>
            <a:ext cx="2736607" cy="637224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9048" y="1030024"/>
            <a:ext cx="2383541" cy="1021082"/>
          </a:xfrm>
          <a:prstGeom prst="rect">
            <a:avLst/>
          </a:prstGeom>
        </p:spPr>
      </p:pic>
    </p:spTree>
    <p:extLst>
      <p:ext uri="{BB962C8B-B14F-4D97-AF65-F5344CB8AC3E}">
        <p14:creationId xmlns:p14="http://schemas.microsoft.com/office/powerpoint/2010/main" val="359622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4/15/2021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
        <p:nvSpPr>
          <p:cNvPr id="7" name="Rectangle 6"/>
          <p:cNvSpPr/>
          <p:nvPr userDrawn="1"/>
        </p:nvSpPr>
        <p:spPr>
          <a:xfrm>
            <a:off x="-1"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dirty="0">
              <a:solidFill>
                <a:srgbClr val="FFFFFF"/>
              </a:solidFill>
            </a:endParaRPr>
          </a:p>
        </p:txBody>
      </p:sp>
      <p:sp>
        <p:nvSpPr>
          <p:cNvPr id="8" name="Rectangle 7"/>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dirty="0">
              <a:solidFill>
                <a:srgbClr val="FFFFFF"/>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69050" y="297658"/>
            <a:ext cx="1902055" cy="1352536"/>
          </a:xfrm>
          <a:prstGeom prst="rect">
            <a:avLst/>
          </a:prstGeom>
        </p:spPr>
      </p:pic>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30588" t="1122" r="10242" b="7788"/>
          <a:stretch/>
        </p:blipFill>
        <p:spPr>
          <a:xfrm>
            <a:off x="-1" y="-12670"/>
            <a:ext cx="2794476" cy="6444042"/>
          </a:xfrm>
          <a:prstGeom prst="rect">
            <a:avLst/>
          </a:prstGeom>
        </p:spPr>
      </p:pic>
    </p:spTree>
    <p:extLst>
      <p:ext uri="{BB962C8B-B14F-4D97-AF65-F5344CB8AC3E}">
        <p14:creationId xmlns:p14="http://schemas.microsoft.com/office/powerpoint/2010/main" val="399879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2994833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1672382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2016606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4246563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454702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2190484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4274384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800">
                <a:solidFill>
                  <a:schemeClr val="bg2"/>
                </a:solidFill>
              </a:defRPr>
            </a:lvl1pPr>
          </a:lstStyle>
          <a:p>
            <a:pPr lvl="0"/>
            <a:r>
              <a:rPr lang="en-US" dirty="0"/>
              <a:t>Click to edit Master text styles</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42658488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4196699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userDrawn="1"/>
        </p:nvSpPr>
        <p:spPr>
          <a:xfrm>
            <a:off x="-2"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960" y="1565490"/>
            <a:ext cx="9064869" cy="3376389"/>
          </a:xfrm>
          <a:prstGeom prst="rect">
            <a:avLst/>
          </a:prstGeom>
        </p:spPr>
      </p:pic>
      <p:sp>
        <p:nvSpPr>
          <p:cNvPr id="10" name="Rectangle 9"/>
          <p:cNvSpPr/>
          <p:nvPr userDrawn="1"/>
        </p:nvSpPr>
        <p:spPr>
          <a:xfrm>
            <a:off x="0" y="5007161"/>
            <a:ext cx="9144000" cy="14582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054773" y="5055140"/>
            <a:ext cx="5605780" cy="569648"/>
          </a:xfrm>
        </p:spPr>
        <p:txBody>
          <a:bodyPr anchor="b"/>
          <a:lstStyle>
            <a:lvl1pPr algn="l">
              <a:defRPr sz="24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3054773" y="5716863"/>
            <a:ext cx="5605780" cy="499299"/>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Rectangle 10"/>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3596" y="344481"/>
            <a:ext cx="2383541" cy="1021082"/>
          </a:xfrm>
          <a:prstGeom prst="rect">
            <a:avLst/>
          </a:prstGeom>
        </p:spPr>
      </p:pic>
    </p:spTree>
    <p:extLst>
      <p:ext uri="{BB962C8B-B14F-4D97-AF65-F5344CB8AC3E}">
        <p14:creationId xmlns:p14="http://schemas.microsoft.com/office/powerpoint/2010/main" val="28344325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2690369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5949879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26047681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800">
                <a:solidFill>
                  <a:schemeClr val="bg2"/>
                </a:solidFill>
              </a:defRPr>
            </a:lvl1pPr>
          </a:lstStyle>
          <a:p>
            <a:pPr lvl="0"/>
            <a:r>
              <a:rPr lang="en-US" dirty="0"/>
              <a:t>Click to edit Master text styles</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10847074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800">
                <a:solidFill>
                  <a:schemeClr val="bg2"/>
                </a:solidFill>
              </a:defRPr>
            </a:lvl1pPr>
          </a:lstStyle>
          <a:p>
            <a:pPr lvl="0"/>
            <a:r>
              <a:rPr lang="en-US" dirty="0"/>
              <a:t>Click to edit Master text styles</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2634856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800">
                <a:solidFill>
                  <a:schemeClr val="bg2"/>
                </a:solidFill>
              </a:defRPr>
            </a:lvl1pPr>
          </a:lstStyle>
          <a:p>
            <a:pPr lvl="0"/>
            <a:r>
              <a:rPr lang="en-US" dirty="0"/>
              <a:t>Click to edit Master text styles</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6398704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41509142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800">
                <a:solidFill>
                  <a:schemeClr val="bg2"/>
                </a:solidFill>
              </a:defRPr>
            </a:lvl1pPr>
          </a:lstStyle>
          <a:p>
            <a:pPr lvl="0"/>
            <a:r>
              <a:rPr lang="en-US" dirty="0"/>
              <a:t>Click to edit Master text styles</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14907377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rgbClr val="3A3D50"/>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B942E84-AA40-4EB2-9F71-D163DEAE6B8C}" type="datetimeFigureOut">
              <a:rPr lang="en-US" smtClean="0"/>
              <a:t>4/15/2021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01B01B5-DD3C-4FB5-9680-0349BE40BF94}" type="slidenum">
              <a:rPr lang="en-US" smtClean="0"/>
              <a:t>‹#›</a:t>
            </a:fld>
            <a:endParaRPr lang="en-US"/>
          </a:p>
        </p:txBody>
      </p:sp>
    </p:spTree>
    <p:extLst>
      <p:ext uri="{BB962C8B-B14F-4D97-AF65-F5344CB8AC3E}">
        <p14:creationId xmlns:p14="http://schemas.microsoft.com/office/powerpoint/2010/main" val="11566018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31" y="1142357"/>
            <a:ext cx="8754413" cy="5175176"/>
          </a:xfrm>
        </p:spPr>
        <p:txBody>
          <a:bodyPr>
            <a:noAutofit/>
          </a:bodyPr>
          <a:lstStyle>
            <a:lvl1pPr>
              <a:buClr>
                <a:schemeClr val="tx2"/>
              </a:buClr>
              <a:defRPr sz="1200">
                <a:solidFill>
                  <a:schemeClr val="tx1"/>
                </a:solidFill>
                <a:latin typeface="Arial" panose="020B0604020202020204" pitchFamily="34" charset="0"/>
                <a:cs typeface="Arial" panose="020B0604020202020204" pitchFamily="34" charset="0"/>
              </a:defRPr>
            </a:lvl1pPr>
            <a:lvl2pPr marL="384563" indent="-126203">
              <a:buClr>
                <a:schemeClr val="tx2"/>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2pPr>
            <a:lvl3pPr marL="560771" indent="-170256">
              <a:buClr>
                <a:schemeClr val="tx2"/>
              </a:buClr>
              <a:buSzPct val="120000"/>
              <a:buFont typeface="Arial" panose="020B0604020202020204" pitchFamily="34" charset="0"/>
              <a:buChar char="▫"/>
              <a:tabLst/>
              <a:defRPr sz="1200">
                <a:solidFill>
                  <a:schemeClr val="tx1"/>
                </a:solidFill>
                <a:latin typeface="Arial" panose="020B0604020202020204" pitchFamily="34" charset="0"/>
                <a:cs typeface="Arial" panose="020B0604020202020204" pitchFamily="34" charset="0"/>
              </a:defRPr>
            </a:lvl3pPr>
            <a:lvl4pPr>
              <a:buClr>
                <a:schemeClr val="tx2"/>
              </a:buClr>
              <a:defRPr sz="1200">
                <a:solidFill>
                  <a:schemeClr val="tx1"/>
                </a:solidFill>
                <a:latin typeface="Arial" panose="020B0604020202020204" pitchFamily="34" charset="0"/>
                <a:cs typeface="Arial" panose="020B0604020202020204" pitchFamily="34" charset="0"/>
              </a:defRPr>
            </a:lvl4pPr>
            <a:lvl5pPr>
              <a:buClr>
                <a:schemeClr val="tx2"/>
              </a:buClr>
              <a:defRPr sz="1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173831" y="155580"/>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2" y="878505"/>
            <a:ext cx="9148859"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cs typeface="+mn-cs"/>
            </a:endParaRPr>
          </a:p>
        </p:txBody>
      </p:sp>
      <p:sp>
        <p:nvSpPr>
          <p:cNvPr id="9" name="Rectangle 8"/>
          <p:cNvSpPr>
            <a:spLocks noChangeArrowheads="1"/>
          </p:cNvSpPr>
          <p:nvPr userDrawn="1"/>
        </p:nvSpPr>
        <p:spPr bwMode="auto">
          <a:xfrm>
            <a:off x="5470698" y="878505"/>
            <a:ext cx="2193646" cy="77748"/>
          </a:xfrm>
          <a:prstGeom prst="rect">
            <a:avLst/>
          </a:prstGeom>
          <a:solidFill>
            <a:srgbClr val="F8BF5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cs typeface="+mn-cs"/>
            </a:endParaRPr>
          </a:p>
        </p:txBody>
      </p:sp>
      <p:sp>
        <p:nvSpPr>
          <p:cNvPr id="18" name="Rectangle 17"/>
          <p:cNvSpPr>
            <a:spLocks noChangeArrowheads="1"/>
          </p:cNvSpPr>
          <p:nvPr userDrawn="1"/>
        </p:nvSpPr>
        <p:spPr bwMode="auto">
          <a:xfrm>
            <a:off x="7054387" y="878505"/>
            <a:ext cx="1219913" cy="77748"/>
          </a:xfrm>
          <a:prstGeom prst="rect">
            <a:avLst/>
          </a:prstGeom>
          <a:solidFill>
            <a:schemeClr val="tx2"/>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cs typeface="+mn-cs"/>
            </a:endParaRPr>
          </a:p>
        </p:txBody>
      </p:sp>
      <p:sp>
        <p:nvSpPr>
          <p:cNvPr id="19" name="Rectangle 18"/>
          <p:cNvSpPr>
            <a:spLocks noChangeArrowheads="1"/>
          </p:cNvSpPr>
          <p:nvPr userDrawn="1"/>
        </p:nvSpPr>
        <p:spPr bwMode="auto">
          <a:xfrm>
            <a:off x="8274299" y="878505"/>
            <a:ext cx="869703" cy="77748"/>
          </a:xfrm>
          <a:prstGeom prst="rect">
            <a:avLst/>
          </a:prstGeom>
          <a:solidFill>
            <a:schemeClr val="bg1">
              <a:lumMod val="85000"/>
            </a:schemeClr>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cs typeface="+mn-cs"/>
            </a:endParaRPr>
          </a:p>
        </p:txBody>
      </p:sp>
    </p:spTree>
    <p:extLst>
      <p:ext uri="{BB962C8B-B14F-4D97-AF65-F5344CB8AC3E}">
        <p14:creationId xmlns:p14="http://schemas.microsoft.com/office/powerpoint/2010/main" val="2560345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17" name="Rectangle 16"/>
          <p:cNvSpPr/>
          <p:nvPr userDrawn="1"/>
        </p:nvSpPr>
        <p:spPr>
          <a:xfrm>
            <a:off x="-1"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BottomPlaceholder"/>
          <p:cNvSpPr>
            <a:spLocks noChangeArrowheads="1"/>
          </p:cNvSpPr>
          <p:nvPr userDrawn="1"/>
        </p:nvSpPr>
        <p:spPr bwMode="auto">
          <a:xfrm>
            <a:off x="-35277" y="2283840"/>
            <a:ext cx="2238620" cy="4187763"/>
          </a:xfrm>
          <a:prstGeom prst="rect">
            <a:avLst/>
          </a:prstGeom>
          <a:solidFill>
            <a:schemeClr val="accent6"/>
          </a:solidFill>
          <a:ln w="9525">
            <a:no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314" name="Rectangle 1026"/>
          <p:cNvSpPr>
            <a:spLocks noGrp="1" noChangeArrowheads="1"/>
          </p:cNvSpPr>
          <p:nvPr>
            <p:ph type="ctrTitle"/>
          </p:nvPr>
        </p:nvSpPr>
        <p:spPr>
          <a:xfrm>
            <a:off x="2605875" y="3105356"/>
            <a:ext cx="5036084" cy="502445"/>
          </a:xfrm>
        </p:spPr>
        <p:txBody>
          <a:bodyPr anchor="t"/>
          <a:lstStyle>
            <a:lvl1pPr>
              <a:defRPr sz="2400" b="1"/>
            </a:lvl1pPr>
          </a:lstStyle>
          <a:p>
            <a:pPr lvl="0"/>
            <a:r>
              <a:rPr lang="en-US" noProof="0" dirty="0"/>
              <a:t>Click to edit Master title</a:t>
            </a:r>
          </a:p>
        </p:txBody>
      </p:sp>
      <p:sp>
        <p:nvSpPr>
          <p:cNvPr id="13315" name="Rectangle 1027"/>
          <p:cNvSpPr>
            <a:spLocks noGrp="1" noChangeArrowheads="1"/>
          </p:cNvSpPr>
          <p:nvPr>
            <p:ph type="subTitle" idx="1"/>
          </p:nvPr>
        </p:nvSpPr>
        <p:spPr>
          <a:xfrm>
            <a:off x="2605875" y="3711729"/>
            <a:ext cx="5036084" cy="369332"/>
          </a:xfrm>
        </p:spPr>
        <p:txBody>
          <a:bodyPr>
            <a:spAutoFit/>
          </a:bodyPr>
          <a:lstStyle>
            <a:lvl1pPr marL="0" indent="0">
              <a:buNone/>
              <a:defRPr sz="2000"/>
            </a:lvl1pPr>
          </a:lstStyle>
          <a:p>
            <a:pPr lvl="0"/>
            <a:r>
              <a:rPr lang="en-US" noProof="0" dirty="0"/>
              <a:t>Click to edit Master subtitle style</a:t>
            </a:r>
          </a:p>
        </p:txBody>
      </p:sp>
      <p:grpSp>
        <p:nvGrpSpPr>
          <p:cNvPr id="13513" name="McK Title Elements"/>
          <p:cNvGrpSpPr>
            <a:grpSpLocks/>
          </p:cNvGrpSpPr>
          <p:nvPr/>
        </p:nvGrpSpPr>
        <p:grpSpPr bwMode="auto">
          <a:xfrm>
            <a:off x="1" y="1"/>
            <a:ext cx="9140760" cy="6859620"/>
            <a:chOff x="0" y="0"/>
            <a:chExt cx="5643" cy="4235"/>
          </a:xfrm>
        </p:grpSpPr>
        <p:sp>
          <p:nvSpPr>
            <p:cNvPr id="13332" name="McK Document type" hidden="1"/>
            <p:cNvSpPr txBox="1">
              <a:spLocks noChangeArrowheads="1"/>
            </p:cNvSpPr>
            <p:nvPr userDrawn="1"/>
          </p:nvSpPr>
          <p:spPr bwMode="auto">
            <a:xfrm>
              <a:off x="1663" y="3104"/>
              <a:ext cx="3109" cy="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r>
                <a:rPr lang="en-US" sz="1428" dirty="0">
                  <a:solidFill>
                    <a:srgbClr val="000000"/>
                  </a:solidFill>
                  <a:cs typeface="+mn-cs"/>
                </a:rPr>
                <a:t>Document type</a:t>
              </a:r>
            </a:p>
          </p:txBody>
        </p:sp>
        <p:sp>
          <p:nvSpPr>
            <p:cNvPr id="13333" name="McK Date" hidden="1"/>
            <p:cNvSpPr txBox="1">
              <a:spLocks noChangeArrowheads="1"/>
            </p:cNvSpPr>
            <p:nvPr userDrawn="1"/>
          </p:nvSpPr>
          <p:spPr bwMode="auto">
            <a:xfrm>
              <a:off x="1663" y="3275"/>
              <a:ext cx="3109" cy="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428" dirty="0">
                  <a:solidFill>
                    <a:srgbClr val="000000"/>
                  </a:solidFill>
                  <a:cs typeface="+mn-cs"/>
                </a:rPr>
                <a:t>Date</a:t>
              </a:r>
            </a:p>
          </p:txBody>
        </p:sp>
        <p:sp>
          <p:nvSpPr>
            <p:cNvPr id="13352" name="McK Disclaimer" hidden="1"/>
            <p:cNvSpPr>
              <a:spLocks noChangeArrowheads="1"/>
            </p:cNvSpPr>
            <p:nvPr userDrawn="1"/>
          </p:nvSpPr>
          <p:spPr bwMode="auto">
            <a:xfrm>
              <a:off x="1663" y="3713"/>
              <a:ext cx="2777" cy="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1202" eaLnBrk="0" hangingPunct="0"/>
              <a:r>
                <a:rPr lang="en-US" sz="816" dirty="0">
                  <a:solidFill>
                    <a:srgbClr val="000000"/>
                  </a:solidFill>
                  <a:cs typeface="+mn-cs"/>
                </a:rPr>
                <a:t>CONFIDENTIAL AND PROPRIETARY</a:t>
              </a:r>
            </a:p>
            <a:p>
              <a:pPr defTabSz="821202" eaLnBrk="0" hangingPunct="0"/>
              <a:r>
                <a:rPr lang="en-US" sz="816" dirty="0">
                  <a:solidFill>
                    <a:srgbClr val="000000"/>
                  </a:solidFill>
                  <a:cs typeface="+mn-cs"/>
                </a:rPr>
                <a:t>Any use of this material without specific permission of McKinsey &amp; Company is strictly prohibited</a:t>
              </a:r>
            </a:p>
          </p:txBody>
        </p:sp>
        <p:sp>
          <p:nvSpPr>
            <p:cNvPr id="13474"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475"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477"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grpSp>
      <p:pic>
        <p:nvPicPr>
          <p:cNvPr id="13507"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0060" y="6574545"/>
            <a:ext cx="1670055" cy="1959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TitleTopPlaceholder"/>
          <p:cNvSpPr>
            <a:spLocks noChangeArrowheads="1"/>
          </p:cNvSpPr>
          <p:nvPr userDrawn="1"/>
        </p:nvSpPr>
        <p:spPr bwMode="auto">
          <a:xfrm>
            <a:off x="-35277" y="1"/>
            <a:ext cx="2238620" cy="2283840"/>
          </a:xfrm>
          <a:prstGeom prst="rect">
            <a:avLst/>
          </a:prstGeom>
          <a:solidFill>
            <a:srgbClr val="F8BF56"/>
          </a:solidFill>
          <a:ln w="9525">
            <a:no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8" name="Rectangle 17"/>
          <p:cNvSpPr/>
          <p:nvPr userDrawn="1"/>
        </p:nvSpPr>
        <p:spPr>
          <a:xfrm>
            <a:off x="-47035" y="6451613"/>
            <a:ext cx="9208008"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93795" y="1184667"/>
            <a:ext cx="2383541" cy="1021082"/>
          </a:xfrm>
          <a:prstGeom prst="rect">
            <a:avLst/>
          </a:prstGeom>
        </p:spPr>
      </p:pic>
    </p:spTree>
    <p:extLst>
      <p:ext uri="{BB962C8B-B14F-4D97-AF65-F5344CB8AC3E}">
        <p14:creationId xmlns:p14="http://schemas.microsoft.com/office/powerpoint/2010/main" val="8871862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890374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3645989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1000">
                <a:solidFill>
                  <a:schemeClr val="bg2"/>
                </a:solidFill>
              </a:defRPr>
            </a:lvl1pPr>
          </a:lstStyle>
          <a:p>
            <a:pPr lvl="0"/>
            <a:r>
              <a:rPr lang="en-US" dirty="0"/>
              <a:t>Click to edit Master text styles</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1851392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17" name="Rectangle 16"/>
          <p:cNvSpPr/>
          <p:nvPr userDrawn="1"/>
        </p:nvSpPr>
        <p:spPr>
          <a:xfrm>
            <a:off x="-33489"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BottomPlaceholder"/>
          <p:cNvSpPr>
            <a:spLocks noChangeArrowheads="1"/>
          </p:cNvSpPr>
          <p:nvPr userDrawn="1"/>
        </p:nvSpPr>
        <p:spPr bwMode="auto">
          <a:xfrm>
            <a:off x="0" y="2283840"/>
            <a:ext cx="2238620" cy="4187763"/>
          </a:xfrm>
          <a:prstGeom prst="rect">
            <a:avLst/>
          </a:prstGeom>
          <a:solidFill>
            <a:schemeClr val="accent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sp>
        <p:nvSpPr>
          <p:cNvPr id="13314" name="Rectangle 1026"/>
          <p:cNvSpPr>
            <a:spLocks noGrp="1" noChangeArrowheads="1"/>
          </p:cNvSpPr>
          <p:nvPr>
            <p:ph type="ctrTitle"/>
          </p:nvPr>
        </p:nvSpPr>
        <p:spPr>
          <a:xfrm>
            <a:off x="2605875" y="3105356"/>
            <a:ext cx="5036084" cy="502445"/>
          </a:xfrm>
        </p:spPr>
        <p:txBody>
          <a:bodyPr anchor="t"/>
          <a:lstStyle>
            <a:lvl1pPr>
              <a:defRPr sz="2400" b="1"/>
            </a:lvl1pPr>
          </a:lstStyle>
          <a:p>
            <a:pPr lvl="0"/>
            <a:r>
              <a:rPr lang="en-US" noProof="0" dirty="0"/>
              <a:t>Click to edit Master title</a:t>
            </a:r>
          </a:p>
        </p:txBody>
      </p:sp>
      <p:sp>
        <p:nvSpPr>
          <p:cNvPr id="13315" name="Rectangle 1027"/>
          <p:cNvSpPr>
            <a:spLocks noGrp="1" noChangeArrowheads="1"/>
          </p:cNvSpPr>
          <p:nvPr>
            <p:ph type="subTitle" idx="1"/>
          </p:nvPr>
        </p:nvSpPr>
        <p:spPr>
          <a:xfrm>
            <a:off x="2605875" y="3711729"/>
            <a:ext cx="5036084" cy="369332"/>
          </a:xfrm>
        </p:spPr>
        <p:txBody>
          <a:bodyPr>
            <a:spAutoFit/>
          </a:bodyPr>
          <a:lstStyle>
            <a:lvl1pPr marL="0" indent="0">
              <a:buNone/>
              <a:defRPr sz="2000"/>
            </a:lvl1pPr>
          </a:lstStyle>
          <a:p>
            <a:pPr lvl="0"/>
            <a:r>
              <a:rPr lang="en-US" noProof="0" dirty="0"/>
              <a:t>Click to edit Master subtitle style</a:t>
            </a:r>
          </a:p>
        </p:txBody>
      </p:sp>
      <p:grpSp>
        <p:nvGrpSpPr>
          <p:cNvPr id="13513" name="McK Title Elements"/>
          <p:cNvGrpSpPr>
            <a:grpSpLocks/>
          </p:cNvGrpSpPr>
          <p:nvPr/>
        </p:nvGrpSpPr>
        <p:grpSpPr bwMode="auto">
          <a:xfrm>
            <a:off x="1" y="1"/>
            <a:ext cx="9140760" cy="6859620"/>
            <a:chOff x="0" y="0"/>
            <a:chExt cx="5643" cy="4235"/>
          </a:xfrm>
        </p:grpSpPr>
        <p:sp>
          <p:nvSpPr>
            <p:cNvPr id="13332" name="McK Document type" hidden="1"/>
            <p:cNvSpPr txBox="1">
              <a:spLocks noChangeArrowheads="1"/>
            </p:cNvSpPr>
            <p:nvPr userDrawn="1"/>
          </p:nvSpPr>
          <p:spPr bwMode="auto">
            <a:xfrm>
              <a:off x="1663" y="3104"/>
              <a:ext cx="3109" cy="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r>
                <a:rPr lang="en-US" sz="1428" dirty="0">
                  <a:solidFill>
                    <a:srgbClr val="000000"/>
                  </a:solidFill>
                </a:rPr>
                <a:t>Document type</a:t>
              </a:r>
            </a:p>
          </p:txBody>
        </p:sp>
        <p:sp>
          <p:nvSpPr>
            <p:cNvPr id="13333" name="McK Date" hidden="1"/>
            <p:cNvSpPr txBox="1">
              <a:spLocks noChangeArrowheads="1"/>
            </p:cNvSpPr>
            <p:nvPr userDrawn="1"/>
          </p:nvSpPr>
          <p:spPr bwMode="auto">
            <a:xfrm>
              <a:off x="1663" y="3275"/>
              <a:ext cx="3109" cy="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428" dirty="0">
                  <a:solidFill>
                    <a:srgbClr val="000000"/>
                  </a:solidFill>
                </a:rPr>
                <a:t>Date</a:t>
              </a:r>
            </a:p>
          </p:txBody>
        </p:sp>
        <p:sp>
          <p:nvSpPr>
            <p:cNvPr id="13352" name="McK Disclaimer" hidden="1"/>
            <p:cNvSpPr>
              <a:spLocks noChangeArrowheads="1"/>
            </p:cNvSpPr>
            <p:nvPr userDrawn="1"/>
          </p:nvSpPr>
          <p:spPr bwMode="auto">
            <a:xfrm>
              <a:off x="1663" y="3713"/>
              <a:ext cx="2777" cy="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1202" eaLnBrk="0" hangingPunct="0"/>
              <a:r>
                <a:rPr lang="en-US" sz="816" dirty="0">
                  <a:solidFill>
                    <a:srgbClr val="000000"/>
                  </a:solidFill>
                </a:rPr>
                <a:t>CONFIDENTIAL AND PROPRIETARY</a:t>
              </a:r>
            </a:p>
            <a:p>
              <a:pPr defTabSz="821202" eaLnBrk="0" hangingPunct="0"/>
              <a:r>
                <a:rPr lang="en-US" sz="816" dirty="0">
                  <a:solidFill>
                    <a:srgbClr val="000000"/>
                  </a:solidFill>
                </a:rPr>
                <a:t>Any use of this material without specific permission of McKinsey &amp; Company is strictly prohibited</a:t>
              </a:r>
            </a:p>
          </p:txBody>
        </p:sp>
        <p:sp>
          <p:nvSpPr>
            <p:cNvPr id="13474"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sp>
          <p:nvSpPr>
            <p:cNvPr id="13475"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sp>
          <p:nvSpPr>
            <p:cNvPr id="13477"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grpSp>
      <p:pic>
        <p:nvPicPr>
          <p:cNvPr id="13507"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0060" y="6574545"/>
            <a:ext cx="1670055" cy="1959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TitleTopPlaceholder"/>
          <p:cNvSpPr>
            <a:spLocks noChangeArrowheads="1"/>
          </p:cNvSpPr>
          <p:nvPr userDrawn="1"/>
        </p:nvSpPr>
        <p:spPr bwMode="auto">
          <a:xfrm>
            <a:off x="0" y="1"/>
            <a:ext cx="2238620" cy="2283840"/>
          </a:xfrm>
          <a:prstGeom prst="rect">
            <a:avLst/>
          </a:prstGeom>
          <a:solidFill>
            <a:srgbClr val="F8BF5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93795" y="1504987"/>
            <a:ext cx="2873416" cy="811676"/>
          </a:xfrm>
          <a:prstGeom prst="rect">
            <a:avLst/>
          </a:prstGeom>
        </p:spPr>
      </p:pic>
      <p:sp>
        <p:nvSpPr>
          <p:cNvPr id="18" name="Rectangle 17"/>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2538026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800">
                <a:solidFill>
                  <a:schemeClr val="bg2"/>
                </a:solidFill>
              </a:defRPr>
            </a:lvl1pPr>
          </a:lstStyle>
          <a:p>
            <a:pPr lvl="0"/>
            <a:r>
              <a:rPr lang="en-US" dirty="0"/>
              <a:t>Click to edit Master text styles</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Tree>
    <p:extLst>
      <p:ext uri="{BB962C8B-B14F-4D97-AF65-F5344CB8AC3E}">
        <p14:creationId xmlns:p14="http://schemas.microsoft.com/office/powerpoint/2010/main" val="1478867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72327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dirty="0">
              <a:solidFill>
                <a:srgbClr val="FFFFFF"/>
              </a:solidFill>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dirty="0">
              <a:solidFill>
                <a:srgbClr val="FFFFFF"/>
              </a:solidFill>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dirty="0">
              <a:solidFill>
                <a:srgbClr val="FFFFFF"/>
              </a:solidFill>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dirty="0">
              <a:solidFill>
                <a:srgbClr val="FFFFFF"/>
              </a:solidFill>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dirty="0">
              <a:solidFill>
                <a:srgbClr val="FFFFFF"/>
              </a:solidFill>
            </a:endParaRPr>
          </a:p>
        </p:txBody>
      </p:sp>
    </p:spTree>
    <p:extLst>
      <p:ext uri="{BB962C8B-B14F-4D97-AF65-F5344CB8AC3E}">
        <p14:creationId xmlns:p14="http://schemas.microsoft.com/office/powerpoint/2010/main" val="32677141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theme" Target="../theme/theme2.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29" Type="http://schemas.openxmlformats.org/officeDocument/2006/relationships/image" Target="../media/image6.emf"/><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oleObject" Target="../embeddings/oleObject1.bin"/><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tags" Target="../tags/tag2.xml"/><Relationship Id="rId30"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5621" y="155576"/>
            <a:ext cx="8749303" cy="634999"/>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75622" y="1146379"/>
            <a:ext cx="8749302" cy="521332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1" name="Rectangle 10"/>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2" name="Rectangle 11"/>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4" name="TextBox 3"/>
          <p:cNvSpPr txBox="1"/>
          <p:nvPr userDrawn="1"/>
        </p:nvSpPr>
        <p:spPr>
          <a:xfrm>
            <a:off x="8510955" y="6536954"/>
            <a:ext cx="633046" cy="230832"/>
          </a:xfrm>
          <a:prstGeom prst="rect">
            <a:avLst/>
          </a:prstGeom>
          <a:noFill/>
        </p:spPr>
        <p:txBody>
          <a:bodyPr wrap="square" rtlCol="0">
            <a:spAutoFit/>
          </a:bodyPr>
          <a:lstStyle/>
          <a:p>
            <a:pPr marL="0" indent="0" algn="r">
              <a:buFont typeface="Wingdings" panose="05000000000000000000" pitchFamily="2" charset="2"/>
              <a:buNone/>
            </a:pPr>
            <a:fld id="{875E1BC9-AFED-45F7-883E-56D4DC3C4571}" type="slidenum">
              <a:rPr lang="en-US" sz="900" smtClean="0">
                <a:solidFill>
                  <a:schemeClr val="bg1"/>
                </a:solidFill>
                <a:latin typeface="Arial" panose="020B0604020202020204" pitchFamily="34" charset="0"/>
                <a:cs typeface="Arial" panose="020B0604020202020204" pitchFamily="34" charset="0"/>
              </a:rPr>
              <a:pPr marL="0" indent="0" algn="r">
                <a:buFont typeface="Wingdings" panose="05000000000000000000" pitchFamily="2" charset="2"/>
                <a:buNone/>
              </a:pPr>
              <a:t>‹#›</a:t>
            </a:fld>
            <a:endParaRPr lang="en-US" sz="900"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12619" y="6480094"/>
            <a:ext cx="744364" cy="318877"/>
          </a:xfrm>
          <a:prstGeom prst="rect">
            <a:avLst/>
          </a:prstGeom>
        </p:spPr>
      </p:pic>
    </p:spTree>
    <p:extLst>
      <p:ext uri="{BB962C8B-B14F-4D97-AF65-F5344CB8AC3E}">
        <p14:creationId xmlns:p14="http://schemas.microsoft.com/office/powerpoint/2010/main" val="2963243838"/>
      </p:ext>
    </p:extLst>
  </p:cSld>
  <p:clrMap bg1="lt1" tx1="dk1" bg2="lt2" tx2="dk2" accent1="accent1" accent2="accent2" accent3="accent3" accent4="accent4" accent5="accent5" accent6="accent6" hlink="hlink" folHlink="folHlink"/>
  <p:sldLayoutIdLst>
    <p:sldLayoutId id="2147483790" r:id="rId1"/>
    <p:sldLayoutId id="2147483794" r:id="rId2"/>
    <p:sldLayoutId id="2147483788" r:id="rId3"/>
    <p:sldLayoutId id="2147483793" r:id="rId4"/>
    <p:sldLayoutId id="2147483795" r:id="rId5"/>
  </p:sldLayoutIdLst>
  <p:hf hdr="0" ftr="0" dt="0"/>
  <p:txStyles>
    <p:titleStyle>
      <a:lvl1pPr algn="l" defTabSz="914400" rtl="0" eaLnBrk="1" latinLnBrk="0" hangingPunct="1">
        <a:lnSpc>
          <a:spcPct val="90000"/>
        </a:lnSpc>
        <a:spcBef>
          <a:spcPct val="0"/>
        </a:spcBef>
        <a:buNone/>
        <a:defRPr sz="19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7"/>
            </p:custDataLst>
            <p:extLst>
              <p:ext uri="{D42A27DB-BD31-4B8C-83A1-F6EECF244321}">
                <p14:modId xmlns:p14="http://schemas.microsoft.com/office/powerpoint/2010/main" val="5043151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8" imgW="270" imgH="270" progId="TCLayout.ActiveDocument.1">
                  <p:embed/>
                </p:oleObj>
              </mc:Choice>
              <mc:Fallback>
                <p:oleObj name="think-cell Slide" r:id="rId28" imgW="270" imgH="270" progId="TCLayout.ActiveDocument.1">
                  <p:embed/>
                  <p:pic>
                    <p:nvPicPr>
                      <p:cNvPr id="0" name=""/>
                      <p:cNvPicPr/>
                      <p:nvPr/>
                    </p:nvPicPr>
                    <p:blipFill>
                      <a:blip r:embed="rId29"/>
                      <a:stretch>
                        <a:fillRect/>
                      </a:stretch>
                    </p:blipFill>
                    <p:spPr>
                      <a:xfrm>
                        <a:off x="1588" y="1588"/>
                        <a:ext cx="1587" cy="1587"/>
                      </a:xfrm>
                      <a:prstGeom prst="rect">
                        <a:avLst/>
                      </a:prstGeom>
                    </p:spPr>
                  </p:pic>
                </p:oleObj>
              </mc:Fallback>
            </mc:AlternateContent>
          </a:graphicData>
        </a:graphic>
      </p:graphicFrame>
      <p:sp>
        <p:nvSpPr>
          <p:cNvPr id="5" name="Rectangle 4"/>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Placeholder 1"/>
          <p:cNvSpPr>
            <a:spLocks noGrp="1"/>
          </p:cNvSpPr>
          <p:nvPr>
            <p:ph type="title"/>
          </p:nvPr>
        </p:nvSpPr>
        <p:spPr>
          <a:xfrm>
            <a:off x="175621" y="155576"/>
            <a:ext cx="8749303" cy="634999"/>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75622" y="1146379"/>
            <a:ext cx="8749302" cy="521332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a:spLocks noChangeArrowheads="1"/>
          </p:cNvSpPr>
          <p:nvPr userDrawn="1"/>
        </p:nvSpPr>
        <p:spPr bwMode="auto">
          <a:xfrm>
            <a:off x="0" y="878505"/>
            <a:ext cx="9148859" cy="77748"/>
          </a:xfrm>
          <a:prstGeom prst="rect">
            <a:avLst/>
          </a:prstGeom>
          <a:solidFill>
            <a:srgbClr val="6283C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pic>
        <p:nvPicPr>
          <p:cNvPr id="8" name="Picture 7"/>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7441821" y="6543027"/>
            <a:ext cx="1182687" cy="271437"/>
          </a:xfrm>
          <a:prstGeom prst="rect">
            <a:avLst/>
          </a:prstGeom>
        </p:spPr>
      </p:pic>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1" name="Rectangle 10"/>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2" name="Rectangle 11"/>
          <p:cNvSpPr>
            <a:spLocks noChangeArrowheads="1"/>
          </p:cNvSpPr>
          <p:nvPr userDrawn="1"/>
        </p:nvSpPr>
        <p:spPr bwMode="auto">
          <a:xfrm>
            <a:off x="8274298" y="878505"/>
            <a:ext cx="869703" cy="77748"/>
          </a:xfrm>
          <a:prstGeom prst="rect">
            <a:avLst/>
          </a:prstGeom>
          <a:solidFill>
            <a:srgbClr val="D9D9D9"/>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4" name="TextBox 3"/>
          <p:cNvSpPr txBox="1"/>
          <p:nvPr userDrawn="1"/>
        </p:nvSpPr>
        <p:spPr>
          <a:xfrm>
            <a:off x="8510955" y="6536954"/>
            <a:ext cx="633046" cy="230832"/>
          </a:xfrm>
          <a:prstGeom prst="rect">
            <a:avLst/>
          </a:prstGeom>
          <a:noFill/>
        </p:spPr>
        <p:txBody>
          <a:bodyPr wrap="square" rtlCol="0">
            <a:spAutoFit/>
          </a:bodyPr>
          <a:lstStyle/>
          <a:p>
            <a:pPr algn="r">
              <a:buFont typeface="Wingdings" panose="05000000000000000000" pitchFamily="2" charset="2"/>
              <a:buNone/>
            </a:pPr>
            <a:fld id="{875E1BC9-AFED-45F7-883E-56D4DC3C4571}" type="slidenum">
              <a:rPr lang="en-US" sz="900" smtClean="0">
                <a:solidFill>
                  <a:srgbClr val="FFFFFF"/>
                </a:solidFill>
                <a:latin typeface="Arial" panose="020B0604020202020204" pitchFamily="34" charset="0"/>
                <a:cs typeface="Arial" panose="020B0604020202020204" pitchFamily="34" charset="0"/>
              </a:rPr>
              <a:pPr algn="r">
                <a:buFont typeface="Wingdings" panose="05000000000000000000" pitchFamily="2" charset="2"/>
                <a:buNone/>
              </a:pPr>
              <a:t>‹#›</a:t>
            </a:fld>
            <a:endParaRPr lang="en-US" sz="9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077229"/>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6"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 id="2147483891" r:id="rId17"/>
    <p:sldLayoutId id="2147483892" r:id="rId18"/>
    <p:sldLayoutId id="2147483893" r:id="rId19"/>
    <p:sldLayoutId id="2147483894" r:id="rId20"/>
    <p:sldLayoutId id="2147483895" r:id="rId21"/>
    <p:sldLayoutId id="2147483896" r:id="rId22"/>
    <p:sldLayoutId id="2147483897" r:id="rId23"/>
    <p:sldLayoutId id="2147483898" r:id="rId24"/>
    <p:sldLayoutId id="2147483899" r:id="rId25"/>
  </p:sldLayoutIdLst>
  <p:hf hdr="0" ftr="0" dt="0"/>
  <p:txStyles>
    <p:titleStyle>
      <a:lvl1pPr algn="l" defTabSz="914400" rtl="0" eaLnBrk="1" latinLnBrk="0" hangingPunct="1">
        <a:lnSpc>
          <a:spcPct val="90000"/>
        </a:lnSpc>
        <a:spcBef>
          <a:spcPct val="0"/>
        </a:spcBef>
        <a:buNone/>
        <a:defRPr sz="19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grants.nih.gov/grants/guide/notice-files/NOT-OD-21-073.html"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8" Type="http://schemas.openxmlformats.org/officeDocument/2006/relationships/hyperlink" Target="mailto:Minhao.yin@bmc.org" TargetMode="External"/><Relationship Id="rId3" Type="http://schemas.openxmlformats.org/officeDocument/2006/relationships/hyperlink" Target="https://www.bmc.org/research-operations" TargetMode="External"/><Relationship Id="rId7" Type="http://schemas.openxmlformats.org/officeDocument/2006/relationships/hyperlink" Target="https://www.bmc.org/research-operations/clinical-trial-office#training" TargetMode="External"/><Relationship Id="rId2" Type="http://schemas.openxmlformats.org/officeDocument/2006/relationships/hyperlink" Target="https://www.bmc.org/research-operations/clinical-trial-office?page=0&amp;mini=2021-04" TargetMode="External"/><Relationship Id="rId1" Type="http://schemas.openxmlformats.org/officeDocument/2006/relationships/slideLayout" Target="../slideLayouts/slideLayout19.xml"/><Relationship Id="rId6" Type="http://schemas.openxmlformats.org/officeDocument/2006/relationships/hyperlink" Target="https://www.bmc.org/cda/nda-intake-form" TargetMode="External"/><Relationship Id="rId5" Type="http://schemas.openxmlformats.org/officeDocument/2006/relationships/hyperlink" Target="http://10.153.11.138/grants/MCA_Velos_Determination_Checklist_Form.htm" TargetMode="External"/><Relationship Id="rId10" Type="http://schemas.openxmlformats.org/officeDocument/2006/relationships/hyperlink" Target="mailto:clinicaltrialoffice@bmc.org" TargetMode="External"/><Relationship Id="rId4" Type="http://schemas.openxmlformats.org/officeDocument/2006/relationships/hyperlink" Target="https://bmc.veloseresearch.com/" TargetMode="External"/><Relationship Id="rId9" Type="http://schemas.openxmlformats.org/officeDocument/2006/relationships/hyperlink" Target="https://www.bmc.org/sites/default/files/Research/documents/Communications_COVID-19.pdf"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6.png"/><Relationship Id="rId1" Type="http://schemas.openxmlformats.org/officeDocument/2006/relationships/slideLayout" Target="../slideLayouts/slideLayout20.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5.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hyperlink" Target="http://www.odhsi.org/" TargetMode="Externa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hyperlink" Target="mailto:VisitingPersonnelRegistration@bmc.org"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6.emf"/><Relationship Id="rId4" Type="http://schemas.openxmlformats.org/officeDocument/2006/relationships/oleObject" Target="../embeddings/oleObject5.bin"/></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6.emf"/><Relationship Id="rId4" Type="http://schemas.openxmlformats.org/officeDocument/2006/relationships/oleObject" Target="../embeddings/oleObject6.bin"/></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6.emf"/><Relationship Id="rId4" Type="http://schemas.openxmlformats.org/officeDocument/2006/relationships/oleObject" Target="../embeddings/oleObject7.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hyperlink" Target="http://share.bmc.org/InforAndRelatedFinancialSystemsTraining/default.aspx" TargetMode="Externa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chart" Target="../charts/chart3.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chart" Target="../charts/chart2.xml"/><Relationship Id="rId5" Type="http://schemas.openxmlformats.org/officeDocument/2006/relationships/image" Target="../media/image6.emf"/><Relationship Id="rId4" Type="http://schemas.openxmlformats.org/officeDocument/2006/relationships/oleObject" Target="../embeddings/oleObject8.bin"/></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defTabSz="914109">
              <a:lnSpc>
                <a:spcPct val="100000"/>
              </a:lnSpc>
              <a:spcBef>
                <a:spcPts val="0"/>
              </a:spcBef>
              <a:spcAft>
                <a:spcPts val="300"/>
              </a:spcAft>
              <a:buNone/>
              <a:defRPr/>
            </a:pPr>
            <a:br>
              <a:rPr lang="en-US" sz="1100" dirty="0"/>
            </a:br>
            <a:r>
              <a:rPr lang="en-US" sz="1100" dirty="0"/>
              <a:t>NIH Notice,</a:t>
            </a:r>
            <a:r>
              <a:rPr lang="en-US" sz="1100" dirty="0">
                <a:hlinkClick r:id="rId3"/>
              </a:rPr>
              <a:t> NOT-OD-21-073</a:t>
            </a:r>
            <a:r>
              <a:rPr lang="en-US" sz="1100" dirty="0"/>
              <a:t>, contains policy points and includes links to other references that include further policy points. </a:t>
            </a:r>
          </a:p>
          <a:p>
            <a:pPr marL="0" indent="0" defTabSz="914109">
              <a:lnSpc>
                <a:spcPct val="100000"/>
              </a:lnSpc>
              <a:spcBef>
                <a:spcPts val="0"/>
              </a:spcBef>
              <a:spcAft>
                <a:spcPts val="300"/>
              </a:spcAft>
              <a:buNone/>
              <a:defRPr/>
            </a:pPr>
            <a:endParaRPr lang="en-US" altLang="en-US" sz="1100" b="1" dirty="0">
              <a:ea typeface="ＭＳ Ｐゴシック" pitchFamily="-84" charset="-128"/>
            </a:endParaRPr>
          </a:p>
          <a:p>
            <a:pPr marL="0" indent="0" defTabSz="914109">
              <a:lnSpc>
                <a:spcPct val="100000"/>
              </a:lnSpc>
              <a:spcBef>
                <a:spcPts val="0"/>
              </a:spcBef>
              <a:spcAft>
                <a:spcPts val="300"/>
              </a:spcAft>
              <a:buNone/>
              <a:defRPr/>
            </a:pPr>
            <a:r>
              <a:rPr lang="en-US" altLang="en-US" sz="1100" b="1" dirty="0">
                <a:solidFill>
                  <a:srgbClr val="0070C0"/>
                </a:solidFill>
                <a:ea typeface="ＭＳ Ｐゴシック" pitchFamily="-84" charset="-128"/>
              </a:rPr>
              <a:t>Effective May 25, 2021 – Other Support &amp; Foreign Contracts Updates</a:t>
            </a:r>
          </a:p>
          <a:p>
            <a:pPr defTabSz="914109">
              <a:lnSpc>
                <a:spcPct val="100000"/>
              </a:lnSpc>
              <a:spcBef>
                <a:spcPts val="0"/>
              </a:spcBef>
              <a:spcAft>
                <a:spcPts val="300"/>
              </a:spcAft>
              <a:defRPr/>
            </a:pPr>
            <a:r>
              <a:rPr lang="en-US" sz="1100" b="1" dirty="0">
                <a:solidFill>
                  <a:schemeClr val="dk1"/>
                </a:solidFill>
              </a:rPr>
              <a:t>Report resources and/or financial support from all foreign and domestic entities</a:t>
            </a:r>
            <a:r>
              <a:rPr lang="en-US" sz="1100" dirty="0">
                <a:solidFill>
                  <a:schemeClr val="dk1"/>
                </a:solidFill>
              </a:rPr>
              <a:t>, that are available to the researcher.  </a:t>
            </a:r>
            <a:r>
              <a:rPr lang="en-US" sz="1100" u="sng" dirty="0">
                <a:solidFill>
                  <a:schemeClr val="dk1"/>
                </a:solidFill>
              </a:rPr>
              <a:t>Examples</a:t>
            </a:r>
            <a:r>
              <a:rPr lang="en-US" sz="1100" dirty="0">
                <a:solidFill>
                  <a:schemeClr val="dk1"/>
                </a:solidFill>
              </a:rPr>
              <a:t>: laboratory personnel; high-value, rare materials (e.g., biologics, chemical, model systems, technology, </a:t>
            </a:r>
            <a:r>
              <a:rPr lang="en-US" sz="1100" dirty="0" err="1">
                <a:solidFill>
                  <a:schemeClr val="dk1"/>
                </a:solidFill>
              </a:rPr>
              <a:t>etc</a:t>
            </a:r>
            <a:endParaRPr lang="en-US" sz="1100" dirty="0">
              <a:solidFill>
                <a:schemeClr val="dk1"/>
              </a:solidFill>
            </a:endParaRPr>
          </a:p>
          <a:p>
            <a:pPr defTabSz="914109">
              <a:lnSpc>
                <a:spcPct val="100000"/>
              </a:lnSpc>
              <a:spcBef>
                <a:spcPts val="0"/>
              </a:spcBef>
              <a:spcAft>
                <a:spcPts val="300"/>
              </a:spcAft>
              <a:defRPr/>
            </a:pPr>
            <a:r>
              <a:rPr lang="en-US" sz="1100" dirty="0">
                <a:solidFill>
                  <a:schemeClr val="dk1"/>
                </a:solidFill>
              </a:rPr>
              <a:t>Report supporting documentation, which </a:t>
            </a:r>
            <a:r>
              <a:rPr lang="en-US" sz="1100" b="1" dirty="0">
                <a:solidFill>
                  <a:schemeClr val="dk1"/>
                </a:solidFill>
              </a:rPr>
              <a:t>includes copies (translated; machine-read ok) of contracts, grants or any other agreement </a:t>
            </a:r>
            <a:r>
              <a:rPr lang="en-US" sz="1100" dirty="0">
                <a:solidFill>
                  <a:schemeClr val="dk1"/>
                </a:solidFill>
              </a:rPr>
              <a:t>specific to senior/key personnel foreign appointments and/or employment with a foreign institution for all foreign activities and resources</a:t>
            </a:r>
          </a:p>
          <a:p>
            <a:pPr defTabSz="914109">
              <a:lnSpc>
                <a:spcPct val="100000"/>
              </a:lnSpc>
              <a:spcBef>
                <a:spcPts val="0"/>
              </a:spcBef>
              <a:spcAft>
                <a:spcPts val="300"/>
              </a:spcAft>
              <a:defRPr/>
            </a:pPr>
            <a:r>
              <a:rPr lang="en-US" sz="1100" dirty="0">
                <a:solidFill>
                  <a:schemeClr val="dk1"/>
                </a:solidFill>
              </a:rPr>
              <a:t>providing </a:t>
            </a:r>
            <a:r>
              <a:rPr lang="en-US" sz="1100" b="1" dirty="0">
                <a:solidFill>
                  <a:schemeClr val="dk1"/>
                </a:solidFill>
              </a:rPr>
              <a:t>consulting agreements when the PI will be conducting research</a:t>
            </a:r>
            <a:r>
              <a:rPr lang="en-US" sz="1100" dirty="0">
                <a:solidFill>
                  <a:schemeClr val="dk1"/>
                </a:solidFill>
              </a:rPr>
              <a:t> through the consulting, </a:t>
            </a:r>
          </a:p>
          <a:p>
            <a:pPr defTabSz="914109">
              <a:lnSpc>
                <a:spcPct val="100000"/>
              </a:lnSpc>
              <a:spcBef>
                <a:spcPts val="0"/>
              </a:spcBef>
              <a:spcAft>
                <a:spcPts val="300"/>
              </a:spcAft>
              <a:defRPr/>
            </a:pPr>
            <a:r>
              <a:rPr lang="en-US" sz="1100" b="1" dirty="0"/>
              <a:t>In Kind Contributions: </a:t>
            </a:r>
            <a:r>
              <a:rPr lang="en-US" sz="1100" dirty="0"/>
              <a:t>Materials (data, samples, etc.) from external collaborators: list source, summary description, and value (estimated ok) or estimated time commitment/effort</a:t>
            </a:r>
          </a:p>
          <a:p>
            <a:pPr defTabSz="914109">
              <a:lnSpc>
                <a:spcPct val="100000"/>
              </a:lnSpc>
              <a:spcBef>
                <a:spcPts val="0"/>
              </a:spcBef>
              <a:spcAft>
                <a:spcPts val="300"/>
              </a:spcAft>
              <a:defRPr/>
            </a:pPr>
            <a:r>
              <a:rPr lang="en-US" sz="1100" dirty="0"/>
              <a:t>PI/PDs need to sign their Other Support pages.</a:t>
            </a:r>
          </a:p>
          <a:p>
            <a:pPr defTabSz="914109">
              <a:lnSpc>
                <a:spcPct val="100000"/>
              </a:lnSpc>
              <a:spcBef>
                <a:spcPts val="0"/>
              </a:spcBef>
              <a:spcAft>
                <a:spcPts val="300"/>
              </a:spcAft>
              <a:defRPr/>
            </a:pPr>
            <a:r>
              <a:rPr lang="en-US" sz="1100" dirty="0">
                <a:solidFill>
                  <a:schemeClr val="dk1"/>
                </a:solidFill>
              </a:rPr>
              <a:t>I</a:t>
            </a:r>
            <a:r>
              <a:rPr lang="en-US" sz="1100" b="1" dirty="0">
                <a:solidFill>
                  <a:schemeClr val="dk1"/>
                </a:solidFill>
              </a:rPr>
              <a:t>mmediate notification of undisclosed Other Support</a:t>
            </a:r>
            <a:r>
              <a:rPr lang="en-US" sz="1100" dirty="0">
                <a:solidFill>
                  <a:schemeClr val="dk1"/>
                </a:solidFill>
              </a:rPr>
              <a:t>. Of PI or other Senior/Key personnel on an active NIH grant</a:t>
            </a:r>
          </a:p>
          <a:p>
            <a:pPr marL="0" indent="0" defTabSz="914109">
              <a:lnSpc>
                <a:spcPct val="100000"/>
              </a:lnSpc>
              <a:spcBef>
                <a:spcPts val="0"/>
              </a:spcBef>
              <a:spcAft>
                <a:spcPts val="300"/>
              </a:spcAft>
              <a:buNone/>
              <a:defRPr/>
            </a:pPr>
            <a:endParaRPr lang="en-US" sz="1100" dirty="0">
              <a:solidFill>
                <a:schemeClr val="dk1"/>
              </a:solidFill>
            </a:endParaRPr>
          </a:p>
          <a:p>
            <a:pPr marL="0" indent="0" defTabSz="914109">
              <a:lnSpc>
                <a:spcPct val="100000"/>
              </a:lnSpc>
              <a:spcBef>
                <a:spcPts val="0"/>
              </a:spcBef>
              <a:spcAft>
                <a:spcPts val="300"/>
              </a:spcAft>
              <a:buNone/>
              <a:defRPr/>
            </a:pPr>
            <a:r>
              <a:rPr lang="en-US" sz="1100" b="1" dirty="0">
                <a:solidFill>
                  <a:srgbClr val="0070C0"/>
                </a:solidFill>
              </a:rPr>
              <a:t>Effective January 25, 2022 </a:t>
            </a:r>
            <a:r>
              <a:rPr lang="en-US" sz="1100" dirty="0">
                <a:solidFill>
                  <a:srgbClr val="0070C0"/>
                </a:solidFill>
              </a:rPr>
              <a:t>--</a:t>
            </a:r>
            <a:r>
              <a:rPr lang="en-US" sz="1100" b="1" dirty="0">
                <a:solidFill>
                  <a:srgbClr val="0070C0"/>
                </a:solidFill>
              </a:rPr>
              <a:t>New </a:t>
            </a:r>
            <a:r>
              <a:rPr lang="en-US" sz="1100" b="1" dirty="0" err="1">
                <a:solidFill>
                  <a:srgbClr val="0070C0"/>
                </a:solidFill>
              </a:rPr>
              <a:t>Biosketch</a:t>
            </a:r>
            <a:r>
              <a:rPr lang="en-US" sz="1100" b="1" dirty="0">
                <a:solidFill>
                  <a:srgbClr val="0070C0"/>
                </a:solidFill>
              </a:rPr>
              <a:t> requirements</a:t>
            </a:r>
          </a:p>
          <a:p>
            <a:pPr>
              <a:lnSpc>
                <a:spcPct val="100000"/>
              </a:lnSpc>
              <a:spcBef>
                <a:spcPts val="0"/>
              </a:spcBef>
              <a:buClrTx/>
              <a:defRPr/>
            </a:pPr>
            <a:r>
              <a:rPr lang="en-US" sz="1100" b="1" dirty="0">
                <a:solidFill>
                  <a:schemeClr val="dk1"/>
                </a:solidFill>
              </a:rPr>
              <a:t>Personal Statement: </a:t>
            </a:r>
            <a:r>
              <a:rPr lang="en-US" sz="1100" dirty="0">
                <a:solidFill>
                  <a:schemeClr val="dk1"/>
                </a:solidFill>
              </a:rPr>
              <a:t>include ongoing and completed research projects from the past three years that you want to draw attention to (previously known as research support)</a:t>
            </a:r>
          </a:p>
          <a:p>
            <a:pPr>
              <a:lnSpc>
                <a:spcPct val="100000"/>
              </a:lnSpc>
              <a:spcBef>
                <a:spcPts val="0"/>
              </a:spcBef>
              <a:buClrTx/>
              <a:defRPr/>
            </a:pPr>
            <a:r>
              <a:rPr lang="en-US" sz="1100" b="1" dirty="0">
                <a:solidFill>
                  <a:schemeClr val="dk1"/>
                </a:solidFill>
              </a:rPr>
              <a:t>Positions, </a:t>
            </a:r>
            <a:r>
              <a:rPr lang="en-US" sz="1100" b="1" i="1" dirty="0">
                <a:solidFill>
                  <a:schemeClr val="dk1"/>
                </a:solidFill>
              </a:rPr>
              <a:t>Scientific Appointments</a:t>
            </a:r>
            <a:r>
              <a:rPr lang="en-US" sz="1100" b="1" dirty="0">
                <a:solidFill>
                  <a:schemeClr val="dk1"/>
                </a:solidFill>
              </a:rPr>
              <a:t>, and Honors</a:t>
            </a:r>
            <a:r>
              <a:rPr lang="en-US" sz="1100" dirty="0">
                <a:solidFill>
                  <a:schemeClr val="dk1"/>
                </a:solidFill>
              </a:rPr>
              <a:t>: In reverse chronological order, include all positions and scientific appointments (domestic and foreign),including titled academic, professional, or institutional appointments, whether paid or unpaid, and whether full-time, part-time, or voluntary/honorary</a:t>
            </a:r>
          </a:p>
          <a:p>
            <a:pPr marL="0" indent="0">
              <a:lnSpc>
                <a:spcPct val="100000"/>
              </a:lnSpc>
              <a:spcBef>
                <a:spcPts val="0"/>
              </a:spcBef>
              <a:buClrTx/>
              <a:buNone/>
              <a:defRPr/>
            </a:pPr>
            <a:endParaRPr lang="en-US" sz="1100" dirty="0">
              <a:solidFill>
                <a:schemeClr val="dk1"/>
              </a:solidFill>
            </a:endParaRPr>
          </a:p>
          <a:p>
            <a:pPr defTabSz="914109">
              <a:lnSpc>
                <a:spcPct val="100000"/>
              </a:lnSpc>
              <a:spcBef>
                <a:spcPts val="0"/>
              </a:spcBef>
              <a:spcAft>
                <a:spcPts val="300"/>
              </a:spcAft>
              <a:defRPr/>
            </a:pPr>
            <a:endParaRPr lang="en-US" sz="1100" dirty="0">
              <a:solidFill>
                <a:schemeClr val="dk1"/>
              </a:solidFill>
            </a:endParaRPr>
          </a:p>
          <a:p>
            <a:pPr defTabSz="914109">
              <a:lnSpc>
                <a:spcPct val="100000"/>
              </a:lnSpc>
              <a:spcBef>
                <a:spcPts val="0"/>
              </a:spcBef>
              <a:spcAft>
                <a:spcPts val="300"/>
              </a:spcAft>
              <a:defRPr/>
            </a:pPr>
            <a:endParaRPr lang="en-US" sz="1100" dirty="0"/>
          </a:p>
          <a:p>
            <a:pPr defTabSz="914109">
              <a:lnSpc>
                <a:spcPct val="100000"/>
              </a:lnSpc>
              <a:spcBef>
                <a:spcPts val="0"/>
              </a:spcBef>
              <a:spcAft>
                <a:spcPts val="300"/>
              </a:spcAft>
              <a:defRPr/>
            </a:pPr>
            <a:r>
              <a:rPr lang="en-US" sz="1100" dirty="0"/>
              <a:t>NIH notice, </a:t>
            </a:r>
            <a:r>
              <a:rPr lang="en-US" sz="1100" dirty="0" err="1"/>
              <a:t>Biosketch</a:t>
            </a:r>
            <a:r>
              <a:rPr lang="en-US" sz="1100" dirty="0"/>
              <a:t> and Other Support templates posted on Research Operations website</a:t>
            </a:r>
          </a:p>
          <a:p>
            <a:pPr marL="0" indent="0" defTabSz="914109">
              <a:lnSpc>
                <a:spcPct val="100000"/>
              </a:lnSpc>
              <a:spcBef>
                <a:spcPts val="0"/>
              </a:spcBef>
              <a:spcAft>
                <a:spcPts val="300"/>
              </a:spcAft>
              <a:buNone/>
              <a:defRPr/>
            </a:pPr>
            <a:endParaRPr lang="en-US" sz="1100" dirty="0"/>
          </a:p>
          <a:p>
            <a:pPr defTabSz="914109">
              <a:lnSpc>
                <a:spcPct val="100000"/>
              </a:lnSpc>
              <a:spcBef>
                <a:spcPts val="0"/>
              </a:spcBef>
              <a:spcAft>
                <a:spcPts val="300"/>
              </a:spcAft>
              <a:defRPr/>
            </a:pPr>
            <a:endParaRPr lang="en-US" sz="1100" dirty="0"/>
          </a:p>
          <a:p>
            <a:pPr defTabSz="914109">
              <a:lnSpc>
                <a:spcPct val="100000"/>
              </a:lnSpc>
              <a:spcBef>
                <a:spcPts val="0"/>
              </a:spcBef>
              <a:spcAft>
                <a:spcPts val="300"/>
              </a:spcAft>
              <a:defRPr/>
            </a:pPr>
            <a:endParaRPr lang="en-US" sz="1100" dirty="0"/>
          </a:p>
          <a:p>
            <a:pPr defTabSz="914109">
              <a:lnSpc>
                <a:spcPct val="100000"/>
              </a:lnSpc>
              <a:spcBef>
                <a:spcPts val="0"/>
              </a:spcBef>
              <a:spcAft>
                <a:spcPts val="300"/>
              </a:spcAft>
              <a:defRPr/>
            </a:pPr>
            <a:endParaRPr lang="en-US" sz="1100" dirty="0">
              <a:solidFill>
                <a:schemeClr val="dk1"/>
              </a:solidFill>
            </a:endParaRPr>
          </a:p>
          <a:p>
            <a:pPr defTabSz="914109">
              <a:lnSpc>
                <a:spcPct val="100000"/>
              </a:lnSpc>
              <a:spcBef>
                <a:spcPts val="0"/>
              </a:spcBef>
              <a:spcAft>
                <a:spcPts val="300"/>
              </a:spcAft>
              <a:defRPr/>
            </a:pPr>
            <a:endParaRPr lang="en-US" sz="1100" dirty="0"/>
          </a:p>
          <a:p>
            <a:pPr defTabSz="914109">
              <a:lnSpc>
                <a:spcPct val="100000"/>
              </a:lnSpc>
              <a:spcBef>
                <a:spcPts val="0"/>
              </a:spcBef>
              <a:spcAft>
                <a:spcPts val="300"/>
              </a:spcAft>
              <a:defRPr/>
            </a:pPr>
            <a:endParaRPr lang="en-US" altLang="en-US" sz="1100" dirty="0">
              <a:ea typeface="ＭＳ Ｐゴシック" pitchFamily="-84" charset="-128"/>
            </a:endParaRPr>
          </a:p>
          <a:p>
            <a:pPr marL="0" indent="0" defTabSz="914109">
              <a:lnSpc>
                <a:spcPct val="100000"/>
              </a:lnSpc>
              <a:spcBef>
                <a:spcPts val="0"/>
              </a:spcBef>
              <a:spcAft>
                <a:spcPts val="300"/>
              </a:spcAft>
              <a:buNone/>
              <a:defRPr/>
            </a:pPr>
            <a:endParaRPr lang="en-US" altLang="en-US" sz="500" dirty="0">
              <a:ea typeface="ＭＳ Ｐゴシック" pitchFamily="-84" charset="-128"/>
            </a:endParaRPr>
          </a:p>
          <a:p>
            <a:pPr marL="0" indent="0" defTabSz="914109">
              <a:lnSpc>
                <a:spcPct val="100000"/>
              </a:lnSpc>
              <a:spcBef>
                <a:spcPts val="0"/>
              </a:spcBef>
              <a:spcAft>
                <a:spcPts val="300"/>
              </a:spcAft>
              <a:buNone/>
              <a:defRPr/>
            </a:pPr>
            <a:endParaRPr lang="en-US" altLang="en-US" sz="500" dirty="0">
              <a:ea typeface="ＭＳ Ｐゴシック" pitchFamily="-84" charset="-128"/>
            </a:endParaRPr>
          </a:p>
          <a:p>
            <a:pPr marL="0" indent="0" defTabSz="914109">
              <a:lnSpc>
                <a:spcPct val="100000"/>
              </a:lnSpc>
              <a:spcBef>
                <a:spcPts val="0"/>
              </a:spcBef>
              <a:spcAft>
                <a:spcPts val="300"/>
              </a:spcAft>
              <a:buNone/>
              <a:defRPr/>
            </a:pPr>
            <a:endParaRPr lang="en-US" altLang="en-US" sz="500" dirty="0">
              <a:ea typeface="ＭＳ Ｐゴシック" pitchFamily="-84" charset="-128"/>
            </a:endParaRPr>
          </a:p>
          <a:p>
            <a:pPr marL="0" indent="0">
              <a:lnSpc>
                <a:spcPct val="100000"/>
              </a:lnSpc>
              <a:spcBef>
                <a:spcPts val="0"/>
              </a:spcBef>
              <a:spcAft>
                <a:spcPts val="300"/>
              </a:spcAft>
              <a:buNone/>
            </a:pPr>
            <a:endParaRPr lang="en-US" sz="500" dirty="0"/>
          </a:p>
          <a:p>
            <a:endParaRPr lang="en-US" sz="1100" dirty="0"/>
          </a:p>
        </p:txBody>
      </p:sp>
      <p:sp>
        <p:nvSpPr>
          <p:cNvPr id="5" name="Text Placeholder 4"/>
          <p:cNvSpPr>
            <a:spLocks noGrp="1"/>
          </p:cNvSpPr>
          <p:nvPr>
            <p:ph type="body" sz="quarter" idx="11"/>
          </p:nvPr>
        </p:nvSpPr>
        <p:spPr/>
        <p:txBody>
          <a:bodyPr/>
          <a:lstStyle/>
          <a:p>
            <a:endParaRPr lang="en-US"/>
          </a:p>
        </p:txBody>
      </p:sp>
      <p:sp>
        <p:nvSpPr>
          <p:cNvPr id="2" name="Title 1"/>
          <p:cNvSpPr>
            <a:spLocks noGrp="1"/>
          </p:cNvSpPr>
          <p:nvPr>
            <p:ph type="title"/>
          </p:nvPr>
        </p:nvSpPr>
        <p:spPr/>
        <p:txBody>
          <a:bodyPr>
            <a:normAutofit/>
          </a:bodyPr>
          <a:lstStyle/>
          <a:p>
            <a:r>
              <a:rPr lang="en-US" kern="0" dirty="0">
                <a:solidFill>
                  <a:srgbClr val="002960"/>
                </a:solidFill>
              </a:rPr>
              <a:t>NIH Other Support &amp; </a:t>
            </a:r>
            <a:r>
              <a:rPr lang="en-US" kern="0" dirty="0" err="1">
                <a:solidFill>
                  <a:srgbClr val="002960"/>
                </a:solidFill>
              </a:rPr>
              <a:t>Biosketch</a:t>
            </a:r>
            <a:r>
              <a:rPr lang="en-US" kern="0" dirty="0">
                <a:solidFill>
                  <a:srgbClr val="002960"/>
                </a:solidFill>
              </a:rPr>
              <a:t> Updates</a:t>
            </a:r>
            <a:endParaRPr lang="en-US" dirty="0"/>
          </a:p>
        </p:txBody>
      </p:sp>
    </p:spTree>
    <p:extLst>
      <p:ext uri="{BB962C8B-B14F-4D97-AF65-F5344CB8AC3E}">
        <p14:creationId xmlns:p14="http://schemas.microsoft.com/office/powerpoint/2010/main" val="1559141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1028002"/>
            <a:ext cx="8926450" cy="5175176"/>
          </a:xfrm>
        </p:spPr>
        <p:txBody>
          <a:bodyPr/>
          <a:lstStyle/>
          <a:p>
            <a:pPr marL="0" indent="0">
              <a:lnSpc>
                <a:spcPct val="100000"/>
              </a:lnSpc>
              <a:spcBef>
                <a:spcPts val="0"/>
              </a:spcBef>
              <a:buClrTx/>
              <a:buNone/>
            </a:pPr>
            <a:r>
              <a:rPr lang="en-US" sz="1400" b="1" kern="2200" dirty="0"/>
              <a:t>What studies are Required to Use </a:t>
            </a:r>
            <a:r>
              <a:rPr lang="en-US" sz="1400" b="1" kern="2200" dirty="0" err="1"/>
              <a:t>VelosCT</a:t>
            </a:r>
            <a:r>
              <a:rPr lang="en-US" sz="1400" b="1" kern="2200" dirty="0"/>
              <a:t>?</a:t>
            </a:r>
          </a:p>
          <a:p>
            <a:pPr>
              <a:lnSpc>
                <a:spcPct val="100000"/>
              </a:lnSpc>
              <a:spcBef>
                <a:spcPts val="0"/>
              </a:spcBef>
              <a:buClrTx/>
              <a:buFont typeface="Wingdings" panose="05000000000000000000" pitchFamily="2" charset="2"/>
              <a:buChar char="ü"/>
            </a:pPr>
            <a:r>
              <a:rPr lang="en-US" sz="1200" dirty="0"/>
              <a:t>All research that requires a service or intervention occurring within Boston Medical Center space, regardless of funding source </a:t>
            </a:r>
          </a:p>
          <a:p>
            <a:pPr>
              <a:lnSpc>
                <a:spcPct val="100000"/>
              </a:lnSpc>
              <a:spcBef>
                <a:spcPts val="0"/>
              </a:spcBef>
              <a:buClrTx/>
              <a:buFont typeface="Wingdings" panose="05000000000000000000" pitchFamily="2" charset="2"/>
              <a:buChar char="ü"/>
            </a:pPr>
            <a:r>
              <a:rPr lang="en-US" sz="1200" dirty="0"/>
              <a:t>All clinical research that is managed by the CTO, used for intake and may be used for research billing</a:t>
            </a:r>
          </a:p>
          <a:p>
            <a:pPr>
              <a:lnSpc>
                <a:spcPct val="100000"/>
              </a:lnSpc>
              <a:spcBef>
                <a:spcPts val="0"/>
              </a:spcBef>
              <a:buClrTx/>
              <a:buFont typeface="Wingdings" panose="05000000000000000000" pitchFamily="2" charset="2"/>
              <a:buChar char="ü"/>
            </a:pPr>
            <a:r>
              <a:rPr lang="en-US" sz="1200" dirty="0"/>
              <a:t>Some protocols may choose to use </a:t>
            </a:r>
            <a:r>
              <a:rPr lang="en-US" sz="1200" dirty="0" err="1"/>
              <a:t>VelosCT</a:t>
            </a:r>
            <a:r>
              <a:rPr lang="en-US" sz="1200" dirty="0"/>
              <a:t> to track participant enrollment but not used for research billing- this is optional </a:t>
            </a:r>
          </a:p>
          <a:p>
            <a:pPr marL="0" indent="0">
              <a:lnSpc>
                <a:spcPct val="100000"/>
              </a:lnSpc>
              <a:spcBef>
                <a:spcPts val="0"/>
              </a:spcBef>
              <a:buClrTx/>
              <a:buNone/>
            </a:pPr>
            <a:endParaRPr lang="en-US" sz="1400" b="1" kern="2200" dirty="0"/>
          </a:p>
          <a:p>
            <a:pPr marL="0" indent="0">
              <a:lnSpc>
                <a:spcPct val="100000"/>
              </a:lnSpc>
              <a:spcBef>
                <a:spcPts val="0"/>
              </a:spcBef>
              <a:buClrTx/>
              <a:buNone/>
            </a:pPr>
            <a:r>
              <a:rPr lang="en-US" sz="1400" b="1" kern="2200" dirty="0"/>
              <a:t>What Is </a:t>
            </a:r>
            <a:r>
              <a:rPr lang="en-US" sz="1400" b="1" kern="2200" dirty="0" err="1"/>
              <a:t>VelosCT</a:t>
            </a:r>
            <a:r>
              <a:rPr lang="en-US" sz="1400" b="1" kern="2200" dirty="0"/>
              <a:t> and Why Is It Important?</a:t>
            </a:r>
          </a:p>
          <a:p>
            <a:pPr>
              <a:lnSpc>
                <a:spcPct val="100000"/>
              </a:lnSpc>
              <a:spcBef>
                <a:spcPts val="0"/>
              </a:spcBef>
              <a:buClrTx/>
              <a:buFont typeface="Wingdings" panose="05000000000000000000" pitchFamily="2" charset="2"/>
              <a:buChar char="ü"/>
            </a:pPr>
            <a:r>
              <a:rPr lang="en-US" sz="1200" dirty="0"/>
              <a:t>Connects financial, administrative and clinical research activities to help better manage research studies</a:t>
            </a:r>
          </a:p>
          <a:p>
            <a:pPr>
              <a:lnSpc>
                <a:spcPct val="100000"/>
              </a:lnSpc>
              <a:spcBef>
                <a:spcPts val="0"/>
              </a:spcBef>
              <a:buClrTx/>
              <a:buFont typeface="Wingdings" panose="05000000000000000000" pitchFamily="2" charset="2"/>
              <a:buChar char="ü"/>
            </a:pPr>
            <a:r>
              <a:rPr lang="en-US" sz="1200" kern="2200" dirty="0"/>
              <a:t>Helps to ensure compliant billing to Medicare and other 3rd party payers</a:t>
            </a:r>
            <a:endParaRPr lang="en-US" sz="1400" b="1" kern="2200" dirty="0">
              <a:solidFill>
                <a:srgbClr val="000000"/>
              </a:solidFill>
            </a:endParaRPr>
          </a:p>
          <a:p>
            <a:pPr marL="0" lvl="0" indent="0">
              <a:lnSpc>
                <a:spcPct val="100000"/>
              </a:lnSpc>
              <a:spcBef>
                <a:spcPts val="0"/>
              </a:spcBef>
              <a:buClrTx/>
              <a:buNone/>
            </a:pPr>
            <a:endParaRPr lang="en-US" sz="1400" b="1" kern="2200" dirty="0">
              <a:solidFill>
                <a:srgbClr val="000000"/>
              </a:solidFill>
            </a:endParaRPr>
          </a:p>
          <a:p>
            <a:pPr marL="0" lvl="0" indent="0">
              <a:lnSpc>
                <a:spcPct val="100000"/>
              </a:lnSpc>
              <a:spcBef>
                <a:spcPts val="0"/>
              </a:spcBef>
              <a:buClrTx/>
              <a:buNone/>
            </a:pPr>
            <a:r>
              <a:rPr lang="en-US" sz="1400" b="1" kern="2200" dirty="0">
                <a:solidFill>
                  <a:srgbClr val="000000"/>
                </a:solidFill>
              </a:rPr>
              <a:t>Enrolling/Associating Participants To </a:t>
            </a:r>
            <a:r>
              <a:rPr lang="en-US" sz="1400" b="1" kern="2200" dirty="0" err="1">
                <a:solidFill>
                  <a:srgbClr val="000000"/>
                </a:solidFill>
              </a:rPr>
              <a:t>VelosCT</a:t>
            </a:r>
            <a:r>
              <a:rPr lang="en-US" sz="1400" b="1" kern="2200" dirty="0">
                <a:solidFill>
                  <a:srgbClr val="000000"/>
                </a:solidFill>
              </a:rPr>
              <a:t> Calendar and Updating Visits</a:t>
            </a:r>
          </a:p>
          <a:p>
            <a:pPr lvl="0">
              <a:lnSpc>
                <a:spcPct val="100000"/>
              </a:lnSpc>
              <a:spcBef>
                <a:spcPts val="0"/>
              </a:spcBef>
              <a:buClrTx/>
              <a:buFont typeface="Wingdings" panose="05000000000000000000" pitchFamily="2" charset="2"/>
              <a:buChar char="ü"/>
            </a:pPr>
            <a:r>
              <a:rPr lang="en-US" sz="1200" kern="2200" dirty="0">
                <a:solidFill>
                  <a:srgbClr val="000000"/>
                </a:solidFill>
              </a:rPr>
              <a:t>Participants must be enrolled within 24 hours of the research visit, and associated to calendars with visits updated within 24-48 hours of when they occur</a:t>
            </a:r>
          </a:p>
          <a:p>
            <a:pPr marL="520700" lvl="2" indent="0">
              <a:lnSpc>
                <a:spcPct val="100000"/>
              </a:lnSpc>
              <a:buClrTx/>
              <a:buNone/>
            </a:pPr>
            <a:r>
              <a:rPr lang="en-US" sz="1400" u="sng" kern="2200" dirty="0">
                <a:solidFill>
                  <a:srgbClr val="FF0000"/>
                </a:solidFill>
              </a:rPr>
              <a:t>Failure to do so could result in the following billing compliance issues:</a:t>
            </a:r>
          </a:p>
          <a:p>
            <a:pPr marL="914400" lvl="3" indent="0">
              <a:lnSpc>
                <a:spcPct val="100000"/>
              </a:lnSpc>
              <a:buClrTx/>
              <a:buNone/>
            </a:pPr>
            <a:endParaRPr lang="en-US" sz="1400" b="1" kern="2200" dirty="0"/>
          </a:p>
          <a:p>
            <a:pPr marL="0" indent="0">
              <a:lnSpc>
                <a:spcPct val="150000"/>
              </a:lnSpc>
              <a:spcBef>
                <a:spcPts val="0"/>
              </a:spcBef>
              <a:buClrTx/>
              <a:buNone/>
            </a:pPr>
            <a:endParaRPr lang="en-US" sz="1400" b="1" kern="2200" dirty="0"/>
          </a:p>
          <a:p>
            <a:pPr marL="0" indent="0">
              <a:lnSpc>
                <a:spcPct val="150000"/>
              </a:lnSpc>
              <a:spcBef>
                <a:spcPts val="0"/>
              </a:spcBef>
              <a:buClrTx/>
              <a:buNone/>
            </a:pPr>
            <a:endParaRPr lang="en-US" sz="1400" b="1" kern="2200" dirty="0"/>
          </a:p>
          <a:p>
            <a:pPr marL="0" indent="0">
              <a:lnSpc>
                <a:spcPct val="150000"/>
              </a:lnSpc>
              <a:spcBef>
                <a:spcPts val="0"/>
              </a:spcBef>
              <a:buClrTx/>
              <a:buNone/>
            </a:pPr>
            <a:endParaRPr lang="en-US" sz="1400" b="1" kern="2200" dirty="0"/>
          </a:p>
          <a:p>
            <a:pPr marL="0" indent="0">
              <a:lnSpc>
                <a:spcPct val="150000"/>
              </a:lnSpc>
              <a:spcBef>
                <a:spcPts val="0"/>
              </a:spcBef>
              <a:buClrTx/>
              <a:buNone/>
            </a:pPr>
            <a:endParaRPr lang="en-US" sz="1400" b="1" kern="2200" dirty="0"/>
          </a:p>
          <a:p>
            <a:pPr marL="0" indent="0">
              <a:lnSpc>
                <a:spcPct val="150000"/>
              </a:lnSpc>
              <a:spcBef>
                <a:spcPts val="0"/>
              </a:spcBef>
              <a:buClrTx/>
              <a:buNone/>
            </a:pPr>
            <a:r>
              <a:rPr lang="en-US" sz="1400" b="1" kern="2200" dirty="0" err="1"/>
              <a:t>VelosCT</a:t>
            </a:r>
            <a:r>
              <a:rPr lang="en-US" sz="1400" b="1" kern="2200" dirty="0"/>
              <a:t> Study Setup Overview</a:t>
            </a:r>
          </a:p>
          <a:p>
            <a:pPr>
              <a:lnSpc>
                <a:spcPct val="150000"/>
              </a:lnSpc>
              <a:spcBef>
                <a:spcPts val="0"/>
              </a:spcBef>
              <a:buClrTx/>
              <a:buFont typeface="Wingdings" panose="05000000000000000000" pitchFamily="2" charset="2"/>
              <a:buChar char="ü"/>
            </a:pPr>
            <a:r>
              <a:rPr lang="en-US" sz="1200" kern="2200" dirty="0"/>
              <a:t>Adding participants to the study</a:t>
            </a:r>
          </a:p>
          <a:p>
            <a:pPr>
              <a:lnSpc>
                <a:spcPct val="150000"/>
              </a:lnSpc>
              <a:spcBef>
                <a:spcPts val="0"/>
              </a:spcBef>
              <a:buClrTx/>
              <a:buFont typeface="Wingdings" panose="05000000000000000000" pitchFamily="2" charset="2"/>
              <a:buChar char="ü"/>
            </a:pPr>
            <a:r>
              <a:rPr lang="en-US" sz="1200" kern="2200" dirty="0"/>
              <a:t>Updating patient schedule </a:t>
            </a:r>
          </a:p>
          <a:p>
            <a:pPr marL="0" indent="0">
              <a:lnSpc>
                <a:spcPct val="150000"/>
              </a:lnSpc>
              <a:spcBef>
                <a:spcPts val="0"/>
              </a:spcBef>
              <a:buNone/>
            </a:pPr>
            <a:endParaRPr lang="en-US" sz="1400" b="1" kern="2200" dirty="0"/>
          </a:p>
          <a:p>
            <a:pPr marL="0" indent="0">
              <a:lnSpc>
                <a:spcPct val="150000"/>
              </a:lnSpc>
              <a:spcBef>
                <a:spcPts val="0"/>
              </a:spcBef>
              <a:buNone/>
            </a:pPr>
            <a:endParaRPr lang="en-US" sz="1400" b="1" kern="2200" dirty="0">
              <a:solidFill>
                <a:srgbClr val="FF0000"/>
              </a:solidFill>
            </a:endParaRPr>
          </a:p>
          <a:p>
            <a:pPr marL="344488" lvl="1" indent="0">
              <a:buNone/>
            </a:pPr>
            <a:endParaRPr lang="en-US" dirty="0"/>
          </a:p>
          <a:p>
            <a:pPr marL="344488" lvl="1" indent="0">
              <a:buNone/>
            </a:pPr>
            <a:endParaRPr lang="en-US" dirty="0"/>
          </a:p>
        </p:txBody>
      </p:sp>
      <p:sp>
        <p:nvSpPr>
          <p:cNvPr id="4" name="Title 3"/>
          <p:cNvSpPr>
            <a:spLocks noGrp="1"/>
          </p:cNvSpPr>
          <p:nvPr>
            <p:ph type="title"/>
          </p:nvPr>
        </p:nvSpPr>
        <p:spPr>
          <a:xfrm>
            <a:off x="12396" y="41243"/>
            <a:ext cx="8752621" cy="634999"/>
          </a:xfrm>
        </p:spPr>
        <p:txBody>
          <a:bodyPr/>
          <a:lstStyle/>
          <a:p>
            <a:r>
              <a:rPr lang="en-US" dirty="0" err="1"/>
              <a:t>VelosCT</a:t>
            </a:r>
            <a:r>
              <a:rPr lang="en-US" dirty="0"/>
              <a:t>/Epic, used for CTO intake AND Research Billing Compliance </a:t>
            </a:r>
          </a:p>
        </p:txBody>
      </p:sp>
      <p:sp>
        <p:nvSpPr>
          <p:cNvPr id="5" name="Rectangle 1"/>
          <p:cNvSpPr>
            <a:spLocks noChangeArrowheads="1"/>
          </p:cNvSpPr>
          <p:nvPr/>
        </p:nvSpPr>
        <p:spPr bwMode="auto">
          <a:xfrm>
            <a:off x="0" y="-771383"/>
            <a:ext cx="1881344" cy="1999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914112" rIns="914112" bIns="91411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2"/>
          <p:cNvSpPr>
            <a:spLocks noChangeArrowheads="1"/>
          </p:cNvSpPr>
          <p:nvPr/>
        </p:nvSpPr>
        <p:spPr bwMode="auto">
          <a:xfrm>
            <a:off x="152400" y="-618983"/>
            <a:ext cx="1881344" cy="1999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914112" rIns="914112" bIns="91411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7"/>
          <p:cNvPicPr>
            <a:picLocks noChangeAspect="1"/>
          </p:cNvPicPr>
          <p:nvPr/>
        </p:nvPicPr>
        <p:blipFill>
          <a:blip r:embed="rId2"/>
          <a:stretch>
            <a:fillRect/>
          </a:stretch>
        </p:blipFill>
        <p:spPr>
          <a:xfrm>
            <a:off x="6271337" y="5324168"/>
            <a:ext cx="1279837" cy="1090770"/>
          </a:xfrm>
          <a:prstGeom prst="rect">
            <a:avLst/>
          </a:prstGeom>
        </p:spPr>
      </p:pic>
      <p:pic>
        <p:nvPicPr>
          <p:cNvPr id="9" name="Picture 8"/>
          <p:cNvPicPr>
            <a:picLocks noChangeAspect="1"/>
          </p:cNvPicPr>
          <p:nvPr/>
        </p:nvPicPr>
        <p:blipFill>
          <a:blip r:embed="rId3"/>
          <a:stretch>
            <a:fillRect/>
          </a:stretch>
        </p:blipFill>
        <p:spPr>
          <a:xfrm>
            <a:off x="7638876" y="5783806"/>
            <a:ext cx="1505124" cy="579513"/>
          </a:xfrm>
          <a:prstGeom prst="rect">
            <a:avLst/>
          </a:prstGeom>
        </p:spPr>
      </p:pic>
      <p:graphicFrame>
        <p:nvGraphicFramePr>
          <p:cNvPr id="3" name="Table 2"/>
          <p:cNvGraphicFramePr>
            <a:graphicFrameLocks noGrp="1"/>
          </p:cNvGraphicFramePr>
          <p:nvPr/>
        </p:nvGraphicFramePr>
        <p:xfrm>
          <a:off x="648971" y="3829564"/>
          <a:ext cx="5371194" cy="1214946"/>
        </p:xfrm>
        <a:graphic>
          <a:graphicData uri="http://schemas.openxmlformats.org/drawingml/2006/table">
            <a:tbl>
              <a:tblPr firstRow="1" bandRow="1">
                <a:tableStyleId>{69CF1AB2-1976-4502-BF36-3FF5EA218861}</a:tableStyleId>
              </a:tblPr>
              <a:tblGrid>
                <a:gridCol w="2785498">
                  <a:extLst>
                    <a:ext uri="{9D8B030D-6E8A-4147-A177-3AD203B41FA5}">
                      <a16:colId xmlns:a16="http://schemas.microsoft.com/office/drawing/2014/main" val="20000"/>
                    </a:ext>
                  </a:extLst>
                </a:gridCol>
                <a:gridCol w="2585696">
                  <a:extLst>
                    <a:ext uri="{9D8B030D-6E8A-4147-A177-3AD203B41FA5}">
                      <a16:colId xmlns:a16="http://schemas.microsoft.com/office/drawing/2014/main" val="20001"/>
                    </a:ext>
                  </a:extLst>
                </a:gridCol>
              </a:tblGrid>
              <a:tr h="440059">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1100" b="0" kern="2200" dirty="0">
                          <a:solidFill>
                            <a:srgbClr val="000000"/>
                          </a:solidFill>
                        </a:rPr>
                        <a:t>Patients/insurance being incorrectly billed</a:t>
                      </a:r>
                    </a:p>
                  </a:txBody>
                  <a:tcPr/>
                </a:tc>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1100" b="0" kern="2200" dirty="0">
                          <a:solidFill>
                            <a:srgbClr val="000000"/>
                          </a:solidFill>
                        </a:rPr>
                        <a:t>Additional communication to resolve issues</a:t>
                      </a:r>
                    </a:p>
                  </a:txBody>
                  <a:tcPr/>
                </a:tc>
                <a:extLst>
                  <a:ext uri="{0D108BD9-81ED-4DB2-BD59-A6C34878D82A}">
                    <a16:rowId xmlns:a16="http://schemas.microsoft.com/office/drawing/2014/main" val="10000"/>
                  </a:ext>
                </a:extLst>
              </a:tr>
              <a:tr h="334828">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1100" kern="2200" dirty="0">
                          <a:solidFill>
                            <a:srgbClr val="000000"/>
                          </a:solidFill>
                        </a:rPr>
                        <a:t>Missing the timely filling limit</a:t>
                      </a:r>
                    </a:p>
                  </a:txBody>
                  <a:tcPr/>
                </a:tc>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1100" kern="2200" dirty="0">
                          <a:solidFill>
                            <a:srgbClr val="000000"/>
                          </a:solidFill>
                        </a:rPr>
                        <a:t>Audits risk/findings </a:t>
                      </a:r>
                      <a:endParaRPr lang="en-US" sz="1100" kern="2200" dirty="0">
                        <a:solidFill>
                          <a:srgbClr val="FF0000"/>
                        </a:solidFill>
                      </a:endParaRPr>
                    </a:p>
                  </a:txBody>
                  <a:tcPr/>
                </a:tc>
                <a:extLst>
                  <a:ext uri="{0D108BD9-81ED-4DB2-BD59-A6C34878D82A}">
                    <a16:rowId xmlns:a16="http://schemas.microsoft.com/office/drawing/2014/main" val="10001"/>
                  </a:ext>
                </a:extLst>
              </a:tr>
              <a:tr h="440059">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1100" kern="2200" dirty="0">
                          <a:solidFill>
                            <a:srgbClr val="000000"/>
                          </a:solidFill>
                        </a:rPr>
                        <a:t>Mistrust with our patients</a:t>
                      </a:r>
                    </a:p>
                  </a:txBody>
                  <a:tcPr/>
                </a:tc>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1100" b="0" kern="2200" dirty="0">
                          <a:solidFill>
                            <a:srgbClr val="000000"/>
                          </a:solidFill>
                        </a:rPr>
                        <a:t>Confidentiality breech</a:t>
                      </a:r>
                      <a:endParaRPr lang="en-US" sz="1400" b="0" kern="22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71149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hlinkClick r:id="rId2"/>
            </a:endParaRPr>
          </a:p>
          <a:p>
            <a:pPr marL="0" indent="0">
              <a:buNone/>
            </a:pPr>
            <a:r>
              <a:rPr lang="en-US" dirty="0"/>
              <a:t>Hyperlinks or contact listed below:</a:t>
            </a:r>
            <a:endParaRPr lang="en-US" dirty="0">
              <a:hlinkClick r:id="" action="ppaction://noaction"/>
            </a:endParaRPr>
          </a:p>
          <a:p>
            <a:pPr marL="0" indent="0">
              <a:buNone/>
            </a:pPr>
            <a:endParaRPr lang="en-US" dirty="0">
              <a:hlinkClick r:id="" action="ppaction://noaction"/>
            </a:endParaRPr>
          </a:p>
          <a:p>
            <a:pPr>
              <a:buClr>
                <a:schemeClr val="tx1"/>
              </a:buClr>
            </a:pPr>
            <a:r>
              <a:rPr lang="en-US" u="sng" dirty="0">
                <a:hlinkClick r:id="rId3"/>
              </a:rPr>
              <a:t>CTO website</a:t>
            </a:r>
            <a:endParaRPr lang="en-US" dirty="0">
              <a:hlinkClick r:id="rId2"/>
            </a:endParaRPr>
          </a:p>
          <a:p>
            <a:pPr>
              <a:buClr>
                <a:schemeClr val="tx1"/>
              </a:buClr>
            </a:pPr>
            <a:r>
              <a:rPr lang="en-US" dirty="0" err="1">
                <a:solidFill>
                  <a:schemeClr val="accent4"/>
                </a:solidFill>
                <a:hlinkClick r:id="rId2"/>
              </a:rPr>
              <a:t>Velos</a:t>
            </a:r>
            <a:r>
              <a:rPr lang="en-US" dirty="0">
                <a:solidFill>
                  <a:schemeClr val="accent4"/>
                </a:solidFill>
                <a:hlinkClick r:id="rId2"/>
              </a:rPr>
              <a:t> and </a:t>
            </a:r>
            <a:r>
              <a:rPr lang="en-US" dirty="0" err="1">
                <a:solidFill>
                  <a:schemeClr val="accent4"/>
                </a:solidFill>
                <a:hlinkClick r:id="rId2"/>
              </a:rPr>
              <a:t>ClinCard</a:t>
            </a:r>
            <a:r>
              <a:rPr lang="en-US" dirty="0">
                <a:solidFill>
                  <a:schemeClr val="accent4"/>
                </a:solidFill>
                <a:hlinkClick r:id="rId2"/>
              </a:rPr>
              <a:t> education series will be held monthly</a:t>
            </a:r>
            <a:endParaRPr lang="en-US" dirty="0">
              <a:solidFill>
                <a:schemeClr val="accent4"/>
              </a:solidFill>
            </a:endParaRPr>
          </a:p>
          <a:p>
            <a:pPr>
              <a:buClr>
                <a:schemeClr val="tx1"/>
              </a:buClr>
            </a:pPr>
            <a:r>
              <a:rPr lang="en-US" u="sng" dirty="0">
                <a:hlinkClick r:id="rId4"/>
              </a:rPr>
              <a:t>Self administered </a:t>
            </a:r>
            <a:r>
              <a:rPr lang="en-US" u="sng" dirty="0" err="1">
                <a:hlinkClick r:id="rId4"/>
              </a:rPr>
              <a:t>VelosCT</a:t>
            </a:r>
            <a:r>
              <a:rPr lang="en-US" u="sng" dirty="0"/>
              <a:t> </a:t>
            </a:r>
            <a:r>
              <a:rPr lang="en-US" u="sng" dirty="0">
                <a:solidFill>
                  <a:schemeClr val="accent6"/>
                </a:solidFill>
              </a:rPr>
              <a:t>training</a:t>
            </a:r>
            <a:endParaRPr lang="en-US" dirty="0">
              <a:solidFill>
                <a:schemeClr val="accent6"/>
              </a:solidFill>
            </a:endParaRPr>
          </a:p>
          <a:p>
            <a:pPr>
              <a:buClr>
                <a:schemeClr val="tx1"/>
              </a:buClr>
            </a:pPr>
            <a:r>
              <a:rPr lang="en-US" u="sng" dirty="0">
                <a:hlinkClick r:id="rId5"/>
              </a:rPr>
              <a:t>MCA/</a:t>
            </a:r>
            <a:r>
              <a:rPr lang="en-US" u="sng" dirty="0" err="1">
                <a:hlinkClick r:id="rId5"/>
              </a:rPr>
              <a:t>Velos</a:t>
            </a:r>
            <a:r>
              <a:rPr lang="en-US" u="sng" dirty="0">
                <a:hlinkClick r:id="rId5"/>
              </a:rPr>
              <a:t> Determination Checklist</a:t>
            </a:r>
            <a:endParaRPr lang="en-US" dirty="0"/>
          </a:p>
          <a:p>
            <a:pPr>
              <a:buClr>
                <a:schemeClr val="tx1"/>
              </a:buClr>
            </a:pPr>
            <a:r>
              <a:rPr lang="en-US" u="sng" dirty="0">
                <a:hlinkClick r:id="rId6"/>
              </a:rPr>
              <a:t>CDA/NDA submission</a:t>
            </a:r>
            <a:endParaRPr lang="en-US" dirty="0"/>
          </a:p>
          <a:p>
            <a:pPr>
              <a:buClr>
                <a:schemeClr val="tx1"/>
              </a:buClr>
            </a:pPr>
            <a:r>
              <a:rPr lang="en-US" u="sng" dirty="0">
                <a:hlinkClick r:id="rId7"/>
              </a:rPr>
              <a:t>Remote Monitoring Workflow</a:t>
            </a:r>
            <a:endParaRPr lang="en-US" u="sng" dirty="0"/>
          </a:p>
          <a:p>
            <a:pPr>
              <a:buClr>
                <a:schemeClr val="tx1"/>
              </a:buClr>
            </a:pPr>
            <a:r>
              <a:rPr lang="en-US" u="sng" dirty="0"/>
              <a:t>TriNetX support information- contact </a:t>
            </a:r>
            <a:r>
              <a:rPr lang="en-US" u="sng" dirty="0">
                <a:hlinkClick r:id="rId8"/>
              </a:rPr>
              <a:t>Minhao.Yin@bmc.org</a:t>
            </a:r>
            <a:r>
              <a:rPr lang="en-US" u="sng" dirty="0"/>
              <a:t> </a:t>
            </a:r>
          </a:p>
          <a:p>
            <a:pPr>
              <a:buClr>
                <a:schemeClr val="tx1"/>
              </a:buClr>
            </a:pPr>
            <a:r>
              <a:rPr lang="en-US" u="sng" dirty="0">
                <a:hlinkClick r:id="rId9"/>
              </a:rPr>
              <a:t>Research re-start, remote monitoring recent communication</a:t>
            </a:r>
            <a:endParaRPr lang="en-US" u="sng" dirty="0"/>
          </a:p>
          <a:p>
            <a:pPr marL="0" indent="0">
              <a:buNone/>
            </a:pPr>
            <a:endParaRPr lang="en-US" dirty="0"/>
          </a:p>
          <a:p>
            <a:pPr marL="0" indent="0" algn="ctr">
              <a:buNone/>
            </a:pPr>
            <a:r>
              <a:rPr lang="en-US" sz="2000" dirty="0"/>
              <a:t>Comments and questions welcome</a:t>
            </a:r>
          </a:p>
          <a:p>
            <a:pPr marL="0" indent="0" algn="ctr">
              <a:buNone/>
            </a:pPr>
            <a:r>
              <a:rPr lang="en-US" sz="2000" dirty="0">
                <a:hlinkClick r:id="rId10"/>
              </a:rPr>
              <a:t>clinicaltrialoffice@bmc.org</a:t>
            </a:r>
            <a:r>
              <a:rPr lang="en-US" sz="2000" dirty="0"/>
              <a:t> </a:t>
            </a:r>
          </a:p>
        </p:txBody>
      </p:sp>
      <p:sp>
        <p:nvSpPr>
          <p:cNvPr id="3" name="Title 2"/>
          <p:cNvSpPr>
            <a:spLocks noGrp="1"/>
          </p:cNvSpPr>
          <p:nvPr>
            <p:ph type="title"/>
          </p:nvPr>
        </p:nvSpPr>
        <p:spPr/>
        <p:txBody>
          <a:bodyPr/>
          <a:lstStyle/>
          <a:p>
            <a:r>
              <a:rPr lang="en-US" dirty="0"/>
              <a:t>CTO Education Opportunities</a:t>
            </a:r>
          </a:p>
        </p:txBody>
      </p:sp>
    </p:spTree>
    <p:extLst>
      <p:ext uri="{BB962C8B-B14F-4D97-AF65-F5344CB8AC3E}">
        <p14:creationId xmlns:p14="http://schemas.microsoft.com/office/powerpoint/2010/main" val="3616917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83535" y="1122363"/>
            <a:ext cx="7772400" cy="2387600"/>
          </a:xfrm>
        </p:spPr>
        <p:txBody>
          <a:bodyPr/>
          <a:lstStyle/>
          <a:p>
            <a:r>
              <a:rPr lang="en-US" sz="3600" dirty="0"/>
              <a:t>Clinical Research Network Overview</a:t>
            </a:r>
          </a:p>
        </p:txBody>
      </p:sp>
      <p:sp>
        <p:nvSpPr>
          <p:cNvPr id="10" name="Subtitle 2"/>
          <p:cNvSpPr>
            <a:spLocks noGrp="1"/>
          </p:cNvSpPr>
          <p:nvPr>
            <p:ph type="subTitle" idx="1"/>
          </p:nvPr>
        </p:nvSpPr>
        <p:spPr>
          <a:xfrm>
            <a:off x="2340735" y="3509963"/>
            <a:ext cx="6858000" cy="1655762"/>
          </a:xfrm>
        </p:spPr>
        <p:txBody>
          <a:bodyPr/>
          <a:lstStyle/>
          <a:p>
            <a:r>
              <a:rPr lang="en-US" dirty="0"/>
              <a:t>April 12, 2021</a:t>
            </a:r>
            <a:endParaRPr lang="en-US" dirty="0">
              <a:solidFill>
                <a:schemeClr val="tx2"/>
              </a:solidFill>
            </a:endParaRPr>
          </a:p>
        </p:txBody>
      </p:sp>
    </p:spTree>
    <p:extLst>
      <p:ext uri="{BB962C8B-B14F-4D97-AF65-F5344CB8AC3E}">
        <p14:creationId xmlns:p14="http://schemas.microsoft.com/office/powerpoint/2010/main" val="4231486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6FD10E-D8AC-47E3-A78B-DD494A8CAEB9}"/>
              </a:ext>
            </a:extLst>
          </p:cNvPr>
          <p:cNvSpPr>
            <a:spLocks noGrp="1"/>
          </p:cNvSpPr>
          <p:nvPr>
            <p:ph type="title"/>
          </p:nvPr>
        </p:nvSpPr>
        <p:spPr>
          <a:xfrm>
            <a:off x="0" y="0"/>
            <a:ext cx="9144000" cy="956930"/>
          </a:xfrm>
        </p:spPr>
        <p:txBody>
          <a:bodyPr vert="horz" lIns="91440" tIns="45720" rIns="91440" bIns="45720" rtlCol="0" anchor="ctr">
            <a:normAutofit/>
          </a:bodyPr>
          <a:lstStyle/>
          <a:p>
            <a:r>
              <a:rPr lang="en-US" sz="2800" kern="1200" dirty="0">
                <a:latin typeface="+mj-lt"/>
                <a:cs typeface="Helvetica" panose="020B0604020202020204" pitchFamily="34" charset="0"/>
              </a:rPr>
              <a:t>Disparities in access to clinical trials persists</a:t>
            </a:r>
          </a:p>
        </p:txBody>
      </p:sp>
      <p:pic>
        <p:nvPicPr>
          <p:cNvPr id="5" name="Picture 4">
            <a:extLst>
              <a:ext uri="{FF2B5EF4-FFF2-40B4-BE49-F238E27FC236}">
                <a16:creationId xmlns:a16="http://schemas.microsoft.com/office/drawing/2014/main" id="{C1275CB6-5CDF-4E6B-99FB-56D83A0C7716}"/>
              </a:ext>
            </a:extLst>
          </p:cNvPr>
          <p:cNvPicPr>
            <a:picLocks noChangeAspect="1"/>
          </p:cNvPicPr>
          <p:nvPr/>
        </p:nvPicPr>
        <p:blipFill rotWithShape="1">
          <a:blip r:embed="rId2"/>
          <a:srcRect r="-4" b="5619"/>
          <a:stretch/>
        </p:blipFill>
        <p:spPr>
          <a:xfrm>
            <a:off x="148857" y="2520611"/>
            <a:ext cx="2501546" cy="3137401"/>
          </a:xfrm>
          <a:prstGeom prst="rect">
            <a:avLst/>
          </a:prstGeom>
          <a:effectLst>
            <a:outerShdw blurRad="50800" dist="38100" dir="8100000" algn="tr" rotWithShape="0">
              <a:prstClr val="black">
                <a:alpha val="40000"/>
              </a:prstClr>
            </a:outerShdw>
          </a:effectLst>
        </p:spPr>
      </p:pic>
      <p:graphicFrame>
        <p:nvGraphicFramePr>
          <p:cNvPr id="15" name="Content Placeholder 14">
            <a:extLst>
              <a:ext uri="{FF2B5EF4-FFF2-40B4-BE49-F238E27FC236}">
                <a16:creationId xmlns:a16="http://schemas.microsoft.com/office/drawing/2014/main" id="{3C4A9FE5-1D3F-4F75-84BF-E7585F38B724}"/>
              </a:ext>
            </a:extLst>
          </p:cNvPr>
          <p:cNvGraphicFramePr>
            <a:graphicFrameLocks noGrp="1"/>
          </p:cNvGraphicFramePr>
          <p:nvPr>
            <p:ph idx="1"/>
          </p:nvPr>
        </p:nvGraphicFramePr>
        <p:xfrm>
          <a:off x="2818571" y="1063256"/>
          <a:ext cx="5271861" cy="2778301"/>
        </p:xfrm>
        <a:graphic>
          <a:graphicData uri="http://schemas.openxmlformats.org/drawingml/2006/chart">
            <c:chart xmlns:c="http://schemas.openxmlformats.org/drawingml/2006/chart" xmlns:r="http://schemas.openxmlformats.org/officeDocument/2006/relationships" r:id="rId3"/>
          </a:graphicData>
        </a:graphic>
      </p:graphicFrame>
      <p:pic>
        <p:nvPicPr>
          <p:cNvPr id="19" name="Content Placeholder 6">
            <a:extLst>
              <a:ext uri="{FF2B5EF4-FFF2-40B4-BE49-F238E27FC236}">
                <a16:creationId xmlns:a16="http://schemas.microsoft.com/office/drawing/2014/main" id="{970C6A77-F3C7-4223-BE93-2E9B42819610}"/>
              </a:ext>
            </a:extLst>
          </p:cNvPr>
          <p:cNvPicPr>
            <a:picLocks noChangeAspect="1"/>
          </p:cNvPicPr>
          <p:nvPr/>
        </p:nvPicPr>
        <p:blipFill>
          <a:blip r:embed="rId4"/>
          <a:stretch>
            <a:fillRect/>
          </a:stretch>
        </p:blipFill>
        <p:spPr>
          <a:xfrm>
            <a:off x="5454502" y="3915985"/>
            <a:ext cx="3522437" cy="241526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257815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F90AF8-0EDC-41E8-8CCD-E5939C20C2A3}"/>
              </a:ext>
            </a:extLst>
          </p:cNvPr>
          <p:cNvSpPr>
            <a:spLocks noGrp="1"/>
          </p:cNvSpPr>
          <p:nvPr>
            <p:ph idx="1"/>
          </p:nvPr>
        </p:nvSpPr>
        <p:spPr>
          <a:xfrm>
            <a:off x="0" y="950971"/>
            <a:ext cx="9144000" cy="5175176"/>
          </a:xfrm>
        </p:spPr>
        <p:txBody>
          <a:bodyPr/>
          <a:lstStyle/>
          <a:p>
            <a:pPr>
              <a:lnSpc>
                <a:spcPct val="100000"/>
              </a:lnSpc>
              <a:buClr>
                <a:schemeClr val="tx1"/>
              </a:buClr>
            </a:pPr>
            <a:r>
              <a:rPr lang="en-US" dirty="0">
                <a:solidFill>
                  <a:srgbClr val="000000"/>
                </a:solidFill>
                <a:latin typeface="Helvetica" panose="020B0604020202020204" pitchFamily="34" charset="0"/>
              </a:rPr>
              <a:t>COVID Scientific Review Committee</a:t>
            </a:r>
          </a:p>
          <a:p>
            <a:pPr lvl="1">
              <a:lnSpc>
                <a:spcPct val="100000"/>
              </a:lnSpc>
              <a:buClr>
                <a:schemeClr val="tx1"/>
              </a:buClr>
              <a:buFont typeface="Wingdings" panose="05000000000000000000" pitchFamily="2" charset="2"/>
              <a:buChar char="Ø"/>
            </a:pPr>
            <a:r>
              <a:rPr lang="en-US" sz="1400" dirty="0">
                <a:solidFill>
                  <a:srgbClr val="000000"/>
                </a:solidFill>
                <a:latin typeface="Helvetica" panose="020B0604020202020204" pitchFamily="34" charset="0"/>
              </a:rPr>
              <a:t>Dedicated COVID scientific review committee to review feasibility, mission appropriateness &amp; scientific merit</a:t>
            </a:r>
          </a:p>
          <a:p>
            <a:pPr lvl="1">
              <a:lnSpc>
                <a:spcPct val="100000"/>
              </a:lnSpc>
              <a:buClr>
                <a:schemeClr val="tx1"/>
              </a:buClr>
              <a:buFont typeface="Wingdings" panose="05000000000000000000" pitchFamily="2" charset="2"/>
              <a:buChar char="Ø"/>
            </a:pPr>
            <a:r>
              <a:rPr lang="en-US" sz="1400" dirty="0">
                <a:solidFill>
                  <a:srgbClr val="000000"/>
                </a:solidFill>
                <a:latin typeface="Helvetica" panose="020B0604020202020204" pitchFamily="34" charset="0"/>
              </a:rPr>
              <a:t>Coordinated intake of COVID trials</a:t>
            </a:r>
          </a:p>
          <a:p>
            <a:pPr marL="344488" lvl="1" indent="0">
              <a:lnSpc>
                <a:spcPct val="100000"/>
              </a:lnSpc>
              <a:buClr>
                <a:schemeClr val="tx1"/>
              </a:buClr>
              <a:buNone/>
            </a:pPr>
            <a:endParaRPr lang="en-US" sz="1400" dirty="0">
              <a:solidFill>
                <a:srgbClr val="000000"/>
              </a:solidFill>
              <a:latin typeface="Helvetica" panose="020B0604020202020204" pitchFamily="34" charset="0"/>
            </a:endParaRPr>
          </a:p>
          <a:p>
            <a:pPr>
              <a:lnSpc>
                <a:spcPct val="100000"/>
              </a:lnSpc>
              <a:buClr>
                <a:schemeClr val="tx1"/>
              </a:buClr>
            </a:pPr>
            <a:r>
              <a:rPr lang="en-US" b="0" i="0" dirty="0">
                <a:solidFill>
                  <a:srgbClr val="000000"/>
                </a:solidFill>
                <a:effectLst/>
                <a:latin typeface="Helvetica" panose="020B0604020202020204" pitchFamily="34" charset="0"/>
              </a:rPr>
              <a:t>GCRU and BMC developed a COVID Inpatient and Ambulatory research coordination program</a:t>
            </a:r>
          </a:p>
          <a:p>
            <a:pPr lvl="1">
              <a:lnSpc>
                <a:spcPct val="100000"/>
              </a:lnSpc>
              <a:buClr>
                <a:schemeClr val="tx1"/>
              </a:buClr>
              <a:buFont typeface="Wingdings" panose="05000000000000000000" pitchFamily="2" charset="2"/>
              <a:buChar char="Ø"/>
            </a:pPr>
            <a:r>
              <a:rPr lang="en-US" sz="1400" dirty="0">
                <a:solidFill>
                  <a:srgbClr val="000000"/>
                </a:solidFill>
                <a:latin typeface="Helvetica" panose="020B0604020202020204" pitchFamily="34" charset="0"/>
              </a:rPr>
              <a:t>GCRU is a critical partner in pre-award regulatory submissions and floor/clinic research activities</a:t>
            </a:r>
          </a:p>
          <a:p>
            <a:pPr lvl="1">
              <a:lnSpc>
                <a:spcPct val="100000"/>
              </a:lnSpc>
              <a:buClr>
                <a:schemeClr val="tx1"/>
              </a:buClr>
              <a:buFont typeface="Wingdings" panose="05000000000000000000" pitchFamily="2" charset="2"/>
              <a:buChar char="Ø"/>
            </a:pPr>
            <a:r>
              <a:rPr lang="en-US" sz="1400" dirty="0">
                <a:solidFill>
                  <a:srgbClr val="000000"/>
                </a:solidFill>
                <a:latin typeface="Helvetica" panose="020B0604020202020204" pitchFamily="34" charset="0"/>
              </a:rPr>
              <a:t>Centralized Inpatient Research Facilitator to track: not approached, approached, declined, and enrolled  </a:t>
            </a:r>
            <a:r>
              <a:rPr lang="en-US" sz="1400" b="0" i="0" dirty="0">
                <a:solidFill>
                  <a:srgbClr val="000000"/>
                </a:solidFill>
                <a:effectLst/>
                <a:latin typeface="Helvetica" panose="020B0604020202020204" pitchFamily="34" charset="0"/>
              </a:rPr>
              <a:t> </a:t>
            </a:r>
          </a:p>
          <a:p>
            <a:pPr marL="344488" lvl="1" indent="0">
              <a:lnSpc>
                <a:spcPct val="100000"/>
              </a:lnSpc>
              <a:buClr>
                <a:schemeClr val="tx1"/>
              </a:buClr>
              <a:buNone/>
            </a:pPr>
            <a:endParaRPr lang="en-US" sz="1400" b="0" i="0" dirty="0">
              <a:solidFill>
                <a:srgbClr val="000000"/>
              </a:solidFill>
              <a:effectLst/>
              <a:latin typeface="Helvetica" panose="020B0604020202020204" pitchFamily="34" charset="0"/>
            </a:endParaRPr>
          </a:p>
          <a:p>
            <a:pPr>
              <a:lnSpc>
                <a:spcPct val="100000"/>
              </a:lnSpc>
              <a:buClr>
                <a:schemeClr val="tx1"/>
              </a:buClr>
            </a:pPr>
            <a:r>
              <a:rPr lang="en-US" b="0" i="0" dirty="0">
                <a:solidFill>
                  <a:srgbClr val="000000"/>
                </a:solidFill>
                <a:effectLst/>
                <a:latin typeface="Helvetica" panose="020B0604020202020204" pitchFamily="34" charset="0"/>
              </a:rPr>
              <a:t>New Research </a:t>
            </a:r>
            <a:r>
              <a:rPr lang="en-US" b="0" i="0" dirty="0" err="1">
                <a:solidFill>
                  <a:srgbClr val="000000"/>
                </a:solidFill>
                <a:effectLst/>
                <a:latin typeface="Helvetica" panose="020B0604020202020204" pitchFamily="34" charset="0"/>
              </a:rPr>
              <a:t>Biorepository</a:t>
            </a:r>
            <a:endParaRPr lang="en-US" b="0" i="0" dirty="0">
              <a:solidFill>
                <a:srgbClr val="000000"/>
              </a:solidFill>
              <a:effectLst/>
              <a:latin typeface="Helvetica" panose="020B0604020202020204" pitchFamily="34" charset="0"/>
            </a:endParaRPr>
          </a:p>
          <a:p>
            <a:pPr lvl="1">
              <a:lnSpc>
                <a:spcPct val="100000"/>
              </a:lnSpc>
              <a:buClr>
                <a:schemeClr val="tx1"/>
              </a:buClr>
              <a:buFont typeface="Wingdings" panose="05000000000000000000" pitchFamily="2" charset="2"/>
              <a:buChar char="Ø"/>
            </a:pPr>
            <a:r>
              <a:rPr lang="en-US" sz="1400" dirty="0">
                <a:solidFill>
                  <a:srgbClr val="000000"/>
                </a:solidFill>
                <a:latin typeface="Helvetica" panose="020B0604020202020204" pitchFamily="34" charset="0"/>
              </a:rPr>
              <a:t>Dedicated biorepository for the collection of research critical </a:t>
            </a:r>
            <a:r>
              <a:rPr lang="en-US" sz="1400" dirty="0" err="1">
                <a:solidFill>
                  <a:srgbClr val="000000"/>
                </a:solidFill>
                <a:latin typeface="Helvetica" panose="020B0604020202020204" pitchFamily="34" charset="0"/>
              </a:rPr>
              <a:t>biospecimen</a:t>
            </a:r>
            <a:r>
              <a:rPr lang="en-US" sz="1400" dirty="0">
                <a:solidFill>
                  <a:srgbClr val="000000"/>
                </a:solidFill>
                <a:latin typeface="Helvetica" panose="020B0604020202020204" pitchFamily="34" charset="0"/>
              </a:rPr>
              <a:t> samples</a:t>
            </a:r>
          </a:p>
          <a:p>
            <a:pPr marL="344488" lvl="1" indent="0">
              <a:lnSpc>
                <a:spcPct val="100000"/>
              </a:lnSpc>
              <a:buClr>
                <a:schemeClr val="tx1"/>
              </a:buClr>
              <a:buNone/>
            </a:pPr>
            <a:endParaRPr lang="en-US" sz="1400" b="0" i="0" dirty="0">
              <a:solidFill>
                <a:srgbClr val="000000"/>
              </a:solidFill>
              <a:effectLst/>
              <a:latin typeface="Helvetica" panose="020B0604020202020204" pitchFamily="34" charset="0"/>
            </a:endParaRPr>
          </a:p>
          <a:p>
            <a:pPr>
              <a:lnSpc>
                <a:spcPct val="100000"/>
              </a:lnSpc>
              <a:buClr>
                <a:schemeClr val="tx1"/>
              </a:buClr>
            </a:pPr>
            <a:r>
              <a:rPr lang="en-US" dirty="0">
                <a:solidFill>
                  <a:srgbClr val="000000"/>
                </a:solidFill>
                <a:latin typeface="Helvetica" panose="020B0604020202020204" pitchFamily="34" charset="0"/>
              </a:rPr>
              <a:t>Addition of Investigational Phlebotomy Services</a:t>
            </a:r>
          </a:p>
          <a:p>
            <a:pPr lvl="1">
              <a:lnSpc>
                <a:spcPct val="100000"/>
              </a:lnSpc>
              <a:buClr>
                <a:schemeClr val="tx1"/>
              </a:buClr>
              <a:buFont typeface="Wingdings" panose="05000000000000000000" pitchFamily="2" charset="2"/>
              <a:buChar char="Ø"/>
            </a:pPr>
            <a:r>
              <a:rPr lang="en-US" sz="1400" dirty="0">
                <a:solidFill>
                  <a:srgbClr val="000000"/>
                </a:solidFill>
                <a:latin typeface="Helvetica" panose="020B0604020202020204" pitchFamily="34" charset="0"/>
              </a:rPr>
              <a:t>Protected research resources to support clinical trial blood collection</a:t>
            </a:r>
          </a:p>
          <a:p>
            <a:pPr lvl="1">
              <a:lnSpc>
                <a:spcPct val="100000"/>
              </a:lnSpc>
              <a:buClr>
                <a:schemeClr val="tx1"/>
              </a:buClr>
              <a:buFont typeface="Wingdings" panose="05000000000000000000" pitchFamily="2" charset="2"/>
              <a:buChar char="Ø"/>
            </a:pPr>
            <a:endParaRPr lang="en-US" sz="1400" dirty="0">
              <a:solidFill>
                <a:srgbClr val="000000"/>
              </a:solidFill>
              <a:latin typeface="Helvetica" panose="020B0604020202020204" pitchFamily="34" charset="0"/>
            </a:endParaRPr>
          </a:p>
          <a:p>
            <a:pPr>
              <a:lnSpc>
                <a:spcPct val="100000"/>
              </a:lnSpc>
              <a:buClr>
                <a:schemeClr val="tx1"/>
              </a:buClr>
            </a:pPr>
            <a:r>
              <a:rPr lang="en-US" dirty="0">
                <a:solidFill>
                  <a:srgbClr val="000000"/>
                </a:solidFill>
                <a:latin typeface="Helvetica" panose="020B0604020202020204" pitchFamily="34" charset="0"/>
              </a:rPr>
              <a:t>Flagging of Research Patients in Epic </a:t>
            </a:r>
          </a:p>
          <a:p>
            <a:pPr lvl="1">
              <a:lnSpc>
                <a:spcPct val="100000"/>
              </a:lnSpc>
              <a:buClr>
                <a:schemeClr val="tx1"/>
              </a:buClr>
              <a:buFont typeface="Wingdings" panose="05000000000000000000" pitchFamily="2" charset="2"/>
              <a:buChar char="Ø"/>
            </a:pPr>
            <a:r>
              <a:rPr lang="en-US" sz="1400" dirty="0">
                <a:solidFill>
                  <a:srgbClr val="000000"/>
                </a:solidFill>
                <a:latin typeface="Helvetica" panose="020B0604020202020204" pitchFamily="34" charset="0"/>
              </a:rPr>
              <a:t>Supported billing compliance and visibility of patients undergoing research to clinical teams</a:t>
            </a:r>
          </a:p>
          <a:p>
            <a:pPr lvl="1">
              <a:lnSpc>
                <a:spcPct val="100000"/>
              </a:lnSpc>
              <a:buClr>
                <a:schemeClr val="tx1"/>
              </a:buClr>
              <a:buFont typeface="Wingdings" panose="05000000000000000000" pitchFamily="2" charset="2"/>
              <a:buChar char="Ø"/>
            </a:pPr>
            <a:r>
              <a:rPr lang="en-US" sz="1400" dirty="0">
                <a:solidFill>
                  <a:srgbClr val="000000"/>
                </a:solidFill>
                <a:latin typeface="Helvetica" panose="020B0604020202020204" pitchFamily="34" charset="0"/>
              </a:rPr>
              <a:t>Developed remote EMR access for monitors process </a:t>
            </a:r>
            <a:r>
              <a:rPr lang="en-US" sz="1400" dirty="0" err="1">
                <a:solidFill>
                  <a:srgbClr val="000000"/>
                </a:solidFill>
                <a:latin typeface="Helvetica" panose="020B0604020202020204" pitchFamily="34" charset="0"/>
              </a:rPr>
              <a:t>ChartLink</a:t>
            </a:r>
            <a:r>
              <a:rPr lang="en-US" sz="1400" dirty="0">
                <a:solidFill>
                  <a:srgbClr val="000000"/>
                </a:solidFill>
                <a:latin typeface="Helvetica" panose="020B0604020202020204" pitchFamily="34" charset="0"/>
              </a:rPr>
              <a:t> </a:t>
            </a:r>
          </a:p>
          <a:p>
            <a:pPr marL="344488" lvl="1" indent="0">
              <a:lnSpc>
                <a:spcPct val="100000"/>
              </a:lnSpc>
              <a:buClr>
                <a:srgbClr val="FFC000"/>
              </a:buClr>
              <a:buNone/>
            </a:pPr>
            <a:endParaRPr lang="en-US" sz="1400" dirty="0">
              <a:solidFill>
                <a:srgbClr val="000000"/>
              </a:solidFill>
              <a:latin typeface="Helvetica" panose="020B0604020202020204" pitchFamily="34" charset="0"/>
            </a:endParaRPr>
          </a:p>
          <a:p>
            <a:pPr marL="344488" lvl="1" indent="0">
              <a:lnSpc>
                <a:spcPct val="100000"/>
              </a:lnSpc>
              <a:spcBef>
                <a:spcPts val="0"/>
              </a:spcBef>
              <a:buClr>
                <a:schemeClr val="tx1"/>
              </a:buClr>
              <a:buNone/>
            </a:pPr>
            <a:endParaRPr lang="en-US" sz="1400" dirty="0">
              <a:solidFill>
                <a:srgbClr val="000000"/>
              </a:solidFill>
              <a:latin typeface="Helvetica" panose="020B0604020202020204" pitchFamily="34" charset="0"/>
            </a:endParaRPr>
          </a:p>
        </p:txBody>
      </p:sp>
      <p:sp>
        <p:nvSpPr>
          <p:cNvPr id="3" name="Title 2">
            <a:extLst>
              <a:ext uri="{FF2B5EF4-FFF2-40B4-BE49-F238E27FC236}">
                <a16:creationId xmlns:a16="http://schemas.microsoft.com/office/drawing/2014/main" id="{B8E71AC8-20DB-4886-8587-7FF42F516769}"/>
              </a:ext>
            </a:extLst>
          </p:cNvPr>
          <p:cNvSpPr>
            <a:spLocks noGrp="1"/>
          </p:cNvSpPr>
          <p:nvPr>
            <p:ph type="title"/>
          </p:nvPr>
        </p:nvSpPr>
        <p:spPr/>
        <p:txBody>
          <a:bodyPr/>
          <a:lstStyle/>
          <a:p>
            <a:r>
              <a:rPr lang="en-US" sz="2800" dirty="0">
                <a:latin typeface="+mj-lt"/>
                <a:cs typeface="Helvetica" panose="020B0604020202020204" pitchFamily="34" charset="0"/>
              </a:rPr>
              <a:t>New Research Infrastructure April ‘20- Mar ’21: a multifaceted stakeholder approach to succeed </a:t>
            </a:r>
          </a:p>
        </p:txBody>
      </p:sp>
    </p:spTree>
    <p:extLst>
      <p:ext uri="{BB962C8B-B14F-4D97-AF65-F5344CB8AC3E}">
        <p14:creationId xmlns:p14="http://schemas.microsoft.com/office/powerpoint/2010/main" val="1238655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F90AF8-0EDC-41E8-8CCD-E5939C20C2A3}"/>
              </a:ext>
            </a:extLst>
          </p:cNvPr>
          <p:cNvSpPr>
            <a:spLocks noGrp="1"/>
          </p:cNvSpPr>
          <p:nvPr>
            <p:ph idx="1"/>
          </p:nvPr>
        </p:nvSpPr>
        <p:spPr>
          <a:xfrm>
            <a:off x="0" y="950971"/>
            <a:ext cx="9144000" cy="5175176"/>
          </a:xfrm>
        </p:spPr>
        <p:txBody>
          <a:bodyPr/>
          <a:lstStyle/>
          <a:p>
            <a:pPr>
              <a:lnSpc>
                <a:spcPct val="100000"/>
              </a:lnSpc>
              <a:buClrTx/>
            </a:pPr>
            <a:r>
              <a:rPr lang="en-US" dirty="0">
                <a:solidFill>
                  <a:srgbClr val="000000"/>
                </a:solidFill>
                <a:latin typeface="Helvetica" panose="020B0604020202020204" pitchFamily="34" charset="0"/>
              </a:rPr>
              <a:t>Identified immediate diversity and inclusion budget gaps across COVID trials</a:t>
            </a:r>
          </a:p>
          <a:p>
            <a:pPr lvl="1">
              <a:lnSpc>
                <a:spcPct val="100000"/>
              </a:lnSpc>
              <a:buClrTx/>
              <a:buFont typeface="Wingdings" panose="05000000000000000000" pitchFamily="2" charset="2"/>
              <a:buChar char="Ø"/>
            </a:pPr>
            <a:r>
              <a:rPr lang="en-US" sz="1400" dirty="0">
                <a:latin typeface="Helvetica" panose="020B0604020202020204" pitchFamily="34" charset="0"/>
              </a:rPr>
              <a:t>Organized consent translation in 4 primary languages and collaboration with interpreter services </a:t>
            </a:r>
          </a:p>
          <a:p>
            <a:pPr lvl="1">
              <a:lnSpc>
                <a:spcPct val="100000"/>
              </a:lnSpc>
              <a:buClrTx/>
              <a:buFont typeface="Wingdings" panose="05000000000000000000" pitchFamily="2" charset="2"/>
              <a:buChar char="Ø"/>
            </a:pPr>
            <a:r>
              <a:rPr lang="en-US" sz="1400" dirty="0">
                <a:solidFill>
                  <a:srgbClr val="000000"/>
                </a:solidFill>
                <a:latin typeface="Helvetica" panose="020B0604020202020204" pitchFamily="34" charset="0"/>
              </a:rPr>
              <a:t>Suggested transportation services in addition to participant stipend </a:t>
            </a:r>
          </a:p>
          <a:p>
            <a:pPr lvl="1">
              <a:lnSpc>
                <a:spcPct val="100000"/>
              </a:lnSpc>
              <a:buClrTx/>
              <a:buFont typeface="Wingdings" panose="05000000000000000000" pitchFamily="2" charset="2"/>
              <a:buChar char="Ø"/>
            </a:pPr>
            <a:r>
              <a:rPr lang="en-US" sz="1400" dirty="0">
                <a:latin typeface="Helvetica" panose="020B0604020202020204" pitchFamily="34" charset="0"/>
              </a:rPr>
              <a:t>Collaborated with marketing and communications </a:t>
            </a:r>
          </a:p>
          <a:p>
            <a:pPr lvl="1">
              <a:lnSpc>
                <a:spcPct val="100000"/>
              </a:lnSpc>
              <a:buClrTx/>
              <a:buFontTx/>
              <a:buChar char="-"/>
            </a:pPr>
            <a:endParaRPr lang="en-US" sz="1400" dirty="0">
              <a:solidFill>
                <a:srgbClr val="000000"/>
              </a:solidFill>
              <a:latin typeface="Helvetica" panose="020B0604020202020204" pitchFamily="34" charset="0"/>
            </a:endParaRPr>
          </a:p>
          <a:p>
            <a:pPr>
              <a:lnSpc>
                <a:spcPct val="100000"/>
              </a:lnSpc>
              <a:buClrTx/>
            </a:pPr>
            <a:r>
              <a:rPr lang="en-US" dirty="0">
                <a:solidFill>
                  <a:srgbClr val="000000"/>
                </a:solidFill>
                <a:latin typeface="Helvetica" panose="020B0604020202020204" pitchFamily="34" charset="0"/>
              </a:rPr>
              <a:t>Hosted two interns from Urban College of Boston (UCB) in Michael </a:t>
            </a:r>
            <a:r>
              <a:rPr lang="en-US" dirty="0" err="1">
                <a:solidFill>
                  <a:srgbClr val="000000"/>
                </a:solidFill>
                <a:latin typeface="Helvetica" panose="020B0604020202020204" pitchFamily="34" charset="0"/>
              </a:rPr>
              <a:t>Paasche-Orlow’s</a:t>
            </a:r>
            <a:r>
              <a:rPr lang="en-US" dirty="0">
                <a:solidFill>
                  <a:srgbClr val="000000"/>
                </a:solidFill>
                <a:latin typeface="Helvetica" panose="020B0604020202020204" pitchFamily="34" charset="0"/>
              </a:rPr>
              <a:t> team </a:t>
            </a:r>
          </a:p>
          <a:p>
            <a:pPr lvl="1">
              <a:lnSpc>
                <a:spcPct val="100000"/>
              </a:lnSpc>
              <a:buClrTx/>
              <a:buFont typeface="Wingdings" panose="05000000000000000000" pitchFamily="2" charset="2"/>
              <a:buChar char="Ø"/>
            </a:pPr>
            <a:r>
              <a:rPr lang="en-US" sz="1400" dirty="0">
                <a:solidFill>
                  <a:srgbClr val="000000"/>
                </a:solidFill>
                <a:latin typeface="Helvetica" panose="020B0604020202020204" pitchFamily="34" charset="0"/>
              </a:rPr>
              <a:t>Independent, non-profit 501(c)3 co-educational two-year college established to provide the opportunity for post-secondary education and professional advancement to those in the urban community traditionally underserved by higher education</a:t>
            </a:r>
          </a:p>
          <a:p>
            <a:pPr lvl="1">
              <a:lnSpc>
                <a:spcPct val="100000"/>
              </a:lnSpc>
              <a:buClrTx/>
              <a:buFont typeface="Wingdings" panose="05000000000000000000" pitchFamily="2" charset="2"/>
              <a:buChar char="Ø"/>
            </a:pPr>
            <a:r>
              <a:rPr lang="en-US" sz="1400" dirty="0">
                <a:solidFill>
                  <a:srgbClr val="000000"/>
                </a:solidFill>
                <a:latin typeface="Helvetica" panose="020B0604020202020204" pitchFamily="34" charset="0"/>
              </a:rPr>
              <a:t>UCB enrolled student body is 82% Black or </a:t>
            </a:r>
            <a:r>
              <a:rPr lang="en-US" sz="1400" dirty="0" err="1">
                <a:solidFill>
                  <a:srgbClr val="000000"/>
                </a:solidFill>
                <a:latin typeface="Helvetica" panose="020B0604020202020204" pitchFamily="34" charset="0"/>
              </a:rPr>
              <a:t>LantinX</a:t>
            </a:r>
            <a:r>
              <a:rPr lang="en-US" sz="1400" dirty="0">
                <a:solidFill>
                  <a:srgbClr val="000000"/>
                </a:solidFill>
                <a:latin typeface="Helvetica" panose="020B0604020202020204" pitchFamily="34" charset="0"/>
              </a:rPr>
              <a:t>, ~2/3 are learning English as a second language. Urban College grants an Associate of Arts degree as well as Certificate programs in 11 areas</a:t>
            </a:r>
          </a:p>
          <a:p>
            <a:pPr lvl="1">
              <a:lnSpc>
                <a:spcPct val="100000"/>
              </a:lnSpc>
              <a:buClrTx/>
              <a:buFont typeface="Wingdings" panose="05000000000000000000" pitchFamily="2" charset="2"/>
              <a:buChar char="Ø"/>
            </a:pPr>
            <a:r>
              <a:rPr lang="en-US" sz="1400" dirty="0"/>
              <a:t>In 2020, Urban College launched a new program entitled The Research Apprenticeship Multicultural Partnership (RAMP) Program at Urban College of Boston. The RAMP Program leads to an academic certificate in Clinical Research Coordination and is aimed at training the next generation of clinical research professionals</a:t>
            </a:r>
            <a:endParaRPr lang="en-US" sz="1400" dirty="0">
              <a:solidFill>
                <a:srgbClr val="000000"/>
              </a:solidFill>
              <a:latin typeface="Helvetica" panose="020B0604020202020204" pitchFamily="34" charset="0"/>
            </a:endParaRPr>
          </a:p>
          <a:p>
            <a:pPr lvl="1">
              <a:lnSpc>
                <a:spcPct val="100000"/>
              </a:lnSpc>
              <a:buClrTx/>
              <a:buFont typeface="Wingdings" panose="05000000000000000000" pitchFamily="2" charset="2"/>
              <a:buChar char="Ø"/>
            </a:pPr>
            <a:endParaRPr lang="en-US" dirty="0">
              <a:solidFill>
                <a:srgbClr val="000000"/>
              </a:solidFill>
              <a:latin typeface="Helvetica" panose="020B0604020202020204" pitchFamily="34" charset="0"/>
            </a:endParaRPr>
          </a:p>
          <a:p>
            <a:pPr>
              <a:lnSpc>
                <a:spcPct val="100000"/>
              </a:lnSpc>
              <a:buClrTx/>
            </a:pPr>
            <a:r>
              <a:rPr lang="en-US" dirty="0">
                <a:solidFill>
                  <a:srgbClr val="000000"/>
                </a:solidFill>
                <a:latin typeface="Helvetica" panose="020B0604020202020204" pitchFamily="34" charset="0"/>
              </a:rPr>
              <a:t>Created Clinical Research Network – March 2021</a:t>
            </a:r>
          </a:p>
          <a:p>
            <a:pPr lvl="1">
              <a:lnSpc>
                <a:spcPct val="100000"/>
              </a:lnSpc>
              <a:buClrTx/>
              <a:buFont typeface="Wingdings" panose="05000000000000000000" pitchFamily="2" charset="2"/>
              <a:buChar char="Ø"/>
            </a:pPr>
            <a:r>
              <a:rPr lang="en-US" sz="1400" dirty="0">
                <a:solidFill>
                  <a:srgbClr val="000000"/>
                </a:solidFill>
                <a:latin typeface="Helvetica" panose="020B0604020202020204" pitchFamily="34" charset="0"/>
              </a:rPr>
              <a:t>Determined by COVID-19 physicians and administration that ACTIV trials would become BMC’s priority</a:t>
            </a:r>
          </a:p>
          <a:p>
            <a:pPr lvl="1">
              <a:lnSpc>
                <a:spcPct val="100000"/>
              </a:lnSpc>
              <a:buClrTx/>
              <a:buFont typeface="Wingdings" panose="05000000000000000000" pitchFamily="2" charset="2"/>
              <a:buChar char="Ø"/>
            </a:pPr>
            <a:r>
              <a:rPr lang="en-US" sz="1400" dirty="0">
                <a:solidFill>
                  <a:srgbClr val="000000"/>
                </a:solidFill>
                <a:latin typeface="Helvetica" panose="020B0604020202020204" pitchFamily="34" charset="0"/>
              </a:rPr>
              <a:t>Implemented dedicated team to oversee the NIH sponsored ACTIV studies, due to under resourced PIs</a:t>
            </a:r>
          </a:p>
          <a:p>
            <a:pPr lvl="1">
              <a:lnSpc>
                <a:spcPct val="100000"/>
              </a:lnSpc>
              <a:buClrTx/>
              <a:buFont typeface="Wingdings" panose="05000000000000000000" pitchFamily="2" charset="2"/>
              <a:buChar char="Ø"/>
            </a:pPr>
            <a:r>
              <a:rPr lang="en-US" sz="1400" dirty="0">
                <a:solidFill>
                  <a:srgbClr val="000000"/>
                </a:solidFill>
                <a:latin typeface="Helvetica" panose="020B0604020202020204" pitchFamily="34" charset="0"/>
              </a:rPr>
              <a:t>Committed to improving diversity in research; engage BMC’s underserved population through ACTIV</a:t>
            </a:r>
          </a:p>
          <a:p>
            <a:pPr marL="344488" lvl="1" indent="0">
              <a:lnSpc>
                <a:spcPct val="100000"/>
              </a:lnSpc>
              <a:spcBef>
                <a:spcPts val="0"/>
              </a:spcBef>
              <a:buClr>
                <a:schemeClr val="tx1"/>
              </a:buClr>
              <a:buNone/>
            </a:pPr>
            <a:endParaRPr lang="en-US" sz="1400" dirty="0">
              <a:solidFill>
                <a:srgbClr val="000000"/>
              </a:solidFill>
              <a:latin typeface="Helvetica" panose="020B0604020202020204" pitchFamily="34" charset="0"/>
            </a:endParaRPr>
          </a:p>
        </p:txBody>
      </p:sp>
      <p:sp>
        <p:nvSpPr>
          <p:cNvPr id="3" name="Title 2">
            <a:extLst>
              <a:ext uri="{FF2B5EF4-FFF2-40B4-BE49-F238E27FC236}">
                <a16:creationId xmlns:a16="http://schemas.microsoft.com/office/drawing/2014/main" id="{B8E71AC8-20DB-4886-8587-7FF42F516769}"/>
              </a:ext>
            </a:extLst>
          </p:cNvPr>
          <p:cNvSpPr>
            <a:spLocks noGrp="1"/>
          </p:cNvSpPr>
          <p:nvPr>
            <p:ph type="title"/>
          </p:nvPr>
        </p:nvSpPr>
        <p:spPr/>
        <p:txBody>
          <a:bodyPr/>
          <a:lstStyle/>
          <a:p>
            <a:r>
              <a:rPr lang="en-US" sz="2800" dirty="0">
                <a:latin typeface="+mj-lt"/>
                <a:cs typeface="Helvetica" panose="020B0604020202020204" pitchFamily="34" charset="0"/>
              </a:rPr>
              <a:t>New Research Infrastructure April ‘20- Mar ’21: future of BMC clinical research is inclusive</a:t>
            </a:r>
          </a:p>
        </p:txBody>
      </p:sp>
    </p:spTree>
    <p:extLst>
      <p:ext uri="{BB962C8B-B14F-4D97-AF65-F5344CB8AC3E}">
        <p14:creationId xmlns:p14="http://schemas.microsoft.com/office/powerpoint/2010/main" val="586507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kern="0" dirty="0"/>
              <a:t>COVID-19 Study Summary – Active/Completed Studies: 25 as of April 9, 2021</a:t>
            </a:r>
            <a:endParaRPr lang="en-US" sz="2800" dirty="0"/>
          </a:p>
        </p:txBody>
      </p:sp>
      <p:pic>
        <p:nvPicPr>
          <p:cNvPr id="4" name="Picture 3"/>
          <p:cNvPicPr>
            <a:picLocks noChangeAspect="1"/>
          </p:cNvPicPr>
          <p:nvPr/>
        </p:nvPicPr>
        <p:blipFill>
          <a:blip r:embed="rId3"/>
          <a:stretch>
            <a:fillRect/>
          </a:stretch>
        </p:blipFill>
        <p:spPr>
          <a:xfrm>
            <a:off x="173828" y="1289956"/>
            <a:ext cx="8752621" cy="4659355"/>
          </a:xfrm>
          <a:prstGeom prst="rect">
            <a:avLst/>
          </a:prstGeom>
        </p:spPr>
      </p:pic>
      <p:sp>
        <p:nvSpPr>
          <p:cNvPr id="5" name="5-Point Star 4"/>
          <p:cNvSpPr/>
          <p:nvPr/>
        </p:nvSpPr>
        <p:spPr>
          <a:xfrm>
            <a:off x="0" y="2987748"/>
            <a:ext cx="212651" cy="191386"/>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17558" y="4770600"/>
            <a:ext cx="212651" cy="191386"/>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28191" y="5168569"/>
            <a:ext cx="212651" cy="191386"/>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1898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B61824-EA43-4147-B051-789112169741}"/>
              </a:ext>
            </a:extLst>
          </p:cNvPr>
          <p:cNvSpPr>
            <a:spLocks noGrp="1"/>
          </p:cNvSpPr>
          <p:nvPr>
            <p:ph idx="1"/>
          </p:nvPr>
        </p:nvSpPr>
        <p:spPr>
          <a:xfrm>
            <a:off x="67952" y="911350"/>
            <a:ext cx="8754413" cy="5175176"/>
          </a:xfrm>
        </p:spPr>
        <p:txBody>
          <a:bodyPr/>
          <a:lstStyle/>
          <a:p>
            <a:endParaRPr lang="en-US" b="1" dirty="0"/>
          </a:p>
          <a:p>
            <a:pPr marL="0" indent="0">
              <a:buNone/>
            </a:pPr>
            <a:endParaRPr lang="en-US" dirty="0"/>
          </a:p>
        </p:txBody>
      </p:sp>
      <p:sp>
        <p:nvSpPr>
          <p:cNvPr id="4" name="Title 3">
            <a:extLst>
              <a:ext uri="{FF2B5EF4-FFF2-40B4-BE49-F238E27FC236}">
                <a16:creationId xmlns:a16="http://schemas.microsoft.com/office/drawing/2014/main" id="{7DC579BB-7C1D-415C-A29D-700A0A38F63C}"/>
              </a:ext>
            </a:extLst>
          </p:cNvPr>
          <p:cNvSpPr>
            <a:spLocks noGrp="1"/>
          </p:cNvSpPr>
          <p:nvPr>
            <p:ph type="title"/>
          </p:nvPr>
        </p:nvSpPr>
        <p:spPr/>
        <p:txBody>
          <a:bodyPr/>
          <a:lstStyle/>
          <a:p>
            <a:r>
              <a:rPr lang="en-US" sz="2800" dirty="0"/>
              <a:t>Clinical Research Network structure </a:t>
            </a:r>
          </a:p>
        </p:txBody>
      </p:sp>
      <p:pic>
        <p:nvPicPr>
          <p:cNvPr id="8" name="Picture 7"/>
          <p:cNvPicPr>
            <a:picLocks noChangeAspect="1"/>
          </p:cNvPicPr>
          <p:nvPr/>
        </p:nvPicPr>
        <p:blipFill>
          <a:blip r:embed="rId3"/>
          <a:stretch>
            <a:fillRect/>
          </a:stretch>
        </p:blipFill>
        <p:spPr>
          <a:xfrm>
            <a:off x="361506" y="1033218"/>
            <a:ext cx="7767527" cy="5381538"/>
          </a:xfrm>
          <a:prstGeom prst="rect">
            <a:avLst/>
          </a:prstGeom>
        </p:spPr>
      </p:pic>
    </p:spTree>
    <p:extLst>
      <p:ext uri="{BB962C8B-B14F-4D97-AF65-F5344CB8AC3E}">
        <p14:creationId xmlns:p14="http://schemas.microsoft.com/office/powerpoint/2010/main" val="2695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5DDC45-5286-42D4-B69B-3613436DCCDE}"/>
              </a:ext>
            </a:extLst>
          </p:cNvPr>
          <p:cNvSpPr>
            <a:spLocks noGrp="1"/>
          </p:cNvSpPr>
          <p:nvPr>
            <p:ph type="title"/>
          </p:nvPr>
        </p:nvSpPr>
        <p:spPr/>
        <p:txBody>
          <a:bodyPr/>
          <a:lstStyle/>
          <a:p>
            <a:r>
              <a:rPr lang="en-US" altLang="en-US" sz="2800" dirty="0">
                <a:latin typeface="Helvetica" panose="020B0604020202020204" pitchFamily="34" charset="0"/>
                <a:ea typeface="ＭＳ Ｐゴシック" pitchFamily="-84" charset="-128"/>
                <a:cs typeface="Helvetica" panose="020B0604020202020204" pitchFamily="34" charset="0"/>
              </a:rPr>
              <a:t>Clinical Research Network Team</a:t>
            </a:r>
            <a:endParaRPr lang="en-US" sz="2800" dirty="0">
              <a:latin typeface="Helvetica" panose="020B0604020202020204" pitchFamily="34" charset="0"/>
              <a:cs typeface="Helvetica" panose="020B0604020202020204" pitchFamily="34" charset="0"/>
            </a:endParaRPr>
          </a:p>
        </p:txBody>
      </p:sp>
      <p:pic>
        <p:nvPicPr>
          <p:cNvPr id="5" name="Picture 2" descr="Ryan Schroeder">
            <a:extLst>
              <a:ext uri="{FF2B5EF4-FFF2-40B4-BE49-F238E27FC236}">
                <a16:creationId xmlns:a16="http://schemas.microsoft.com/office/drawing/2014/main" id="{491A9061-556A-4C8E-A6DB-CF8467EDEC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143" y="4414276"/>
            <a:ext cx="1382074" cy="1235996"/>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2">
            <a:extLst>
              <a:ext uri="{FF2B5EF4-FFF2-40B4-BE49-F238E27FC236}">
                <a16:creationId xmlns:a16="http://schemas.microsoft.com/office/drawing/2014/main" id="{005B4A94-7227-4702-9618-2D8A93DB86F4}"/>
              </a:ext>
            </a:extLst>
          </p:cNvPr>
          <p:cNvSpPr txBox="1">
            <a:spLocks/>
          </p:cNvSpPr>
          <p:nvPr/>
        </p:nvSpPr>
        <p:spPr>
          <a:xfrm>
            <a:off x="492495" y="5687757"/>
            <a:ext cx="1933371" cy="368167"/>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pPr>
            <a:r>
              <a:rPr lang="en-US" sz="1050" b="1" dirty="0">
                <a:solidFill>
                  <a:schemeClr val="accent1">
                    <a:lumMod val="50000"/>
                  </a:schemeClr>
                </a:solidFill>
                <a:latin typeface="Helvetica" panose="020B0604020202020204" pitchFamily="34" charset="0"/>
                <a:cs typeface="Helvetica" panose="020B0604020202020204" pitchFamily="34" charset="0"/>
              </a:rPr>
              <a:t>Ryan Schroeder</a:t>
            </a:r>
          </a:p>
          <a:p>
            <a:pPr marL="0" indent="0" algn="ctr" fontAlgn="auto">
              <a:spcAft>
                <a:spcPts val="0"/>
              </a:spcAft>
              <a:buNone/>
            </a:pPr>
            <a:r>
              <a:rPr lang="en-US" sz="1050" b="1" dirty="0">
                <a:latin typeface="Helvetica" panose="020B0604020202020204" pitchFamily="34" charset="0"/>
                <a:cs typeface="Helvetica" panose="020B0604020202020204" pitchFamily="34" charset="0"/>
              </a:rPr>
              <a:t>Director, Clinical Research Network</a:t>
            </a:r>
          </a:p>
        </p:txBody>
      </p:sp>
      <p:pic>
        <p:nvPicPr>
          <p:cNvPr id="9" name="Picture 4" descr="Lyncy Ha headshot">
            <a:extLst>
              <a:ext uri="{FF2B5EF4-FFF2-40B4-BE49-F238E27FC236}">
                <a16:creationId xmlns:a16="http://schemas.microsoft.com/office/drawing/2014/main" id="{616CCDE8-ED4E-4F7E-89A3-A04AB7941F3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flipH="1">
            <a:off x="3744516" y="4301802"/>
            <a:ext cx="1097189" cy="13410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Stephanie Lorfils">
            <a:extLst>
              <a:ext uri="{FF2B5EF4-FFF2-40B4-BE49-F238E27FC236}">
                <a16:creationId xmlns:a16="http://schemas.microsoft.com/office/drawing/2014/main" id="{F6B3AD21-A291-4A47-A988-C5913B309A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1295" y="4340701"/>
            <a:ext cx="1321068" cy="1309571"/>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2">
            <a:extLst>
              <a:ext uri="{FF2B5EF4-FFF2-40B4-BE49-F238E27FC236}">
                <a16:creationId xmlns:a16="http://schemas.microsoft.com/office/drawing/2014/main" id="{738703B6-EBAD-470B-8E57-4489AEE176C1}"/>
              </a:ext>
            </a:extLst>
          </p:cNvPr>
          <p:cNvSpPr txBox="1">
            <a:spLocks/>
          </p:cNvSpPr>
          <p:nvPr/>
        </p:nvSpPr>
        <p:spPr>
          <a:xfrm>
            <a:off x="3326424" y="5660515"/>
            <a:ext cx="1933371" cy="368167"/>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pPr>
            <a:r>
              <a:rPr lang="en-US" sz="1050" b="1" dirty="0">
                <a:solidFill>
                  <a:schemeClr val="accent1">
                    <a:lumMod val="50000"/>
                  </a:schemeClr>
                </a:solidFill>
                <a:latin typeface="Helvetica" panose="020B0604020202020204" pitchFamily="34" charset="0"/>
                <a:cs typeface="Helvetica" panose="020B0604020202020204" pitchFamily="34" charset="0"/>
              </a:rPr>
              <a:t>Lyncy Ha</a:t>
            </a:r>
          </a:p>
          <a:p>
            <a:pPr marL="0" indent="0" algn="ctr" fontAlgn="auto">
              <a:spcAft>
                <a:spcPts val="0"/>
              </a:spcAft>
              <a:buNone/>
            </a:pPr>
            <a:r>
              <a:rPr lang="en-US" sz="1050" b="1" dirty="0">
                <a:latin typeface="Helvetica" panose="020B0604020202020204" pitchFamily="34" charset="0"/>
                <a:cs typeface="Helvetica" panose="020B0604020202020204" pitchFamily="34" charset="0"/>
              </a:rPr>
              <a:t>ACTIV Program Manager</a:t>
            </a:r>
          </a:p>
        </p:txBody>
      </p:sp>
      <p:sp>
        <p:nvSpPr>
          <p:cNvPr id="14" name="Text Placeholder 2">
            <a:extLst>
              <a:ext uri="{FF2B5EF4-FFF2-40B4-BE49-F238E27FC236}">
                <a16:creationId xmlns:a16="http://schemas.microsoft.com/office/drawing/2014/main" id="{A5417EB2-E32A-4B20-9E5D-1D1D6D556380}"/>
              </a:ext>
            </a:extLst>
          </p:cNvPr>
          <p:cNvSpPr txBox="1">
            <a:spLocks/>
          </p:cNvSpPr>
          <p:nvPr/>
        </p:nvSpPr>
        <p:spPr>
          <a:xfrm>
            <a:off x="6445144" y="5684578"/>
            <a:ext cx="1933371" cy="368167"/>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pPr>
            <a:r>
              <a:rPr lang="en-US" sz="1050" b="1" dirty="0">
                <a:solidFill>
                  <a:schemeClr val="accent1">
                    <a:lumMod val="50000"/>
                  </a:schemeClr>
                </a:solidFill>
                <a:latin typeface="Helvetica" panose="020B0604020202020204" pitchFamily="34" charset="0"/>
                <a:cs typeface="Helvetica" panose="020B0604020202020204" pitchFamily="34" charset="0"/>
              </a:rPr>
              <a:t>Stephaie Lorfils</a:t>
            </a:r>
          </a:p>
          <a:p>
            <a:pPr marL="0" indent="0" algn="ctr" fontAlgn="auto">
              <a:spcAft>
                <a:spcPts val="0"/>
              </a:spcAft>
              <a:buNone/>
            </a:pPr>
            <a:r>
              <a:rPr lang="en-US" sz="1050" b="1" dirty="0">
                <a:latin typeface="Helvetica" panose="020B0604020202020204" pitchFamily="34" charset="0"/>
                <a:cs typeface="Helvetica" panose="020B0604020202020204" pitchFamily="34" charset="0"/>
              </a:rPr>
              <a:t>Community Engagement Recruitment Specialist</a:t>
            </a:r>
          </a:p>
        </p:txBody>
      </p:sp>
      <p:sp>
        <p:nvSpPr>
          <p:cNvPr id="15" name="TextBox 14">
            <a:extLst>
              <a:ext uri="{FF2B5EF4-FFF2-40B4-BE49-F238E27FC236}">
                <a16:creationId xmlns:a16="http://schemas.microsoft.com/office/drawing/2014/main" id="{83CEFF77-967F-4108-B087-29004429CDD1}"/>
              </a:ext>
            </a:extLst>
          </p:cNvPr>
          <p:cNvSpPr txBox="1"/>
          <p:nvPr/>
        </p:nvSpPr>
        <p:spPr>
          <a:xfrm>
            <a:off x="558668" y="1215189"/>
            <a:ext cx="7911564" cy="2308324"/>
          </a:xfrm>
          <a:prstGeom prst="rect">
            <a:avLst/>
          </a:prstGeom>
          <a:noFill/>
        </p:spPr>
        <p:txBody>
          <a:bodyPr wrap="square" rtlCol="0">
            <a:spAutoFit/>
          </a:bodyPr>
          <a:lstStyle/>
          <a:p>
            <a:r>
              <a:rPr lang="en-US" sz="1600" b="1" dirty="0">
                <a:latin typeface="Helvetica" panose="020B0604020202020204" pitchFamily="34" charset="0"/>
                <a:cs typeface="Helvetica" panose="020B0604020202020204" pitchFamily="34" charset="0"/>
              </a:rPr>
              <a:t>Clinical Research Network (CRN) Mission</a:t>
            </a:r>
            <a:r>
              <a:rPr lang="en-US" sz="1600" dirty="0">
                <a:latin typeface="Helvetica" panose="020B0604020202020204" pitchFamily="34" charset="0"/>
                <a:cs typeface="Helvetica" panose="020B0604020202020204" pitchFamily="34" charset="0"/>
              </a:rPr>
              <a:t>: Develop a community engagement and equity support structure to ensure BMC is a world class research organization and is inclusive of our diverse patient population for the ACTIV trials.</a:t>
            </a:r>
          </a:p>
          <a:p>
            <a:endParaRPr lang="en-US" sz="1600" dirty="0">
              <a:latin typeface="Helvetica" panose="020B0604020202020204" pitchFamily="34" charset="0"/>
              <a:cs typeface="Helvetica" panose="020B0604020202020204" pitchFamily="34" charset="0"/>
            </a:endParaRPr>
          </a:p>
          <a:p>
            <a:r>
              <a:rPr lang="en-US" sz="1600" b="1" dirty="0">
                <a:latin typeface="Helvetica" panose="020B0604020202020204" pitchFamily="34" charset="0"/>
                <a:cs typeface="Helvetica" panose="020B0604020202020204" pitchFamily="34" charset="0"/>
              </a:rPr>
              <a:t>Scope of the CRN:</a:t>
            </a:r>
            <a:r>
              <a:rPr lang="en-US" sz="1600" dirty="0">
                <a:latin typeface="Helvetica" panose="020B0604020202020204" pitchFamily="34" charset="0"/>
                <a:cs typeface="Helvetica" panose="020B0604020202020204" pitchFamily="34" charset="0"/>
              </a:rPr>
              <a:t>  </a:t>
            </a:r>
          </a:p>
          <a:p>
            <a:endParaRPr lang="en-US" sz="1600" dirty="0">
              <a:latin typeface="Helvetica" panose="020B0604020202020204" pitchFamily="34" charset="0"/>
              <a:cs typeface="Helvetica" panose="020B0604020202020204" pitchFamily="34" charset="0"/>
            </a:endParaRPr>
          </a:p>
          <a:p>
            <a:pPr marL="285750" indent="-285750">
              <a:buFont typeface="Wingdings" panose="05000000000000000000" pitchFamily="2" charset="2"/>
              <a:buChar char="§"/>
            </a:pPr>
            <a:r>
              <a:rPr lang="en-US" sz="1600" dirty="0">
                <a:latin typeface="Helvetica" panose="020B0604020202020204" pitchFamily="34" charset="0"/>
                <a:cs typeface="Helvetica" panose="020B0604020202020204" pitchFamily="34" charset="0"/>
              </a:rPr>
              <a:t>Oversee lifecycle of the ACTIV COVID Research Trials </a:t>
            </a:r>
          </a:p>
          <a:p>
            <a:pPr marL="285750" indent="-285750">
              <a:buFont typeface="Wingdings" panose="05000000000000000000" pitchFamily="2" charset="2"/>
              <a:buChar char="§"/>
            </a:pPr>
            <a:r>
              <a:rPr lang="en-US" sz="1600" dirty="0">
                <a:latin typeface="Helvetica" panose="020B0604020202020204" pitchFamily="34" charset="0"/>
                <a:cs typeface="Helvetica" panose="020B0604020202020204" pitchFamily="34" charset="0"/>
              </a:rPr>
              <a:t>Develop and deploy an ACTIV trial Community Engagement strategy with BMC care providers and patients  </a:t>
            </a:r>
          </a:p>
        </p:txBody>
      </p:sp>
    </p:spTree>
    <p:extLst>
      <p:ext uri="{BB962C8B-B14F-4D97-AF65-F5344CB8AC3E}">
        <p14:creationId xmlns:p14="http://schemas.microsoft.com/office/powerpoint/2010/main" val="632904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a:t>Community Engagement ACTIV investment opportunities</a:t>
            </a:r>
            <a:endParaRPr lang="en-US" sz="2800" dirty="0">
              <a:latin typeface="+mj-lt"/>
            </a:endParaRPr>
          </a:p>
        </p:txBody>
      </p:sp>
      <p:graphicFrame>
        <p:nvGraphicFramePr>
          <p:cNvPr id="9" name="Table 8"/>
          <p:cNvGraphicFramePr>
            <a:graphicFrameLocks noGrp="1"/>
          </p:cNvGraphicFramePr>
          <p:nvPr>
            <p:extLst>
              <p:ext uri="{D42A27DB-BD31-4B8C-83A1-F6EECF244321}">
                <p14:modId xmlns:p14="http://schemas.microsoft.com/office/powerpoint/2010/main" val="73354993"/>
              </p:ext>
            </p:extLst>
          </p:nvPr>
        </p:nvGraphicFramePr>
        <p:xfrm>
          <a:off x="42527" y="1014228"/>
          <a:ext cx="9048307" cy="5344041"/>
        </p:xfrm>
        <a:graphic>
          <a:graphicData uri="http://schemas.openxmlformats.org/drawingml/2006/table">
            <a:tbl>
              <a:tblPr firstRow="1" bandRow="1">
                <a:tableStyleId>{5C22544A-7EE6-4342-B048-85BDC9FD1C3A}</a:tableStyleId>
              </a:tblPr>
              <a:tblGrid>
                <a:gridCol w="4265013">
                  <a:extLst>
                    <a:ext uri="{9D8B030D-6E8A-4147-A177-3AD203B41FA5}">
                      <a16:colId xmlns:a16="http://schemas.microsoft.com/office/drawing/2014/main" val="20000"/>
                    </a:ext>
                  </a:extLst>
                </a:gridCol>
                <a:gridCol w="211511">
                  <a:extLst>
                    <a:ext uri="{9D8B030D-6E8A-4147-A177-3AD203B41FA5}">
                      <a16:colId xmlns:a16="http://schemas.microsoft.com/office/drawing/2014/main" val="20001"/>
                    </a:ext>
                  </a:extLst>
                </a:gridCol>
                <a:gridCol w="4571783">
                  <a:extLst>
                    <a:ext uri="{9D8B030D-6E8A-4147-A177-3AD203B41FA5}">
                      <a16:colId xmlns:a16="http://schemas.microsoft.com/office/drawing/2014/main" val="20002"/>
                    </a:ext>
                  </a:extLst>
                </a:gridCol>
              </a:tblGrid>
              <a:tr h="389230">
                <a:tc>
                  <a:txBody>
                    <a:bodyPr/>
                    <a:lstStyle/>
                    <a:p>
                      <a:r>
                        <a:rPr lang="en-US" dirty="0">
                          <a:solidFill>
                            <a:schemeClr val="tx2"/>
                          </a:solidFill>
                        </a:rPr>
                        <a:t>Ground water infrastructure</a:t>
                      </a:r>
                    </a:p>
                  </a:txBody>
                  <a:tcPr/>
                </a:tc>
                <a:tc>
                  <a:txBody>
                    <a:bodyPr/>
                    <a:lstStyle/>
                    <a:p>
                      <a:endParaRPr lang="en-US" dirty="0">
                        <a:solidFill>
                          <a:schemeClr val="tx2"/>
                        </a:solidFill>
                      </a:endParaRPr>
                    </a:p>
                  </a:txBody>
                  <a:tcPr>
                    <a:solidFill>
                      <a:schemeClr val="tx2">
                        <a:lumMod val="50000"/>
                      </a:schemeClr>
                    </a:solidFill>
                  </a:tcPr>
                </a:tc>
                <a:tc>
                  <a:txBody>
                    <a:bodyPr/>
                    <a:lstStyle/>
                    <a:p>
                      <a:r>
                        <a:rPr lang="en-US" dirty="0">
                          <a:solidFill>
                            <a:schemeClr val="tx2"/>
                          </a:solidFill>
                        </a:rPr>
                        <a:t>Study specific costs  </a:t>
                      </a:r>
                    </a:p>
                  </a:txBody>
                  <a:tcPr/>
                </a:tc>
                <a:extLst>
                  <a:ext uri="{0D108BD9-81ED-4DB2-BD59-A6C34878D82A}">
                    <a16:rowId xmlns:a16="http://schemas.microsoft.com/office/drawing/2014/main" val="10000"/>
                  </a:ext>
                </a:extLst>
              </a:tr>
              <a:tr h="371700">
                <a:tc>
                  <a:txBody>
                    <a:bodyPr/>
                    <a:lstStyle/>
                    <a:p>
                      <a:r>
                        <a:rPr lang="en-US" sz="1600" dirty="0"/>
                        <a:t>CE Networking within BMC health system</a:t>
                      </a:r>
                    </a:p>
                  </a:txBody>
                  <a:tcPr/>
                </a:tc>
                <a:tc>
                  <a:txBody>
                    <a:bodyPr/>
                    <a:lstStyle/>
                    <a:p>
                      <a:endParaRPr lang="en-US" sz="1600" dirty="0"/>
                    </a:p>
                  </a:txBody>
                  <a:tcPr>
                    <a:solidFill>
                      <a:schemeClr val="tx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Pre-screening-</a:t>
                      </a:r>
                      <a:r>
                        <a:rPr lang="en-US" sz="1600" baseline="0" dirty="0"/>
                        <a:t> </a:t>
                      </a:r>
                      <a:r>
                        <a:rPr lang="en-US" sz="1600" dirty="0"/>
                        <a:t>20:1 ratio of pre-screen to enroll</a:t>
                      </a:r>
                    </a:p>
                  </a:txBody>
                  <a:tcPr/>
                </a:tc>
                <a:extLst>
                  <a:ext uri="{0D108BD9-81ED-4DB2-BD59-A6C34878D82A}">
                    <a16:rowId xmlns:a16="http://schemas.microsoft.com/office/drawing/2014/main" val="10001"/>
                  </a:ext>
                </a:extLst>
              </a:tr>
              <a:tr h="371700">
                <a:tc>
                  <a:txBody>
                    <a:bodyPr/>
                    <a:lstStyle/>
                    <a:p>
                      <a:r>
                        <a:rPr lang="en-US" sz="1600" dirty="0"/>
                        <a:t>Community Health Center outreach</a:t>
                      </a:r>
                    </a:p>
                  </a:txBody>
                  <a:tcPr/>
                </a:tc>
                <a:tc>
                  <a:txBody>
                    <a:bodyPr/>
                    <a:lstStyle/>
                    <a:p>
                      <a:endParaRPr lang="en-US" sz="1600" dirty="0"/>
                    </a:p>
                  </a:txBody>
                  <a:tcPr>
                    <a:solidFill>
                      <a:schemeClr val="tx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Food vouchers per occurrence </a:t>
                      </a:r>
                    </a:p>
                  </a:txBody>
                  <a:tcPr/>
                </a:tc>
                <a:extLst>
                  <a:ext uri="{0D108BD9-81ED-4DB2-BD59-A6C34878D82A}">
                    <a16:rowId xmlns:a16="http://schemas.microsoft.com/office/drawing/2014/main" val="10002"/>
                  </a:ext>
                </a:extLst>
              </a:tr>
              <a:tr h="371700">
                <a:tc>
                  <a:txBody>
                    <a:bodyPr/>
                    <a:lstStyle/>
                    <a:p>
                      <a:r>
                        <a:rPr lang="en-US" sz="1600" dirty="0"/>
                        <a:t>CTSI engagement workshops</a:t>
                      </a:r>
                    </a:p>
                  </a:txBody>
                  <a:tcPr/>
                </a:tc>
                <a:tc>
                  <a:txBody>
                    <a:bodyPr/>
                    <a:lstStyle/>
                    <a:p>
                      <a:endParaRPr lang="en-US" sz="1600" dirty="0"/>
                    </a:p>
                  </a:txBody>
                  <a:tcPr>
                    <a:solidFill>
                      <a:schemeClr val="tx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Transportation vouchers per occurrence</a:t>
                      </a:r>
                    </a:p>
                  </a:txBody>
                  <a:tcPr/>
                </a:tc>
                <a:extLst>
                  <a:ext uri="{0D108BD9-81ED-4DB2-BD59-A6C34878D82A}">
                    <a16:rowId xmlns:a16="http://schemas.microsoft.com/office/drawing/2014/main" val="10003"/>
                  </a:ext>
                </a:extLst>
              </a:tr>
              <a:tr h="616281">
                <a:tc>
                  <a:txBody>
                    <a:bodyPr/>
                    <a:lstStyle/>
                    <a:p>
                      <a:r>
                        <a:rPr lang="en-US" sz="1600" dirty="0"/>
                        <a:t>Boston</a:t>
                      </a:r>
                      <a:r>
                        <a:rPr lang="en-US" sz="1600" baseline="0" dirty="0"/>
                        <a:t> Health Equity Research Network (BHERN) connection</a:t>
                      </a:r>
                      <a:endParaRPr lang="en-US" sz="1600" dirty="0"/>
                    </a:p>
                  </a:txBody>
                  <a:tcPr/>
                </a:tc>
                <a:tc>
                  <a:txBody>
                    <a:bodyPr/>
                    <a:lstStyle/>
                    <a:p>
                      <a:endParaRPr lang="en-US" sz="1600" dirty="0"/>
                    </a:p>
                  </a:txBody>
                  <a:tcPr>
                    <a:solidFill>
                      <a:schemeClr val="tx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Consent translation per translation, preference is 4 languages </a:t>
                      </a:r>
                    </a:p>
                  </a:txBody>
                  <a:tcPr/>
                </a:tc>
                <a:extLst>
                  <a:ext uri="{0D108BD9-81ED-4DB2-BD59-A6C34878D82A}">
                    <a16:rowId xmlns:a16="http://schemas.microsoft.com/office/drawing/2014/main" val="10004"/>
                  </a:ext>
                </a:extLst>
              </a:tr>
              <a:tr h="616281">
                <a:tc>
                  <a:txBody>
                    <a:bodyPr/>
                    <a:lstStyle/>
                    <a:p>
                      <a:r>
                        <a:rPr lang="en-US" sz="1600" dirty="0"/>
                        <a:t>Demographic metrics reporting infrastructure creation</a:t>
                      </a:r>
                    </a:p>
                  </a:txBody>
                  <a:tcPr/>
                </a:tc>
                <a:tc>
                  <a:txBody>
                    <a:bodyPr/>
                    <a:lstStyle/>
                    <a:p>
                      <a:endParaRPr lang="en-US" sz="1600" dirty="0"/>
                    </a:p>
                  </a:txBody>
                  <a:tcPr>
                    <a:solidFill>
                      <a:schemeClr val="tx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Interpreter support per occurrence</a:t>
                      </a:r>
                    </a:p>
                    <a:p>
                      <a:endParaRPr lang="en-US" sz="1600" dirty="0"/>
                    </a:p>
                  </a:txBody>
                  <a:tcPr/>
                </a:tc>
                <a:extLst>
                  <a:ext uri="{0D108BD9-81ED-4DB2-BD59-A6C34878D82A}">
                    <a16:rowId xmlns:a16="http://schemas.microsoft.com/office/drawing/2014/main" val="10005"/>
                  </a:ext>
                </a:extLst>
              </a:tr>
              <a:tr h="875768">
                <a:tc>
                  <a:txBody>
                    <a:bodyPr/>
                    <a:lstStyle/>
                    <a:p>
                      <a:r>
                        <a:rPr lang="en-US" sz="1600" dirty="0"/>
                        <a:t>Nursing</a:t>
                      </a:r>
                      <a:r>
                        <a:rPr lang="en-US" sz="1600" baseline="0" dirty="0"/>
                        <a:t>, physician, and patient engagement </a:t>
                      </a:r>
                      <a:endParaRPr lang="en-US" sz="1600" dirty="0"/>
                    </a:p>
                  </a:txBody>
                  <a:tcPr/>
                </a:tc>
                <a:tc>
                  <a:txBody>
                    <a:bodyPr/>
                    <a:lstStyle/>
                    <a:p>
                      <a:endParaRPr lang="en-US" sz="1600" dirty="0"/>
                    </a:p>
                  </a:txBody>
                  <a:tcPr>
                    <a:solidFill>
                      <a:schemeClr val="tx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Establish</a:t>
                      </a:r>
                      <a:r>
                        <a:rPr lang="en-US" sz="1600" baseline="0" dirty="0"/>
                        <a:t> time and effort estimates to compensate for </a:t>
                      </a:r>
                      <a:r>
                        <a:rPr lang="en-US" sz="1600" baseline="0"/>
                        <a:t>lower patient </a:t>
                      </a:r>
                      <a:r>
                        <a:rPr lang="en-US" sz="1600" baseline="0" dirty="0"/>
                        <a:t>engagement: conversation to enrollment ratios </a:t>
                      </a:r>
                      <a:endParaRPr lang="en-US" sz="1600" dirty="0"/>
                    </a:p>
                  </a:txBody>
                  <a:tcPr/>
                </a:tc>
                <a:extLst>
                  <a:ext uri="{0D108BD9-81ED-4DB2-BD59-A6C34878D82A}">
                    <a16:rowId xmlns:a16="http://schemas.microsoft.com/office/drawing/2014/main" val="10006"/>
                  </a:ext>
                </a:extLst>
              </a:tr>
              <a:tr h="371700">
                <a:tc>
                  <a:txBody>
                    <a:bodyPr/>
                    <a:lstStyle/>
                    <a:p>
                      <a:r>
                        <a:rPr lang="en-US" sz="1600" dirty="0"/>
                        <a:t>Study team outreach</a:t>
                      </a:r>
                    </a:p>
                  </a:txBody>
                  <a:tcPr/>
                </a:tc>
                <a:tc>
                  <a:txBody>
                    <a:bodyPr/>
                    <a:lstStyle/>
                    <a:p>
                      <a:endParaRPr lang="en-US" sz="1600" dirty="0"/>
                    </a:p>
                  </a:txBody>
                  <a:tcPr>
                    <a:solidFill>
                      <a:schemeClr val="tx2">
                        <a:lumMod val="50000"/>
                      </a:schemeClr>
                    </a:solidFill>
                  </a:tcPr>
                </a:tc>
                <a:tc>
                  <a:txBody>
                    <a:bodyPr/>
                    <a:lstStyle/>
                    <a:p>
                      <a:r>
                        <a:rPr lang="en-US" sz="1600" dirty="0"/>
                        <a:t>Childcare support for visit completion</a:t>
                      </a:r>
                    </a:p>
                  </a:txBody>
                  <a:tcPr/>
                </a:tc>
                <a:extLst>
                  <a:ext uri="{0D108BD9-81ED-4DB2-BD59-A6C34878D82A}">
                    <a16:rowId xmlns:a16="http://schemas.microsoft.com/office/drawing/2014/main" val="10007"/>
                  </a:ext>
                </a:extLst>
              </a:tr>
              <a:tr h="371700">
                <a:tc>
                  <a:txBody>
                    <a:bodyPr/>
                    <a:lstStyle/>
                    <a:p>
                      <a:r>
                        <a:rPr lang="en-US" sz="1600" dirty="0"/>
                        <a:t>General marketing campaign to rebuild trust  </a:t>
                      </a:r>
                    </a:p>
                  </a:txBody>
                  <a:tcPr/>
                </a:tc>
                <a:tc>
                  <a:txBody>
                    <a:bodyPr/>
                    <a:lstStyle/>
                    <a:p>
                      <a:endParaRPr lang="en-US" sz="1600" dirty="0"/>
                    </a:p>
                  </a:txBody>
                  <a:tcPr>
                    <a:solidFill>
                      <a:schemeClr val="tx2">
                        <a:lumMod val="50000"/>
                      </a:schemeClr>
                    </a:solidFill>
                  </a:tcPr>
                </a:tc>
                <a:tc>
                  <a:txBody>
                    <a:bodyPr/>
                    <a:lstStyle/>
                    <a:p>
                      <a:r>
                        <a:rPr lang="en-US" sz="1600" dirty="0"/>
                        <a:t>Patient</a:t>
                      </a:r>
                      <a:r>
                        <a:rPr lang="en-US" sz="1600" baseline="0" dirty="0"/>
                        <a:t> stipends</a:t>
                      </a:r>
                      <a:endParaRPr lang="en-US" sz="1600" dirty="0"/>
                    </a:p>
                  </a:txBody>
                  <a:tcPr/>
                </a:tc>
                <a:extLst>
                  <a:ext uri="{0D108BD9-81ED-4DB2-BD59-A6C34878D82A}">
                    <a16:rowId xmlns:a16="http://schemas.microsoft.com/office/drawing/2014/main" val="10008"/>
                  </a:ext>
                </a:extLst>
              </a:tr>
              <a:tr h="371700">
                <a:tc>
                  <a:txBody>
                    <a:bodyPr/>
                    <a:lstStyle/>
                    <a:p>
                      <a:r>
                        <a:rPr lang="en-US" sz="1600" dirty="0"/>
                        <a:t>Community Advisory Board </a:t>
                      </a:r>
                    </a:p>
                  </a:txBody>
                  <a:tcPr/>
                </a:tc>
                <a:tc>
                  <a:txBody>
                    <a:bodyPr/>
                    <a:lstStyle/>
                    <a:p>
                      <a:endParaRPr lang="en-US" sz="1600" dirty="0"/>
                    </a:p>
                  </a:txBody>
                  <a:tcPr>
                    <a:solidFill>
                      <a:schemeClr val="tx2">
                        <a:lumMod val="50000"/>
                      </a:schemeClr>
                    </a:solidFill>
                  </a:tcPr>
                </a:tc>
                <a:tc>
                  <a:txBody>
                    <a:bodyPr/>
                    <a:lstStyle/>
                    <a:p>
                      <a:r>
                        <a:rPr lang="en-US" sz="1600" dirty="0"/>
                        <a:t>Marketing materials</a:t>
                      </a:r>
                    </a:p>
                  </a:txBody>
                  <a:tcPr/>
                </a:tc>
                <a:extLst>
                  <a:ext uri="{0D108BD9-81ED-4DB2-BD59-A6C34878D82A}">
                    <a16:rowId xmlns:a16="http://schemas.microsoft.com/office/drawing/2014/main" val="10009"/>
                  </a:ext>
                </a:extLst>
              </a:tr>
              <a:tr h="616281">
                <a:tc>
                  <a:txBody>
                    <a:bodyPr/>
                    <a:lstStyle/>
                    <a:p>
                      <a:r>
                        <a:rPr lang="en-US" sz="1600" dirty="0"/>
                        <a:t>Patient Advisory Groups</a:t>
                      </a:r>
                    </a:p>
                  </a:txBody>
                  <a:tcPr/>
                </a:tc>
                <a:tc>
                  <a:txBody>
                    <a:bodyPr/>
                    <a:lstStyle/>
                    <a:p>
                      <a:endParaRPr lang="en-US" sz="1600" dirty="0"/>
                    </a:p>
                  </a:txBody>
                  <a:tcPr>
                    <a:solidFill>
                      <a:schemeClr val="tx2">
                        <a:lumMod val="50000"/>
                      </a:schemeClr>
                    </a:solidFill>
                  </a:tcPr>
                </a:tc>
                <a:tc>
                  <a:txBody>
                    <a:bodyPr/>
                    <a:lstStyle/>
                    <a:p>
                      <a:r>
                        <a:rPr lang="en-US" sz="1600" dirty="0"/>
                        <a:t>Community Ambassadors</a:t>
                      </a:r>
                      <a:r>
                        <a:rPr lang="en-US" sz="1600" baseline="0" dirty="0"/>
                        <a:t> to speak at community events and community centers</a:t>
                      </a:r>
                      <a:endParaRPr lang="en-US" sz="1600"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049499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1564" y="993574"/>
            <a:ext cx="7772400" cy="2239023"/>
          </a:xfrm>
        </p:spPr>
        <p:txBody>
          <a:bodyPr/>
          <a:lstStyle/>
          <a:p>
            <a:r>
              <a:rPr lang="en-US" sz="3600" dirty="0"/>
              <a:t>Clinical Trial Office</a:t>
            </a:r>
          </a:p>
        </p:txBody>
      </p:sp>
      <p:sp>
        <p:nvSpPr>
          <p:cNvPr id="3" name="Subtitle 2"/>
          <p:cNvSpPr>
            <a:spLocks noGrp="1"/>
          </p:cNvSpPr>
          <p:nvPr>
            <p:ph type="subTitle" idx="1"/>
          </p:nvPr>
        </p:nvSpPr>
        <p:spPr>
          <a:xfrm>
            <a:off x="1877096" y="3499007"/>
            <a:ext cx="6858000" cy="1655762"/>
          </a:xfrm>
        </p:spPr>
        <p:txBody>
          <a:bodyPr/>
          <a:lstStyle/>
          <a:p>
            <a:r>
              <a:rPr lang="en-US" dirty="0"/>
              <a:t>   Going back to basics </a:t>
            </a:r>
          </a:p>
        </p:txBody>
      </p:sp>
    </p:spTree>
    <p:extLst>
      <p:ext uri="{BB962C8B-B14F-4D97-AF65-F5344CB8AC3E}">
        <p14:creationId xmlns:p14="http://schemas.microsoft.com/office/powerpoint/2010/main" val="515425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FC6346-5E3B-4EB5-A8B9-72B7A394D4A9}"/>
              </a:ext>
            </a:extLst>
          </p:cNvPr>
          <p:cNvSpPr>
            <a:spLocks noGrp="1"/>
          </p:cNvSpPr>
          <p:nvPr>
            <p:ph type="title"/>
          </p:nvPr>
        </p:nvSpPr>
        <p:spPr/>
        <p:txBody>
          <a:bodyPr/>
          <a:lstStyle/>
          <a:p>
            <a:r>
              <a:rPr lang="en-US" sz="2800" dirty="0"/>
              <a:t>Vision for the Future of Research at BMC</a:t>
            </a:r>
          </a:p>
        </p:txBody>
      </p:sp>
      <p:sp>
        <p:nvSpPr>
          <p:cNvPr id="10" name="TextBox 9">
            <a:extLst>
              <a:ext uri="{FF2B5EF4-FFF2-40B4-BE49-F238E27FC236}">
                <a16:creationId xmlns:a16="http://schemas.microsoft.com/office/drawing/2014/main" id="{935E32A6-C9EF-47CB-8591-9D88C4B5A4EF}"/>
              </a:ext>
            </a:extLst>
          </p:cNvPr>
          <p:cNvSpPr txBox="1"/>
          <p:nvPr/>
        </p:nvSpPr>
        <p:spPr>
          <a:xfrm>
            <a:off x="0" y="1000063"/>
            <a:ext cx="8430639" cy="5324535"/>
          </a:xfrm>
          <a:prstGeom prst="rect">
            <a:avLst/>
          </a:prstGeom>
          <a:noFill/>
        </p:spPr>
        <p:txBody>
          <a:bodyPr wrap="square" rtlCol="0">
            <a:spAutoFit/>
          </a:bodyPr>
          <a:lstStyle/>
          <a:p>
            <a:pPr marL="342900" indent="-342900">
              <a:spcAft>
                <a:spcPts val="1200"/>
              </a:spcAft>
              <a:buClr>
                <a:schemeClr val="tx1"/>
              </a:buClr>
              <a:buFont typeface="Wingdings" panose="05000000000000000000" pitchFamily="2" charset="2"/>
              <a:buChar char="§"/>
            </a:pPr>
            <a:r>
              <a:rPr lang="en-US" sz="2000" dirty="0">
                <a:latin typeface="Helvetica" panose="020B0604020202020204" pitchFamily="34" charset="0"/>
                <a:cs typeface="Helvetica" panose="020B0604020202020204" pitchFamily="34" charset="0"/>
              </a:rPr>
              <a:t>BMC is a high performing site within leading edge research across all primary clinical areas</a:t>
            </a:r>
          </a:p>
          <a:p>
            <a:pPr marL="342900" indent="-342900">
              <a:spcAft>
                <a:spcPts val="1200"/>
              </a:spcAft>
              <a:buClr>
                <a:schemeClr val="tx1"/>
              </a:buClr>
              <a:buFont typeface="Wingdings" panose="05000000000000000000" pitchFamily="2" charset="2"/>
              <a:buChar char="§"/>
            </a:pPr>
            <a:endParaRPr lang="en-US" sz="2000" dirty="0">
              <a:latin typeface="Helvetica" panose="020B0604020202020204" pitchFamily="34" charset="0"/>
              <a:cs typeface="Helvetica" panose="020B0604020202020204" pitchFamily="34" charset="0"/>
            </a:endParaRPr>
          </a:p>
          <a:p>
            <a:pPr marL="342900" indent="-342900">
              <a:spcAft>
                <a:spcPts val="1200"/>
              </a:spcAft>
              <a:buClr>
                <a:schemeClr val="tx1"/>
              </a:buClr>
              <a:buFont typeface="Wingdings" panose="05000000000000000000" pitchFamily="2" charset="2"/>
              <a:buChar char="§"/>
            </a:pPr>
            <a:r>
              <a:rPr lang="en-US" sz="2000" dirty="0">
                <a:latin typeface="Helvetica" panose="020B0604020202020204" pitchFamily="34" charset="0"/>
                <a:cs typeface="Helvetica" panose="020B0604020202020204" pitchFamily="34" charset="0"/>
              </a:rPr>
              <a:t>Culture of research where physicians, nurses, staff and our community of patients understand and communicate the importance of diversity and inclusion in research</a:t>
            </a:r>
          </a:p>
          <a:p>
            <a:pPr marL="342900" indent="-342900">
              <a:spcAft>
                <a:spcPts val="1200"/>
              </a:spcAft>
              <a:buClr>
                <a:schemeClr val="tx1"/>
              </a:buClr>
              <a:buFont typeface="Wingdings" panose="05000000000000000000" pitchFamily="2" charset="2"/>
              <a:buChar char="§"/>
            </a:pPr>
            <a:endParaRPr lang="en-US" sz="2000" dirty="0">
              <a:latin typeface="Helvetica" panose="020B0604020202020204" pitchFamily="34" charset="0"/>
              <a:cs typeface="Helvetica" panose="020B0604020202020204" pitchFamily="34" charset="0"/>
            </a:endParaRPr>
          </a:p>
          <a:p>
            <a:pPr marL="342900" indent="-342900">
              <a:spcAft>
                <a:spcPts val="1200"/>
              </a:spcAft>
              <a:buClr>
                <a:schemeClr val="tx1"/>
              </a:buClr>
              <a:buFont typeface="Wingdings" panose="05000000000000000000" pitchFamily="2" charset="2"/>
              <a:buChar char="§"/>
            </a:pPr>
            <a:r>
              <a:rPr lang="en-US" sz="2000" dirty="0">
                <a:latin typeface="Helvetica" panose="020B0604020202020204" pitchFamily="34" charset="0"/>
                <a:cs typeface="Helvetica" panose="020B0604020202020204" pitchFamily="34" charset="0"/>
              </a:rPr>
              <a:t>BMC is a national leader and model institution where our intentional efforts to engage the community at every phase of research is reflected in the diversity of our clinical trial enrollment</a:t>
            </a:r>
          </a:p>
          <a:p>
            <a:pPr marL="342900" indent="-342900">
              <a:spcAft>
                <a:spcPts val="1200"/>
              </a:spcAft>
              <a:buClr>
                <a:schemeClr val="tx1"/>
              </a:buClr>
              <a:buFont typeface="Wingdings" panose="05000000000000000000" pitchFamily="2" charset="2"/>
              <a:buChar char="§"/>
            </a:pPr>
            <a:endParaRPr lang="en-US" sz="2000" dirty="0">
              <a:latin typeface="Helvetica" panose="020B0604020202020204" pitchFamily="34" charset="0"/>
              <a:cs typeface="Helvetica" panose="020B0604020202020204" pitchFamily="34" charset="0"/>
            </a:endParaRPr>
          </a:p>
          <a:p>
            <a:pPr marL="342900" indent="-342900">
              <a:spcAft>
                <a:spcPts val="1200"/>
              </a:spcAft>
              <a:buClr>
                <a:schemeClr val="tx1"/>
              </a:buClr>
              <a:buFont typeface="Wingdings" panose="05000000000000000000" pitchFamily="2" charset="2"/>
              <a:buChar char="§"/>
            </a:pPr>
            <a:r>
              <a:rPr lang="en-US" sz="2000" dirty="0">
                <a:latin typeface="Helvetica" panose="020B0604020202020204" pitchFamily="34" charset="0"/>
                <a:cs typeface="Helvetica" panose="020B0604020202020204" pitchFamily="34" charset="0"/>
              </a:rPr>
              <a:t>Our adoption and use of technology, and our role in establishing industry best practices demonstrates our commitment to innovation and reduces the burden of research participation for our patients</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1066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1381" y="2370666"/>
            <a:ext cx="6215930" cy="1587875"/>
          </a:xfrm>
        </p:spPr>
        <p:txBody>
          <a:bodyPr/>
          <a:lstStyle/>
          <a:p>
            <a:r>
              <a:rPr lang="en-US" sz="2400" dirty="0"/>
              <a:t>The </a:t>
            </a:r>
            <a:r>
              <a:rPr lang="en-US" sz="2400" dirty="0">
                <a:solidFill>
                  <a:srgbClr val="C00000"/>
                </a:solidFill>
              </a:rPr>
              <a:t>N</a:t>
            </a:r>
            <a:r>
              <a:rPr lang="en-US" sz="2400" dirty="0"/>
              <a:t>CDW</a:t>
            </a:r>
            <a:br>
              <a:rPr lang="en-US" dirty="0"/>
            </a:br>
            <a:br>
              <a:rPr lang="en-US" dirty="0"/>
            </a:br>
            <a:r>
              <a:rPr lang="en-US" sz="3600" dirty="0"/>
              <a:t>(The </a:t>
            </a:r>
            <a:r>
              <a:rPr lang="en-US" sz="3600" dirty="0">
                <a:solidFill>
                  <a:srgbClr val="C00000"/>
                </a:solidFill>
              </a:rPr>
              <a:t>NEW</a:t>
            </a:r>
            <a:r>
              <a:rPr lang="en-US" sz="3600" dirty="0"/>
              <a:t> Clinical Data Warehouse)</a:t>
            </a:r>
          </a:p>
        </p:txBody>
      </p:sp>
    </p:spTree>
    <p:extLst>
      <p:ext uri="{BB962C8B-B14F-4D97-AF65-F5344CB8AC3E}">
        <p14:creationId xmlns:p14="http://schemas.microsoft.com/office/powerpoint/2010/main" val="846027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9F113350-EE77-B546-A1C8-18BCF3A8DC46}"/>
              </a:ext>
            </a:extLst>
          </p:cNvPr>
          <p:cNvGraphicFramePr>
            <a:graphicFrameLocks noGrp="1"/>
          </p:cNvGraphicFramePr>
          <p:nvPr>
            <p:ph idx="1"/>
          </p:nvPr>
        </p:nvGraphicFramePr>
        <p:xfrm>
          <a:off x="173038" y="1242390"/>
          <a:ext cx="8755062" cy="5175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09A21668-50C1-3D45-951C-E0DADC9B805C}"/>
              </a:ext>
            </a:extLst>
          </p:cNvPr>
          <p:cNvSpPr>
            <a:spLocks noGrp="1"/>
          </p:cNvSpPr>
          <p:nvPr>
            <p:ph type="title"/>
          </p:nvPr>
        </p:nvSpPr>
        <p:spPr/>
        <p:txBody>
          <a:bodyPr/>
          <a:lstStyle/>
          <a:p>
            <a:r>
              <a:rPr lang="en-US"/>
              <a:t>Advancing Health Equity through Data</a:t>
            </a:r>
            <a:endParaRPr lang="en-US" dirty="0"/>
          </a:p>
        </p:txBody>
      </p:sp>
      <p:sp>
        <p:nvSpPr>
          <p:cNvPr id="6" name="TextBox 5">
            <a:extLst>
              <a:ext uri="{FF2B5EF4-FFF2-40B4-BE49-F238E27FC236}">
                <a16:creationId xmlns:a16="http://schemas.microsoft.com/office/drawing/2014/main" id="{83D7DE8E-1AF5-DA4D-ADF3-2D32C5FBACF0}"/>
              </a:ext>
            </a:extLst>
          </p:cNvPr>
          <p:cNvSpPr txBox="1"/>
          <p:nvPr/>
        </p:nvSpPr>
        <p:spPr>
          <a:xfrm>
            <a:off x="3180522" y="981417"/>
            <a:ext cx="3001618" cy="338554"/>
          </a:xfrm>
          <a:prstGeom prst="rect">
            <a:avLst/>
          </a:prstGeom>
          <a:noFill/>
        </p:spPr>
        <p:txBody>
          <a:bodyPr wrap="square" rtlCol="0">
            <a:spAutoFit/>
          </a:bodyPr>
          <a:lstStyle/>
          <a:p>
            <a:pPr algn="ctr"/>
            <a:r>
              <a:rPr lang="en-US" sz="1600" dirty="0">
                <a:cs typeface="Arial" panose="020B0604020202020204" pitchFamily="34" charset="0"/>
              </a:rPr>
              <a:t>Foundational to Aspirational</a:t>
            </a:r>
          </a:p>
        </p:txBody>
      </p:sp>
      <p:sp>
        <p:nvSpPr>
          <p:cNvPr id="7" name="TextBox 6">
            <a:extLst>
              <a:ext uri="{FF2B5EF4-FFF2-40B4-BE49-F238E27FC236}">
                <a16:creationId xmlns:a16="http://schemas.microsoft.com/office/drawing/2014/main" id="{0BA58B49-9B81-484F-948A-39803DA24A14}"/>
              </a:ext>
            </a:extLst>
          </p:cNvPr>
          <p:cNvSpPr txBox="1"/>
          <p:nvPr/>
        </p:nvSpPr>
        <p:spPr>
          <a:xfrm rot="16200000">
            <a:off x="263383" y="3660738"/>
            <a:ext cx="3001618" cy="338554"/>
          </a:xfrm>
          <a:prstGeom prst="rect">
            <a:avLst/>
          </a:prstGeom>
          <a:noFill/>
        </p:spPr>
        <p:txBody>
          <a:bodyPr wrap="square" rtlCol="0">
            <a:spAutoFit/>
          </a:bodyPr>
          <a:lstStyle/>
          <a:p>
            <a:pPr algn="ctr"/>
            <a:r>
              <a:rPr lang="en-US" sz="1600" dirty="0">
                <a:cs typeface="Arial" panose="020B0604020202020204" pitchFamily="34" charset="0"/>
              </a:rPr>
              <a:t>Science to Logistics</a:t>
            </a:r>
          </a:p>
        </p:txBody>
      </p:sp>
    </p:spTree>
    <p:extLst>
      <p:ext uri="{BB962C8B-B14F-4D97-AF65-F5344CB8AC3E}">
        <p14:creationId xmlns:p14="http://schemas.microsoft.com/office/powerpoint/2010/main" val="2209300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C72FE-2446-B641-86C5-E3DA73573E3C}"/>
              </a:ext>
            </a:extLst>
          </p:cNvPr>
          <p:cNvSpPr>
            <a:spLocks noGrp="1"/>
          </p:cNvSpPr>
          <p:nvPr>
            <p:ph type="title"/>
          </p:nvPr>
        </p:nvSpPr>
        <p:spPr/>
        <p:txBody>
          <a:bodyPr/>
          <a:lstStyle/>
          <a:p>
            <a:r>
              <a:rPr lang="en-US" dirty="0"/>
              <a:t>Foundational Logistics: Efficient and Transparent Processes and Procedures</a:t>
            </a:r>
          </a:p>
        </p:txBody>
      </p:sp>
      <p:sp>
        <p:nvSpPr>
          <p:cNvPr id="3" name="Content Placeholder 2">
            <a:extLst>
              <a:ext uri="{FF2B5EF4-FFF2-40B4-BE49-F238E27FC236}">
                <a16:creationId xmlns:a16="http://schemas.microsoft.com/office/drawing/2014/main" id="{6DC49160-BFBA-9F42-B606-C774A89452BE}"/>
              </a:ext>
            </a:extLst>
          </p:cNvPr>
          <p:cNvSpPr>
            <a:spLocks noGrp="1"/>
          </p:cNvSpPr>
          <p:nvPr>
            <p:ph idx="1"/>
          </p:nvPr>
        </p:nvSpPr>
        <p:spPr/>
        <p:txBody>
          <a:bodyPr/>
          <a:lstStyle/>
          <a:p>
            <a:r>
              <a:rPr lang="en-US" dirty="0"/>
              <a:t>Improved processes for requesting data and monitoring revenue</a:t>
            </a:r>
          </a:p>
          <a:p>
            <a:pPr lvl="1"/>
            <a:r>
              <a:rPr lang="en-US" dirty="0"/>
              <a:t>Revised online interface captures information from data requestors efficiently, without redundancies to other systems </a:t>
            </a:r>
          </a:p>
          <a:p>
            <a:pPr lvl="1"/>
            <a:r>
              <a:rPr lang="en-US" dirty="0"/>
              <a:t>Tracks incoming data requests to help CDW analysts work more efficiently</a:t>
            </a:r>
          </a:p>
          <a:p>
            <a:r>
              <a:rPr lang="en-US" dirty="0"/>
              <a:t>Online billing and project tracking</a:t>
            </a:r>
          </a:p>
          <a:p>
            <a:pPr lvl="1"/>
            <a:r>
              <a:rPr lang="en-US" dirty="0"/>
              <a:t>Allows CDW to project it’s yearly revenue and plan strategically</a:t>
            </a:r>
          </a:p>
          <a:p>
            <a:pPr lvl="1"/>
            <a:r>
              <a:rPr lang="en-US" dirty="0"/>
              <a:t>Minimizes cost-shifting from departments to CDW</a:t>
            </a:r>
          </a:p>
          <a:p>
            <a:r>
              <a:rPr lang="en-US" dirty="0"/>
              <a:t>Transparent Policies and Procedures</a:t>
            </a:r>
          </a:p>
          <a:p>
            <a:pPr lvl="1"/>
            <a:r>
              <a:rPr lang="en-US" dirty="0"/>
              <a:t>Procedure manual</a:t>
            </a:r>
          </a:p>
          <a:p>
            <a:pPr lvl="2"/>
            <a:r>
              <a:rPr lang="en-US" dirty="0"/>
              <a:t>Guidance on scope of CDW services</a:t>
            </a:r>
          </a:p>
          <a:p>
            <a:pPr lvl="2"/>
            <a:r>
              <a:rPr lang="en-US" dirty="0"/>
              <a:t>Transparent logistic (e.g. data requesting, billing) and scientific procedures </a:t>
            </a:r>
          </a:p>
          <a:p>
            <a:pPr lvl="1"/>
            <a:r>
              <a:rPr lang="en-US" dirty="0"/>
              <a:t>Assist data requestors with requests that translate into accurate data and reliable results</a:t>
            </a:r>
          </a:p>
          <a:p>
            <a:pPr lvl="1"/>
            <a:r>
              <a:rPr lang="en-US" dirty="0"/>
              <a:t>Develop standard operating procedures to support data access, quality, reliability, confidentiality, and distribution   </a:t>
            </a:r>
          </a:p>
          <a:p>
            <a:r>
              <a:rPr lang="en-US" dirty="0"/>
              <a:t>Metrics Dashboard</a:t>
            </a:r>
          </a:p>
          <a:p>
            <a:pPr lvl="1"/>
            <a:r>
              <a:rPr lang="en-US" dirty="0"/>
              <a:t>Visualization of metrics including wait times</a:t>
            </a:r>
          </a:p>
        </p:txBody>
      </p:sp>
      <p:pic>
        <p:nvPicPr>
          <p:cNvPr id="5" name="Picture 4">
            <a:extLst>
              <a:ext uri="{FF2B5EF4-FFF2-40B4-BE49-F238E27FC236}">
                <a16:creationId xmlns:a16="http://schemas.microsoft.com/office/drawing/2014/main" id="{67B1BC4C-9AF3-CC43-BDF2-E67E3442A7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1960" y="2922615"/>
            <a:ext cx="3051506" cy="1129090"/>
          </a:xfrm>
          <a:prstGeom prst="rect">
            <a:avLst/>
          </a:prstGeom>
        </p:spPr>
      </p:pic>
    </p:spTree>
    <p:extLst>
      <p:ext uri="{BB962C8B-B14F-4D97-AF65-F5344CB8AC3E}">
        <p14:creationId xmlns:p14="http://schemas.microsoft.com/office/powerpoint/2010/main" val="263332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600" dirty="0"/>
              <a:t>Options for selecting “ethnicity” in the demographics tab in Epic </a:t>
            </a:r>
            <a:r>
              <a:rPr lang="mr-IN" sz="1600" dirty="0"/>
              <a:t>–</a:t>
            </a:r>
            <a:r>
              <a:rPr lang="en-US" sz="1600" dirty="0"/>
              <a:t> example highlighting problems at the point of data entry</a:t>
            </a:r>
          </a:p>
        </p:txBody>
      </p:sp>
      <p:sp>
        <p:nvSpPr>
          <p:cNvPr id="3" name="Title 2"/>
          <p:cNvSpPr>
            <a:spLocks noGrp="1"/>
          </p:cNvSpPr>
          <p:nvPr>
            <p:ph type="title"/>
          </p:nvPr>
        </p:nvSpPr>
        <p:spPr/>
        <p:txBody>
          <a:bodyPr/>
          <a:lstStyle/>
          <a:p>
            <a:r>
              <a:rPr lang="en-US" dirty="0"/>
              <a:t>Foundational Science: Quality, Meaning and Transparency of Data</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920785" y="1948070"/>
            <a:ext cx="4770662" cy="3977865"/>
          </a:xfrm>
          <a:prstGeom prst="rect">
            <a:avLst/>
          </a:prstGeom>
          <a:noFill/>
          <a:ln>
            <a:noFill/>
          </a:ln>
        </p:spPr>
      </p:pic>
      <p:sp>
        <p:nvSpPr>
          <p:cNvPr id="5" name="TextBox 4"/>
          <p:cNvSpPr txBox="1"/>
          <p:nvPr/>
        </p:nvSpPr>
        <p:spPr>
          <a:xfrm>
            <a:off x="5691447" y="2182350"/>
            <a:ext cx="3035110" cy="1141338"/>
          </a:xfrm>
          <a:prstGeom prst="rect">
            <a:avLst/>
          </a:prstGeom>
          <a:noFill/>
        </p:spPr>
        <p:txBody>
          <a:bodyPr wrap="square" rtlCol="0">
            <a:spAutoFit/>
          </a:bodyPr>
          <a:lstStyle/>
          <a:p>
            <a:pPr marL="171446" indent="-171446">
              <a:spcAft>
                <a:spcPts val="450"/>
              </a:spcAft>
              <a:buFont typeface="Wingdings" panose="05000000000000000000" pitchFamily="2" charset="2"/>
              <a:buChar char="§"/>
            </a:pPr>
            <a:r>
              <a:rPr lang="en-US" sz="1600" dirty="0">
                <a:latin typeface="Arial" panose="020B0604020202020204" pitchFamily="34" charset="0"/>
                <a:cs typeface="Arial" panose="020B0604020202020204" pitchFamily="34" charset="0"/>
              </a:rPr>
              <a:t>Data are entered (My Chart, Front Desk)</a:t>
            </a:r>
          </a:p>
          <a:p>
            <a:pPr marL="171446" indent="-171446">
              <a:spcAft>
                <a:spcPts val="450"/>
              </a:spcAft>
              <a:buFont typeface="Wingdings" panose="05000000000000000000" pitchFamily="2" charset="2"/>
              <a:buChar char="§"/>
            </a:pPr>
            <a:r>
              <a:rPr lang="en-US" sz="1600" dirty="0">
                <a:latin typeface="Arial" panose="020B0604020202020204" pitchFamily="34" charset="0"/>
                <a:cs typeface="Arial" panose="020B0604020202020204" pitchFamily="34" charset="0"/>
              </a:rPr>
              <a:t>Based on data in EHR, there are four options for “ethnicity”</a:t>
            </a:r>
          </a:p>
        </p:txBody>
      </p:sp>
    </p:spTree>
    <p:extLst>
      <p:ext uri="{BB962C8B-B14F-4D97-AF65-F5344CB8AC3E}">
        <p14:creationId xmlns:p14="http://schemas.microsoft.com/office/powerpoint/2010/main" val="1474526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600" dirty="0"/>
              <a:t>Options for selecting “race” in the demographics tab in Epic</a:t>
            </a:r>
          </a:p>
        </p:txBody>
      </p:sp>
      <p:sp>
        <p:nvSpPr>
          <p:cNvPr id="3" name="Title 2"/>
          <p:cNvSpPr>
            <a:spLocks noGrp="1"/>
          </p:cNvSpPr>
          <p:nvPr>
            <p:ph type="title"/>
          </p:nvPr>
        </p:nvSpPr>
        <p:spPr/>
        <p:txBody>
          <a:bodyPr/>
          <a:lstStyle/>
          <a:p>
            <a:r>
              <a:rPr lang="en-US" dirty="0"/>
              <a:t>Foundational Science: Quality, Meaning and Transparency of Data</a:t>
            </a:r>
          </a:p>
        </p:txBody>
      </p:sp>
      <p:sp>
        <p:nvSpPr>
          <p:cNvPr id="6" name="TextBox 5"/>
          <p:cNvSpPr txBox="1"/>
          <p:nvPr/>
        </p:nvSpPr>
        <p:spPr>
          <a:xfrm>
            <a:off x="5748707" y="2148834"/>
            <a:ext cx="3057363" cy="2746906"/>
          </a:xfrm>
          <a:prstGeom prst="rect">
            <a:avLst/>
          </a:prstGeom>
          <a:noFill/>
        </p:spPr>
        <p:txBody>
          <a:bodyPr wrap="square" rtlCol="0">
            <a:spAutoFit/>
          </a:bodyPr>
          <a:lstStyle/>
          <a:p>
            <a:pPr marL="171446" indent="-171446">
              <a:spcAft>
                <a:spcPts val="450"/>
              </a:spcAft>
              <a:buFont typeface="Wingdings" panose="05000000000000000000" pitchFamily="2" charset="2"/>
              <a:buChar char="§"/>
            </a:pPr>
            <a:r>
              <a:rPr lang="en-US" sz="1600" dirty="0">
                <a:latin typeface="Arial" panose="020B0604020202020204" pitchFamily="34" charset="0"/>
                <a:cs typeface="Arial" panose="020B0604020202020204" pitchFamily="34" charset="0"/>
              </a:rPr>
              <a:t>19 options for “race”</a:t>
            </a:r>
          </a:p>
          <a:p>
            <a:pPr marL="171446" indent="-171446">
              <a:spcAft>
                <a:spcPts val="450"/>
              </a:spcAft>
              <a:buFont typeface="Wingdings" panose="05000000000000000000" pitchFamily="2" charset="2"/>
              <a:buChar char="§"/>
            </a:pPr>
            <a:r>
              <a:rPr lang="en-US" sz="1600" dirty="0">
                <a:latin typeface="Arial" panose="020B0604020202020204" pitchFamily="34" charset="0"/>
                <a:cs typeface="Arial" panose="020B0604020202020204" pitchFamily="34" charset="0"/>
              </a:rPr>
              <a:t>“Hispanic or Latino” recently added to this list</a:t>
            </a:r>
          </a:p>
          <a:p>
            <a:pPr marL="171446" indent="-171446">
              <a:spcAft>
                <a:spcPts val="450"/>
              </a:spcAft>
              <a:buFont typeface="Wingdings" panose="05000000000000000000" pitchFamily="2" charset="2"/>
              <a:buChar char="§"/>
            </a:pPr>
            <a:r>
              <a:rPr lang="en-US" sz="1600" dirty="0">
                <a:latin typeface="Arial" panose="020B0604020202020204" pitchFamily="34" charset="0"/>
                <a:cs typeface="Arial" panose="020B0604020202020204" pitchFamily="34" charset="0"/>
              </a:rPr>
              <a:t>This classification system is inconsistent with what the NIH and CDC recommends</a:t>
            </a:r>
          </a:p>
          <a:p>
            <a:pPr marL="171446" indent="-171446">
              <a:spcAft>
                <a:spcPts val="450"/>
              </a:spcAft>
              <a:buFont typeface="Wingdings" panose="05000000000000000000" pitchFamily="2" charset="2"/>
              <a:buChar char="§"/>
            </a:pPr>
            <a:r>
              <a:rPr lang="en-US" sz="1600" dirty="0">
                <a:latin typeface="Arial" panose="020B0604020202020204" pitchFamily="34" charset="0"/>
                <a:cs typeface="Arial" panose="020B0604020202020204" pitchFamily="34" charset="0"/>
              </a:rPr>
              <a:t>Mismatch between ‘the BMC way” and other national standards has implications for health equity research</a:t>
            </a: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r="-63"/>
          <a:stretch/>
        </p:blipFill>
        <p:spPr bwMode="auto">
          <a:xfrm>
            <a:off x="836970" y="1810101"/>
            <a:ext cx="4789563" cy="3839687"/>
          </a:xfrm>
          <a:prstGeom prst="rect">
            <a:avLst/>
          </a:prstGeom>
          <a:noFill/>
          <a:ln>
            <a:noFill/>
          </a:ln>
        </p:spPr>
      </p:pic>
      <p:sp>
        <p:nvSpPr>
          <p:cNvPr id="5" name="Rectangle 4"/>
          <p:cNvSpPr/>
          <p:nvPr/>
        </p:nvSpPr>
        <p:spPr>
          <a:xfrm>
            <a:off x="993984" y="3518695"/>
            <a:ext cx="884511" cy="119028"/>
          </a:xfrm>
          <a:prstGeom prst="rect">
            <a:avLst/>
          </a:prstGeom>
          <a:solidFill>
            <a:srgbClr val="FFFF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350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600" dirty="0"/>
              <a:t>Conflicting Information.  Real patient examples from Epic (N=11,450):</a:t>
            </a:r>
          </a:p>
          <a:p>
            <a:pPr lvl="1"/>
            <a:endParaRPr lang="en-US" sz="1600" dirty="0"/>
          </a:p>
          <a:p>
            <a:pPr lvl="1"/>
            <a:endParaRPr lang="en-US" sz="1600" dirty="0"/>
          </a:p>
          <a:p>
            <a:pPr lvl="1"/>
            <a:endParaRPr lang="en-US" sz="1600" dirty="0"/>
          </a:p>
          <a:p>
            <a:pPr lvl="1"/>
            <a:endParaRPr lang="en-US" sz="1600" dirty="0"/>
          </a:p>
          <a:p>
            <a:pPr lvl="1"/>
            <a:endParaRPr lang="en-US" sz="1600" dirty="0"/>
          </a:p>
          <a:p>
            <a:r>
              <a:rPr lang="en-US" sz="1600" dirty="0"/>
              <a:t>CDW team faces decisions about race/ethnicity data interpretation</a:t>
            </a:r>
          </a:p>
          <a:p>
            <a:pPr lvl="1"/>
            <a:r>
              <a:rPr lang="en-US" sz="1600" dirty="0"/>
              <a:t>Example:  in a CDW project addressing food insecurity screening and food pantry referrals among 14,000 patients, ~</a:t>
            </a:r>
            <a:r>
              <a:rPr lang="en-US" sz="1600" dirty="0">
                <a:sym typeface="Wingdings"/>
              </a:rPr>
              <a:t>30% have potentially conflicting race, ethnicity and ethnic origin data.</a:t>
            </a:r>
            <a:endParaRPr lang="en-US" sz="1600" dirty="0"/>
          </a:p>
          <a:p>
            <a:pPr lvl="1"/>
            <a:r>
              <a:rPr lang="en-US" sz="1600" dirty="0"/>
              <a:t>Decision rules for interpretation of conflicting information</a:t>
            </a:r>
          </a:p>
          <a:p>
            <a:pPr lvl="2"/>
            <a:r>
              <a:rPr lang="en-US" sz="1600" dirty="0"/>
              <a:t>How do we categorize people when BMC includes “Hispanic/Latino” as a race?</a:t>
            </a:r>
          </a:p>
          <a:p>
            <a:pPr lvl="2"/>
            <a:r>
              <a:rPr lang="en-US" sz="1600" dirty="0"/>
              <a:t>Look at language preference, birth place, country of origin – and create an algorithm?</a:t>
            </a:r>
          </a:p>
          <a:p>
            <a:pPr lvl="1"/>
            <a:r>
              <a:rPr lang="en-US" sz="1600" dirty="0"/>
              <a:t>Essential to work with clinical operations to reform the system beyond the CDW</a:t>
            </a:r>
          </a:p>
          <a:p>
            <a:pPr lvl="2"/>
            <a:endParaRPr lang="en-US" sz="1600" dirty="0"/>
          </a:p>
          <a:p>
            <a:endParaRPr lang="en-US" sz="1600" dirty="0"/>
          </a:p>
          <a:p>
            <a:endParaRPr lang="en-US" sz="1600" dirty="0"/>
          </a:p>
          <a:p>
            <a:endParaRPr lang="en-US" sz="1600" dirty="0"/>
          </a:p>
          <a:p>
            <a:endParaRPr lang="en-US" sz="1600" dirty="0"/>
          </a:p>
          <a:p>
            <a:endParaRPr lang="en-US" sz="1600" dirty="0"/>
          </a:p>
          <a:p>
            <a:pPr lvl="1"/>
            <a:endParaRPr lang="en-US" sz="1600" dirty="0"/>
          </a:p>
          <a:p>
            <a:endParaRPr lang="en-US" sz="1600" dirty="0"/>
          </a:p>
        </p:txBody>
      </p:sp>
      <p:sp>
        <p:nvSpPr>
          <p:cNvPr id="3" name="Title 2"/>
          <p:cNvSpPr>
            <a:spLocks noGrp="1"/>
          </p:cNvSpPr>
          <p:nvPr>
            <p:ph type="title"/>
          </p:nvPr>
        </p:nvSpPr>
        <p:spPr/>
        <p:txBody>
          <a:bodyPr/>
          <a:lstStyle/>
          <a:p>
            <a:r>
              <a:rPr lang="en-US" dirty="0"/>
              <a:t>Foundational Science: Problems in classifying people by race or ethnicity</a:t>
            </a:r>
          </a:p>
        </p:txBody>
      </p:sp>
      <p:pic>
        <p:nvPicPr>
          <p:cNvPr id="4" name="Picture 3"/>
          <p:cNvPicPr>
            <a:picLocks noChangeAspect="1"/>
          </p:cNvPicPr>
          <p:nvPr/>
        </p:nvPicPr>
        <p:blipFill>
          <a:blip r:embed="rId2"/>
          <a:stretch>
            <a:fillRect/>
          </a:stretch>
        </p:blipFill>
        <p:spPr>
          <a:xfrm>
            <a:off x="1428069" y="1738155"/>
            <a:ext cx="5623249" cy="818407"/>
          </a:xfrm>
          <a:prstGeom prst="rect">
            <a:avLst/>
          </a:prstGeom>
        </p:spPr>
      </p:pic>
    </p:spTree>
    <p:extLst>
      <p:ext uri="{BB962C8B-B14F-4D97-AF65-F5344CB8AC3E}">
        <p14:creationId xmlns:p14="http://schemas.microsoft.com/office/powerpoint/2010/main" val="1206010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sz="1600"/>
              <a:t>Establish standardized workflows to ensure data quality, consistency, and efficiency</a:t>
            </a:r>
          </a:p>
          <a:p>
            <a:pPr lvl="1"/>
            <a:r>
              <a:rPr lang="en-US" sz="1600"/>
              <a:t>Cultivate key partnerships across the medical campus to enhance understanding of nuances of data collection (e.g., pharmacy, clinical operations, patient registration, billing, THRIVE screening, food pantry, patient navigation, interpreter services, etc.)</a:t>
            </a:r>
          </a:p>
          <a:p>
            <a:pPr lvl="1"/>
            <a:r>
              <a:rPr lang="en-US" sz="1600"/>
              <a:t>Development of standardized approaches to key health equity variables (e.g., race/ethnicity, THRIVE screening, identification of persons experiencing homelessness, language barriers/interpreter use, etc.)</a:t>
            </a:r>
          </a:p>
          <a:p>
            <a:pPr lvl="1"/>
            <a:r>
              <a:rPr lang="en-US" sz="1600"/>
              <a:t>Development of BMC-tailored methods to identify special populations (e.g., identifying patients with substance use disorders through orders for Addiction Consults, prior OBAT visits, and inpatient orders for withdrawal monitoring in addition to ICD10 codes)</a:t>
            </a:r>
          </a:p>
          <a:p>
            <a:pPr lvl="1"/>
            <a:r>
              <a:rPr lang="en-US" sz="1600"/>
              <a:t>Advisory Committee</a:t>
            </a:r>
          </a:p>
          <a:p>
            <a:pPr lvl="2"/>
            <a:r>
              <a:rPr lang="en-US" sz="1600"/>
              <a:t>Rebecca Mishuris</a:t>
            </a:r>
          </a:p>
          <a:p>
            <a:pPr lvl="2"/>
            <a:r>
              <a:rPr lang="en-US" sz="1600"/>
              <a:t>Allan Walkey</a:t>
            </a:r>
          </a:p>
          <a:p>
            <a:pPr lvl="2"/>
            <a:r>
              <a:rPr lang="en-US" sz="1600"/>
              <a:t>Tuhina Neogi</a:t>
            </a:r>
          </a:p>
          <a:p>
            <a:pPr lvl="2"/>
            <a:r>
              <a:rPr lang="en-US" sz="1600"/>
              <a:t>Jake Nudel</a:t>
            </a:r>
          </a:p>
          <a:p>
            <a:pPr lvl="2"/>
            <a:r>
              <a:rPr lang="en-US" sz="1600"/>
              <a:t>Bill Adams</a:t>
            </a:r>
          </a:p>
          <a:p>
            <a:endParaRPr lang="en-US" sz="1600"/>
          </a:p>
          <a:p>
            <a:endParaRPr lang="en-US" sz="1600"/>
          </a:p>
          <a:p>
            <a:endParaRPr lang="en-US" sz="1600" dirty="0"/>
          </a:p>
        </p:txBody>
      </p:sp>
      <p:sp>
        <p:nvSpPr>
          <p:cNvPr id="3" name="Title 2"/>
          <p:cNvSpPr>
            <a:spLocks noGrp="1"/>
          </p:cNvSpPr>
          <p:nvPr>
            <p:ph type="title"/>
          </p:nvPr>
        </p:nvSpPr>
        <p:spPr/>
        <p:txBody>
          <a:bodyPr/>
          <a:lstStyle/>
          <a:p>
            <a:r>
              <a:rPr lang="en-US" dirty="0"/>
              <a:t>Foundational Science: CDW Solutions</a:t>
            </a:r>
          </a:p>
        </p:txBody>
      </p:sp>
    </p:spTree>
    <p:extLst>
      <p:ext uri="{BB962C8B-B14F-4D97-AF65-F5344CB8AC3E}">
        <p14:creationId xmlns:p14="http://schemas.microsoft.com/office/powerpoint/2010/main" val="4015414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33F04A-5F9E-4949-910B-872F243D2F0C}"/>
              </a:ext>
            </a:extLst>
          </p:cNvPr>
          <p:cNvSpPr>
            <a:spLocks noGrp="1"/>
          </p:cNvSpPr>
          <p:nvPr>
            <p:ph idx="1"/>
          </p:nvPr>
        </p:nvSpPr>
        <p:spPr/>
        <p:txBody>
          <a:bodyPr/>
          <a:lstStyle/>
          <a:p>
            <a:r>
              <a:rPr lang="en-US" sz="1600" dirty="0"/>
              <a:t>Expand the data available within the CDW</a:t>
            </a:r>
          </a:p>
          <a:p>
            <a:pPr lvl="1"/>
            <a:r>
              <a:rPr lang="en-US" sz="1600" dirty="0"/>
              <a:t>Establish streamlined agreements with Community Health Centers to facilitate access to local data for health equity research</a:t>
            </a:r>
          </a:p>
          <a:p>
            <a:pPr lvl="1"/>
            <a:r>
              <a:rPr lang="en-US" sz="1600" dirty="0"/>
              <a:t>Expand access to location-based social determinants of health data currently housed at BUSPH (e.g., geocoded addresses linked to neighborhood-based measures of opportunity or social vulnerability)</a:t>
            </a:r>
          </a:p>
          <a:p>
            <a:pPr lvl="1"/>
            <a:r>
              <a:rPr lang="en-US" sz="1600" dirty="0"/>
              <a:t>CLAIMS DATA.  CLAIMS DATA.  CLAIMS DATA.</a:t>
            </a:r>
          </a:p>
          <a:p>
            <a:r>
              <a:rPr lang="en-US" sz="1600" dirty="0"/>
              <a:t>Expand data access through use of the cloud-based </a:t>
            </a:r>
            <a:r>
              <a:rPr lang="en-US" sz="1600" dirty="0" err="1"/>
              <a:t>TriNetX</a:t>
            </a:r>
            <a:r>
              <a:rPr lang="en-US" sz="1600" dirty="0"/>
              <a:t> system for identification of local and national cohorts</a:t>
            </a:r>
          </a:p>
          <a:p>
            <a:pPr lvl="1"/>
            <a:r>
              <a:rPr lang="en-US" sz="1600" dirty="0"/>
              <a:t>Trial Connect:  supports invitations for collaboration with industry-sponsored clinical trials</a:t>
            </a:r>
          </a:p>
          <a:p>
            <a:pPr lvl="1"/>
            <a:r>
              <a:rPr lang="en-US" sz="1600" dirty="0"/>
              <a:t>Query Builder: allows exploration of BMC data via self-service “drag-and-drop” interface</a:t>
            </a:r>
          </a:p>
          <a:p>
            <a:pPr lvl="1"/>
            <a:r>
              <a:rPr lang="en-US" sz="1600" dirty="0"/>
              <a:t>Self-service analytics:  tools for more advanced queries that compare outcomes and populations to support comparative effectiveness and health services research</a:t>
            </a:r>
          </a:p>
          <a:p>
            <a:pPr lvl="1"/>
            <a:r>
              <a:rPr lang="en-US" sz="1600" dirty="0"/>
              <a:t>Limited dataset extracts: with special permission, researchers can download BMC-specific or national limited datasets for additional local analytics</a:t>
            </a:r>
          </a:p>
        </p:txBody>
      </p:sp>
      <p:sp>
        <p:nvSpPr>
          <p:cNvPr id="3" name="Title 2">
            <a:extLst>
              <a:ext uri="{FF2B5EF4-FFF2-40B4-BE49-F238E27FC236}">
                <a16:creationId xmlns:a16="http://schemas.microsoft.com/office/drawing/2014/main" id="{679B5CB0-FDF1-4A6E-A033-2B7E08E4C700}"/>
              </a:ext>
            </a:extLst>
          </p:cNvPr>
          <p:cNvSpPr>
            <a:spLocks noGrp="1"/>
          </p:cNvSpPr>
          <p:nvPr>
            <p:ph type="title"/>
          </p:nvPr>
        </p:nvSpPr>
        <p:spPr/>
        <p:txBody>
          <a:bodyPr/>
          <a:lstStyle/>
          <a:p>
            <a:r>
              <a:rPr lang="en-US" dirty="0"/>
              <a:t>Aspirational Processes to Facilitate Research: data availability and access</a:t>
            </a:r>
          </a:p>
        </p:txBody>
      </p:sp>
    </p:spTree>
    <p:extLst>
      <p:ext uri="{BB962C8B-B14F-4D97-AF65-F5344CB8AC3E}">
        <p14:creationId xmlns:p14="http://schemas.microsoft.com/office/powerpoint/2010/main" val="4288333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D698D7-4787-427C-BAAE-33683848F4E3}"/>
              </a:ext>
            </a:extLst>
          </p:cNvPr>
          <p:cNvSpPr>
            <a:spLocks noGrp="1"/>
          </p:cNvSpPr>
          <p:nvPr>
            <p:ph idx="1"/>
          </p:nvPr>
        </p:nvSpPr>
        <p:spPr/>
        <p:txBody>
          <a:bodyPr/>
          <a:lstStyle/>
          <a:p>
            <a:r>
              <a:rPr lang="en-US" sz="1600" dirty="0"/>
              <a:t>Goal: Advance health equity research in Boston by developing a de-identified, secure, high-performance data system that links clinical data from BMC and local CHCs with detailed data about where patients live </a:t>
            </a:r>
          </a:p>
          <a:p>
            <a:r>
              <a:rPr lang="en-US" sz="1600" dirty="0"/>
              <a:t>Specifics</a:t>
            </a:r>
          </a:p>
          <a:p>
            <a:pPr lvl="1"/>
            <a:r>
              <a:rPr lang="en-US" sz="1600" dirty="0"/>
              <a:t>Establish the BMC D4E data platform by converting our existing informatics framework into a more flexible model connected to a national research community</a:t>
            </a:r>
          </a:p>
          <a:p>
            <a:pPr lvl="1"/>
            <a:r>
              <a:rPr lang="en-US" sz="1600" dirty="0"/>
              <a:t>Join the OHDSI (</a:t>
            </a:r>
            <a:r>
              <a:rPr lang="en-US" sz="1600" dirty="0">
                <a:hlinkClick r:id="rId2"/>
              </a:rPr>
              <a:t>www.odhsi.org</a:t>
            </a:r>
            <a:r>
              <a:rPr lang="en-US" sz="1600" dirty="0"/>
              <a:t>) national research community to leverage existing informatics tools, knowledge and resources</a:t>
            </a:r>
          </a:p>
          <a:p>
            <a:pPr lvl="1"/>
            <a:r>
              <a:rPr lang="en-US" sz="1600" dirty="0"/>
              <a:t>Augment existing clinical data with additional data sources and linkages:</a:t>
            </a:r>
          </a:p>
          <a:p>
            <a:pPr lvl="2"/>
            <a:r>
              <a:rPr lang="en-US" sz="1600" dirty="0"/>
              <a:t>BMC CDW: Geocode all addresses and link clinical data with BMC </a:t>
            </a:r>
            <a:r>
              <a:rPr lang="en-US" sz="1600" dirty="0" err="1"/>
              <a:t>HealthNet</a:t>
            </a:r>
            <a:r>
              <a:rPr lang="en-US" sz="1600" dirty="0"/>
              <a:t> claims</a:t>
            </a:r>
          </a:p>
          <a:p>
            <a:pPr lvl="2"/>
            <a:r>
              <a:rPr lang="en-US" sz="1600" dirty="0"/>
              <a:t>D4E: Include census tract and zip code-level </a:t>
            </a:r>
            <a:r>
              <a:rPr lang="en-US" sz="1600" dirty="0" err="1"/>
              <a:t>SDoH</a:t>
            </a:r>
            <a:r>
              <a:rPr lang="en-US" sz="1600" dirty="0"/>
              <a:t> and air quality data</a:t>
            </a:r>
          </a:p>
          <a:p>
            <a:pPr lvl="1"/>
            <a:r>
              <a:rPr lang="en-US" sz="1600" dirty="0"/>
              <a:t>Explore potential for D4E to link persons living in the same household</a:t>
            </a:r>
          </a:p>
          <a:p>
            <a:pPr lvl="1"/>
            <a:r>
              <a:rPr lang="en-US" sz="1600" dirty="0"/>
              <a:t>Expand D4E to include Boston </a:t>
            </a:r>
            <a:r>
              <a:rPr lang="en-US" sz="1600" dirty="0" err="1"/>
              <a:t>HealthNet</a:t>
            </a:r>
            <a:r>
              <a:rPr lang="en-US" sz="1600" dirty="0"/>
              <a:t> CHCs</a:t>
            </a:r>
          </a:p>
          <a:p>
            <a:pPr lvl="1"/>
            <a:r>
              <a:rPr lang="en-US" sz="1600" dirty="0"/>
              <a:t>Engage 2-3 pilot user groups within BMC/BU to submit specific project proposals and use the system for health equity research projects.</a:t>
            </a:r>
          </a:p>
          <a:p>
            <a:pPr lvl="1"/>
            <a:r>
              <a:rPr lang="en-US" sz="1600" dirty="0"/>
              <a:t>Move local installation (server and workspace) into a HIPAA compliant cloud-based framework to support scalability and expanded research use</a:t>
            </a:r>
          </a:p>
        </p:txBody>
      </p:sp>
      <p:sp>
        <p:nvSpPr>
          <p:cNvPr id="3" name="Title 2">
            <a:extLst>
              <a:ext uri="{FF2B5EF4-FFF2-40B4-BE49-F238E27FC236}">
                <a16:creationId xmlns:a16="http://schemas.microsoft.com/office/drawing/2014/main" id="{1C660DE7-C4ED-4F4E-BE96-D4BDB6B4C312}"/>
              </a:ext>
            </a:extLst>
          </p:cNvPr>
          <p:cNvSpPr>
            <a:spLocks noGrp="1"/>
          </p:cNvSpPr>
          <p:nvPr>
            <p:ph type="title"/>
          </p:nvPr>
        </p:nvSpPr>
        <p:spPr/>
        <p:txBody>
          <a:bodyPr/>
          <a:lstStyle/>
          <a:p>
            <a:r>
              <a:rPr lang="en-US"/>
              <a:t>Aspirational Science: Data for Equity (D4E) Initiative</a:t>
            </a:r>
            <a:endParaRPr lang="en-US" dirty="0"/>
          </a:p>
        </p:txBody>
      </p:sp>
    </p:spTree>
    <p:extLst>
      <p:ext uri="{BB962C8B-B14F-4D97-AF65-F5344CB8AC3E}">
        <p14:creationId xmlns:p14="http://schemas.microsoft.com/office/powerpoint/2010/main" val="3084520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84852"/>
            <a:ext cx="9117748" cy="5175176"/>
          </a:xfrm>
        </p:spPr>
        <p:txBody>
          <a:bodyPr/>
          <a:lstStyle/>
          <a:p>
            <a:pPr>
              <a:buClr>
                <a:schemeClr val="tx1"/>
              </a:buClr>
            </a:pPr>
            <a:r>
              <a:rPr lang="en-US" dirty="0"/>
              <a:t>Prior to COVID, CTO was designing and implementing new customer service based initiatives</a:t>
            </a:r>
          </a:p>
          <a:p>
            <a:pPr>
              <a:buClr>
                <a:schemeClr val="tx1"/>
              </a:buClr>
            </a:pPr>
            <a:endParaRPr lang="en-US" dirty="0"/>
          </a:p>
          <a:p>
            <a:pPr>
              <a:buClr>
                <a:schemeClr val="tx1"/>
              </a:buClr>
            </a:pPr>
            <a:r>
              <a:rPr lang="en-US" dirty="0"/>
              <a:t>CTO played an integral part in implementing the COVID research program at BMC</a:t>
            </a:r>
          </a:p>
          <a:p>
            <a:pPr>
              <a:buClr>
                <a:schemeClr val="tx1"/>
              </a:buClr>
            </a:pPr>
            <a:endParaRPr lang="en-US" dirty="0"/>
          </a:p>
          <a:p>
            <a:pPr>
              <a:buClr>
                <a:schemeClr val="tx1"/>
              </a:buClr>
            </a:pPr>
            <a:r>
              <a:rPr lang="en-US" dirty="0"/>
              <a:t>Transitioned ACTIV Network trials and Community Engagement to </a:t>
            </a:r>
            <a:r>
              <a:rPr lang="en-US" u="sng" dirty="0"/>
              <a:t>C</a:t>
            </a:r>
            <a:r>
              <a:rPr lang="en-US" dirty="0"/>
              <a:t>linical </a:t>
            </a:r>
            <a:r>
              <a:rPr lang="en-US" u="sng" dirty="0"/>
              <a:t>R</a:t>
            </a:r>
            <a:r>
              <a:rPr lang="en-US" dirty="0"/>
              <a:t>esearch </a:t>
            </a:r>
            <a:r>
              <a:rPr lang="en-US" u="sng" dirty="0"/>
              <a:t>N</a:t>
            </a:r>
            <a:r>
              <a:rPr lang="en-US" dirty="0"/>
              <a:t>etwork </a:t>
            </a:r>
          </a:p>
          <a:p>
            <a:pPr>
              <a:buClr>
                <a:schemeClr val="tx1"/>
              </a:buClr>
            </a:pPr>
            <a:endParaRPr lang="en-US" dirty="0"/>
          </a:p>
          <a:p>
            <a:pPr>
              <a:buClr>
                <a:schemeClr val="tx1"/>
              </a:buClr>
            </a:pPr>
            <a:r>
              <a:rPr lang="en-US" dirty="0"/>
              <a:t>COVID research is less time intensive, allowing CTO to return to process improvement projects </a:t>
            </a:r>
          </a:p>
          <a:p>
            <a:pPr>
              <a:buClr>
                <a:schemeClr val="tx1"/>
              </a:buClr>
            </a:pPr>
            <a:endParaRPr lang="en-US" dirty="0"/>
          </a:p>
          <a:p>
            <a:pPr>
              <a:buClr>
                <a:schemeClr val="tx1"/>
              </a:buClr>
            </a:pPr>
            <a:r>
              <a:rPr lang="en-US" dirty="0"/>
              <a:t>Current initiatives being discussed today:</a:t>
            </a:r>
          </a:p>
          <a:p>
            <a:pPr marL="687388" lvl="1" indent="-342900">
              <a:buClr>
                <a:schemeClr val="tx1"/>
              </a:buClr>
              <a:buFont typeface="+mj-lt"/>
              <a:buAutoNum type="arabicPeriod"/>
            </a:pPr>
            <a:r>
              <a:rPr lang="en-US" sz="1400" dirty="0"/>
              <a:t>Continue to encourage efficient communication across G&amp;C and CTO for overlapping trials</a:t>
            </a:r>
          </a:p>
          <a:p>
            <a:pPr marL="687388" lvl="1" indent="-342900">
              <a:buClr>
                <a:schemeClr val="tx1"/>
              </a:buClr>
              <a:buFont typeface="+mj-lt"/>
              <a:buAutoNum type="arabicPeriod"/>
            </a:pPr>
            <a:r>
              <a:rPr lang="en-US" sz="1400" dirty="0"/>
              <a:t>Improve communications on roles, responsibilities, and pre-award timeline expectation </a:t>
            </a:r>
          </a:p>
          <a:p>
            <a:pPr marL="687388" lvl="1" indent="-342900">
              <a:buClr>
                <a:schemeClr val="tx1"/>
              </a:buClr>
              <a:buFont typeface="+mj-lt"/>
              <a:buAutoNum type="arabicPeriod"/>
            </a:pPr>
            <a:r>
              <a:rPr lang="en-US" sz="1400" dirty="0"/>
              <a:t>Centralize Ancillary Service tracking</a:t>
            </a:r>
          </a:p>
          <a:p>
            <a:pPr marL="687388" lvl="1" indent="-342900">
              <a:buClr>
                <a:schemeClr val="tx1"/>
              </a:buClr>
              <a:buFont typeface="+mj-lt"/>
              <a:buAutoNum type="arabicPeriod"/>
            </a:pPr>
            <a:r>
              <a:rPr lang="en-US" sz="1400" dirty="0"/>
              <a:t>Create CTO live education: </a:t>
            </a:r>
            <a:r>
              <a:rPr lang="en-US" sz="1400" dirty="0" err="1"/>
              <a:t>ClinCard</a:t>
            </a:r>
            <a:r>
              <a:rPr lang="en-US" sz="1400" dirty="0"/>
              <a:t>, </a:t>
            </a:r>
            <a:r>
              <a:rPr lang="en-US" sz="1400" dirty="0" err="1"/>
              <a:t>VelosCT</a:t>
            </a:r>
            <a:r>
              <a:rPr lang="en-US" sz="1400" dirty="0"/>
              <a:t>/Epic, Other- looking for input</a:t>
            </a:r>
            <a:endParaRPr lang="en-US" sz="1400" dirty="0">
              <a:solidFill>
                <a:srgbClr val="FF0000"/>
              </a:solidFill>
            </a:endParaRPr>
          </a:p>
        </p:txBody>
      </p:sp>
      <p:sp>
        <p:nvSpPr>
          <p:cNvPr id="3" name="Title 2"/>
          <p:cNvSpPr>
            <a:spLocks noGrp="1"/>
          </p:cNvSpPr>
          <p:nvPr>
            <p:ph type="title"/>
          </p:nvPr>
        </p:nvSpPr>
        <p:spPr/>
        <p:txBody>
          <a:bodyPr/>
          <a:lstStyle/>
          <a:p>
            <a:r>
              <a:rPr lang="en-US" dirty="0"/>
              <a:t>CTO is moving beyond COVID focused research and going Back to Basics </a:t>
            </a:r>
          </a:p>
        </p:txBody>
      </p:sp>
    </p:spTree>
    <p:extLst>
      <p:ext uri="{BB962C8B-B14F-4D97-AF65-F5344CB8AC3E}">
        <p14:creationId xmlns:p14="http://schemas.microsoft.com/office/powerpoint/2010/main" val="2740234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78845" y="2852256"/>
            <a:ext cx="5438999" cy="1777496"/>
          </a:xfrm>
        </p:spPr>
        <p:txBody>
          <a:bodyPr/>
          <a:lstStyle/>
          <a:p>
            <a:pPr algn="ctr">
              <a:lnSpc>
                <a:spcPct val="110000"/>
              </a:lnSpc>
            </a:pPr>
            <a:r>
              <a:rPr lang="en-US" dirty="0"/>
              <a:t>Infor FSM </a:t>
            </a:r>
            <a:br>
              <a:rPr lang="en-US" dirty="0"/>
            </a:br>
            <a:r>
              <a:rPr lang="en-US" dirty="0"/>
              <a:t>Financials and Supply Management </a:t>
            </a:r>
            <a:br>
              <a:rPr lang="en-US" dirty="0"/>
            </a:br>
            <a:r>
              <a:rPr lang="en-US" dirty="0"/>
              <a:t>Status Update</a:t>
            </a:r>
            <a:br>
              <a:rPr lang="en-US" dirty="0"/>
            </a:br>
            <a:r>
              <a:rPr lang="en-US" dirty="0"/>
              <a:t> April 2021 </a:t>
            </a:r>
            <a:br>
              <a:rPr lang="en-US" dirty="0"/>
            </a:br>
            <a:endParaRPr lang="en-US" dirty="0"/>
          </a:p>
        </p:txBody>
      </p:sp>
    </p:spTree>
    <p:extLst>
      <p:ext uri="{BB962C8B-B14F-4D97-AF65-F5344CB8AC3E}">
        <p14:creationId xmlns:p14="http://schemas.microsoft.com/office/powerpoint/2010/main" val="1994614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3829" y="710214"/>
            <a:ext cx="8754413" cy="5607319"/>
          </a:xfrm>
        </p:spPr>
        <p:txBody>
          <a:bodyPr/>
          <a:lstStyle/>
          <a:p>
            <a:pPr lvl="2">
              <a:buFont typeface="Arial" panose="020B0604020202020204" pitchFamily="34" charset="0"/>
              <a:buChar char="•"/>
            </a:pPr>
            <a:endParaRPr lang="en-US" dirty="0"/>
          </a:p>
          <a:p>
            <a:pPr marL="571500" lvl="1" indent="-285750">
              <a:buFont typeface="Wingdings" panose="05000000000000000000" pitchFamily="2" charset="2"/>
              <a:buChar char="§"/>
            </a:pPr>
            <a:r>
              <a:rPr lang="en-US" sz="1800" dirty="0"/>
              <a:t>The Lawson system was end of life after 20+ years and was re-implemented with the newly developed Infor system, on 10/1/20.  </a:t>
            </a:r>
          </a:p>
          <a:p>
            <a:pPr marL="571500" lvl="1" indent="-285750">
              <a:buFont typeface="Wingdings" panose="05000000000000000000" pitchFamily="2" charset="2"/>
              <a:buChar char="§"/>
            </a:pPr>
            <a:r>
              <a:rPr lang="en-US" sz="1800" dirty="0"/>
              <a:t>This replaced the Finance, Supply Chain, Accounts Payable functions. A new Research module was implemented as well</a:t>
            </a:r>
          </a:p>
          <a:p>
            <a:pPr marL="571500" lvl="1" indent="-285750">
              <a:buFont typeface="Wingdings" panose="05000000000000000000" pitchFamily="2" charset="2"/>
              <a:buChar char="§"/>
            </a:pPr>
            <a:r>
              <a:rPr lang="en-US" sz="1800" dirty="0"/>
              <a:t>Several related systems had to be implemented along with </a:t>
            </a:r>
            <a:r>
              <a:rPr lang="en-US" sz="1800" dirty="0" err="1"/>
              <a:t>Infor</a:t>
            </a:r>
            <a:endParaRPr lang="en-US" sz="1800" dirty="0"/>
          </a:p>
          <a:p>
            <a:pPr marL="806450" lvl="2" indent="-285750">
              <a:buFont typeface="Wingdings" panose="05000000000000000000" pitchFamily="2" charset="2"/>
              <a:buChar char="§"/>
            </a:pPr>
            <a:r>
              <a:rPr lang="en-US" sz="1800" dirty="0"/>
              <a:t>Chrome River – employee reimbursements</a:t>
            </a:r>
          </a:p>
          <a:p>
            <a:pPr marL="806450" lvl="2" indent="-285750">
              <a:buFont typeface="Wingdings" panose="05000000000000000000" pitchFamily="2" charset="2"/>
              <a:buChar char="§"/>
            </a:pPr>
            <a:r>
              <a:rPr lang="en-US" sz="1800" dirty="0"/>
              <a:t>MHC document management software</a:t>
            </a:r>
          </a:p>
          <a:p>
            <a:pPr marL="806450" lvl="2" indent="-285750">
              <a:buFont typeface="Wingdings" panose="05000000000000000000" pitchFamily="2" charset="2"/>
              <a:buChar char="§"/>
            </a:pPr>
            <a:r>
              <a:rPr lang="en-US" sz="1800" dirty="0"/>
              <a:t>Financial Data Warehouse</a:t>
            </a:r>
          </a:p>
          <a:p>
            <a:pPr marL="520700" lvl="2" indent="0">
              <a:buNone/>
            </a:pPr>
            <a:endParaRPr lang="en-US" sz="1800" dirty="0"/>
          </a:p>
          <a:p>
            <a:pPr marL="571500" lvl="1" indent="-285750">
              <a:buFont typeface="Wingdings" panose="05000000000000000000" pitchFamily="2" charset="2"/>
              <a:buChar char="§"/>
            </a:pPr>
            <a:r>
              <a:rPr lang="en-US" sz="1800" dirty="0"/>
              <a:t>This newer version is being improved and updated monthly on the 3</a:t>
            </a:r>
            <a:r>
              <a:rPr lang="en-US" sz="1800" baseline="30000" dirty="0"/>
              <a:t>rd</a:t>
            </a:r>
            <a:r>
              <a:rPr lang="en-US" sz="1800" dirty="0"/>
              <a:t> Sat of the month automatically.  </a:t>
            </a:r>
          </a:p>
          <a:p>
            <a:pPr marL="806450" lvl="2" indent="-285750">
              <a:buFont typeface="Wingdings" panose="05000000000000000000" pitchFamily="2" charset="2"/>
              <a:buChar char="§"/>
            </a:pPr>
            <a:r>
              <a:rPr lang="en-US" sz="1800" dirty="0"/>
              <a:t>The updates can be significant.  </a:t>
            </a:r>
          </a:p>
          <a:p>
            <a:pPr marL="806450" lvl="2" indent="-285750">
              <a:buFont typeface="Wingdings" panose="05000000000000000000" pitchFamily="2" charset="2"/>
              <a:buChar char="§"/>
            </a:pPr>
            <a:r>
              <a:rPr lang="en-US" sz="1800" dirty="0"/>
              <a:t>Release notes are received 1.5 weeks prior to implementation and BMC reviews them for impact and notification as necessary.</a:t>
            </a:r>
          </a:p>
          <a:p>
            <a:pPr marL="571500" lvl="1" indent="-285750">
              <a:buFont typeface="Wingdings" panose="05000000000000000000" pitchFamily="2" charset="2"/>
              <a:buChar char="§"/>
            </a:pPr>
            <a:endParaRPr lang="en-US" sz="1800" dirty="0"/>
          </a:p>
          <a:p>
            <a:pPr marL="285750" lvl="1" indent="0">
              <a:buNone/>
            </a:pPr>
            <a:endParaRPr lang="en-US" sz="1800" dirty="0"/>
          </a:p>
          <a:p>
            <a:pPr marL="285750" lvl="1" indent="0">
              <a:buNone/>
            </a:pPr>
            <a:endParaRPr lang="en-US" dirty="0"/>
          </a:p>
        </p:txBody>
      </p:sp>
      <p:sp>
        <p:nvSpPr>
          <p:cNvPr id="3" name="Title 2"/>
          <p:cNvSpPr>
            <a:spLocks noGrp="1"/>
          </p:cNvSpPr>
          <p:nvPr>
            <p:ph type="title"/>
          </p:nvPr>
        </p:nvSpPr>
        <p:spPr/>
        <p:txBody>
          <a:bodyPr/>
          <a:lstStyle/>
          <a:p>
            <a:r>
              <a:rPr lang="en-US" sz="2400" dirty="0"/>
              <a:t>Background Refresher</a:t>
            </a:r>
          </a:p>
        </p:txBody>
      </p:sp>
    </p:spTree>
    <p:extLst>
      <p:ext uri="{BB962C8B-B14F-4D97-AF65-F5344CB8AC3E}">
        <p14:creationId xmlns:p14="http://schemas.microsoft.com/office/powerpoint/2010/main" val="4274913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Rounded Corners 66">
            <a:extLst>
              <a:ext uri="{FF2B5EF4-FFF2-40B4-BE49-F238E27FC236}">
                <a16:creationId xmlns:a16="http://schemas.microsoft.com/office/drawing/2014/main" id="{E68406F6-8F88-4CBA-8C1A-597069899EA9}"/>
              </a:ext>
            </a:extLst>
          </p:cNvPr>
          <p:cNvSpPr/>
          <p:nvPr/>
        </p:nvSpPr>
        <p:spPr>
          <a:xfrm>
            <a:off x="172499" y="1142091"/>
            <a:ext cx="1040156" cy="1071910"/>
          </a:xfrm>
          <a:prstGeom prst="roundRec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961F8404-3516-4596-A786-18DC9DF0C036}"/>
              </a:ext>
            </a:extLst>
          </p:cNvPr>
          <p:cNvSpPr>
            <a:spLocks noGrp="1"/>
          </p:cNvSpPr>
          <p:nvPr>
            <p:ph type="title"/>
          </p:nvPr>
        </p:nvSpPr>
        <p:spPr/>
        <p:txBody>
          <a:bodyPr/>
          <a:lstStyle/>
          <a:p>
            <a:r>
              <a:rPr lang="en-US" sz="2400" dirty="0"/>
              <a:t>Refresher – Systems Impacted</a:t>
            </a:r>
          </a:p>
        </p:txBody>
      </p:sp>
      <p:sp>
        <p:nvSpPr>
          <p:cNvPr id="13" name="Oval 12">
            <a:extLst>
              <a:ext uri="{FF2B5EF4-FFF2-40B4-BE49-F238E27FC236}">
                <a16:creationId xmlns:a16="http://schemas.microsoft.com/office/drawing/2014/main" id="{71FD1901-3E28-4C12-9B5C-E7FA0A16C5E1}"/>
              </a:ext>
            </a:extLst>
          </p:cNvPr>
          <p:cNvSpPr/>
          <p:nvPr/>
        </p:nvSpPr>
        <p:spPr>
          <a:xfrm>
            <a:off x="3180952" y="1079064"/>
            <a:ext cx="1102156" cy="922532"/>
          </a:xfrm>
          <a:prstGeom prst="ellipse">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rgbClr val="002060"/>
                </a:solidFill>
              </a:rPr>
              <a:t>NEW</a:t>
            </a:r>
          </a:p>
          <a:p>
            <a:pPr algn="ctr"/>
            <a:r>
              <a:rPr lang="en-US" sz="1100" dirty="0">
                <a:solidFill>
                  <a:srgbClr val="002060"/>
                </a:solidFill>
              </a:rPr>
              <a:t>MHC</a:t>
            </a:r>
          </a:p>
          <a:p>
            <a:pPr algn="ctr"/>
            <a:r>
              <a:rPr lang="en-US" sz="1100" dirty="0">
                <a:solidFill>
                  <a:srgbClr val="002060"/>
                </a:solidFill>
              </a:rPr>
              <a:t>Doc Mngt</a:t>
            </a:r>
          </a:p>
        </p:txBody>
      </p:sp>
      <p:sp>
        <p:nvSpPr>
          <p:cNvPr id="14" name="Oval 13">
            <a:extLst>
              <a:ext uri="{FF2B5EF4-FFF2-40B4-BE49-F238E27FC236}">
                <a16:creationId xmlns:a16="http://schemas.microsoft.com/office/drawing/2014/main" id="{7C2D1321-374F-4E9E-9F55-783BC5103488}"/>
              </a:ext>
            </a:extLst>
          </p:cNvPr>
          <p:cNvSpPr/>
          <p:nvPr/>
        </p:nvSpPr>
        <p:spPr>
          <a:xfrm>
            <a:off x="1011575" y="2301290"/>
            <a:ext cx="1040156" cy="975174"/>
          </a:xfrm>
          <a:prstGeom prst="ellipse">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rgbClr val="002060"/>
                </a:solidFill>
              </a:rPr>
              <a:t>NEW</a:t>
            </a:r>
            <a:r>
              <a:rPr lang="en-US" sz="1100" dirty="0">
                <a:solidFill>
                  <a:srgbClr val="002060"/>
                </a:solidFill>
              </a:rPr>
              <a:t> Chrome River Expense</a:t>
            </a:r>
          </a:p>
        </p:txBody>
      </p:sp>
      <p:sp>
        <p:nvSpPr>
          <p:cNvPr id="15" name="Oval 14">
            <a:extLst>
              <a:ext uri="{FF2B5EF4-FFF2-40B4-BE49-F238E27FC236}">
                <a16:creationId xmlns:a16="http://schemas.microsoft.com/office/drawing/2014/main" id="{F3E9E9F0-1169-4CB3-891A-25E736B8F8DC}"/>
              </a:ext>
            </a:extLst>
          </p:cNvPr>
          <p:cNvSpPr/>
          <p:nvPr/>
        </p:nvSpPr>
        <p:spPr>
          <a:xfrm>
            <a:off x="1163725" y="4236516"/>
            <a:ext cx="1276714" cy="914401"/>
          </a:xfrm>
          <a:prstGeom prst="ellipse">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rgbClr val="002060"/>
                </a:solidFill>
              </a:rPr>
              <a:t>NEW</a:t>
            </a:r>
          </a:p>
          <a:p>
            <a:pPr algn="ctr"/>
            <a:r>
              <a:rPr lang="en-US" sz="1100" dirty="0">
                <a:solidFill>
                  <a:srgbClr val="002060"/>
                </a:solidFill>
              </a:rPr>
              <a:t>Financial Data Warehouse</a:t>
            </a:r>
          </a:p>
        </p:txBody>
      </p:sp>
      <p:sp>
        <p:nvSpPr>
          <p:cNvPr id="18" name="Oval 17">
            <a:extLst>
              <a:ext uri="{FF2B5EF4-FFF2-40B4-BE49-F238E27FC236}">
                <a16:creationId xmlns:a16="http://schemas.microsoft.com/office/drawing/2014/main" id="{CCAA5640-BF60-4A43-860B-4D027F46C975}"/>
              </a:ext>
            </a:extLst>
          </p:cNvPr>
          <p:cNvSpPr/>
          <p:nvPr/>
        </p:nvSpPr>
        <p:spPr>
          <a:xfrm>
            <a:off x="7931887" y="1192795"/>
            <a:ext cx="887648" cy="769116"/>
          </a:xfrm>
          <a:prstGeom prst="ellipse">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rPr>
              <a:t>Epic OR Supplies</a:t>
            </a:r>
          </a:p>
        </p:txBody>
      </p:sp>
      <p:sp>
        <p:nvSpPr>
          <p:cNvPr id="21" name="Oval 20">
            <a:extLst>
              <a:ext uri="{FF2B5EF4-FFF2-40B4-BE49-F238E27FC236}">
                <a16:creationId xmlns:a16="http://schemas.microsoft.com/office/drawing/2014/main" id="{ABFB4699-2B9C-4789-9B81-476908D10AD1}"/>
              </a:ext>
            </a:extLst>
          </p:cNvPr>
          <p:cNvSpPr/>
          <p:nvPr/>
        </p:nvSpPr>
        <p:spPr>
          <a:xfrm>
            <a:off x="3412700" y="5314212"/>
            <a:ext cx="1201478" cy="922533"/>
          </a:xfrm>
          <a:prstGeom prst="ellipse">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02060"/>
                </a:solidFill>
              </a:rPr>
              <a:t>StrataJazz Budget</a:t>
            </a:r>
          </a:p>
        </p:txBody>
      </p:sp>
      <p:sp>
        <p:nvSpPr>
          <p:cNvPr id="24" name="Oval 23">
            <a:extLst>
              <a:ext uri="{FF2B5EF4-FFF2-40B4-BE49-F238E27FC236}">
                <a16:creationId xmlns:a16="http://schemas.microsoft.com/office/drawing/2014/main" id="{E2D34D6E-A9F8-4469-ADE2-A5EE3491859C}"/>
              </a:ext>
            </a:extLst>
          </p:cNvPr>
          <p:cNvSpPr/>
          <p:nvPr/>
        </p:nvSpPr>
        <p:spPr>
          <a:xfrm>
            <a:off x="5851848" y="5079080"/>
            <a:ext cx="1043494" cy="914400"/>
          </a:xfrm>
          <a:prstGeom prst="ellipse">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02060"/>
                </a:solidFill>
              </a:rPr>
              <a:t>Workday BMC</a:t>
            </a:r>
          </a:p>
        </p:txBody>
      </p:sp>
      <p:sp>
        <p:nvSpPr>
          <p:cNvPr id="25" name="Oval 24">
            <a:extLst>
              <a:ext uri="{FF2B5EF4-FFF2-40B4-BE49-F238E27FC236}">
                <a16:creationId xmlns:a16="http://schemas.microsoft.com/office/drawing/2014/main" id="{248C48BB-4A96-482F-A6B0-EFAF1D817AA9}"/>
              </a:ext>
            </a:extLst>
          </p:cNvPr>
          <p:cNvSpPr/>
          <p:nvPr/>
        </p:nvSpPr>
        <p:spPr>
          <a:xfrm>
            <a:off x="6683270" y="1898650"/>
            <a:ext cx="914400" cy="884374"/>
          </a:xfrm>
          <a:prstGeom prst="ellipse">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rgbClr val="002060"/>
                </a:solidFill>
              </a:rPr>
              <a:t>NEW</a:t>
            </a:r>
            <a:r>
              <a:rPr lang="en-US" sz="1100" dirty="0">
                <a:solidFill>
                  <a:srgbClr val="002060"/>
                </a:solidFill>
              </a:rPr>
              <a:t> Clinical Bridge</a:t>
            </a:r>
          </a:p>
        </p:txBody>
      </p:sp>
      <p:sp>
        <p:nvSpPr>
          <p:cNvPr id="26" name="Oval 25">
            <a:extLst>
              <a:ext uri="{FF2B5EF4-FFF2-40B4-BE49-F238E27FC236}">
                <a16:creationId xmlns:a16="http://schemas.microsoft.com/office/drawing/2014/main" id="{E8D117E9-297A-4706-A3A3-972B46783241}"/>
              </a:ext>
            </a:extLst>
          </p:cNvPr>
          <p:cNvSpPr/>
          <p:nvPr/>
        </p:nvSpPr>
        <p:spPr>
          <a:xfrm>
            <a:off x="6916608" y="4909248"/>
            <a:ext cx="666578" cy="629389"/>
          </a:xfrm>
          <a:prstGeom prst="ellipse">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02060"/>
                </a:solidFill>
              </a:rPr>
              <a:t>SAP BU</a:t>
            </a:r>
          </a:p>
        </p:txBody>
      </p:sp>
      <p:sp>
        <p:nvSpPr>
          <p:cNvPr id="27" name="Oval 26">
            <a:extLst>
              <a:ext uri="{FF2B5EF4-FFF2-40B4-BE49-F238E27FC236}">
                <a16:creationId xmlns:a16="http://schemas.microsoft.com/office/drawing/2014/main" id="{809022C9-9454-402B-BF7E-F64E4E1A8C48}"/>
              </a:ext>
            </a:extLst>
          </p:cNvPr>
          <p:cNvSpPr/>
          <p:nvPr/>
        </p:nvSpPr>
        <p:spPr>
          <a:xfrm>
            <a:off x="4500561" y="967925"/>
            <a:ext cx="1662845" cy="1268752"/>
          </a:xfrm>
          <a:prstGeom prst="ellipse">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rgbClr val="002060"/>
                </a:solidFill>
              </a:rPr>
              <a:t>NEW </a:t>
            </a:r>
          </a:p>
          <a:p>
            <a:pPr algn="ctr"/>
            <a:r>
              <a:rPr lang="en-US" sz="1100" dirty="0">
                <a:solidFill>
                  <a:srgbClr val="002060"/>
                </a:solidFill>
              </a:rPr>
              <a:t>Strata Decision Support/ from EPSI Cost Acct. </a:t>
            </a:r>
          </a:p>
        </p:txBody>
      </p:sp>
      <p:sp>
        <p:nvSpPr>
          <p:cNvPr id="30" name="Oval 29">
            <a:extLst>
              <a:ext uri="{FF2B5EF4-FFF2-40B4-BE49-F238E27FC236}">
                <a16:creationId xmlns:a16="http://schemas.microsoft.com/office/drawing/2014/main" id="{C5D21735-CFBA-4DF4-B6D5-3996BF047196}"/>
              </a:ext>
            </a:extLst>
          </p:cNvPr>
          <p:cNvSpPr/>
          <p:nvPr/>
        </p:nvSpPr>
        <p:spPr>
          <a:xfrm>
            <a:off x="6942890" y="2887247"/>
            <a:ext cx="1780980" cy="1003852"/>
          </a:xfrm>
          <a:prstGeom prst="ellipse">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02060"/>
                </a:solidFill>
              </a:rPr>
              <a:t>Optum</a:t>
            </a:r>
          </a:p>
          <a:p>
            <a:pPr algn="ctr"/>
            <a:r>
              <a:rPr lang="en-US" sz="1100" dirty="0">
                <a:solidFill>
                  <a:srgbClr val="002060"/>
                </a:solidFill>
              </a:rPr>
              <a:t>McKesson</a:t>
            </a:r>
          </a:p>
          <a:p>
            <a:pPr algn="ctr"/>
            <a:r>
              <a:rPr lang="en-US" sz="1100" dirty="0">
                <a:solidFill>
                  <a:srgbClr val="002060"/>
                </a:solidFill>
              </a:rPr>
              <a:t>Abeo Anesthesia</a:t>
            </a:r>
          </a:p>
          <a:p>
            <a:pPr algn="ctr"/>
            <a:r>
              <a:rPr lang="en-US" sz="1100" b="1" i="1" dirty="0">
                <a:solidFill>
                  <a:srgbClr val="002060"/>
                </a:solidFill>
              </a:rPr>
              <a:t>NEW</a:t>
            </a:r>
            <a:r>
              <a:rPr lang="en-US" sz="1100" i="1" dirty="0">
                <a:solidFill>
                  <a:srgbClr val="002060"/>
                </a:solidFill>
              </a:rPr>
              <a:t> </a:t>
            </a:r>
            <a:r>
              <a:rPr lang="en-US" sz="1100" dirty="0">
                <a:solidFill>
                  <a:srgbClr val="002060"/>
                </a:solidFill>
              </a:rPr>
              <a:t>VitalAxis</a:t>
            </a:r>
          </a:p>
        </p:txBody>
      </p:sp>
      <p:sp>
        <p:nvSpPr>
          <p:cNvPr id="31" name="Oval 30">
            <a:extLst>
              <a:ext uri="{FF2B5EF4-FFF2-40B4-BE49-F238E27FC236}">
                <a16:creationId xmlns:a16="http://schemas.microsoft.com/office/drawing/2014/main" id="{E872D7CC-6545-4716-AF0D-EF7B8AE3B416}"/>
              </a:ext>
            </a:extLst>
          </p:cNvPr>
          <p:cNvSpPr/>
          <p:nvPr/>
        </p:nvSpPr>
        <p:spPr>
          <a:xfrm>
            <a:off x="7140470" y="4054052"/>
            <a:ext cx="896562" cy="825644"/>
          </a:xfrm>
          <a:prstGeom prst="ellipse">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02060"/>
                </a:solidFill>
              </a:rPr>
              <a:t>Kronos</a:t>
            </a:r>
          </a:p>
        </p:txBody>
      </p:sp>
      <p:sp>
        <p:nvSpPr>
          <p:cNvPr id="37" name="Oval 36">
            <a:extLst>
              <a:ext uri="{FF2B5EF4-FFF2-40B4-BE49-F238E27FC236}">
                <a16:creationId xmlns:a16="http://schemas.microsoft.com/office/drawing/2014/main" id="{98346BA0-62AE-410B-AF51-043334C56A58}"/>
              </a:ext>
            </a:extLst>
          </p:cNvPr>
          <p:cNvSpPr/>
          <p:nvPr/>
        </p:nvSpPr>
        <p:spPr>
          <a:xfrm>
            <a:off x="2211799" y="1485707"/>
            <a:ext cx="931178" cy="910461"/>
          </a:xfrm>
          <a:prstGeom prst="ellipse">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02060"/>
                </a:solidFill>
              </a:rPr>
              <a:t>GHX</a:t>
            </a:r>
          </a:p>
          <a:p>
            <a:pPr algn="ctr"/>
            <a:r>
              <a:rPr lang="en-US" sz="1100" dirty="0">
                <a:solidFill>
                  <a:srgbClr val="002060"/>
                </a:solidFill>
              </a:rPr>
              <a:t>EDI</a:t>
            </a:r>
          </a:p>
        </p:txBody>
      </p:sp>
      <p:sp>
        <p:nvSpPr>
          <p:cNvPr id="40" name="Oval 39">
            <a:extLst>
              <a:ext uri="{FF2B5EF4-FFF2-40B4-BE49-F238E27FC236}">
                <a16:creationId xmlns:a16="http://schemas.microsoft.com/office/drawing/2014/main" id="{CB4DBFCE-571A-417B-B710-A72111CF69F5}"/>
              </a:ext>
            </a:extLst>
          </p:cNvPr>
          <p:cNvSpPr/>
          <p:nvPr/>
        </p:nvSpPr>
        <p:spPr>
          <a:xfrm>
            <a:off x="2347495" y="5079080"/>
            <a:ext cx="941455" cy="922532"/>
          </a:xfrm>
          <a:prstGeom prst="ellipse">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rgbClr val="002060"/>
                </a:solidFill>
              </a:rPr>
              <a:t>NEW</a:t>
            </a:r>
          </a:p>
          <a:p>
            <a:pPr algn="ctr"/>
            <a:r>
              <a:rPr lang="en-US" sz="1100" dirty="0">
                <a:solidFill>
                  <a:srgbClr val="002060"/>
                </a:solidFill>
              </a:rPr>
              <a:t>Strata </a:t>
            </a:r>
          </a:p>
          <a:p>
            <a:pPr algn="ctr"/>
            <a:r>
              <a:rPr lang="en-US" sz="1100" dirty="0">
                <a:solidFill>
                  <a:srgbClr val="002060"/>
                </a:solidFill>
              </a:rPr>
              <a:t>Capital</a:t>
            </a:r>
          </a:p>
        </p:txBody>
      </p:sp>
      <p:sp>
        <p:nvSpPr>
          <p:cNvPr id="43" name="Oval 42">
            <a:extLst>
              <a:ext uri="{FF2B5EF4-FFF2-40B4-BE49-F238E27FC236}">
                <a16:creationId xmlns:a16="http://schemas.microsoft.com/office/drawing/2014/main" id="{A7F81E3C-1A51-495B-818B-F984C03AC558}"/>
              </a:ext>
            </a:extLst>
          </p:cNvPr>
          <p:cNvSpPr/>
          <p:nvPr/>
        </p:nvSpPr>
        <p:spPr>
          <a:xfrm>
            <a:off x="4758469" y="5303800"/>
            <a:ext cx="1043494" cy="932945"/>
          </a:xfrm>
          <a:prstGeom prst="ellipse">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02060"/>
                </a:solidFill>
              </a:rPr>
              <a:t>Workday</a:t>
            </a:r>
          </a:p>
          <a:p>
            <a:pPr algn="ctr"/>
            <a:r>
              <a:rPr lang="en-US" sz="1100" dirty="0">
                <a:solidFill>
                  <a:srgbClr val="002060"/>
                </a:solidFill>
              </a:rPr>
              <a:t>Health Plan</a:t>
            </a:r>
          </a:p>
        </p:txBody>
      </p:sp>
      <p:sp>
        <p:nvSpPr>
          <p:cNvPr id="45" name="Oval 44">
            <a:extLst>
              <a:ext uri="{FF2B5EF4-FFF2-40B4-BE49-F238E27FC236}">
                <a16:creationId xmlns:a16="http://schemas.microsoft.com/office/drawing/2014/main" id="{3F8E728A-7366-4DE1-B72C-6F1D2CC431F6}"/>
              </a:ext>
            </a:extLst>
          </p:cNvPr>
          <p:cNvSpPr/>
          <p:nvPr/>
        </p:nvSpPr>
        <p:spPr>
          <a:xfrm>
            <a:off x="752502" y="3343668"/>
            <a:ext cx="896562" cy="825644"/>
          </a:xfrm>
          <a:prstGeom prst="ellipse">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02060"/>
                </a:solidFill>
              </a:rPr>
              <a:t>InfoEd</a:t>
            </a:r>
          </a:p>
          <a:p>
            <a:pPr algn="ctr"/>
            <a:r>
              <a:rPr lang="en-US" sz="1100" dirty="0">
                <a:solidFill>
                  <a:srgbClr val="002060"/>
                </a:solidFill>
              </a:rPr>
              <a:t>Grants</a:t>
            </a:r>
          </a:p>
        </p:txBody>
      </p:sp>
      <p:cxnSp>
        <p:nvCxnSpPr>
          <p:cNvPr id="62" name="Straight Arrow Connector 61">
            <a:extLst>
              <a:ext uri="{FF2B5EF4-FFF2-40B4-BE49-F238E27FC236}">
                <a16:creationId xmlns:a16="http://schemas.microsoft.com/office/drawing/2014/main" id="{0B2B4495-D513-4922-A822-733FDD8BED1F}"/>
              </a:ext>
            </a:extLst>
          </p:cNvPr>
          <p:cNvCxnSpPr>
            <a:cxnSpLocks/>
          </p:cNvCxnSpPr>
          <p:nvPr/>
        </p:nvCxnSpPr>
        <p:spPr>
          <a:xfrm>
            <a:off x="3092478" y="2285077"/>
            <a:ext cx="897622" cy="790207"/>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64" name="Straight Arrow Connector 63">
            <a:extLst>
              <a:ext uri="{FF2B5EF4-FFF2-40B4-BE49-F238E27FC236}">
                <a16:creationId xmlns:a16="http://schemas.microsoft.com/office/drawing/2014/main" id="{FCEEC810-FD07-412E-A876-D943DBFBB50E}"/>
              </a:ext>
            </a:extLst>
          </p:cNvPr>
          <p:cNvCxnSpPr>
            <a:cxnSpLocks/>
          </p:cNvCxnSpPr>
          <p:nvPr/>
        </p:nvCxnSpPr>
        <p:spPr>
          <a:xfrm flipH="1">
            <a:off x="4830503" y="2310097"/>
            <a:ext cx="331147" cy="73800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68" name="Straight Arrow Connector 67">
            <a:extLst>
              <a:ext uri="{FF2B5EF4-FFF2-40B4-BE49-F238E27FC236}">
                <a16:creationId xmlns:a16="http://schemas.microsoft.com/office/drawing/2014/main" id="{C515B328-37A4-4CE0-85FA-052E06B7B200}"/>
              </a:ext>
            </a:extLst>
          </p:cNvPr>
          <p:cNvCxnSpPr>
            <a:cxnSpLocks/>
          </p:cNvCxnSpPr>
          <p:nvPr/>
        </p:nvCxnSpPr>
        <p:spPr>
          <a:xfrm flipH="1">
            <a:off x="5379780" y="2562447"/>
            <a:ext cx="1286834" cy="716629"/>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72" name="Straight Arrow Connector 71">
            <a:extLst>
              <a:ext uri="{FF2B5EF4-FFF2-40B4-BE49-F238E27FC236}">
                <a16:creationId xmlns:a16="http://schemas.microsoft.com/office/drawing/2014/main" id="{0B69173D-66AD-49D0-ADEF-12CFFD8FFAD3}"/>
              </a:ext>
            </a:extLst>
          </p:cNvPr>
          <p:cNvCxnSpPr>
            <a:cxnSpLocks/>
            <a:stCxn id="25" idx="7"/>
          </p:cNvCxnSpPr>
          <p:nvPr/>
        </p:nvCxnSpPr>
        <p:spPr>
          <a:xfrm flipV="1">
            <a:off x="7463759" y="1730438"/>
            <a:ext cx="468128" cy="29772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80" name="Straight Arrow Connector 79">
            <a:extLst>
              <a:ext uri="{FF2B5EF4-FFF2-40B4-BE49-F238E27FC236}">
                <a16:creationId xmlns:a16="http://schemas.microsoft.com/office/drawing/2014/main" id="{ECBAF317-C8C3-4804-A771-A21F7E52B616}"/>
              </a:ext>
            </a:extLst>
          </p:cNvPr>
          <p:cNvCxnSpPr>
            <a:cxnSpLocks/>
          </p:cNvCxnSpPr>
          <p:nvPr/>
        </p:nvCxnSpPr>
        <p:spPr>
          <a:xfrm flipH="1">
            <a:off x="2452646" y="4058492"/>
            <a:ext cx="1387914" cy="5033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2" name="Straight Arrow Connector 81">
            <a:extLst>
              <a:ext uri="{FF2B5EF4-FFF2-40B4-BE49-F238E27FC236}">
                <a16:creationId xmlns:a16="http://schemas.microsoft.com/office/drawing/2014/main" id="{3C9F4FD7-4532-4530-B84B-B6BB215CFD1C}"/>
              </a:ext>
            </a:extLst>
          </p:cNvPr>
          <p:cNvCxnSpPr>
            <a:cxnSpLocks/>
          </p:cNvCxnSpPr>
          <p:nvPr/>
        </p:nvCxnSpPr>
        <p:spPr>
          <a:xfrm flipH="1">
            <a:off x="3180952" y="4169312"/>
            <a:ext cx="809149" cy="98160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84" name="Straight Arrow Connector 83">
            <a:extLst>
              <a:ext uri="{FF2B5EF4-FFF2-40B4-BE49-F238E27FC236}">
                <a16:creationId xmlns:a16="http://schemas.microsoft.com/office/drawing/2014/main" id="{7464C3F7-1641-4B17-81D0-2E37B7E155FE}"/>
              </a:ext>
            </a:extLst>
          </p:cNvPr>
          <p:cNvCxnSpPr>
            <a:cxnSpLocks/>
          </p:cNvCxnSpPr>
          <p:nvPr/>
        </p:nvCxnSpPr>
        <p:spPr>
          <a:xfrm flipH="1">
            <a:off x="4181470" y="4157833"/>
            <a:ext cx="216476" cy="1145967"/>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86" name="Straight Arrow Connector 85">
            <a:extLst>
              <a:ext uri="{FF2B5EF4-FFF2-40B4-BE49-F238E27FC236}">
                <a16:creationId xmlns:a16="http://schemas.microsoft.com/office/drawing/2014/main" id="{7A6C87D2-7158-4858-BDF0-E41566197788}"/>
              </a:ext>
            </a:extLst>
          </p:cNvPr>
          <p:cNvCxnSpPr>
            <a:cxnSpLocks/>
          </p:cNvCxnSpPr>
          <p:nvPr/>
        </p:nvCxnSpPr>
        <p:spPr>
          <a:xfrm flipH="1" flipV="1">
            <a:off x="4880530" y="4157833"/>
            <a:ext cx="226973" cy="11563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0" name="Straight Arrow Connector 89">
            <a:extLst>
              <a:ext uri="{FF2B5EF4-FFF2-40B4-BE49-F238E27FC236}">
                <a16:creationId xmlns:a16="http://schemas.microsoft.com/office/drawing/2014/main" id="{BEC9A864-61D6-48E1-8F7E-B581FCF1926D}"/>
              </a:ext>
            </a:extLst>
          </p:cNvPr>
          <p:cNvCxnSpPr>
            <a:cxnSpLocks/>
          </p:cNvCxnSpPr>
          <p:nvPr/>
        </p:nvCxnSpPr>
        <p:spPr>
          <a:xfrm flipH="1" flipV="1">
            <a:off x="5364896" y="4054052"/>
            <a:ext cx="1577994" cy="9195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4" name="Straight Arrow Connector 93">
            <a:extLst>
              <a:ext uri="{FF2B5EF4-FFF2-40B4-BE49-F238E27FC236}">
                <a16:creationId xmlns:a16="http://schemas.microsoft.com/office/drawing/2014/main" id="{E264F66A-49AB-4121-AE6D-76D4315E40B6}"/>
              </a:ext>
            </a:extLst>
          </p:cNvPr>
          <p:cNvCxnSpPr>
            <a:cxnSpLocks/>
          </p:cNvCxnSpPr>
          <p:nvPr/>
        </p:nvCxnSpPr>
        <p:spPr>
          <a:xfrm flipH="1">
            <a:off x="5364896" y="3511048"/>
            <a:ext cx="153044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8" name="TextBox 97">
            <a:extLst>
              <a:ext uri="{FF2B5EF4-FFF2-40B4-BE49-F238E27FC236}">
                <a16:creationId xmlns:a16="http://schemas.microsoft.com/office/drawing/2014/main" id="{530708CD-FD47-4474-9D5C-9586576100D6}"/>
              </a:ext>
            </a:extLst>
          </p:cNvPr>
          <p:cNvSpPr txBox="1"/>
          <p:nvPr/>
        </p:nvSpPr>
        <p:spPr>
          <a:xfrm>
            <a:off x="3946606" y="3122276"/>
            <a:ext cx="1203800" cy="523220"/>
          </a:xfrm>
          <a:prstGeom prst="rect">
            <a:avLst/>
          </a:prstGeom>
          <a:noFill/>
        </p:spPr>
        <p:txBody>
          <a:bodyPr wrap="square" rtlCol="0">
            <a:spAutoFit/>
          </a:bodyPr>
          <a:lstStyle/>
          <a:p>
            <a:pPr algn="ctr"/>
            <a:r>
              <a:rPr lang="en-US" sz="1200" b="1" dirty="0">
                <a:solidFill>
                  <a:schemeClr val="bg1"/>
                </a:solidFill>
              </a:rPr>
              <a:t>Infor</a:t>
            </a:r>
          </a:p>
          <a:p>
            <a:pPr marL="228600" indent="-228600" algn="ctr">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p:txBody>
      </p:sp>
      <p:cxnSp>
        <p:nvCxnSpPr>
          <p:cNvPr id="106" name="Straight Arrow Connector 105">
            <a:extLst>
              <a:ext uri="{FF2B5EF4-FFF2-40B4-BE49-F238E27FC236}">
                <a16:creationId xmlns:a16="http://schemas.microsoft.com/office/drawing/2014/main" id="{54E2BD9C-04FD-4407-97DC-D8127091547F}"/>
              </a:ext>
            </a:extLst>
          </p:cNvPr>
          <p:cNvCxnSpPr>
            <a:cxnSpLocks/>
          </p:cNvCxnSpPr>
          <p:nvPr/>
        </p:nvCxnSpPr>
        <p:spPr>
          <a:xfrm flipH="1" flipV="1">
            <a:off x="5331984" y="3808369"/>
            <a:ext cx="1808486" cy="5301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4400587E-7C61-45CE-9021-87975D0A79D2}"/>
              </a:ext>
            </a:extLst>
          </p:cNvPr>
          <p:cNvCxnSpPr>
            <a:cxnSpLocks/>
          </p:cNvCxnSpPr>
          <p:nvPr/>
        </p:nvCxnSpPr>
        <p:spPr>
          <a:xfrm>
            <a:off x="1367769" y="1961911"/>
            <a:ext cx="2447227" cy="1292139"/>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pic>
        <p:nvPicPr>
          <p:cNvPr id="46" name="Graphic 45" descr="Bank">
            <a:extLst>
              <a:ext uri="{FF2B5EF4-FFF2-40B4-BE49-F238E27FC236}">
                <a16:creationId xmlns:a16="http://schemas.microsoft.com/office/drawing/2014/main" id="{3D510564-99C4-4352-8CD5-D04A49994B2C}"/>
              </a:ext>
            </a:extLst>
          </p:cNvPr>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237485" y="1128601"/>
            <a:ext cx="914400" cy="914400"/>
          </a:xfrm>
          <a:prstGeom prst="rect">
            <a:avLst/>
          </a:prstGeom>
        </p:spPr>
      </p:pic>
      <p:sp>
        <p:nvSpPr>
          <p:cNvPr id="47" name="TextBox 46">
            <a:extLst>
              <a:ext uri="{FF2B5EF4-FFF2-40B4-BE49-F238E27FC236}">
                <a16:creationId xmlns:a16="http://schemas.microsoft.com/office/drawing/2014/main" id="{1A23B7E5-D19D-4B2A-B727-7E4F188C6208}"/>
              </a:ext>
            </a:extLst>
          </p:cNvPr>
          <p:cNvSpPr txBox="1"/>
          <p:nvPr/>
        </p:nvSpPr>
        <p:spPr>
          <a:xfrm>
            <a:off x="361537" y="1852190"/>
            <a:ext cx="677965" cy="276999"/>
          </a:xfrm>
          <a:prstGeom prst="rect">
            <a:avLst/>
          </a:prstGeom>
          <a:noFill/>
        </p:spPr>
        <p:txBody>
          <a:bodyPr wrap="square" rtlCol="0">
            <a:spAutoFit/>
          </a:bodyPr>
          <a:lstStyle/>
          <a:p>
            <a:r>
              <a:rPr lang="en-US" sz="1200" b="1" dirty="0">
                <a:solidFill>
                  <a:srgbClr val="002060"/>
                </a:solidFill>
                <a:latin typeface="Arial" panose="020B0604020202020204" pitchFamily="34" charset="0"/>
                <a:cs typeface="Arial" panose="020B0604020202020204" pitchFamily="34" charset="0"/>
              </a:rPr>
              <a:t>Banks</a:t>
            </a:r>
          </a:p>
        </p:txBody>
      </p:sp>
      <p:cxnSp>
        <p:nvCxnSpPr>
          <p:cNvPr id="42" name="Straight Arrow Connector 41">
            <a:extLst>
              <a:ext uri="{FF2B5EF4-FFF2-40B4-BE49-F238E27FC236}">
                <a16:creationId xmlns:a16="http://schemas.microsoft.com/office/drawing/2014/main" id="{0B2B4495-D513-4922-A822-733FDD8BED1F}"/>
              </a:ext>
            </a:extLst>
          </p:cNvPr>
          <p:cNvCxnSpPr>
            <a:cxnSpLocks/>
          </p:cNvCxnSpPr>
          <p:nvPr/>
        </p:nvCxnSpPr>
        <p:spPr>
          <a:xfrm>
            <a:off x="3814996" y="2020096"/>
            <a:ext cx="605625" cy="108293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0B2B4495-D513-4922-A822-733FDD8BED1F}"/>
              </a:ext>
            </a:extLst>
          </p:cNvPr>
          <p:cNvCxnSpPr>
            <a:cxnSpLocks/>
          </p:cNvCxnSpPr>
          <p:nvPr/>
        </p:nvCxnSpPr>
        <p:spPr>
          <a:xfrm>
            <a:off x="5280216" y="4157833"/>
            <a:ext cx="786825" cy="98221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4" name="Oval 3"/>
          <p:cNvSpPr/>
          <p:nvPr/>
        </p:nvSpPr>
        <p:spPr>
          <a:xfrm>
            <a:off x="6326222" y="984250"/>
            <a:ext cx="979145" cy="727447"/>
          </a:xfrm>
          <a:prstGeom prst="ellipse">
            <a:avLst/>
          </a:prstGeom>
          <a:solidFill>
            <a:schemeClr val="accent6">
              <a:lumMod val="60000"/>
              <a:lumOff val="40000"/>
            </a:schemeClr>
          </a:solidFill>
          <a:ln w="127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Epic Revenue</a:t>
            </a:r>
          </a:p>
        </p:txBody>
      </p:sp>
      <p:cxnSp>
        <p:nvCxnSpPr>
          <p:cNvPr id="6" name="Straight Arrow Connector 5"/>
          <p:cNvCxnSpPr/>
          <p:nvPr/>
        </p:nvCxnSpPr>
        <p:spPr>
          <a:xfrm flipH="1">
            <a:off x="5299091" y="1711697"/>
            <a:ext cx="1367523" cy="13364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1" name="Picture 40" descr="A drawing of a cartoon character&#10;&#10;Description automatically generated">
            <a:extLst>
              <a:ext uri="{FF2B5EF4-FFF2-40B4-BE49-F238E27FC236}">
                <a16:creationId xmlns:a16="http://schemas.microsoft.com/office/drawing/2014/main" id="{D3FB4B3E-8618-4351-9D3E-255FBA9C3C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2455" y="3176451"/>
            <a:ext cx="955047" cy="955047"/>
          </a:xfrm>
          <a:prstGeom prst="rect">
            <a:avLst/>
          </a:prstGeom>
        </p:spPr>
      </p:pic>
      <p:cxnSp>
        <p:nvCxnSpPr>
          <p:cNvPr id="48" name="Straight Arrow Connector 47">
            <a:extLst>
              <a:ext uri="{FF2B5EF4-FFF2-40B4-BE49-F238E27FC236}">
                <a16:creationId xmlns:a16="http://schemas.microsoft.com/office/drawing/2014/main" id="{0B2B4495-D513-4922-A822-733FDD8BED1F}"/>
              </a:ext>
            </a:extLst>
          </p:cNvPr>
          <p:cNvCxnSpPr>
            <a:cxnSpLocks/>
          </p:cNvCxnSpPr>
          <p:nvPr/>
        </p:nvCxnSpPr>
        <p:spPr>
          <a:xfrm>
            <a:off x="2100912" y="2932765"/>
            <a:ext cx="1897479" cy="712731"/>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172499" y="5859262"/>
            <a:ext cx="3074881" cy="430887"/>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Note: HP Workday has been</a:t>
            </a:r>
          </a:p>
          <a:p>
            <a:r>
              <a:rPr lang="en-US" sz="1100" dirty="0">
                <a:latin typeface="Arial" panose="020B0604020202020204" pitchFamily="34" charset="0"/>
                <a:cs typeface="Arial" panose="020B0604020202020204" pitchFamily="34" charset="0"/>
              </a:rPr>
              <a:t>consolidated into BMC workday as of 1/1/21.</a:t>
            </a:r>
          </a:p>
        </p:txBody>
      </p:sp>
      <p:cxnSp>
        <p:nvCxnSpPr>
          <p:cNvPr id="12" name="Straight Arrow Connector 11"/>
          <p:cNvCxnSpPr/>
          <p:nvPr/>
        </p:nvCxnSpPr>
        <p:spPr>
          <a:xfrm>
            <a:off x="1773044" y="3808369"/>
            <a:ext cx="2173562"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0791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3829" y="959005"/>
            <a:ext cx="8754413" cy="5358528"/>
          </a:xfrm>
        </p:spPr>
        <p:txBody>
          <a:bodyPr/>
          <a:lstStyle/>
          <a:p>
            <a:r>
              <a:rPr lang="en-US" sz="1750" dirty="0"/>
              <a:t>Ensuring back end processes that </a:t>
            </a:r>
            <a:r>
              <a:rPr lang="en-US" sz="1750" b="1" dirty="0"/>
              <a:t>affect patient care </a:t>
            </a:r>
            <a:r>
              <a:rPr lang="en-US" sz="1750" dirty="0"/>
              <a:t>work smoothly e.g.</a:t>
            </a:r>
          </a:p>
          <a:p>
            <a:pPr lvl="1">
              <a:buFont typeface="Arial" panose="020B0604020202020204" pitchFamily="34" charset="0"/>
              <a:buChar char="•"/>
            </a:pPr>
            <a:r>
              <a:rPr lang="en-US" sz="1750" dirty="0"/>
              <a:t>Requisitions getting processed and approved  </a:t>
            </a:r>
          </a:p>
          <a:p>
            <a:pPr lvl="1">
              <a:buFont typeface="Arial" panose="020B0604020202020204" pitchFamily="34" charset="0"/>
              <a:buChar char="•"/>
            </a:pPr>
            <a:r>
              <a:rPr lang="en-US" sz="1750" dirty="0"/>
              <a:t>PO’s are issued and sent to vendors for procurement of goods</a:t>
            </a:r>
          </a:p>
          <a:p>
            <a:pPr lvl="1">
              <a:buFont typeface="Arial" panose="020B0604020202020204" pitchFamily="34" charset="0"/>
              <a:buChar char="•"/>
            </a:pPr>
            <a:r>
              <a:rPr lang="en-US" sz="1750" dirty="0"/>
              <a:t>Invoices moving through the steps to payment</a:t>
            </a:r>
          </a:p>
          <a:p>
            <a:r>
              <a:rPr lang="en-US" sz="1750" b="1" dirty="0"/>
              <a:t>Access for users </a:t>
            </a:r>
          </a:p>
          <a:p>
            <a:pPr lvl="1">
              <a:buFont typeface="Arial" panose="020B0604020202020204" pitchFamily="34" charset="0"/>
              <a:buChar char="•"/>
            </a:pPr>
            <a:r>
              <a:rPr lang="en-US" sz="1750" dirty="0"/>
              <a:t>Ensuring users have access to the systems and information they need</a:t>
            </a:r>
          </a:p>
          <a:p>
            <a:r>
              <a:rPr lang="en-US" sz="1750" dirty="0"/>
              <a:t> </a:t>
            </a:r>
            <a:r>
              <a:rPr lang="en-US" sz="1750" b="1" dirty="0"/>
              <a:t>Month-end / Financial information</a:t>
            </a:r>
          </a:p>
          <a:p>
            <a:pPr lvl="1">
              <a:buFont typeface="Arial" panose="020B0604020202020204" pitchFamily="34" charset="0"/>
              <a:buChar char="•"/>
            </a:pPr>
            <a:r>
              <a:rPr lang="en-US" sz="1750" dirty="0"/>
              <a:t>Focus on data files as they move through processing </a:t>
            </a:r>
          </a:p>
          <a:p>
            <a:pPr lvl="1">
              <a:buFont typeface="Arial" panose="020B0604020202020204" pitchFamily="34" charset="0"/>
              <a:buChar char="•"/>
            </a:pPr>
            <a:r>
              <a:rPr lang="en-US" sz="1750" dirty="0"/>
              <a:t>Addressing any data issues that may become clear or arise e.g. mapping issues </a:t>
            </a:r>
          </a:p>
          <a:p>
            <a:r>
              <a:rPr lang="en-US" sz="1750" dirty="0"/>
              <a:t>Focus on </a:t>
            </a:r>
            <a:r>
              <a:rPr lang="en-US" sz="1750" b="1" dirty="0"/>
              <a:t>refinement of processes </a:t>
            </a:r>
            <a:r>
              <a:rPr lang="en-US" sz="1750" dirty="0"/>
              <a:t>that impact the enterprise</a:t>
            </a:r>
          </a:p>
          <a:p>
            <a:pPr lvl="1">
              <a:buFont typeface="Arial" panose="020B0604020202020204" pitchFamily="34" charset="0"/>
              <a:buChar char="•"/>
            </a:pPr>
            <a:r>
              <a:rPr lang="en-US" sz="1750" dirty="0"/>
              <a:t>New on line forms, and information requirements are now being utilized</a:t>
            </a:r>
          </a:p>
          <a:p>
            <a:pPr lvl="1">
              <a:buFont typeface="Arial" panose="020B0604020202020204" pitchFamily="34" charset="0"/>
              <a:buChar char="•"/>
            </a:pPr>
            <a:r>
              <a:rPr lang="en-US" sz="1750" dirty="0"/>
              <a:t>With continued experience and evaluation, the need for modification will be done.</a:t>
            </a:r>
          </a:p>
          <a:p>
            <a:r>
              <a:rPr lang="en-US" sz="1750" dirty="0"/>
              <a:t>A </a:t>
            </a:r>
            <a:r>
              <a:rPr lang="en-US" sz="1750" b="1" dirty="0"/>
              <a:t>change management process </a:t>
            </a:r>
            <a:r>
              <a:rPr lang="en-US" sz="1750" dirty="0"/>
              <a:t>for prioritization of ongoing work with governance, scoring, tracking of inventory, estimated level of effort is in the development process.   </a:t>
            </a:r>
          </a:p>
          <a:p>
            <a:endParaRPr lang="en-US" dirty="0"/>
          </a:p>
          <a:p>
            <a:endParaRPr lang="en-US" dirty="0"/>
          </a:p>
          <a:p>
            <a:pPr marL="344488" lvl="1" indent="0">
              <a:buNone/>
            </a:pPr>
            <a:endParaRPr lang="en-US" dirty="0"/>
          </a:p>
        </p:txBody>
      </p:sp>
      <p:sp>
        <p:nvSpPr>
          <p:cNvPr id="3" name="Title 2"/>
          <p:cNvSpPr>
            <a:spLocks noGrp="1"/>
          </p:cNvSpPr>
          <p:nvPr>
            <p:ph type="title"/>
          </p:nvPr>
        </p:nvSpPr>
        <p:spPr/>
        <p:txBody>
          <a:bodyPr/>
          <a:lstStyle/>
          <a:p>
            <a:r>
              <a:rPr lang="en-US" sz="2400" dirty="0"/>
              <a:t>Post go-live: Prioritization of work and issues </a:t>
            </a:r>
          </a:p>
        </p:txBody>
      </p:sp>
    </p:spTree>
    <p:extLst>
      <p:ext uri="{BB962C8B-B14F-4D97-AF65-F5344CB8AC3E}">
        <p14:creationId xmlns:p14="http://schemas.microsoft.com/office/powerpoint/2010/main" val="18804700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3829" y="989814"/>
            <a:ext cx="8754413" cy="5327719"/>
          </a:xfrm>
        </p:spPr>
        <p:txBody>
          <a:bodyPr/>
          <a:lstStyle/>
          <a:p>
            <a:pPr lvl="0"/>
            <a:r>
              <a:rPr lang="en-US" dirty="0"/>
              <a:t>User access and reporting access</a:t>
            </a:r>
          </a:p>
          <a:p>
            <a:pPr lvl="1">
              <a:buFont typeface="Arial" panose="020B0604020202020204" pitchFamily="34" charset="0"/>
              <a:buChar char="•"/>
            </a:pPr>
            <a:r>
              <a:rPr lang="en-US" dirty="0"/>
              <a:t>Infor, Reporting and LDR access are all separate access and there are 2 different vendors</a:t>
            </a:r>
          </a:p>
          <a:p>
            <a:pPr lvl="2">
              <a:buFont typeface="Arial" panose="020B0604020202020204" pitchFamily="34" charset="0"/>
              <a:buChar char="•"/>
            </a:pPr>
            <a:r>
              <a:rPr lang="en-US" dirty="0"/>
              <a:t>Have been revisiting forms and provisioning with more experience  </a:t>
            </a:r>
          </a:p>
          <a:p>
            <a:pPr marL="520700" lvl="2" indent="0">
              <a:buNone/>
            </a:pPr>
            <a:endParaRPr lang="en-US" dirty="0"/>
          </a:p>
          <a:p>
            <a:r>
              <a:rPr lang="en-US" dirty="0"/>
              <a:t>FIS is working on process improvement of the existing forms based on feedback to:</a:t>
            </a:r>
          </a:p>
          <a:p>
            <a:pPr lvl="2">
              <a:buFont typeface="Arial" panose="020B0604020202020204" pitchFamily="34" charset="0"/>
              <a:buChar char="•"/>
            </a:pPr>
            <a:r>
              <a:rPr lang="en-US" dirty="0"/>
              <a:t>Combine the user access and reporting forms into a single form</a:t>
            </a:r>
          </a:p>
          <a:p>
            <a:pPr lvl="2">
              <a:buFont typeface="Arial" panose="020B0604020202020204" pitchFamily="34" charset="0"/>
              <a:buChar char="•"/>
            </a:pPr>
            <a:r>
              <a:rPr lang="en-US" dirty="0"/>
              <a:t>Make it more user friendly with guidance on how to complete it </a:t>
            </a:r>
          </a:p>
          <a:p>
            <a:pPr lvl="2">
              <a:buFont typeface="Arial" panose="020B0604020202020204" pitchFamily="34" charset="0"/>
              <a:buChar char="•"/>
            </a:pPr>
            <a:r>
              <a:rPr lang="en-US" dirty="0"/>
              <a:t>In process now – expect to update this in the next several weeks</a:t>
            </a:r>
          </a:p>
          <a:p>
            <a:pPr marL="520700" lvl="2" indent="0">
              <a:buNone/>
            </a:pPr>
            <a:r>
              <a:rPr lang="en-US" dirty="0"/>
              <a:t> </a:t>
            </a:r>
          </a:p>
          <a:p>
            <a:r>
              <a:rPr lang="en-US" dirty="0"/>
              <a:t>Dependencies for access and the steps to follow to assist you in obtaining access:</a:t>
            </a:r>
          </a:p>
          <a:p>
            <a:pPr lvl="2">
              <a:buFont typeface="Arial" panose="020B0604020202020204" pitchFamily="34" charset="0"/>
              <a:buChar char="•"/>
            </a:pPr>
            <a:r>
              <a:rPr lang="en-US" dirty="0"/>
              <a:t>1.  Need Workday ID and BMC email address to create Infor Access</a:t>
            </a:r>
          </a:p>
          <a:p>
            <a:pPr lvl="3">
              <a:buFont typeface="Arial" panose="020B0604020202020204" pitchFamily="34" charset="0"/>
              <a:buChar char="•"/>
            </a:pPr>
            <a:r>
              <a:rPr lang="en-US" dirty="0"/>
              <a:t>If necessary, complete the Visiting Personnel form to obtain a Workday ID from HRIS @ </a:t>
            </a:r>
            <a:r>
              <a:rPr lang="en-US" dirty="0">
                <a:hlinkClick r:id="rId2"/>
              </a:rPr>
              <a:t>VisitingPersonnelRegistration@bmc.org</a:t>
            </a:r>
            <a:endParaRPr lang="en-US" dirty="0"/>
          </a:p>
          <a:p>
            <a:pPr lvl="2">
              <a:buFont typeface="Arial" panose="020B0604020202020204" pitchFamily="34" charset="0"/>
              <a:buChar char="•"/>
            </a:pPr>
            <a:r>
              <a:rPr lang="en-US" dirty="0"/>
              <a:t>2.    Active directory ticket through Service Now to create a network ID and BMC email </a:t>
            </a:r>
          </a:p>
          <a:p>
            <a:pPr marL="520700" lvl="2" indent="0">
              <a:buNone/>
            </a:pPr>
            <a:r>
              <a:rPr lang="en-US" dirty="0"/>
              <a:t>          address </a:t>
            </a:r>
          </a:p>
          <a:p>
            <a:pPr lvl="2">
              <a:buFont typeface="Arial" panose="020B0604020202020204" pitchFamily="34" charset="0"/>
              <a:buChar char="•"/>
            </a:pPr>
            <a:r>
              <a:rPr lang="en-US" dirty="0"/>
              <a:t>3.   Then create a ticket for Infor access and attach the completed user access form </a:t>
            </a:r>
          </a:p>
          <a:p>
            <a:pPr marL="520700" lvl="2" indent="0">
              <a:buNone/>
            </a:pPr>
            <a:r>
              <a:rPr lang="en-US" dirty="0"/>
              <a:t>          specifying the access you are requesting</a:t>
            </a:r>
          </a:p>
          <a:p>
            <a:pPr marL="344488" lvl="1" indent="0">
              <a:buNone/>
            </a:pPr>
            <a:r>
              <a:rPr lang="en-US" dirty="0"/>
              <a:t>      </a:t>
            </a:r>
          </a:p>
        </p:txBody>
      </p:sp>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a:t>Infor Access Updates and Tips  </a:t>
            </a:r>
          </a:p>
        </p:txBody>
      </p:sp>
    </p:spTree>
    <p:extLst>
      <p:ext uri="{BB962C8B-B14F-4D97-AF65-F5344CB8AC3E}">
        <p14:creationId xmlns:p14="http://schemas.microsoft.com/office/powerpoint/2010/main" val="12443841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73038" y="980388"/>
          <a:ext cx="8755062" cy="4020756"/>
        </p:xfrm>
        <a:graphic>
          <a:graphicData uri="http://schemas.openxmlformats.org/drawingml/2006/table">
            <a:tbl>
              <a:tblPr firstRow="1" bandRow="1">
                <a:tableStyleId>{5C22544A-7EE6-4342-B048-85BDC9FD1C3A}</a:tableStyleId>
              </a:tblPr>
              <a:tblGrid>
                <a:gridCol w="2749271">
                  <a:extLst>
                    <a:ext uri="{9D8B030D-6E8A-4147-A177-3AD203B41FA5}">
                      <a16:colId xmlns:a16="http://schemas.microsoft.com/office/drawing/2014/main" val="20000"/>
                    </a:ext>
                  </a:extLst>
                </a:gridCol>
                <a:gridCol w="2705493">
                  <a:extLst>
                    <a:ext uri="{9D8B030D-6E8A-4147-A177-3AD203B41FA5}">
                      <a16:colId xmlns:a16="http://schemas.microsoft.com/office/drawing/2014/main" val="20001"/>
                    </a:ext>
                  </a:extLst>
                </a:gridCol>
                <a:gridCol w="3300298">
                  <a:extLst>
                    <a:ext uri="{9D8B030D-6E8A-4147-A177-3AD203B41FA5}">
                      <a16:colId xmlns:a16="http://schemas.microsoft.com/office/drawing/2014/main" val="20002"/>
                    </a:ext>
                  </a:extLst>
                </a:gridCol>
              </a:tblGrid>
              <a:tr h="363176">
                <a:tc>
                  <a:txBody>
                    <a:bodyPr/>
                    <a:lstStyle/>
                    <a:p>
                      <a:pPr algn="ctr"/>
                      <a:r>
                        <a:rPr lang="en-US" dirty="0">
                          <a:solidFill>
                            <a:schemeClr val="tx1"/>
                          </a:solidFill>
                        </a:rPr>
                        <a:t>What</a:t>
                      </a:r>
                      <a:r>
                        <a:rPr lang="en-US" baseline="0" dirty="0">
                          <a:solidFill>
                            <a:schemeClr val="tx1"/>
                          </a:solidFill>
                        </a:rPr>
                        <a:t> </a:t>
                      </a:r>
                      <a:endParaRPr lang="en-US" dirty="0">
                        <a:solidFill>
                          <a:schemeClr val="tx1"/>
                        </a:solidFill>
                      </a:endParaRPr>
                    </a:p>
                  </a:txBody>
                  <a:tcPr/>
                </a:tc>
                <a:tc>
                  <a:txBody>
                    <a:bodyPr/>
                    <a:lstStyle/>
                    <a:p>
                      <a:pPr algn="ctr"/>
                      <a:r>
                        <a:rPr lang="en-US" dirty="0">
                          <a:solidFill>
                            <a:schemeClr val="tx1"/>
                          </a:solidFill>
                        </a:rPr>
                        <a:t>Role</a:t>
                      </a:r>
                      <a:r>
                        <a:rPr lang="en-US" baseline="0" dirty="0">
                          <a:solidFill>
                            <a:schemeClr val="tx1"/>
                          </a:solidFill>
                        </a:rPr>
                        <a:t> / description</a:t>
                      </a:r>
                      <a:endParaRPr lang="en-US" dirty="0">
                        <a:solidFill>
                          <a:schemeClr val="tx1"/>
                        </a:solidFill>
                      </a:endParaRPr>
                    </a:p>
                  </a:txBody>
                  <a:tcPr/>
                </a:tc>
                <a:tc>
                  <a:txBody>
                    <a:bodyPr/>
                    <a:lstStyle/>
                    <a:p>
                      <a:pPr algn="ctr"/>
                      <a:r>
                        <a:rPr lang="en-US" dirty="0">
                          <a:solidFill>
                            <a:schemeClr val="tx1"/>
                          </a:solidFill>
                        </a:rPr>
                        <a:t>Comments</a:t>
                      </a:r>
                      <a:r>
                        <a:rPr lang="en-US" baseline="0" dirty="0">
                          <a:solidFill>
                            <a:schemeClr val="tx1"/>
                          </a:solidFill>
                        </a:rPr>
                        <a:t> </a:t>
                      </a:r>
                      <a:endParaRPr lang="en-US" dirty="0">
                        <a:solidFill>
                          <a:schemeClr val="tx1"/>
                        </a:solidFill>
                      </a:endParaRPr>
                    </a:p>
                  </a:txBody>
                  <a:tcPr/>
                </a:tc>
                <a:extLst>
                  <a:ext uri="{0D108BD9-81ED-4DB2-BD59-A6C34878D82A}">
                    <a16:rowId xmlns:a16="http://schemas.microsoft.com/office/drawing/2014/main" val="10000"/>
                  </a:ext>
                </a:extLst>
              </a:tr>
              <a:tr h="895502">
                <a:tc>
                  <a:txBody>
                    <a:bodyPr/>
                    <a:lstStyle/>
                    <a:p>
                      <a:r>
                        <a:rPr lang="en-US" sz="1600" dirty="0"/>
                        <a:t>Research</a:t>
                      </a:r>
                      <a:r>
                        <a:rPr lang="en-US" sz="1600" baseline="0" dirty="0"/>
                        <a:t> assistant, need access to view Grant expense reports </a:t>
                      </a:r>
                      <a:endParaRPr lang="en-US" sz="1600" dirty="0"/>
                    </a:p>
                  </a:txBody>
                  <a:tcPr/>
                </a:tc>
                <a:tc>
                  <a:txBody>
                    <a:bodyPr/>
                    <a:lstStyle/>
                    <a:p>
                      <a:r>
                        <a:rPr lang="en-US" sz="1600" kern="1200" dirty="0">
                          <a:solidFill>
                            <a:schemeClr val="dk1"/>
                          </a:solidFill>
                          <a:effectLst/>
                          <a:latin typeface="+mn-lt"/>
                          <a:ea typeface="+mn-ea"/>
                          <a:cs typeface="+mn-cs"/>
                        </a:rPr>
                        <a:t>Provide cost centers and/or projects needed to view in reports </a:t>
                      </a:r>
                      <a:endParaRPr lang="en-US" sz="1600" dirty="0"/>
                    </a:p>
                  </a:txBody>
                  <a:tcPr/>
                </a:tc>
                <a:tc>
                  <a:txBody>
                    <a:bodyPr/>
                    <a:lstStyle/>
                    <a:p>
                      <a:r>
                        <a:rPr lang="en-US" sz="1600" dirty="0"/>
                        <a:t>Will need</a:t>
                      </a:r>
                      <a:r>
                        <a:rPr lang="en-US" sz="1600" baseline="0" dirty="0"/>
                        <a:t> access to Research Home Page </a:t>
                      </a:r>
                      <a:endParaRPr lang="en-US" sz="1600" dirty="0"/>
                    </a:p>
                  </a:txBody>
                  <a:tcPr/>
                </a:tc>
                <a:extLst>
                  <a:ext uri="{0D108BD9-81ED-4DB2-BD59-A6C34878D82A}">
                    <a16:rowId xmlns:a16="http://schemas.microsoft.com/office/drawing/2014/main" val="10001"/>
                  </a:ext>
                </a:extLst>
              </a:tr>
              <a:tr h="1432804">
                <a:tc>
                  <a:txBody>
                    <a:bodyPr/>
                    <a:lstStyle/>
                    <a:p>
                      <a:r>
                        <a:rPr lang="en-US" sz="1600" dirty="0"/>
                        <a:t>If you need to create PO’s for orders in RSS</a:t>
                      </a:r>
                    </a:p>
                  </a:txBody>
                  <a:tcPr/>
                </a:tc>
                <a:tc>
                  <a:txBody>
                    <a:bodyPr/>
                    <a:lstStyle/>
                    <a:p>
                      <a:r>
                        <a:rPr lang="en-US" sz="1600" dirty="0"/>
                        <a:t>Choose the Role Requester*</a:t>
                      </a:r>
                    </a:p>
                  </a:txBody>
                  <a:tcPr/>
                </a:tc>
                <a:tc>
                  <a:txBody>
                    <a:bodyPr/>
                    <a:lstStyle/>
                    <a:p>
                      <a:pPr marL="285750" indent="-285750">
                        <a:buFont typeface="Arial" panose="020B0604020202020204" pitchFamily="34" charset="0"/>
                        <a:buChar char="•"/>
                      </a:pPr>
                      <a:r>
                        <a:rPr lang="en-US" sz="1600" dirty="0"/>
                        <a:t>E-learning course is in Workday with the overview</a:t>
                      </a:r>
                    </a:p>
                    <a:p>
                      <a:pPr marL="285750" indent="-285750">
                        <a:buFont typeface="Arial" panose="020B0604020202020204" pitchFamily="34" charset="0"/>
                        <a:buChar char="•"/>
                      </a:pPr>
                      <a:r>
                        <a:rPr lang="en-US" sz="1600" dirty="0"/>
                        <a:t>Manual is located</a:t>
                      </a:r>
                      <a:r>
                        <a:rPr lang="en-US" sz="1600" baseline="0" dirty="0"/>
                        <a:t> there </a:t>
                      </a:r>
                    </a:p>
                    <a:p>
                      <a:pPr marL="285750" indent="-285750">
                        <a:buFont typeface="Arial" panose="020B0604020202020204" pitchFamily="34" charset="0"/>
                        <a:buChar char="•"/>
                      </a:pPr>
                      <a:r>
                        <a:rPr lang="en-US" sz="1600" baseline="0" dirty="0"/>
                        <a:t>Also located on training </a:t>
                      </a:r>
                      <a:r>
                        <a:rPr lang="en-US" sz="1600" baseline="0" dirty="0" err="1"/>
                        <a:t>sharepoint</a:t>
                      </a:r>
                      <a:r>
                        <a:rPr lang="en-US" sz="1600" baseline="0" dirty="0"/>
                        <a:t> </a:t>
                      </a:r>
                      <a:endParaRPr lang="en-US" sz="1600" dirty="0"/>
                    </a:p>
                  </a:txBody>
                  <a:tcPr/>
                </a:tc>
                <a:extLst>
                  <a:ext uri="{0D108BD9-81ED-4DB2-BD59-A6C34878D82A}">
                    <a16:rowId xmlns:a16="http://schemas.microsoft.com/office/drawing/2014/main" val="10002"/>
                  </a:ext>
                </a:extLst>
              </a:tr>
              <a:tr h="699838">
                <a:tc>
                  <a:txBody>
                    <a:bodyPr/>
                    <a:lstStyle/>
                    <a:p>
                      <a:r>
                        <a:rPr lang="en-US" sz="1600" dirty="0"/>
                        <a:t>If you need to approve</a:t>
                      </a:r>
                      <a:r>
                        <a:rPr lang="en-US" sz="1600" baseline="0" dirty="0"/>
                        <a:t> invoices and purchases</a:t>
                      </a:r>
                      <a:endParaRPr lang="en-US" sz="1600" dirty="0"/>
                    </a:p>
                  </a:txBody>
                  <a:tcPr/>
                </a:tc>
                <a:tc>
                  <a:txBody>
                    <a:bodyPr/>
                    <a:lstStyle/>
                    <a:p>
                      <a:r>
                        <a:rPr lang="en-US" sz="1600" dirty="0"/>
                        <a:t>Choose</a:t>
                      </a:r>
                      <a:r>
                        <a:rPr lang="en-US" sz="1600" baseline="0" dirty="0"/>
                        <a:t> the Role Approver*</a:t>
                      </a:r>
                    </a:p>
                    <a:p>
                      <a:endParaRPr lang="en-US" sz="1600" baseline="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t>You will need to designate / be a Level 1 approver </a:t>
                      </a:r>
                    </a:p>
                  </a:txBody>
                  <a:tcPr/>
                </a:tc>
                <a:extLst>
                  <a:ext uri="{0D108BD9-81ED-4DB2-BD59-A6C34878D82A}">
                    <a16:rowId xmlns:a16="http://schemas.microsoft.com/office/drawing/2014/main" val="10003"/>
                  </a:ext>
                </a:extLst>
              </a:tr>
              <a:tr h="626852">
                <a:tc>
                  <a:txBody>
                    <a:bodyPr/>
                    <a:lstStyle/>
                    <a:p>
                      <a:r>
                        <a:rPr lang="en-US" sz="1600" dirty="0"/>
                        <a:t>If you need to approve requisitions</a:t>
                      </a:r>
                    </a:p>
                  </a:txBody>
                  <a:tcPr/>
                </a:tc>
                <a:tc>
                  <a:txBody>
                    <a:bodyPr/>
                    <a:lstStyle/>
                    <a:p>
                      <a:r>
                        <a:rPr lang="en-US" sz="1600" dirty="0"/>
                        <a:t>Choose the Role </a:t>
                      </a:r>
                    </a:p>
                    <a:p>
                      <a:r>
                        <a:rPr lang="en-US" sz="1600" dirty="0"/>
                        <a:t>Requisition approver</a:t>
                      </a:r>
                    </a:p>
                  </a:txBody>
                  <a:tcPr/>
                </a:tc>
                <a:tc>
                  <a:txBody>
                    <a:bodyPr/>
                    <a:lstStyle/>
                    <a:p>
                      <a:r>
                        <a:rPr lang="en-US" sz="1600" dirty="0"/>
                        <a:t>Ensure that approvers are updated</a:t>
                      </a:r>
                    </a:p>
                  </a:txBody>
                  <a:tcPr/>
                </a:tc>
                <a:extLst>
                  <a:ext uri="{0D108BD9-81ED-4DB2-BD59-A6C34878D82A}">
                    <a16:rowId xmlns:a16="http://schemas.microsoft.com/office/drawing/2014/main" val="10004"/>
                  </a:ext>
                </a:extLst>
              </a:tr>
            </a:tbl>
          </a:graphicData>
        </a:graphic>
      </p:graphicFrame>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a:t>Infor Access updates and tips cont. </a:t>
            </a:r>
          </a:p>
        </p:txBody>
      </p:sp>
    </p:spTree>
    <p:extLst>
      <p:ext uri="{BB962C8B-B14F-4D97-AF65-F5344CB8AC3E}">
        <p14:creationId xmlns:p14="http://schemas.microsoft.com/office/powerpoint/2010/main" val="37582416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3829" y="999241"/>
            <a:ext cx="8754413" cy="5318292"/>
          </a:xfrm>
        </p:spPr>
        <p:txBody>
          <a:bodyPr/>
          <a:lstStyle/>
          <a:p>
            <a:r>
              <a:rPr lang="en-US" b="1" dirty="0"/>
              <a:t>Open PO report </a:t>
            </a:r>
            <a:endParaRPr lang="en-US" dirty="0"/>
          </a:p>
          <a:p>
            <a:pPr lvl="1">
              <a:buFont typeface="Arial" panose="020B0604020202020204" pitchFamily="34" charset="0"/>
              <a:buChar char="•"/>
            </a:pPr>
            <a:r>
              <a:rPr lang="en-US" dirty="0"/>
              <a:t>Projects are in the system at the line level </a:t>
            </a:r>
          </a:p>
          <a:p>
            <a:pPr lvl="1">
              <a:buFont typeface="Arial" panose="020B0604020202020204" pitchFamily="34" charset="0"/>
              <a:buChar char="•"/>
            </a:pPr>
            <a:r>
              <a:rPr lang="en-US" dirty="0"/>
              <a:t>Currently no clean way in Infor to obtain a summary report by project of encumbrances </a:t>
            </a:r>
          </a:p>
          <a:p>
            <a:pPr lvl="1">
              <a:buFont typeface="Arial" panose="020B0604020202020204" pitchFamily="34" charset="0"/>
              <a:buChar char="•"/>
            </a:pPr>
            <a:r>
              <a:rPr lang="en-US" b="1" i="1" dirty="0"/>
              <a:t>Status:</a:t>
            </a:r>
            <a:r>
              <a:rPr lang="en-US" dirty="0"/>
              <a:t>	</a:t>
            </a:r>
          </a:p>
          <a:p>
            <a:pPr lvl="2">
              <a:buFont typeface="Arial" panose="020B0604020202020204" pitchFamily="34" charset="0"/>
              <a:buChar char="•"/>
            </a:pPr>
            <a:r>
              <a:rPr lang="en-US" dirty="0"/>
              <a:t>Some data clean up required completion and is now done </a:t>
            </a:r>
          </a:p>
          <a:p>
            <a:pPr lvl="2">
              <a:buFont typeface="Arial" panose="020B0604020202020204" pitchFamily="34" charset="0"/>
              <a:buChar char="•"/>
            </a:pPr>
            <a:r>
              <a:rPr lang="en-US" dirty="0"/>
              <a:t>Currently working with our reporting vendor to develop a report that will pull this information – logic under development </a:t>
            </a:r>
          </a:p>
          <a:p>
            <a:pPr lvl="2">
              <a:buFont typeface="Arial" panose="020B0604020202020204" pitchFamily="34" charset="0"/>
              <a:buChar char="•"/>
            </a:pPr>
            <a:endParaRPr lang="en-US" dirty="0"/>
          </a:p>
          <a:p>
            <a:r>
              <a:rPr lang="en-US" b="1" dirty="0"/>
              <a:t>Training/refreshers and updates </a:t>
            </a:r>
          </a:p>
          <a:p>
            <a:pPr lvl="1">
              <a:buFont typeface="Arial" panose="020B0604020202020204" pitchFamily="34" charset="0"/>
              <a:buChar char="•"/>
            </a:pPr>
            <a:r>
              <a:rPr lang="en-US" dirty="0"/>
              <a:t>High need training will be available either on Workday in e-learning format or in handout/manual format </a:t>
            </a:r>
          </a:p>
          <a:p>
            <a:pPr lvl="2">
              <a:buFont typeface="Arial" panose="020B0604020202020204" pitchFamily="34" charset="0"/>
              <a:buChar char="•"/>
            </a:pPr>
            <a:r>
              <a:rPr lang="en-US" dirty="0"/>
              <a:t>Examples:	Requisitioning (e-learning w/manual posted), Chrome River (e-learning), and others for reporting as well as tip sheets on training SharePoint </a:t>
            </a:r>
          </a:p>
          <a:p>
            <a:pPr lvl="2">
              <a:buFont typeface="Arial" panose="020B0604020202020204" pitchFamily="34" charset="0"/>
              <a:buChar char="•"/>
            </a:pPr>
            <a:r>
              <a:rPr lang="en-US" dirty="0"/>
              <a:t>Finalizing “keys to the car” items and updating them </a:t>
            </a:r>
          </a:p>
          <a:p>
            <a:pPr lvl="1">
              <a:buFont typeface="Arial" panose="020B0604020202020204" pitchFamily="34" charset="0"/>
              <a:buChar char="•"/>
            </a:pPr>
            <a:r>
              <a:rPr lang="en-US" dirty="0"/>
              <a:t>Major enhancements will be communicated and if part of these trainings will be updated</a:t>
            </a:r>
          </a:p>
          <a:p>
            <a:pPr lvl="1">
              <a:buFont typeface="Arial" panose="020B0604020202020204" pitchFamily="34" charset="0"/>
              <a:buChar char="•"/>
            </a:pPr>
            <a:r>
              <a:rPr lang="en-US" dirty="0"/>
              <a:t>Tip sheets will be provided for other changes and items that need to be communicated</a:t>
            </a:r>
          </a:p>
          <a:p>
            <a:pPr marL="520700" lvl="2" indent="0">
              <a:buNone/>
            </a:pPr>
            <a:endParaRPr lang="en-US" dirty="0"/>
          </a:p>
        </p:txBody>
      </p:sp>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a:t>Other Updates </a:t>
            </a:r>
          </a:p>
        </p:txBody>
      </p:sp>
    </p:spTree>
    <p:extLst>
      <p:ext uri="{BB962C8B-B14F-4D97-AF65-F5344CB8AC3E}">
        <p14:creationId xmlns:p14="http://schemas.microsoft.com/office/powerpoint/2010/main" val="32020663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endParaRPr lang="en-US" sz="24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Title 2"/>
          <p:cNvSpPr>
            <a:spLocks noGrp="1"/>
          </p:cNvSpPr>
          <p:nvPr>
            <p:ph type="title"/>
          </p:nvPr>
        </p:nvSpPr>
        <p:spPr/>
        <p:txBody>
          <a:bodyPr/>
          <a:lstStyle/>
          <a:p>
            <a:r>
              <a:rPr lang="en-US" sz="2400" dirty="0"/>
              <a:t>Accounts Payable General Update</a:t>
            </a:r>
          </a:p>
        </p:txBody>
      </p:sp>
      <p:sp>
        <p:nvSpPr>
          <p:cNvPr id="9" name="Content Placeholder 1"/>
          <p:cNvSpPr>
            <a:spLocks noGrp="1"/>
          </p:cNvSpPr>
          <p:nvPr>
            <p:ph idx="1"/>
          </p:nvPr>
        </p:nvSpPr>
        <p:spPr>
          <a:xfrm>
            <a:off x="173829" y="1070582"/>
            <a:ext cx="8546659" cy="5272466"/>
          </a:xfrm>
        </p:spPr>
        <p:txBody>
          <a:bodyPr/>
          <a:lstStyle/>
          <a:p>
            <a:pPr>
              <a:spcBef>
                <a:spcPts val="600"/>
              </a:spcBef>
            </a:pPr>
            <a:r>
              <a:rPr lang="en-US" sz="1800" dirty="0"/>
              <a:t>Transition from manual, paper based process to invoice handling through three systems lead to inevitable learnings – these will smooth out and have allowed us to evaluate steps as issues come up, but this also created slowdowns at times</a:t>
            </a:r>
          </a:p>
          <a:p>
            <a:pPr>
              <a:spcBef>
                <a:spcPts val="600"/>
              </a:spcBef>
            </a:pPr>
            <a:r>
              <a:rPr lang="en-US" sz="1800" dirty="0"/>
              <a:t>FIS and Financial Operations meet regularly to review issues, including</a:t>
            </a:r>
          </a:p>
          <a:p>
            <a:pPr lvl="1">
              <a:spcBef>
                <a:spcPts val="600"/>
              </a:spcBef>
              <a:buFont typeface="Arial" panose="020B0604020202020204" pitchFamily="34" charset="0"/>
              <a:buChar char="•"/>
            </a:pPr>
            <a:r>
              <a:rPr lang="en-US" dirty="0"/>
              <a:t>Correcting Approver roles fixed approvals going forward but earlier stuck approvals had to be addressed</a:t>
            </a:r>
          </a:p>
          <a:p>
            <a:pPr lvl="1">
              <a:spcBef>
                <a:spcPts val="600"/>
              </a:spcBef>
              <a:buFont typeface="Arial" panose="020B0604020202020204" pitchFamily="34" charset="0"/>
              <a:buChar char="•"/>
            </a:pPr>
            <a:r>
              <a:rPr lang="en-US" dirty="0"/>
              <a:t>Regular metric tracking and review – in part to learn which metrics are most meaningful</a:t>
            </a:r>
          </a:p>
          <a:p>
            <a:pPr lvl="1">
              <a:spcBef>
                <a:spcPts val="600"/>
              </a:spcBef>
              <a:buFont typeface="Arial" panose="020B0604020202020204" pitchFamily="34" charset="0"/>
              <a:buChar char="•"/>
            </a:pPr>
            <a:r>
              <a:rPr lang="en-US" dirty="0"/>
              <a:t>Alerting Supply Chain if any areas fall under them, such as older INR (invoice but not received) that needed to be cleaned up</a:t>
            </a:r>
          </a:p>
          <a:p>
            <a:pPr>
              <a:spcBef>
                <a:spcPts val="600"/>
              </a:spcBef>
            </a:pPr>
            <a:r>
              <a:rPr lang="en-US" sz="1800" dirty="0"/>
              <a:t>Focused temp staff on key areas to move larger than typical numbers of invoices out for approval</a:t>
            </a:r>
          </a:p>
          <a:p>
            <a:pPr>
              <a:spcBef>
                <a:spcPts val="600"/>
              </a:spcBef>
            </a:pPr>
            <a:r>
              <a:rPr lang="en-US" sz="1800" dirty="0"/>
              <a:t>Supply Chain has prioritized placing orders and ensuring the Hospital has supplies needed for patient care</a:t>
            </a:r>
          </a:p>
          <a:p>
            <a:pPr lvl="1">
              <a:spcBef>
                <a:spcPts val="600"/>
              </a:spcBef>
              <a:buFont typeface="Arial" panose="020B0604020202020204" pitchFamily="34" charset="0"/>
              <a:buChar char="•"/>
            </a:pPr>
            <a:r>
              <a:rPr lang="en-US" dirty="0"/>
              <a:t>At times this has pulled them away from routine work that keep the requisition to receipt to invoice to payment process flowing smoothly</a:t>
            </a:r>
          </a:p>
          <a:p>
            <a:pPr lvl="1">
              <a:spcBef>
                <a:spcPts val="600"/>
              </a:spcBef>
              <a:buFont typeface="Arial" panose="020B0604020202020204" pitchFamily="34" charset="0"/>
              <a:buChar char="•"/>
            </a:pPr>
            <a:r>
              <a:rPr lang="en-US" dirty="0"/>
              <a:t>They continue to be solid partners overall</a:t>
            </a:r>
          </a:p>
          <a:p>
            <a:pPr>
              <a:spcBef>
                <a:spcPts val="600"/>
              </a:spcBef>
            </a:pPr>
            <a:endParaRPr lang="en-US" sz="1800" dirty="0"/>
          </a:p>
          <a:p>
            <a:pPr marL="0" indent="0">
              <a:spcBef>
                <a:spcPts val="600"/>
              </a:spcBef>
              <a:buNone/>
            </a:pPr>
            <a:endParaRPr lang="en-US" sz="1800" dirty="0"/>
          </a:p>
        </p:txBody>
      </p:sp>
    </p:spTree>
    <p:extLst>
      <p:ext uri="{BB962C8B-B14F-4D97-AF65-F5344CB8AC3E}">
        <p14:creationId xmlns:p14="http://schemas.microsoft.com/office/powerpoint/2010/main" val="13996627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endParaRPr lang="en-US" sz="24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Title 2"/>
          <p:cNvSpPr>
            <a:spLocks noGrp="1"/>
          </p:cNvSpPr>
          <p:nvPr>
            <p:ph type="title"/>
          </p:nvPr>
        </p:nvSpPr>
        <p:spPr>
          <a:xfrm>
            <a:off x="281334" y="218804"/>
            <a:ext cx="8752621" cy="634999"/>
          </a:xfrm>
        </p:spPr>
        <p:txBody>
          <a:bodyPr/>
          <a:lstStyle/>
          <a:p>
            <a:r>
              <a:rPr lang="en-US" sz="2400" dirty="0"/>
              <a:t>Approval Flow Improvements</a:t>
            </a:r>
          </a:p>
        </p:txBody>
      </p:sp>
      <p:graphicFrame>
        <p:nvGraphicFramePr>
          <p:cNvPr id="8" name="Content Placeholder 7"/>
          <p:cNvGraphicFramePr>
            <a:graphicFrameLocks noGrp="1"/>
          </p:cNvGraphicFramePr>
          <p:nvPr>
            <p:ph idx="1"/>
          </p:nvPr>
        </p:nvGraphicFramePr>
        <p:xfrm>
          <a:off x="281334" y="2261937"/>
          <a:ext cx="8537610" cy="3992880"/>
        </p:xfrm>
        <a:graphic>
          <a:graphicData uri="http://schemas.openxmlformats.org/drawingml/2006/table">
            <a:tbl>
              <a:tblPr firstRow="1" bandRow="1">
                <a:tableStyleId>{00A15C55-8517-42AA-B614-E9B94910E393}</a:tableStyleId>
              </a:tblPr>
              <a:tblGrid>
                <a:gridCol w="2490742">
                  <a:extLst>
                    <a:ext uri="{9D8B030D-6E8A-4147-A177-3AD203B41FA5}">
                      <a16:colId xmlns:a16="http://schemas.microsoft.com/office/drawing/2014/main" val="100224664"/>
                    </a:ext>
                  </a:extLst>
                </a:gridCol>
                <a:gridCol w="2627697">
                  <a:extLst>
                    <a:ext uri="{9D8B030D-6E8A-4147-A177-3AD203B41FA5}">
                      <a16:colId xmlns:a16="http://schemas.microsoft.com/office/drawing/2014/main" val="4122771071"/>
                    </a:ext>
                  </a:extLst>
                </a:gridCol>
                <a:gridCol w="3419171">
                  <a:extLst>
                    <a:ext uri="{9D8B030D-6E8A-4147-A177-3AD203B41FA5}">
                      <a16:colId xmlns:a16="http://schemas.microsoft.com/office/drawing/2014/main" val="2433284981"/>
                    </a:ext>
                  </a:extLst>
                </a:gridCol>
              </a:tblGrid>
              <a:tr h="457200">
                <a:tc>
                  <a:txBody>
                    <a:bodyPr/>
                    <a:lstStyle/>
                    <a:p>
                      <a:pPr algn="ctr"/>
                      <a:r>
                        <a:rPr lang="en-US" sz="1600" dirty="0"/>
                        <a:t>Item</a:t>
                      </a:r>
                    </a:p>
                  </a:txBody>
                  <a:tcPr/>
                </a:tc>
                <a:tc>
                  <a:txBody>
                    <a:bodyPr/>
                    <a:lstStyle/>
                    <a:p>
                      <a:pPr algn="ctr"/>
                      <a:r>
                        <a:rPr lang="en-US" sz="1600" dirty="0"/>
                        <a:t>Current</a:t>
                      </a:r>
                    </a:p>
                  </a:txBody>
                  <a:tcPr/>
                </a:tc>
                <a:tc>
                  <a:txBody>
                    <a:bodyPr/>
                    <a:lstStyle/>
                    <a:p>
                      <a:pPr algn="ctr"/>
                      <a:r>
                        <a:rPr lang="en-US" sz="1600" dirty="0"/>
                        <a:t>Update</a:t>
                      </a:r>
                    </a:p>
                  </a:txBody>
                  <a:tcPr/>
                </a:tc>
                <a:extLst>
                  <a:ext uri="{0D108BD9-81ED-4DB2-BD59-A6C34878D82A}">
                    <a16:rowId xmlns:a16="http://schemas.microsoft.com/office/drawing/2014/main" val="1167455533"/>
                  </a:ext>
                </a:extLst>
              </a:tr>
              <a:tr h="709784">
                <a:tc>
                  <a:txBody>
                    <a:bodyPr/>
                    <a:lstStyle/>
                    <a:p>
                      <a:r>
                        <a:rPr lang="en-US" sz="1600" dirty="0"/>
                        <a:t>No</a:t>
                      </a:r>
                      <a:r>
                        <a:rPr lang="en-US" sz="1600" baseline="0" dirty="0"/>
                        <a:t> level 1 approver exists</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Requisitions and invoices </a:t>
                      </a:r>
                      <a:r>
                        <a:rPr lang="en-US" sz="1600" baseline="0" dirty="0"/>
                        <a:t>require manual intervention </a:t>
                      </a:r>
                      <a:r>
                        <a:rPr lang="en-US" sz="1600" dirty="0"/>
                        <a:t> </a:t>
                      </a:r>
                    </a:p>
                  </a:txBody>
                  <a:tcPr/>
                </a:tc>
                <a:tc>
                  <a:txBody>
                    <a:bodyPr/>
                    <a:lstStyle/>
                    <a:p>
                      <a:r>
                        <a:rPr lang="en-US" sz="1600" dirty="0"/>
                        <a:t>Requisitions</a:t>
                      </a:r>
                      <a:r>
                        <a:rPr lang="en-US" sz="1600" baseline="0" dirty="0"/>
                        <a:t> and invoices will move to the next level approver</a:t>
                      </a:r>
                      <a:endParaRPr lang="en-US" sz="1600" dirty="0"/>
                    </a:p>
                  </a:txBody>
                  <a:tcPr/>
                </a:tc>
                <a:extLst>
                  <a:ext uri="{0D108BD9-81ED-4DB2-BD59-A6C34878D82A}">
                    <a16:rowId xmlns:a16="http://schemas.microsoft.com/office/drawing/2014/main" val="3677503311"/>
                  </a:ext>
                </a:extLst>
              </a:tr>
              <a:tr h="709784">
                <a:tc>
                  <a:txBody>
                    <a:bodyPr/>
                    <a:lstStyle/>
                    <a:p>
                      <a:r>
                        <a:rPr lang="en-US" sz="1600" dirty="0"/>
                        <a:t>Level 1 approver is the same as the requisitioner</a:t>
                      </a:r>
                    </a:p>
                  </a:txBody>
                  <a:tcPr/>
                </a:tc>
                <a:tc>
                  <a:txBody>
                    <a:bodyPr/>
                    <a:lstStyle/>
                    <a:p>
                      <a:r>
                        <a:rPr lang="en-US" sz="1600" dirty="0"/>
                        <a:t>Requisitions and invoices </a:t>
                      </a:r>
                      <a:r>
                        <a:rPr lang="en-US" sz="1600" baseline="0" dirty="0"/>
                        <a:t>require manual intervention</a:t>
                      </a:r>
                      <a:endParaRPr lang="en-US" sz="1600" dirty="0"/>
                    </a:p>
                  </a:txBody>
                  <a:tcPr/>
                </a:tc>
                <a:tc>
                  <a:txBody>
                    <a:bodyPr/>
                    <a:lstStyle/>
                    <a:p>
                      <a:r>
                        <a:rPr lang="en-US" sz="1600" dirty="0"/>
                        <a:t>Requisitions</a:t>
                      </a:r>
                      <a:r>
                        <a:rPr lang="en-US" sz="1600" baseline="0" dirty="0"/>
                        <a:t> and invoices will move to the next level approver</a:t>
                      </a:r>
                      <a:endParaRPr lang="en-US" sz="1600" dirty="0"/>
                    </a:p>
                  </a:txBody>
                  <a:tcPr/>
                </a:tc>
                <a:extLst>
                  <a:ext uri="{0D108BD9-81ED-4DB2-BD59-A6C34878D82A}">
                    <a16:rowId xmlns:a16="http://schemas.microsoft.com/office/drawing/2014/main" val="1247683242"/>
                  </a:ext>
                </a:extLst>
              </a:tr>
              <a:tr h="7097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More than one approval required</a:t>
                      </a:r>
                    </a:p>
                  </a:txBody>
                  <a:tcPr/>
                </a:tc>
                <a:tc>
                  <a:txBody>
                    <a:bodyPr/>
                    <a:lstStyle/>
                    <a:p>
                      <a:r>
                        <a:rPr lang="en-US" sz="1600" dirty="0"/>
                        <a:t>Approvals required more than once if the same person</a:t>
                      </a:r>
                      <a:r>
                        <a:rPr lang="en-US" sz="1600" baseline="0" dirty="0"/>
                        <a:t> approves both levels</a:t>
                      </a:r>
                      <a:endParaRPr lang="en-US" sz="1600" dirty="0"/>
                    </a:p>
                  </a:txBody>
                  <a:tcPr/>
                </a:tc>
                <a:tc>
                  <a:txBody>
                    <a:bodyPr/>
                    <a:lstStyle/>
                    <a:p>
                      <a:r>
                        <a:rPr lang="en-US" sz="1600" dirty="0"/>
                        <a:t>System will validate that the same person approves</a:t>
                      </a:r>
                      <a:r>
                        <a:rPr lang="en-US" sz="1600" baseline="0" dirty="0"/>
                        <a:t> at the upper level, and release the requisition or invoice</a:t>
                      </a:r>
                      <a:endParaRPr lang="en-US" sz="1600" dirty="0"/>
                    </a:p>
                  </a:txBody>
                  <a:tcPr/>
                </a:tc>
                <a:extLst>
                  <a:ext uri="{0D108BD9-81ED-4DB2-BD59-A6C34878D82A}">
                    <a16:rowId xmlns:a16="http://schemas.microsoft.com/office/drawing/2014/main" val="1858959661"/>
                  </a:ext>
                </a:extLst>
              </a:tr>
              <a:tr h="709784">
                <a:tc>
                  <a:txBody>
                    <a:bodyPr/>
                    <a:lstStyle/>
                    <a:p>
                      <a:r>
                        <a:rPr lang="en-US" sz="1600" dirty="0"/>
                        <a:t>Timeout</a:t>
                      </a:r>
                    </a:p>
                  </a:txBody>
                  <a:tcPr/>
                </a:tc>
                <a:tc>
                  <a:txBody>
                    <a:bodyPr/>
                    <a:lstStyle/>
                    <a:p>
                      <a:r>
                        <a:rPr lang="en-US" sz="1600" dirty="0"/>
                        <a:t>Requisitions</a:t>
                      </a:r>
                      <a:r>
                        <a:rPr lang="en-US" sz="1600" baseline="0" dirty="0"/>
                        <a:t> take several days to time out. Invoices do not escalate</a:t>
                      </a:r>
                      <a:endParaRPr lang="en-US" sz="1600" dirty="0"/>
                    </a:p>
                  </a:txBody>
                  <a:tcPr/>
                </a:tc>
                <a:tc>
                  <a:txBody>
                    <a:bodyPr/>
                    <a:lstStyle/>
                    <a:p>
                      <a:r>
                        <a:rPr lang="en-US" sz="1600" dirty="0"/>
                        <a:t>Requisitions will time out sooner</a:t>
                      </a:r>
                      <a:br>
                        <a:rPr lang="en-US" sz="1600" dirty="0"/>
                      </a:br>
                      <a:r>
                        <a:rPr lang="en-US" sz="1600" dirty="0"/>
                        <a:t>Invoices will escalate to the next</a:t>
                      </a:r>
                      <a:r>
                        <a:rPr lang="en-US" sz="1600" baseline="0" dirty="0"/>
                        <a:t> level approver</a:t>
                      </a:r>
                      <a:endParaRPr lang="en-US" sz="1600" dirty="0"/>
                    </a:p>
                  </a:txBody>
                  <a:tcPr/>
                </a:tc>
                <a:extLst>
                  <a:ext uri="{0D108BD9-81ED-4DB2-BD59-A6C34878D82A}">
                    <a16:rowId xmlns:a16="http://schemas.microsoft.com/office/drawing/2014/main" val="1037220606"/>
                  </a:ext>
                </a:extLst>
              </a:tr>
            </a:tbl>
          </a:graphicData>
        </a:graphic>
      </p:graphicFrame>
      <p:sp>
        <p:nvSpPr>
          <p:cNvPr id="10" name="TextBox 9"/>
          <p:cNvSpPr txBox="1"/>
          <p:nvPr/>
        </p:nvSpPr>
        <p:spPr>
          <a:xfrm>
            <a:off x="279706" y="1019261"/>
            <a:ext cx="7998019" cy="1323439"/>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Changes to the requisition and invoice approval flows are in development</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Requisition approval updates have been programmed and gone through initial unit testing and are in final user acceptance testing of 40+ scenarios.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Invoice approval changes to be developed, tested, and rolled out after requisition approval updates have been completed.</a:t>
            </a:r>
          </a:p>
        </p:txBody>
      </p:sp>
    </p:spTree>
    <p:extLst>
      <p:ext uri="{BB962C8B-B14F-4D97-AF65-F5344CB8AC3E}">
        <p14:creationId xmlns:p14="http://schemas.microsoft.com/office/powerpoint/2010/main" val="23071004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endParaRPr lang="en-US" sz="24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Content Placeholder 1"/>
          <p:cNvSpPr>
            <a:spLocks noGrp="1"/>
          </p:cNvSpPr>
          <p:nvPr>
            <p:ph idx="1"/>
          </p:nvPr>
        </p:nvSpPr>
        <p:spPr>
          <a:xfrm>
            <a:off x="173829" y="1003207"/>
            <a:ext cx="8671788" cy="5156963"/>
          </a:xfrm>
        </p:spPr>
        <p:txBody>
          <a:bodyPr/>
          <a:lstStyle/>
          <a:p>
            <a:pPr>
              <a:spcBef>
                <a:spcPts val="600"/>
              </a:spcBef>
            </a:pPr>
            <a:r>
              <a:rPr lang="en-US" sz="1650" dirty="0"/>
              <a:t>Check AP’s pages on the Hub for current information</a:t>
            </a:r>
          </a:p>
          <a:p>
            <a:pPr lvl="1">
              <a:spcBef>
                <a:spcPts val="600"/>
              </a:spcBef>
              <a:buFont typeface="Arial" panose="020B0604020202020204" pitchFamily="34" charset="0"/>
              <a:buChar char="•"/>
            </a:pPr>
            <a:r>
              <a:rPr lang="en-US" sz="1650" dirty="0"/>
              <a:t>Invoice handling process description</a:t>
            </a:r>
          </a:p>
          <a:p>
            <a:pPr lvl="1">
              <a:spcBef>
                <a:spcPts val="600"/>
              </a:spcBef>
              <a:buFont typeface="Arial" panose="020B0604020202020204" pitchFamily="34" charset="0"/>
              <a:buChar char="•"/>
            </a:pPr>
            <a:r>
              <a:rPr lang="en-US" sz="1650" dirty="0"/>
              <a:t>Form for vendor adds, one-time payments, and recurring payments</a:t>
            </a:r>
          </a:p>
          <a:p>
            <a:pPr lvl="1">
              <a:spcBef>
                <a:spcPts val="600"/>
              </a:spcBef>
              <a:buFont typeface="Arial" panose="020B0604020202020204" pitchFamily="34" charset="0"/>
              <a:buChar char="•"/>
            </a:pPr>
            <a:r>
              <a:rPr lang="en-US" sz="1650" dirty="0"/>
              <a:t>Tip sheets and link to Chrome River</a:t>
            </a:r>
          </a:p>
          <a:p>
            <a:pPr lvl="1">
              <a:spcBef>
                <a:spcPts val="600"/>
              </a:spcBef>
              <a:buFont typeface="Arial" panose="020B0604020202020204" pitchFamily="34" charset="0"/>
              <a:buChar char="•"/>
            </a:pPr>
            <a:r>
              <a:rPr lang="en-US" sz="1650" dirty="0"/>
              <a:t>NEW tip sheet on running the Vendor Distribution report, which is available on the Infor Management Reports page</a:t>
            </a:r>
          </a:p>
          <a:p>
            <a:pPr lvl="2">
              <a:spcBef>
                <a:spcPts val="600"/>
              </a:spcBef>
              <a:buFont typeface="Arial" panose="020B0604020202020204" pitchFamily="34" charset="0"/>
              <a:buChar char="•"/>
            </a:pPr>
            <a:r>
              <a:rPr lang="en-US" sz="1650" dirty="0"/>
              <a:t>Chrome River reimbursements through AP can be seen on the Vendor Distribution report</a:t>
            </a:r>
          </a:p>
          <a:p>
            <a:pPr>
              <a:spcBef>
                <a:spcPts val="600"/>
              </a:spcBef>
            </a:pPr>
            <a:r>
              <a:rPr lang="en-US" sz="1650" dirty="0"/>
              <a:t>An approval and report access listing and the change request form are available on the Infor Management Reports page</a:t>
            </a:r>
          </a:p>
          <a:p>
            <a:pPr lvl="1">
              <a:spcBef>
                <a:spcPts val="600"/>
              </a:spcBef>
              <a:buFont typeface="Arial" panose="020B0604020202020204" pitchFamily="34" charset="0"/>
              <a:buChar char="•"/>
            </a:pPr>
            <a:r>
              <a:rPr lang="en-US" sz="1650" dirty="0"/>
              <a:t>Keep approvers for your areas updated – submit changes whenever someone starts, gets promoted, transfers or leaves</a:t>
            </a:r>
          </a:p>
          <a:p>
            <a:pPr lvl="1">
              <a:spcBef>
                <a:spcPts val="600"/>
              </a:spcBef>
              <a:buFont typeface="Arial" panose="020B0604020202020204" pitchFamily="34" charset="0"/>
              <a:buChar char="•"/>
            </a:pPr>
            <a:r>
              <a:rPr lang="en-US" sz="1650" dirty="0"/>
              <a:t>Review approvers on the listing periodically (quarterly)</a:t>
            </a:r>
          </a:p>
          <a:p>
            <a:r>
              <a:rPr lang="en-US" sz="1650" dirty="0"/>
              <a:t>Invoice handling</a:t>
            </a:r>
          </a:p>
          <a:p>
            <a:pPr lvl="1">
              <a:buFont typeface="Arial" panose="020B0604020202020204" pitchFamily="34" charset="0"/>
              <a:buChar char="•"/>
            </a:pPr>
            <a:r>
              <a:rPr lang="en-US" sz="1650" dirty="0"/>
              <a:t>Request new vendors before sending an invoice whenever possible </a:t>
            </a:r>
          </a:p>
          <a:p>
            <a:pPr lvl="1">
              <a:buFont typeface="Arial" panose="020B0604020202020204" pitchFamily="34" charset="0"/>
              <a:buChar char="•"/>
            </a:pPr>
            <a:r>
              <a:rPr lang="en-US" sz="1650" dirty="0"/>
              <a:t>If invoices come to you, forward to BMCHS_Invoices@bmc.org as soon as possible. Invoices must be approved before they can be paid, so there will be time to review the invoice after it’s sent for approval</a:t>
            </a:r>
          </a:p>
          <a:p>
            <a:pPr lvl="1">
              <a:spcBef>
                <a:spcPts val="600"/>
              </a:spcBef>
              <a:buFont typeface="Arial" panose="020B0604020202020204" pitchFamily="34" charset="0"/>
              <a:buChar char="•"/>
            </a:pPr>
            <a:endParaRPr lang="en-US" sz="1650" dirty="0"/>
          </a:p>
        </p:txBody>
      </p:sp>
      <p:sp>
        <p:nvSpPr>
          <p:cNvPr id="3" name="Title 2"/>
          <p:cNvSpPr>
            <a:spLocks noGrp="1"/>
          </p:cNvSpPr>
          <p:nvPr>
            <p:ph type="title"/>
          </p:nvPr>
        </p:nvSpPr>
        <p:spPr/>
        <p:txBody>
          <a:bodyPr/>
          <a:lstStyle/>
          <a:p>
            <a:r>
              <a:rPr lang="en-US" sz="2400" dirty="0"/>
              <a:t>How you can help us</a:t>
            </a:r>
          </a:p>
        </p:txBody>
      </p:sp>
    </p:spTree>
    <p:extLst>
      <p:ext uri="{BB962C8B-B14F-4D97-AF65-F5344CB8AC3E}">
        <p14:creationId xmlns:p14="http://schemas.microsoft.com/office/powerpoint/2010/main" val="1914538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84852"/>
            <a:ext cx="9117748" cy="5175176"/>
          </a:xfrm>
        </p:spPr>
        <p:txBody>
          <a:bodyPr/>
          <a:lstStyle/>
          <a:p>
            <a:pPr>
              <a:buClr>
                <a:schemeClr val="tx1"/>
              </a:buClr>
            </a:pPr>
            <a:r>
              <a:rPr lang="en-US" dirty="0"/>
              <a:t>Additional initiatives:</a:t>
            </a:r>
          </a:p>
          <a:p>
            <a:pPr marL="344488" lvl="1" indent="0">
              <a:buClr>
                <a:schemeClr val="tx1"/>
              </a:buClr>
              <a:buNone/>
            </a:pPr>
            <a:r>
              <a:rPr lang="en-US" sz="1400" dirty="0"/>
              <a:t>5.</a:t>
            </a:r>
            <a:r>
              <a:rPr lang="en-US" sz="1400" dirty="0">
                <a:solidFill>
                  <a:schemeClr val="tx2"/>
                </a:solidFill>
              </a:rPr>
              <a:t>   </a:t>
            </a:r>
            <a:r>
              <a:rPr lang="en-US" sz="1400" dirty="0"/>
              <a:t>Update departmental monthly meetings agenda – start April/May </a:t>
            </a:r>
          </a:p>
          <a:p>
            <a:pPr marL="922338" lvl="2" indent="-342900">
              <a:buClr>
                <a:schemeClr val="tx1"/>
              </a:buClr>
            </a:pPr>
            <a:r>
              <a:rPr lang="en-US" sz="1400" dirty="0"/>
              <a:t>Trigger expense discussions</a:t>
            </a:r>
          </a:p>
          <a:p>
            <a:pPr marL="922338" lvl="2" indent="-342900">
              <a:buClr>
                <a:schemeClr val="tx1"/>
              </a:buClr>
            </a:pPr>
            <a:r>
              <a:rPr lang="en-US" sz="1400" dirty="0"/>
              <a:t>Use new milestone tracker (summer)</a:t>
            </a:r>
          </a:p>
          <a:p>
            <a:pPr marL="922338" lvl="2" indent="-342900">
              <a:buClr>
                <a:schemeClr val="tx1"/>
              </a:buClr>
            </a:pPr>
            <a:r>
              <a:rPr lang="en-US" sz="1400" dirty="0"/>
              <a:t>Review new Ancillary Services summary and forms</a:t>
            </a:r>
          </a:p>
          <a:p>
            <a:pPr marL="687388" lvl="1" indent="-342900">
              <a:buClr>
                <a:schemeClr val="tx1"/>
              </a:buClr>
              <a:buFont typeface="Arial" panose="020B0604020202020204" pitchFamily="34" charset="0"/>
              <a:buAutoNum type="arabicPeriod" startAt="6"/>
            </a:pPr>
            <a:r>
              <a:rPr lang="en-US" sz="1400" dirty="0"/>
              <a:t>Implement pre-award status checklist / Create </a:t>
            </a:r>
            <a:r>
              <a:rPr lang="en-US" sz="1400" dirty="0" err="1"/>
              <a:t>Velos</a:t>
            </a:r>
            <a:r>
              <a:rPr lang="en-US" sz="1400" dirty="0"/>
              <a:t> Status reporting for study teams to be award of current pre-award tasks </a:t>
            </a:r>
          </a:p>
          <a:p>
            <a:pPr marL="687388" lvl="1" indent="-342900">
              <a:buClr>
                <a:schemeClr val="tx1"/>
              </a:buClr>
              <a:buAutoNum type="arabicPeriod" startAt="6"/>
            </a:pPr>
            <a:r>
              <a:rPr lang="en-US" sz="1400" dirty="0"/>
              <a:t>Identify unique BU and BMC cross institutional clinical research areas for process improvement and develop solutions </a:t>
            </a:r>
          </a:p>
          <a:p>
            <a:pPr marL="687388" lvl="1" indent="-342900">
              <a:buClr>
                <a:schemeClr val="tx1"/>
              </a:buClr>
              <a:buAutoNum type="arabicPeriod" startAt="6"/>
            </a:pPr>
            <a:r>
              <a:rPr lang="en-US" sz="1400" dirty="0"/>
              <a:t>Collaborate on urine pregnancy discussions</a:t>
            </a:r>
          </a:p>
          <a:p>
            <a:pPr marL="687388" lvl="1" indent="-342900">
              <a:buClr>
                <a:schemeClr val="tx1"/>
              </a:buClr>
              <a:buAutoNum type="arabicPeriod" startAt="6"/>
            </a:pPr>
            <a:r>
              <a:rPr lang="en-US" sz="1400" dirty="0"/>
              <a:t>Aid in development of research encounter hospital and professional charge codes </a:t>
            </a:r>
          </a:p>
          <a:p>
            <a:pPr marL="687388" lvl="1" indent="-342900">
              <a:buClr>
                <a:schemeClr val="tx1"/>
              </a:buClr>
              <a:buAutoNum type="arabicPeriod" startAt="6"/>
            </a:pPr>
            <a:r>
              <a:rPr lang="en-US" sz="1400" dirty="0"/>
              <a:t>Provide TriNetX support</a:t>
            </a:r>
          </a:p>
          <a:p>
            <a:pPr marL="687388" lvl="1" indent="-342900">
              <a:buClr>
                <a:schemeClr val="tx1"/>
              </a:buClr>
              <a:buAutoNum type="arabicPeriod" startAt="6"/>
            </a:pPr>
            <a:r>
              <a:rPr lang="en-US" sz="1400" dirty="0"/>
              <a:t>Support VNA conversations to identify one partner for applicable clinical research protocols </a:t>
            </a:r>
          </a:p>
          <a:p>
            <a:pPr marL="687388" lvl="1" indent="-342900">
              <a:buClr>
                <a:schemeClr val="tx1"/>
              </a:buClr>
              <a:buAutoNum type="arabicPeriod" startAt="6"/>
            </a:pPr>
            <a:r>
              <a:rPr lang="en-US" sz="1400" dirty="0"/>
              <a:t>Engage in pipeline conversations with sponsors </a:t>
            </a:r>
          </a:p>
          <a:p>
            <a:pPr marL="687388" lvl="1" indent="-342900">
              <a:buClr>
                <a:schemeClr val="tx1"/>
              </a:buClr>
              <a:buAutoNum type="arabicPeriod" startAt="6"/>
            </a:pPr>
            <a:r>
              <a:rPr lang="en-US" sz="1400" dirty="0"/>
              <a:t>Incorporate community engagement costs in budget negotiations </a:t>
            </a:r>
          </a:p>
          <a:p>
            <a:pPr marL="687388" lvl="1" indent="-342900">
              <a:buClr>
                <a:schemeClr val="tx1"/>
              </a:buClr>
              <a:buAutoNum type="arabicPeriod" startAt="6"/>
            </a:pPr>
            <a:r>
              <a:rPr lang="en-US" sz="1400" dirty="0"/>
              <a:t>Include research requirements in </a:t>
            </a:r>
            <a:r>
              <a:rPr lang="en-US" sz="1400" dirty="0" err="1"/>
              <a:t>Infor</a:t>
            </a:r>
            <a:r>
              <a:rPr lang="en-US" sz="1400" dirty="0"/>
              <a:t> implementation, SOPs, training, reporting </a:t>
            </a:r>
          </a:p>
          <a:p>
            <a:pPr marL="687388" lvl="1" indent="-342900">
              <a:buClr>
                <a:schemeClr val="tx1"/>
              </a:buClr>
              <a:buAutoNum type="arabicPeriod" startAt="6"/>
            </a:pPr>
            <a:r>
              <a:rPr lang="en-US" sz="1400" dirty="0"/>
              <a:t>Create clear roles and responsibilities chart for CTO, department administrators, and study teams </a:t>
            </a:r>
          </a:p>
        </p:txBody>
      </p:sp>
      <p:sp>
        <p:nvSpPr>
          <p:cNvPr id="3" name="Title 2"/>
          <p:cNvSpPr>
            <a:spLocks noGrp="1"/>
          </p:cNvSpPr>
          <p:nvPr>
            <p:ph type="title"/>
          </p:nvPr>
        </p:nvSpPr>
        <p:spPr/>
        <p:txBody>
          <a:bodyPr/>
          <a:lstStyle/>
          <a:p>
            <a:r>
              <a:rPr lang="en-US" dirty="0"/>
              <a:t>Back to Basics continued </a:t>
            </a:r>
          </a:p>
        </p:txBody>
      </p:sp>
    </p:spTree>
    <p:extLst>
      <p:ext uri="{BB962C8B-B14F-4D97-AF65-F5344CB8AC3E}">
        <p14:creationId xmlns:p14="http://schemas.microsoft.com/office/powerpoint/2010/main" val="41620311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3829" y="981307"/>
            <a:ext cx="8754413" cy="5336226"/>
          </a:xfrm>
        </p:spPr>
        <p:txBody>
          <a:bodyPr/>
          <a:lstStyle/>
          <a:p>
            <a:endParaRPr lang="en-US" sz="1700" dirty="0"/>
          </a:p>
          <a:p>
            <a:r>
              <a:rPr lang="en-US" sz="1700" dirty="0"/>
              <a:t>Utilize the resources available on line that can assist </a:t>
            </a:r>
          </a:p>
          <a:p>
            <a:pPr lvl="1">
              <a:buFont typeface="Arial" panose="020B0604020202020204" pitchFamily="34" charset="0"/>
              <a:buChar char="•"/>
            </a:pPr>
            <a:r>
              <a:rPr lang="en-US" sz="1700" dirty="0"/>
              <a:t>Training SharePoint:</a:t>
            </a:r>
            <a:endParaRPr lang="en-US" sz="1800" dirty="0"/>
          </a:p>
          <a:p>
            <a:pPr lvl="1">
              <a:buFont typeface="Arial" panose="020B0604020202020204" pitchFamily="34" charset="0"/>
              <a:buChar char="•"/>
            </a:pPr>
            <a:r>
              <a:rPr lang="en-US" sz="1700" i="1" dirty="0">
                <a:hlinkClick r:id="rId2"/>
              </a:rPr>
              <a:t>http://share.bmc.org/InforAndRelatedFinancialSystemsTraining/default.aspx</a:t>
            </a:r>
            <a:endParaRPr lang="en-US" sz="1700" i="1" dirty="0"/>
          </a:p>
          <a:p>
            <a:pPr marL="344488" lvl="1" indent="0">
              <a:buNone/>
            </a:pPr>
            <a:endParaRPr lang="en-US" sz="1700" i="1" dirty="0"/>
          </a:p>
          <a:p>
            <a:r>
              <a:rPr lang="en-US" sz="1700" dirty="0"/>
              <a:t>Service Now Tickets</a:t>
            </a:r>
          </a:p>
          <a:p>
            <a:pPr lvl="1">
              <a:buFont typeface="Arial" panose="020B0604020202020204" pitchFamily="34" charset="0"/>
              <a:buChar char="•"/>
            </a:pPr>
            <a:r>
              <a:rPr lang="en-US" sz="1700" dirty="0"/>
              <a:t>If you have issues, please submit a ticket so that these can be tracked, addressed and resolved.</a:t>
            </a:r>
          </a:p>
          <a:p>
            <a:pPr marL="344488" lvl="1" indent="0">
              <a:buNone/>
            </a:pPr>
            <a:endParaRPr lang="en-US" dirty="0"/>
          </a:p>
          <a:p>
            <a:pPr lvl="1"/>
            <a:endParaRPr lang="en-US" dirty="0"/>
          </a:p>
          <a:p>
            <a:pPr marL="344488" lvl="1" indent="0">
              <a:buNone/>
            </a:pPr>
            <a:endParaRPr lang="en-US" dirty="0"/>
          </a:p>
        </p:txBody>
      </p:sp>
      <p:sp>
        <p:nvSpPr>
          <p:cNvPr id="3" name="Title 2"/>
          <p:cNvSpPr>
            <a:spLocks noGrp="1"/>
          </p:cNvSpPr>
          <p:nvPr>
            <p:ph type="title"/>
          </p:nvPr>
        </p:nvSpPr>
        <p:spPr/>
        <p:txBody>
          <a:bodyPr/>
          <a:lstStyle/>
          <a:p>
            <a:r>
              <a:rPr lang="en-US" sz="2400" dirty="0"/>
              <a:t>How you can help us cont. </a:t>
            </a:r>
          </a:p>
        </p:txBody>
      </p:sp>
    </p:spTree>
    <p:extLst>
      <p:ext uri="{BB962C8B-B14F-4D97-AF65-F5344CB8AC3E}">
        <p14:creationId xmlns:p14="http://schemas.microsoft.com/office/powerpoint/2010/main" val="26668097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Appendix </a:t>
            </a:r>
            <a:br>
              <a:rPr lang="en-US" dirty="0"/>
            </a:br>
            <a:endParaRPr lang="en-US" dirty="0"/>
          </a:p>
        </p:txBody>
      </p:sp>
    </p:spTree>
    <p:extLst>
      <p:ext uri="{BB962C8B-B14F-4D97-AF65-F5344CB8AC3E}">
        <p14:creationId xmlns:p14="http://schemas.microsoft.com/office/powerpoint/2010/main" val="25296679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endParaRPr lang="en-US" sz="24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Title 2"/>
          <p:cNvSpPr>
            <a:spLocks noGrp="1"/>
          </p:cNvSpPr>
          <p:nvPr>
            <p:ph type="title"/>
          </p:nvPr>
        </p:nvSpPr>
        <p:spPr/>
        <p:txBody>
          <a:bodyPr/>
          <a:lstStyle/>
          <a:p>
            <a:r>
              <a:rPr lang="en-US" sz="2400" dirty="0"/>
              <a:t>Invoice Activity</a:t>
            </a:r>
          </a:p>
        </p:txBody>
      </p:sp>
      <p:sp>
        <p:nvSpPr>
          <p:cNvPr id="12" name="Right Arrow 11"/>
          <p:cNvSpPr/>
          <p:nvPr/>
        </p:nvSpPr>
        <p:spPr>
          <a:xfrm flipH="1">
            <a:off x="5034011" y="1251284"/>
            <a:ext cx="3892437" cy="246406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5209672" y="1530860"/>
            <a:ext cx="3356811" cy="1815882"/>
          </a:xfrm>
          <a:prstGeom prst="rect">
            <a:avLst/>
          </a:prstGeom>
          <a:noFill/>
        </p:spPr>
        <p:txBody>
          <a:bodyPr wrap="square" rtlCol="0">
            <a:spAutoFit/>
          </a:bodyPr>
          <a:lstStyle/>
          <a:p>
            <a:pPr marL="228600" indent="-228600">
              <a:buFont typeface="Wingdings" panose="05000000000000000000" pitchFamily="2" charset="2"/>
              <a:buChar char="§"/>
            </a:pPr>
            <a:r>
              <a:rPr lang="en-US" sz="1600" dirty="0">
                <a:latin typeface="Arial" panose="020B0604020202020204" pitchFamily="34" charset="0"/>
                <a:cs typeface="Arial" panose="020B0604020202020204" pitchFamily="34" charset="0"/>
              </a:rPr>
              <a:t>We have seen higher invoice volumes than FY20. Other than October, each month AP has received more invoices and the average number of invoices to date has been higher than last year</a:t>
            </a:r>
          </a:p>
        </p:txBody>
      </p:sp>
      <p:sp>
        <p:nvSpPr>
          <p:cNvPr id="13" name="Right Arrow 12"/>
          <p:cNvSpPr/>
          <p:nvPr/>
        </p:nvSpPr>
        <p:spPr>
          <a:xfrm>
            <a:off x="726707" y="3990774"/>
            <a:ext cx="3787542" cy="219827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620829" y="4302493"/>
            <a:ext cx="3874170" cy="1569660"/>
          </a:xfrm>
          <a:prstGeom prst="rect">
            <a:avLst/>
          </a:prstGeom>
          <a:noFill/>
        </p:spPr>
        <p:txBody>
          <a:bodyPr wrap="square" rtlCol="0">
            <a:spAutoFit/>
          </a:bodyPr>
          <a:lstStyle/>
          <a:p>
            <a:pPr marL="228600" indent="-228600">
              <a:buFont typeface="Wingdings" panose="05000000000000000000" pitchFamily="2" charset="2"/>
              <a:buChar char="§"/>
            </a:pPr>
            <a:r>
              <a:rPr lang="en-US" sz="1600" dirty="0">
                <a:latin typeface="Arial" panose="020B0604020202020204" pitchFamily="34" charset="0"/>
                <a:cs typeface="Arial" panose="020B0604020202020204" pitchFamily="34" charset="0"/>
              </a:rPr>
              <a:t>94% of invoices in Infor have been paid or are ready to be paid when due</a:t>
            </a:r>
          </a:p>
          <a:p>
            <a:pPr marL="228600" indent="-228600">
              <a:buFont typeface="Wingdings" panose="05000000000000000000" pitchFamily="2" charset="2"/>
              <a:buChar char="§"/>
            </a:pPr>
            <a:r>
              <a:rPr lang="en-US" sz="1600" dirty="0">
                <a:latin typeface="Arial" panose="020B0604020202020204" pitchFamily="34" charset="0"/>
                <a:cs typeface="Arial" panose="020B0604020202020204" pitchFamily="34" charset="0"/>
              </a:rPr>
              <a:t>We will continue to work through invoices that need to be sent for approval, the number and average age continues to decrease</a:t>
            </a:r>
          </a:p>
        </p:txBody>
      </p:sp>
      <p:graphicFrame>
        <p:nvGraphicFramePr>
          <p:cNvPr id="17" name="Chart 16"/>
          <p:cNvGraphicFramePr>
            <a:graphicFrameLocks/>
          </p:cNvGraphicFramePr>
          <p:nvPr/>
        </p:nvGraphicFramePr>
        <p:xfrm>
          <a:off x="321477" y="1102294"/>
          <a:ext cx="4510405" cy="269968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Chart 18"/>
          <p:cNvGraphicFramePr>
            <a:graphicFrameLocks/>
          </p:cNvGraphicFramePr>
          <p:nvPr/>
        </p:nvGraphicFramePr>
        <p:xfrm>
          <a:off x="4225489" y="3801979"/>
          <a:ext cx="4572000" cy="27432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57528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706538" y="2724698"/>
            <a:ext cx="5688061" cy="2011854"/>
          </a:xfrm>
          <a:prstGeom prst="rect">
            <a:avLst/>
          </a:prstGeom>
        </p:spPr>
      </p:pic>
      <p:sp>
        <p:nvSpPr>
          <p:cNvPr id="3" name="Text Placeholder 2"/>
          <p:cNvSpPr>
            <a:spLocks noGrp="1"/>
          </p:cNvSpPr>
          <p:nvPr>
            <p:ph type="body" sz="quarter" idx="11"/>
          </p:nvPr>
        </p:nvSpPr>
        <p:spPr/>
        <p:txBody>
          <a:bodyPr/>
          <a:lstStyle/>
          <a:p>
            <a:endParaRPr lang="en-US" dirty="0"/>
          </a:p>
        </p:txBody>
      </p:sp>
      <p:sp>
        <p:nvSpPr>
          <p:cNvPr id="4" name="Title 3"/>
          <p:cNvSpPr>
            <a:spLocks noGrp="1"/>
          </p:cNvSpPr>
          <p:nvPr>
            <p:ph type="title"/>
          </p:nvPr>
        </p:nvSpPr>
        <p:spPr/>
        <p:txBody>
          <a:bodyPr/>
          <a:lstStyle/>
          <a:p>
            <a:r>
              <a:rPr lang="en-US" sz="2000" dirty="0"/>
              <a:t>How to get to Vendor Distribution report from Management Tab  </a:t>
            </a:r>
          </a:p>
        </p:txBody>
      </p:sp>
    </p:spTree>
    <p:extLst>
      <p:ext uri="{BB962C8B-B14F-4D97-AF65-F5344CB8AC3E}">
        <p14:creationId xmlns:p14="http://schemas.microsoft.com/office/powerpoint/2010/main" val="41220282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23958" y="3545165"/>
            <a:ext cx="8755062" cy="2732380"/>
          </a:xfrm>
          <a:prstGeom prst="rect">
            <a:avLst/>
          </a:prstGeom>
        </p:spPr>
      </p:pic>
      <p:sp>
        <p:nvSpPr>
          <p:cNvPr id="3" name="Title 2"/>
          <p:cNvSpPr>
            <a:spLocks noGrp="1"/>
          </p:cNvSpPr>
          <p:nvPr>
            <p:ph type="title"/>
          </p:nvPr>
        </p:nvSpPr>
        <p:spPr/>
        <p:txBody>
          <a:bodyPr/>
          <a:lstStyle/>
          <a:p>
            <a:r>
              <a:rPr lang="en-US" sz="2400" dirty="0"/>
              <a:t>How to get to Approver List Report from Infor Home Page </a:t>
            </a:r>
          </a:p>
        </p:txBody>
      </p:sp>
      <p:pic>
        <p:nvPicPr>
          <p:cNvPr id="83970"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8670" y="963890"/>
            <a:ext cx="330517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33496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BMC Employee Reimbursement example  </a:t>
            </a:r>
          </a:p>
        </p:txBody>
      </p:sp>
      <p:pic>
        <p:nvPicPr>
          <p:cNvPr id="82947"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438" y="2101561"/>
            <a:ext cx="7791072" cy="2639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4" descr="A picture containing drawing&#10;&#10;Description automatically generated">
            <a:extLst>
              <a:ext uri="{FF2B5EF4-FFF2-40B4-BE49-F238E27FC236}">
                <a16:creationId xmlns:a16="http://schemas.microsoft.com/office/drawing/2014/main" id="{0ECC43B0-076F-43F4-ADFB-9BD856F30D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5200" y="155576"/>
            <a:ext cx="2381250" cy="676275"/>
          </a:xfrm>
          <a:prstGeom prst="rect">
            <a:avLst/>
          </a:prstGeom>
        </p:spPr>
      </p:pic>
      <p:sp>
        <p:nvSpPr>
          <p:cNvPr id="5" name="TextBox 4"/>
          <p:cNvSpPr txBox="1"/>
          <p:nvPr/>
        </p:nvSpPr>
        <p:spPr>
          <a:xfrm>
            <a:off x="337351" y="1189608"/>
            <a:ext cx="5904180" cy="369332"/>
          </a:xfrm>
          <a:prstGeom prst="rect">
            <a:avLst/>
          </a:prstGeom>
          <a:noFill/>
        </p:spPr>
        <p:txBody>
          <a:bodyPr wrap="none" rtlCol="0">
            <a:spAutoFit/>
          </a:bodyPr>
          <a:lstStyle/>
          <a:p>
            <a:pPr marL="228600" indent="-228600">
              <a:buFont typeface="Wingdings" panose="05000000000000000000" pitchFamily="2" charset="2"/>
              <a:buChar char="§"/>
            </a:pPr>
            <a:r>
              <a:rPr lang="en-US" dirty="0">
                <a:latin typeface="Arial" panose="020B0604020202020204" pitchFamily="34" charset="0"/>
                <a:cs typeface="Arial" panose="020B0604020202020204" pitchFamily="34" charset="0"/>
              </a:rPr>
              <a:t>Reimbursement appears under earnings on paycheck</a:t>
            </a:r>
          </a:p>
        </p:txBody>
      </p:sp>
    </p:spTree>
    <p:extLst>
      <p:ext uri="{BB962C8B-B14F-4D97-AF65-F5344CB8AC3E}">
        <p14:creationId xmlns:p14="http://schemas.microsoft.com/office/powerpoint/2010/main" val="29590219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Training SharePoint </a:t>
            </a:r>
          </a:p>
        </p:txBody>
      </p:sp>
      <p:pic>
        <p:nvPicPr>
          <p:cNvPr id="3" name="Picture 2"/>
          <p:cNvPicPr>
            <a:picLocks noChangeAspect="1"/>
          </p:cNvPicPr>
          <p:nvPr/>
        </p:nvPicPr>
        <p:blipFill>
          <a:blip r:embed="rId2"/>
          <a:stretch>
            <a:fillRect/>
          </a:stretch>
        </p:blipFill>
        <p:spPr>
          <a:xfrm>
            <a:off x="-21728" y="1120861"/>
            <a:ext cx="9144000" cy="5143500"/>
          </a:xfrm>
          <a:prstGeom prst="rect">
            <a:avLst/>
          </a:prstGeom>
        </p:spPr>
      </p:pic>
    </p:spTree>
    <p:extLst>
      <p:ext uri="{BB962C8B-B14F-4D97-AF65-F5344CB8AC3E}">
        <p14:creationId xmlns:p14="http://schemas.microsoft.com/office/powerpoint/2010/main" val="11894307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4054" y="2693233"/>
            <a:ext cx="6383579" cy="502445"/>
          </a:xfrm>
        </p:spPr>
        <p:txBody>
          <a:bodyPr/>
          <a:lstStyle/>
          <a:p>
            <a:r>
              <a:rPr lang="en-US" dirty="0"/>
              <a:t>Open Discussion and Questions</a:t>
            </a:r>
          </a:p>
        </p:txBody>
      </p:sp>
      <p:sp>
        <p:nvSpPr>
          <p:cNvPr id="3" name="Subtitle 2"/>
          <p:cNvSpPr>
            <a:spLocks noGrp="1"/>
          </p:cNvSpPr>
          <p:nvPr>
            <p:ph type="subTitle" idx="1"/>
          </p:nvPr>
        </p:nvSpPr>
        <p:spPr>
          <a:xfrm>
            <a:off x="2374054" y="3337346"/>
            <a:ext cx="5280784" cy="369332"/>
          </a:xfrm>
        </p:spPr>
        <p:txBody>
          <a:bodyPr/>
          <a:lstStyle/>
          <a:p>
            <a:r>
              <a:rPr lang="en-US" dirty="0"/>
              <a:t>Thank-you for attending today’s meeting!</a:t>
            </a:r>
          </a:p>
        </p:txBody>
      </p:sp>
    </p:spTree>
    <p:extLst>
      <p:ext uri="{BB962C8B-B14F-4D97-AF65-F5344CB8AC3E}">
        <p14:creationId xmlns:p14="http://schemas.microsoft.com/office/powerpoint/2010/main" val="3157174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Research Operations Scope for Grants &amp; Contracts and CTO</a:t>
            </a:r>
          </a:p>
        </p:txBody>
      </p:sp>
      <p:sp>
        <p:nvSpPr>
          <p:cNvPr id="2" name="TextBox 1"/>
          <p:cNvSpPr txBox="1"/>
          <p:nvPr/>
        </p:nvSpPr>
        <p:spPr>
          <a:xfrm>
            <a:off x="173828" y="5794744"/>
            <a:ext cx="839601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Note: all internally funded trials with patient care charges must go through </a:t>
            </a:r>
            <a:r>
              <a:rPr lang="en-US" sz="1600" dirty="0" err="1">
                <a:latin typeface="Arial" panose="020B0604020202020204" pitchFamily="34" charset="0"/>
                <a:cs typeface="Arial" panose="020B0604020202020204" pitchFamily="34" charset="0"/>
              </a:rPr>
              <a:t>Velos</a:t>
            </a:r>
            <a:endParaRPr lang="en-US" sz="16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433387" y="2109787"/>
            <a:ext cx="8277225" cy="2638425"/>
          </a:xfrm>
          <a:prstGeom prst="rect">
            <a:avLst/>
          </a:prstGeom>
          <a:ln w="38100">
            <a:solidFill>
              <a:schemeClr val="tx1"/>
            </a:solidFill>
          </a:ln>
        </p:spPr>
      </p:pic>
    </p:spTree>
    <p:extLst>
      <p:ext uri="{BB962C8B-B14F-4D97-AF65-F5344CB8AC3E}">
        <p14:creationId xmlns:p14="http://schemas.microsoft.com/office/powerpoint/2010/main" val="3349181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Crossover: Grants &amp; Contracts and CTO decision tree</a:t>
            </a:r>
          </a:p>
        </p:txBody>
      </p:sp>
      <p:pic>
        <p:nvPicPr>
          <p:cNvPr id="5" name="Picture 4"/>
          <p:cNvPicPr>
            <a:picLocks noChangeAspect="1"/>
          </p:cNvPicPr>
          <p:nvPr/>
        </p:nvPicPr>
        <p:blipFill>
          <a:blip r:embed="rId2"/>
          <a:stretch>
            <a:fillRect/>
          </a:stretch>
        </p:blipFill>
        <p:spPr>
          <a:xfrm>
            <a:off x="474156" y="1028359"/>
            <a:ext cx="8151965" cy="5346895"/>
          </a:xfrm>
          <a:prstGeom prst="rect">
            <a:avLst/>
          </a:prstGeom>
        </p:spPr>
      </p:pic>
    </p:spTree>
    <p:extLst>
      <p:ext uri="{BB962C8B-B14F-4D97-AF65-F5344CB8AC3E}">
        <p14:creationId xmlns:p14="http://schemas.microsoft.com/office/powerpoint/2010/main" val="814882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a:xfrm>
            <a:off x="6466852" y="3279438"/>
            <a:ext cx="303599" cy="37816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466852" y="2283893"/>
            <a:ext cx="358335" cy="99554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15" idx="3"/>
          </p:cNvCxnSpPr>
          <p:nvPr/>
        </p:nvCxnSpPr>
        <p:spPr>
          <a:xfrm flipH="1">
            <a:off x="2893980" y="4765146"/>
            <a:ext cx="327686" cy="2447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2857502" y="4561368"/>
            <a:ext cx="364163" cy="17011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857502" y="4731483"/>
            <a:ext cx="364163" cy="111642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857502" y="4748316"/>
            <a:ext cx="364163" cy="1683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857502" y="4765146"/>
            <a:ext cx="364163" cy="52454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2857502" y="4781976"/>
            <a:ext cx="364163" cy="78948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483689" y="2637412"/>
            <a:ext cx="298410" cy="6420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483689" y="2890332"/>
            <a:ext cx="298410" cy="38910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472041" y="3152978"/>
            <a:ext cx="298410" cy="1264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472041" y="3279438"/>
            <a:ext cx="298410" cy="11126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dirty="0"/>
              <a:t>Industry sponsored clinical trial financial lifecycle; CTO collaborates with department administrators, study teams, and ancillary services  </a:t>
            </a:r>
          </a:p>
        </p:txBody>
      </p:sp>
      <p:graphicFrame>
        <p:nvGraphicFramePr>
          <p:cNvPr id="7" name="Diagram 6"/>
          <p:cNvGraphicFramePr/>
          <p:nvPr/>
        </p:nvGraphicFramePr>
        <p:xfrm>
          <a:off x="1832508" y="1707626"/>
          <a:ext cx="5570071" cy="31436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6727919" y="2133291"/>
            <a:ext cx="1535953" cy="2031325"/>
          </a:xfrm>
          <a:prstGeom prst="rect">
            <a:avLst/>
          </a:prstGeom>
          <a:noFill/>
        </p:spPr>
        <p:txBody>
          <a:bodyPr wrap="square" rtlCol="0">
            <a:spAutoFit/>
          </a:bodyPr>
          <a:lstStyle/>
          <a:p>
            <a:pPr>
              <a:lnSpc>
                <a:spcPct val="150000"/>
              </a:lnSpc>
            </a:pPr>
            <a:r>
              <a:rPr lang="en-US" sz="1200" dirty="0">
                <a:latin typeface="Montserrat Light"/>
              </a:rPr>
              <a:t>MCA</a:t>
            </a:r>
          </a:p>
          <a:p>
            <a:pPr>
              <a:lnSpc>
                <a:spcPct val="150000"/>
              </a:lnSpc>
            </a:pPr>
            <a:r>
              <a:rPr lang="en-US" sz="1200" dirty="0">
                <a:latin typeface="Montserrat Light"/>
              </a:rPr>
              <a:t>Budget</a:t>
            </a:r>
          </a:p>
          <a:p>
            <a:pPr>
              <a:lnSpc>
                <a:spcPct val="150000"/>
              </a:lnSpc>
            </a:pPr>
            <a:r>
              <a:rPr lang="en-US" sz="1200" dirty="0">
                <a:latin typeface="Montserrat Light"/>
              </a:rPr>
              <a:t>ICF Injury language</a:t>
            </a:r>
          </a:p>
          <a:p>
            <a:pPr>
              <a:lnSpc>
                <a:spcPct val="150000"/>
              </a:lnSpc>
            </a:pPr>
            <a:r>
              <a:rPr lang="en-US" sz="1200" dirty="0">
                <a:latin typeface="Montserrat Light"/>
              </a:rPr>
              <a:t>CTA</a:t>
            </a:r>
          </a:p>
          <a:p>
            <a:pPr>
              <a:lnSpc>
                <a:spcPct val="150000"/>
              </a:lnSpc>
            </a:pPr>
            <a:r>
              <a:rPr lang="en-US" sz="1200" dirty="0">
                <a:latin typeface="Montserrat Light"/>
              </a:rPr>
              <a:t>Ancillary Service(s)</a:t>
            </a:r>
          </a:p>
          <a:p>
            <a:pPr>
              <a:lnSpc>
                <a:spcPct val="150000"/>
              </a:lnSpc>
            </a:pPr>
            <a:r>
              <a:rPr lang="en-US" sz="1200" dirty="0">
                <a:latin typeface="Montserrat Light"/>
              </a:rPr>
              <a:t>Patient care costs</a:t>
            </a:r>
          </a:p>
          <a:p>
            <a:endParaRPr lang="en-US" dirty="0"/>
          </a:p>
        </p:txBody>
      </p:sp>
      <p:sp>
        <p:nvSpPr>
          <p:cNvPr id="15" name="TextBox 14"/>
          <p:cNvSpPr txBox="1"/>
          <p:nvPr/>
        </p:nvSpPr>
        <p:spPr>
          <a:xfrm>
            <a:off x="435935" y="3994227"/>
            <a:ext cx="2458045" cy="2031325"/>
          </a:xfrm>
          <a:prstGeom prst="rect">
            <a:avLst/>
          </a:prstGeom>
          <a:noFill/>
        </p:spPr>
        <p:txBody>
          <a:bodyPr wrap="square" rtlCol="0">
            <a:spAutoFit/>
          </a:bodyPr>
          <a:lstStyle/>
          <a:p>
            <a:pPr algn="r"/>
            <a:endParaRPr lang="en-US" dirty="0">
              <a:latin typeface="Montserrat Light"/>
            </a:endParaRPr>
          </a:p>
          <a:p>
            <a:pPr algn="r">
              <a:lnSpc>
                <a:spcPct val="150000"/>
              </a:lnSpc>
            </a:pPr>
            <a:r>
              <a:rPr lang="en-US" sz="1200" dirty="0">
                <a:latin typeface="Montserrat Light"/>
              </a:rPr>
              <a:t>Invoicing and expense tracking</a:t>
            </a:r>
          </a:p>
          <a:p>
            <a:pPr algn="r">
              <a:lnSpc>
                <a:spcPct val="150000"/>
              </a:lnSpc>
            </a:pPr>
            <a:r>
              <a:rPr lang="en-US" sz="1200" dirty="0">
                <a:latin typeface="Montserrat Light"/>
              </a:rPr>
              <a:t>Collection</a:t>
            </a:r>
          </a:p>
          <a:p>
            <a:pPr algn="r">
              <a:lnSpc>
                <a:spcPct val="150000"/>
              </a:lnSpc>
            </a:pPr>
            <a:r>
              <a:rPr lang="en-US" sz="1200" dirty="0">
                <a:latin typeface="Montserrat Light"/>
              </a:rPr>
              <a:t>Reconciliation</a:t>
            </a:r>
          </a:p>
          <a:p>
            <a:pPr algn="r">
              <a:lnSpc>
                <a:spcPct val="150000"/>
              </a:lnSpc>
            </a:pPr>
            <a:r>
              <a:rPr lang="en-US" sz="1200" dirty="0">
                <a:latin typeface="Montserrat Light"/>
              </a:rPr>
              <a:t>Amendment</a:t>
            </a:r>
          </a:p>
          <a:p>
            <a:pPr algn="r">
              <a:lnSpc>
                <a:spcPct val="150000"/>
              </a:lnSpc>
            </a:pPr>
            <a:r>
              <a:rPr lang="en-US" sz="1200" dirty="0">
                <a:latin typeface="Montserrat Light"/>
              </a:rPr>
              <a:t>Reporting</a:t>
            </a:r>
          </a:p>
          <a:p>
            <a:pPr algn="r">
              <a:lnSpc>
                <a:spcPct val="150000"/>
              </a:lnSpc>
            </a:pPr>
            <a:r>
              <a:rPr lang="en-US" sz="1200" dirty="0">
                <a:latin typeface="Montserrat Light"/>
              </a:rPr>
              <a:t>Research Billing: Velos and Epic</a:t>
            </a:r>
          </a:p>
        </p:txBody>
      </p:sp>
      <p:sp>
        <p:nvSpPr>
          <p:cNvPr id="2" name="Rounded Rectangle 1"/>
          <p:cNvSpPr/>
          <p:nvPr/>
        </p:nvSpPr>
        <p:spPr>
          <a:xfrm>
            <a:off x="6596808" y="1221576"/>
            <a:ext cx="1798174" cy="80939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CDA / NDA Intake</a:t>
            </a:r>
          </a:p>
        </p:txBody>
      </p:sp>
      <p:cxnSp>
        <p:nvCxnSpPr>
          <p:cNvPr id="5" name="Straight Arrow Connector 4"/>
          <p:cNvCxnSpPr/>
          <p:nvPr/>
        </p:nvCxnSpPr>
        <p:spPr>
          <a:xfrm flipH="1">
            <a:off x="5508276" y="1566293"/>
            <a:ext cx="963765" cy="28875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800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anim calcmode="lin" valueType="num">
                                      <p:cBhvr>
                                        <p:cTn id="53" dur="1000" fill="hold"/>
                                        <p:tgtEl>
                                          <p:spTgt spid="24"/>
                                        </p:tgtEl>
                                        <p:attrNameLst>
                                          <p:attrName>ppt_x</p:attrName>
                                        </p:attrNameLst>
                                      </p:cBhvr>
                                      <p:tavLst>
                                        <p:tav tm="0">
                                          <p:val>
                                            <p:strVal val="#ppt_x"/>
                                          </p:val>
                                        </p:tav>
                                        <p:tav tm="100000">
                                          <p:val>
                                            <p:strVal val="#ppt_x"/>
                                          </p:val>
                                        </p:tav>
                                      </p:tavLst>
                                    </p:anim>
                                    <p:anim calcmode="lin" valueType="num">
                                      <p:cBhvr>
                                        <p:cTn id="54" dur="1000" fill="hold"/>
                                        <p:tgtEl>
                                          <p:spTgt spid="24"/>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1000"/>
                                        <p:tgtEl>
                                          <p:spTgt spid="36"/>
                                        </p:tgtEl>
                                      </p:cBhvr>
                                    </p:animEffect>
                                    <p:anim calcmode="lin" valueType="num">
                                      <p:cBhvr>
                                        <p:cTn id="58" dur="1000" fill="hold"/>
                                        <p:tgtEl>
                                          <p:spTgt spid="36"/>
                                        </p:tgtEl>
                                        <p:attrNameLst>
                                          <p:attrName>ppt_x</p:attrName>
                                        </p:attrNameLst>
                                      </p:cBhvr>
                                      <p:tavLst>
                                        <p:tav tm="0">
                                          <p:val>
                                            <p:strVal val="#ppt_x"/>
                                          </p:val>
                                        </p:tav>
                                        <p:tav tm="100000">
                                          <p:val>
                                            <p:strVal val="#ppt_x"/>
                                          </p:val>
                                        </p:tav>
                                      </p:tavLst>
                                    </p:anim>
                                    <p:anim calcmode="lin" valueType="num">
                                      <p:cBhvr>
                                        <p:cTn id="5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fill="hold"/>
                                        <p:tgtEl>
                                          <p:spTgt spid="19"/>
                                        </p:tgtEl>
                                        <p:attrNameLst>
                                          <p:attrName>ppt_x</p:attrName>
                                        </p:attrNameLst>
                                      </p:cBhvr>
                                      <p:tavLst>
                                        <p:tav tm="0">
                                          <p:val>
                                            <p:strVal val="#ppt_x"/>
                                          </p:val>
                                        </p:tav>
                                        <p:tav tm="100000">
                                          <p:val>
                                            <p:strVal val="#ppt_x"/>
                                          </p:val>
                                        </p:tav>
                                      </p:tavLst>
                                    </p:anim>
                                    <p:anim calcmode="lin" valueType="num">
                                      <p:cBhvr additive="base">
                                        <p:cTn id="65" dur="500" fill="hold"/>
                                        <p:tgtEl>
                                          <p:spTgt spid="19"/>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additive="base">
                                        <p:cTn id="68" dur="500" fill="hold"/>
                                        <p:tgtEl>
                                          <p:spTgt spid="21"/>
                                        </p:tgtEl>
                                        <p:attrNameLst>
                                          <p:attrName>ppt_x</p:attrName>
                                        </p:attrNameLst>
                                      </p:cBhvr>
                                      <p:tavLst>
                                        <p:tav tm="0">
                                          <p:val>
                                            <p:strVal val="#ppt_x"/>
                                          </p:val>
                                        </p:tav>
                                        <p:tav tm="100000">
                                          <p:val>
                                            <p:strVal val="#ppt_x"/>
                                          </p:val>
                                        </p:tav>
                                      </p:tavLst>
                                    </p:anim>
                                    <p:anim calcmode="lin" valueType="num">
                                      <p:cBhvr additive="base">
                                        <p:cTn id="6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Pre-award timeline, return to pre-COVID expectations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627" y="1511805"/>
            <a:ext cx="9059347" cy="4293431"/>
          </a:xfrm>
          <a:prstGeom prst="rect">
            <a:avLst/>
          </a:prstGeom>
        </p:spPr>
      </p:pic>
    </p:spTree>
    <p:extLst>
      <p:ext uri="{BB962C8B-B14F-4D97-AF65-F5344CB8AC3E}">
        <p14:creationId xmlns:p14="http://schemas.microsoft.com/office/powerpoint/2010/main" val="2583508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885673" y="975649"/>
          <a:ext cx="7258327" cy="5447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173829" y="155576"/>
            <a:ext cx="8970171" cy="634999"/>
          </a:xfrm>
        </p:spPr>
        <p:txBody>
          <a:bodyPr/>
          <a:lstStyle/>
          <a:p>
            <a:r>
              <a:rPr lang="en-US" dirty="0"/>
              <a:t>The Clinical Trial Office coordinates with study teams and ancillary services for budget development, contract review, and workflow development</a:t>
            </a:r>
          </a:p>
        </p:txBody>
      </p:sp>
      <p:sp>
        <p:nvSpPr>
          <p:cNvPr id="5" name="TextBox 4"/>
          <p:cNvSpPr txBox="1"/>
          <p:nvPr/>
        </p:nvSpPr>
        <p:spPr>
          <a:xfrm>
            <a:off x="0" y="1124407"/>
            <a:ext cx="3101960" cy="1569660"/>
          </a:xfrm>
          <a:prstGeom prst="rect">
            <a:avLst/>
          </a:prstGeom>
          <a:noFill/>
        </p:spPr>
        <p:txBody>
          <a:bodyPr wrap="square" rtlCol="0">
            <a:spAutoFit/>
          </a:bodyPr>
          <a:lstStyle/>
          <a:p>
            <a:pPr marL="228600" indent="-228600">
              <a:buFont typeface="Wingdings" panose="05000000000000000000" pitchFamily="2" charset="2"/>
              <a:buChar char="§"/>
            </a:pPr>
            <a:r>
              <a:rPr lang="en-US" sz="1600" dirty="0">
                <a:latin typeface="Arial" panose="020B0604020202020204" pitchFamily="34" charset="0"/>
                <a:cs typeface="Arial" panose="020B0604020202020204" pitchFamily="34" charset="0"/>
              </a:rPr>
              <a:t>For non-Research Operations managed services, study teams can decide if they would like CTO to manage discussions or not</a:t>
            </a:r>
          </a:p>
          <a:p>
            <a:endParaRPr lang="en-US" sz="1600" dirty="0">
              <a:latin typeface="Arial" panose="020B0604020202020204" pitchFamily="34" charset="0"/>
              <a:cs typeface="Arial" panose="020B0604020202020204" pitchFamily="34" charset="0"/>
            </a:endParaRPr>
          </a:p>
        </p:txBody>
      </p:sp>
      <p:sp>
        <p:nvSpPr>
          <p:cNvPr id="6" name="TextBox 5"/>
          <p:cNvSpPr txBox="1"/>
          <p:nvPr/>
        </p:nvSpPr>
        <p:spPr>
          <a:xfrm>
            <a:off x="0" y="2594446"/>
            <a:ext cx="3018833" cy="3539430"/>
          </a:xfrm>
          <a:prstGeom prst="rect">
            <a:avLst/>
          </a:prstGeom>
          <a:noFill/>
        </p:spPr>
        <p:txBody>
          <a:bodyPr wrap="square" rtlCol="0">
            <a:spAutoFit/>
          </a:bodyPr>
          <a:lstStyle/>
          <a:p>
            <a:pPr marL="228600" indent="-228600">
              <a:buFont typeface="Wingdings" panose="05000000000000000000" pitchFamily="2" charset="2"/>
              <a:buChar char="§"/>
            </a:pPr>
            <a:r>
              <a:rPr lang="en-US" sz="1600" dirty="0">
                <a:latin typeface="Arial" panose="020B0604020202020204" pitchFamily="34" charset="0"/>
                <a:cs typeface="Arial" panose="020B0604020202020204" pitchFamily="34" charset="0"/>
              </a:rPr>
              <a:t>Creating central website location to list all Ancillary Service contacts and forms</a:t>
            </a:r>
          </a:p>
          <a:p>
            <a:endParaRPr lang="en-US" sz="1600" dirty="0">
              <a:latin typeface="Arial" panose="020B0604020202020204" pitchFamily="34" charset="0"/>
              <a:cs typeface="Arial" panose="020B0604020202020204" pitchFamily="34" charset="0"/>
            </a:endParaRPr>
          </a:p>
          <a:p>
            <a:pPr marL="228600" indent="-228600">
              <a:buFont typeface="Wingdings" panose="05000000000000000000" pitchFamily="2" charset="2"/>
              <a:buChar char="§"/>
            </a:pPr>
            <a:r>
              <a:rPr lang="en-US" sz="1600" dirty="0">
                <a:latin typeface="Arial" panose="020B0604020202020204" pitchFamily="34" charset="0"/>
                <a:cs typeface="Arial" panose="020B0604020202020204" pitchFamily="34" charset="0"/>
              </a:rPr>
              <a:t>Designing Velos to track protocol required Ancillary Service needs</a:t>
            </a:r>
          </a:p>
          <a:p>
            <a:pPr marL="228600" indent="-228600">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marL="228600" indent="-228600">
              <a:buFont typeface="Wingdings" panose="05000000000000000000" pitchFamily="2" charset="2"/>
              <a:buChar char="§"/>
            </a:pPr>
            <a:r>
              <a:rPr lang="en-US" sz="1600" dirty="0">
                <a:latin typeface="Arial" panose="020B0604020202020204" pitchFamily="34" charset="0"/>
                <a:cs typeface="Arial" panose="020B0604020202020204" pitchFamily="34" charset="0"/>
              </a:rPr>
              <a:t>Confirm pre-award status with departmental administrators during monthly meeting</a:t>
            </a:r>
          </a:p>
          <a:p>
            <a:pPr marL="228600" indent="-228600">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marL="228600" indent="-228600">
              <a:buFont typeface="Wingdings" panose="05000000000000000000" pitchFamily="2" charset="2"/>
              <a:buChar char="§"/>
            </a:pPr>
            <a:r>
              <a:rPr lang="en-US" sz="1600" dirty="0">
                <a:latin typeface="Arial" panose="020B0604020202020204" pitchFamily="34" charset="0"/>
                <a:cs typeface="Arial" panose="020B0604020202020204" pitchFamily="34" charset="0"/>
              </a:rPr>
              <a:t>* CTO managed service</a:t>
            </a:r>
          </a:p>
        </p:txBody>
      </p:sp>
    </p:spTree>
    <p:extLst>
      <p:ext uri="{BB962C8B-B14F-4D97-AF65-F5344CB8AC3E}">
        <p14:creationId xmlns:p14="http://schemas.microsoft.com/office/powerpoint/2010/main" val="40543315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fJEHEiK5QBeOI9MTxn9Gz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fJEHEiK5QBeOI9MTxn9Gz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fJEHEiK5QBeOI9MTxn9Gz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fJEHEiK5QBeOI9MTxn9GzQ"/>
</p:tagLst>
</file>

<file path=ppt/theme/theme1.xml><?xml version="1.0" encoding="utf-8"?>
<a:theme xmlns:a="http://schemas.openxmlformats.org/drawingml/2006/main" name="Office Theme">
  <a:themeElements>
    <a:clrScheme name="BMC Health System">
      <a:dk1>
        <a:srgbClr val="000000"/>
      </a:dk1>
      <a:lt1>
        <a:srgbClr val="FFFFFF"/>
      </a:lt1>
      <a:dk2>
        <a:srgbClr val="00437B"/>
      </a:dk2>
      <a:lt2>
        <a:srgbClr val="FFFFFF"/>
      </a:lt2>
      <a:accent1>
        <a:srgbClr val="D4E2F8"/>
      </a:accent1>
      <a:accent2>
        <a:srgbClr val="9DBCED"/>
      </a:accent2>
      <a:accent3>
        <a:srgbClr val="FFFFFF"/>
      </a:accent3>
      <a:accent4>
        <a:srgbClr val="00437B"/>
      </a:accent4>
      <a:accent5>
        <a:srgbClr val="B3E0FF"/>
      </a:accent5>
      <a:accent6>
        <a:srgbClr val="6283C2"/>
      </a:accent6>
      <a:hlink>
        <a:srgbClr val="6283C2"/>
      </a:hlink>
      <a:folHlink>
        <a:srgbClr val="9DBCE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28600" indent="-228600">
          <a:buFont typeface="Wingdings" panose="05000000000000000000" pitchFamily="2" charset="2"/>
          <a:buChar char="§"/>
          <a:defRPr sz="16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MC Health System">
      <a:dk1>
        <a:srgbClr val="000000"/>
      </a:dk1>
      <a:lt1>
        <a:srgbClr val="FFFFFF"/>
      </a:lt1>
      <a:dk2>
        <a:srgbClr val="00437B"/>
      </a:dk2>
      <a:lt2>
        <a:srgbClr val="FFFFFF"/>
      </a:lt2>
      <a:accent1>
        <a:srgbClr val="D4E2F8"/>
      </a:accent1>
      <a:accent2>
        <a:srgbClr val="9DBCED"/>
      </a:accent2>
      <a:accent3>
        <a:srgbClr val="FFFFFF"/>
      </a:accent3>
      <a:accent4>
        <a:srgbClr val="00437B"/>
      </a:accent4>
      <a:accent5>
        <a:srgbClr val="B3E0FF"/>
      </a:accent5>
      <a:accent6>
        <a:srgbClr val="6283C2"/>
      </a:accent6>
      <a:hlink>
        <a:srgbClr val="6283C2"/>
      </a:hlink>
      <a:folHlink>
        <a:srgbClr val="9DBCE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28600" indent="-228600">
          <a:buFont typeface="Wingdings" panose="05000000000000000000" pitchFamily="2" charset="2"/>
          <a:buChar char="§"/>
          <a:defRPr sz="16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51195</TotalTime>
  <Words>4602</Words>
  <Application>Microsoft Office PowerPoint</Application>
  <PresentationFormat>On-screen Show (4:3)</PresentationFormat>
  <Paragraphs>539</Paragraphs>
  <Slides>47</Slides>
  <Notes>14</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47</vt:i4>
      </vt:variant>
    </vt:vector>
  </HeadingPairs>
  <TitlesOfParts>
    <vt:vector size="56" baseType="lpstr">
      <vt:lpstr>Arial</vt:lpstr>
      <vt:lpstr>Calibri</vt:lpstr>
      <vt:lpstr>Helvetica</vt:lpstr>
      <vt:lpstr>Montserrat Light</vt:lpstr>
      <vt:lpstr>Segoe UI</vt:lpstr>
      <vt:lpstr>Wingdings</vt:lpstr>
      <vt:lpstr>Office Theme</vt:lpstr>
      <vt:lpstr>1_Office Theme</vt:lpstr>
      <vt:lpstr>think-cell Slide</vt:lpstr>
      <vt:lpstr>NIH Other Support &amp; Biosketch Updates</vt:lpstr>
      <vt:lpstr>Clinical Trial Office</vt:lpstr>
      <vt:lpstr>CTO is moving beyond COVID focused research and going Back to Basics </vt:lpstr>
      <vt:lpstr>Back to Basics continued </vt:lpstr>
      <vt:lpstr>Research Operations Scope for Grants &amp; Contracts and CTO</vt:lpstr>
      <vt:lpstr>Crossover: Grants &amp; Contracts and CTO decision tree</vt:lpstr>
      <vt:lpstr>Industry sponsored clinical trial financial lifecycle; CTO collaborates with department administrators, study teams, and ancillary services  </vt:lpstr>
      <vt:lpstr>Pre-award timeline, return to pre-COVID expectations </vt:lpstr>
      <vt:lpstr>The Clinical Trial Office coordinates with study teams and ancillary services for budget development, contract review, and workflow development</vt:lpstr>
      <vt:lpstr>VelosCT/Epic, used for CTO intake AND Research Billing Compliance </vt:lpstr>
      <vt:lpstr>CTO Education Opportunities</vt:lpstr>
      <vt:lpstr>Clinical Research Network Overview</vt:lpstr>
      <vt:lpstr>Disparities in access to clinical trials persists</vt:lpstr>
      <vt:lpstr>New Research Infrastructure April ‘20- Mar ’21: a multifaceted stakeholder approach to succeed </vt:lpstr>
      <vt:lpstr>New Research Infrastructure April ‘20- Mar ’21: future of BMC clinical research is inclusive</vt:lpstr>
      <vt:lpstr>COVID-19 Study Summary – Active/Completed Studies: 25 as of April 9, 2021</vt:lpstr>
      <vt:lpstr>Clinical Research Network structure </vt:lpstr>
      <vt:lpstr>Clinical Research Network Team</vt:lpstr>
      <vt:lpstr>Community Engagement ACTIV investment opportunities</vt:lpstr>
      <vt:lpstr>Vision for the Future of Research at BMC</vt:lpstr>
      <vt:lpstr>The NCDW  (The NEW Clinical Data Warehouse)</vt:lpstr>
      <vt:lpstr>Advancing Health Equity through Data</vt:lpstr>
      <vt:lpstr>Foundational Logistics: Efficient and Transparent Processes and Procedures</vt:lpstr>
      <vt:lpstr>Foundational Science: Quality, Meaning and Transparency of Data</vt:lpstr>
      <vt:lpstr>Foundational Science: Quality, Meaning and Transparency of Data</vt:lpstr>
      <vt:lpstr>Foundational Science: Problems in classifying people by race or ethnicity</vt:lpstr>
      <vt:lpstr>Foundational Science: CDW Solutions</vt:lpstr>
      <vt:lpstr>Aspirational Processes to Facilitate Research: data availability and access</vt:lpstr>
      <vt:lpstr>Aspirational Science: Data for Equity (D4E) Initiative</vt:lpstr>
      <vt:lpstr>Infor FSM  Financials and Supply Management  Status Update  April 2021  </vt:lpstr>
      <vt:lpstr>Background Refresher</vt:lpstr>
      <vt:lpstr>Refresher – Systems Impacted</vt:lpstr>
      <vt:lpstr>Post go-live: Prioritization of work and issues </vt:lpstr>
      <vt:lpstr>Infor Access Updates and Tips  </vt:lpstr>
      <vt:lpstr>Infor Access updates and tips cont. </vt:lpstr>
      <vt:lpstr>Other Updates </vt:lpstr>
      <vt:lpstr>Accounts Payable General Update</vt:lpstr>
      <vt:lpstr>Approval Flow Improvements</vt:lpstr>
      <vt:lpstr>How you can help us</vt:lpstr>
      <vt:lpstr>How you can help us cont. </vt:lpstr>
      <vt:lpstr>Appendix  </vt:lpstr>
      <vt:lpstr>Invoice Activity</vt:lpstr>
      <vt:lpstr>How to get to Vendor Distribution report from Management Tab  </vt:lpstr>
      <vt:lpstr>How to get to Approver List Report from Infor Home Page </vt:lpstr>
      <vt:lpstr>BMC Employee Reimbursement example  </vt:lpstr>
      <vt:lpstr>Training SharePoint </vt:lpstr>
      <vt:lpstr>Open Discussion and Questions</vt:lpstr>
    </vt:vector>
  </TitlesOfParts>
  <Company>Boston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Hunley, Kelly</dc:creator>
  <cp:lastModifiedBy>Ryan Schroeder</cp:lastModifiedBy>
  <cp:revision>1869</cp:revision>
  <cp:lastPrinted>2019-10-04T15:05:50Z</cp:lastPrinted>
  <dcterms:created xsi:type="dcterms:W3CDTF">2013-11-18T16:08:48Z</dcterms:created>
  <dcterms:modified xsi:type="dcterms:W3CDTF">2021-04-15T13:52:31Z</dcterms:modified>
</cp:coreProperties>
</file>