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 id="2147483899" r:id="rId3"/>
  </p:sldMasterIdLst>
  <p:notesMasterIdLst>
    <p:notesMasterId r:id="rId51"/>
  </p:notesMasterIdLst>
  <p:handoutMasterIdLst>
    <p:handoutMasterId r:id="rId52"/>
  </p:handoutMasterIdLst>
  <p:sldIdLst>
    <p:sldId id="793" r:id="rId4"/>
    <p:sldId id="794" r:id="rId5"/>
    <p:sldId id="843" r:id="rId6"/>
    <p:sldId id="821" r:id="rId7"/>
    <p:sldId id="839" r:id="rId8"/>
    <p:sldId id="840" r:id="rId9"/>
    <p:sldId id="841" r:id="rId10"/>
    <p:sldId id="851" r:id="rId11"/>
    <p:sldId id="864" r:id="rId12"/>
    <p:sldId id="865" r:id="rId13"/>
    <p:sldId id="866" r:id="rId14"/>
    <p:sldId id="850" r:id="rId15"/>
    <p:sldId id="844" r:id="rId16"/>
    <p:sldId id="845" r:id="rId17"/>
    <p:sldId id="846" r:id="rId18"/>
    <p:sldId id="847" r:id="rId19"/>
    <p:sldId id="848" r:id="rId20"/>
    <p:sldId id="849" r:id="rId21"/>
    <p:sldId id="852" r:id="rId22"/>
    <p:sldId id="842" r:id="rId23"/>
    <p:sldId id="853" r:id="rId24"/>
    <p:sldId id="854" r:id="rId25"/>
    <p:sldId id="855" r:id="rId26"/>
    <p:sldId id="856" r:id="rId27"/>
    <p:sldId id="857" r:id="rId28"/>
    <p:sldId id="858" r:id="rId29"/>
    <p:sldId id="859" r:id="rId30"/>
    <p:sldId id="860" r:id="rId31"/>
    <p:sldId id="861" r:id="rId32"/>
    <p:sldId id="862" r:id="rId33"/>
    <p:sldId id="863" r:id="rId34"/>
    <p:sldId id="824" r:id="rId35"/>
    <p:sldId id="825" r:id="rId36"/>
    <p:sldId id="826" r:id="rId37"/>
    <p:sldId id="827" r:id="rId38"/>
    <p:sldId id="828" r:id="rId39"/>
    <p:sldId id="829" r:id="rId40"/>
    <p:sldId id="830" r:id="rId41"/>
    <p:sldId id="831" r:id="rId42"/>
    <p:sldId id="832" r:id="rId43"/>
    <p:sldId id="833" r:id="rId44"/>
    <p:sldId id="834" r:id="rId45"/>
    <p:sldId id="835" r:id="rId46"/>
    <p:sldId id="836" r:id="rId47"/>
    <p:sldId id="837" r:id="rId48"/>
    <p:sldId id="838" r:id="rId49"/>
    <p:sldId id="746" r:id="rId50"/>
  </p:sldIdLst>
  <p:sldSz cx="9144000" cy="6858000" type="screen4x3"/>
  <p:notesSz cx="7023100" cy="9309100"/>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72267" autoAdjust="0"/>
  </p:normalViewPr>
  <p:slideViewPr>
    <p:cSldViewPr snapToGrid="0">
      <p:cViewPr varScale="1">
        <p:scale>
          <a:sx n="77" d="100"/>
          <a:sy n="77" d="100"/>
        </p:scale>
        <p:origin x="142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2D65E-4F0A-423D-84CA-6FFC2E6BE68C}" type="doc">
      <dgm:prSet loTypeId="urn:microsoft.com/office/officeart/2005/8/layout/hList1" loCatId="list" qsTypeId="urn:microsoft.com/office/officeart/2005/8/quickstyle/simple1" qsCatId="simple" csTypeId="urn:microsoft.com/office/officeart/2005/8/colors/accent4_1" csCatId="accent4" phldr="1"/>
      <dgm:spPr/>
      <dgm:t>
        <a:bodyPr/>
        <a:lstStyle/>
        <a:p>
          <a:endParaRPr lang="en-US"/>
        </a:p>
      </dgm:t>
    </dgm:pt>
    <dgm:pt modelId="{079B4D8B-306F-4F5C-BBD0-F881A353AA45}">
      <dgm:prSet phldrT="[Text]"/>
      <dgm:spPr/>
      <dgm:t>
        <a:bodyPr/>
        <a:lstStyle/>
        <a:p>
          <a:r>
            <a:rPr lang="en-US" b="1" dirty="0"/>
            <a:t>Community Advisory Board</a:t>
          </a:r>
        </a:p>
      </dgm:t>
    </dgm:pt>
    <dgm:pt modelId="{2B83D4B6-4943-4420-94A5-3B7D2EE6FF95}" type="parTrans" cxnId="{800A43EE-9874-4933-BA4D-56240959B725}">
      <dgm:prSet/>
      <dgm:spPr/>
      <dgm:t>
        <a:bodyPr/>
        <a:lstStyle/>
        <a:p>
          <a:endParaRPr lang="en-US"/>
        </a:p>
      </dgm:t>
    </dgm:pt>
    <dgm:pt modelId="{30B101AA-A4B1-4A2D-A46D-E02EDA1953C8}" type="sibTrans" cxnId="{800A43EE-9874-4933-BA4D-56240959B725}">
      <dgm:prSet/>
      <dgm:spPr/>
      <dgm:t>
        <a:bodyPr/>
        <a:lstStyle/>
        <a:p>
          <a:endParaRPr lang="en-US"/>
        </a:p>
      </dgm:t>
    </dgm:pt>
    <dgm:pt modelId="{961D3909-781A-4556-AACD-85A3FDEA1979}">
      <dgm:prSet phldrT="[Text]" custT="1"/>
      <dgm:spPr/>
      <dgm:t>
        <a:bodyPr/>
        <a:lstStyle/>
        <a:p>
          <a:pPr marL="114300" indent="-114300">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Partner with CTSI to establish research-focused Community Advisory Board</a:t>
          </a:r>
        </a:p>
      </dgm:t>
    </dgm:pt>
    <dgm:pt modelId="{7C5B0500-4621-4BDF-868D-A6DCA7C019CF}" type="parTrans" cxnId="{994D8212-F342-4656-A596-B50367AD804A}">
      <dgm:prSet/>
      <dgm:spPr/>
      <dgm:t>
        <a:bodyPr/>
        <a:lstStyle/>
        <a:p>
          <a:endParaRPr lang="en-US"/>
        </a:p>
      </dgm:t>
    </dgm:pt>
    <dgm:pt modelId="{F3BF5F48-88FC-4DFF-8434-17A02DE36AE2}" type="sibTrans" cxnId="{994D8212-F342-4656-A596-B50367AD804A}">
      <dgm:prSet/>
      <dgm:spPr/>
      <dgm:t>
        <a:bodyPr/>
        <a:lstStyle/>
        <a:p>
          <a:endParaRPr lang="en-US"/>
        </a:p>
      </dgm:t>
    </dgm:pt>
    <dgm:pt modelId="{A80A32A4-6AB2-49AE-9099-27B637C4EDA9}">
      <dgm:prSet phldrT="[Text]"/>
      <dgm:spPr/>
      <dgm:t>
        <a:bodyPr/>
        <a:lstStyle/>
        <a:p>
          <a:r>
            <a:rPr lang="en-US" b="1" dirty="0"/>
            <a:t>Education &amp; Outreach</a:t>
          </a:r>
        </a:p>
      </dgm:t>
    </dgm:pt>
    <dgm:pt modelId="{2BE08AFF-AD5A-4A7D-9381-31D222FB98AF}" type="parTrans" cxnId="{EF44356E-F4C3-4BD3-AF68-0157C145D8A2}">
      <dgm:prSet/>
      <dgm:spPr/>
      <dgm:t>
        <a:bodyPr/>
        <a:lstStyle/>
        <a:p>
          <a:endParaRPr lang="en-US"/>
        </a:p>
      </dgm:t>
    </dgm:pt>
    <dgm:pt modelId="{EF4A1082-C8C0-4F62-B0FA-757858478CDB}" type="sibTrans" cxnId="{EF44356E-F4C3-4BD3-AF68-0157C145D8A2}">
      <dgm:prSet/>
      <dgm:spPr/>
      <dgm:t>
        <a:bodyPr/>
        <a:lstStyle/>
        <a:p>
          <a:endParaRPr lang="en-US"/>
        </a:p>
      </dgm:t>
    </dgm:pt>
    <dgm:pt modelId="{3F06DEC7-918E-4B53-A420-C43ED8CDBDC5}">
      <dgm:prSet phldrT="[Text]" custT="1"/>
      <dgm:spPr/>
      <dgm:t>
        <a:bodyPr/>
        <a:lstStyle/>
        <a:p>
          <a:pPr>
            <a:buFont typeface="Arial" panose="020B0604020202020204" pitchFamily="34" charset="0"/>
            <a:buChar char="‒"/>
          </a:pPr>
          <a:r>
            <a:rPr lang="en-US" sz="1300" dirty="0"/>
            <a:t>Provide education to our community members</a:t>
          </a:r>
        </a:p>
      </dgm:t>
    </dgm:pt>
    <dgm:pt modelId="{3DC5381C-D399-4511-8101-B1BCB9159E56}" type="parTrans" cxnId="{6F974DD2-603A-4319-A869-D75F2F39AC1A}">
      <dgm:prSet/>
      <dgm:spPr/>
      <dgm:t>
        <a:bodyPr/>
        <a:lstStyle/>
        <a:p>
          <a:endParaRPr lang="en-US"/>
        </a:p>
      </dgm:t>
    </dgm:pt>
    <dgm:pt modelId="{AEF0EC07-4E1D-4893-8CA0-83A6FF0FF78D}" type="sibTrans" cxnId="{6F974DD2-603A-4319-A869-D75F2F39AC1A}">
      <dgm:prSet/>
      <dgm:spPr/>
      <dgm:t>
        <a:bodyPr/>
        <a:lstStyle/>
        <a:p>
          <a:endParaRPr lang="en-US"/>
        </a:p>
      </dgm:t>
    </dgm:pt>
    <dgm:pt modelId="{F2FAFC58-6A9D-4543-BA28-AE94A3A85C7C}">
      <dgm:prSet phldrT="[Text]"/>
      <dgm:spPr/>
      <dgm:t>
        <a:bodyPr/>
        <a:lstStyle/>
        <a:p>
          <a:r>
            <a:rPr lang="en-US" b="1" dirty="0"/>
            <a:t>Events</a:t>
          </a:r>
        </a:p>
      </dgm:t>
    </dgm:pt>
    <dgm:pt modelId="{A1015320-F427-4667-ABF5-17AF8C68AA9F}" type="parTrans" cxnId="{D5280D2E-6F79-4742-A2D3-36AD4637E626}">
      <dgm:prSet/>
      <dgm:spPr/>
      <dgm:t>
        <a:bodyPr/>
        <a:lstStyle/>
        <a:p>
          <a:endParaRPr lang="en-US"/>
        </a:p>
      </dgm:t>
    </dgm:pt>
    <dgm:pt modelId="{FEB0F218-94C5-441A-BBEE-1964F76D3517}" type="sibTrans" cxnId="{D5280D2E-6F79-4742-A2D3-36AD4637E626}">
      <dgm:prSet/>
      <dgm:spPr/>
      <dgm:t>
        <a:bodyPr/>
        <a:lstStyle/>
        <a:p>
          <a:endParaRPr lang="en-US"/>
        </a:p>
      </dgm:t>
    </dgm:pt>
    <dgm:pt modelId="{A08B002D-DE0F-4D34-BB27-131333A92A2D}">
      <dgm:prSet phldrT="[Text]" custT="1"/>
      <dgm:spPr/>
      <dgm:t>
        <a:bodyPr/>
        <a:lstStyle/>
        <a:p>
          <a:pPr>
            <a:buFont typeface="Arial" panose="020B0604020202020204" pitchFamily="34" charset="0"/>
            <a:buChar char="‒"/>
          </a:pPr>
          <a:r>
            <a:rPr lang="en-US" sz="1300" dirty="0"/>
            <a:t>Feasibility determination of institutional prioritized trials with community engagement priorities</a:t>
          </a:r>
        </a:p>
      </dgm:t>
    </dgm:pt>
    <dgm:pt modelId="{2802EC5D-2C55-4F86-95A6-9CC4718F06B3}" type="parTrans" cxnId="{CB0F86FD-35D8-49D3-A2AA-3D508139AD96}">
      <dgm:prSet/>
      <dgm:spPr/>
      <dgm:t>
        <a:bodyPr/>
        <a:lstStyle/>
        <a:p>
          <a:endParaRPr lang="en-US"/>
        </a:p>
      </dgm:t>
    </dgm:pt>
    <dgm:pt modelId="{5DD5E565-C5D6-4946-BD1F-9D06B0D9B5CE}" type="sibTrans" cxnId="{CB0F86FD-35D8-49D3-A2AA-3D508139AD96}">
      <dgm:prSet/>
      <dgm:spPr/>
      <dgm:t>
        <a:bodyPr/>
        <a:lstStyle/>
        <a:p>
          <a:endParaRPr lang="en-US"/>
        </a:p>
      </dgm:t>
    </dgm:pt>
    <dgm:pt modelId="{33D489F2-F2A3-42F7-A21C-04D027BE4E7A}">
      <dgm:prSet phldrT="[Text]"/>
      <dgm:spPr/>
      <dgm:t>
        <a:bodyPr/>
        <a:lstStyle/>
        <a:p>
          <a:r>
            <a:rPr lang="en-US" b="1" dirty="0"/>
            <a:t>Clinical Research Oversight</a:t>
          </a:r>
        </a:p>
      </dgm:t>
    </dgm:pt>
    <dgm:pt modelId="{55BD6CED-4D82-4634-B1F3-6E765F09FDFA}" type="parTrans" cxnId="{931F4713-4ECD-45A2-8462-F9B05A5EB2E3}">
      <dgm:prSet/>
      <dgm:spPr/>
      <dgm:t>
        <a:bodyPr/>
        <a:lstStyle/>
        <a:p>
          <a:endParaRPr lang="en-US"/>
        </a:p>
      </dgm:t>
    </dgm:pt>
    <dgm:pt modelId="{515CBBF6-9F83-4A22-8463-C0C8B47325F4}" type="sibTrans" cxnId="{931F4713-4ECD-45A2-8462-F9B05A5EB2E3}">
      <dgm:prSet/>
      <dgm:spPr/>
      <dgm:t>
        <a:bodyPr/>
        <a:lstStyle/>
        <a:p>
          <a:endParaRPr lang="en-US"/>
        </a:p>
      </dgm:t>
    </dgm:pt>
    <dgm:pt modelId="{3F492A35-E5EE-454B-B91D-0F1D11E282EC}">
      <dgm:prSet custT="1"/>
      <dgm:spPr/>
      <dgm:t>
        <a:bodyPr/>
        <a:lstStyle/>
        <a:p>
          <a:pPr>
            <a:buFont typeface="Arial" panose="020B0604020202020204" pitchFamily="34" charset="0"/>
            <a:buChar char="‒"/>
          </a:pPr>
          <a:r>
            <a:rPr lang="en-US" sz="1300" dirty="0"/>
            <a:t>Gather and assess needs/barriers</a:t>
          </a:r>
        </a:p>
      </dgm:t>
    </dgm:pt>
    <dgm:pt modelId="{F90CDE8F-7FF6-4788-8E3B-4D9B72FD89E0}" type="parTrans" cxnId="{35D2CB38-C563-4CB9-AC13-8B29394949B7}">
      <dgm:prSet/>
      <dgm:spPr/>
      <dgm:t>
        <a:bodyPr/>
        <a:lstStyle/>
        <a:p>
          <a:endParaRPr lang="en-US"/>
        </a:p>
      </dgm:t>
    </dgm:pt>
    <dgm:pt modelId="{2BD9B36F-C3B9-400C-915C-F5A0C960EF66}" type="sibTrans" cxnId="{35D2CB38-C563-4CB9-AC13-8B29394949B7}">
      <dgm:prSet/>
      <dgm:spPr/>
      <dgm:t>
        <a:bodyPr/>
        <a:lstStyle/>
        <a:p>
          <a:endParaRPr lang="en-US"/>
        </a:p>
      </dgm:t>
    </dgm:pt>
    <dgm:pt modelId="{C308A429-C92F-4802-8BD4-F736B065371D}">
      <dgm:prSet phldrT="[Text]" custT="1"/>
      <dgm:spPr/>
      <dgm:t>
        <a:bodyPr/>
        <a:lstStyle/>
        <a:p>
          <a:pPr marL="114300" indent="-114300">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dgm:t>
    </dgm:pt>
    <dgm:pt modelId="{A1298C9E-B019-465D-AC17-B832B0F08B1C}" type="parTrans" cxnId="{275989CF-24D4-4509-91B0-AED40ABF686A}">
      <dgm:prSet/>
      <dgm:spPr/>
      <dgm:t>
        <a:bodyPr/>
        <a:lstStyle/>
        <a:p>
          <a:endParaRPr lang="en-US"/>
        </a:p>
      </dgm:t>
    </dgm:pt>
    <dgm:pt modelId="{C7CE9775-6CCD-4CB1-A0EA-418949335113}" type="sibTrans" cxnId="{275989CF-24D4-4509-91B0-AED40ABF686A}">
      <dgm:prSet/>
      <dgm:spPr/>
      <dgm:t>
        <a:bodyPr/>
        <a:lstStyle/>
        <a:p>
          <a:endParaRPr lang="en-US"/>
        </a:p>
      </dgm:t>
    </dgm:pt>
    <dgm:pt modelId="{1D6AC495-28CB-49C8-B189-3D3524068E75}">
      <dgm:prSet phldrT="[Text]" custT="1"/>
      <dgm:spPr/>
      <dgm:t>
        <a:bodyPr/>
        <a:lstStyle/>
        <a:p>
          <a:pPr marL="114300" indent="-114300">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CAB will help facilitate a research-based community needs assessment</a:t>
          </a:r>
        </a:p>
      </dgm:t>
    </dgm:pt>
    <dgm:pt modelId="{F628710D-978C-463A-BAFC-1050E55061FF}" type="parTrans" cxnId="{C39FF79C-CFD0-4D97-8ED3-DB783F59E276}">
      <dgm:prSet/>
      <dgm:spPr/>
      <dgm:t>
        <a:bodyPr/>
        <a:lstStyle/>
        <a:p>
          <a:endParaRPr lang="en-US"/>
        </a:p>
      </dgm:t>
    </dgm:pt>
    <dgm:pt modelId="{DD5FB42B-1D85-4A89-99F9-4A740124AE97}" type="sibTrans" cxnId="{C39FF79C-CFD0-4D97-8ED3-DB783F59E276}">
      <dgm:prSet/>
      <dgm:spPr/>
      <dgm:t>
        <a:bodyPr/>
        <a:lstStyle/>
        <a:p>
          <a:endParaRPr lang="en-US"/>
        </a:p>
      </dgm:t>
    </dgm:pt>
    <dgm:pt modelId="{B21A3D7F-B8DB-4C06-A809-74D71D177962}">
      <dgm:prSet phldrT="[Text]" custT="1"/>
      <dgm:spPr/>
      <dgm:t>
        <a:bodyPr/>
        <a:lstStyle/>
        <a:p>
          <a:pPr marL="114300" indent="-114300">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Build relationships and trust</a:t>
          </a:r>
        </a:p>
      </dgm:t>
    </dgm:pt>
    <dgm:pt modelId="{F0E1D33E-B1F3-4E8C-8D9E-43A3B5F28284}" type="parTrans" cxnId="{95C2BDAC-6D27-4620-A006-D1440386A511}">
      <dgm:prSet/>
      <dgm:spPr/>
      <dgm:t>
        <a:bodyPr/>
        <a:lstStyle/>
        <a:p>
          <a:endParaRPr lang="en-US"/>
        </a:p>
      </dgm:t>
    </dgm:pt>
    <dgm:pt modelId="{1407BE0B-A657-4D70-A856-AC62405B9F82}" type="sibTrans" cxnId="{95C2BDAC-6D27-4620-A006-D1440386A511}">
      <dgm:prSet/>
      <dgm:spPr/>
      <dgm:t>
        <a:bodyPr/>
        <a:lstStyle/>
        <a:p>
          <a:endParaRPr lang="en-US"/>
        </a:p>
      </dgm:t>
    </dgm:pt>
    <dgm:pt modelId="{B1ACD54C-B19D-489A-ADCA-49EAD19EA84F}">
      <dgm:prSet phldrT="[Text]" custT="1"/>
      <dgm:spPr/>
      <dgm:t>
        <a:bodyPr/>
        <a:lstStyle/>
        <a:p>
          <a:pPr marL="114300" indent="-114300">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dgm:t>
    </dgm:pt>
    <dgm:pt modelId="{4954DDD2-843B-4F59-879D-50D03DF91508}" type="parTrans" cxnId="{14A3EA74-548B-4675-8F53-01A76271F597}">
      <dgm:prSet/>
      <dgm:spPr/>
      <dgm:t>
        <a:bodyPr/>
        <a:lstStyle/>
        <a:p>
          <a:endParaRPr lang="en-US"/>
        </a:p>
      </dgm:t>
    </dgm:pt>
    <dgm:pt modelId="{030CB1BC-6E91-4F69-BA0C-FE0204AA534D}" type="sibTrans" cxnId="{14A3EA74-548B-4675-8F53-01A76271F597}">
      <dgm:prSet/>
      <dgm:spPr/>
      <dgm:t>
        <a:bodyPr/>
        <a:lstStyle/>
        <a:p>
          <a:endParaRPr lang="en-US"/>
        </a:p>
      </dgm:t>
    </dgm:pt>
    <dgm:pt modelId="{532D90B6-15FE-414C-A518-7AFA298A47E5}">
      <dgm:prSet phldrT="[Text]" custT="1"/>
      <dgm:spPr/>
      <dgm:t>
        <a:bodyPr/>
        <a:lstStyle/>
        <a:p>
          <a:pPr marL="114300" indent="-114300">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Visibility in the community</a:t>
          </a:r>
        </a:p>
      </dgm:t>
    </dgm:pt>
    <dgm:pt modelId="{97EB7D06-5AAD-492E-ACD1-3C59989861F9}" type="parTrans" cxnId="{8E7F57FE-16C3-489C-A754-D3D627B88AA9}">
      <dgm:prSet/>
      <dgm:spPr/>
      <dgm:t>
        <a:bodyPr/>
        <a:lstStyle/>
        <a:p>
          <a:endParaRPr lang="en-US"/>
        </a:p>
      </dgm:t>
    </dgm:pt>
    <dgm:pt modelId="{22E6DE2A-4317-4E90-9ABF-FAA348A5E597}" type="sibTrans" cxnId="{8E7F57FE-16C3-489C-A754-D3D627B88AA9}">
      <dgm:prSet/>
      <dgm:spPr/>
      <dgm:t>
        <a:bodyPr/>
        <a:lstStyle/>
        <a:p>
          <a:endParaRPr lang="en-US"/>
        </a:p>
      </dgm:t>
    </dgm:pt>
    <dgm:pt modelId="{AA99BA3A-113D-471E-ABEB-705C79A69573}">
      <dgm:prSet phldrT="[Text]" custT="1"/>
      <dgm:spPr/>
      <dgm:t>
        <a:bodyPr/>
        <a:lstStyle/>
        <a:p>
          <a:pPr marL="114300" indent="-114300">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dgm:t>
    </dgm:pt>
    <dgm:pt modelId="{32927D34-B93A-49D4-87A3-21CB7BDB05FB}" type="parTrans" cxnId="{EF47029D-3EC1-4F7B-8C60-8BCAD09955C4}">
      <dgm:prSet/>
      <dgm:spPr/>
      <dgm:t>
        <a:bodyPr/>
        <a:lstStyle/>
        <a:p>
          <a:endParaRPr lang="en-US"/>
        </a:p>
      </dgm:t>
    </dgm:pt>
    <dgm:pt modelId="{1338490C-7CE1-4AF6-B94C-7B0DFEB8FEBD}" type="sibTrans" cxnId="{EF47029D-3EC1-4F7B-8C60-8BCAD09955C4}">
      <dgm:prSet/>
      <dgm:spPr/>
      <dgm:t>
        <a:bodyPr/>
        <a:lstStyle/>
        <a:p>
          <a:endParaRPr lang="en-US"/>
        </a:p>
      </dgm:t>
    </dgm:pt>
    <dgm:pt modelId="{DA2F2569-40AF-4D65-B707-7AE7469F329D}">
      <dgm:prSet phldrT="[Text]" custT="1"/>
      <dgm:spPr/>
      <dgm:t>
        <a:bodyPr/>
        <a:lstStyle/>
        <a:p>
          <a:pPr marL="114300" indent="-114300">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Responsiveness to needs, working with community organizations</a:t>
          </a:r>
        </a:p>
      </dgm:t>
    </dgm:pt>
    <dgm:pt modelId="{E7A6CA46-1345-4119-8A6E-C100F432A2D0}" type="parTrans" cxnId="{0FAD6E10-C02B-4071-BF57-F508A6673CE8}">
      <dgm:prSet/>
      <dgm:spPr/>
      <dgm:t>
        <a:bodyPr/>
        <a:lstStyle/>
        <a:p>
          <a:endParaRPr lang="en-US"/>
        </a:p>
      </dgm:t>
    </dgm:pt>
    <dgm:pt modelId="{9B756F7F-EDE4-4775-948E-EC2A33DE69AA}" type="sibTrans" cxnId="{0FAD6E10-C02B-4071-BF57-F508A6673CE8}">
      <dgm:prSet/>
      <dgm:spPr/>
      <dgm:t>
        <a:bodyPr/>
        <a:lstStyle/>
        <a:p>
          <a:endParaRPr lang="en-US"/>
        </a:p>
      </dgm:t>
    </dgm:pt>
    <dgm:pt modelId="{AC123376-1B30-4B21-A70D-48DF8B298858}">
      <dgm:prSet phldrT="[Text]" custT="1"/>
      <dgm:spPr/>
      <dgm:t>
        <a:bodyPr/>
        <a:lstStyle/>
        <a:p>
          <a:pPr marL="114300" indent="-114300">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dgm:t>
    </dgm:pt>
    <dgm:pt modelId="{6CE1BFBF-EB5C-4BE5-931D-95A92A3F3CFB}" type="parTrans" cxnId="{EE99B787-8763-418D-A63F-F7439EFAC28B}">
      <dgm:prSet/>
      <dgm:spPr/>
      <dgm:t>
        <a:bodyPr/>
        <a:lstStyle/>
        <a:p>
          <a:endParaRPr lang="en-US"/>
        </a:p>
      </dgm:t>
    </dgm:pt>
    <dgm:pt modelId="{6AEE9F32-4A96-4975-9871-8D575A292702}" type="sibTrans" cxnId="{EE99B787-8763-418D-A63F-F7439EFAC28B}">
      <dgm:prSet/>
      <dgm:spPr/>
      <dgm:t>
        <a:bodyPr/>
        <a:lstStyle/>
        <a:p>
          <a:endParaRPr lang="en-US"/>
        </a:p>
      </dgm:t>
    </dgm:pt>
    <dgm:pt modelId="{8DBDC723-FAA4-4FFE-9B74-71D9C28D749A}">
      <dgm:prSet custT="1"/>
      <dgm:spPr/>
      <dgm:t>
        <a:bodyPr/>
        <a:lstStyle/>
        <a:p>
          <a:pPr>
            <a:buFont typeface="Arial" panose="020B0604020202020204" pitchFamily="34" charset="0"/>
            <a:buChar char="‒"/>
          </a:pPr>
          <a:r>
            <a:rPr lang="en-US" sz="1300" dirty="0"/>
            <a:t>Deliver trustworthy information</a:t>
          </a:r>
        </a:p>
      </dgm:t>
    </dgm:pt>
    <dgm:pt modelId="{D2716B46-DF0E-4D36-9CA4-13DCFE926FB0}" type="parTrans" cxnId="{AF1A84B7-9135-428C-BAFE-1A41A7A86E6D}">
      <dgm:prSet/>
      <dgm:spPr/>
      <dgm:t>
        <a:bodyPr/>
        <a:lstStyle/>
        <a:p>
          <a:endParaRPr lang="en-US"/>
        </a:p>
      </dgm:t>
    </dgm:pt>
    <dgm:pt modelId="{9D513319-2247-468C-942E-533478FB3A1E}" type="sibTrans" cxnId="{AF1A84B7-9135-428C-BAFE-1A41A7A86E6D}">
      <dgm:prSet/>
      <dgm:spPr/>
      <dgm:t>
        <a:bodyPr/>
        <a:lstStyle/>
        <a:p>
          <a:endParaRPr lang="en-US"/>
        </a:p>
      </dgm:t>
    </dgm:pt>
    <dgm:pt modelId="{B0080B7B-358A-49E4-A1AD-CAE832AA7CCE}">
      <dgm:prSet custT="1"/>
      <dgm:spPr/>
      <dgm:t>
        <a:bodyPr/>
        <a:lstStyle/>
        <a:p>
          <a:pPr>
            <a:buFont typeface="Arial" panose="020B0604020202020204" pitchFamily="34" charset="0"/>
            <a:buNone/>
          </a:pPr>
          <a:endParaRPr lang="en-US" sz="1300" dirty="0"/>
        </a:p>
      </dgm:t>
    </dgm:pt>
    <dgm:pt modelId="{0FB54E4B-5EC1-481F-867C-05DC1B6856A0}" type="parTrans" cxnId="{7BDC6E84-C946-438B-846B-1FA4DECEA634}">
      <dgm:prSet/>
      <dgm:spPr/>
      <dgm:t>
        <a:bodyPr/>
        <a:lstStyle/>
        <a:p>
          <a:endParaRPr lang="en-US"/>
        </a:p>
      </dgm:t>
    </dgm:pt>
    <dgm:pt modelId="{A5706DA6-5C97-4986-B7B1-19CD58AC77D3}" type="sibTrans" cxnId="{7BDC6E84-C946-438B-846B-1FA4DECEA634}">
      <dgm:prSet/>
      <dgm:spPr/>
      <dgm:t>
        <a:bodyPr/>
        <a:lstStyle/>
        <a:p>
          <a:endParaRPr lang="en-US"/>
        </a:p>
      </dgm:t>
    </dgm:pt>
    <dgm:pt modelId="{48F4FE4A-2E42-4937-81ED-4A8134797AEA}">
      <dgm:prSet custT="1"/>
      <dgm:spPr/>
      <dgm:t>
        <a:bodyPr/>
        <a:lstStyle/>
        <a:p>
          <a:pPr>
            <a:buFont typeface="Arial" panose="020B0604020202020204" pitchFamily="34" charset="0"/>
            <a:buChar char="‒"/>
          </a:pPr>
          <a:r>
            <a:rPr lang="en-US" sz="1300" dirty="0"/>
            <a:t>Encourage general inclusion in health research</a:t>
          </a:r>
        </a:p>
      </dgm:t>
    </dgm:pt>
    <dgm:pt modelId="{D4ED1B45-E6BE-403D-B974-6A5F348A3AAB}" type="parTrans" cxnId="{ABE9ECDC-6A63-45F8-9025-F29C1B01EDA0}">
      <dgm:prSet/>
      <dgm:spPr/>
      <dgm:t>
        <a:bodyPr/>
        <a:lstStyle/>
        <a:p>
          <a:endParaRPr lang="en-US"/>
        </a:p>
      </dgm:t>
    </dgm:pt>
    <dgm:pt modelId="{D464B004-DEFF-40D2-972F-657E489C3068}" type="sibTrans" cxnId="{ABE9ECDC-6A63-45F8-9025-F29C1B01EDA0}">
      <dgm:prSet/>
      <dgm:spPr/>
      <dgm:t>
        <a:bodyPr/>
        <a:lstStyle/>
        <a:p>
          <a:endParaRPr lang="en-US"/>
        </a:p>
      </dgm:t>
    </dgm:pt>
    <dgm:pt modelId="{7C359AA4-AADB-4C9B-AFC3-A64991EAA133}">
      <dgm:prSet custT="1"/>
      <dgm:spPr/>
      <dgm:t>
        <a:bodyPr/>
        <a:lstStyle/>
        <a:p>
          <a:pPr>
            <a:buFont typeface="Arial" panose="020B0604020202020204" pitchFamily="34" charset="0"/>
            <a:buChar char="‒"/>
          </a:pPr>
          <a:endParaRPr lang="en-US" sz="1300" dirty="0"/>
        </a:p>
      </dgm:t>
    </dgm:pt>
    <dgm:pt modelId="{7D7D4CD9-BB2A-4B57-8164-F35F782AA533}" type="parTrans" cxnId="{1E3E4D9C-03C6-4088-A030-42809D2A10DD}">
      <dgm:prSet/>
      <dgm:spPr/>
      <dgm:t>
        <a:bodyPr/>
        <a:lstStyle/>
        <a:p>
          <a:endParaRPr lang="en-US"/>
        </a:p>
      </dgm:t>
    </dgm:pt>
    <dgm:pt modelId="{C3E0AAB5-993A-4B4A-83A3-914A1868BD8D}" type="sibTrans" cxnId="{1E3E4D9C-03C6-4088-A030-42809D2A10DD}">
      <dgm:prSet/>
      <dgm:spPr/>
      <dgm:t>
        <a:bodyPr/>
        <a:lstStyle/>
        <a:p>
          <a:endParaRPr lang="en-US"/>
        </a:p>
      </dgm:t>
    </dgm:pt>
    <dgm:pt modelId="{21E2E75F-36AE-42EC-AFCA-7C40BD049C11}">
      <dgm:prSet custT="1"/>
      <dgm:spPr/>
      <dgm:t>
        <a:bodyPr/>
        <a:lstStyle/>
        <a:p>
          <a:pPr>
            <a:buFont typeface="Arial" panose="020B0604020202020204" pitchFamily="34" charset="0"/>
            <a:buChar char="‒"/>
          </a:pPr>
          <a:r>
            <a:rPr lang="en-US" sz="1300" dirty="0"/>
            <a:t>Host study specific recruitment events</a:t>
          </a:r>
        </a:p>
      </dgm:t>
    </dgm:pt>
    <dgm:pt modelId="{B359C551-A0D7-453C-832F-11118328ED39}" type="parTrans" cxnId="{A82CAFF8-0E66-4179-BA46-10A1970AEE9A}">
      <dgm:prSet/>
      <dgm:spPr/>
      <dgm:t>
        <a:bodyPr/>
        <a:lstStyle/>
        <a:p>
          <a:endParaRPr lang="en-US"/>
        </a:p>
      </dgm:t>
    </dgm:pt>
    <dgm:pt modelId="{1571EEB9-F1A4-4E78-BEC3-8F87E6DECCA4}" type="sibTrans" cxnId="{A82CAFF8-0E66-4179-BA46-10A1970AEE9A}">
      <dgm:prSet/>
      <dgm:spPr/>
      <dgm:t>
        <a:bodyPr/>
        <a:lstStyle/>
        <a:p>
          <a:endParaRPr lang="en-US"/>
        </a:p>
      </dgm:t>
    </dgm:pt>
    <dgm:pt modelId="{4A2C9A28-9F99-400D-B035-8C92EEE88D5E}">
      <dgm:prSet custT="1"/>
      <dgm:spPr/>
      <dgm:t>
        <a:bodyPr/>
        <a:lstStyle/>
        <a:p>
          <a:pPr>
            <a:buFont typeface="Arial" panose="020B0604020202020204" pitchFamily="34" charset="0"/>
            <a:buChar char="‒"/>
          </a:pPr>
          <a:endParaRPr lang="en-US" sz="1300" dirty="0"/>
        </a:p>
      </dgm:t>
    </dgm:pt>
    <dgm:pt modelId="{DD1260B3-BF8A-4FDA-B248-299F50D52B59}" type="parTrans" cxnId="{31FF38A2-39CB-4904-9CB3-AE7BF75D59AD}">
      <dgm:prSet/>
      <dgm:spPr/>
      <dgm:t>
        <a:bodyPr/>
        <a:lstStyle/>
        <a:p>
          <a:endParaRPr lang="en-US"/>
        </a:p>
      </dgm:t>
    </dgm:pt>
    <dgm:pt modelId="{D3F25759-0165-47F7-98FD-200F063AD925}" type="sibTrans" cxnId="{31FF38A2-39CB-4904-9CB3-AE7BF75D59AD}">
      <dgm:prSet/>
      <dgm:spPr/>
      <dgm:t>
        <a:bodyPr/>
        <a:lstStyle/>
        <a:p>
          <a:endParaRPr lang="en-US"/>
        </a:p>
      </dgm:t>
    </dgm:pt>
    <dgm:pt modelId="{4C748FBA-DD0E-4D0A-BCEA-1C832C2C7048}">
      <dgm:prSet phldrT="[Text]" custT="1"/>
      <dgm:spPr/>
      <dgm:t>
        <a:bodyPr/>
        <a:lstStyle/>
        <a:p>
          <a:pPr>
            <a:buFont typeface="Arial" panose="020B0604020202020204" pitchFamily="34" charset="0"/>
            <a:buChar char="‒"/>
          </a:pPr>
          <a:r>
            <a:rPr lang="en-US" sz="1300" dirty="0"/>
            <a:t>Partner with MDs and Residents of color to answer questions and deliver trustworthy information</a:t>
          </a:r>
        </a:p>
      </dgm:t>
    </dgm:pt>
    <dgm:pt modelId="{F372A7FF-CF73-4542-87F5-6FC284FD1879}" type="parTrans" cxnId="{983355AB-7426-4360-9E7B-A6FB9822DAEB}">
      <dgm:prSet/>
      <dgm:spPr/>
      <dgm:t>
        <a:bodyPr/>
        <a:lstStyle/>
        <a:p>
          <a:endParaRPr lang="en-US"/>
        </a:p>
      </dgm:t>
    </dgm:pt>
    <dgm:pt modelId="{873D3FB6-A06A-4A1C-ADC6-28AEE554EEA2}" type="sibTrans" cxnId="{983355AB-7426-4360-9E7B-A6FB9822DAEB}">
      <dgm:prSet/>
      <dgm:spPr/>
      <dgm:t>
        <a:bodyPr/>
        <a:lstStyle/>
        <a:p>
          <a:endParaRPr lang="en-US"/>
        </a:p>
      </dgm:t>
    </dgm:pt>
    <dgm:pt modelId="{517AE16C-446F-4613-B351-8E121376DF71}">
      <dgm:prSet phldrT="[Text]" custT="1"/>
      <dgm:spPr/>
      <dgm:t>
        <a:bodyPr/>
        <a:lstStyle/>
        <a:p>
          <a:pPr>
            <a:buFont typeface="Arial" panose="020B0604020202020204" pitchFamily="34" charset="0"/>
            <a:buChar char="‒"/>
          </a:pPr>
          <a:endParaRPr lang="en-US" sz="1300" dirty="0"/>
        </a:p>
      </dgm:t>
    </dgm:pt>
    <dgm:pt modelId="{32463961-2FA6-47C7-9D31-526DC5DE9714}" type="parTrans" cxnId="{C99DF5F1-0645-4317-864F-6970BDF05357}">
      <dgm:prSet/>
      <dgm:spPr/>
      <dgm:t>
        <a:bodyPr/>
        <a:lstStyle/>
        <a:p>
          <a:endParaRPr lang="en-US"/>
        </a:p>
      </dgm:t>
    </dgm:pt>
    <dgm:pt modelId="{1DA32F81-2E43-4C8B-9747-350CBFE25E35}" type="sibTrans" cxnId="{C99DF5F1-0645-4317-864F-6970BDF05357}">
      <dgm:prSet/>
      <dgm:spPr/>
      <dgm:t>
        <a:bodyPr/>
        <a:lstStyle/>
        <a:p>
          <a:endParaRPr lang="en-US"/>
        </a:p>
      </dgm:t>
    </dgm:pt>
    <dgm:pt modelId="{339F1755-99CA-4745-A075-BB0B407C91A0}">
      <dgm:prSet phldrT="[Text]" custT="1"/>
      <dgm:spPr/>
      <dgm:t>
        <a:bodyPr/>
        <a:lstStyle/>
        <a:p>
          <a:pPr>
            <a:buFont typeface="Arial" panose="020B0604020202020204" pitchFamily="34" charset="0"/>
            <a:buChar char="‒"/>
          </a:pPr>
          <a:endParaRPr lang="en-US" sz="1400" dirty="0"/>
        </a:p>
      </dgm:t>
    </dgm:pt>
    <dgm:pt modelId="{64B816A0-2C08-41CE-93A4-6D71D522CF5A}" type="parTrans" cxnId="{BBC348C0-ADC4-4593-923D-C5D3FA33B4C0}">
      <dgm:prSet/>
      <dgm:spPr/>
      <dgm:t>
        <a:bodyPr/>
        <a:lstStyle/>
        <a:p>
          <a:endParaRPr lang="en-US"/>
        </a:p>
      </dgm:t>
    </dgm:pt>
    <dgm:pt modelId="{639D8E7D-5536-49CF-8125-009EEB71154F}" type="sibTrans" cxnId="{BBC348C0-ADC4-4593-923D-C5D3FA33B4C0}">
      <dgm:prSet/>
      <dgm:spPr/>
      <dgm:t>
        <a:bodyPr/>
        <a:lstStyle/>
        <a:p>
          <a:endParaRPr lang="en-US"/>
        </a:p>
      </dgm:t>
    </dgm:pt>
    <dgm:pt modelId="{6621AACF-8A51-4B78-A59F-205E472B13FD}">
      <dgm:prSet phldrT="[Text]" custT="1"/>
      <dgm:spPr/>
      <dgm:t>
        <a:bodyPr/>
        <a:lstStyle/>
        <a:p>
          <a:pPr>
            <a:buFont typeface="Arial" panose="020B0604020202020204" pitchFamily="34" charset="0"/>
            <a:buChar char="‒"/>
          </a:pPr>
          <a:endParaRPr lang="en-US" sz="1300" dirty="0"/>
        </a:p>
      </dgm:t>
    </dgm:pt>
    <dgm:pt modelId="{53D5230D-42FB-415A-90CB-ACC8213D12FC}" type="parTrans" cxnId="{8A443FFB-4BFB-4BC5-8B8F-54FB67133B3C}">
      <dgm:prSet/>
      <dgm:spPr/>
      <dgm:t>
        <a:bodyPr/>
        <a:lstStyle/>
        <a:p>
          <a:endParaRPr lang="en-US"/>
        </a:p>
      </dgm:t>
    </dgm:pt>
    <dgm:pt modelId="{3F6A00D2-F1CA-4FA1-A9D3-2E70900FC623}" type="sibTrans" cxnId="{8A443FFB-4BFB-4BC5-8B8F-54FB67133B3C}">
      <dgm:prSet/>
      <dgm:spPr/>
      <dgm:t>
        <a:bodyPr/>
        <a:lstStyle/>
        <a:p>
          <a:endParaRPr lang="en-US"/>
        </a:p>
      </dgm:t>
    </dgm:pt>
    <dgm:pt modelId="{F248C371-B0BE-419F-A782-E6F2AE2EFDE9}">
      <dgm:prSet phldrT="[Text]" custT="1"/>
      <dgm:spPr/>
      <dgm:t>
        <a:bodyPr/>
        <a:lstStyle/>
        <a:p>
          <a:pPr marL="114300" indent="-114300">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Share research results</a:t>
          </a:r>
        </a:p>
      </dgm:t>
    </dgm:pt>
    <dgm:pt modelId="{AF7EA858-AEF4-44D5-8489-13ED2F36F9EB}" type="parTrans" cxnId="{F7EB2D02-9B50-4F2F-93A0-74B643D266D7}">
      <dgm:prSet/>
      <dgm:spPr/>
      <dgm:t>
        <a:bodyPr/>
        <a:lstStyle/>
        <a:p>
          <a:endParaRPr lang="en-US"/>
        </a:p>
      </dgm:t>
    </dgm:pt>
    <dgm:pt modelId="{470AFC47-5576-46BE-A7A3-0065DF64D254}" type="sibTrans" cxnId="{F7EB2D02-9B50-4F2F-93A0-74B643D266D7}">
      <dgm:prSet/>
      <dgm:spPr/>
      <dgm:t>
        <a:bodyPr/>
        <a:lstStyle/>
        <a:p>
          <a:endParaRPr lang="en-US"/>
        </a:p>
      </dgm:t>
    </dgm:pt>
    <dgm:pt modelId="{0849DC68-3B88-4F1B-B10D-6394D57C48B3}">
      <dgm:prSet phldrT="[Text]" custT="1"/>
      <dgm:spPr/>
      <dgm:t>
        <a:bodyPr/>
        <a:lstStyle/>
        <a:p>
          <a:pPr marL="114300" indent="-114300">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dgm:t>
    </dgm:pt>
    <dgm:pt modelId="{0E74D08D-A9DA-4574-8589-7458CF8AA2D0}" type="parTrans" cxnId="{5994AEA0-6EBE-43A7-8119-400E726AF2A2}">
      <dgm:prSet/>
      <dgm:spPr/>
      <dgm:t>
        <a:bodyPr/>
        <a:lstStyle/>
        <a:p>
          <a:endParaRPr lang="en-US"/>
        </a:p>
      </dgm:t>
    </dgm:pt>
    <dgm:pt modelId="{4F2B16DC-9576-43C5-86C7-D2400CC23F7C}" type="sibTrans" cxnId="{5994AEA0-6EBE-43A7-8119-400E726AF2A2}">
      <dgm:prSet/>
      <dgm:spPr/>
      <dgm:t>
        <a:bodyPr/>
        <a:lstStyle/>
        <a:p>
          <a:endParaRPr lang="en-US"/>
        </a:p>
      </dgm:t>
    </dgm:pt>
    <dgm:pt modelId="{B5A281D5-3E34-4ED2-83B1-7359D44AB377}">
      <dgm:prSet phldrT="[Text]" custT="1"/>
      <dgm:spPr/>
      <dgm:t>
        <a:bodyPr/>
        <a:lstStyle/>
        <a:p>
          <a:pPr>
            <a:buFont typeface="Arial" panose="020B0604020202020204" pitchFamily="34" charset="0"/>
            <a:buChar char="‒"/>
          </a:pPr>
          <a:r>
            <a:rPr lang="en-US" sz="1300" dirty="0"/>
            <a:t>Workforce development model: </a:t>
          </a:r>
          <a:r>
            <a:rPr lang="en-US" sz="1300" b="0" cap="none" spc="0" baseline="0" dirty="0">
              <a:solidFill>
                <a:schemeClr val="tx1"/>
              </a:solidFill>
              <a:effectLst/>
              <a:latin typeface="+mn-lt"/>
              <a:ea typeface="+mn-ea"/>
              <a:cs typeface="+mn-cs"/>
            </a:rPr>
            <a:t>utilizing internships and long-term, full-time roles that attract a racially and linguistically diverse workforce</a:t>
          </a:r>
          <a:endParaRPr lang="en-US" sz="1300" dirty="0"/>
        </a:p>
      </dgm:t>
    </dgm:pt>
    <dgm:pt modelId="{3993C810-9F23-4C42-815A-0C6DD1F1ACF8}" type="parTrans" cxnId="{9DD2B97A-D7DA-43B5-9596-BBF8EF81FB9B}">
      <dgm:prSet/>
      <dgm:spPr/>
      <dgm:t>
        <a:bodyPr/>
        <a:lstStyle/>
        <a:p>
          <a:endParaRPr lang="en-US"/>
        </a:p>
      </dgm:t>
    </dgm:pt>
    <dgm:pt modelId="{2F9F6FE0-4CBC-48F8-9A0B-4F610B6C4428}" type="sibTrans" cxnId="{9DD2B97A-D7DA-43B5-9596-BBF8EF81FB9B}">
      <dgm:prSet/>
      <dgm:spPr/>
      <dgm:t>
        <a:bodyPr/>
        <a:lstStyle/>
        <a:p>
          <a:endParaRPr lang="en-US"/>
        </a:p>
      </dgm:t>
    </dgm:pt>
    <dgm:pt modelId="{AD83FF47-EA0F-4F5B-B842-5ACDEF15DD89}">
      <dgm:prSet phldrT="[Text]" custT="1"/>
      <dgm:spPr/>
      <dgm:t>
        <a:bodyPr/>
        <a:lstStyle/>
        <a:p>
          <a:pPr>
            <a:buFont typeface="Arial" panose="020B0604020202020204" pitchFamily="34" charset="0"/>
            <a:buChar char="‒"/>
          </a:pPr>
          <a:endParaRPr lang="en-US" sz="1300" dirty="0"/>
        </a:p>
      </dgm:t>
    </dgm:pt>
    <dgm:pt modelId="{179CC7A4-8B17-494A-8A76-63A19905C3C5}" type="parTrans" cxnId="{68723ECD-3804-480A-BDCB-3CCD4F906677}">
      <dgm:prSet/>
      <dgm:spPr/>
      <dgm:t>
        <a:bodyPr/>
        <a:lstStyle/>
        <a:p>
          <a:endParaRPr lang="en-US"/>
        </a:p>
      </dgm:t>
    </dgm:pt>
    <dgm:pt modelId="{370C1C13-9836-4C5C-B08F-4F2C94424355}" type="sibTrans" cxnId="{68723ECD-3804-480A-BDCB-3CCD4F906677}">
      <dgm:prSet/>
      <dgm:spPr/>
      <dgm:t>
        <a:bodyPr/>
        <a:lstStyle/>
        <a:p>
          <a:endParaRPr lang="en-US"/>
        </a:p>
      </dgm:t>
    </dgm:pt>
    <dgm:pt modelId="{E7865F63-93D7-4941-92CD-6EB5A08D7CBF}">
      <dgm:prSet custT="1"/>
      <dgm:spPr/>
      <dgm:t>
        <a:bodyPr/>
        <a:lstStyle/>
        <a:p>
          <a:pPr>
            <a:buFont typeface="Arial" panose="020B0604020202020204" pitchFamily="34" charset="0"/>
            <a:buChar char="‒"/>
          </a:pPr>
          <a:endParaRPr lang="en-US" sz="1300" dirty="0"/>
        </a:p>
      </dgm:t>
    </dgm:pt>
    <dgm:pt modelId="{9C58EAE8-7C80-4163-8A1C-EE783946E9B6}" type="parTrans" cxnId="{1347CFC9-10C9-4397-8BBE-F3DB57635B43}">
      <dgm:prSet/>
      <dgm:spPr/>
      <dgm:t>
        <a:bodyPr/>
        <a:lstStyle/>
        <a:p>
          <a:endParaRPr lang="en-US"/>
        </a:p>
      </dgm:t>
    </dgm:pt>
    <dgm:pt modelId="{487165AC-AE03-4869-99CE-A28832C5EAB3}" type="sibTrans" cxnId="{1347CFC9-10C9-4397-8BBE-F3DB57635B43}">
      <dgm:prSet/>
      <dgm:spPr/>
      <dgm:t>
        <a:bodyPr/>
        <a:lstStyle/>
        <a:p>
          <a:endParaRPr lang="en-US"/>
        </a:p>
      </dgm:t>
    </dgm:pt>
    <dgm:pt modelId="{C3FF7B87-69CF-455A-8E28-DA38B830FC7B}">
      <dgm:prSet custT="1"/>
      <dgm:spPr/>
      <dgm:t>
        <a:bodyPr/>
        <a:lstStyle/>
        <a:p>
          <a:pPr>
            <a:buFont typeface="Arial" panose="020B0604020202020204" pitchFamily="34" charset="0"/>
            <a:buChar char="‒"/>
          </a:pPr>
          <a:r>
            <a:rPr lang="en-US" sz="1300" dirty="0"/>
            <a:t>Collaborate with GCRU to ensure quality driven data collection </a:t>
          </a:r>
        </a:p>
      </dgm:t>
    </dgm:pt>
    <dgm:pt modelId="{30923B8B-797A-4E8A-8CC3-ECE24518BD81}" type="parTrans" cxnId="{110B699E-A3BD-43A2-9AC9-440697005050}">
      <dgm:prSet/>
      <dgm:spPr/>
      <dgm:t>
        <a:bodyPr/>
        <a:lstStyle/>
        <a:p>
          <a:endParaRPr lang="en-US"/>
        </a:p>
      </dgm:t>
    </dgm:pt>
    <dgm:pt modelId="{8D852F95-FA18-481D-BD76-D903084DD6B9}" type="sibTrans" cxnId="{110B699E-A3BD-43A2-9AC9-440697005050}">
      <dgm:prSet/>
      <dgm:spPr/>
      <dgm:t>
        <a:bodyPr/>
        <a:lstStyle/>
        <a:p>
          <a:endParaRPr lang="en-US"/>
        </a:p>
      </dgm:t>
    </dgm:pt>
    <dgm:pt modelId="{522232C0-2084-4F70-9165-6E7F57511A9A}">
      <dgm:prSet custT="1"/>
      <dgm:spPr/>
      <dgm:t>
        <a:bodyPr/>
        <a:lstStyle/>
        <a:p>
          <a:pPr>
            <a:buFont typeface="Arial" panose="020B0604020202020204" pitchFamily="34" charset="0"/>
            <a:buChar char="‒"/>
          </a:pPr>
          <a:endParaRPr lang="en-US" sz="1300" dirty="0"/>
        </a:p>
      </dgm:t>
    </dgm:pt>
    <dgm:pt modelId="{7F2C574C-3774-436A-88F3-6F9D98247499}" type="parTrans" cxnId="{B01D0557-E43E-4B5E-9CCB-E6DC19D81FA0}">
      <dgm:prSet/>
      <dgm:spPr/>
      <dgm:t>
        <a:bodyPr/>
        <a:lstStyle/>
        <a:p>
          <a:endParaRPr lang="en-US"/>
        </a:p>
      </dgm:t>
    </dgm:pt>
    <dgm:pt modelId="{B9226106-9DF7-4109-86A7-7A5C8735AD05}" type="sibTrans" cxnId="{B01D0557-E43E-4B5E-9CCB-E6DC19D81FA0}">
      <dgm:prSet/>
      <dgm:spPr/>
      <dgm:t>
        <a:bodyPr/>
        <a:lstStyle/>
        <a:p>
          <a:endParaRPr lang="en-US"/>
        </a:p>
      </dgm:t>
    </dgm:pt>
    <dgm:pt modelId="{35359E12-C05E-412D-A5E0-97257371D54E}">
      <dgm:prSet custT="1"/>
      <dgm:spPr/>
      <dgm:t>
        <a:bodyPr/>
        <a:lstStyle/>
        <a:p>
          <a:pPr>
            <a:buFont typeface="Arial" panose="020B0604020202020204" pitchFamily="34" charset="0"/>
            <a:buChar char="‒"/>
          </a:pPr>
          <a:r>
            <a:rPr lang="en-US" sz="1300" dirty="0"/>
            <a:t>Provide financial and regulatory oversight</a:t>
          </a:r>
        </a:p>
      </dgm:t>
    </dgm:pt>
    <dgm:pt modelId="{8CC22867-4D16-48B0-B898-300AD805BAD8}" type="parTrans" cxnId="{CAAE84DB-F17E-42F9-B732-F278C6170331}">
      <dgm:prSet/>
      <dgm:spPr/>
      <dgm:t>
        <a:bodyPr/>
        <a:lstStyle/>
        <a:p>
          <a:endParaRPr lang="en-US"/>
        </a:p>
      </dgm:t>
    </dgm:pt>
    <dgm:pt modelId="{337A1283-8BF1-4823-8E08-65FE344D9CC8}" type="sibTrans" cxnId="{CAAE84DB-F17E-42F9-B732-F278C6170331}">
      <dgm:prSet/>
      <dgm:spPr/>
      <dgm:t>
        <a:bodyPr/>
        <a:lstStyle/>
        <a:p>
          <a:endParaRPr lang="en-US"/>
        </a:p>
      </dgm:t>
    </dgm:pt>
    <dgm:pt modelId="{2BB268E1-B26E-4352-BD56-543E862E29C5}">
      <dgm:prSet custT="1"/>
      <dgm:spPr/>
      <dgm:t>
        <a:bodyPr/>
        <a:lstStyle/>
        <a:p>
          <a:pPr>
            <a:buFont typeface="Arial" panose="020B0604020202020204" pitchFamily="34" charset="0"/>
            <a:buChar char="‒"/>
          </a:pPr>
          <a:endParaRPr lang="en-US" sz="1300" dirty="0"/>
        </a:p>
      </dgm:t>
    </dgm:pt>
    <dgm:pt modelId="{54FED24E-3CC1-4811-97F1-680A5B707580}" type="parTrans" cxnId="{4863124E-470C-420B-9E2C-8896194A8D67}">
      <dgm:prSet/>
      <dgm:spPr/>
      <dgm:t>
        <a:bodyPr/>
        <a:lstStyle/>
        <a:p>
          <a:endParaRPr lang="en-US"/>
        </a:p>
      </dgm:t>
    </dgm:pt>
    <dgm:pt modelId="{578BA07B-7F68-4ACF-820B-38AAB526BC31}" type="sibTrans" cxnId="{4863124E-470C-420B-9E2C-8896194A8D67}">
      <dgm:prSet/>
      <dgm:spPr/>
      <dgm:t>
        <a:bodyPr/>
        <a:lstStyle/>
        <a:p>
          <a:endParaRPr lang="en-US"/>
        </a:p>
      </dgm:t>
    </dgm:pt>
    <dgm:pt modelId="{3BED1FAD-F72F-4251-B4F6-E19AFAA9B18F}">
      <dgm:prSet custT="1"/>
      <dgm:spPr/>
      <dgm:t>
        <a:bodyPr/>
        <a:lstStyle/>
        <a:p>
          <a:pPr>
            <a:buFont typeface="Arial" panose="020B0604020202020204" pitchFamily="34" charset="0"/>
            <a:buChar char="‒"/>
          </a:pPr>
          <a:r>
            <a:rPr lang="en-US" sz="1300" dirty="0"/>
            <a:t>Offer community engagement consults for non-CRN managed trials</a:t>
          </a:r>
        </a:p>
      </dgm:t>
    </dgm:pt>
    <dgm:pt modelId="{8EE01E5E-4AB4-4D84-A328-36A6459F7A71}" type="parTrans" cxnId="{B0BDAB84-8560-4987-8AB5-066714699D48}">
      <dgm:prSet/>
      <dgm:spPr/>
      <dgm:t>
        <a:bodyPr/>
        <a:lstStyle/>
        <a:p>
          <a:endParaRPr lang="en-US"/>
        </a:p>
      </dgm:t>
    </dgm:pt>
    <dgm:pt modelId="{E05324AD-F67F-4499-9C60-78F5B4A06629}" type="sibTrans" cxnId="{B0BDAB84-8560-4987-8AB5-066714699D48}">
      <dgm:prSet/>
      <dgm:spPr/>
      <dgm:t>
        <a:bodyPr/>
        <a:lstStyle/>
        <a:p>
          <a:endParaRPr lang="en-US"/>
        </a:p>
      </dgm:t>
    </dgm:pt>
    <dgm:pt modelId="{9CF398FE-A9E3-45CB-9AB6-91EC0A47CD83}">
      <dgm:prSet custT="1"/>
      <dgm:spPr/>
      <dgm:t>
        <a:bodyPr/>
        <a:lstStyle/>
        <a:p>
          <a:pPr>
            <a:buFont typeface="Arial" panose="020B0604020202020204" pitchFamily="34" charset="0"/>
            <a:buChar char="‒"/>
          </a:pPr>
          <a:r>
            <a:rPr lang="en-US" sz="1300" dirty="0"/>
            <a:t>Design symposium around BMC’s community engagement in research approach to become a national thought leader in diversity and inclusion in science </a:t>
          </a:r>
        </a:p>
      </dgm:t>
    </dgm:pt>
    <dgm:pt modelId="{B7491BBE-A1B7-4B3A-B495-8F7EDDADC2CA}" type="parTrans" cxnId="{2F0ED0FB-9627-4371-8287-4884DB39305B}">
      <dgm:prSet/>
      <dgm:spPr/>
      <dgm:t>
        <a:bodyPr/>
        <a:lstStyle/>
        <a:p>
          <a:endParaRPr lang="en-US"/>
        </a:p>
      </dgm:t>
    </dgm:pt>
    <dgm:pt modelId="{19DE2026-20B1-4737-9A67-5056CA35172D}" type="sibTrans" cxnId="{2F0ED0FB-9627-4371-8287-4884DB39305B}">
      <dgm:prSet/>
      <dgm:spPr/>
      <dgm:t>
        <a:bodyPr/>
        <a:lstStyle/>
        <a:p>
          <a:endParaRPr lang="en-US"/>
        </a:p>
      </dgm:t>
    </dgm:pt>
    <dgm:pt modelId="{FC0A6FE3-9FE0-4280-8487-E392FBA1B5ED}">
      <dgm:prSet custT="1"/>
      <dgm:spPr/>
      <dgm:t>
        <a:bodyPr/>
        <a:lstStyle/>
        <a:p>
          <a:pPr>
            <a:buFont typeface="Arial" panose="020B0604020202020204" pitchFamily="34" charset="0"/>
            <a:buNone/>
          </a:pPr>
          <a:endParaRPr lang="en-US" sz="1300" dirty="0"/>
        </a:p>
      </dgm:t>
    </dgm:pt>
    <dgm:pt modelId="{26ADFD1D-8B82-43A0-8787-DCB4123D50C0}" type="parTrans" cxnId="{10267121-7602-4BD1-9FA7-C970ACA5AE3C}">
      <dgm:prSet/>
      <dgm:spPr/>
      <dgm:t>
        <a:bodyPr/>
        <a:lstStyle/>
        <a:p>
          <a:endParaRPr lang="en-US"/>
        </a:p>
      </dgm:t>
    </dgm:pt>
    <dgm:pt modelId="{818E783A-B77A-428A-89D7-81D30063E711}" type="sibTrans" cxnId="{10267121-7602-4BD1-9FA7-C970ACA5AE3C}">
      <dgm:prSet/>
      <dgm:spPr/>
      <dgm:t>
        <a:bodyPr/>
        <a:lstStyle/>
        <a:p>
          <a:endParaRPr lang="en-US"/>
        </a:p>
      </dgm:t>
    </dgm:pt>
    <dgm:pt modelId="{773F9468-B467-46E4-8C50-317C485E435A}" type="pres">
      <dgm:prSet presAssocID="{84C2D65E-4F0A-423D-84CA-6FFC2E6BE68C}" presName="Name0" presStyleCnt="0">
        <dgm:presLayoutVars>
          <dgm:dir/>
          <dgm:animLvl val="lvl"/>
          <dgm:resizeHandles val="exact"/>
        </dgm:presLayoutVars>
      </dgm:prSet>
      <dgm:spPr/>
      <dgm:t>
        <a:bodyPr/>
        <a:lstStyle/>
        <a:p>
          <a:endParaRPr lang="en-US"/>
        </a:p>
      </dgm:t>
    </dgm:pt>
    <dgm:pt modelId="{68383E62-59F6-4368-B014-29F626979CFE}" type="pres">
      <dgm:prSet presAssocID="{079B4D8B-306F-4F5C-BBD0-F881A353AA45}" presName="composite" presStyleCnt="0"/>
      <dgm:spPr/>
    </dgm:pt>
    <dgm:pt modelId="{31C78DDF-B584-401E-8F50-88F762CF92FA}" type="pres">
      <dgm:prSet presAssocID="{079B4D8B-306F-4F5C-BBD0-F881A353AA45}" presName="parTx" presStyleLbl="alignNode1" presStyleIdx="0" presStyleCnt="4">
        <dgm:presLayoutVars>
          <dgm:chMax val="0"/>
          <dgm:chPref val="0"/>
          <dgm:bulletEnabled val="1"/>
        </dgm:presLayoutVars>
      </dgm:prSet>
      <dgm:spPr/>
      <dgm:t>
        <a:bodyPr/>
        <a:lstStyle/>
        <a:p>
          <a:endParaRPr lang="en-US"/>
        </a:p>
      </dgm:t>
    </dgm:pt>
    <dgm:pt modelId="{D178F974-9814-4C88-A5A6-1910ABEF481C}" type="pres">
      <dgm:prSet presAssocID="{079B4D8B-306F-4F5C-BBD0-F881A353AA45}" presName="desTx" presStyleLbl="alignAccFollowNode1" presStyleIdx="0" presStyleCnt="4">
        <dgm:presLayoutVars>
          <dgm:bulletEnabled val="1"/>
        </dgm:presLayoutVars>
      </dgm:prSet>
      <dgm:spPr/>
      <dgm:t>
        <a:bodyPr/>
        <a:lstStyle/>
        <a:p>
          <a:endParaRPr lang="en-US"/>
        </a:p>
      </dgm:t>
    </dgm:pt>
    <dgm:pt modelId="{11B06FA5-FC93-46F1-A52D-EB719D5CB9EC}" type="pres">
      <dgm:prSet presAssocID="{30B101AA-A4B1-4A2D-A46D-E02EDA1953C8}" presName="space" presStyleCnt="0"/>
      <dgm:spPr/>
    </dgm:pt>
    <dgm:pt modelId="{319CFF24-27E5-4E60-8A0C-16858BDF1CA8}" type="pres">
      <dgm:prSet presAssocID="{A80A32A4-6AB2-49AE-9099-27B637C4EDA9}" presName="composite" presStyleCnt="0"/>
      <dgm:spPr/>
    </dgm:pt>
    <dgm:pt modelId="{EB31C11F-F252-4B84-8296-6A595F960336}" type="pres">
      <dgm:prSet presAssocID="{A80A32A4-6AB2-49AE-9099-27B637C4EDA9}" presName="parTx" presStyleLbl="alignNode1" presStyleIdx="1" presStyleCnt="4">
        <dgm:presLayoutVars>
          <dgm:chMax val="0"/>
          <dgm:chPref val="0"/>
          <dgm:bulletEnabled val="1"/>
        </dgm:presLayoutVars>
      </dgm:prSet>
      <dgm:spPr/>
      <dgm:t>
        <a:bodyPr/>
        <a:lstStyle/>
        <a:p>
          <a:endParaRPr lang="en-US"/>
        </a:p>
      </dgm:t>
    </dgm:pt>
    <dgm:pt modelId="{566C2208-199B-4007-9A64-5D738FE9889C}" type="pres">
      <dgm:prSet presAssocID="{A80A32A4-6AB2-49AE-9099-27B637C4EDA9}" presName="desTx" presStyleLbl="alignAccFollowNode1" presStyleIdx="1" presStyleCnt="4">
        <dgm:presLayoutVars>
          <dgm:bulletEnabled val="1"/>
        </dgm:presLayoutVars>
      </dgm:prSet>
      <dgm:spPr/>
      <dgm:t>
        <a:bodyPr/>
        <a:lstStyle/>
        <a:p>
          <a:endParaRPr lang="en-US"/>
        </a:p>
      </dgm:t>
    </dgm:pt>
    <dgm:pt modelId="{6BAAC2E9-65A2-4D21-8B26-B83A72078949}" type="pres">
      <dgm:prSet presAssocID="{EF4A1082-C8C0-4F62-B0FA-757858478CDB}" presName="space" presStyleCnt="0"/>
      <dgm:spPr/>
    </dgm:pt>
    <dgm:pt modelId="{1BC01A3E-08B7-440F-B597-720871079A90}" type="pres">
      <dgm:prSet presAssocID="{F2FAFC58-6A9D-4543-BA28-AE94A3A85C7C}" presName="composite" presStyleCnt="0"/>
      <dgm:spPr/>
    </dgm:pt>
    <dgm:pt modelId="{EED5EB19-1A83-4865-B62B-065064FDB50B}" type="pres">
      <dgm:prSet presAssocID="{F2FAFC58-6A9D-4543-BA28-AE94A3A85C7C}" presName="parTx" presStyleLbl="alignNode1" presStyleIdx="2" presStyleCnt="4">
        <dgm:presLayoutVars>
          <dgm:chMax val="0"/>
          <dgm:chPref val="0"/>
          <dgm:bulletEnabled val="1"/>
        </dgm:presLayoutVars>
      </dgm:prSet>
      <dgm:spPr/>
      <dgm:t>
        <a:bodyPr/>
        <a:lstStyle/>
        <a:p>
          <a:endParaRPr lang="en-US"/>
        </a:p>
      </dgm:t>
    </dgm:pt>
    <dgm:pt modelId="{A8DA2CC9-51CB-437D-8821-7698B9F714E0}" type="pres">
      <dgm:prSet presAssocID="{F2FAFC58-6A9D-4543-BA28-AE94A3A85C7C}" presName="desTx" presStyleLbl="alignAccFollowNode1" presStyleIdx="2" presStyleCnt="4">
        <dgm:presLayoutVars>
          <dgm:bulletEnabled val="1"/>
        </dgm:presLayoutVars>
      </dgm:prSet>
      <dgm:spPr/>
      <dgm:t>
        <a:bodyPr/>
        <a:lstStyle/>
        <a:p>
          <a:endParaRPr lang="en-US"/>
        </a:p>
      </dgm:t>
    </dgm:pt>
    <dgm:pt modelId="{AB7417D6-2421-41AF-AF41-4CBCBABFA218}" type="pres">
      <dgm:prSet presAssocID="{FEB0F218-94C5-441A-BBEE-1964F76D3517}" presName="space" presStyleCnt="0"/>
      <dgm:spPr/>
    </dgm:pt>
    <dgm:pt modelId="{21792583-C1C1-4616-A5A5-2304D2DEFE2F}" type="pres">
      <dgm:prSet presAssocID="{33D489F2-F2A3-42F7-A21C-04D027BE4E7A}" presName="composite" presStyleCnt="0"/>
      <dgm:spPr/>
    </dgm:pt>
    <dgm:pt modelId="{873EC12B-09F0-496F-A9F2-9C3D30F7885A}" type="pres">
      <dgm:prSet presAssocID="{33D489F2-F2A3-42F7-A21C-04D027BE4E7A}" presName="parTx" presStyleLbl="alignNode1" presStyleIdx="3" presStyleCnt="4">
        <dgm:presLayoutVars>
          <dgm:chMax val="0"/>
          <dgm:chPref val="0"/>
          <dgm:bulletEnabled val="1"/>
        </dgm:presLayoutVars>
      </dgm:prSet>
      <dgm:spPr/>
      <dgm:t>
        <a:bodyPr/>
        <a:lstStyle/>
        <a:p>
          <a:endParaRPr lang="en-US"/>
        </a:p>
      </dgm:t>
    </dgm:pt>
    <dgm:pt modelId="{BD834F22-AC10-4406-B7B1-740CC3E9F1B4}" type="pres">
      <dgm:prSet presAssocID="{33D489F2-F2A3-42F7-A21C-04D027BE4E7A}" presName="desTx" presStyleLbl="alignAccFollowNode1" presStyleIdx="3" presStyleCnt="4">
        <dgm:presLayoutVars>
          <dgm:bulletEnabled val="1"/>
        </dgm:presLayoutVars>
      </dgm:prSet>
      <dgm:spPr/>
      <dgm:t>
        <a:bodyPr/>
        <a:lstStyle/>
        <a:p>
          <a:endParaRPr lang="en-US"/>
        </a:p>
      </dgm:t>
    </dgm:pt>
  </dgm:ptLst>
  <dgm:cxnLst>
    <dgm:cxn modelId="{275989CF-24D4-4509-91B0-AED40ABF686A}" srcId="{079B4D8B-306F-4F5C-BBD0-F881A353AA45}" destId="{C308A429-C92F-4802-8BD4-F736B065371D}" srcOrd="1" destOrd="0" parTransId="{A1298C9E-B019-465D-AC17-B832B0F08B1C}" sibTransId="{C7CE9775-6CCD-4CB1-A0EA-418949335113}"/>
    <dgm:cxn modelId="{25138B01-D6A9-44D3-A201-C1B99A36440C}" type="presOf" srcId="{0849DC68-3B88-4F1B-B10D-6394D57C48B3}" destId="{D178F974-9814-4C88-A5A6-1910ABEF481C}" srcOrd="0" destOrd="9" presId="urn:microsoft.com/office/officeart/2005/8/layout/hList1"/>
    <dgm:cxn modelId="{800A43EE-9874-4933-BA4D-56240959B725}" srcId="{84C2D65E-4F0A-423D-84CA-6FFC2E6BE68C}" destId="{079B4D8B-306F-4F5C-BBD0-F881A353AA45}" srcOrd="0" destOrd="0" parTransId="{2B83D4B6-4943-4420-94A5-3B7D2EE6FF95}" sibTransId="{30B101AA-A4B1-4A2D-A46D-E02EDA1953C8}"/>
    <dgm:cxn modelId="{110B699E-A3BD-43A2-9AC9-440697005050}" srcId="{33D489F2-F2A3-42F7-A21C-04D027BE4E7A}" destId="{C3FF7B87-69CF-455A-8E28-DA38B830FC7B}" srcOrd="2" destOrd="0" parTransId="{30923B8B-797A-4E8A-8CC3-ECE24518BD81}" sibTransId="{8D852F95-FA18-481D-BD76-D903084DD6B9}"/>
    <dgm:cxn modelId="{C2421A68-C8B6-498C-B06B-7DFEC4F4DCFB}" type="presOf" srcId="{532D90B6-15FE-414C-A518-7AFA298A47E5}" destId="{D178F974-9814-4C88-A5A6-1910ABEF481C}" srcOrd="0" destOrd="6" presId="urn:microsoft.com/office/officeart/2005/8/layout/hList1"/>
    <dgm:cxn modelId="{37B7F739-C8E6-4724-97DB-C70504EBE08F}" type="presOf" srcId="{AA99BA3A-113D-471E-ABEB-705C79A69573}" destId="{D178F974-9814-4C88-A5A6-1910ABEF481C}" srcOrd="0" destOrd="5" presId="urn:microsoft.com/office/officeart/2005/8/layout/hList1"/>
    <dgm:cxn modelId="{EF47029D-3EC1-4F7B-8C60-8BCAD09955C4}" srcId="{079B4D8B-306F-4F5C-BBD0-F881A353AA45}" destId="{AA99BA3A-113D-471E-ABEB-705C79A69573}" srcOrd="5" destOrd="0" parTransId="{32927D34-B93A-49D4-87A3-21CB7BDB05FB}" sibTransId="{1338490C-7CE1-4AF6-B94C-7B0DFEB8FEBD}"/>
    <dgm:cxn modelId="{9CBC06E9-8825-47BA-A884-224E1806C68E}" type="presOf" srcId="{517AE16C-446F-4613-B351-8E121376DF71}" destId="{566C2208-199B-4007-9A64-5D738FE9889C}" srcOrd="0" destOrd="1" presId="urn:microsoft.com/office/officeart/2005/8/layout/hList1"/>
    <dgm:cxn modelId="{66808EE7-5DA0-42E4-A1B4-87091CC8DFFB}" type="presOf" srcId="{B0080B7B-358A-49E4-A1AD-CAE832AA7CCE}" destId="{A8DA2CC9-51CB-437D-8821-7698B9F714E0}" srcOrd="0" destOrd="1" presId="urn:microsoft.com/office/officeart/2005/8/layout/hList1"/>
    <dgm:cxn modelId="{35D2CB38-C563-4CB9-AC13-8B29394949B7}" srcId="{F2FAFC58-6A9D-4543-BA28-AE94A3A85C7C}" destId="{3F492A35-E5EE-454B-B91D-0F1D11E282EC}" srcOrd="0" destOrd="0" parTransId="{F90CDE8F-7FF6-4788-8E3B-4D9B72FD89E0}" sibTransId="{2BD9B36F-C3B9-400C-915C-F5A0C960EF66}"/>
    <dgm:cxn modelId="{23C40B76-E1F2-4624-9AE7-6DD7183BB620}" type="presOf" srcId="{079B4D8B-306F-4F5C-BBD0-F881A353AA45}" destId="{31C78DDF-B584-401E-8F50-88F762CF92FA}" srcOrd="0" destOrd="0" presId="urn:microsoft.com/office/officeart/2005/8/layout/hList1"/>
    <dgm:cxn modelId="{9A872B21-552E-4FAE-8121-323AA6D019A7}" type="presOf" srcId="{4A2C9A28-9F99-400D-B035-8C92EEE88D5E}" destId="{A8DA2CC9-51CB-437D-8821-7698B9F714E0}" srcOrd="0" destOrd="5" presId="urn:microsoft.com/office/officeart/2005/8/layout/hList1"/>
    <dgm:cxn modelId="{AEC5CA3A-4109-4EAA-B60D-DCCC54506CF6}" type="presOf" srcId="{1D6AC495-28CB-49C8-B189-3D3524068E75}" destId="{D178F974-9814-4C88-A5A6-1910ABEF481C}" srcOrd="0" destOrd="2" presId="urn:microsoft.com/office/officeart/2005/8/layout/hList1"/>
    <dgm:cxn modelId="{AF1A84B7-9135-428C-BAFE-1A41A7A86E6D}" srcId="{F2FAFC58-6A9D-4543-BA28-AE94A3A85C7C}" destId="{8DBDC723-FAA4-4FFE-9B74-71D9C28D749A}" srcOrd="2" destOrd="0" parTransId="{D2716B46-DF0E-4D36-9CA4-13DCFE926FB0}" sibTransId="{9D513319-2247-468C-942E-533478FB3A1E}"/>
    <dgm:cxn modelId="{2F0ED0FB-9627-4371-8287-4884DB39305B}" srcId="{F2FAFC58-6A9D-4543-BA28-AE94A3A85C7C}" destId="{9CF398FE-A9E3-45CB-9AB6-91EC0A47CD83}" srcOrd="8" destOrd="0" parTransId="{B7491BBE-A1B7-4B3A-B495-8F7EDDADC2CA}" sibTransId="{19DE2026-20B1-4737-9A67-5056CA35172D}"/>
    <dgm:cxn modelId="{51ACFA77-F081-4254-9B8F-4CC3D0746315}" type="presOf" srcId="{6621AACF-8A51-4B78-A59F-205E472B13FD}" destId="{566C2208-199B-4007-9A64-5D738FE9889C}" srcOrd="0" destOrd="5" presId="urn:microsoft.com/office/officeart/2005/8/layout/hList1"/>
    <dgm:cxn modelId="{7910CA23-F39B-4A29-AADE-F7525F04D754}" type="presOf" srcId="{C308A429-C92F-4802-8BD4-F736B065371D}" destId="{D178F974-9814-4C88-A5A6-1910ABEF481C}" srcOrd="0" destOrd="1" presId="urn:microsoft.com/office/officeart/2005/8/layout/hList1"/>
    <dgm:cxn modelId="{1E3E4D9C-03C6-4088-A030-42809D2A10DD}" srcId="{F2FAFC58-6A9D-4543-BA28-AE94A3A85C7C}" destId="{7C359AA4-AADB-4C9B-AFC3-A64991EAA133}" srcOrd="3" destOrd="0" parTransId="{7D7D4CD9-BB2A-4B57-8164-F35F782AA533}" sibTransId="{C3E0AAB5-993A-4B4A-83A3-914A1868BD8D}"/>
    <dgm:cxn modelId="{EF44356E-F4C3-4BD3-AF68-0157C145D8A2}" srcId="{84C2D65E-4F0A-423D-84CA-6FFC2E6BE68C}" destId="{A80A32A4-6AB2-49AE-9099-27B637C4EDA9}" srcOrd="1" destOrd="0" parTransId="{2BE08AFF-AD5A-4A7D-9381-31D222FB98AF}" sibTransId="{EF4A1082-C8C0-4F62-B0FA-757858478CDB}"/>
    <dgm:cxn modelId="{6F974DD2-603A-4319-A869-D75F2F39AC1A}" srcId="{A80A32A4-6AB2-49AE-9099-27B637C4EDA9}" destId="{3F06DEC7-918E-4B53-A420-C43ED8CDBDC5}" srcOrd="0" destOrd="0" parTransId="{3DC5381C-D399-4511-8101-B1BCB9159E56}" sibTransId="{AEF0EC07-4E1D-4893-8CA0-83A6FF0FF78D}"/>
    <dgm:cxn modelId="{0D51C86C-83D1-4925-A519-105F80A6859A}" type="presOf" srcId="{B5A281D5-3E34-4ED2-83B1-7359D44AB377}" destId="{566C2208-199B-4007-9A64-5D738FE9889C}" srcOrd="0" destOrd="4" presId="urn:microsoft.com/office/officeart/2005/8/layout/hList1"/>
    <dgm:cxn modelId="{B01D0557-E43E-4B5E-9CCB-E6DC19D81FA0}" srcId="{33D489F2-F2A3-42F7-A21C-04D027BE4E7A}" destId="{522232C0-2084-4F70-9165-6E7F57511A9A}" srcOrd="3" destOrd="0" parTransId="{7F2C574C-3774-436A-88F3-6F9D98247499}" sibTransId="{B9226106-9DF7-4109-86A7-7A5C8735AD05}"/>
    <dgm:cxn modelId="{ABE9ECDC-6A63-45F8-9025-F29C1B01EDA0}" srcId="{F2FAFC58-6A9D-4543-BA28-AE94A3A85C7C}" destId="{48F4FE4A-2E42-4937-81ED-4A8134797AEA}" srcOrd="4" destOrd="0" parTransId="{D4ED1B45-E6BE-403D-B974-6A5F348A3AAB}" sibTransId="{D464B004-DEFF-40D2-972F-657E489C3068}"/>
    <dgm:cxn modelId="{983355AB-7426-4360-9E7B-A6FB9822DAEB}" srcId="{A80A32A4-6AB2-49AE-9099-27B637C4EDA9}" destId="{4C748FBA-DD0E-4D0A-BCEA-1C832C2C7048}" srcOrd="2" destOrd="0" parTransId="{F372A7FF-CF73-4542-87F5-6FC284FD1879}" sibTransId="{873D3FB6-A06A-4A1C-ADC6-28AEE554EEA2}"/>
    <dgm:cxn modelId="{2AECCE9C-7B66-4C17-9A07-8B6A95B87BF5}" type="presOf" srcId="{AD83FF47-EA0F-4F5B-B842-5ACDEF15DD89}" destId="{566C2208-199B-4007-9A64-5D738FE9889C}" srcOrd="0" destOrd="3" presId="urn:microsoft.com/office/officeart/2005/8/layout/hList1"/>
    <dgm:cxn modelId="{5994AEA0-6EBE-43A7-8119-400E726AF2A2}" srcId="{079B4D8B-306F-4F5C-BBD0-F881A353AA45}" destId="{0849DC68-3B88-4F1B-B10D-6394D57C48B3}" srcOrd="9" destOrd="0" parTransId="{0E74D08D-A9DA-4574-8589-7458CF8AA2D0}" sibTransId="{4F2B16DC-9576-43C5-86C7-D2400CC23F7C}"/>
    <dgm:cxn modelId="{EE99B787-8763-418D-A63F-F7439EFAC28B}" srcId="{079B4D8B-306F-4F5C-BBD0-F881A353AA45}" destId="{AC123376-1B30-4B21-A70D-48DF8B298858}" srcOrd="7" destOrd="0" parTransId="{6CE1BFBF-EB5C-4BE5-931D-95A92A3F3CFB}" sibTransId="{6AEE9F32-4A96-4975-9871-8D575A292702}"/>
    <dgm:cxn modelId="{43AA925B-4825-4FA8-8DBF-D3E07E9A7C03}" type="presOf" srcId="{8DBDC723-FAA4-4FFE-9B74-71D9C28D749A}" destId="{A8DA2CC9-51CB-437D-8821-7698B9F714E0}" srcOrd="0" destOrd="2" presId="urn:microsoft.com/office/officeart/2005/8/layout/hList1"/>
    <dgm:cxn modelId="{95C2BDAC-6D27-4620-A006-D1440386A511}" srcId="{079B4D8B-306F-4F5C-BBD0-F881A353AA45}" destId="{B21A3D7F-B8DB-4C06-A809-74D71D177962}" srcOrd="4" destOrd="0" parTransId="{F0E1D33E-B1F3-4E8C-8D9E-43A3B5F28284}" sibTransId="{1407BE0B-A657-4D70-A856-AC62405B9F82}"/>
    <dgm:cxn modelId="{671D52B8-9100-4070-AA49-D779247EC7EC}" type="presOf" srcId="{B1ACD54C-B19D-489A-ADCA-49EAD19EA84F}" destId="{D178F974-9814-4C88-A5A6-1910ABEF481C}" srcOrd="0" destOrd="3" presId="urn:microsoft.com/office/officeart/2005/8/layout/hList1"/>
    <dgm:cxn modelId="{14A3EA74-548B-4675-8F53-01A76271F597}" srcId="{079B4D8B-306F-4F5C-BBD0-F881A353AA45}" destId="{B1ACD54C-B19D-489A-ADCA-49EAD19EA84F}" srcOrd="3" destOrd="0" parTransId="{4954DDD2-843B-4F59-879D-50D03DF91508}" sibTransId="{030CB1BC-6E91-4F69-BA0C-FE0204AA534D}"/>
    <dgm:cxn modelId="{9DD2B97A-D7DA-43B5-9596-BBF8EF81FB9B}" srcId="{A80A32A4-6AB2-49AE-9099-27B637C4EDA9}" destId="{B5A281D5-3E34-4ED2-83B1-7359D44AB377}" srcOrd="4" destOrd="0" parTransId="{3993C810-9F23-4C42-815A-0C6DD1F1ACF8}" sibTransId="{2F9F6FE0-4CBC-48F8-9A0B-4F610B6C4428}"/>
    <dgm:cxn modelId="{C99DF5F1-0645-4317-864F-6970BDF05357}" srcId="{A80A32A4-6AB2-49AE-9099-27B637C4EDA9}" destId="{517AE16C-446F-4613-B351-8E121376DF71}" srcOrd="1" destOrd="0" parTransId="{32463961-2FA6-47C7-9D31-526DC5DE9714}" sibTransId="{1DA32F81-2E43-4C8B-9747-350CBFE25E35}"/>
    <dgm:cxn modelId="{305DFC3A-90E0-48D8-ADD6-5EF20FA0DCC0}" type="presOf" srcId="{4C748FBA-DD0E-4D0A-BCEA-1C832C2C7048}" destId="{566C2208-199B-4007-9A64-5D738FE9889C}" srcOrd="0" destOrd="2" presId="urn:microsoft.com/office/officeart/2005/8/layout/hList1"/>
    <dgm:cxn modelId="{5FBD86C9-6A1B-4C3A-A055-E783C59A632F}" type="presOf" srcId="{F248C371-B0BE-419F-A782-E6F2AE2EFDE9}" destId="{D178F974-9814-4C88-A5A6-1910ABEF481C}" srcOrd="0" destOrd="10" presId="urn:microsoft.com/office/officeart/2005/8/layout/hList1"/>
    <dgm:cxn modelId="{C10FDB54-1422-4353-80A4-56A265177025}" type="presOf" srcId="{33D489F2-F2A3-42F7-A21C-04D027BE4E7A}" destId="{873EC12B-09F0-496F-A9F2-9C3D30F7885A}" srcOrd="0" destOrd="0" presId="urn:microsoft.com/office/officeart/2005/8/layout/hList1"/>
    <dgm:cxn modelId="{68723ECD-3804-480A-BDCB-3CCD4F906677}" srcId="{A80A32A4-6AB2-49AE-9099-27B637C4EDA9}" destId="{AD83FF47-EA0F-4F5B-B842-5ACDEF15DD89}" srcOrd="3" destOrd="0" parTransId="{179CC7A4-8B17-494A-8A76-63A19905C3C5}" sibTransId="{370C1C13-9836-4C5C-B08F-4F2C94424355}"/>
    <dgm:cxn modelId="{1347CFC9-10C9-4397-8BBE-F3DB57635B43}" srcId="{33D489F2-F2A3-42F7-A21C-04D027BE4E7A}" destId="{E7865F63-93D7-4941-92CD-6EB5A08D7CBF}" srcOrd="1" destOrd="0" parTransId="{9C58EAE8-7C80-4163-8A1C-EE783946E9B6}" sibTransId="{487165AC-AE03-4869-99CE-A28832C5EAB3}"/>
    <dgm:cxn modelId="{F7EB2D02-9B50-4F2F-93A0-74B643D266D7}" srcId="{079B4D8B-306F-4F5C-BBD0-F881A353AA45}" destId="{F248C371-B0BE-419F-A782-E6F2AE2EFDE9}" srcOrd="10" destOrd="0" parTransId="{AF7EA858-AEF4-44D5-8489-13ED2F36F9EB}" sibTransId="{470AFC47-5576-46BE-A7A3-0065DF64D254}"/>
    <dgm:cxn modelId="{1F01127E-77F5-4AD3-9295-9943C838491B}" type="presOf" srcId="{3F492A35-E5EE-454B-B91D-0F1D11E282EC}" destId="{A8DA2CC9-51CB-437D-8821-7698B9F714E0}" srcOrd="0" destOrd="0" presId="urn:microsoft.com/office/officeart/2005/8/layout/hList1"/>
    <dgm:cxn modelId="{A82CAFF8-0E66-4179-BA46-10A1970AEE9A}" srcId="{F2FAFC58-6A9D-4543-BA28-AE94A3A85C7C}" destId="{21E2E75F-36AE-42EC-AFCA-7C40BD049C11}" srcOrd="6" destOrd="0" parTransId="{B359C551-A0D7-453C-832F-11118328ED39}" sibTransId="{1571EEB9-F1A4-4E78-BEC3-8F87E6DECCA4}"/>
    <dgm:cxn modelId="{F4ED9105-8C30-4DE8-8D9F-860E0174F5F6}" type="presOf" srcId="{C3FF7B87-69CF-455A-8E28-DA38B830FC7B}" destId="{BD834F22-AC10-4406-B7B1-740CC3E9F1B4}" srcOrd="0" destOrd="2" presId="urn:microsoft.com/office/officeart/2005/8/layout/hList1"/>
    <dgm:cxn modelId="{CAAE84DB-F17E-42F9-B732-F278C6170331}" srcId="{33D489F2-F2A3-42F7-A21C-04D027BE4E7A}" destId="{35359E12-C05E-412D-A5E0-97257371D54E}" srcOrd="4" destOrd="0" parTransId="{8CC22867-4D16-48B0-B898-300AD805BAD8}" sibTransId="{337A1283-8BF1-4823-8E08-65FE344D9CC8}"/>
    <dgm:cxn modelId="{CF075CC6-CF77-4B1F-B4C3-1A8A65DB67B4}" type="presOf" srcId="{9CF398FE-A9E3-45CB-9AB6-91EC0A47CD83}" destId="{A8DA2CC9-51CB-437D-8821-7698B9F714E0}" srcOrd="0" destOrd="8" presId="urn:microsoft.com/office/officeart/2005/8/layout/hList1"/>
    <dgm:cxn modelId="{4863124E-470C-420B-9E2C-8896194A8D67}" srcId="{33D489F2-F2A3-42F7-A21C-04D027BE4E7A}" destId="{2BB268E1-B26E-4352-BD56-543E862E29C5}" srcOrd="5" destOrd="0" parTransId="{54FED24E-3CC1-4811-97F1-680A5B707580}" sibTransId="{578BA07B-7F68-4ACF-820B-38AAB526BC31}"/>
    <dgm:cxn modelId="{994D8212-F342-4656-A596-B50367AD804A}" srcId="{079B4D8B-306F-4F5C-BBD0-F881A353AA45}" destId="{961D3909-781A-4556-AACD-85A3FDEA1979}" srcOrd="0" destOrd="0" parTransId="{7C5B0500-4621-4BDF-868D-A6DCA7C019CF}" sibTransId="{F3BF5F48-88FC-4DFF-8434-17A02DE36AE2}"/>
    <dgm:cxn modelId="{8C17F257-0E26-48E3-B261-62EFC27D5E4E}" type="presOf" srcId="{48F4FE4A-2E42-4937-81ED-4A8134797AEA}" destId="{A8DA2CC9-51CB-437D-8821-7698B9F714E0}" srcOrd="0" destOrd="4" presId="urn:microsoft.com/office/officeart/2005/8/layout/hList1"/>
    <dgm:cxn modelId="{D5280D2E-6F79-4742-A2D3-36AD4637E626}" srcId="{84C2D65E-4F0A-423D-84CA-6FFC2E6BE68C}" destId="{F2FAFC58-6A9D-4543-BA28-AE94A3A85C7C}" srcOrd="2" destOrd="0" parTransId="{A1015320-F427-4667-ABF5-17AF8C68AA9F}" sibTransId="{FEB0F218-94C5-441A-BBEE-1964F76D3517}"/>
    <dgm:cxn modelId="{931F4713-4ECD-45A2-8462-F9B05A5EB2E3}" srcId="{84C2D65E-4F0A-423D-84CA-6FFC2E6BE68C}" destId="{33D489F2-F2A3-42F7-A21C-04D027BE4E7A}" srcOrd="3" destOrd="0" parTransId="{55BD6CED-4D82-4634-B1F3-6E765F09FDFA}" sibTransId="{515CBBF6-9F83-4A22-8463-C0C8B47325F4}"/>
    <dgm:cxn modelId="{31FF38A2-39CB-4904-9CB3-AE7BF75D59AD}" srcId="{F2FAFC58-6A9D-4543-BA28-AE94A3A85C7C}" destId="{4A2C9A28-9F99-400D-B035-8C92EEE88D5E}" srcOrd="5" destOrd="0" parTransId="{DD1260B3-BF8A-4FDA-B248-299F50D52B59}" sibTransId="{D3F25759-0165-47F7-98FD-200F063AD925}"/>
    <dgm:cxn modelId="{0FAD6E10-C02B-4071-BF57-F508A6673CE8}" srcId="{079B4D8B-306F-4F5C-BBD0-F881A353AA45}" destId="{DA2F2569-40AF-4D65-B707-7AE7469F329D}" srcOrd="8" destOrd="0" parTransId="{E7A6CA46-1345-4119-8A6E-C100F432A2D0}" sibTransId="{9B756F7F-EDE4-4775-948E-EC2A33DE69AA}"/>
    <dgm:cxn modelId="{B0BDAB84-8560-4987-8AB5-066714699D48}" srcId="{33D489F2-F2A3-42F7-A21C-04D027BE4E7A}" destId="{3BED1FAD-F72F-4251-B4F6-E19AFAA9B18F}" srcOrd="6" destOrd="0" parTransId="{8EE01E5E-4AB4-4D84-A328-36A6459F7A71}" sibTransId="{E05324AD-F67F-4499-9C60-78F5B4A06629}"/>
    <dgm:cxn modelId="{28ECDACC-CDDA-458E-9DD4-DA867D23AA08}" type="presOf" srcId="{E7865F63-93D7-4941-92CD-6EB5A08D7CBF}" destId="{BD834F22-AC10-4406-B7B1-740CC3E9F1B4}" srcOrd="0" destOrd="1" presId="urn:microsoft.com/office/officeart/2005/8/layout/hList1"/>
    <dgm:cxn modelId="{58C9DD01-492C-4C17-9862-94B524293AF8}" type="presOf" srcId="{35359E12-C05E-412D-A5E0-97257371D54E}" destId="{BD834F22-AC10-4406-B7B1-740CC3E9F1B4}" srcOrd="0" destOrd="4" presId="urn:microsoft.com/office/officeart/2005/8/layout/hList1"/>
    <dgm:cxn modelId="{8E7F57FE-16C3-489C-A754-D3D627B88AA9}" srcId="{079B4D8B-306F-4F5C-BBD0-F881A353AA45}" destId="{532D90B6-15FE-414C-A518-7AFA298A47E5}" srcOrd="6" destOrd="0" parTransId="{97EB7D06-5AAD-492E-ACD1-3C59989861F9}" sibTransId="{22E6DE2A-4317-4E90-9ABF-FAA348A5E597}"/>
    <dgm:cxn modelId="{4D18BD11-762A-4731-B28B-A0150B1B2399}" type="presOf" srcId="{DA2F2569-40AF-4D65-B707-7AE7469F329D}" destId="{D178F974-9814-4C88-A5A6-1910ABEF481C}" srcOrd="0" destOrd="8" presId="urn:microsoft.com/office/officeart/2005/8/layout/hList1"/>
    <dgm:cxn modelId="{BDB4B52F-532B-4A01-893F-FCF6248827FA}" type="presOf" srcId="{FC0A6FE3-9FE0-4280-8487-E392FBA1B5ED}" destId="{A8DA2CC9-51CB-437D-8821-7698B9F714E0}" srcOrd="0" destOrd="7" presId="urn:microsoft.com/office/officeart/2005/8/layout/hList1"/>
    <dgm:cxn modelId="{7F6EB427-5F8B-4113-BDB6-77173930A6EB}" type="presOf" srcId="{3F06DEC7-918E-4B53-A420-C43ED8CDBDC5}" destId="{566C2208-199B-4007-9A64-5D738FE9889C}" srcOrd="0" destOrd="0" presId="urn:microsoft.com/office/officeart/2005/8/layout/hList1"/>
    <dgm:cxn modelId="{10267121-7602-4BD1-9FA7-C970ACA5AE3C}" srcId="{F2FAFC58-6A9D-4543-BA28-AE94A3A85C7C}" destId="{FC0A6FE3-9FE0-4280-8487-E392FBA1B5ED}" srcOrd="7" destOrd="0" parTransId="{26ADFD1D-8B82-43A0-8787-DCB4123D50C0}" sibTransId="{818E783A-B77A-428A-89D7-81D30063E711}"/>
    <dgm:cxn modelId="{BBC348C0-ADC4-4593-923D-C5D3FA33B4C0}" srcId="{A80A32A4-6AB2-49AE-9099-27B637C4EDA9}" destId="{339F1755-99CA-4745-A075-BB0B407C91A0}" srcOrd="6" destOrd="0" parTransId="{64B816A0-2C08-41CE-93A4-6D71D522CF5A}" sibTransId="{639D8E7D-5536-49CF-8125-009EEB71154F}"/>
    <dgm:cxn modelId="{CB0F86FD-35D8-49D3-A2AA-3D508139AD96}" srcId="{33D489F2-F2A3-42F7-A21C-04D027BE4E7A}" destId="{A08B002D-DE0F-4D34-BB27-131333A92A2D}" srcOrd="0" destOrd="0" parTransId="{2802EC5D-2C55-4F86-95A6-9CC4718F06B3}" sibTransId="{5DD5E565-C5D6-4946-BD1F-9D06B0D9B5CE}"/>
    <dgm:cxn modelId="{48573DCD-98AE-4E45-ADD6-2EB962766058}" type="presOf" srcId="{B21A3D7F-B8DB-4C06-A809-74D71D177962}" destId="{D178F974-9814-4C88-A5A6-1910ABEF481C}" srcOrd="0" destOrd="4" presId="urn:microsoft.com/office/officeart/2005/8/layout/hList1"/>
    <dgm:cxn modelId="{814C791F-9B19-4F1C-A0CF-1C7E8A8FC994}" type="presOf" srcId="{961D3909-781A-4556-AACD-85A3FDEA1979}" destId="{D178F974-9814-4C88-A5A6-1910ABEF481C}" srcOrd="0" destOrd="0" presId="urn:microsoft.com/office/officeart/2005/8/layout/hList1"/>
    <dgm:cxn modelId="{8837F6AD-C690-474C-BDAC-C1A437CE3CDA}" type="presOf" srcId="{AC123376-1B30-4B21-A70D-48DF8B298858}" destId="{D178F974-9814-4C88-A5A6-1910ABEF481C}" srcOrd="0" destOrd="7" presId="urn:microsoft.com/office/officeart/2005/8/layout/hList1"/>
    <dgm:cxn modelId="{4786698C-B327-4545-95A4-403720598507}" type="presOf" srcId="{2BB268E1-B26E-4352-BD56-543E862E29C5}" destId="{BD834F22-AC10-4406-B7B1-740CC3E9F1B4}" srcOrd="0" destOrd="5" presId="urn:microsoft.com/office/officeart/2005/8/layout/hList1"/>
    <dgm:cxn modelId="{C39FF79C-CFD0-4D97-8ED3-DB783F59E276}" srcId="{079B4D8B-306F-4F5C-BBD0-F881A353AA45}" destId="{1D6AC495-28CB-49C8-B189-3D3524068E75}" srcOrd="2" destOrd="0" parTransId="{F628710D-978C-463A-BAFC-1050E55061FF}" sibTransId="{DD5FB42B-1D85-4A89-99F9-4A740124AE97}"/>
    <dgm:cxn modelId="{8A443FFB-4BFB-4BC5-8B8F-54FB67133B3C}" srcId="{A80A32A4-6AB2-49AE-9099-27B637C4EDA9}" destId="{6621AACF-8A51-4B78-A59F-205E472B13FD}" srcOrd="5" destOrd="0" parTransId="{53D5230D-42FB-415A-90CB-ACC8213D12FC}" sibTransId="{3F6A00D2-F1CA-4FA1-A9D3-2E70900FC623}"/>
    <dgm:cxn modelId="{C5ED0F57-01E9-4E64-8849-AB2600117E21}" type="presOf" srcId="{522232C0-2084-4F70-9165-6E7F57511A9A}" destId="{BD834F22-AC10-4406-B7B1-740CC3E9F1B4}" srcOrd="0" destOrd="3" presId="urn:microsoft.com/office/officeart/2005/8/layout/hList1"/>
    <dgm:cxn modelId="{A4E2EB28-36DB-41DE-BE91-159CC62BED0B}" type="presOf" srcId="{A08B002D-DE0F-4D34-BB27-131333A92A2D}" destId="{BD834F22-AC10-4406-B7B1-740CC3E9F1B4}" srcOrd="0" destOrd="0" presId="urn:microsoft.com/office/officeart/2005/8/layout/hList1"/>
    <dgm:cxn modelId="{61A1650C-EFD9-44A1-B530-4EBE0A860704}" type="presOf" srcId="{3BED1FAD-F72F-4251-B4F6-E19AFAA9B18F}" destId="{BD834F22-AC10-4406-B7B1-740CC3E9F1B4}" srcOrd="0" destOrd="6" presId="urn:microsoft.com/office/officeart/2005/8/layout/hList1"/>
    <dgm:cxn modelId="{7BDC6E84-C946-438B-846B-1FA4DECEA634}" srcId="{F2FAFC58-6A9D-4543-BA28-AE94A3A85C7C}" destId="{B0080B7B-358A-49E4-A1AD-CAE832AA7CCE}" srcOrd="1" destOrd="0" parTransId="{0FB54E4B-5EC1-481F-867C-05DC1B6856A0}" sibTransId="{A5706DA6-5C97-4986-B7B1-19CD58AC77D3}"/>
    <dgm:cxn modelId="{7A3F75EB-9AA4-445D-9D00-13FE5E789CC6}" type="presOf" srcId="{F2FAFC58-6A9D-4543-BA28-AE94A3A85C7C}" destId="{EED5EB19-1A83-4865-B62B-065064FDB50B}" srcOrd="0" destOrd="0" presId="urn:microsoft.com/office/officeart/2005/8/layout/hList1"/>
    <dgm:cxn modelId="{EFF74D95-BBA2-4BFE-975F-234BBE5A4B30}" type="presOf" srcId="{7C359AA4-AADB-4C9B-AFC3-A64991EAA133}" destId="{A8DA2CC9-51CB-437D-8821-7698B9F714E0}" srcOrd="0" destOrd="3" presId="urn:microsoft.com/office/officeart/2005/8/layout/hList1"/>
    <dgm:cxn modelId="{33D714AF-2CDC-4831-8A58-B1EFE0568BBE}" type="presOf" srcId="{21E2E75F-36AE-42EC-AFCA-7C40BD049C11}" destId="{A8DA2CC9-51CB-437D-8821-7698B9F714E0}" srcOrd="0" destOrd="6" presId="urn:microsoft.com/office/officeart/2005/8/layout/hList1"/>
    <dgm:cxn modelId="{1FE8060A-F8CB-4035-9B5D-AE851DC7A6BF}" type="presOf" srcId="{A80A32A4-6AB2-49AE-9099-27B637C4EDA9}" destId="{EB31C11F-F252-4B84-8296-6A595F960336}" srcOrd="0" destOrd="0" presId="urn:microsoft.com/office/officeart/2005/8/layout/hList1"/>
    <dgm:cxn modelId="{4408315C-A4C7-4867-A128-E253146B5258}" type="presOf" srcId="{84C2D65E-4F0A-423D-84CA-6FFC2E6BE68C}" destId="{773F9468-B467-46E4-8C50-317C485E435A}" srcOrd="0" destOrd="0" presId="urn:microsoft.com/office/officeart/2005/8/layout/hList1"/>
    <dgm:cxn modelId="{D23D2745-E2B7-4C76-A7A9-12DEEC2A93A1}" type="presOf" srcId="{339F1755-99CA-4745-A075-BB0B407C91A0}" destId="{566C2208-199B-4007-9A64-5D738FE9889C}" srcOrd="0" destOrd="6" presId="urn:microsoft.com/office/officeart/2005/8/layout/hList1"/>
    <dgm:cxn modelId="{9476DFA8-643F-4C16-A89E-E1C7A937F1CF}" type="presParOf" srcId="{773F9468-B467-46E4-8C50-317C485E435A}" destId="{68383E62-59F6-4368-B014-29F626979CFE}" srcOrd="0" destOrd="0" presId="urn:microsoft.com/office/officeart/2005/8/layout/hList1"/>
    <dgm:cxn modelId="{0417FAE8-2111-4B7A-855B-4F8FD220816F}" type="presParOf" srcId="{68383E62-59F6-4368-B014-29F626979CFE}" destId="{31C78DDF-B584-401E-8F50-88F762CF92FA}" srcOrd="0" destOrd="0" presId="urn:microsoft.com/office/officeart/2005/8/layout/hList1"/>
    <dgm:cxn modelId="{AC5234F1-4BD4-4947-BB5E-2F5F6F5BA5C7}" type="presParOf" srcId="{68383E62-59F6-4368-B014-29F626979CFE}" destId="{D178F974-9814-4C88-A5A6-1910ABEF481C}" srcOrd="1" destOrd="0" presId="urn:microsoft.com/office/officeart/2005/8/layout/hList1"/>
    <dgm:cxn modelId="{671D53BA-0F6F-4942-8F5C-8A86417EDA34}" type="presParOf" srcId="{773F9468-B467-46E4-8C50-317C485E435A}" destId="{11B06FA5-FC93-46F1-A52D-EB719D5CB9EC}" srcOrd="1" destOrd="0" presId="urn:microsoft.com/office/officeart/2005/8/layout/hList1"/>
    <dgm:cxn modelId="{8D1630B2-128A-4ABE-9DD4-603268345C17}" type="presParOf" srcId="{773F9468-B467-46E4-8C50-317C485E435A}" destId="{319CFF24-27E5-4E60-8A0C-16858BDF1CA8}" srcOrd="2" destOrd="0" presId="urn:microsoft.com/office/officeart/2005/8/layout/hList1"/>
    <dgm:cxn modelId="{434A5975-415C-4C29-BA7B-400541DC93A2}" type="presParOf" srcId="{319CFF24-27E5-4E60-8A0C-16858BDF1CA8}" destId="{EB31C11F-F252-4B84-8296-6A595F960336}" srcOrd="0" destOrd="0" presId="urn:microsoft.com/office/officeart/2005/8/layout/hList1"/>
    <dgm:cxn modelId="{B0FE0744-33D7-4C9D-BD9F-B0426690A954}" type="presParOf" srcId="{319CFF24-27E5-4E60-8A0C-16858BDF1CA8}" destId="{566C2208-199B-4007-9A64-5D738FE9889C}" srcOrd="1" destOrd="0" presId="urn:microsoft.com/office/officeart/2005/8/layout/hList1"/>
    <dgm:cxn modelId="{EAE65F98-814E-422E-9296-F6F2FB15D89C}" type="presParOf" srcId="{773F9468-B467-46E4-8C50-317C485E435A}" destId="{6BAAC2E9-65A2-4D21-8B26-B83A72078949}" srcOrd="3" destOrd="0" presId="urn:microsoft.com/office/officeart/2005/8/layout/hList1"/>
    <dgm:cxn modelId="{E97F3BFA-72B7-4D17-B4D9-4ECCDE913CDF}" type="presParOf" srcId="{773F9468-B467-46E4-8C50-317C485E435A}" destId="{1BC01A3E-08B7-440F-B597-720871079A90}" srcOrd="4" destOrd="0" presId="urn:microsoft.com/office/officeart/2005/8/layout/hList1"/>
    <dgm:cxn modelId="{586A1222-D57B-4A60-A544-476FA725DBFE}" type="presParOf" srcId="{1BC01A3E-08B7-440F-B597-720871079A90}" destId="{EED5EB19-1A83-4865-B62B-065064FDB50B}" srcOrd="0" destOrd="0" presId="urn:microsoft.com/office/officeart/2005/8/layout/hList1"/>
    <dgm:cxn modelId="{6BD78031-5AA8-4BA5-9F47-3F29D6550850}" type="presParOf" srcId="{1BC01A3E-08B7-440F-B597-720871079A90}" destId="{A8DA2CC9-51CB-437D-8821-7698B9F714E0}" srcOrd="1" destOrd="0" presId="urn:microsoft.com/office/officeart/2005/8/layout/hList1"/>
    <dgm:cxn modelId="{F96DFCF0-22D4-4010-B4E4-1C34A49DF35B}" type="presParOf" srcId="{773F9468-B467-46E4-8C50-317C485E435A}" destId="{AB7417D6-2421-41AF-AF41-4CBCBABFA218}" srcOrd="5" destOrd="0" presId="urn:microsoft.com/office/officeart/2005/8/layout/hList1"/>
    <dgm:cxn modelId="{4FD34D3B-2A8A-476D-B92A-FCCEFBAC2440}" type="presParOf" srcId="{773F9468-B467-46E4-8C50-317C485E435A}" destId="{21792583-C1C1-4616-A5A5-2304D2DEFE2F}" srcOrd="6" destOrd="0" presId="urn:microsoft.com/office/officeart/2005/8/layout/hList1"/>
    <dgm:cxn modelId="{468A5BD3-EBCF-43DA-BBA5-470152A3A6C3}" type="presParOf" srcId="{21792583-C1C1-4616-A5A5-2304D2DEFE2F}" destId="{873EC12B-09F0-496F-A9F2-9C3D30F7885A}" srcOrd="0" destOrd="0" presId="urn:microsoft.com/office/officeart/2005/8/layout/hList1"/>
    <dgm:cxn modelId="{DFC2CB1E-AC6E-4E92-B59D-AAEF560B4B4C}" type="presParOf" srcId="{21792583-C1C1-4616-A5A5-2304D2DEFE2F}" destId="{BD834F22-AC10-4406-B7B1-740CC3E9F1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78DDF-B584-401E-8F50-88F762CF92FA}">
      <dsp:nvSpPr>
        <dsp:cNvPr id="0" name=""/>
        <dsp:cNvSpPr/>
      </dsp:nvSpPr>
      <dsp:spPr>
        <a:xfrm>
          <a:off x="3206" y="194997"/>
          <a:ext cx="1928227" cy="557828"/>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t>Community Advisory Board</a:t>
          </a:r>
        </a:p>
      </dsp:txBody>
      <dsp:txXfrm>
        <a:off x="3206" y="194997"/>
        <a:ext cx="1928227" cy="557828"/>
      </dsp:txXfrm>
    </dsp:sp>
    <dsp:sp modelId="{D178F974-9814-4C88-A5A6-1910ABEF481C}">
      <dsp:nvSpPr>
        <dsp:cNvPr id="0" name=""/>
        <dsp:cNvSpPr/>
      </dsp:nvSpPr>
      <dsp:spPr>
        <a:xfrm>
          <a:off x="3206" y="752826"/>
          <a:ext cx="1928227" cy="4392000"/>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Partner with CTSI to establish research-focused Community Advisory Board</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CAB will help facilitate a research-based community needs assessment</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Build relationships and trust</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Visibility in the community</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Responsiveness to needs, working with community organizations</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solidFill>
              <a:srgbClr val="000000">
                <a:hueOff val="0"/>
                <a:satOff val="0"/>
                <a:lumOff val="0"/>
                <a:alphaOff val="0"/>
              </a:srgbClr>
            </a:solidFill>
            <a:latin typeface="Arial" panose="020B0604020202020204"/>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rgbClr val="000000">
                  <a:hueOff val="0"/>
                  <a:satOff val="0"/>
                  <a:lumOff val="0"/>
                  <a:alphaOff val="0"/>
                </a:srgbClr>
              </a:solidFill>
              <a:latin typeface="Arial" panose="020B0604020202020204"/>
              <a:ea typeface="+mn-ea"/>
              <a:cs typeface="+mn-cs"/>
            </a:rPr>
            <a:t>Share research results</a:t>
          </a:r>
        </a:p>
      </dsp:txBody>
      <dsp:txXfrm>
        <a:off x="3206" y="752826"/>
        <a:ext cx="1928227" cy="4392000"/>
      </dsp:txXfrm>
    </dsp:sp>
    <dsp:sp modelId="{EB31C11F-F252-4B84-8296-6A595F960336}">
      <dsp:nvSpPr>
        <dsp:cNvPr id="0" name=""/>
        <dsp:cNvSpPr/>
      </dsp:nvSpPr>
      <dsp:spPr>
        <a:xfrm>
          <a:off x="2201386" y="194997"/>
          <a:ext cx="1928227" cy="557828"/>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t>Education &amp; Outreach</a:t>
          </a:r>
        </a:p>
      </dsp:txBody>
      <dsp:txXfrm>
        <a:off x="2201386" y="194997"/>
        <a:ext cx="1928227" cy="557828"/>
      </dsp:txXfrm>
    </dsp:sp>
    <dsp:sp modelId="{566C2208-199B-4007-9A64-5D738FE9889C}">
      <dsp:nvSpPr>
        <dsp:cNvPr id="0" name=""/>
        <dsp:cNvSpPr/>
      </dsp:nvSpPr>
      <dsp:spPr>
        <a:xfrm>
          <a:off x="2201386" y="752826"/>
          <a:ext cx="1928227" cy="4392000"/>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Provide education to our community members</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Partner with MDs and Residents of color to answer questions and deliver trustworthy information</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Workforce development model: </a:t>
          </a:r>
          <a:r>
            <a:rPr lang="en-US" sz="1300" b="0" kern="1200" cap="none" spc="0" baseline="0" dirty="0">
              <a:solidFill>
                <a:schemeClr val="tx1"/>
              </a:solidFill>
              <a:effectLst/>
              <a:latin typeface="+mn-lt"/>
              <a:ea typeface="+mn-ea"/>
              <a:cs typeface="+mn-cs"/>
            </a:rPr>
            <a:t>utilizing internships and long-term, full-time roles that attract a racially and linguistically diverse workforce</a:t>
          </a: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dsp:txBody>
      <dsp:txXfrm>
        <a:off x="2201386" y="752826"/>
        <a:ext cx="1928227" cy="4392000"/>
      </dsp:txXfrm>
    </dsp:sp>
    <dsp:sp modelId="{EED5EB19-1A83-4865-B62B-065064FDB50B}">
      <dsp:nvSpPr>
        <dsp:cNvPr id="0" name=""/>
        <dsp:cNvSpPr/>
      </dsp:nvSpPr>
      <dsp:spPr>
        <a:xfrm>
          <a:off x="4399565" y="194997"/>
          <a:ext cx="1928227" cy="557828"/>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t>Events</a:t>
          </a:r>
        </a:p>
      </dsp:txBody>
      <dsp:txXfrm>
        <a:off x="4399565" y="194997"/>
        <a:ext cx="1928227" cy="557828"/>
      </dsp:txXfrm>
    </dsp:sp>
    <dsp:sp modelId="{A8DA2CC9-51CB-437D-8821-7698B9F714E0}">
      <dsp:nvSpPr>
        <dsp:cNvPr id="0" name=""/>
        <dsp:cNvSpPr/>
      </dsp:nvSpPr>
      <dsp:spPr>
        <a:xfrm>
          <a:off x="4399565" y="752826"/>
          <a:ext cx="1928227" cy="4392000"/>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Gather and assess needs/barriers</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Deliver trustworthy information</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Encourage general inclusion in health research</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Host study specific recruitment events</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Design symposium around BMC’s community engagement in research approach to become a national thought leader in diversity and inclusion in science </a:t>
          </a:r>
        </a:p>
      </dsp:txBody>
      <dsp:txXfrm>
        <a:off x="4399565" y="752826"/>
        <a:ext cx="1928227" cy="4392000"/>
      </dsp:txXfrm>
    </dsp:sp>
    <dsp:sp modelId="{873EC12B-09F0-496F-A9F2-9C3D30F7885A}">
      <dsp:nvSpPr>
        <dsp:cNvPr id="0" name=""/>
        <dsp:cNvSpPr/>
      </dsp:nvSpPr>
      <dsp:spPr>
        <a:xfrm>
          <a:off x="6597745" y="194997"/>
          <a:ext cx="1928227" cy="557828"/>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t>Clinical Research Oversight</a:t>
          </a:r>
        </a:p>
      </dsp:txBody>
      <dsp:txXfrm>
        <a:off x="6597745" y="194997"/>
        <a:ext cx="1928227" cy="557828"/>
      </dsp:txXfrm>
    </dsp:sp>
    <dsp:sp modelId="{BD834F22-AC10-4406-B7B1-740CC3E9F1B4}">
      <dsp:nvSpPr>
        <dsp:cNvPr id="0" name=""/>
        <dsp:cNvSpPr/>
      </dsp:nvSpPr>
      <dsp:spPr>
        <a:xfrm>
          <a:off x="6597745" y="752826"/>
          <a:ext cx="1928227" cy="4392000"/>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Feasibility determination of institutional prioritized trials with community engagement priorities</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Collaborate with GCRU to ensure quality driven data collection </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Provide financial and regulatory oversight</a:t>
          </a:r>
        </a:p>
        <a:p>
          <a:pPr marL="114300" lvl="1" indent="-114300" algn="l" defTabSz="577850">
            <a:lnSpc>
              <a:spcPct val="90000"/>
            </a:lnSpc>
            <a:spcBef>
              <a:spcPct val="0"/>
            </a:spcBef>
            <a:spcAft>
              <a:spcPct val="15000"/>
            </a:spcAft>
            <a:buFont typeface="Arial" panose="020B0604020202020204" pitchFamily="34" charset="0"/>
            <a:buChar char="••"/>
          </a:pPr>
          <a:endParaRPr lang="en-US"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Offer community engagement consults for non-CRN managed trials</a:t>
          </a:r>
        </a:p>
      </dsp:txBody>
      <dsp:txXfrm>
        <a:off x="6597745" y="752826"/>
        <a:ext cx="1928227" cy="4392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10/12/2021</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10/12/2021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2817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14</a:t>
            </a:fld>
            <a:endParaRPr lang="en-US" dirty="0"/>
          </a:p>
        </p:txBody>
      </p:sp>
    </p:spTree>
    <p:extLst>
      <p:ext uri="{BB962C8B-B14F-4D97-AF65-F5344CB8AC3E}">
        <p14:creationId xmlns:p14="http://schemas.microsoft.com/office/powerpoint/2010/main" val="260468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15</a:t>
            </a:fld>
            <a:endParaRPr lang="en-US" dirty="0"/>
          </a:p>
        </p:txBody>
      </p:sp>
    </p:spTree>
    <p:extLst>
      <p:ext uri="{BB962C8B-B14F-4D97-AF65-F5344CB8AC3E}">
        <p14:creationId xmlns:p14="http://schemas.microsoft.com/office/powerpoint/2010/main" val="102421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16</a:t>
            </a:fld>
            <a:endParaRPr lang="en-US" dirty="0"/>
          </a:p>
        </p:txBody>
      </p:sp>
    </p:spTree>
    <p:extLst>
      <p:ext uri="{BB962C8B-B14F-4D97-AF65-F5344CB8AC3E}">
        <p14:creationId xmlns:p14="http://schemas.microsoft.com/office/powerpoint/2010/main" val="28503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17</a:t>
            </a:fld>
            <a:endParaRPr lang="en-US" dirty="0"/>
          </a:p>
        </p:txBody>
      </p:sp>
    </p:spTree>
    <p:extLst>
      <p:ext uri="{BB962C8B-B14F-4D97-AF65-F5344CB8AC3E}">
        <p14:creationId xmlns:p14="http://schemas.microsoft.com/office/powerpoint/2010/main" val="249973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18</a:t>
            </a:fld>
            <a:endParaRPr lang="en-US" dirty="0"/>
          </a:p>
        </p:txBody>
      </p:sp>
    </p:spTree>
    <p:extLst>
      <p:ext uri="{BB962C8B-B14F-4D97-AF65-F5344CB8AC3E}">
        <p14:creationId xmlns:p14="http://schemas.microsoft.com/office/powerpoint/2010/main" val="140756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3575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320376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199" y="4965474"/>
            <a:ext cx="5926674" cy="244749"/>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2284264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22</a:t>
            </a:fld>
            <a:endParaRPr lang="en-US" dirty="0"/>
          </a:p>
        </p:txBody>
      </p:sp>
    </p:spTree>
    <p:extLst>
      <p:ext uri="{BB962C8B-B14F-4D97-AF65-F5344CB8AC3E}">
        <p14:creationId xmlns:p14="http://schemas.microsoft.com/office/powerpoint/2010/main" val="370920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a:ea typeface="ＭＳ Ｐゴシック" pitchFamily="34" charset="-128"/>
              </a:rPr>
              <a:t>Ryan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8225" indent="-287779" eaLnBrk="0" hangingPunct="0">
              <a:defRPr>
                <a:solidFill>
                  <a:schemeClr val="tx1"/>
                </a:solidFill>
                <a:latin typeface="Arial" pitchFamily="34" charset="0"/>
                <a:ea typeface="ＭＳ Ｐゴシック" pitchFamily="34" charset="-128"/>
              </a:defRPr>
            </a:lvl2pPr>
            <a:lvl3pPr marL="1151115" indent="-230223" eaLnBrk="0" hangingPunct="0">
              <a:defRPr>
                <a:solidFill>
                  <a:schemeClr val="tx1"/>
                </a:solidFill>
                <a:latin typeface="Arial" pitchFamily="34" charset="0"/>
                <a:ea typeface="ＭＳ Ｐゴシック" pitchFamily="34" charset="-128"/>
              </a:defRPr>
            </a:lvl3pPr>
            <a:lvl4pPr marL="1611561" indent="-230223" eaLnBrk="0" hangingPunct="0">
              <a:defRPr>
                <a:solidFill>
                  <a:schemeClr val="tx1"/>
                </a:solidFill>
                <a:latin typeface="Arial" pitchFamily="34" charset="0"/>
                <a:ea typeface="ＭＳ Ｐゴシック" pitchFamily="34" charset="-128"/>
              </a:defRPr>
            </a:lvl4pPr>
            <a:lvl5pPr marL="2072008" indent="-230223" eaLnBrk="0" hangingPunct="0">
              <a:defRPr>
                <a:solidFill>
                  <a:schemeClr val="tx1"/>
                </a:solidFill>
                <a:latin typeface="Arial" pitchFamily="34" charset="0"/>
                <a:ea typeface="ＭＳ Ｐゴシック" pitchFamily="34" charset="-128"/>
              </a:defRPr>
            </a:lvl5pPr>
            <a:lvl6pPr marL="2532454" indent="-230223" defTabSz="46044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92900" indent="-230223" defTabSz="460446" eaLnBrk="0" fontAlgn="base" hangingPunct="0">
              <a:spcBef>
                <a:spcPct val="0"/>
              </a:spcBef>
              <a:spcAft>
                <a:spcPct val="0"/>
              </a:spcAft>
              <a:defRPr>
                <a:solidFill>
                  <a:schemeClr val="tx1"/>
                </a:solidFill>
                <a:latin typeface="Arial" pitchFamily="34" charset="0"/>
                <a:ea typeface="ＭＳ Ｐゴシック" pitchFamily="34" charset="-128"/>
              </a:defRPr>
            </a:lvl7pPr>
            <a:lvl8pPr marL="3453346" indent="-230223" defTabSz="460446" eaLnBrk="0" fontAlgn="base" hangingPunct="0">
              <a:spcBef>
                <a:spcPct val="0"/>
              </a:spcBef>
              <a:spcAft>
                <a:spcPct val="0"/>
              </a:spcAft>
              <a:defRPr>
                <a:solidFill>
                  <a:schemeClr val="tx1"/>
                </a:solidFill>
                <a:latin typeface="Arial" pitchFamily="34" charset="0"/>
                <a:ea typeface="ＭＳ Ｐゴシック" pitchFamily="34" charset="-128"/>
              </a:defRPr>
            </a:lvl8pPr>
            <a:lvl9pPr marL="3913792" indent="-230223" defTabSz="46044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7F2C5FA-D4A1-4D6F-8139-5444F09AADA8}" type="slidenum">
              <a:rPr lang="en-US" altLang="en-US">
                <a:latin typeface="Calibri" pitchFamily="34" charset="0"/>
              </a:rPr>
              <a:pPr eaLnBrk="1" hangingPunct="1"/>
              <a:t>23</a:t>
            </a:fld>
            <a:endParaRPr lang="en-US" altLang="en-US" dirty="0">
              <a:latin typeface="Calibri" pitchFamily="34" charset="0"/>
            </a:endParaRPr>
          </a:p>
        </p:txBody>
      </p:sp>
    </p:spTree>
    <p:extLst>
      <p:ext uri="{BB962C8B-B14F-4D97-AF65-F5344CB8AC3E}">
        <p14:creationId xmlns:p14="http://schemas.microsoft.com/office/powerpoint/2010/main" val="20195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0395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24</a:t>
            </a:fld>
            <a:endParaRPr lang="en-US" dirty="0"/>
          </a:p>
        </p:txBody>
      </p:sp>
    </p:spTree>
    <p:extLst>
      <p:ext uri="{BB962C8B-B14F-4D97-AF65-F5344CB8AC3E}">
        <p14:creationId xmlns:p14="http://schemas.microsoft.com/office/powerpoint/2010/main" val="565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25</a:t>
            </a:fld>
            <a:endParaRPr lang="en-US" dirty="0"/>
          </a:p>
        </p:txBody>
      </p:sp>
    </p:spTree>
    <p:extLst>
      <p:ext uri="{BB962C8B-B14F-4D97-AF65-F5344CB8AC3E}">
        <p14:creationId xmlns:p14="http://schemas.microsoft.com/office/powerpoint/2010/main" val="2533789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26</a:t>
            </a:fld>
            <a:endParaRPr lang="en-US" dirty="0"/>
          </a:p>
        </p:txBody>
      </p:sp>
    </p:spTree>
    <p:extLst>
      <p:ext uri="{BB962C8B-B14F-4D97-AF65-F5344CB8AC3E}">
        <p14:creationId xmlns:p14="http://schemas.microsoft.com/office/powerpoint/2010/main" val="428812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27</a:t>
            </a:fld>
            <a:endParaRPr lang="en-US" dirty="0"/>
          </a:p>
        </p:txBody>
      </p:sp>
    </p:spTree>
    <p:extLst>
      <p:ext uri="{BB962C8B-B14F-4D97-AF65-F5344CB8AC3E}">
        <p14:creationId xmlns:p14="http://schemas.microsoft.com/office/powerpoint/2010/main" val="3065211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28</a:t>
            </a:fld>
            <a:endParaRPr lang="en-US" dirty="0"/>
          </a:p>
        </p:txBody>
      </p:sp>
    </p:spTree>
    <p:extLst>
      <p:ext uri="{BB962C8B-B14F-4D97-AF65-F5344CB8AC3E}">
        <p14:creationId xmlns:p14="http://schemas.microsoft.com/office/powerpoint/2010/main" val="4264415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29</a:t>
            </a:fld>
            <a:endParaRPr lang="en-US" dirty="0"/>
          </a:p>
        </p:txBody>
      </p:sp>
    </p:spTree>
    <p:extLst>
      <p:ext uri="{BB962C8B-B14F-4D97-AF65-F5344CB8AC3E}">
        <p14:creationId xmlns:p14="http://schemas.microsoft.com/office/powerpoint/2010/main" val="3036445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30</a:t>
            </a:fld>
            <a:endParaRPr lang="en-US" dirty="0"/>
          </a:p>
        </p:txBody>
      </p:sp>
    </p:spTree>
    <p:extLst>
      <p:ext uri="{BB962C8B-B14F-4D97-AF65-F5344CB8AC3E}">
        <p14:creationId xmlns:p14="http://schemas.microsoft.com/office/powerpoint/2010/main" val="389176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31</a:t>
            </a:fld>
            <a:endParaRPr lang="en-US" dirty="0"/>
          </a:p>
        </p:txBody>
      </p:sp>
    </p:spTree>
    <p:extLst>
      <p:ext uri="{BB962C8B-B14F-4D97-AF65-F5344CB8AC3E}">
        <p14:creationId xmlns:p14="http://schemas.microsoft.com/office/powerpoint/2010/main" val="2044300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6"/>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60212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C9072-EB39-4BAC-899A-280CF9C75042}" type="slidenum">
              <a:rPr lang="en-US" smtClean="0"/>
              <a:t>34</a:t>
            </a:fld>
            <a:endParaRPr lang="en-US"/>
          </a:p>
        </p:txBody>
      </p:sp>
    </p:spTree>
    <p:extLst>
      <p:ext uri="{BB962C8B-B14F-4D97-AF65-F5344CB8AC3E}">
        <p14:creationId xmlns:p14="http://schemas.microsoft.com/office/powerpoint/2010/main" val="335334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Promotions:</a:t>
            </a:r>
          </a:p>
          <a:p>
            <a:r>
              <a:rPr lang="en-US" dirty="0" smtClean="0"/>
              <a:t>Johanna and Stephanie</a:t>
            </a:r>
            <a:r>
              <a:rPr lang="en-US" baseline="0" dirty="0" smtClean="0"/>
              <a:t> to Senior Directors</a:t>
            </a:r>
          </a:p>
          <a:p>
            <a:r>
              <a:rPr lang="en-US" baseline="0" dirty="0" smtClean="0"/>
              <a:t>Tyler to Director</a:t>
            </a:r>
          </a:p>
          <a:p>
            <a:r>
              <a:rPr lang="en-US" baseline="0" dirty="0" smtClean="0"/>
              <a:t>Yao to Lead RFA</a:t>
            </a:r>
          </a:p>
          <a:p>
            <a:endParaRPr lang="en-US" baseline="0" dirty="0" smtClean="0"/>
          </a:p>
          <a:p>
            <a:r>
              <a:rPr lang="en-US" u="sng" baseline="0" dirty="0" smtClean="0"/>
              <a:t>Job openings and staff LOAs</a:t>
            </a:r>
          </a:p>
          <a:p>
            <a:r>
              <a:rPr lang="en-US" baseline="0" dirty="0" smtClean="0"/>
              <a:t>Executive Director (was Grace Cashman, </a:t>
            </a:r>
            <a:r>
              <a:rPr lang="en-US" baseline="0" smtClean="0"/>
              <a:t>interim Dave Lynch)</a:t>
            </a:r>
            <a:endParaRPr lang="en-US" baseline="0" dirty="0" smtClean="0"/>
          </a:p>
          <a:p>
            <a:r>
              <a:rPr lang="en-US" baseline="0" dirty="0" smtClean="0"/>
              <a:t>Research Education and Training Program Manager (new position)</a:t>
            </a:r>
          </a:p>
          <a:p>
            <a:r>
              <a:rPr lang="en-US" baseline="0" dirty="0" smtClean="0"/>
              <a:t>Manager Research Finance (was Joanna </a:t>
            </a:r>
            <a:r>
              <a:rPr lang="en-US" baseline="0" dirty="0" err="1" smtClean="0"/>
              <a:t>Senteno</a:t>
            </a:r>
            <a:r>
              <a:rPr lang="en-US" baseline="0" dirty="0" smtClean="0"/>
              <a:t>)</a:t>
            </a:r>
          </a:p>
          <a:p>
            <a:r>
              <a:rPr lang="en-US" dirty="0" smtClean="0"/>
              <a:t>Research Financial Analyst II (was ???)</a:t>
            </a:r>
          </a:p>
          <a:p>
            <a:endParaRPr lang="en-US" dirty="0" smtClean="0"/>
          </a:p>
          <a:p>
            <a:r>
              <a:rPr lang="en-US" dirty="0" smtClean="0"/>
              <a:t>Hong due to return Monday, Oct 18</a:t>
            </a:r>
          </a:p>
          <a:p>
            <a:r>
              <a:rPr lang="en-US" dirty="0" smtClean="0"/>
              <a:t>Bushra completing roll</a:t>
            </a:r>
            <a:r>
              <a:rPr lang="en-US" baseline="0" dirty="0" smtClean="0"/>
              <a:t> file, award validation/set up</a:t>
            </a:r>
          </a:p>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5</a:t>
            </a:fld>
            <a:endParaRPr lang="en-US" dirty="0"/>
          </a:p>
        </p:txBody>
      </p:sp>
    </p:spTree>
    <p:extLst>
      <p:ext uri="{BB962C8B-B14F-4D97-AF65-F5344CB8AC3E}">
        <p14:creationId xmlns:p14="http://schemas.microsoft.com/office/powerpoint/2010/main" val="3138757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3459821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C9072-EB39-4BAC-899A-280CF9C75042}" type="slidenum">
              <a:rPr lang="en-US" smtClean="0"/>
              <a:t>38</a:t>
            </a:fld>
            <a:endParaRPr lang="en-US"/>
          </a:p>
        </p:txBody>
      </p:sp>
    </p:spTree>
    <p:extLst>
      <p:ext uri="{BB962C8B-B14F-4D97-AF65-F5344CB8AC3E}">
        <p14:creationId xmlns:p14="http://schemas.microsoft.com/office/powerpoint/2010/main" val="1692590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 March 2021, Pharmacy and Compliance went live with a vendor solution that provides dual functionality that has significantly enhanced drug diversion and patient access monitoring</a:t>
            </a:r>
          </a:p>
          <a:p>
            <a:pPr lvl="1"/>
            <a:endParaRPr lang="en-US" dirty="0" smtClean="0"/>
          </a:p>
          <a:p>
            <a:pPr lvl="1"/>
            <a:r>
              <a:rPr lang="en-US" dirty="0" smtClean="0"/>
              <a:t>HIPAA mandates proactive auditing and monitoring to identify inappropriate access to patient information</a:t>
            </a:r>
          </a:p>
          <a:p>
            <a:pPr marL="344488" lvl="1" indent="0">
              <a:buNone/>
            </a:pPr>
            <a:endParaRPr lang="en-US" dirty="0" smtClean="0"/>
          </a:p>
          <a:p>
            <a:pPr lvl="1"/>
            <a:r>
              <a:rPr lang="en-US" dirty="0" smtClean="0"/>
              <a:t>Drug diversion in hospitals is a serious concern that can impact patient care, worker safety and organization finance</a:t>
            </a:r>
          </a:p>
          <a:p>
            <a:endParaRPr lang="en-US" dirty="0"/>
          </a:p>
        </p:txBody>
      </p:sp>
      <p:sp>
        <p:nvSpPr>
          <p:cNvPr id="4" name="Slide Number Placeholder 3"/>
          <p:cNvSpPr>
            <a:spLocks noGrp="1"/>
          </p:cNvSpPr>
          <p:nvPr>
            <p:ph type="sldNum" sz="quarter" idx="10"/>
          </p:nvPr>
        </p:nvSpPr>
        <p:spPr/>
        <p:txBody>
          <a:bodyPr/>
          <a:lstStyle/>
          <a:p>
            <a:fld id="{BBDC9072-EB39-4BAC-899A-280CF9C75042}" type="slidenum">
              <a:rPr lang="en-US">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07417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HIPAA, and other rules or state law require us to review and report actual or suspected privacy concerns. Workforce are reminded </a:t>
            </a:r>
            <a:r>
              <a:rPr lang="en-US" baseline="0" smtClean="0"/>
              <a:t>of the responsibility  </a:t>
            </a:r>
            <a:r>
              <a:rPr lang="en-US" baseline="0" dirty="0" smtClean="0"/>
              <a:t>to report known or suspected violations.</a:t>
            </a:r>
          </a:p>
          <a:p>
            <a:endParaRPr lang="en-US" baseline="0" dirty="0" smtClean="0"/>
          </a:p>
          <a:p>
            <a:r>
              <a:rPr lang="en-US" dirty="0" smtClean="0"/>
              <a:t>If</a:t>
            </a:r>
            <a:r>
              <a:rPr lang="en-US" baseline="0" dirty="0" smtClean="0"/>
              <a:t> you have questions about whether or not you are permitted to do something, contact us and we can work through it together. </a:t>
            </a:r>
          </a:p>
          <a:p>
            <a:r>
              <a:rPr lang="en-US" baseline="0" dirty="0" smtClean="0"/>
              <a:t>If you have concerns or wish to report an incident involving patient information, contact us so we can address the situation.</a:t>
            </a:r>
          </a:p>
          <a:p>
            <a:r>
              <a:rPr lang="en-US" baseline="0" dirty="0" smtClean="0"/>
              <a:t>If you are confused about whether or not privacy or compliance needs to be involved in a review or incident contact us and we can help determine if we need to be involved.</a:t>
            </a:r>
          </a:p>
          <a:p>
            <a:endParaRPr lang="en-US" dirty="0" smtClean="0"/>
          </a:p>
          <a:p>
            <a:r>
              <a:rPr lang="en-US" dirty="0" smtClean="0"/>
              <a:t>Importantly, you can make</a:t>
            </a:r>
            <a:r>
              <a:rPr lang="en-US" baseline="0" dirty="0" smtClean="0"/>
              <a:t> reports anonymously through our compliance hotline.</a:t>
            </a:r>
            <a:endParaRPr lang="en-US" dirty="0"/>
          </a:p>
        </p:txBody>
      </p:sp>
      <p:sp>
        <p:nvSpPr>
          <p:cNvPr id="4" name="Slide Number Placeholder 3"/>
          <p:cNvSpPr>
            <a:spLocks noGrp="1"/>
          </p:cNvSpPr>
          <p:nvPr>
            <p:ph type="sldNum" sz="quarter" idx="10"/>
          </p:nvPr>
        </p:nvSpPr>
        <p:spPr/>
        <p:txBody>
          <a:bodyPr/>
          <a:lstStyle/>
          <a:p>
            <a:fld id="{BBDC9072-EB39-4BAC-899A-280CF9C75042}" type="slidenum">
              <a:rPr lang="en-US" smtClean="0"/>
              <a:t>45</a:t>
            </a:fld>
            <a:endParaRPr lang="en-US" dirty="0"/>
          </a:p>
        </p:txBody>
      </p:sp>
    </p:spTree>
    <p:extLst>
      <p:ext uri="{BB962C8B-B14F-4D97-AF65-F5344CB8AC3E}">
        <p14:creationId xmlns:p14="http://schemas.microsoft.com/office/powerpoint/2010/main" val="124193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policies</a:t>
            </a:r>
          </a:p>
          <a:p>
            <a:r>
              <a:rPr lang="en-US" sz="1200" kern="1200" dirty="0" smtClean="0">
                <a:solidFill>
                  <a:schemeClr val="tx1"/>
                </a:solidFill>
                <a:effectLst/>
                <a:latin typeface="+mn-lt"/>
                <a:ea typeface="+mn-ea"/>
                <a:cs typeface="+mn-cs"/>
              </a:rPr>
              <a:t>BMC is audited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whether we have policies and whether we follow these policies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 recurring issues identified with protecting PHI, effort certification, timely and accurate charging expenses to sponsored awards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Policies are not discretionary, we cannot pick and choose which ones we want to follow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Policies are a shared responsibility, we each need to abide by them and advise </a:t>
            </a:r>
            <a:r>
              <a:rPr lang="en-US" sz="1200" kern="1200" baseline="0" dirty="0" smtClean="0">
                <a:solidFill>
                  <a:schemeClr val="tx1"/>
                </a:solidFill>
                <a:effectLst/>
                <a:latin typeface="+mn-lt"/>
                <a:ea typeface="+mn-ea"/>
                <a:cs typeface="+mn-cs"/>
              </a:rPr>
              <a:t>others according to policy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us needs to become more familiar with research policies to</a:t>
            </a:r>
            <a:r>
              <a:rPr lang="en-US" sz="1200" kern="1200" baseline="0" dirty="0" smtClean="0">
                <a:solidFill>
                  <a:schemeClr val="tx1"/>
                </a:solidFill>
                <a:effectLst/>
                <a:latin typeface="+mn-lt"/>
                <a:ea typeface="+mn-ea"/>
                <a:cs typeface="+mn-cs"/>
              </a:rPr>
              <a:t> this end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6</a:t>
            </a:fld>
            <a:endParaRPr lang="en-US" dirty="0"/>
          </a:p>
        </p:txBody>
      </p:sp>
    </p:spTree>
    <p:extLst>
      <p:ext uri="{BB962C8B-B14F-4D97-AF65-F5344CB8AC3E}">
        <p14:creationId xmlns:p14="http://schemas.microsoft.com/office/powerpoint/2010/main" val="315815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Operations maintains a contact list of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research administrators, finance/accounting staff, and other dept. contacts, to begin a quarterly update cycle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Continuing Resolution keeps </a:t>
            </a:r>
            <a:r>
              <a:rPr lang="en-US" sz="1200" kern="1200" dirty="0" err="1" smtClean="0">
                <a:solidFill>
                  <a:schemeClr val="tx1"/>
                </a:solidFill>
                <a:effectLst/>
                <a:latin typeface="+mn-lt"/>
                <a:ea typeface="+mn-ea"/>
                <a:cs typeface="+mn-cs"/>
              </a:rPr>
              <a:t>govt</a:t>
            </a:r>
            <a:r>
              <a:rPr lang="en-US" sz="1200" kern="1200" dirty="0" smtClean="0">
                <a:solidFill>
                  <a:schemeClr val="tx1"/>
                </a:solidFill>
                <a:effectLst/>
                <a:latin typeface="+mn-lt"/>
                <a:ea typeface="+mn-ea"/>
                <a:cs typeface="+mn-cs"/>
              </a:rPr>
              <a:t> funded thru 12/3, take action on sponsor/prior approval requests so there will be no pause/gap in funding, plan as though the federal budget will not be approved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Note: CR funding stopgap sustains federal agencies’ existing spending until Dec. 3, at which point Congress must adopt another short-term fix, called a continuing resolution, or pass a dozen appropriations bills that fund federal agencies through the 2022 fiscal year.</a:t>
            </a:r>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7</a:t>
            </a:fld>
            <a:endParaRPr lang="en-US" dirty="0"/>
          </a:p>
        </p:txBody>
      </p:sp>
    </p:spTree>
    <p:extLst>
      <p:ext uri="{BB962C8B-B14F-4D97-AF65-F5344CB8AC3E}">
        <p14:creationId xmlns:p14="http://schemas.microsoft.com/office/powerpoint/2010/main" val="296667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88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9</a:t>
            </a:fld>
            <a:endParaRPr lang="en-US" dirty="0"/>
          </a:p>
        </p:txBody>
      </p:sp>
    </p:spTree>
    <p:extLst>
      <p:ext uri="{BB962C8B-B14F-4D97-AF65-F5344CB8AC3E}">
        <p14:creationId xmlns:p14="http://schemas.microsoft.com/office/powerpoint/2010/main" val="16661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2543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13</a:t>
            </a:fld>
            <a:endParaRPr lang="en-US" dirty="0"/>
          </a:p>
        </p:txBody>
      </p:sp>
    </p:spTree>
    <p:extLst>
      <p:ext uri="{BB962C8B-B14F-4D97-AF65-F5344CB8AC3E}">
        <p14:creationId xmlns:p14="http://schemas.microsoft.com/office/powerpoint/2010/main" val="3483392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0760213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0B3D17E4-7377-4216-9C50-05985DD51B53}" type="slidenum">
              <a:rPr lang="en-US" altLang="en-US"/>
              <a:pPr>
                <a:defRPr/>
              </a:pPr>
              <a:t>‹#›</a:t>
            </a:fld>
            <a:r>
              <a:rPr lang="en-US" altLang="en-US"/>
              <a:t> </a:t>
            </a:r>
          </a:p>
        </p:txBody>
      </p:sp>
    </p:spTree>
    <p:extLst>
      <p:ext uri="{BB962C8B-B14F-4D97-AF65-F5344CB8AC3E}">
        <p14:creationId xmlns:p14="http://schemas.microsoft.com/office/powerpoint/2010/main" val="332061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rvice Line">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143000"/>
          </a:xfrm>
        </p:spPr>
        <p:txBody>
          <a:bodyPr/>
          <a:lstStyle/>
          <a:p>
            <a:r>
              <a:rPr lang="en-US"/>
              <a:t>Click to edit Master title style</a:t>
            </a:r>
          </a:p>
        </p:txBody>
      </p:sp>
      <p:sp>
        <p:nvSpPr>
          <p:cNvPr id="4" name="Rectangle 7"/>
          <p:cNvSpPr>
            <a:spLocks noGrp="1" noChangeArrowheads="1"/>
          </p:cNvSpPr>
          <p:nvPr>
            <p:ph type="body" idx="4294967295"/>
          </p:nvPr>
        </p:nvSpPr>
        <p:spPr>
          <a:xfrm>
            <a:off x="533400" y="1371600"/>
            <a:ext cx="8107052" cy="4572000"/>
          </a:xfrm>
        </p:spPr>
        <p:txBody>
          <a:bodyPr/>
          <a:lstStyle>
            <a:lvl1pPr>
              <a:defRPr baseline="0"/>
            </a:lvl1pPr>
          </a:lstStyle>
          <a:p>
            <a:pPr lvl="0"/>
            <a:r>
              <a:rPr lang="en-US" dirty="0"/>
              <a:t>Click to edit Master text style</a:t>
            </a:r>
          </a:p>
          <a:p>
            <a:pPr lvl="1"/>
            <a:r>
              <a:rPr lang="en-US" dirty="0"/>
              <a:t>Second level</a:t>
            </a:r>
          </a:p>
          <a:p>
            <a:pPr lvl="2"/>
            <a:r>
              <a:rPr lang="en-US" dirty="0"/>
              <a:t>Third level</a:t>
            </a:r>
          </a:p>
          <a:p>
            <a:pPr lvl="3"/>
            <a:r>
              <a:rPr lang="en-US" dirty="0"/>
              <a:t>Fourth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93C26A3-FC85-461B-80CB-06CBF395B453}" type="slidenum">
              <a:rPr lang="en-US" altLang="en-US"/>
              <a:pPr>
                <a:defRPr/>
              </a:pPr>
              <a:t>‹#›</a:t>
            </a:fld>
            <a:endParaRPr lang="en-US" altLang="en-US" dirty="0"/>
          </a:p>
        </p:txBody>
      </p:sp>
    </p:spTree>
    <p:extLst>
      <p:ext uri="{BB962C8B-B14F-4D97-AF65-F5344CB8AC3E}">
        <p14:creationId xmlns:p14="http://schemas.microsoft.com/office/powerpoint/2010/main" val="5996259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4879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29106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8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215840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oleObject" Target="../embeddings/oleObject1.bin"/><Relationship Id="rId5" Type="http://schemas.openxmlformats.org/officeDocument/2006/relationships/slideLayout" Target="../slideLayouts/slideLayout10.xml"/><Relationship Id="rId10" Type="http://schemas.openxmlformats.org/officeDocument/2006/relationships/tags" Target="../tags/tag2.xml"/><Relationship Id="rId4" Type="http://schemas.openxmlformats.org/officeDocument/2006/relationships/slideLayout" Target="../slideLayouts/slideLayout9.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5.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5.xml"/><Relationship Id="rId5" Type="http://schemas.openxmlformats.org/officeDocument/2006/relationships/vmlDrawing" Target="../drawings/vmlDrawing4.vml"/><Relationship Id="rId4" Type="http://schemas.openxmlformats.org/officeDocument/2006/relationships/theme" Target="../theme/theme3.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0"/>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903" r:id="rId4"/>
    <p:sldLayoutId id="2147483904" r:id="rId5"/>
    <p:sldLayoutId id="2147483905" r:id="rId6"/>
    <p:sldLayoutId id="2147483906" r:id="rId7"/>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871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bostonmedicalcenter.policytech.com/dotNet/documents/?docid=101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everydayboston.org/" TargetMode="External"/><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tags" Target="../tags/tag9.xml"/><Relationship Id="rId7" Type="http://schemas.openxmlformats.org/officeDocument/2006/relationships/image" Target="../media/image6.emf"/><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tags" Target="../tags/tag8.xml"/><Relationship Id="rId16" Type="http://schemas.openxmlformats.org/officeDocument/2006/relationships/image" Target="../media/image45.jpeg"/><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40.jpeg"/><Relationship Id="rId5" Type="http://schemas.openxmlformats.org/officeDocument/2006/relationships/notesSlide" Target="../notesSlides/notesSlide25.xml"/><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slideLayout" Target="../slideLayouts/slideLayout8.xml"/><Relationship Id="rId9" Type="http://schemas.openxmlformats.org/officeDocument/2006/relationships/image" Target="../media/image38.jpeg"/><Relationship Id="rId1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smtClean="0"/>
              <a:t>October 12</a:t>
            </a:r>
            <a:r>
              <a:rPr lang="en-US" baseline="30000" dirty="0" smtClean="0"/>
              <a:t>th</a:t>
            </a:r>
            <a:r>
              <a:rPr lang="en-US" dirty="0" smtClean="0"/>
              <a:t> Research Admin Meeting</a:t>
            </a:r>
            <a:endParaRPr lang="en-US" dirty="0"/>
          </a:p>
        </p:txBody>
      </p:sp>
    </p:spTree>
    <p:extLst>
      <p:ext uri="{BB962C8B-B14F-4D97-AF65-F5344CB8AC3E}">
        <p14:creationId xmlns:p14="http://schemas.microsoft.com/office/powerpoint/2010/main" val="13573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smtClean="0"/>
              <a:t>Research Operations Proposal Review </a:t>
            </a:r>
            <a:endParaRPr lang="en-US" sz="2400" b="0" dirty="0"/>
          </a:p>
        </p:txBody>
      </p:sp>
      <p:sp>
        <p:nvSpPr>
          <p:cNvPr id="5" name="Content Placeholder 4"/>
          <p:cNvSpPr>
            <a:spLocks noGrp="1"/>
          </p:cNvSpPr>
          <p:nvPr>
            <p:ph idx="1"/>
          </p:nvPr>
        </p:nvSpPr>
        <p:spPr/>
        <p:txBody>
          <a:bodyPr/>
          <a:lstStyle/>
          <a:p>
            <a:r>
              <a:rPr lang="en-US" sz="2000" dirty="0" smtClean="0"/>
              <a:t>Proposal review process will depend on when a final and complete application is received by Pre-Award Grant Administrator </a:t>
            </a:r>
          </a:p>
          <a:p>
            <a:endParaRPr lang="en-US" sz="2000" dirty="0" smtClean="0"/>
          </a:p>
          <a:p>
            <a:r>
              <a:rPr lang="en-US" sz="2000" dirty="0" smtClean="0"/>
              <a:t>Proposal submission policy – complete application 5 business days in advance of sponsor deadline</a:t>
            </a:r>
          </a:p>
          <a:p>
            <a:endParaRPr lang="en-US" sz="2000" dirty="0" smtClean="0"/>
          </a:p>
          <a:p>
            <a:r>
              <a:rPr lang="en-US" sz="2000" dirty="0" smtClean="0"/>
              <a:t>Proposals received later than 5 business days receive abbreviated review and no guarantee successful submission </a:t>
            </a:r>
          </a:p>
          <a:p>
            <a:endParaRPr lang="en-US" sz="2000" dirty="0"/>
          </a:p>
          <a:p>
            <a:r>
              <a:rPr lang="en-US" sz="2000" dirty="0" smtClean="0"/>
              <a:t>Corrected applications </a:t>
            </a:r>
            <a:endParaRPr lang="en-US" sz="2000" dirty="0"/>
          </a:p>
        </p:txBody>
      </p:sp>
    </p:spTree>
    <p:extLst>
      <p:ext uri="{BB962C8B-B14F-4D97-AF65-F5344CB8AC3E}">
        <p14:creationId xmlns:p14="http://schemas.microsoft.com/office/powerpoint/2010/main" val="248768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Recruitments: </a:t>
            </a:r>
            <a:endParaRPr lang="en-US" sz="2000" dirty="0" smtClean="0"/>
          </a:p>
          <a:p>
            <a:pPr lvl="1"/>
            <a:r>
              <a:rPr lang="en-US" sz="2000" dirty="0" err="1" smtClean="0"/>
              <a:t>Sr</a:t>
            </a:r>
            <a:r>
              <a:rPr lang="en-US" sz="2000" dirty="0" smtClean="0"/>
              <a:t> </a:t>
            </a:r>
            <a:r>
              <a:rPr lang="en-US" sz="2000" dirty="0" smtClean="0"/>
              <a:t>Research Finance Manager </a:t>
            </a:r>
            <a:endParaRPr lang="en-US" sz="2000" dirty="0" smtClean="0"/>
          </a:p>
          <a:p>
            <a:pPr lvl="1"/>
            <a:r>
              <a:rPr lang="en-US" sz="2000" dirty="0" smtClean="0"/>
              <a:t>Research </a:t>
            </a:r>
            <a:r>
              <a:rPr lang="en-US" sz="2000" dirty="0" smtClean="0"/>
              <a:t>Financial Analyst</a:t>
            </a:r>
          </a:p>
          <a:p>
            <a:endParaRPr lang="en-US" sz="2000" dirty="0" smtClean="0"/>
          </a:p>
          <a:p>
            <a:endParaRPr lang="en-US" sz="2000" dirty="0"/>
          </a:p>
        </p:txBody>
      </p:sp>
      <p:sp>
        <p:nvSpPr>
          <p:cNvPr id="3" name="Title 2"/>
          <p:cNvSpPr>
            <a:spLocks noGrp="1"/>
          </p:cNvSpPr>
          <p:nvPr>
            <p:ph type="title"/>
          </p:nvPr>
        </p:nvSpPr>
        <p:spPr/>
        <p:txBody>
          <a:bodyPr/>
          <a:lstStyle/>
          <a:p>
            <a:r>
              <a:rPr lang="en-US" sz="2400" b="0" dirty="0" smtClean="0"/>
              <a:t>Research Finance Update</a:t>
            </a:r>
            <a:endParaRPr lang="en-US" sz="2400" b="0" dirty="0"/>
          </a:p>
        </p:txBody>
      </p:sp>
    </p:spTree>
    <p:extLst>
      <p:ext uri="{BB962C8B-B14F-4D97-AF65-F5344CB8AC3E}">
        <p14:creationId xmlns:p14="http://schemas.microsoft.com/office/powerpoint/2010/main" val="81108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Cost Analysis &amp; Metrics </a:t>
            </a:r>
            <a:br>
              <a:rPr lang="en-US" dirty="0" smtClean="0"/>
            </a:br>
            <a:r>
              <a:rPr lang="en-US" sz="1800" dirty="0" smtClean="0"/>
              <a:t>Tyler Flack</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336233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OMB granted broad extensions for filing our FY20 Audit. The last day to file will be Dec 31</a:t>
            </a:r>
            <a:r>
              <a:rPr lang="en-US" sz="2000" baseline="30000" dirty="0" smtClean="0"/>
              <a:t>st</a:t>
            </a:r>
            <a:r>
              <a:rPr lang="en-US" sz="2000" dirty="0" smtClean="0"/>
              <a:t>, 2021.</a:t>
            </a:r>
          </a:p>
          <a:p>
            <a:endParaRPr lang="en-US" sz="2000" dirty="0" smtClean="0"/>
          </a:p>
          <a:p>
            <a:r>
              <a:rPr lang="en-US" sz="2000" dirty="0" smtClean="0"/>
              <a:t>We plan to file sooner. We are waiting on KMPG’s final signoff.</a:t>
            </a:r>
          </a:p>
          <a:p>
            <a:endParaRPr lang="en-US" sz="2000" dirty="0"/>
          </a:p>
          <a:p>
            <a:r>
              <a:rPr lang="en-US" sz="2000" dirty="0" smtClean="0"/>
              <a:t>We are receiving a repeat finding related to effort reporting.</a:t>
            </a:r>
          </a:p>
          <a:p>
            <a:pPr lvl="1"/>
            <a:r>
              <a:rPr lang="en-US" sz="2000" dirty="0" smtClean="0"/>
              <a:t>Any personnel over the salary cap </a:t>
            </a:r>
            <a:r>
              <a:rPr lang="en-US" sz="2000" b="1" i="1" u="sng" dirty="0" smtClean="0"/>
              <a:t>must</a:t>
            </a:r>
            <a:r>
              <a:rPr lang="en-US" sz="2000" dirty="0" smtClean="0"/>
              <a:t> report cost share on their effort reports (AKA PARS). This has been the biggest issue for audit.</a:t>
            </a:r>
          </a:p>
          <a:p>
            <a:pPr lvl="1"/>
            <a:r>
              <a:rPr lang="en-US" sz="2000" dirty="0" smtClean="0"/>
              <a:t>More to come</a:t>
            </a:r>
          </a:p>
          <a:p>
            <a:pPr lvl="1"/>
            <a:endParaRPr lang="en-US" sz="2000" dirty="0"/>
          </a:p>
          <a:p>
            <a:pPr lvl="1"/>
            <a:endParaRPr lang="en-US" sz="2000" dirty="0" smtClean="0"/>
          </a:p>
          <a:p>
            <a:endParaRPr lang="en-US" sz="2000" dirty="0"/>
          </a:p>
          <a:p>
            <a:endParaRPr lang="en-US" sz="2000" dirty="0" smtClean="0"/>
          </a:p>
        </p:txBody>
      </p:sp>
      <p:sp>
        <p:nvSpPr>
          <p:cNvPr id="3" name="Title 2"/>
          <p:cNvSpPr>
            <a:spLocks noGrp="1"/>
          </p:cNvSpPr>
          <p:nvPr>
            <p:ph type="title"/>
          </p:nvPr>
        </p:nvSpPr>
        <p:spPr/>
        <p:txBody>
          <a:bodyPr/>
          <a:lstStyle/>
          <a:p>
            <a:r>
              <a:rPr lang="en-US" sz="2400" b="0" dirty="0" smtClean="0"/>
              <a:t>Single Audit Updates</a:t>
            </a:r>
            <a:endParaRPr lang="en-US" sz="2400" b="0" dirty="0"/>
          </a:p>
        </p:txBody>
      </p:sp>
    </p:spTree>
    <p:extLst>
      <p:ext uri="{BB962C8B-B14F-4D97-AF65-F5344CB8AC3E}">
        <p14:creationId xmlns:p14="http://schemas.microsoft.com/office/powerpoint/2010/main" val="343868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hlinkClick r:id="rId3"/>
              </a:rPr>
              <a:t>Residual Balance </a:t>
            </a:r>
            <a:r>
              <a:rPr lang="en-US" sz="2000" dirty="0" smtClean="0">
                <a:hlinkClick r:id="rId3"/>
              </a:rPr>
              <a:t>Policy</a:t>
            </a:r>
            <a:endParaRPr lang="en-US" sz="2000" dirty="0" smtClean="0"/>
          </a:p>
          <a:p>
            <a:pPr lvl="1"/>
            <a:r>
              <a:rPr lang="en-US" sz="2000" dirty="0" smtClean="0"/>
              <a:t>All </a:t>
            </a:r>
            <a:r>
              <a:rPr lang="en-US" sz="2000" dirty="0"/>
              <a:t>allocable and allowable expenditures have been charged to the </a:t>
            </a:r>
            <a:r>
              <a:rPr lang="en-US" sz="2000" dirty="0" smtClean="0"/>
              <a:t>account</a:t>
            </a:r>
          </a:p>
          <a:p>
            <a:pPr marL="344488" lvl="1" indent="0">
              <a:buNone/>
            </a:pPr>
            <a:endParaRPr lang="en-US" sz="2000" dirty="0" smtClean="0"/>
          </a:p>
          <a:p>
            <a:pPr lvl="1"/>
            <a:r>
              <a:rPr lang="en-US" sz="2000" dirty="0"/>
              <a:t>All requests for use of residual funds in a Discretionary Account must be approved by the section chief and must be used to further </a:t>
            </a:r>
            <a:r>
              <a:rPr lang="en-US" sz="2000" dirty="0" smtClean="0"/>
              <a:t>the institution’s </a:t>
            </a:r>
            <a:r>
              <a:rPr lang="en-US" sz="2000" dirty="0"/>
              <a:t>research </a:t>
            </a:r>
            <a:r>
              <a:rPr lang="en-US" sz="2000" dirty="0" smtClean="0"/>
              <a:t>mission</a:t>
            </a:r>
          </a:p>
          <a:p>
            <a:pPr marL="344488" lvl="1" indent="0">
              <a:buNone/>
            </a:pPr>
            <a:endParaRPr lang="en-US" sz="2000" dirty="0" smtClean="0"/>
          </a:p>
          <a:p>
            <a:pPr lvl="1"/>
            <a:r>
              <a:rPr lang="en-US" sz="2000" dirty="0"/>
              <a:t>When residual funds are 25% of the total award amount received or $25,000, whichever is less, the PI must provide a written explanation for the substantial residual amount. The Associate Director of Research Finance or Director, Clinical Trial Office as applicable will review and sign all requests that exceed the aforementioned thresholds.</a:t>
            </a:r>
          </a:p>
          <a:p>
            <a:pPr marL="0" indent="0">
              <a:buNone/>
            </a:pPr>
            <a:endParaRPr lang="en-US" sz="2000" dirty="0"/>
          </a:p>
        </p:txBody>
      </p:sp>
      <p:sp>
        <p:nvSpPr>
          <p:cNvPr id="3" name="Title 2"/>
          <p:cNvSpPr>
            <a:spLocks noGrp="1"/>
          </p:cNvSpPr>
          <p:nvPr>
            <p:ph type="title"/>
          </p:nvPr>
        </p:nvSpPr>
        <p:spPr/>
        <p:txBody>
          <a:bodyPr/>
          <a:lstStyle/>
          <a:p>
            <a:r>
              <a:rPr lang="en-US" sz="2400" b="0" dirty="0"/>
              <a:t>Single Audit Updates</a:t>
            </a:r>
          </a:p>
        </p:txBody>
      </p:sp>
    </p:spTree>
    <p:extLst>
      <p:ext uri="{BB962C8B-B14F-4D97-AF65-F5344CB8AC3E}">
        <p14:creationId xmlns:p14="http://schemas.microsoft.com/office/powerpoint/2010/main" val="332248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smtClean="0"/>
              <a:t>OIG Audit Tips</a:t>
            </a:r>
            <a:r>
              <a:rPr lang="en-US" sz="2400" b="0" dirty="0"/>
              <a:t> </a:t>
            </a:r>
            <a:r>
              <a:rPr lang="en-US" sz="2400" b="0" dirty="0" smtClean="0"/>
              <a:t>to Prevent False Claims and Fraud</a:t>
            </a:r>
            <a:endParaRPr lang="en-US" sz="2400" b="0" dirty="0"/>
          </a:p>
        </p:txBody>
      </p:sp>
      <p:pic>
        <p:nvPicPr>
          <p:cNvPr id="4" name="Picture 3"/>
          <p:cNvPicPr>
            <a:picLocks noChangeAspect="1"/>
          </p:cNvPicPr>
          <p:nvPr/>
        </p:nvPicPr>
        <p:blipFill>
          <a:blip r:embed="rId3"/>
          <a:stretch>
            <a:fillRect/>
          </a:stretch>
        </p:blipFill>
        <p:spPr>
          <a:xfrm>
            <a:off x="324627" y="1167788"/>
            <a:ext cx="4110960" cy="2269475"/>
          </a:xfrm>
          <a:prstGeom prst="rect">
            <a:avLst/>
          </a:prstGeom>
        </p:spPr>
      </p:pic>
      <p:pic>
        <p:nvPicPr>
          <p:cNvPr id="5" name="Picture 4"/>
          <p:cNvPicPr>
            <a:picLocks noChangeAspect="1"/>
          </p:cNvPicPr>
          <p:nvPr/>
        </p:nvPicPr>
        <p:blipFill>
          <a:blip r:embed="rId4"/>
          <a:stretch>
            <a:fillRect/>
          </a:stretch>
        </p:blipFill>
        <p:spPr>
          <a:xfrm>
            <a:off x="4536311" y="1167787"/>
            <a:ext cx="4086172" cy="2269475"/>
          </a:xfrm>
          <a:prstGeom prst="rect">
            <a:avLst/>
          </a:prstGeom>
        </p:spPr>
      </p:pic>
      <p:pic>
        <p:nvPicPr>
          <p:cNvPr id="6" name="Picture 5"/>
          <p:cNvPicPr>
            <a:picLocks noChangeAspect="1"/>
          </p:cNvPicPr>
          <p:nvPr/>
        </p:nvPicPr>
        <p:blipFill>
          <a:blip r:embed="rId5"/>
          <a:stretch>
            <a:fillRect/>
          </a:stretch>
        </p:blipFill>
        <p:spPr>
          <a:xfrm>
            <a:off x="324627" y="3651448"/>
            <a:ext cx="4110960" cy="2269475"/>
          </a:xfrm>
          <a:prstGeom prst="rect">
            <a:avLst/>
          </a:prstGeom>
        </p:spPr>
      </p:pic>
      <p:pic>
        <p:nvPicPr>
          <p:cNvPr id="7" name="Picture 6"/>
          <p:cNvPicPr>
            <a:picLocks noChangeAspect="1"/>
          </p:cNvPicPr>
          <p:nvPr/>
        </p:nvPicPr>
        <p:blipFill>
          <a:blip r:embed="rId6"/>
          <a:stretch>
            <a:fillRect/>
          </a:stretch>
        </p:blipFill>
        <p:spPr>
          <a:xfrm>
            <a:off x="4536311" y="3651448"/>
            <a:ext cx="4086172" cy="2271957"/>
          </a:xfrm>
          <a:prstGeom prst="rect">
            <a:avLst/>
          </a:prstGeom>
        </p:spPr>
      </p:pic>
    </p:spTree>
    <p:extLst>
      <p:ext uri="{BB962C8B-B14F-4D97-AF65-F5344CB8AC3E}">
        <p14:creationId xmlns:p14="http://schemas.microsoft.com/office/powerpoint/2010/main" val="179941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smtClean="0"/>
              <a:t>OIG Audit Tips</a:t>
            </a:r>
            <a:endParaRPr lang="en-US" sz="2400" b="0" dirty="0"/>
          </a:p>
        </p:txBody>
      </p:sp>
      <p:pic>
        <p:nvPicPr>
          <p:cNvPr id="4" name="Picture 3"/>
          <p:cNvPicPr>
            <a:picLocks noChangeAspect="1"/>
          </p:cNvPicPr>
          <p:nvPr/>
        </p:nvPicPr>
        <p:blipFill>
          <a:blip r:embed="rId3"/>
          <a:stretch>
            <a:fillRect/>
          </a:stretch>
        </p:blipFill>
        <p:spPr>
          <a:xfrm>
            <a:off x="324627" y="1159087"/>
            <a:ext cx="4100716" cy="2278175"/>
          </a:xfrm>
          <a:prstGeom prst="rect">
            <a:avLst/>
          </a:prstGeom>
        </p:spPr>
      </p:pic>
      <p:pic>
        <p:nvPicPr>
          <p:cNvPr id="5" name="Picture 4"/>
          <p:cNvPicPr>
            <a:picLocks noChangeAspect="1"/>
          </p:cNvPicPr>
          <p:nvPr/>
        </p:nvPicPr>
        <p:blipFill>
          <a:blip r:embed="rId4"/>
          <a:stretch>
            <a:fillRect/>
          </a:stretch>
        </p:blipFill>
        <p:spPr>
          <a:xfrm>
            <a:off x="4630511" y="1159087"/>
            <a:ext cx="4158663" cy="2278175"/>
          </a:xfrm>
          <a:prstGeom prst="rect">
            <a:avLst/>
          </a:prstGeom>
        </p:spPr>
      </p:pic>
      <p:pic>
        <p:nvPicPr>
          <p:cNvPr id="6" name="Picture 5"/>
          <p:cNvPicPr>
            <a:picLocks noChangeAspect="1"/>
          </p:cNvPicPr>
          <p:nvPr/>
        </p:nvPicPr>
        <p:blipFill>
          <a:blip r:embed="rId5"/>
          <a:stretch>
            <a:fillRect/>
          </a:stretch>
        </p:blipFill>
        <p:spPr>
          <a:xfrm>
            <a:off x="324627" y="3710477"/>
            <a:ext cx="4100716" cy="2275054"/>
          </a:xfrm>
          <a:prstGeom prst="rect">
            <a:avLst/>
          </a:prstGeom>
        </p:spPr>
      </p:pic>
      <p:pic>
        <p:nvPicPr>
          <p:cNvPr id="7" name="Picture 6"/>
          <p:cNvPicPr>
            <a:picLocks noChangeAspect="1"/>
          </p:cNvPicPr>
          <p:nvPr/>
        </p:nvPicPr>
        <p:blipFill>
          <a:blip r:embed="rId6"/>
          <a:stretch>
            <a:fillRect/>
          </a:stretch>
        </p:blipFill>
        <p:spPr>
          <a:xfrm>
            <a:off x="4630511" y="3691553"/>
            <a:ext cx="4158663" cy="2312901"/>
          </a:xfrm>
          <a:prstGeom prst="rect">
            <a:avLst/>
          </a:prstGeom>
        </p:spPr>
      </p:pic>
    </p:spTree>
    <p:extLst>
      <p:ext uri="{BB962C8B-B14F-4D97-AF65-F5344CB8AC3E}">
        <p14:creationId xmlns:p14="http://schemas.microsoft.com/office/powerpoint/2010/main" val="47781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smtClean="0"/>
              <a:t>OIG Audit Tips</a:t>
            </a:r>
            <a:endParaRPr lang="en-US" sz="2400" b="0" dirty="0"/>
          </a:p>
        </p:txBody>
      </p:sp>
      <p:pic>
        <p:nvPicPr>
          <p:cNvPr id="2" name="Picture 1"/>
          <p:cNvPicPr>
            <a:picLocks noChangeAspect="1"/>
          </p:cNvPicPr>
          <p:nvPr/>
        </p:nvPicPr>
        <p:blipFill>
          <a:blip r:embed="rId3"/>
          <a:stretch>
            <a:fillRect/>
          </a:stretch>
        </p:blipFill>
        <p:spPr>
          <a:xfrm>
            <a:off x="264782" y="1225188"/>
            <a:ext cx="4122143" cy="2278175"/>
          </a:xfrm>
          <a:prstGeom prst="rect">
            <a:avLst/>
          </a:prstGeom>
        </p:spPr>
      </p:pic>
      <p:pic>
        <p:nvPicPr>
          <p:cNvPr id="5" name="Picture 4"/>
          <p:cNvPicPr>
            <a:picLocks noChangeAspect="1"/>
          </p:cNvPicPr>
          <p:nvPr/>
        </p:nvPicPr>
        <p:blipFill>
          <a:blip r:embed="rId4"/>
          <a:stretch>
            <a:fillRect/>
          </a:stretch>
        </p:blipFill>
        <p:spPr>
          <a:xfrm>
            <a:off x="4605050" y="1225188"/>
            <a:ext cx="4134113" cy="2290445"/>
          </a:xfrm>
          <a:prstGeom prst="rect">
            <a:avLst/>
          </a:prstGeom>
        </p:spPr>
      </p:pic>
      <p:pic>
        <p:nvPicPr>
          <p:cNvPr id="6" name="Picture 5"/>
          <p:cNvPicPr>
            <a:picLocks noChangeAspect="1"/>
          </p:cNvPicPr>
          <p:nvPr/>
        </p:nvPicPr>
        <p:blipFill>
          <a:blip r:embed="rId5"/>
          <a:stretch>
            <a:fillRect/>
          </a:stretch>
        </p:blipFill>
        <p:spPr>
          <a:xfrm>
            <a:off x="264782" y="3774416"/>
            <a:ext cx="4122143" cy="2258169"/>
          </a:xfrm>
          <a:prstGeom prst="rect">
            <a:avLst/>
          </a:prstGeom>
        </p:spPr>
      </p:pic>
      <p:pic>
        <p:nvPicPr>
          <p:cNvPr id="7" name="Picture 6"/>
          <p:cNvPicPr>
            <a:picLocks noChangeAspect="1"/>
          </p:cNvPicPr>
          <p:nvPr/>
        </p:nvPicPr>
        <p:blipFill>
          <a:blip r:embed="rId6"/>
          <a:stretch>
            <a:fillRect/>
          </a:stretch>
        </p:blipFill>
        <p:spPr>
          <a:xfrm>
            <a:off x="4605051" y="3763399"/>
            <a:ext cx="4134112" cy="2290445"/>
          </a:xfrm>
          <a:prstGeom prst="rect">
            <a:avLst/>
          </a:prstGeom>
        </p:spPr>
      </p:pic>
    </p:spTree>
    <p:extLst>
      <p:ext uri="{BB962C8B-B14F-4D97-AF65-F5344CB8AC3E}">
        <p14:creationId xmlns:p14="http://schemas.microsoft.com/office/powerpoint/2010/main" val="132658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smtClean="0"/>
              <a:t>OIG Audit Tips</a:t>
            </a:r>
            <a:endParaRPr lang="en-US" sz="2400" b="0" dirty="0"/>
          </a:p>
        </p:txBody>
      </p:sp>
      <p:pic>
        <p:nvPicPr>
          <p:cNvPr id="2" name="Picture 1"/>
          <p:cNvPicPr>
            <a:picLocks noChangeAspect="1"/>
          </p:cNvPicPr>
          <p:nvPr/>
        </p:nvPicPr>
        <p:blipFill>
          <a:blip r:embed="rId3"/>
          <a:stretch>
            <a:fillRect/>
          </a:stretch>
        </p:blipFill>
        <p:spPr>
          <a:xfrm>
            <a:off x="286816" y="1366091"/>
            <a:ext cx="4073870" cy="2257069"/>
          </a:xfrm>
          <a:prstGeom prst="rect">
            <a:avLst/>
          </a:prstGeom>
        </p:spPr>
      </p:pic>
      <p:pic>
        <p:nvPicPr>
          <p:cNvPr id="4" name="Picture 3"/>
          <p:cNvPicPr>
            <a:picLocks noChangeAspect="1"/>
          </p:cNvPicPr>
          <p:nvPr/>
        </p:nvPicPr>
        <p:blipFill>
          <a:blip r:embed="rId4"/>
          <a:stretch>
            <a:fillRect/>
          </a:stretch>
        </p:blipFill>
        <p:spPr>
          <a:xfrm>
            <a:off x="4550139" y="1366092"/>
            <a:ext cx="4078367" cy="2257069"/>
          </a:xfrm>
          <a:prstGeom prst="rect">
            <a:avLst/>
          </a:prstGeom>
        </p:spPr>
      </p:pic>
    </p:spTree>
    <p:extLst>
      <p:ext uri="{BB962C8B-B14F-4D97-AF65-F5344CB8AC3E}">
        <p14:creationId xmlns:p14="http://schemas.microsoft.com/office/powerpoint/2010/main" val="172467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CTO </a:t>
            </a:r>
            <a:r>
              <a:rPr lang="en-US" dirty="0" smtClean="0"/>
              <a:t>Updates</a:t>
            </a:r>
            <a:r>
              <a:rPr lang="en-US" dirty="0" smtClean="0"/>
              <a:t/>
            </a:r>
            <a:br>
              <a:rPr lang="en-US" dirty="0" smtClean="0"/>
            </a:br>
            <a:r>
              <a:rPr lang="en-US" sz="1800" dirty="0" smtClean="0"/>
              <a:t>Michael Porreca</a:t>
            </a:r>
            <a:r>
              <a:rPr lang="en-US" dirty="0"/>
              <a:t/>
            </a:r>
            <a:br>
              <a:rPr lang="en-US" dirty="0"/>
            </a:b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66688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319395"/>
            <a:ext cx="6383579" cy="502445"/>
          </a:xfrm>
        </p:spPr>
        <p:txBody>
          <a:bodyPr/>
          <a:lstStyle/>
          <a:p>
            <a:r>
              <a:rPr lang="en-US" dirty="0" smtClean="0"/>
              <a:t>Agenda</a:t>
            </a:r>
            <a:endParaRPr lang="en-US" dirty="0"/>
          </a:p>
        </p:txBody>
      </p:sp>
      <p:sp>
        <p:nvSpPr>
          <p:cNvPr id="3" name="Subtitle 2"/>
          <p:cNvSpPr>
            <a:spLocks noGrp="1"/>
          </p:cNvSpPr>
          <p:nvPr>
            <p:ph type="subTitle" idx="1"/>
          </p:nvPr>
        </p:nvSpPr>
        <p:spPr>
          <a:xfrm>
            <a:off x="2374053" y="2721701"/>
            <a:ext cx="6769947" cy="3659976"/>
          </a:xfrm>
        </p:spPr>
        <p:txBody>
          <a:bodyPr/>
          <a:lstStyle/>
          <a:p>
            <a:r>
              <a:rPr lang="en-US" sz="1500" dirty="0" smtClean="0"/>
              <a:t>9:00am – 9:05am</a:t>
            </a:r>
            <a:endParaRPr lang="en-US" sz="1500" dirty="0"/>
          </a:p>
          <a:p>
            <a:r>
              <a:rPr lang="en-US" sz="1500" dirty="0"/>
              <a:t>Welcome: </a:t>
            </a:r>
            <a:r>
              <a:rPr lang="en-US" sz="1500" dirty="0" smtClean="0"/>
              <a:t>Johanna on behalf of David </a:t>
            </a:r>
            <a:r>
              <a:rPr lang="en-US" sz="1500" dirty="0"/>
              <a:t>Lynch</a:t>
            </a:r>
          </a:p>
          <a:p>
            <a:r>
              <a:rPr lang="en-US" sz="1500" dirty="0"/>
              <a:t> </a:t>
            </a:r>
          </a:p>
          <a:p>
            <a:r>
              <a:rPr lang="en-US" sz="1500" dirty="0" smtClean="0"/>
              <a:t>9:05am – 9:45am</a:t>
            </a:r>
            <a:endParaRPr lang="en-US" sz="1500" dirty="0"/>
          </a:p>
          <a:p>
            <a:r>
              <a:rPr lang="en-US" sz="1500" dirty="0"/>
              <a:t>Research Operations and Accounting </a:t>
            </a:r>
            <a:r>
              <a:rPr lang="en-US" sz="1500" dirty="0" smtClean="0"/>
              <a:t>updates with </a:t>
            </a:r>
            <a:r>
              <a:rPr lang="en-US" sz="1500" dirty="0" err="1" smtClean="0"/>
              <a:t>Kaity</a:t>
            </a:r>
            <a:r>
              <a:rPr lang="en-US" sz="1500" dirty="0" smtClean="0"/>
              <a:t> Clifford</a:t>
            </a:r>
            <a:endParaRPr lang="en-US" sz="1500" dirty="0"/>
          </a:p>
          <a:p>
            <a:r>
              <a:rPr lang="en-US" sz="1500" dirty="0"/>
              <a:t> </a:t>
            </a:r>
          </a:p>
          <a:p>
            <a:r>
              <a:rPr lang="en-US" sz="1500" dirty="0" smtClean="0"/>
              <a:t>9:45am – 10:00am</a:t>
            </a:r>
            <a:endParaRPr lang="en-US" sz="1500" dirty="0"/>
          </a:p>
          <a:p>
            <a:r>
              <a:rPr lang="en-US" sz="1500" dirty="0"/>
              <a:t>CRN Inclusive Research </a:t>
            </a:r>
            <a:r>
              <a:rPr lang="en-US" sz="1500" dirty="0" smtClean="0"/>
              <a:t>Practices</a:t>
            </a:r>
          </a:p>
          <a:p>
            <a:endParaRPr lang="en-US" sz="1500" dirty="0"/>
          </a:p>
          <a:p>
            <a:r>
              <a:rPr lang="en-US" sz="1500" dirty="0" smtClean="0"/>
              <a:t>10:00am – 10:30am</a:t>
            </a:r>
          </a:p>
          <a:p>
            <a:r>
              <a:rPr lang="en-US" sz="1500" dirty="0"/>
              <a:t>“Minimum Necessary” and PHI with external </a:t>
            </a:r>
            <a:r>
              <a:rPr lang="en-US" sz="1500" dirty="0" smtClean="0"/>
              <a:t>parties with </a:t>
            </a:r>
            <a:r>
              <a:rPr lang="en-US" sz="1500" dirty="0"/>
              <a:t>Privacy </a:t>
            </a:r>
            <a:endParaRPr lang="en-US" sz="1500" dirty="0" smtClean="0"/>
          </a:p>
        </p:txBody>
      </p:sp>
    </p:spTree>
    <p:extLst>
      <p:ext uri="{BB962C8B-B14F-4D97-AF65-F5344CB8AC3E}">
        <p14:creationId xmlns:p14="http://schemas.microsoft.com/office/powerpoint/2010/main" val="2925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100" dirty="0" err="1" smtClean="0"/>
              <a:t>ClinCard</a:t>
            </a:r>
            <a:r>
              <a:rPr lang="en-US" sz="1100" dirty="0" smtClean="0"/>
              <a:t> </a:t>
            </a:r>
            <a:r>
              <a:rPr lang="en-US" sz="1100" dirty="0"/>
              <a:t>process </a:t>
            </a:r>
            <a:r>
              <a:rPr lang="en-US" sz="1100" dirty="0" smtClean="0"/>
              <a:t>updates</a:t>
            </a:r>
          </a:p>
          <a:p>
            <a:pPr lvl="1"/>
            <a:r>
              <a:rPr lang="en-US" sz="1100" dirty="0" smtClean="0"/>
              <a:t>Updated FAQ for participants will contain additional tips for how they may avoid fees</a:t>
            </a:r>
          </a:p>
          <a:p>
            <a:pPr lvl="1"/>
            <a:r>
              <a:rPr lang="en-US" sz="1100" dirty="0" smtClean="0"/>
              <a:t>CTO will be managing all </a:t>
            </a:r>
            <a:r>
              <a:rPr lang="en-US" sz="1100" dirty="0" err="1" smtClean="0"/>
              <a:t>ClinCard</a:t>
            </a:r>
            <a:r>
              <a:rPr lang="en-US" sz="1100" dirty="0" smtClean="0"/>
              <a:t> setups and card disbursements, including funds outside of Research</a:t>
            </a:r>
          </a:p>
          <a:p>
            <a:pPr lvl="1"/>
            <a:r>
              <a:rPr lang="en-US" sz="1100" dirty="0" smtClean="0"/>
              <a:t>Monthly </a:t>
            </a:r>
            <a:r>
              <a:rPr lang="en-US" sz="1100" dirty="0" err="1" smtClean="0"/>
              <a:t>ClinCard</a:t>
            </a:r>
            <a:r>
              <a:rPr lang="en-US" sz="1100" dirty="0" smtClean="0"/>
              <a:t> and Velos training</a:t>
            </a:r>
          </a:p>
          <a:p>
            <a:pPr marL="344488" lvl="1" indent="0">
              <a:buNone/>
            </a:pPr>
            <a:endParaRPr lang="en-US" sz="1100" dirty="0"/>
          </a:p>
          <a:p>
            <a:r>
              <a:rPr lang="en-US" sz="1100" dirty="0" smtClean="0"/>
              <a:t>Pre-award </a:t>
            </a:r>
            <a:r>
              <a:rPr lang="en-US" sz="1100" dirty="0"/>
              <a:t>tracker </a:t>
            </a:r>
            <a:r>
              <a:rPr lang="en-US" sz="1100" dirty="0" smtClean="0"/>
              <a:t>report</a:t>
            </a:r>
          </a:p>
          <a:p>
            <a:pPr lvl="1"/>
            <a:r>
              <a:rPr lang="en-US" sz="1100" dirty="0" smtClean="0"/>
              <a:t>Are testing out a few samples with the community and aim to use this type of report regularly prior to December.</a:t>
            </a:r>
          </a:p>
          <a:p>
            <a:pPr lvl="1"/>
            <a:r>
              <a:rPr lang="en-US" sz="1100" dirty="0" smtClean="0"/>
              <a:t>Frequency and content are still being tweaked</a:t>
            </a:r>
            <a:endParaRPr lang="en-US" sz="1100" dirty="0"/>
          </a:p>
          <a:p>
            <a:endParaRPr lang="en-US" sz="1100" dirty="0"/>
          </a:p>
        </p:txBody>
      </p:sp>
      <p:sp>
        <p:nvSpPr>
          <p:cNvPr id="5" name="Text Placeholder 4"/>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normAutofit/>
          </a:bodyPr>
          <a:lstStyle/>
          <a:p>
            <a:r>
              <a:rPr lang="en-US" kern="0" dirty="0" smtClean="0">
                <a:solidFill>
                  <a:srgbClr val="002960"/>
                </a:solidFill>
              </a:rPr>
              <a:t>CTO Updates</a:t>
            </a:r>
            <a:endParaRPr lang="en-US" dirty="0"/>
          </a:p>
        </p:txBody>
      </p:sp>
      <p:pic>
        <p:nvPicPr>
          <p:cNvPr id="7" name="Picture 6"/>
          <p:cNvPicPr>
            <a:picLocks noChangeAspect="1"/>
          </p:cNvPicPr>
          <p:nvPr/>
        </p:nvPicPr>
        <p:blipFill>
          <a:blip r:embed="rId3"/>
          <a:stretch>
            <a:fillRect/>
          </a:stretch>
        </p:blipFill>
        <p:spPr>
          <a:xfrm>
            <a:off x="173829" y="3879990"/>
            <a:ext cx="7545889" cy="2361956"/>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73829" y="3219460"/>
            <a:ext cx="8058150" cy="484639"/>
          </a:xfrm>
          <a:prstGeom prst="rect">
            <a:avLst/>
          </a:prstGeom>
        </p:spPr>
      </p:pic>
    </p:spTree>
    <p:extLst>
      <p:ext uri="{BB962C8B-B14F-4D97-AF65-F5344CB8AC3E}">
        <p14:creationId xmlns:p14="http://schemas.microsoft.com/office/powerpoint/2010/main" val="411607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6919" y="3163818"/>
            <a:ext cx="6184605" cy="1139296"/>
          </a:xfrm>
        </p:spPr>
        <p:txBody>
          <a:bodyPr/>
          <a:lstStyle/>
          <a:p>
            <a:r>
              <a:rPr lang="en-US" sz="3200" dirty="0">
                <a:solidFill>
                  <a:srgbClr val="004F6B"/>
                </a:solidFill>
              </a:rPr>
              <a:t>Clinical Research Network</a:t>
            </a:r>
            <a:r>
              <a:rPr lang="en-US" sz="2800" dirty="0">
                <a:solidFill>
                  <a:srgbClr val="004F6B"/>
                </a:solidFill>
              </a:rPr>
              <a:t/>
            </a:r>
            <a:br>
              <a:rPr lang="en-US" sz="2800" dirty="0">
                <a:solidFill>
                  <a:srgbClr val="004F6B"/>
                </a:solidFill>
              </a:rPr>
            </a:br>
            <a:r>
              <a:rPr lang="en-US" dirty="0">
                <a:solidFill>
                  <a:srgbClr val="57A2D5"/>
                </a:solidFill>
              </a:rPr>
              <a:t>Committed to Diversity and Inclusion</a:t>
            </a:r>
            <a:br>
              <a:rPr lang="en-US" dirty="0">
                <a:solidFill>
                  <a:srgbClr val="57A2D5"/>
                </a:solidFill>
              </a:rPr>
            </a:br>
            <a:r>
              <a:rPr lang="en-US" dirty="0">
                <a:solidFill>
                  <a:srgbClr val="57A2D5"/>
                </a:solidFill>
              </a:rPr>
              <a:t/>
            </a:r>
            <a:br>
              <a:rPr lang="en-US" dirty="0">
                <a:solidFill>
                  <a:srgbClr val="57A2D5"/>
                </a:solidFill>
              </a:rPr>
            </a:br>
            <a:r>
              <a:rPr lang="en-US" dirty="0">
                <a:solidFill>
                  <a:srgbClr val="57A2D5"/>
                </a:solidFill>
              </a:rPr>
              <a:t/>
            </a:r>
            <a:br>
              <a:rPr lang="en-US" dirty="0">
                <a:solidFill>
                  <a:srgbClr val="57A2D5"/>
                </a:solidFill>
              </a:rPr>
            </a:br>
            <a:r>
              <a:rPr lang="en-US" u="sng" dirty="0">
                <a:solidFill>
                  <a:srgbClr val="FF0000"/>
                </a:solidFill>
              </a:rPr>
              <a:t/>
            </a:r>
            <a:br>
              <a:rPr lang="en-US" u="sng" dirty="0">
                <a:solidFill>
                  <a:srgbClr val="FF0000"/>
                </a:solidFill>
              </a:rPr>
            </a:br>
            <a:endParaRPr lang="en-US" dirty="0">
              <a:solidFill>
                <a:srgbClr val="004F6B"/>
              </a:solidFill>
            </a:endParaRPr>
          </a:p>
        </p:txBody>
      </p:sp>
      <p:sp>
        <p:nvSpPr>
          <p:cNvPr id="4" name="Subtitle 2"/>
          <p:cNvSpPr txBox="1">
            <a:spLocks/>
          </p:cNvSpPr>
          <p:nvPr/>
        </p:nvSpPr>
        <p:spPr>
          <a:xfrm>
            <a:off x="2969048" y="3733466"/>
            <a:ext cx="5036084" cy="6463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Wingdings" panose="05000000000000000000" pitchFamily="2" charset="2"/>
              <a:buNone/>
              <a:defRPr sz="200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chemeClr val="tx2"/>
              </a:buClr>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endParaRPr lang="en-US" i="1" dirty="0">
              <a:solidFill>
                <a:schemeClr val="tx1"/>
              </a:solidFill>
            </a:endParaRPr>
          </a:p>
        </p:txBody>
      </p:sp>
      <p:sp>
        <p:nvSpPr>
          <p:cNvPr id="5" name="Subtitle 4">
            <a:extLst>
              <a:ext uri="{FF2B5EF4-FFF2-40B4-BE49-F238E27FC236}">
                <a16:creationId xmlns:a16="http://schemas.microsoft.com/office/drawing/2014/main" id="{8DAD3A87-2E24-447B-AE03-5C860BB5AACE}"/>
              </a:ext>
            </a:extLst>
          </p:cNvPr>
          <p:cNvSpPr>
            <a:spLocks noGrp="1"/>
          </p:cNvSpPr>
          <p:nvPr>
            <p:ph type="subTitle" idx="1"/>
          </p:nvPr>
        </p:nvSpPr>
        <p:spPr>
          <a:xfrm>
            <a:off x="2969047" y="3602038"/>
            <a:ext cx="6021605" cy="1674220"/>
          </a:xfrm>
        </p:spPr>
        <p:txBody>
          <a:bodyPr>
            <a:normAutofit/>
          </a:bodyPr>
          <a:lstStyle/>
          <a:p>
            <a:pPr>
              <a:spcBef>
                <a:spcPts val="1200"/>
              </a:spcBef>
            </a:pPr>
            <a:r>
              <a:rPr lang="en-US" sz="1800" dirty="0">
                <a:solidFill>
                  <a:schemeClr val="tx1">
                    <a:lumMod val="75000"/>
                    <a:lumOff val="25000"/>
                  </a:schemeClr>
                </a:solidFill>
              </a:rPr>
              <a:t>Hope White, CEAL Community Engagement Ambassador</a:t>
            </a:r>
          </a:p>
          <a:p>
            <a:pPr>
              <a:spcBef>
                <a:spcPts val="1200"/>
              </a:spcBef>
            </a:pPr>
            <a:r>
              <a:rPr lang="en-US" sz="1800" dirty="0">
                <a:solidFill>
                  <a:schemeClr val="tx1">
                    <a:lumMod val="75000"/>
                    <a:lumOff val="25000"/>
                  </a:schemeClr>
                </a:solidFill>
              </a:rPr>
              <a:t>Ryan Schroeder – Director, CRN</a:t>
            </a:r>
          </a:p>
          <a:p>
            <a:pPr>
              <a:spcBef>
                <a:spcPts val="1200"/>
              </a:spcBef>
            </a:pPr>
            <a:r>
              <a:rPr lang="en-US" sz="1800" dirty="0">
                <a:solidFill>
                  <a:schemeClr val="tx1">
                    <a:lumMod val="75000"/>
                    <a:lumOff val="25000"/>
                  </a:schemeClr>
                </a:solidFill>
              </a:rPr>
              <a:t>Stephanie Lorfils, Community Engagement &amp; Recruitment Specialist</a:t>
            </a:r>
          </a:p>
          <a:p>
            <a:pPr>
              <a:spcBef>
                <a:spcPts val="1200"/>
              </a:spcBef>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9681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C6BAB-0C73-43C5-A91F-61BE7ED2C620}"/>
              </a:ext>
            </a:extLst>
          </p:cNvPr>
          <p:cNvSpPr>
            <a:spLocks noGrp="1"/>
          </p:cNvSpPr>
          <p:nvPr>
            <p:ph type="sldNum" sz="quarter" idx="10"/>
          </p:nvPr>
        </p:nvSpPr>
        <p:spPr/>
        <p:txBody>
          <a:bodyPr/>
          <a:lstStyle/>
          <a:p>
            <a:endParaRPr lang="en-US" altLang="en-US" dirty="0"/>
          </a:p>
        </p:txBody>
      </p:sp>
      <p:sp>
        <p:nvSpPr>
          <p:cNvPr id="8" name="Rectangle 7">
            <a:extLst>
              <a:ext uri="{FF2B5EF4-FFF2-40B4-BE49-F238E27FC236}">
                <a16:creationId xmlns:a16="http://schemas.microsoft.com/office/drawing/2014/main" id="{755DBF85-DA0D-4F0D-8C9A-EF07C7E77156}"/>
              </a:ext>
            </a:extLst>
          </p:cNvPr>
          <p:cNvSpPr/>
          <p:nvPr/>
        </p:nvSpPr>
        <p:spPr>
          <a:xfrm>
            <a:off x="0" y="657616"/>
            <a:ext cx="9144000" cy="51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EA9BD52-E838-42ED-B15D-B62E29653E74}"/>
              </a:ext>
            </a:extLst>
          </p:cNvPr>
          <p:cNvSpPr/>
          <p:nvPr/>
        </p:nvSpPr>
        <p:spPr>
          <a:xfrm>
            <a:off x="0" y="6244225"/>
            <a:ext cx="9144000" cy="61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BDB0D6E-11AF-4C8B-BF09-EA6C410A05AB}"/>
              </a:ext>
            </a:extLst>
          </p:cNvPr>
          <p:cNvPicPr>
            <a:picLocks noChangeAspect="1"/>
          </p:cNvPicPr>
          <p:nvPr/>
        </p:nvPicPr>
        <p:blipFill rotWithShape="1">
          <a:blip r:embed="rId3"/>
          <a:srcRect l="1491" t="17702" r="4224" b="9720"/>
          <a:stretch/>
        </p:blipFill>
        <p:spPr>
          <a:xfrm>
            <a:off x="0" y="0"/>
            <a:ext cx="9152720" cy="4696949"/>
          </a:xfrm>
          <a:prstGeom prst="rect">
            <a:avLst/>
          </a:prstGeom>
        </p:spPr>
      </p:pic>
      <p:graphicFrame>
        <p:nvGraphicFramePr>
          <p:cNvPr id="14" name="Table 13">
            <a:extLst>
              <a:ext uri="{FF2B5EF4-FFF2-40B4-BE49-F238E27FC236}">
                <a16:creationId xmlns:a16="http://schemas.microsoft.com/office/drawing/2014/main" id="{7EC69CD7-5198-4305-ACCB-07E367E1922D}"/>
              </a:ext>
            </a:extLst>
          </p:cNvPr>
          <p:cNvGraphicFramePr>
            <a:graphicFrameLocks noGrp="1"/>
          </p:cNvGraphicFramePr>
          <p:nvPr>
            <p:extLst/>
          </p:nvPr>
        </p:nvGraphicFramePr>
        <p:xfrm>
          <a:off x="-8720" y="4713987"/>
          <a:ext cx="9152720" cy="2144012"/>
        </p:xfrm>
        <a:graphic>
          <a:graphicData uri="http://schemas.openxmlformats.org/drawingml/2006/table">
            <a:tbl>
              <a:tblPr>
                <a:effectLst>
                  <a:outerShdw blurRad="50800" dist="38100" dir="16200000" rotWithShape="0">
                    <a:prstClr val="black">
                      <a:alpha val="40000"/>
                    </a:prstClr>
                  </a:outerShdw>
                </a:effectLst>
                <a:tableStyleId>{D113A9D2-9D6B-4929-AA2D-F23B5EE8CBE7}</a:tableStyleId>
              </a:tblPr>
              <a:tblGrid>
                <a:gridCol w="1830544">
                  <a:extLst>
                    <a:ext uri="{9D8B030D-6E8A-4147-A177-3AD203B41FA5}">
                      <a16:colId xmlns:a16="http://schemas.microsoft.com/office/drawing/2014/main" val="2150901608"/>
                    </a:ext>
                  </a:extLst>
                </a:gridCol>
                <a:gridCol w="1830544">
                  <a:extLst>
                    <a:ext uri="{9D8B030D-6E8A-4147-A177-3AD203B41FA5}">
                      <a16:colId xmlns:a16="http://schemas.microsoft.com/office/drawing/2014/main" val="2326043713"/>
                    </a:ext>
                  </a:extLst>
                </a:gridCol>
                <a:gridCol w="1830544">
                  <a:extLst>
                    <a:ext uri="{9D8B030D-6E8A-4147-A177-3AD203B41FA5}">
                      <a16:colId xmlns:a16="http://schemas.microsoft.com/office/drawing/2014/main" val="2217634031"/>
                    </a:ext>
                  </a:extLst>
                </a:gridCol>
                <a:gridCol w="1830544">
                  <a:extLst>
                    <a:ext uri="{9D8B030D-6E8A-4147-A177-3AD203B41FA5}">
                      <a16:colId xmlns:a16="http://schemas.microsoft.com/office/drawing/2014/main" val="690507994"/>
                    </a:ext>
                  </a:extLst>
                </a:gridCol>
                <a:gridCol w="1830544">
                  <a:extLst>
                    <a:ext uri="{9D8B030D-6E8A-4147-A177-3AD203B41FA5}">
                      <a16:colId xmlns:a16="http://schemas.microsoft.com/office/drawing/2014/main" val="2127767671"/>
                    </a:ext>
                  </a:extLst>
                </a:gridCol>
              </a:tblGrid>
              <a:tr h="994241">
                <a:tc>
                  <a:txBody>
                    <a:bodyPr/>
                    <a:lstStyle/>
                    <a:p>
                      <a:pPr algn="l" fontAlgn="b"/>
                      <a:r>
                        <a:rPr lang="en-US" sz="1400" b="1" dirty="0">
                          <a:solidFill>
                            <a:srgbClr val="391727"/>
                          </a:solidFill>
                          <a:effectLst/>
                        </a:rPr>
                        <a:t>Rate ratios compared to White, Non-Hispanic persons</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algn="l" fontAlgn="b"/>
                      <a:r>
                        <a:rPr lang="en-US" sz="1400" b="1" dirty="0">
                          <a:solidFill>
                            <a:srgbClr val="391727"/>
                          </a:solidFill>
                          <a:effectLst/>
                        </a:rPr>
                        <a:t>American Indian or Alaska Native, Non-Hispanic persons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algn="l" fontAlgn="b"/>
                      <a:r>
                        <a:rPr lang="en-US" sz="1400" b="1" dirty="0">
                          <a:solidFill>
                            <a:srgbClr val="391727"/>
                          </a:solidFill>
                          <a:effectLst/>
                        </a:rPr>
                        <a:t>Asian, Non-Hispanic persons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algn="l" fontAlgn="b"/>
                      <a:r>
                        <a:rPr lang="en-US" sz="1400" b="1" dirty="0">
                          <a:solidFill>
                            <a:srgbClr val="391727"/>
                          </a:solidFill>
                          <a:effectLst/>
                        </a:rPr>
                        <a:t>Black or African American, Non-Hispanic persons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algn="l" fontAlgn="b"/>
                      <a:r>
                        <a:rPr lang="en-US" sz="1400" b="1" dirty="0">
                          <a:solidFill>
                            <a:srgbClr val="391727"/>
                          </a:solidFill>
                          <a:effectLst/>
                        </a:rPr>
                        <a:t>Hispanic or Latino persons</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extLst>
                  <a:ext uri="{0D108BD9-81ED-4DB2-BD59-A6C34878D82A}">
                    <a16:rowId xmlns:a16="http://schemas.microsoft.com/office/drawing/2014/main" val="2771146186"/>
                  </a:ext>
                </a:extLst>
              </a:tr>
              <a:tr h="383257">
                <a:tc>
                  <a:txBody>
                    <a:bodyPr/>
                    <a:lstStyle/>
                    <a:p>
                      <a:pPr algn="l" fontAlgn="t"/>
                      <a:r>
                        <a:rPr lang="en-US" sz="1200" dirty="0">
                          <a:solidFill>
                            <a:srgbClr val="391727"/>
                          </a:solidFill>
                          <a:effectLst/>
                        </a:rPr>
                        <a:t>Cases</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1.7x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0.7x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1.1x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1.9x</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extLst>
                  <a:ext uri="{0D108BD9-81ED-4DB2-BD59-A6C34878D82A}">
                    <a16:rowId xmlns:a16="http://schemas.microsoft.com/office/drawing/2014/main" val="1853034518"/>
                  </a:ext>
                </a:extLst>
              </a:tr>
              <a:tr h="383257">
                <a:tc>
                  <a:txBody>
                    <a:bodyPr/>
                    <a:lstStyle/>
                    <a:p>
                      <a:pPr algn="l" fontAlgn="t"/>
                      <a:r>
                        <a:rPr lang="en-US" sz="1200" dirty="0">
                          <a:solidFill>
                            <a:srgbClr val="391727"/>
                          </a:solidFill>
                          <a:effectLst/>
                        </a:rPr>
                        <a:t>Hospitalization</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3.5x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1.0x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2.8x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2.8x</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CF0"/>
                    </a:solidFill>
                  </a:tcPr>
                </a:tc>
                <a:extLst>
                  <a:ext uri="{0D108BD9-81ED-4DB2-BD59-A6C34878D82A}">
                    <a16:rowId xmlns:a16="http://schemas.microsoft.com/office/drawing/2014/main" val="181926469"/>
                  </a:ext>
                </a:extLst>
              </a:tr>
              <a:tr h="383257">
                <a:tc>
                  <a:txBody>
                    <a:bodyPr/>
                    <a:lstStyle/>
                    <a:p>
                      <a:pPr algn="l" fontAlgn="t"/>
                      <a:r>
                        <a:rPr lang="en-US" sz="1200" dirty="0">
                          <a:solidFill>
                            <a:srgbClr val="391727"/>
                          </a:solidFill>
                          <a:effectLst/>
                        </a:rPr>
                        <a:t>Death</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2.4x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1.0x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2.0x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CF0"/>
                    </a:solidFill>
                  </a:tcPr>
                </a:tc>
                <a:tc>
                  <a:txBody>
                    <a:bodyPr/>
                    <a:lstStyle/>
                    <a:p>
                      <a:pPr fontAlgn="t"/>
                      <a:r>
                        <a:rPr lang="en-US" sz="1200" dirty="0">
                          <a:solidFill>
                            <a:srgbClr val="391727"/>
                          </a:solidFill>
                          <a:effectLst/>
                        </a:rPr>
                        <a:t>2.3x</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ECF0"/>
                    </a:solidFill>
                  </a:tcPr>
                </a:tc>
                <a:extLst>
                  <a:ext uri="{0D108BD9-81ED-4DB2-BD59-A6C34878D82A}">
                    <a16:rowId xmlns:a16="http://schemas.microsoft.com/office/drawing/2014/main" val="1687477334"/>
                  </a:ext>
                </a:extLst>
              </a:tr>
            </a:tbl>
          </a:graphicData>
        </a:graphic>
      </p:graphicFrame>
      <p:sp>
        <p:nvSpPr>
          <p:cNvPr id="16" name="TextBox 15">
            <a:extLst>
              <a:ext uri="{FF2B5EF4-FFF2-40B4-BE49-F238E27FC236}">
                <a16:creationId xmlns:a16="http://schemas.microsoft.com/office/drawing/2014/main" id="{63DC34EA-CF64-453C-A4A1-084565037B09}"/>
              </a:ext>
            </a:extLst>
          </p:cNvPr>
          <p:cNvSpPr txBox="1"/>
          <p:nvPr/>
        </p:nvSpPr>
        <p:spPr>
          <a:xfrm>
            <a:off x="0" y="34098"/>
            <a:ext cx="9144000"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a:ln w="19050">
                  <a:solidFill>
                    <a:srgbClr val="3A1828"/>
                  </a:solidFill>
                </a:ln>
                <a:solidFill>
                  <a:srgbClr val="F0EFF4"/>
                </a:solidFill>
                <a:latin typeface="Arial" panose="020B0604020202020204" pitchFamily="34" charset="0"/>
                <a:cs typeface="Arial" panose="020B0604020202020204" pitchFamily="34" charset="0"/>
              </a:rPr>
              <a:t>DEATH RATES FOR PEOPLE OF COLOR ARE TWICE THAT OF WHITES</a:t>
            </a:r>
          </a:p>
        </p:txBody>
      </p:sp>
    </p:spTree>
    <p:extLst>
      <p:ext uri="{BB962C8B-B14F-4D97-AF65-F5344CB8AC3E}">
        <p14:creationId xmlns:p14="http://schemas.microsoft.com/office/powerpoint/2010/main" val="36497838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4370" y="-80622"/>
            <a:ext cx="8913321" cy="1143000"/>
          </a:xfrm>
        </p:spPr>
        <p:txBody>
          <a:bodyPr/>
          <a:lstStyle/>
          <a:p>
            <a:pPr eaLnBrk="1" hangingPunct="1"/>
            <a:r>
              <a:rPr lang="en-US" altLang="en-US" sz="2800" dirty="0">
                <a:solidFill>
                  <a:schemeClr val="accent1">
                    <a:lumMod val="25000"/>
                  </a:schemeClr>
                </a:solidFill>
                <a:ea typeface="ＭＳ Ｐゴシック" pitchFamily="34" charset="-128"/>
              </a:rPr>
              <a:t>CLINICAL RESEARCH NETWORK</a:t>
            </a:r>
            <a:r>
              <a:rPr lang="en-US" altLang="en-US" sz="2200" dirty="0">
                <a:solidFill>
                  <a:schemeClr val="accent1">
                    <a:lumMod val="25000"/>
                  </a:schemeClr>
                </a:solidFill>
                <a:ea typeface="ＭＳ Ｐゴシック" pitchFamily="34" charset="-128"/>
              </a:rPr>
              <a:t/>
            </a:r>
            <a:br>
              <a:rPr lang="en-US" altLang="en-US" sz="2200" dirty="0">
                <a:solidFill>
                  <a:schemeClr val="accent1">
                    <a:lumMod val="25000"/>
                  </a:schemeClr>
                </a:solidFill>
                <a:ea typeface="ＭＳ Ｐゴシック" pitchFamily="34" charset="-128"/>
              </a:rPr>
            </a:br>
            <a:r>
              <a:rPr lang="en-US" altLang="en-US" sz="1800" dirty="0">
                <a:solidFill>
                  <a:schemeClr val="accent4">
                    <a:lumMod val="40000"/>
                    <a:lumOff val="60000"/>
                  </a:schemeClr>
                </a:solidFill>
                <a:ea typeface="ＭＳ Ｐゴシック" pitchFamily="34" charset="-128"/>
              </a:rPr>
              <a:t>QUALITY RESEARCH GUIDED BY COMMUNITY ENGAGEMENT</a:t>
            </a:r>
            <a:endParaRPr lang="en-US" altLang="en-US" sz="2200" dirty="0">
              <a:solidFill>
                <a:schemeClr val="accent4">
                  <a:lumMod val="40000"/>
                  <a:lumOff val="60000"/>
                </a:schemeClr>
              </a:solidFill>
              <a:ea typeface="ＭＳ Ｐゴシック" pitchFamily="34" charset="-128"/>
            </a:endParaRPr>
          </a:p>
        </p:txBody>
      </p:sp>
      <p:sp>
        <p:nvSpPr>
          <p:cNvPr id="11266" name="Freeform 7"/>
          <p:cNvSpPr>
            <a:spLocks/>
          </p:cNvSpPr>
          <p:nvPr/>
        </p:nvSpPr>
        <p:spPr bwMode="auto">
          <a:xfrm>
            <a:off x="347663" y="2254250"/>
            <a:ext cx="3001962" cy="3992563"/>
          </a:xfrm>
          <a:custGeom>
            <a:avLst/>
            <a:gdLst>
              <a:gd name="T0" fmla="*/ 2147483647 w 2289"/>
              <a:gd name="T1" fmla="*/ 2147483647 h 2327"/>
              <a:gd name="T2" fmla="*/ 2147483647 w 2289"/>
              <a:gd name="T3" fmla="*/ 0 h 2327"/>
              <a:gd name="T4" fmla="*/ 2147483647 w 2289"/>
              <a:gd name="T5" fmla="*/ 682497887 h 2327"/>
              <a:gd name="T6" fmla="*/ 0 w 2289"/>
              <a:gd name="T7" fmla="*/ 682497887 h 2327"/>
              <a:gd name="T8" fmla="*/ 0 w 2289"/>
              <a:gd name="T9" fmla="*/ 2147483647 h 2327"/>
              <a:gd name="T10" fmla="*/ 2147483647 w 2289"/>
              <a:gd name="T11" fmla="*/ 2147483647 h 2327"/>
              <a:gd name="T12" fmla="*/ 2147483647 w 2289"/>
              <a:gd name="T13" fmla="*/ 2147483647 h 2327"/>
              <a:gd name="T14" fmla="*/ 2147483647 w 2289"/>
              <a:gd name="T15" fmla="*/ 2147483647 h 2327"/>
              <a:gd name="T16" fmla="*/ 0 60000 65536"/>
              <a:gd name="T17" fmla="*/ 0 60000 65536"/>
              <a:gd name="T18" fmla="*/ 0 60000 65536"/>
              <a:gd name="T19" fmla="*/ 0 60000 65536"/>
              <a:gd name="T20" fmla="*/ 0 60000 65536"/>
              <a:gd name="T21" fmla="*/ 0 60000 65536"/>
              <a:gd name="T22" fmla="*/ 0 60000 65536"/>
              <a:gd name="T23" fmla="*/ 0 60000 65536"/>
              <a:gd name="T24" fmla="*/ 0 w 2289"/>
              <a:gd name="T25" fmla="*/ 0 h 2327"/>
              <a:gd name="T26" fmla="*/ 2289 w 2289"/>
              <a:gd name="T27" fmla="*/ 2327 h 2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9" h="2327">
                <a:moveTo>
                  <a:pt x="2289" y="1162"/>
                </a:moveTo>
                <a:lnTo>
                  <a:pt x="1637" y="0"/>
                </a:lnTo>
                <a:lnTo>
                  <a:pt x="1637" y="232"/>
                </a:lnTo>
                <a:lnTo>
                  <a:pt x="0" y="232"/>
                </a:lnTo>
                <a:lnTo>
                  <a:pt x="0" y="2093"/>
                </a:lnTo>
                <a:lnTo>
                  <a:pt x="1637" y="2093"/>
                </a:lnTo>
                <a:lnTo>
                  <a:pt x="1637" y="2327"/>
                </a:lnTo>
                <a:lnTo>
                  <a:pt x="2289" y="1162"/>
                </a:lnTo>
                <a:close/>
              </a:path>
            </a:pathLst>
          </a:custGeom>
          <a:solidFill>
            <a:schemeClr val="tx2">
              <a:lumMod val="75000"/>
            </a:schemeClr>
          </a:solidFill>
          <a:ln>
            <a:noFill/>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600" dirty="0">
                <a:solidFill>
                  <a:schemeClr val="bg1"/>
                </a:solidFill>
              </a:rPr>
              <a:t>SUPPORT STRATEGIC AREAS OF RESEARCH</a:t>
            </a:r>
          </a:p>
          <a:p>
            <a:pPr eaLnBrk="1" hangingPunct="1">
              <a:defRPr/>
            </a:pPr>
            <a:endParaRPr lang="en-US" altLang="en-US" sz="1600" dirty="0">
              <a:solidFill>
                <a:schemeClr val="bg1"/>
              </a:solidFill>
            </a:endParaRPr>
          </a:p>
          <a:p>
            <a:pPr eaLnBrk="1" hangingPunct="1">
              <a:defRPr/>
            </a:pPr>
            <a:r>
              <a:rPr lang="en-US" altLang="en-US" sz="1600" dirty="0">
                <a:solidFill>
                  <a:schemeClr val="bg1"/>
                </a:solidFill>
              </a:rPr>
              <a:t>BUILD COMMUNITY ENGAGED NETWORK SERVING AS THE NERVE CENTER BETWEEN OUR COMMUNITIES AND THE RESEARCH PROGRAM </a:t>
            </a:r>
          </a:p>
          <a:p>
            <a:pPr eaLnBrk="1" hangingPunct="1">
              <a:defRPr/>
            </a:pPr>
            <a:endParaRPr lang="en-US" altLang="en-US" sz="1600" dirty="0">
              <a:solidFill>
                <a:schemeClr val="bg1"/>
              </a:solidFill>
            </a:endParaRPr>
          </a:p>
        </p:txBody>
      </p:sp>
      <p:sp>
        <p:nvSpPr>
          <p:cNvPr id="8196" name="Rectangle 11"/>
          <p:cNvSpPr>
            <a:spLocks noChangeArrowheads="1"/>
          </p:cNvSpPr>
          <p:nvPr/>
        </p:nvSpPr>
        <p:spPr bwMode="auto">
          <a:xfrm>
            <a:off x="6760536" y="2574926"/>
            <a:ext cx="2330513"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i="1" dirty="0">
                <a:solidFill>
                  <a:schemeClr val="accent4">
                    <a:lumMod val="40000"/>
                    <a:lumOff val="60000"/>
                  </a:schemeClr>
                </a:solidFill>
              </a:rPr>
              <a:t>Choosing the right studies is the first step to building a high quality and respected research program.  </a:t>
            </a:r>
          </a:p>
          <a:p>
            <a:pPr eaLnBrk="1" hangingPunct="1"/>
            <a:endParaRPr lang="en-US" altLang="en-US" sz="1600" i="1" dirty="0">
              <a:solidFill>
                <a:schemeClr val="accent4">
                  <a:lumMod val="40000"/>
                  <a:lumOff val="60000"/>
                </a:schemeClr>
              </a:solidFill>
            </a:endParaRPr>
          </a:p>
          <a:p>
            <a:pPr eaLnBrk="1" hangingPunct="1"/>
            <a:r>
              <a:rPr lang="en-US" altLang="en-US" sz="1600" i="1" dirty="0">
                <a:solidFill>
                  <a:schemeClr val="accent4">
                    <a:lumMod val="40000"/>
                    <a:lumOff val="60000"/>
                  </a:schemeClr>
                </a:solidFill>
              </a:rPr>
              <a:t>Well-defined policy, standardized procedure and centralized management is critical to the oversight of risks, and ensures a long-term successful program</a:t>
            </a:r>
          </a:p>
        </p:txBody>
      </p:sp>
      <p:sp>
        <p:nvSpPr>
          <p:cNvPr id="11268" name="Freeform 9"/>
          <p:cNvSpPr>
            <a:spLocks noChangeAspect="1"/>
          </p:cNvSpPr>
          <p:nvPr/>
        </p:nvSpPr>
        <p:spPr bwMode="auto">
          <a:xfrm>
            <a:off x="2757488" y="2251075"/>
            <a:ext cx="3866740" cy="3995738"/>
          </a:xfrm>
          <a:custGeom>
            <a:avLst/>
            <a:gdLst>
              <a:gd name="T0" fmla="*/ 2763370 w 2535"/>
              <a:gd name="T1" fmla="*/ 0 h 2794"/>
              <a:gd name="T2" fmla="*/ 2763370 w 2535"/>
              <a:gd name="T3" fmla="*/ 400432 h 2794"/>
              <a:gd name="T4" fmla="*/ 0 w 2535"/>
              <a:gd name="T5" fmla="*/ 400432 h 2794"/>
              <a:gd name="T6" fmla="*/ 670818 w 2535"/>
              <a:gd name="T7" fmla="*/ 1963546 h 2794"/>
              <a:gd name="T8" fmla="*/ 2763370 w 2535"/>
              <a:gd name="T9" fmla="*/ 1963546 h 2794"/>
              <a:gd name="T10" fmla="*/ 2763370 w 2535"/>
              <a:gd name="T11" fmla="*/ 2032192 h 2794"/>
              <a:gd name="T12" fmla="*/ 670818 w 2535"/>
              <a:gd name="T13" fmla="*/ 2032192 h 2794"/>
              <a:gd name="T14" fmla="*/ 0 w 2535"/>
              <a:gd name="T15" fmla="*/ 3595306 h 2794"/>
              <a:gd name="T16" fmla="*/ 2763370 w 2535"/>
              <a:gd name="T17" fmla="*/ 3595306 h 2794"/>
              <a:gd name="T18" fmla="*/ 2763370 w 2535"/>
              <a:gd name="T19" fmla="*/ 3995738 h 2794"/>
              <a:gd name="T20" fmla="*/ 3625850 w 2535"/>
              <a:gd name="T21" fmla="*/ 1996439 h 2794"/>
              <a:gd name="T22" fmla="*/ 2763370 w 2535"/>
              <a:gd name="T23" fmla="*/ 0 h 27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35" h="2794">
                <a:moveTo>
                  <a:pt x="1932" y="0"/>
                </a:moveTo>
                <a:lnTo>
                  <a:pt x="1932" y="280"/>
                </a:lnTo>
                <a:lnTo>
                  <a:pt x="0" y="280"/>
                </a:lnTo>
                <a:lnTo>
                  <a:pt x="469" y="1373"/>
                </a:lnTo>
                <a:lnTo>
                  <a:pt x="1932" y="1373"/>
                </a:lnTo>
                <a:lnTo>
                  <a:pt x="1932" y="1421"/>
                </a:lnTo>
                <a:lnTo>
                  <a:pt x="469" y="1421"/>
                </a:lnTo>
                <a:lnTo>
                  <a:pt x="0" y="2514"/>
                </a:lnTo>
                <a:lnTo>
                  <a:pt x="1932" y="2514"/>
                </a:lnTo>
                <a:lnTo>
                  <a:pt x="1932" y="2794"/>
                </a:lnTo>
                <a:lnTo>
                  <a:pt x="2535" y="1396"/>
                </a:lnTo>
                <a:lnTo>
                  <a:pt x="1932" y="0"/>
                </a:lnTo>
                <a:close/>
              </a:path>
            </a:pathLst>
          </a:custGeom>
          <a:solidFill>
            <a:schemeClr val="tx2">
              <a:lumMod val="75000"/>
            </a:schemeClr>
          </a:solidFill>
          <a:ln>
            <a:noFill/>
          </a:ln>
        </p:spPr>
        <p:txBody>
          <a:bodyPr/>
          <a:lstStyle/>
          <a:p>
            <a:pPr>
              <a:defRPr/>
            </a:pPr>
            <a:endParaRPr lang="en-US" dirty="0"/>
          </a:p>
        </p:txBody>
      </p:sp>
      <p:sp>
        <p:nvSpPr>
          <p:cNvPr id="8198" name="Freeform 8"/>
          <p:cNvSpPr>
            <a:spLocks/>
          </p:cNvSpPr>
          <p:nvPr/>
        </p:nvSpPr>
        <p:spPr bwMode="auto">
          <a:xfrm>
            <a:off x="3403383" y="2759592"/>
            <a:ext cx="273880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lIns="0" tIns="0" rIns="0" bIns="0" anchor="ctr">
            <a:spAutoFit/>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79400" lvl="2" indent="0" eaLnBrk="1" hangingPunct="1">
              <a:spcBef>
                <a:spcPts val="600"/>
              </a:spcBef>
            </a:pPr>
            <a:r>
              <a:rPr lang="en-US" altLang="en-US" sz="1200" dirty="0">
                <a:solidFill>
                  <a:schemeClr val="bg1"/>
                </a:solidFill>
              </a:rPr>
              <a:t>CRN SERVICES:</a:t>
            </a:r>
          </a:p>
          <a:p>
            <a:pPr marL="565150" lvl="2" indent="-285750" eaLnBrk="1" hangingPunct="1">
              <a:spcBef>
                <a:spcPts val="600"/>
              </a:spcBef>
              <a:buFont typeface="Arial" panose="020B0604020202020204" pitchFamily="34" charset="0"/>
              <a:buChar char="−"/>
            </a:pPr>
            <a:r>
              <a:rPr lang="en-US" altLang="en-US" sz="1200" dirty="0">
                <a:solidFill>
                  <a:schemeClr val="bg1"/>
                </a:solidFill>
              </a:rPr>
              <a:t>OVERSEE ACTIVATION</a:t>
            </a:r>
          </a:p>
          <a:p>
            <a:pPr marL="565150" lvl="2" indent="-285750" eaLnBrk="1" hangingPunct="1">
              <a:spcBef>
                <a:spcPts val="600"/>
              </a:spcBef>
              <a:buFont typeface="Arial" panose="020B0604020202020204" pitchFamily="34" charset="0"/>
              <a:buChar char="−"/>
            </a:pPr>
            <a:r>
              <a:rPr lang="en-US" altLang="en-US" sz="1200" dirty="0">
                <a:solidFill>
                  <a:schemeClr val="bg1"/>
                </a:solidFill>
              </a:rPr>
              <a:t>COMMUNITY ENGAGEMENT  &amp; DIVERSITY STRATEGY</a:t>
            </a:r>
          </a:p>
          <a:p>
            <a:pPr marL="565150" lvl="2" indent="-285750" eaLnBrk="1" hangingPunct="1">
              <a:spcBef>
                <a:spcPts val="600"/>
              </a:spcBef>
              <a:buFont typeface="Arial" panose="020B0604020202020204" pitchFamily="34" charset="0"/>
              <a:buChar char="−"/>
            </a:pPr>
            <a:r>
              <a:rPr lang="en-US" altLang="en-US" sz="1200" dirty="0">
                <a:solidFill>
                  <a:schemeClr val="bg1"/>
                </a:solidFill>
              </a:rPr>
              <a:t>STUDY MANAGEMENT</a:t>
            </a:r>
          </a:p>
          <a:p>
            <a:pPr marL="565150" lvl="2" indent="-285750" eaLnBrk="1" hangingPunct="1">
              <a:spcBef>
                <a:spcPts val="600"/>
              </a:spcBef>
              <a:buFont typeface="Arial" panose="020B0604020202020204" pitchFamily="34" charset="0"/>
              <a:buChar char="−"/>
            </a:pPr>
            <a:r>
              <a:rPr lang="en-US" altLang="en-US" sz="1200" dirty="0">
                <a:solidFill>
                  <a:schemeClr val="bg1"/>
                </a:solidFill>
              </a:rPr>
              <a:t>FINANCIAL OVERSIGHT</a:t>
            </a:r>
          </a:p>
        </p:txBody>
      </p:sp>
      <p:sp>
        <p:nvSpPr>
          <p:cNvPr id="8200" name="Rectangle 9"/>
          <p:cNvSpPr>
            <a:spLocks noChangeArrowheads="1"/>
          </p:cNvSpPr>
          <p:nvPr/>
        </p:nvSpPr>
        <p:spPr bwMode="auto">
          <a:xfrm>
            <a:off x="43978" y="1107733"/>
            <a:ext cx="8752359"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algn="ctr" eaLnBrk="1" hangingPunct="1">
              <a:lnSpc>
                <a:spcPct val="95000"/>
              </a:lnSpc>
              <a:spcBef>
                <a:spcPts val="500"/>
              </a:spcBef>
              <a:buClr>
                <a:schemeClr val="accent2"/>
              </a:buClr>
            </a:pPr>
            <a:r>
              <a:rPr lang="en-US" altLang="ja-JP" sz="2400" dirty="0">
                <a:solidFill>
                  <a:schemeClr val="accent4"/>
                </a:solidFill>
                <a:latin typeface="+mn-lt"/>
              </a:rPr>
              <a:t>“Quality” in clinical trials is defined by the selection of </a:t>
            </a:r>
            <a:r>
              <a:rPr lang="en-US" altLang="ja-JP" sz="2400">
                <a:solidFill>
                  <a:schemeClr val="accent4"/>
                </a:solidFill>
                <a:latin typeface="+mn-lt"/>
              </a:rPr>
              <a:t>community-guided, leading-edge </a:t>
            </a:r>
            <a:r>
              <a:rPr lang="en-US" altLang="ja-JP" sz="2400" dirty="0">
                <a:solidFill>
                  <a:schemeClr val="accent4"/>
                </a:solidFill>
                <a:latin typeface="+mn-lt"/>
              </a:rPr>
              <a:t>research, efficient activation, diversity and rate of enrollment, and compliant oversight.</a:t>
            </a:r>
            <a:endParaRPr lang="en-US" altLang="en-US" sz="2400" dirty="0">
              <a:solidFill>
                <a:schemeClr val="accent4"/>
              </a:solidFill>
              <a:latin typeface="+mn-lt"/>
            </a:endParaRPr>
          </a:p>
        </p:txBody>
      </p:sp>
      <p:sp>
        <p:nvSpPr>
          <p:cNvPr id="9" name="Freeform 9">
            <a:extLst>
              <a:ext uri="{FF2B5EF4-FFF2-40B4-BE49-F238E27FC236}">
                <a16:creationId xmlns:a16="http://schemas.microsoft.com/office/drawing/2014/main" id="{928D1D47-2D01-4BD7-8E05-9305ADCFE883}"/>
              </a:ext>
            </a:extLst>
          </p:cNvPr>
          <p:cNvSpPr>
            <a:spLocks/>
          </p:cNvSpPr>
          <p:nvPr/>
        </p:nvSpPr>
        <p:spPr bwMode="auto">
          <a:xfrm>
            <a:off x="3485933" y="4439426"/>
            <a:ext cx="255350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lIns="0" tIns="0" rIns="0" bIns="0" anchor="ctr">
            <a:spAutoFit/>
          </a:bodyP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tabLst>
                <a:tab pos="171450" algn="l"/>
              </a:tabLst>
            </a:pPr>
            <a:r>
              <a:rPr lang="en-US" altLang="en-US" sz="1200" dirty="0">
                <a:solidFill>
                  <a:schemeClr val="bg1"/>
                </a:solidFill>
                <a:cs typeface="Arial" panose="020B0604020202020204" pitchFamily="34" charset="0"/>
              </a:rPr>
              <a:t>	HOW CRN IS DEPLOYED:</a:t>
            </a:r>
          </a:p>
          <a:p>
            <a:pPr marL="506413" lvl="2" indent="-285750" eaLnBrk="1" hangingPunct="1">
              <a:spcBef>
                <a:spcPts val="600"/>
              </a:spcBef>
              <a:buFont typeface="Arial" panose="020B0604020202020204" pitchFamily="34" charset="0"/>
              <a:buChar char="−"/>
            </a:pPr>
            <a:r>
              <a:rPr lang="en-US" altLang="en-US" sz="1200" dirty="0">
                <a:solidFill>
                  <a:schemeClr val="bg1"/>
                </a:solidFill>
                <a:cs typeface="Arial" panose="020B0604020202020204" pitchFamily="34" charset="0"/>
              </a:rPr>
              <a:t>FEASIBILITY ASSESSMENT</a:t>
            </a:r>
          </a:p>
          <a:p>
            <a:pPr marL="506413" lvl="2" indent="-285750" eaLnBrk="1" hangingPunct="1">
              <a:spcBef>
                <a:spcPts val="600"/>
              </a:spcBef>
              <a:buFont typeface="Arial" panose="020B0604020202020204" pitchFamily="34" charset="0"/>
              <a:buChar char="−"/>
            </a:pPr>
            <a:r>
              <a:rPr lang="en-US" altLang="en-US" sz="1200" dirty="0">
                <a:solidFill>
                  <a:schemeClr val="bg1"/>
                </a:solidFill>
                <a:cs typeface="Arial" panose="020B0604020202020204" pitchFamily="34" charset="0"/>
              </a:rPr>
              <a:t>CRN LEADERSHIP</a:t>
            </a:r>
          </a:p>
          <a:p>
            <a:pPr marL="506413" lvl="2" indent="-285750" eaLnBrk="1" hangingPunct="1">
              <a:spcBef>
                <a:spcPts val="600"/>
              </a:spcBef>
              <a:buFont typeface="Arial" panose="020B0604020202020204" pitchFamily="34" charset="0"/>
              <a:buChar char="−"/>
            </a:pPr>
            <a:r>
              <a:rPr lang="en-US" altLang="en-US" sz="1200" dirty="0">
                <a:solidFill>
                  <a:schemeClr val="bg1"/>
                </a:solidFill>
                <a:cs typeface="Arial" panose="020B0604020202020204" pitchFamily="34" charset="0"/>
              </a:rPr>
              <a:t>HOSPITAL LEADERSHIP</a:t>
            </a:r>
          </a:p>
          <a:p>
            <a:pPr marL="506413" lvl="2" indent="-285750" eaLnBrk="1" hangingPunct="1">
              <a:spcBef>
                <a:spcPts val="600"/>
              </a:spcBef>
              <a:buFont typeface="Arial" panose="020B0604020202020204" pitchFamily="34" charset="0"/>
              <a:buChar char="−"/>
            </a:pPr>
            <a:r>
              <a:rPr lang="en-US" altLang="en-US" sz="1200" dirty="0">
                <a:solidFill>
                  <a:schemeClr val="bg1"/>
                </a:solidFill>
                <a:cs typeface="Arial" panose="020B0604020202020204" pitchFamily="34" charset="0"/>
              </a:rPr>
              <a:t>PI(s) &amp; DEPT CHIEFS</a:t>
            </a:r>
          </a:p>
        </p:txBody>
      </p:sp>
    </p:spTree>
    <p:extLst>
      <p:ext uri="{BB962C8B-B14F-4D97-AF65-F5344CB8AC3E}">
        <p14:creationId xmlns:p14="http://schemas.microsoft.com/office/powerpoint/2010/main" val="420859522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11AD-34CE-429B-9BC6-CBE5F85CFAE9}"/>
              </a:ext>
            </a:extLst>
          </p:cNvPr>
          <p:cNvSpPr>
            <a:spLocks noGrp="1"/>
          </p:cNvSpPr>
          <p:nvPr>
            <p:ph type="title"/>
          </p:nvPr>
        </p:nvSpPr>
        <p:spPr/>
        <p:txBody>
          <a:bodyPr/>
          <a:lstStyle/>
          <a:p>
            <a:r>
              <a:rPr lang="en-US" altLang="en-US" sz="2800" dirty="0">
                <a:solidFill>
                  <a:schemeClr val="accent1">
                    <a:lumMod val="25000"/>
                  </a:schemeClr>
                </a:solidFill>
                <a:ea typeface="ＭＳ Ｐゴシック" pitchFamily="34" charset="-128"/>
              </a:rPr>
              <a:t>CLINICAL RESEARCH NETWORK</a:t>
            </a:r>
            <a:r>
              <a:rPr lang="en-US" altLang="en-US" sz="2400" dirty="0">
                <a:solidFill>
                  <a:schemeClr val="accent1">
                    <a:lumMod val="25000"/>
                  </a:schemeClr>
                </a:solidFill>
                <a:ea typeface="ＭＳ Ｐゴシック" pitchFamily="34" charset="-128"/>
              </a:rPr>
              <a:t/>
            </a:r>
            <a:br>
              <a:rPr lang="en-US" altLang="en-US" sz="2400" dirty="0">
                <a:solidFill>
                  <a:schemeClr val="accent1">
                    <a:lumMod val="25000"/>
                  </a:schemeClr>
                </a:solidFill>
                <a:ea typeface="ＭＳ Ｐゴシック" pitchFamily="34" charset="-128"/>
              </a:rPr>
            </a:br>
            <a:r>
              <a:rPr lang="en-US" altLang="en-US" sz="1800" dirty="0">
                <a:solidFill>
                  <a:schemeClr val="accent4">
                    <a:lumMod val="40000"/>
                    <a:lumOff val="60000"/>
                  </a:schemeClr>
                </a:solidFill>
                <a:ea typeface="ＭＳ Ｐゴシック" pitchFamily="34" charset="-128"/>
              </a:rPr>
              <a:t>PILLARS OF SERVICES</a:t>
            </a:r>
            <a:endParaRPr lang="en-US" sz="1800" dirty="0">
              <a:solidFill>
                <a:schemeClr val="accent4">
                  <a:lumMod val="40000"/>
                  <a:lumOff val="60000"/>
                </a:schemeClr>
              </a:solidFill>
              <a:ea typeface="ＭＳ Ｐゴシック" pitchFamily="34" charset="-128"/>
            </a:endParaRPr>
          </a:p>
        </p:txBody>
      </p:sp>
      <p:graphicFrame>
        <p:nvGraphicFramePr>
          <p:cNvPr id="5" name="Diagram 4">
            <a:extLst>
              <a:ext uri="{FF2B5EF4-FFF2-40B4-BE49-F238E27FC236}">
                <a16:creationId xmlns:a16="http://schemas.microsoft.com/office/drawing/2014/main" id="{30A3147E-598C-49E3-8C37-998AC2787933}"/>
              </a:ext>
            </a:extLst>
          </p:cNvPr>
          <p:cNvGraphicFramePr/>
          <p:nvPr>
            <p:extLst/>
          </p:nvPr>
        </p:nvGraphicFramePr>
        <p:xfrm>
          <a:off x="301669" y="1021219"/>
          <a:ext cx="8529180" cy="533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24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12FC1-04B1-48EF-82D0-B8E3897C5742}"/>
              </a:ext>
            </a:extLst>
          </p:cNvPr>
          <p:cNvSpPr>
            <a:spLocks noGrp="1"/>
          </p:cNvSpPr>
          <p:nvPr>
            <p:ph idx="1"/>
          </p:nvPr>
        </p:nvSpPr>
        <p:spPr>
          <a:xfrm>
            <a:off x="48038" y="975086"/>
            <a:ext cx="8754413" cy="5401543"/>
          </a:xfrm>
        </p:spPr>
        <p:txBody>
          <a:bodyPr/>
          <a:lstStyle/>
          <a:p>
            <a:pPr algn="l">
              <a:buClr>
                <a:srgbClr val="FFC000"/>
              </a:buClr>
              <a:buFont typeface="Arial" panose="020B0604020202020204" pitchFamily="34" charset="0"/>
              <a:buChar char="•"/>
            </a:pPr>
            <a:r>
              <a:rPr lang="en-US" b="1" dirty="0">
                <a:solidFill>
                  <a:srgbClr val="444444"/>
                </a:solidFill>
                <a:latin typeface="Helvetica" panose="020B0604020202020204" pitchFamily="34" charset="0"/>
                <a:cs typeface="Helvetica" panose="020B0604020202020204" pitchFamily="34" charset="0"/>
              </a:rPr>
              <a:t>ACTIV I: </a:t>
            </a:r>
            <a:r>
              <a:rPr lang="en-US" dirty="0">
                <a:solidFill>
                  <a:srgbClr val="444444"/>
                </a:solidFill>
                <a:latin typeface="Helvetica" panose="020B0604020202020204" pitchFamily="34" charset="0"/>
                <a:cs typeface="Helvetica" panose="020B0604020202020204" pitchFamily="34" charset="0"/>
              </a:rPr>
              <a:t>Benjamin Linas, MD</a:t>
            </a:r>
          </a:p>
          <a:p>
            <a:pPr lvl="1">
              <a:buClr>
                <a:srgbClr val="FFC000"/>
              </a:buClr>
              <a:buFont typeface="Arial" panose="020B0604020202020204" pitchFamily="34" charset="0"/>
              <a:buChar char="‒"/>
            </a:pPr>
            <a:r>
              <a:rPr lang="en-US" sz="1200" b="0" i="0" dirty="0">
                <a:effectLst/>
                <a:latin typeface="Helvetica" panose="020B0604020202020204" pitchFamily="34" charset="0"/>
                <a:cs typeface="Helvetica" panose="020B0604020202020204" pitchFamily="34" charset="0"/>
              </a:rPr>
              <a:t>Completed a financial clean-up of invoicing, </a:t>
            </a:r>
            <a:r>
              <a:rPr lang="en-US" sz="1200" dirty="0">
                <a:latin typeface="Helvetica" panose="020B0604020202020204" pitchFamily="34" charset="0"/>
                <a:cs typeface="Helvetica" panose="020B0604020202020204" pitchFamily="34" charset="0"/>
              </a:rPr>
              <a:t>open AR, </a:t>
            </a:r>
            <a:r>
              <a:rPr lang="en-US" sz="1200" b="0" i="0" dirty="0">
                <a:effectLst/>
                <a:latin typeface="Helvetica" panose="020B0604020202020204" pitchFamily="34" charset="0"/>
                <a:cs typeface="Helvetica" panose="020B0604020202020204" pitchFamily="34" charset="0"/>
              </a:rPr>
              <a:t>expenses, effort allocation, Velos data entry</a:t>
            </a:r>
            <a:endParaRPr lang="en-US" sz="1200" dirty="0">
              <a:latin typeface="Helvetica" panose="020B0604020202020204" pitchFamily="34" charset="0"/>
              <a:cs typeface="Helvetica" panose="020B0604020202020204" pitchFamily="34" charset="0"/>
            </a:endParaRPr>
          </a:p>
          <a:p>
            <a:pPr lvl="1">
              <a:buClr>
                <a:srgbClr val="FFC000"/>
              </a:buClr>
              <a:buFont typeface="Arial" panose="020B0604020202020204" pitchFamily="34" charset="0"/>
              <a:buChar char="‒"/>
            </a:pPr>
            <a:r>
              <a:rPr lang="en-US" sz="1200" b="0" i="0" dirty="0">
                <a:effectLst/>
                <a:latin typeface="Helvetica" panose="020B0604020202020204" pitchFamily="34" charset="0"/>
                <a:cs typeface="Helvetica" panose="020B0604020202020204" pitchFamily="34" charset="0"/>
              </a:rPr>
              <a:t>Performed a regulatory </a:t>
            </a:r>
            <a:r>
              <a:rPr lang="en-US" sz="1200" dirty="0">
                <a:latin typeface="Helvetica" panose="020B0604020202020204" pitchFamily="34" charset="0"/>
                <a:cs typeface="Helvetica" panose="020B0604020202020204" pitchFamily="34" charset="0"/>
              </a:rPr>
              <a:t>audit/resolution effort</a:t>
            </a:r>
            <a:endParaRPr lang="en-US" sz="1200" b="0" i="0" dirty="0">
              <a:effectLst/>
              <a:latin typeface="Helvetica" panose="020B0604020202020204" pitchFamily="34" charset="0"/>
              <a:cs typeface="Helvetica" panose="020B0604020202020204" pitchFamily="34" charset="0"/>
            </a:endParaRP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Serve as primary point of contact for sponsor and BMC ancillary departments</a:t>
            </a:r>
          </a:p>
          <a:p>
            <a:pPr>
              <a:buClr>
                <a:srgbClr val="FFC000"/>
              </a:buClr>
              <a:buFont typeface="Arial" panose="020B0604020202020204" pitchFamily="34" charset="0"/>
              <a:buChar char="•"/>
            </a:pPr>
            <a:r>
              <a:rPr lang="en-US" b="1" dirty="0">
                <a:solidFill>
                  <a:srgbClr val="444444"/>
                </a:solidFill>
                <a:latin typeface="Helvetica" panose="020B0604020202020204" pitchFamily="34" charset="0"/>
                <a:cs typeface="Helvetica" panose="020B0604020202020204" pitchFamily="34" charset="0"/>
              </a:rPr>
              <a:t>ACTIV II:</a:t>
            </a:r>
            <a:r>
              <a:rPr lang="en-US" dirty="0">
                <a:solidFill>
                  <a:srgbClr val="444444"/>
                </a:solidFill>
                <a:latin typeface="Helvetica" panose="020B0604020202020204" pitchFamily="34" charset="0"/>
                <a:cs typeface="Helvetica" panose="020B0604020202020204" pitchFamily="34" charset="0"/>
              </a:rPr>
              <a:t> PI – Michael Paasche-Orlow, MD</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Partner with study team, sponsor and GCRU on ongoing regulatory issues</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Performing financial review and clean-up</a:t>
            </a:r>
          </a:p>
          <a:p>
            <a:pPr>
              <a:buClr>
                <a:srgbClr val="FFC000"/>
              </a:buClr>
              <a:buFont typeface="Arial" panose="020B0604020202020204" pitchFamily="34" charset="0"/>
              <a:buChar char="•"/>
            </a:pPr>
            <a:r>
              <a:rPr lang="en-US" b="1" dirty="0">
                <a:solidFill>
                  <a:srgbClr val="444444"/>
                </a:solidFill>
                <a:latin typeface="Helvetica" panose="020B0604020202020204" pitchFamily="34" charset="0"/>
                <a:cs typeface="Helvetica" panose="020B0604020202020204" pitchFamily="34" charset="0"/>
              </a:rPr>
              <a:t>ACTIV IV(a):</a:t>
            </a:r>
            <a:r>
              <a:rPr lang="en-US" b="0" i="0" dirty="0">
                <a:solidFill>
                  <a:srgbClr val="444444"/>
                </a:solidFill>
                <a:effectLst/>
                <a:latin typeface="Helvetica" panose="020B0604020202020204" pitchFamily="34" charset="0"/>
                <a:cs typeface="Helvetica" panose="020B0604020202020204" pitchFamily="34" charset="0"/>
              </a:rPr>
              <a:t> </a:t>
            </a:r>
            <a:r>
              <a:rPr lang="en-US" dirty="0">
                <a:solidFill>
                  <a:srgbClr val="444444"/>
                </a:solidFill>
                <a:latin typeface="Helvetica" panose="020B0604020202020204" pitchFamily="34" charset="0"/>
                <a:cs typeface="Helvetica" panose="020B0604020202020204" pitchFamily="34" charset="0"/>
              </a:rPr>
              <a:t>PI – Naomi Hamburg, MD</a:t>
            </a:r>
            <a:endParaRPr lang="en-US" b="0" i="0" dirty="0">
              <a:solidFill>
                <a:srgbClr val="444444"/>
              </a:solidFill>
              <a:effectLst/>
              <a:latin typeface="Helvetica" panose="020B0604020202020204" pitchFamily="34" charset="0"/>
              <a:cs typeface="Helvetica" panose="020B0604020202020204" pitchFamily="34" charset="0"/>
            </a:endParaRP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Led reactivation of ACTIV 4(a)</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Serve as primary point of contact for sponsor and BMC ancillary departments</a:t>
            </a:r>
          </a:p>
          <a:p>
            <a:pPr>
              <a:buClr>
                <a:srgbClr val="FFC000"/>
              </a:buClr>
              <a:buFont typeface="Arial" panose="020B0604020202020204" pitchFamily="34" charset="0"/>
              <a:buChar char="•"/>
            </a:pPr>
            <a:r>
              <a:rPr lang="en-US" b="1" dirty="0">
                <a:solidFill>
                  <a:srgbClr val="444444"/>
                </a:solidFill>
                <a:latin typeface="Helvetica" panose="020B0604020202020204" pitchFamily="34" charset="0"/>
                <a:cs typeface="Helvetica" panose="020B0604020202020204" pitchFamily="34" charset="0"/>
              </a:rPr>
              <a:t>ACTIV IV(c): </a:t>
            </a:r>
            <a:r>
              <a:rPr lang="en-US" dirty="0">
                <a:solidFill>
                  <a:srgbClr val="444444"/>
                </a:solidFill>
                <a:latin typeface="Helvetica" panose="020B0604020202020204" pitchFamily="34" charset="0"/>
                <a:cs typeface="Helvetica" panose="020B0604020202020204" pitchFamily="34" charset="0"/>
              </a:rPr>
              <a:t>PI – Naomi Hamburg, MD</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Led study activation, including IRB prep and submission, coordination of SIV and internal kick-off</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Serve as primary point of contact for sponsor and BMC ancillary departments</a:t>
            </a:r>
          </a:p>
          <a:p>
            <a:pPr>
              <a:buClr>
                <a:srgbClr val="FFC000"/>
              </a:buClr>
              <a:buFont typeface="Arial" panose="020B0604020202020204" pitchFamily="34" charset="0"/>
              <a:buChar char="•"/>
            </a:pPr>
            <a:r>
              <a:rPr lang="en-US" b="1" dirty="0">
                <a:solidFill>
                  <a:srgbClr val="444444"/>
                </a:solidFill>
                <a:latin typeface="Helvetica" panose="020B0604020202020204" pitchFamily="34" charset="0"/>
                <a:cs typeface="Helvetica" panose="020B0604020202020204" pitchFamily="34" charset="0"/>
              </a:rPr>
              <a:t>ACTIV V: </a:t>
            </a:r>
            <a:r>
              <a:rPr lang="en-US" dirty="0">
                <a:solidFill>
                  <a:srgbClr val="444444"/>
                </a:solidFill>
                <a:latin typeface="Helvetica" panose="020B0604020202020204" pitchFamily="34" charset="0"/>
                <a:cs typeface="Helvetica" panose="020B0604020202020204" pitchFamily="34" charset="0"/>
              </a:rPr>
              <a:t>PI – Melinda Tonelli, MD</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Led start-up of ACTIV 5, including regulatory filings and documentation, development of complex inter-departmental study workflows, establishing Quality Control Management Plans and coordinating internal kick-off meetings</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Serve as primary point of contact for sponsor and BMC, GCRU and IPS</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Coordinate sponsor monitoring visits and resolution of findings</a:t>
            </a:r>
          </a:p>
          <a:p>
            <a:pPr>
              <a:buClr>
                <a:srgbClr val="FFC000"/>
              </a:buClr>
              <a:buFont typeface="Arial" panose="020B0604020202020204" pitchFamily="34" charset="0"/>
              <a:buChar char="•"/>
            </a:pPr>
            <a:r>
              <a:rPr lang="en-US" b="1" dirty="0">
                <a:solidFill>
                  <a:srgbClr val="444444"/>
                </a:solidFill>
                <a:latin typeface="Helvetica" panose="020B0604020202020204" pitchFamily="34" charset="0"/>
                <a:cs typeface="Helvetica" panose="020B0604020202020204" pitchFamily="34" charset="0"/>
              </a:rPr>
              <a:t>ACTIV VI: </a:t>
            </a:r>
            <a:r>
              <a:rPr lang="en-US" dirty="0">
                <a:solidFill>
                  <a:srgbClr val="444444"/>
                </a:solidFill>
                <a:latin typeface="Helvetica" panose="020B0604020202020204" pitchFamily="34" charset="0"/>
                <a:cs typeface="Helvetica" panose="020B0604020202020204" pitchFamily="34" charset="0"/>
              </a:rPr>
              <a:t>PI – Michael Paasche-Orlow, MD</a:t>
            </a:r>
            <a:endParaRPr lang="en-US" b="1" dirty="0">
              <a:solidFill>
                <a:srgbClr val="444444"/>
              </a:solidFill>
              <a:latin typeface="Helvetica" panose="020B0604020202020204" pitchFamily="34" charset="0"/>
              <a:cs typeface="Helvetica" panose="020B0604020202020204" pitchFamily="34" charset="0"/>
            </a:endParaRP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Completion of site qualification documentation within 2 days of receiving invitation</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Coordinate rapid activation timeline with OGC, CTO, Pre-Award and Study Team</a:t>
            </a:r>
          </a:p>
        </p:txBody>
      </p:sp>
      <p:sp>
        <p:nvSpPr>
          <p:cNvPr id="4" name="Title 3">
            <a:extLst>
              <a:ext uri="{FF2B5EF4-FFF2-40B4-BE49-F238E27FC236}">
                <a16:creationId xmlns:a16="http://schemas.microsoft.com/office/drawing/2014/main" id="{B4E24259-E0AA-4A1D-A83A-5C6A232C3263}"/>
              </a:ext>
            </a:extLst>
          </p:cNvPr>
          <p:cNvSpPr>
            <a:spLocks noGrp="1"/>
          </p:cNvSpPr>
          <p:nvPr>
            <p:ph type="title"/>
          </p:nvPr>
        </p:nvSpPr>
        <p:spPr/>
        <p:txBody>
          <a:bodyPr/>
          <a:lstStyle/>
          <a:p>
            <a:r>
              <a:rPr lang="en-US" sz="2400" dirty="0">
                <a:solidFill>
                  <a:schemeClr val="accent4"/>
                </a:solidFill>
              </a:rPr>
              <a:t>CRN SCORECARD – 120 DAYS</a:t>
            </a:r>
            <a:endParaRPr lang="en-US" sz="2400" dirty="0">
              <a:solidFill>
                <a:schemeClr val="tx1"/>
              </a:solidFill>
            </a:endParaRPr>
          </a:p>
        </p:txBody>
      </p:sp>
    </p:spTree>
    <p:extLst>
      <p:ext uri="{BB962C8B-B14F-4D97-AF65-F5344CB8AC3E}">
        <p14:creationId xmlns:p14="http://schemas.microsoft.com/office/powerpoint/2010/main" val="346494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12FC1-04B1-48EF-82D0-B8E3897C5742}"/>
              </a:ext>
            </a:extLst>
          </p:cNvPr>
          <p:cNvSpPr>
            <a:spLocks noGrp="1"/>
          </p:cNvSpPr>
          <p:nvPr>
            <p:ph idx="1"/>
          </p:nvPr>
        </p:nvSpPr>
        <p:spPr>
          <a:xfrm>
            <a:off x="194793" y="1116330"/>
            <a:ext cx="8754413" cy="5417969"/>
          </a:xfrm>
        </p:spPr>
        <p:txBody>
          <a:bodyPr/>
          <a:lstStyle/>
          <a:p>
            <a:pPr>
              <a:buClr>
                <a:srgbClr val="FFC000"/>
              </a:buClr>
              <a:buFont typeface="Arial" panose="020B0604020202020204" pitchFamily="34" charset="0"/>
              <a:buChar char="•"/>
            </a:pPr>
            <a:r>
              <a:rPr lang="en-US" b="1" dirty="0">
                <a:solidFill>
                  <a:srgbClr val="444444"/>
                </a:solidFill>
                <a:latin typeface="+mn-lt"/>
                <a:cs typeface="Helvetica" panose="020B0604020202020204" pitchFamily="34" charset="0"/>
              </a:rPr>
              <a:t>COMMUNITY ENGAGEMENT ALLIANCE (CEAL): </a:t>
            </a:r>
            <a:r>
              <a:rPr lang="en-US" sz="1400" dirty="0">
                <a:solidFill>
                  <a:srgbClr val="444444"/>
                </a:solidFill>
                <a:latin typeface="+mn-lt"/>
                <a:cs typeface="Helvetica" panose="020B0604020202020204" pitchFamily="34" charset="0"/>
              </a:rPr>
              <a:t>PI – Benjamin Linas, MD</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CRN providing administrative and program direction, leading community engagement strategy, financial management and staffing.</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Creating a Clinical Research Community Advisory Board (CAB), collaborate with CTSI Community Engagement (CE) Core</a:t>
            </a:r>
          </a:p>
          <a:p>
            <a:pPr lvl="1">
              <a:buClr>
                <a:srgbClr val="FFC000"/>
              </a:buClr>
              <a:buFont typeface="Arial" panose="020B0604020202020204" pitchFamily="34" charset="0"/>
              <a:buChar char="‒"/>
            </a:pPr>
            <a:endParaRPr lang="en-US" sz="1200" dirty="0">
              <a:latin typeface="Helvetica" panose="020B0604020202020204" pitchFamily="34" charset="0"/>
              <a:cs typeface="Helvetica" panose="020B0604020202020204" pitchFamily="34" charset="0"/>
            </a:endParaRPr>
          </a:p>
          <a:p>
            <a:pPr>
              <a:spcBef>
                <a:spcPts val="600"/>
              </a:spcBef>
              <a:buClr>
                <a:srgbClr val="FFC000"/>
              </a:buClr>
              <a:buFont typeface="Arial" panose="020B0604020202020204" pitchFamily="34" charset="0"/>
              <a:buChar char="•"/>
            </a:pPr>
            <a:r>
              <a:rPr lang="en-US" b="1" dirty="0">
                <a:solidFill>
                  <a:srgbClr val="444444"/>
                </a:solidFill>
                <a:latin typeface="+mn-lt"/>
                <a:cs typeface="Helvetica" panose="020B0604020202020204" pitchFamily="34" charset="0"/>
              </a:rPr>
              <a:t>EDUCATION / EVENTS: </a:t>
            </a:r>
          </a:p>
          <a:p>
            <a:pPr marL="511175" lvl="1" indent="-169863">
              <a:spcBef>
                <a:spcPts val="600"/>
              </a:spcBef>
              <a:spcAft>
                <a:spcPts val="600"/>
              </a:spcAft>
              <a:buClr>
                <a:srgbClr val="FFC000"/>
              </a:buClr>
              <a:buFont typeface="Calibri" panose="020F0502020204030204" pitchFamily="34" charset="0"/>
              <a:buChar char="–"/>
            </a:pPr>
            <a:r>
              <a:rPr lang="en-US" sz="1200" dirty="0"/>
              <a:t>Partnering with vaccine teams to deliver ambassador and MD-led vaccine education at vaccine pop-up events.  Using a “</a:t>
            </a:r>
            <a:r>
              <a:rPr lang="en-US" sz="1200" i="1" dirty="0"/>
              <a:t>train-the-trainer</a:t>
            </a:r>
            <a:r>
              <a:rPr lang="en-US" sz="1200" dirty="0"/>
              <a:t>” approach that will empower and mobilize leaders within our community.</a:t>
            </a:r>
          </a:p>
          <a:p>
            <a:pPr marL="1143000" lvl="2" indent="-171450">
              <a:spcBef>
                <a:spcPts val="600"/>
              </a:spcBef>
              <a:spcAft>
                <a:spcPts val="600"/>
              </a:spcAft>
              <a:buClr>
                <a:schemeClr val="tx1"/>
              </a:buClr>
              <a:buFont typeface="Arial" panose="020B0604020202020204" pitchFamily="34" charset="0"/>
              <a:buChar char="•"/>
            </a:pPr>
            <a:r>
              <a:rPr lang="en-US" sz="1200" dirty="0"/>
              <a:t>Curriculum developed</a:t>
            </a:r>
          </a:p>
          <a:p>
            <a:pPr marL="1143000" lvl="2" indent="-171450">
              <a:spcBef>
                <a:spcPts val="600"/>
              </a:spcBef>
              <a:spcAft>
                <a:spcPts val="600"/>
              </a:spcAft>
              <a:buClr>
                <a:schemeClr val="tx1"/>
              </a:buClr>
              <a:buFont typeface="Arial" panose="020B0604020202020204" pitchFamily="34" charset="0"/>
              <a:buChar char="•"/>
            </a:pPr>
            <a:r>
              <a:rPr lang="en-US" sz="1200" dirty="0"/>
              <a:t>Multiple events scheduled</a:t>
            </a:r>
          </a:p>
          <a:p>
            <a:pPr marL="511175" lvl="1" indent="-169863">
              <a:spcBef>
                <a:spcPts val="600"/>
              </a:spcBef>
              <a:spcAft>
                <a:spcPts val="600"/>
              </a:spcAft>
              <a:buClr>
                <a:srgbClr val="FFC000"/>
              </a:buClr>
              <a:buFont typeface="Calibri" panose="020F0502020204030204" pitchFamily="34" charset="0"/>
              <a:buChar char="–"/>
            </a:pPr>
            <a:r>
              <a:rPr lang="en-US" sz="1200" dirty="0"/>
              <a:t>Teaming with “</a:t>
            </a:r>
            <a:r>
              <a:rPr lang="en-US" sz="1200" b="1" dirty="0"/>
              <a:t>WE GOT US</a:t>
            </a:r>
            <a:r>
              <a:rPr lang="en-US" sz="1200" dirty="0"/>
              <a:t>” youth leaders to support vaccine outreach and education in underserved communities. </a:t>
            </a:r>
          </a:p>
          <a:p>
            <a:pPr marL="1143000" lvl="2" indent="-171450">
              <a:spcBef>
                <a:spcPts val="600"/>
              </a:spcBef>
              <a:spcAft>
                <a:spcPts val="600"/>
              </a:spcAft>
              <a:buClr>
                <a:schemeClr val="tx1"/>
              </a:buClr>
              <a:buFont typeface="Arial" panose="020B0604020202020204" pitchFamily="34" charset="0"/>
              <a:buChar char="•"/>
            </a:pPr>
            <a:r>
              <a:rPr lang="en-US" sz="1200" dirty="0"/>
              <a:t>MA-CEAL mentoring We Got Us youth on fundamentals of quantitative and qualitative research and publications</a:t>
            </a:r>
          </a:p>
          <a:p>
            <a:pPr marL="511175" lvl="1" indent="-169863">
              <a:spcBef>
                <a:spcPts val="600"/>
              </a:spcBef>
              <a:spcAft>
                <a:spcPts val="600"/>
              </a:spcAft>
              <a:buClr>
                <a:srgbClr val="FFC000"/>
              </a:buClr>
              <a:buFont typeface="Calibri" panose="020F0502020204030204" pitchFamily="34" charset="0"/>
              <a:buChar char="–"/>
            </a:pPr>
            <a:r>
              <a:rPr lang="en-US" sz="1200" dirty="0"/>
              <a:t>Developing research education curriculum for BMC Interpreters - research literacy and the importance of diversity in research.  </a:t>
            </a:r>
          </a:p>
          <a:p>
            <a:pPr marL="1143000" lvl="2" indent="-171450">
              <a:spcBef>
                <a:spcPts val="600"/>
              </a:spcBef>
              <a:spcAft>
                <a:spcPts val="600"/>
              </a:spcAft>
              <a:buClr>
                <a:schemeClr val="tx1"/>
              </a:buClr>
              <a:buFont typeface="Arial" panose="020B0604020202020204" pitchFamily="34" charset="0"/>
              <a:buChar char="•"/>
            </a:pPr>
            <a:r>
              <a:rPr lang="en-US" sz="1200" dirty="0"/>
              <a:t>We want Interpreters to 1) see themselves as an extension of the research team, 2) better understand the materials they’re interpreting, and 3) impact the quality and trustworthiness of the consenting process.</a:t>
            </a:r>
          </a:p>
          <a:p>
            <a:pPr>
              <a:buClr>
                <a:srgbClr val="FFC000"/>
              </a:buClr>
              <a:buFont typeface="Arial" panose="020B0604020202020204" pitchFamily="34" charset="0"/>
              <a:buChar char="•"/>
            </a:pPr>
            <a:r>
              <a:rPr lang="en-US" b="1" dirty="0">
                <a:solidFill>
                  <a:srgbClr val="444444"/>
                </a:solidFill>
                <a:latin typeface="+mn-lt"/>
                <a:cs typeface="Helvetica" panose="020B0604020202020204" pitchFamily="34" charset="0"/>
              </a:rPr>
              <a:t>DIVERSITY IN RESEARCH METRICS</a:t>
            </a:r>
          </a:p>
          <a:p>
            <a:pPr lvl="1">
              <a:buClr>
                <a:srgbClr val="FFC000"/>
              </a:buClr>
              <a:buFont typeface="Arial" panose="020B0604020202020204" pitchFamily="34" charset="0"/>
              <a:buChar char="‒"/>
            </a:pPr>
            <a:r>
              <a:rPr lang="en-US" sz="1200" dirty="0">
                <a:latin typeface="Helvetica" panose="020B0604020202020204" pitchFamily="34" charset="0"/>
                <a:cs typeface="Helvetica" panose="020B0604020202020204" pitchFamily="34" charset="0"/>
              </a:rPr>
              <a:t>Producing demographic reporting tool, extracting enrollment data from Velos and TriNetX. </a:t>
            </a:r>
          </a:p>
          <a:p>
            <a:pPr lvl="1">
              <a:buClr>
                <a:srgbClr val="FFC000"/>
              </a:buClr>
              <a:buFont typeface="Arial" panose="020B0604020202020204" pitchFamily="34" charset="0"/>
              <a:buChar char="•"/>
            </a:pPr>
            <a:endParaRPr lang="en-US" sz="1200" dirty="0">
              <a:solidFill>
                <a:srgbClr val="444444"/>
              </a:solidFill>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B4E24259-E0AA-4A1D-A83A-5C6A232C3263}"/>
              </a:ext>
            </a:extLst>
          </p:cNvPr>
          <p:cNvSpPr>
            <a:spLocks noGrp="1"/>
          </p:cNvSpPr>
          <p:nvPr>
            <p:ph type="title"/>
          </p:nvPr>
        </p:nvSpPr>
        <p:spPr/>
        <p:txBody>
          <a:bodyPr/>
          <a:lstStyle/>
          <a:p>
            <a:r>
              <a:rPr lang="en-US" sz="2400" dirty="0">
                <a:solidFill>
                  <a:schemeClr val="accent4"/>
                </a:solidFill>
              </a:rPr>
              <a:t>CRN SCORECARD – 120 DAYS (cont’d)</a:t>
            </a:r>
          </a:p>
        </p:txBody>
      </p:sp>
    </p:spTree>
    <p:extLst>
      <p:ext uri="{BB962C8B-B14F-4D97-AF65-F5344CB8AC3E}">
        <p14:creationId xmlns:p14="http://schemas.microsoft.com/office/powerpoint/2010/main" val="17512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7E19A-7DBA-4D4B-9104-335DAA7F488C}"/>
              </a:ext>
            </a:extLst>
          </p:cNvPr>
          <p:cNvSpPr>
            <a:spLocks noGrp="1"/>
          </p:cNvSpPr>
          <p:nvPr>
            <p:ph type="title"/>
          </p:nvPr>
        </p:nvSpPr>
        <p:spPr/>
        <p:txBody>
          <a:bodyPr/>
          <a:lstStyle/>
          <a:p>
            <a:r>
              <a:rPr lang="en-US" sz="2400" dirty="0">
                <a:solidFill>
                  <a:schemeClr val="accent4"/>
                </a:solidFill>
              </a:rPr>
              <a:t>COMMUNITY PARTNERSHIPS</a:t>
            </a:r>
          </a:p>
        </p:txBody>
      </p:sp>
      <p:pic>
        <p:nvPicPr>
          <p:cNvPr id="13314" name="Picture 2" descr="Everyday Boston">
            <a:hlinkClick r:id="rId3"/>
            <a:extLst>
              <a:ext uri="{FF2B5EF4-FFF2-40B4-BE49-F238E27FC236}">
                <a16:creationId xmlns:a16="http://schemas.microsoft.com/office/drawing/2014/main" id="{115FC681-E35D-496A-A703-1B932E7E0E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436" y="1243294"/>
            <a:ext cx="2757055" cy="284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E88842F-BF72-4ED3-BFD9-1975B30C114B}"/>
              </a:ext>
            </a:extLst>
          </p:cNvPr>
          <p:cNvSpPr txBox="1"/>
          <p:nvPr/>
        </p:nvSpPr>
        <p:spPr>
          <a:xfrm>
            <a:off x="3664526" y="1174283"/>
            <a:ext cx="4987637" cy="338554"/>
          </a:xfrm>
          <a:prstGeom prst="rect">
            <a:avLst/>
          </a:prstGeom>
          <a:noFill/>
        </p:spPr>
        <p:txBody>
          <a:bodyPr wrap="square">
            <a:spAutoFit/>
          </a:bodyPr>
          <a:lstStyle/>
          <a:p>
            <a:pPr algn="l"/>
            <a:r>
              <a:rPr lang="en-US" sz="1600" dirty="0">
                <a:solidFill>
                  <a:schemeClr val="tx1">
                    <a:lumMod val="65000"/>
                    <a:lumOff val="35000"/>
                  </a:schemeClr>
                </a:solidFill>
                <a:latin typeface="Arial" panose="020B0604020202020204" pitchFamily="34" charset="0"/>
                <a:cs typeface="Arial" panose="020B0604020202020204" pitchFamily="34" charset="0"/>
              </a:rPr>
              <a:t>Community-based Storytelling circle</a:t>
            </a:r>
          </a:p>
        </p:txBody>
      </p:sp>
      <p:pic>
        <p:nvPicPr>
          <p:cNvPr id="13320" name="Picture 8" descr="Non-profit | BMA Tenpoint | United States">
            <a:extLst>
              <a:ext uri="{FF2B5EF4-FFF2-40B4-BE49-F238E27FC236}">
                <a16:creationId xmlns:a16="http://schemas.microsoft.com/office/drawing/2014/main" id="{16672D55-8B32-456A-94BA-6589037A5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08" y="1665530"/>
            <a:ext cx="2161309" cy="10806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6159DCF-6D05-491C-8242-C30131822D53}"/>
              </a:ext>
            </a:extLst>
          </p:cNvPr>
          <p:cNvSpPr txBox="1"/>
          <p:nvPr/>
        </p:nvSpPr>
        <p:spPr>
          <a:xfrm>
            <a:off x="3664526" y="1951389"/>
            <a:ext cx="5070595" cy="584775"/>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Serving Boston 50 years - churches, ministries, non-profits working together in our communities</a:t>
            </a:r>
          </a:p>
        </p:txBody>
      </p:sp>
      <p:pic>
        <p:nvPicPr>
          <p:cNvPr id="13322" name="Picture 10" descr="Urban College of Boston">
            <a:extLst>
              <a:ext uri="{FF2B5EF4-FFF2-40B4-BE49-F238E27FC236}">
                <a16:creationId xmlns:a16="http://schemas.microsoft.com/office/drawing/2014/main" id="{D4C6D66B-7389-4694-BC95-3F68682017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552" y="2786570"/>
            <a:ext cx="2800608" cy="634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7469BE-8A3F-41E1-BA07-107FB722C3FD}"/>
              </a:ext>
            </a:extLst>
          </p:cNvPr>
          <p:cNvSpPr txBox="1"/>
          <p:nvPr/>
        </p:nvSpPr>
        <p:spPr>
          <a:xfrm>
            <a:off x="3664526" y="2836794"/>
            <a:ext cx="5292436" cy="584775"/>
          </a:xfrm>
          <a:prstGeom prst="rect">
            <a:avLst/>
          </a:prstGeom>
          <a:solidFill>
            <a:schemeClr val="bg1"/>
          </a:solid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Urban college in Boston – multilingual education/serving a  diverse community of learners.</a:t>
            </a:r>
          </a:p>
        </p:txBody>
      </p:sp>
      <p:graphicFrame>
        <p:nvGraphicFramePr>
          <p:cNvPr id="16" name="Table 15">
            <a:extLst>
              <a:ext uri="{FF2B5EF4-FFF2-40B4-BE49-F238E27FC236}">
                <a16:creationId xmlns:a16="http://schemas.microsoft.com/office/drawing/2014/main" id="{1DB7DBF8-DBB1-4246-9BEE-B491DA6DFDC3}"/>
              </a:ext>
            </a:extLst>
          </p:cNvPr>
          <p:cNvGraphicFramePr>
            <a:graphicFrameLocks noGrp="1"/>
          </p:cNvGraphicFramePr>
          <p:nvPr/>
        </p:nvGraphicFramePr>
        <p:xfrm>
          <a:off x="3595968" y="3781503"/>
          <a:ext cx="5292435" cy="502857"/>
        </p:xfrm>
        <a:graphic>
          <a:graphicData uri="http://schemas.openxmlformats.org/drawingml/2006/table">
            <a:tbl>
              <a:tblPr>
                <a:tableStyleId>{5C22544A-7EE6-4342-B048-85BDC9FD1C3A}</a:tableStyleId>
              </a:tblPr>
              <a:tblGrid>
                <a:gridCol w="5292435">
                  <a:extLst>
                    <a:ext uri="{9D8B030D-6E8A-4147-A177-3AD203B41FA5}">
                      <a16:colId xmlns:a16="http://schemas.microsoft.com/office/drawing/2014/main" val="4136640393"/>
                    </a:ext>
                  </a:extLst>
                </a:gridCol>
              </a:tblGrid>
              <a:tr h="338555">
                <a:tc>
                  <a:txBody>
                    <a:bodyPr/>
                    <a:lstStyle/>
                    <a:p>
                      <a:pPr marL="0" marR="0" algn="l">
                        <a:lnSpc>
                          <a:spcPct val="107000"/>
                        </a:lnSpc>
                        <a:spcBef>
                          <a:spcPts val="0"/>
                        </a:spcBef>
                        <a:spcAft>
                          <a:spcPts val="800"/>
                        </a:spcAft>
                      </a:pPr>
                      <a:r>
                        <a:rPr lang="en-US" sz="1600" b="0" dirty="0">
                          <a:solidFill>
                            <a:schemeClr val="tx1">
                              <a:lumMod val="65000"/>
                              <a:lumOff val="35000"/>
                            </a:schemeClr>
                          </a:solidFill>
                          <a:effectLst/>
                          <a:latin typeface="Arial" panose="020B0604020202020204" pitchFamily="34" charset="0"/>
                          <a:cs typeface="Arial" panose="020B0604020202020204" pitchFamily="34" charset="0"/>
                        </a:rPr>
                        <a:t>Boston Health Equity Research Network – 12 Community Health Centers partnered with BMC</a:t>
                      </a:r>
                      <a:endParaRPr lang="en-US" sz="2000" b="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387475950"/>
                  </a:ext>
                </a:extLst>
              </a:tr>
            </a:tbl>
          </a:graphicData>
        </a:graphic>
      </p:graphicFrame>
      <p:pic>
        <p:nvPicPr>
          <p:cNvPr id="23" name="Content Placeholder 22" descr="See the source image">
            <a:extLst>
              <a:ext uri="{FF2B5EF4-FFF2-40B4-BE49-F238E27FC236}">
                <a16:creationId xmlns:a16="http://schemas.microsoft.com/office/drawing/2014/main" id="{CA58C1AB-411C-4CD9-81C0-843F4E8934B9}"/>
              </a:ext>
            </a:extLst>
          </p:cNvPr>
          <p:cNvPicPr>
            <a:picLocks noGrp="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209552" y="3747334"/>
            <a:ext cx="1187347" cy="584775"/>
          </a:xfrm>
          <a:prstGeom prst="rect">
            <a:avLst/>
          </a:prstGeom>
          <a:noFill/>
          <a:ln>
            <a:noFill/>
          </a:ln>
        </p:spPr>
      </p:pic>
      <p:sp>
        <p:nvSpPr>
          <p:cNvPr id="20" name="TextBox 19">
            <a:extLst>
              <a:ext uri="{FF2B5EF4-FFF2-40B4-BE49-F238E27FC236}">
                <a16:creationId xmlns:a16="http://schemas.microsoft.com/office/drawing/2014/main" id="{3F852137-9F3D-4B87-BCD3-373E9650672D}"/>
              </a:ext>
            </a:extLst>
          </p:cNvPr>
          <p:cNvSpPr txBox="1"/>
          <p:nvPr/>
        </p:nvSpPr>
        <p:spPr>
          <a:xfrm>
            <a:off x="1477242" y="3870445"/>
            <a:ext cx="1695449" cy="338554"/>
          </a:xfrm>
          <a:prstGeom prst="rect">
            <a:avLst/>
          </a:prstGeom>
          <a:noFill/>
        </p:spPr>
        <p:txBody>
          <a:bodyPr wrap="square" rtlCol="0">
            <a:spAutoFit/>
          </a:bodyPr>
          <a:lstStyle/>
          <a:p>
            <a:r>
              <a:rPr lang="en-US" sz="1600" dirty="0">
                <a:solidFill>
                  <a:srgbClr val="444A59"/>
                </a:solidFill>
                <a:latin typeface="Avenir Next LT Pro Light" panose="020B0304020202020204" pitchFamily="34" charset="0"/>
                <a:cs typeface="Arial" panose="020B0604020202020204" pitchFamily="34" charset="0"/>
              </a:rPr>
              <a:t>BHERN</a:t>
            </a:r>
          </a:p>
        </p:txBody>
      </p:sp>
      <p:sp>
        <p:nvSpPr>
          <p:cNvPr id="26" name="TextBox 25">
            <a:extLst>
              <a:ext uri="{FF2B5EF4-FFF2-40B4-BE49-F238E27FC236}">
                <a16:creationId xmlns:a16="http://schemas.microsoft.com/office/drawing/2014/main" id="{1C4919AB-35F2-46F5-A91C-9771CDA593C9}"/>
              </a:ext>
            </a:extLst>
          </p:cNvPr>
          <p:cNvSpPr txBox="1"/>
          <p:nvPr/>
        </p:nvSpPr>
        <p:spPr>
          <a:xfrm>
            <a:off x="1403298" y="5662201"/>
            <a:ext cx="2714437" cy="276999"/>
          </a:xfrm>
          <a:prstGeom prst="rect">
            <a:avLst/>
          </a:prstGeom>
          <a:noFill/>
        </p:spPr>
        <p:txBody>
          <a:bodyPr wrap="square" rtlCol="0">
            <a:spAutoFit/>
          </a:bodyPr>
          <a:lstStyle/>
          <a:p>
            <a:r>
              <a:rPr lang="en-US" sz="1200" dirty="0">
                <a:solidFill>
                  <a:srgbClr val="444A59"/>
                </a:solidFill>
                <a:latin typeface="Century Gothic" panose="020B0502020202020204" pitchFamily="34" charset="0"/>
                <a:cs typeface="Aparajita" panose="020B0502040204020203" pitchFamily="18" charset="0"/>
              </a:rPr>
              <a:t>Community Vaccine Clinics</a:t>
            </a:r>
          </a:p>
        </p:txBody>
      </p:sp>
      <p:pic>
        <p:nvPicPr>
          <p:cNvPr id="29" name="Content Placeholder 22" descr="See the source image">
            <a:extLst>
              <a:ext uri="{FF2B5EF4-FFF2-40B4-BE49-F238E27FC236}">
                <a16:creationId xmlns:a16="http://schemas.microsoft.com/office/drawing/2014/main" id="{118B2186-0502-45EE-8FC8-6B012FA7B0BC}"/>
              </a:ext>
            </a:extLst>
          </p:cNvPr>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48" y="5508314"/>
            <a:ext cx="1187347" cy="584775"/>
          </a:xfrm>
          <a:prstGeom prst="rect">
            <a:avLst/>
          </a:prstGeom>
          <a:noFill/>
          <a:ln>
            <a:noFill/>
          </a:ln>
        </p:spPr>
      </p:pic>
      <p:graphicFrame>
        <p:nvGraphicFramePr>
          <p:cNvPr id="31" name="Table 30">
            <a:extLst>
              <a:ext uri="{FF2B5EF4-FFF2-40B4-BE49-F238E27FC236}">
                <a16:creationId xmlns:a16="http://schemas.microsoft.com/office/drawing/2014/main" id="{DB57FAA4-C628-42FB-9295-2EB949758F81}"/>
              </a:ext>
            </a:extLst>
          </p:cNvPr>
          <p:cNvGraphicFramePr>
            <a:graphicFrameLocks noGrp="1"/>
          </p:cNvGraphicFramePr>
          <p:nvPr/>
        </p:nvGraphicFramePr>
        <p:xfrm>
          <a:off x="3693017" y="5604865"/>
          <a:ext cx="5292435" cy="584775"/>
        </p:xfrm>
        <a:graphic>
          <a:graphicData uri="http://schemas.openxmlformats.org/drawingml/2006/table">
            <a:tbl>
              <a:tblPr>
                <a:tableStyleId>{5C22544A-7EE6-4342-B048-85BDC9FD1C3A}</a:tableStyleId>
              </a:tblPr>
              <a:tblGrid>
                <a:gridCol w="5292435">
                  <a:extLst>
                    <a:ext uri="{9D8B030D-6E8A-4147-A177-3AD203B41FA5}">
                      <a16:colId xmlns:a16="http://schemas.microsoft.com/office/drawing/2014/main" val="4136640393"/>
                    </a:ext>
                  </a:extLst>
                </a:gridCol>
              </a:tblGrid>
              <a:tr h="584775">
                <a:tc>
                  <a:txBody>
                    <a:bodyPr/>
                    <a:lstStyle/>
                    <a:p>
                      <a:pPr marL="0" marR="0" algn="l">
                        <a:lnSpc>
                          <a:spcPct val="107000"/>
                        </a:lnSpc>
                        <a:spcBef>
                          <a:spcPts val="0"/>
                        </a:spcBef>
                        <a:spcAft>
                          <a:spcPts val="800"/>
                        </a:spcAft>
                      </a:pPr>
                      <a:r>
                        <a:rPr lang="en-US" sz="1600" b="0" kern="1200" dirty="0">
                          <a:solidFill>
                            <a:schemeClr val="tx1">
                              <a:lumMod val="65000"/>
                              <a:lumOff val="35000"/>
                            </a:schemeClr>
                          </a:solidFill>
                          <a:effectLst/>
                          <a:latin typeface="Arial" panose="020B0604020202020204" pitchFamily="34" charset="0"/>
                          <a:ea typeface="+mn-ea"/>
                          <a:cs typeface="Arial" panose="020B0604020202020204" pitchFamily="34" charset="0"/>
                        </a:rPr>
                        <a:t>6 community vaccine clinics within Boston’s most vulnerable communities</a:t>
                      </a:r>
                    </a:p>
                  </a:txBody>
                  <a:tcPr marL="114300" marR="114300" marT="0" marB="0">
                    <a:solidFill>
                      <a:schemeClr val="bg1"/>
                    </a:solidFill>
                  </a:tcPr>
                </a:tc>
                <a:extLst>
                  <a:ext uri="{0D108BD9-81ED-4DB2-BD59-A6C34878D82A}">
                    <a16:rowId xmlns:a16="http://schemas.microsoft.com/office/drawing/2014/main" val="1387475950"/>
                  </a:ext>
                </a:extLst>
              </a:tr>
            </a:tbl>
          </a:graphicData>
        </a:graphic>
      </p:graphicFrame>
      <p:sp>
        <p:nvSpPr>
          <p:cNvPr id="21" name="TextBox 20">
            <a:extLst>
              <a:ext uri="{FF2B5EF4-FFF2-40B4-BE49-F238E27FC236}">
                <a16:creationId xmlns:a16="http://schemas.microsoft.com/office/drawing/2014/main" id="{7E9B94AD-3DD1-41F1-A7B8-8B886207ED56}"/>
              </a:ext>
            </a:extLst>
          </p:cNvPr>
          <p:cNvSpPr txBox="1"/>
          <p:nvPr/>
        </p:nvSpPr>
        <p:spPr>
          <a:xfrm>
            <a:off x="3664527" y="4575783"/>
            <a:ext cx="5231310" cy="830997"/>
          </a:xfrm>
          <a:prstGeom prst="rect">
            <a:avLst/>
          </a:prstGeom>
          <a:noFill/>
        </p:spPr>
        <p:txBody>
          <a:bodyPr wrap="square">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Black community members, students, health professionals addressing medical racism, COVID-19, and the vaccine. </a:t>
            </a:r>
          </a:p>
        </p:txBody>
      </p:sp>
      <p:pic>
        <p:nvPicPr>
          <p:cNvPr id="4098" name="Picture 2" descr="We Got Us">
            <a:extLst>
              <a:ext uri="{FF2B5EF4-FFF2-40B4-BE49-F238E27FC236}">
                <a16:creationId xmlns:a16="http://schemas.microsoft.com/office/drawing/2014/main" id="{469B8B47-5E2B-433E-ABB3-C064CA3B4D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616" t="15286" r="17886" b="16828"/>
          <a:stretch/>
        </p:blipFill>
        <p:spPr bwMode="auto">
          <a:xfrm>
            <a:off x="278676" y="4429400"/>
            <a:ext cx="947089" cy="98162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E95E3CF-E93F-4144-9EC5-B2A888EAEE83}"/>
              </a:ext>
            </a:extLst>
          </p:cNvPr>
          <p:cNvSpPr txBox="1"/>
          <p:nvPr/>
        </p:nvSpPr>
        <p:spPr>
          <a:xfrm>
            <a:off x="1477242" y="4813706"/>
            <a:ext cx="1695449" cy="400110"/>
          </a:xfrm>
          <a:prstGeom prst="rect">
            <a:avLst/>
          </a:prstGeom>
          <a:noFill/>
        </p:spPr>
        <p:txBody>
          <a:bodyPr wrap="square" rtlCol="0">
            <a:spAutoFit/>
          </a:bodyPr>
          <a:lstStyle/>
          <a:p>
            <a:r>
              <a:rPr lang="en-US" sz="2000" b="1" dirty="0">
                <a:solidFill>
                  <a:srgbClr val="444A59"/>
                </a:solidFill>
                <a:latin typeface="Fjalla One"/>
                <a:cs typeface="Arial" panose="020B0604020202020204" pitchFamily="34" charset="0"/>
              </a:rPr>
              <a:t>WE GOT US</a:t>
            </a:r>
          </a:p>
        </p:txBody>
      </p:sp>
      <p:pic>
        <p:nvPicPr>
          <p:cNvPr id="27" name="Picture 26">
            <a:extLst>
              <a:ext uri="{FF2B5EF4-FFF2-40B4-BE49-F238E27FC236}">
                <a16:creationId xmlns:a16="http://schemas.microsoft.com/office/drawing/2014/main" id="{8DBB5509-6E45-418C-A773-8B205DC06E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204" y="6479180"/>
            <a:ext cx="1243723" cy="357281"/>
          </a:xfrm>
          <a:prstGeom prst="rect">
            <a:avLst/>
          </a:prstGeom>
        </p:spPr>
      </p:pic>
    </p:spTree>
    <p:extLst>
      <p:ext uri="{BB962C8B-B14F-4D97-AF65-F5344CB8AC3E}">
        <p14:creationId xmlns:p14="http://schemas.microsoft.com/office/powerpoint/2010/main" val="387556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33F3-CCA8-4349-AB2E-0070E5EEBEBD}"/>
              </a:ext>
            </a:extLst>
          </p:cNvPr>
          <p:cNvSpPr/>
          <p:nvPr/>
        </p:nvSpPr>
        <p:spPr>
          <a:xfrm>
            <a:off x="0" y="734938"/>
            <a:ext cx="9144000" cy="460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2787660-3BC2-438D-866B-0585156DCB73}"/>
              </a:ext>
            </a:extLst>
          </p:cNvPr>
          <p:cNvSpPr>
            <a:spLocks noGrp="1"/>
          </p:cNvSpPr>
          <p:nvPr>
            <p:ph type="title"/>
          </p:nvPr>
        </p:nvSpPr>
        <p:spPr>
          <a:xfrm>
            <a:off x="348838" y="302408"/>
            <a:ext cx="3048216" cy="1808837"/>
          </a:xfrm>
        </p:spPr>
        <p:txBody>
          <a:bodyPr vert="horz" lIns="91440" tIns="45720" rIns="91440" bIns="45720" rtlCol="0" anchor="b">
            <a:normAutofit/>
          </a:bodyPr>
          <a:lstStyle/>
          <a:p>
            <a:r>
              <a:rPr lang="en-US" sz="3600" dirty="0">
                <a:solidFill>
                  <a:schemeClr val="accent4"/>
                </a:solidFill>
                <a:latin typeface="+mj-lt"/>
                <a:cs typeface="+mj-cs"/>
              </a:rPr>
              <a:t>IN THE COMMUNITY</a:t>
            </a:r>
          </a:p>
        </p:txBody>
      </p:sp>
      <p:pic>
        <p:nvPicPr>
          <p:cNvPr id="8" name="Picture 7">
            <a:extLst>
              <a:ext uri="{FF2B5EF4-FFF2-40B4-BE49-F238E27FC236}">
                <a16:creationId xmlns:a16="http://schemas.microsoft.com/office/drawing/2014/main" id="{04D9A68F-F482-43F6-B3F8-89F96A5E037F}"/>
              </a:ext>
            </a:extLst>
          </p:cNvPr>
          <p:cNvPicPr>
            <a:picLocks noChangeAspect="1"/>
          </p:cNvPicPr>
          <p:nvPr/>
        </p:nvPicPr>
        <p:blipFill rotWithShape="1">
          <a:blip r:embed="rId3"/>
          <a:srcRect l="2847" t="4747"/>
          <a:stretch/>
        </p:blipFill>
        <p:spPr>
          <a:xfrm>
            <a:off x="76200" y="2998694"/>
            <a:ext cx="3870048" cy="3225190"/>
          </a:xfrm>
          <a:prstGeom prst="rect">
            <a:avLst/>
          </a:prstGeom>
        </p:spPr>
      </p:pic>
      <p:pic>
        <p:nvPicPr>
          <p:cNvPr id="5" name="Content Placeholder 4" descr="Graphical user interface, application&#10;&#10;Description automatically generated with medium confidence">
            <a:extLst>
              <a:ext uri="{FF2B5EF4-FFF2-40B4-BE49-F238E27FC236}">
                <a16:creationId xmlns:a16="http://schemas.microsoft.com/office/drawing/2014/main" id="{03C6CA63-7C22-4365-AD60-A9D43B04AB68}"/>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79192" b="63359"/>
          <a:stretch/>
        </p:blipFill>
        <p:spPr>
          <a:xfrm>
            <a:off x="3896077" y="108492"/>
            <a:ext cx="2580846" cy="3033541"/>
          </a:xfrm>
          <a:prstGeom prst="rect">
            <a:avLst/>
          </a:prstGeom>
        </p:spPr>
      </p:pic>
      <p:pic>
        <p:nvPicPr>
          <p:cNvPr id="1026" name="Picture 2" descr="Image">
            <a:extLst>
              <a:ext uri="{FF2B5EF4-FFF2-40B4-BE49-F238E27FC236}">
                <a16:creationId xmlns:a16="http://schemas.microsoft.com/office/drawing/2014/main" id="{1CF95FB0-3D6F-4643-AE18-C2796B2EA6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76923" y="173951"/>
            <a:ext cx="2423691" cy="2902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C86066-B7FE-421E-8832-A846EC0F1687}"/>
              </a:ext>
            </a:extLst>
          </p:cNvPr>
          <p:cNvSpPr txBox="1"/>
          <p:nvPr/>
        </p:nvSpPr>
        <p:spPr>
          <a:xfrm>
            <a:off x="393874" y="2747752"/>
            <a:ext cx="262608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Ben Linas, MD</a:t>
            </a:r>
          </a:p>
        </p:txBody>
      </p:sp>
      <p:sp>
        <p:nvSpPr>
          <p:cNvPr id="7" name="Rectangle 6">
            <a:extLst>
              <a:ext uri="{FF2B5EF4-FFF2-40B4-BE49-F238E27FC236}">
                <a16:creationId xmlns:a16="http://schemas.microsoft.com/office/drawing/2014/main" id="{D21FDD4C-6897-460B-96C2-6A92A637E52A}"/>
              </a:ext>
            </a:extLst>
          </p:cNvPr>
          <p:cNvSpPr/>
          <p:nvPr/>
        </p:nvSpPr>
        <p:spPr>
          <a:xfrm>
            <a:off x="0" y="6223884"/>
            <a:ext cx="9144000" cy="63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D26E66B-9BCA-4127-8BDC-E57F6ED58B6B}"/>
              </a:ext>
            </a:extLst>
          </p:cNvPr>
          <p:cNvSpPr txBox="1"/>
          <p:nvPr/>
        </p:nvSpPr>
        <p:spPr>
          <a:xfrm>
            <a:off x="6975946" y="1958509"/>
            <a:ext cx="1870737" cy="276999"/>
          </a:xfrm>
          <a:prstGeom prst="rect">
            <a:avLst/>
          </a:prstGeom>
          <a:noFill/>
        </p:spPr>
        <p:txBody>
          <a:bodyPr wrap="square" rtlCol="0">
            <a:spAutoFit/>
          </a:bodyPr>
          <a:lstStyle/>
          <a:p>
            <a:r>
              <a:rPr lang="en-US" sz="1200" dirty="0">
                <a:solidFill>
                  <a:srgbClr val="07556C"/>
                </a:solidFill>
                <a:latin typeface="Arial" panose="020B0604020202020204" pitchFamily="34" charset="0"/>
                <a:cs typeface="Arial" panose="020B0604020202020204" pitchFamily="34" charset="0"/>
              </a:rPr>
              <a:t>Sabrina Assoumou, MD</a:t>
            </a:r>
          </a:p>
        </p:txBody>
      </p:sp>
      <p:pic>
        <p:nvPicPr>
          <p:cNvPr id="10" name="Picture 9">
            <a:extLst>
              <a:ext uri="{FF2B5EF4-FFF2-40B4-BE49-F238E27FC236}">
                <a16:creationId xmlns:a16="http://schemas.microsoft.com/office/drawing/2014/main" id="{A77DFC28-F0A3-4D83-B2BD-8510AE7A518A}"/>
              </a:ext>
            </a:extLst>
          </p:cNvPr>
          <p:cNvPicPr>
            <a:picLocks noChangeAspect="1"/>
          </p:cNvPicPr>
          <p:nvPr/>
        </p:nvPicPr>
        <p:blipFill>
          <a:blip r:embed="rId6"/>
          <a:stretch>
            <a:fillRect/>
          </a:stretch>
        </p:blipFill>
        <p:spPr>
          <a:xfrm>
            <a:off x="4057650" y="3076575"/>
            <a:ext cx="5010150" cy="3781425"/>
          </a:xfrm>
          <a:prstGeom prst="rect">
            <a:avLst/>
          </a:prstGeom>
        </p:spPr>
      </p:pic>
      <p:sp>
        <p:nvSpPr>
          <p:cNvPr id="13" name="TextBox 12">
            <a:extLst>
              <a:ext uri="{FF2B5EF4-FFF2-40B4-BE49-F238E27FC236}">
                <a16:creationId xmlns:a16="http://schemas.microsoft.com/office/drawing/2014/main" id="{C4A74B10-86F4-4978-B5C1-869EF6F882C0}"/>
              </a:ext>
            </a:extLst>
          </p:cNvPr>
          <p:cNvSpPr txBox="1"/>
          <p:nvPr/>
        </p:nvSpPr>
        <p:spPr>
          <a:xfrm>
            <a:off x="4102954" y="4103655"/>
            <a:ext cx="2459771"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Cassandra Pierre, MD</a:t>
            </a:r>
          </a:p>
        </p:txBody>
      </p:sp>
    </p:spTree>
    <p:extLst>
      <p:ext uri="{BB962C8B-B14F-4D97-AF65-F5344CB8AC3E}">
        <p14:creationId xmlns:p14="http://schemas.microsoft.com/office/powerpoint/2010/main" val="1322249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6" imgW="216" imgH="216" progId="TCLayout.ActiveDocument.1">
                  <p:embed/>
                </p:oleObj>
              </mc:Choice>
              <mc:Fallback>
                <p:oleObj name="think-cell Slide" r:id="rId6" imgW="216" imgH="21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69850" y="71607"/>
            <a:ext cx="8749303" cy="742824"/>
          </a:xfrm>
        </p:spPr>
        <p:txBody>
          <a:bodyPr vert="horz"/>
          <a:lstStyle/>
          <a:p>
            <a:r>
              <a:rPr lang="en-US" sz="2000" dirty="0">
                <a:solidFill>
                  <a:schemeClr val="accent4"/>
                </a:solidFill>
              </a:rPr>
              <a:t>SOCIAL VULNERABILITY INDEX (SVI) SCORE USED TO PRIORITIZE FIXED SITES &amp; POP-UPS TARGET THE UNREACHED</a:t>
            </a:r>
          </a:p>
        </p:txBody>
      </p:sp>
      <p:pic>
        <p:nvPicPr>
          <p:cNvPr id="8" name="Picture 7"/>
          <p:cNvPicPr>
            <a:picLocks noChangeAspect="1"/>
          </p:cNvPicPr>
          <p:nvPr/>
        </p:nvPicPr>
        <p:blipFill>
          <a:blip r:embed="rId8"/>
          <a:stretch>
            <a:fillRect/>
          </a:stretch>
        </p:blipFill>
        <p:spPr>
          <a:xfrm>
            <a:off x="236764" y="1158833"/>
            <a:ext cx="7829550" cy="5005037"/>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6603114" y="2053827"/>
            <a:ext cx="2449286" cy="2677656"/>
          </a:xfrm>
          <a:prstGeom prst="rect">
            <a:avLst/>
          </a:prstGeom>
          <a:solidFill>
            <a:schemeClr val="bg1"/>
          </a:solidFill>
          <a:ln>
            <a:solidFill>
              <a:schemeClr val="tx1"/>
            </a:solidFill>
          </a:ln>
        </p:spPr>
        <p:txBody>
          <a:bodyPr wrap="square" rtlCol="0">
            <a:spAutoFit/>
          </a:bodyPr>
          <a:lstStyle/>
          <a:p>
            <a:pPr marL="228600" indent="-228600">
              <a:buFont typeface="Wingdings" panose="05000000000000000000" pitchFamily="2" charset="2"/>
              <a:buChar char="§"/>
            </a:pPr>
            <a:r>
              <a:rPr lang="en-US" sz="1400" dirty="0">
                <a:latin typeface="Arial" panose="020B0604020202020204" pitchFamily="34" charset="0"/>
                <a:cs typeface="Arial" panose="020B0604020202020204" pitchFamily="34" charset="0"/>
              </a:rPr>
              <a:t>The SVI incorporates socioeconomic status, household composition, minority status/language, and housing type (e.g., crowded housing)</a:t>
            </a:r>
          </a:p>
          <a:p>
            <a:pPr marL="228600" indent="-22860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28600" indent="-228600">
              <a:buFont typeface="Wingdings" panose="05000000000000000000" pitchFamily="2" charset="2"/>
              <a:buChar char="§"/>
            </a:pPr>
            <a:r>
              <a:rPr lang="en-US" sz="1400" dirty="0">
                <a:latin typeface="Arial" panose="020B0604020202020204" pitchFamily="34" charset="0"/>
                <a:cs typeface="Arial" panose="020B0604020202020204" pitchFamily="34" charset="0"/>
              </a:rPr>
              <a:t>Neighborhoods with high SVI include Dorchester, Mattapan, Roxbury, East Boston, Chelsea</a:t>
            </a:r>
          </a:p>
          <a:p>
            <a:pPr marL="228600" indent="-22860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p:txBody>
      </p:sp>
      <p:sp>
        <p:nvSpPr>
          <p:cNvPr id="7" name="Rectangular Callout 6"/>
          <p:cNvSpPr/>
          <p:nvPr/>
        </p:nvSpPr>
        <p:spPr>
          <a:xfrm>
            <a:off x="791719" y="4396583"/>
            <a:ext cx="1523875" cy="314873"/>
          </a:xfrm>
          <a:prstGeom prst="wedgeRectCallout">
            <a:avLst>
              <a:gd name="adj1" fmla="val 77609"/>
              <a:gd name="adj2" fmla="val 1959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bg1"/>
                </a:solidFill>
              </a:rPr>
              <a:t>17 Corinth St</a:t>
            </a:r>
          </a:p>
        </p:txBody>
      </p:sp>
      <p:sp>
        <p:nvSpPr>
          <p:cNvPr id="9" name="Rectangular Callout 8"/>
          <p:cNvSpPr/>
          <p:nvPr/>
        </p:nvSpPr>
        <p:spPr>
          <a:xfrm>
            <a:off x="1293484" y="5779010"/>
            <a:ext cx="1144910" cy="236568"/>
          </a:xfrm>
          <a:prstGeom prst="wedgeRectCallout">
            <a:avLst>
              <a:gd name="adj1" fmla="val 66417"/>
              <a:gd name="adj2" fmla="val -15725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bg1"/>
                </a:solidFill>
              </a:rPr>
              <a:t>Menino YMCA</a:t>
            </a:r>
          </a:p>
        </p:txBody>
      </p:sp>
      <p:sp>
        <p:nvSpPr>
          <p:cNvPr id="11" name="Rectangular Callout 10"/>
          <p:cNvSpPr/>
          <p:nvPr/>
        </p:nvSpPr>
        <p:spPr>
          <a:xfrm>
            <a:off x="3131389" y="5613624"/>
            <a:ext cx="1239579" cy="401953"/>
          </a:xfrm>
          <a:prstGeom prst="wedgeRectCallout">
            <a:avLst>
              <a:gd name="adj1" fmla="val -35702"/>
              <a:gd name="adj2" fmla="val -19080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bg1"/>
                </a:solidFill>
              </a:rPr>
              <a:t>Morning Star</a:t>
            </a:r>
          </a:p>
          <a:p>
            <a:pPr algn="ctr"/>
            <a:r>
              <a:rPr lang="en-US" sz="1100" i="1" dirty="0">
                <a:solidFill>
                  <a:schemeClr val="bg1"/>
                </a:solidFill>
              </a:rPr>
              <a:t>Baptist Church</a:t>
            </a:r>
          </a:p>
        </p:txBody>
      </p:sp>
      <p:sp>
        <p:nvSpPr>
          <p:cNvPr id="12" name="Rectangular Callout 11"/>
          <p:cNvSpPr/>
          <p:nvPr/>
        </p:nvSpPr>
        <p:spPr>
          <a:xfrm>
            <a:off x="3990118" y="4317451"/>
            <a:ext cx="1488961" cy="236568"/>
          </a:xfrm>
          <a:prstGeom prst="wedgeRectCallout">
            <a:avLst>
              <a:gd name="adj1" fmla="val -91936"/>
              <a:gd name="adj2" fmla="val 1290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bg1"/>
                </a:solidFill>
              </a:rPr>
              <a:t>Russell Auditorium</a:t>
            </a:r>
          </a:p>
        </p:txBody>
      </p:sp>
      <p:sp>
        <p:nvSpPr>
          <p:cNvPr id="13" name="Rectangular Callout 12"/>
          <p:cNvSpPr/>
          <p:nvPr/>
        </p:nvSpPr>
        <p:spPr>
          <a:xfrm>
            <a:off x="1777042" y="3597215"/>
            <a:ext cx="1043623" cy="300704"/>
          </a:xfrm>
          <a:prstGeom prst="wedgeRectCallout">
            <a:avLst>
              <a:gd name="adj1" fmla="val 79554"/>
              <a:gd name="adj2" fmla="val 3114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bg1"/>
                </a:solidFill>
              </a:rPr>
              <a:t>12</a:t>
            </a:r>
            <a:r>
              <a:rPr lang="en-US" sz="1100" i="1" baseline="30000" dirty="0">
                <a:solidFill>
                  <a:schemeClr val="bg1"/>
                </a:solidFill>
              </a:rPr>
              <a:t>th</a:t>
            </a:r>
            <a:r>
              <a:rPr lang="en-US" sz="1100" i="1" dirty="0">
                <a:solidFill>
                  <a:schemeClr val="bg1"/>
                </a:solidFill>
              </a:rPr>
              <a:t> Baptist Church</a:t>
            </a:r>
          </a:p>
        </p:txBody>
      </p:sp>
      <p:sp>
        <p:nvSpPr>
          <p:cNvPr id="14" name="Rectangular Callout 13"/>
          <p:cNvSpPr/>
          <p:nvPr/>
        </p:nvSpPr>
        <p:spPr>
          <a:xfrm>
            <a:off x="3993265" y="3747567"/>
            <a:ext cx="1043623" cy="300704"/>
          </a:xfrm>
          <a:prstGeom prst="wedgeRectCallout">
            <a:avLst>
              <a:gd name="adj1" fmla="val -103121"/>
              <a:gd name="adj2" fmla="val -836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bg1"/>
                </a:solidFill>
              </a:rPr>
              <a:t>85 E Concord St @ BMC</a:t>
            </a:r>
          </a:p>
        </p:txBody>
      </p:sp>
      <p:pic>
        <p:nvPicPr>
          <p:cNvPr id="16" name="Picture 15" descr="A picture containing text, building, outdoor, church&#10;&#10;Description automatically generated">
            <a:extLst>
              <a:ext uri="{FF2B5EF4-FFF2-40B4-BE49-F238E27FC236}">
                <a16:creationId xmlns:a16="http://schemas.microsoft.com/office/drawing/2014/main" id="{B56002AB-E0DE-45F6-B45D-E11B766469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0439" y="5390710"/>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reflection blurRad="6350" stA="52000" endA="300" endPos="35000" dir="5400000" sy="-100000" algn="bl" rotWithShape="0"/>
          </a:effectLst>
        </p:spPr>
      </p:pic>
      <p:pic>
        <p:nvPicPr>
          <p:cNvPr id="17" name="Content Placeholder 6" descr="A picture containing text, tree, outdoor, sign&#10;&#10;Description automatically generated">
            <a:extLst>
              <a:ext uri="{FF2B5EF4-FFF2-40B4-BE49-F238E27FC236}">
                <a16:creationId xmlns:a16="http://schemas.microsoft.com/office/drawing/2014/main" id="{C2E992D9-9EF0-48DA-B29C-2A5EB1A8CD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6593" y="4831716"/>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18" name="Picture 17" descr="A picture containing text, sky, outdoor, sign&#10;&#10;Description automatically generated">
            <a:extLst>
              <a:ext uri="{FF2B5EF4-FFF2-40B4-BE49-F238E27FC236}">
                <a16:creationId xmlns:a16="http://schemas.microsoft.com/office/drawing/2014/main" id="{DAC296FD-4D15-48CF-92B7-4166014397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22851" y="4656825"/>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19" name="Picture 18" descr="A brick building with windows&#10;&#10;Description automatically generated with low confidence">
            <a:extLst>
              <a:ext uri="{FF2B5EF4-FFF2-40B4-BE49-F238E27FC236}">
                <a16:creationId xmlns:a16="http://schemas.microsoft.com/office/drawing/2014/main" id="{6D154CF8-2656-4D61-AE0C-4364DA4A33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58365" y="3867709"/>
            <a:ext cx="1097280" cy="616915"/>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20" name="Picture 19" descr="A picture containing text, building, outdoor&#10;&#10;Description automatically generated">
            <a:extLst>
              <a:ext uri="{FF2B5EF4-FFF2-40B4-BE49-F238E27FC236}">
                <a16:creationId xmlns:a16="http://schemas.microsoft.com/office/drawing/2014/main" id="{EA3BCA08-60EA-474E-9610-D588ED0037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70390" y="2121795"/>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24" name="Picture 23" descr="A picture containing text, building, outdoor, house&#10;&#10;Description automatically generated">
            <a:extLst>
              <a:ext uri="{FF2B5EF4-FFF2-40B4-BE49-F238E27FC236}">
                <a16:creationId xmlns:a16="http://schemas.microsoft.com/office/drawing/2014/main" id="{0DBFD975-600E-4345-B29E-A22E98CCC00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61277" y="2448540"/>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25" name="Picture 24" descr="A picture containing text, building, sky, outdoor&#10;&#10;Description automatically generated">
            <a:extLst>
              <a:ext uri="{FF2B5EF4-FFF2-40B4-BE49-F238E27FC236}">
                <a16:creationId xmlns:a16="http://schemas.microsoft.com/office/drawing/2014/main" id="{A7AEFCD0-060A-4F85-B463-16B4C30F46F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43607" y="2877836"/>
            <a:ext cx="1097280" cy="618138"/>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28" name="Picture 27" descr="A picture containing text, building, outdoor&#10;&#10;Description automatically generated">
            <a:extLst>
              <a:ext uri="{FF2B5EF4-FFF2-40B4-BE49-F238E27FC236}">
                <a16:creationId xmlns:a16="http://schemas.microsoft.com/office/drawing/2014/main" id="{88ADBC23-D888-4502-B7D7-F80F58287C0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47222" y="1643476"/>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30" name="Picture 29" descr="A picture containing text, sky, outdoor, sign&#10;&#10;Description automatically generated">
            <a:extLst>
              <a:ext uri="{FF2B5EF4-FFF2-40B4-BE49-F238E27FC236}">
                <a16:creationId xmlns:a16="http://schemas.microsoft.com/office/drawing/2014/main" id="{0F01B6DB-15DE-42ED-85A0-31719603490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13448" y="1496526"/>
            <a:ext cx="1097280" cy="61691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876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Accounting Updates </a:t>
            </a:r>
            <a:br>
              <a:rPr lang="en-US" dirty="0" smtClean="0"/>
            </a:br>
            <a:r>
              <a:rPr lang="en-US" sz="1800" dirty="0" err="1" smtClean="0"/>
              <a:t>Kaity</a:t>
            </a:r>
            <a:r>
              <a:rPr lang="en-US" sz="1800" dirty="0" smtClean="0"/>
              <a:t> Clifford</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647581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1FFF6C-6141-49A4-8DF0-DD6436CF52B6}"/>
              </a:ext>
            </a:extLst>
          </p:cNvPr>
          <p:cNvPicPr>
            <a:picLocks noChangeAspect="1"/>
          </p:cNvPicPr>
          <p:nvPr/>
        </p:nvPicPr>
        <p:blipFill>
          <a:blip r:embed="rId3"/>
          <a:stretch>
            <a:fillRect/>
          </a:stretch>
        </p:blipFill>
        <p:spPr>
          <a:xfrm>
            <a:off x="0" y="959836"/>
            <a:ext cx="9144000" cy="5898164"/>
          </a:xfrm>
          <a:prstGeom prst="rect">
            <a:avLst/>
          </a:prstGeom>
        </p:spPr>
      </p:pic>
      <p:sp>
        <p:nvSpPr>
          <p:cNvPr id="8" name="TextBox 7">
            <a:extLst>
              <a:ext uri="{FF2B5EF4-FFF2-40B4-BE49-F238E27FC236}">
                <a16:creationId xmlns:a16="http://schemas.microsoft.com/office/drawing/2014/main" id="{C263B383-DCD2-422B-8292-DAED2CD9FB83}"/>
              </a:ext>
            </a:extLst>
          </p:cNvPr>
          <p:cNvSpPr txBox="1"/>
          <p:nvPr/>
        </p:nvSpPr>
        <p:spPr>
          <a:xfrm>
            <a:off x="107911" y="198701"/>
            <a:ext cx="8928178" cy="461665"/>
          </a:xfrm>
          <a:prstGeom prst="rect">
            <a:avLst/>
          </a:prstGeom>
          <a:noFill/>
        </p:spPr>
        <p:txBody>
          <a:bodyPr wrap="square">
            <a:spAutoFit/>
          </a:bodyPr>
          <a:lstStyle/>
          <a:p>
            <a:r>
              <a:rPr lang="en-US" altLang="en-US" sz="2400" b="1" dirty="0">
                <a:solidFill>
                  <a:schemeClr val="accent1">
                    <a:lumMod val="25000"/>
                  </a:schemeClr>
                </a:solidFill>
                <a:ea typeface="ＭＳ Ｐゴシック" pitchFamily="34" charset="-128"/>
              </a:rPr>
              <a:t>AGE-ADJUSTED DEATH RATES BY CAUSE, RACE AND SEX </a:t>
            </a:r>
            <a:endParaRPr lang="en-US" sz="2400" b="1" dirty="0"/>
          </a:p>
        </p:txBody>
      </p:sp>
      <p:sp>
        <p:nvSpPr>
          <p:cNvPr id="10" name="Rectangle 9">
            <a:extLst>
              <a:ext uri="{FF2B5EF4-FFF2-40B4-BE49-F238E27FC236}">
                <a16:creationId xmlns:a16="http://schemas.microsoft.com/office/drawing/2014/main" id="{66944901-EB12-40C3-8479-3F506525E489}"/>
              </a:ext>
            </a:extLst>
          </p:cNvPr>
          <p:cNvSpPr/>
          <p:nvPr/>
        </p:nvSpPr>
        <p:spPr>
          <a:xfrm>
            <a:off x="107911" y="1010952"/>
            <a:ext cx="2311557" cy="5548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B3B2B4C7-623B-4EE8-B4BF-B66A3E7D0C19}"/>
              </a:ext>
            </a:extLst>
          </p:cNvPr>
          <p:cNvGraphicFramePr>
            <a:graphicFrameLocks noGrp="1"/>
          </p:cNvGraphicFramePr>
          <p:nvPr>
            <p:extLst/>
          </p:nvPr>
        </p:nvGraphicFramePr>
        <p:xfrm>
          <a:off x="399457" y="903039"/>
          <a:ext cx="2020011" cy="5480727"/>
        </p:xfrm>
        <a:graphic>
          <a:graphicData uri="http://schemas.openxmlformats.org/drawingml/2006/table">
            <a:tbl>
              <a:tblPr firstRow="1" bandRow="1">
                <a:tableStyleId>{2D5ABB26-0587-4C30-8999-92F81FD0307C}</a:tableStyleId>
              </a:tblPr>
              <a:tblGrid>
                <a:gridCol w="2020011">
                  <a:extLst>
                    <a:ext uri="{9D8B030D-6E8A-4147-A177-3AD203B41FA5}">
                      <a16:colId xmlns:a16="http://schemas.microsoft.com/office/drawing/2014/main" val="2308645192"/>
                    </a:ext>
                  </a:extLst>
                </a:gridCol>
              </a:tblGrid>
              <a:tr h="287919">
                <a:tc>
                  <a:txBody>
                    <a:bodyPr/>
                    <a:lstStyle/>
                    <a:p>
                      <a:pPr algn="r"/>
                      <a:r>
                        <a:rPr lang="en-US" sz="1050" b="1" dirty="0"/>
                        <a:t>Cause of Death</a:t>
                      </a:r>
                    </a:p>
                  </a:txBody>
                  <a:tcPr anchor="ctr"/>
                </a:tc>
                <a:extLst>
                  <a:ext uri="{0D108BD9-81ED-4DB2-BD59-A6C34878D82A}">
                    <a16:rowId xmlns:a16="http://schemas.microsoft.com/office/drawing/2014/main" val="2875652524"/>
                  </a:ext>
                </a:extLst>
              </a:tr>
              <a:tr h="287919">
                <a:tc>
                  <a:txBody>
                    <a:bodyPr/>
                    <a:lstStyle/>
                    <a:p>
                      <a:pPr algn="r"/>
                      <a:r>
                        <a:rPr lang="en-US" sz="1050" b="0" kern="1200" dirty="0">
                          <a:solidFill>
                            <a:schemeClr val="tx1"/>
                          </a:solidFill>
                          <a:latin typeface="+mn-lt"/>
                          <a:ea typeface="+mn-ea"/>
                          <a:cs typeface="+mn-cs"/>
                        </a:rPr>
                        <a:t>Heart Disease</a:t>
                      </a:r>
                    </a:p>
                  </a:txBody>
                  <a:tcPr anchor="ctr"/>
                </a:tc>
                <a:extLst>
                  <a:ext uri="{0D108BD9-81ED-4DB2-BD59-A6C34878D82A}">
                    <a16:rowId xmlns:a16="http://schemas.microsoft.com/office/drawing/2014/main" val="1175008805"/>
                  </a:ext>
                </a:extLst>
              </a:tr>
              <a:tr h="287919">
                <a:tc>
                  <a:txBody>
                    <a:bodyPr/>
                    <a:lstStyle/>
                    <a:p>
                      <a:pPr algn="r"/>
                      <a:r>
                        <a:rPr lang="en-US" sz="1050" b="0" kern="1200" dirty="0">
                          <a:solidFill>
                            <a:schemeClr val="tx1"/>
                          </a:solidFill>
                          <a:latin typeface="+mn-lt"/>
                          <a:ea typeface="+mn-ea"/>
                          <a:cs typeface="+mn-cs"/>
                        </a:rPr>
                        <a:t>All Cancer</a:t>
                      </a:r>
                    </a:p>
                  </a:txBody>
                  <a:tcPr anchor="ctr"/>
                </a:tc>
                <a:extLst>
                  <a:ext uri="{0D108BD9-81ED-4DB2-BD59-A6C34878D82A}">
                    <a16:rowId xmlns:a16="http://schemas.microsoft.com/office/drawing/2014/main" val="3945385348"/>
                  </a:ext>
                </a:extLst>
              </a:tr>
              <a:tr h="287919">
                <a:tc>
                  <a:txBody>
                    <a:bodyPr/>
                    <a:lstStyle/>
                    <a:p>
                      <a:pPr algn="r"/>
                      <a:r>
                        <a:rPr lang="en-US" sz="1050" b="0" kern="1200" dirty="0">
                          <a:solidFill>
                            <a:schemeClr val="tx1"/>
                          </a:solidFill>
                          <a:latin typeface="+mn-lt"/>
                          <a:ea typeface="+mn-ea"/>
                          <a:cs typeface="+mn-cs"/>
                        </a:rPr>
                        <a:t>Lung Cancer</a:t>
                      </a:r>
                    </a:p>
                  </a:txBody>
                  <a:tcPr anchor="ctr"/>
                </a:tc>
                <a:extLst>
                  <a:ext uri="{0D108BD9-81ED-4DB2-BD59-A6C34878D82A}">
                    <a16:rowId xmlns:a16="http://schemas.microsoft.com/office/drawing/2014/main" val="2224254227"/>
                  </a:ext>
                </a:extLst>
              </a:tr>
              <a:tr h="287919">
                <a:tc>
                  <a:txBody>
                    <a:bodyPr/>
                    <a:lstStyle/>
                    <a:p>
                      <a:pPr algn="r"/>
                      <a:r>
                        <a:rPr lang="en-US" sz="1050" b="0" kern="1200" dirty="0">
                          <a:solidFill>
                            <a:schemeClr val="tx1"/>
                          </a:solidFill>
                          <a:latin typeface="+mn-lt"/>
                          <a:ea typeface="+mn-ea"/>
                          <a:cs typeface="+mn-cs"/>
                        </a:rPr>
                        <a:t>Colorectal Cancer</a:t>
                      </a:r>
                    </a:p>
                  </a:txBody>
                  <a:tcPr anchor="ctr"/>
                </a:tc>
                <a:extLst>
                  <a:ext uri="{0D108BD9-81ED-4DB2-BD59-A6C34878D82A}">
                    <a16:rowId xmlns:a16="http://schemas.microsoft.com/office/drawing/2014/main" val="373602594"/>
                  </a:ext>
                </a:extLst>
              </a:tr>
              <a:tr h="287919">
                <a:tc>
                  <a:txBody>
                    <a:bodyPr/>
                    <a:lstStyle/>
                    <a:p>
                      <a:pPr algn="r"/>
                      <a:r>
                        <a:rPr lang="en-US" sz="1050" b="0" kern="1200" dirty="0">
                          <a:solidFill>
                            <a:schemeClr val="tx1"/>
                          </a:solidFill>
                          <a:latin typeface="+mn-lt"/>
                          <a:ea typeface="+mn-ea"/>
                          <a:cs typeface="+mn-cs"/>
                        </a:rPr>
                        <a:t>Prostate Cancer</a:t>
                      </a:r>
                    </a:p>
                  </a:txBody>
                  <a:tcPr anchor="ctr"/>
                </a:tc>
                <a:extLst>
                  <a:ext uri="{0D108BD9-81ED-4DB2-BD59-A6C34878D82A}">
                    <a16:rowId xmlns:a16="http://schemas.microsoft.com/office/drawing/2014/main" val="1807589649"/>
                  </a:ext>
                </a:extLst>
              </a:tr>
              <a:tr h="287919">
                <a:tc>
                  <a:txBody>
                    <a:bodyPr/>
                    <a:lstStyle/>
                    <a:p>
                      <a:pPr algn="r"/>
                      <a:r>
                        <a:rPr lang="en-US" sz="1050" b="0" kern="1200" dirty="0">
                          <a:solidFill>
                            <a:schemeClr val="tx1"/>
                          </a:solidFill>
                          <a:latin typeface="+mn-lt"/>
                          <a:ea typeface="+mn-ea"/>
                          <a:cs typeface="+mn-cs"/>
                        </a:rPr>
                        <a:t>Breast Cancer</a:t>
                      </a:r>
                    </a:p>
                  </a:txBody>
                  <a:tcPr anchor="ctr"/>
                </a:tc>
                <a:extLst>
                  <a:ext uri="{0D108BD9-81ED-4DB2-BD59-A6C34878D82A}">
                    <a16:rowId xmlns:a16="http://schemas.microsoft.com/office/drawing/2014/main" val="676993065"/>
                  </a:ext>
                </a:extLst>
              </a:tr>
              <a:tr h="287919">
                <a:tc>
                  <a:txBody>
                    <a:bodyPr/>
                    <a:lstStyle/>
                    <a:p>
                      <a:pPr algn="r"/>
                      <a:r>
                        <a:rPr lang="en-US" sz="1050" b="0" kern="1200" dirty="0">
                          <a:solidFill>
                            <a:schemeClr val="tx1"/>
                          </a:solidFill>
                          <a:latin typeface="+mn-lt"/>
                          <a:ea typeface="+mn-ea"/>
                          <a:cs typeface="+mn-cs"/>
                        </a:rPr>
                        <a:t>Stroke</a:t>
                      </a:r>
                    </a:p>
                  </a:txBody>
                  <a:tcPr anchor="ctr"/>
                </a:tc>
                <a:extLst>
                  <a:ext uri="{0D108BD9-81ED-4DB2-BD59-A6C34878D82A}">
                    <a16:rowId xmlns:a16="http://schemas.microsoft.com/office/drawing/2014/main" val="1425452446"/>
                  </a:ext>
                </a:extLst>
              </a:tr>
              <a:tr h="291341">
                <a:tc>
                  <a:txBody>
                    <a:bodyPr/>
                    <a:lstStyle/>
                    <a:p>
                      <a:pPr algn="r"/>
                      <a:r>
                        <a:rPr lang="en-US" sz="1050" b="0" kern="1200" dirty="0">
                          <a:solidFill>
                            <a:schemeClr val="tx1"/>
                          </a:solidFill>
                          <a:latin typeface="+mn-lt"/>
                          <a:ea typeface="+mn-ea"/>
                          <a:cs typeface="+mn-cs"/>
                        </a:rPr>
                        <a:t>Unintentional Injuries</a:t>
                      </a:r>
                    </a:p>
                  </a:txBody>
                  <a:tcPr anchor="ctr"/>
                </a:tc>
                <a:extLst>
                  <a:ext uri="{0D108BD9-81ED-4DB2-BD59-A6C34878D82A}">
                    <a16:rowId xmlns:a16="http://schemas.microsoft.com/office/drawing/2014/main" val="2603422030"/>
                  </a:ext>
                </a:extLst>
              </a:tr>
              <a:tr h="291341">
                <a:tc>
                  <a:txBody>
                    <a:bodyPr/>
                    <a:lstStyle/>
                    <a:p>
                      <a:pPr algn="r"/>
                      <a:r>
                        <a:rPr lang="en-US" sz="1050" b="0" kern="1200" dirty="0">
                          <a:solidFill>
                            <a:schemeClr val="tx1"/>
                          </a:solidFill>
                          <a:latin typeface="+mn-lt"/>
                          <a:ea typeface="+mn-ea"/>
                          <a:cs typeface="+mn-cs"/>
                        </a:rPr>
                        <a:t>Motor Vehicle Injuries</a:t>
                      </a:r>
                    </a:p>
                  </a:txBody>
                  <a:tcPr anchor="ctr"/>
                </a:tc>
                <a:extLst>
                  <a:ext uri="{0D108BD9-81ED-4DB2-BD59-A6C34878D82A}">
                    <a16:rowId xmlns:a16="http://schemas.microsoft.com/office/drawing/2014/main" val="3728345326"/>
                  </a:ext>
                </a:extLst>
              </a:tr>
              <a:tr h="287919">
                <a:tc>
                  <a:txBody>
                    <a:bodyPr/>
                    <a:lstStyle/>
                    <a:p>
                      <a:pPr algn="r"/>
                      <a:r>
                        <a:rPr lang="en-US" sz="1050" b="0" kern="1200" dirty="0">
                          <a:solidFill>
                            <a:schemeClr val="tx1"/>
                          </a:solidFill>
                          <a:latin typeface="+mn-lt"/>
                          <a:ea typeface="+mn-ea"/>
                          <a:cs typeface="+mn-cs"/>
                        </a:rPr>
                        <a:t>COPD</a:t>
                      </a:r>
                    </a:p>
                  </a:txBody>
                  <a:tcPr anchor="ctr"/>
                </a:tc>
                <a:extLst>
                  <a:ext uri="{0D108BD9-81ED-4DB2-BD59-A6C34878D82A}">
                    <a16:rowId xmlns:a16="http://schemas.microsoft.com/office/drawing/2014/main" val="3263921504"/>
                  </a:ext>
                </a:extLst>
              </a:tr>
              <a:tr h="291341">
                <a:tc>
                  <a:txBody>
                    <a:bodyPr/>
                    <a:lstStyle/>
                    <a:p>
                      <a:pPr algn="r"/>
                      <a:r>
                        <a:rPr lang="en-US" sz="1050" b="0" kern="1200" dirty="0">
                          <a:solidFill>
                            <a:schemeClr val="tx1"/>
                          </a:solidFill>
                          <a:latin typeface="+mn-lt"/>
                          <a:ea typeface="+mn-ea"/>
                          <a:cs typeface="+mn-cs"/>
                        </a:rPr>
                        <a:t>Pneumonia &amp; Influenza</a:t>
                      </a:r>
                    </a:p>
                  </a:txBody>
                  <a:tcPr anchor="ctr"/>
                </a:tc>
                <a:extLst>
                  <a:ext uri="{0D108BD9-81ED-4DB2-BD59-A6C34878D82A}">
                    <a16:rowId xmlns:a16="http://schemas.microsoft.com/office/drawing/2014/main" val="2215671423"/>
                  </a:ext>
                </a:extLst>
              </a:tr>
              <a:tr h="287919">
                <a:tc>
                  <a:txBody>
                    <a:bodyPr/>
                    <a:lstStyle/>
                    <a:p>
                      <a:pPr algn="r"/>
                      <a:r>
                        <a:rPr lang="en-US" sz="1050" b="0" kern="1200" dirty="0">
                          <a:solidFill>
                            <a:schemeClr val="tx1"/>
                          </a:solidFill>
                          <a:latin typeface="+mn-lt"/>
                          <a:ea typeface="+mn-ea"/>
                          <a:cs typeface="+mn-cs"/>
                        </a:rPr>
                        <a:t>Diabetes</a:t>
                      </a:r>
                    </a:p>
                  </a:txBody>
                  <a:tcPr anchor="ctr"/>
                </a:tc>
                <a:extLst>
                  <a:ext uri="{0D108BD9-81ED-4DB2-BD59-A6C34878D82A}">
                    <a16:rowId xmlns:a16="http://schemas.microsoft.com/office/drawing/2014/main" val="2471270995"/>
                  </a:ext>
                </a:extLst>
              </a:tr>
              <a:tr h="287919">
                <a:tc>
                  <a:txBody>
                    <a:bodyPr/>
                    <a:lstStyle/>
                    <a:p>
                      <a:pPr algn="r"/>
                      <a:r>
                        <a:rPr lang="en-US" sz="1050" b="0" kern="1200" dirty="0">
                          <a:solidFill>
                            <a:schemeClr val="tx1"/>
                          </a:solidFill>
                          <a:latin typeface="+mn-lt"/>
                          <a:ea typeface="+mn-ea"/>
                          <a:cs typeface="+mn-cs"/>
                        </a:rPr>
                        <a:t>Suicide</a:t>
                      </a:r>
                    </a:p>
                  </a:txBody>
                  <a:tcPr anchor="ctr"/>
                </a:tc>
                <a:extLst>
                  <a:ext uri="{0D108BD9-81ED-4DB2-BD59-A6C34878D82A}">
                    <a16:rowId xmlns:a16="http://schemas.microsoft.com/office/drawing/2014/main" val="414583278"/>
                  </a:ext>
                </a:extLst>
              </a:tr>
              <a:tr h="287919">
                <a:tc>
                  <a:txBody>
                    <a:bodyPr/>
                    <a:lstStyle/>
                    <a:p>
                      <a:pPr algn="r"/>
                      <a:r>
                        <a:rPr lang="en-US" sz="1050" b="0" kern="1200" dirty="0">
                          <a:solidFill>
                            <a:schemeClr val="tx1"/>
                          </a:solidFill>
                          <a:latin typeface="+mn-lt"/>
                          <a:ea typeface="+mn-ea"/>
                          <a:cs typeface="+mn-cs"/>
                        </a:rPr>
                        <a:t>Firearm Suicide</a:t>
                      </a:r>
                    </a:p>
                  </a:txBody>
                  <a:tcPr anchor="ctr"/>
                </a:tc>
                <a:extLst>
                  <a:ext uri="{0D108BD9-81ED-4DB2-BD59-A6C34878D82A}">
                    <a16:rowId xmlns:a16="http://schemas.microsoft.com/office/drawing/2014/main" val="1217505929"/>
                  </a:ext>
                </a:extLst>
              </a:tr>
              <a:tr h="287919">
                <a:tc>
                  <a:txBody>
                    <a:bodyPr/>
                    <a:lstStyle/>
                    <a:p>
                      <a:pPr algn="r"/>
                      <a:r>
                        <a:rPr lang="en-US" sz="1050" b="0" kern="1200" dirty="0">
                          <a:solidFill>
                            <a:schemeClr val="tx1"/>
                          </a:solidFill>
                          <a:latin typeface="+mn-lt"/>
                          <a:ea typeface="+mn-ea"/>
                          <a:cs typeface="+mn-cs"/>
                        </a:rPr>
                        <a:t>Liver Disease</a:t>
                      </a:r>
                    </a:p>
                  </a:txBody>
                  <a:tcPr anchor="ctr"/>
                </a:tc>
                <a:extLst>
                  <a:ext uri="{0D108BD9-81ED-4DB2-BD59-A6C34878D82A}">
                    <a16:rowId xmlns:a16="http://schemas.microsoft.com/office/drawing/2014/main" val="636568201"/>
                  </a:ext>
                </a:extLst>
              </a:tr>
              <a:tr h="287919">
                <a:tc>
                  <a:txBody>
                    <a:bodyPr/>
                    <a:lstStyle/>
                    <a:p>
                      <a:pPr algn="r"/>
                      <a:r>
                        <a:rPr lang="en-US" sz="1050" b="0" kern="1200" dirty="0">
                          <a:solidFill>
                            <a:schemeClr val="tx1"/>
                          </a:solidFill>
                          <a:latin typeface="+mn-lt"/>
                          <a:ea typeface="+mn-ea"/>
                          <a:cs typeface="+mn-cs"/>
                        </a:rPr>
                        <a:t>HIV</a:t>
                      </a:r>
                    </a:p>
                  </a:txBody>
                  <a:tcPr anchor="ctr"/>
                </a:tc>
                <a:extLst>
                  <a:ext uri="{0D108BD9-81ED-4DB2-BD59-A6C34878D82A}">
                    <a16:rowId xmlns:a16="http://schemas.microsoft.com/office/drawing/2014/main" val="2348143887"/>
                  </a:ext>
                </a:extLst>
              </a:tr>
              <a:tr h="287919">
                <a:tc>
                  <a:txBody>
                    <a:bodyPr/>
                    <a:lstStyle/>
                    <a:p>
                      <a:pPr algn="r"/>
                      <a:r>
                        <a:rPr lang="en-US" sz="1050" b="0" kern="1200" dirty="0">
                          <a:solidFill>
                            <a:schemeClr val="tx1"/>
                          </a:solidFill>
                          <a:latin typeface="+mn-lt"/>
                          <a:ea typeface="+mn-ea"/>
                          <a:cs typeface="+mn-cs"/>
                        </a:rPr>
                        <a:t>Homicide</a:t>
                      </a:r>
                    </a:p>
                  </a:txBody>
                  <a:tcPr anchor="ctr"/>
                </a:tc>
                <a:extLst>
                  <a:ext uri="{0D108BD9-81ED-4DB2-BD59-A6C34878D82A}">
                    <a16:rowId xmlns:a16="http://schemas.microsoft.com/office/drawing/2014/main" val="1866972415"/>
                  </a:ext>
                </a:extLst>
              </a:tr>
              <a:tr h="287919">
                <a:tc>
                  <a:txBody>
                    <a:bodyPr/>
                    <a:lstStyle/>
                    <a:p>
                      <a:pPr algn="r"/>
                      <a:r>
                        <a:rPr lang="en-US" sz="1050" b="0" kern="1200" dirty="0">
                          <a:solidFill>
                            <a:schemeClr val="tx1"/>
                          </a:solidFill>
                          <a:latin typeface="+mn-lt"/>
                          <a:ea typeface="+mn-ea"/>
                          <a:cs typeface="+mn-cs"/>
                        </a:rPr>
                        <a:t>Firearm Homicide</a:t>
                      </a:r>
                    </a:p>
                  </a:txBody>
                  <a:tcPr anchor="ctr"/>
                </a:tc>
                <a:extLst>
                  <a:ext uri="{0D108BD9-81ED-4DB2-BD59-A6C34878D82A}">
                    <a16:rowId xmlns:a16="http://schemas.microsoft.com/office/drawing/2014/main" val="651692983"/>
                  </a:ext>
                </a:extLst>
              </a:tr>
            </a:tbl>
          </a:graphicData>
        </a:graphic>
      </p:graphicFrame>
    </p:spTree>
    <p:extLst>
      <p:ext uri="{BB962C8B-B14F-4D97-AF65-F5344CB8AC3E}">
        <p14:creationId xmlns:p14="http://schemas.microsoft.com/office/powerpoint/2010/main" val="252109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5DBF85-DA0D-4F0D-8C9A-EF07C7E77156}"/>
              </a:ext>
            </a:extLst>
          </p:cNvPr>
          <p:cNvSpPr/>
          <p:nvPr/>
        </p:nvSpPr>
        <p:spPr>
          <a:xfrm>
            <a:off x="0" y="697372"/>
            <a:ext cx="9144000" cy="513568"/>
          </a:xfrm>
          <a:prstGeom prst="rect">
            <a:avLst/>
          </a:prstGeom>
          <a:solidFill>
            <a:srgbClr val="BCB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6EA9BD52-E838-42ED-B15D-B62E29653E74}"/>
              </a:ext>
            </a:extLst>
          </p:cNvPr>
          <p:cNvSpPr/>
          <p:nvPr/>
        </p:nvSpPr>
        <p:spPr>
          <a:xfrm>
            <a:off x="0" y="6244225"/>
            <a:ext cx="9144000" cy="613775"/>
          </a:xfrm>
          <a:prstGeom prst="rect">
            <a:avLst/>
          </a:prstGeom>
          <a:solidFill>
            <a:srgbClr val="BCB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9FDD24B-0455-413E-8CF9-7F37D61CAD98}"/>
              </a:ext>
            </a:extLst>
          </p:cNvPr>
          <p:cNvSpPr txBox="1"/>
          <p:nvPr/>
        </p:nvSpPr>
        <p:spPr>
          <a:xfrm>
            <a:off x="2086361" y="2172438"/>
            <a:ext cx="4403327"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REMOVING </a:t>
            </a:r>
          </a:p>
        </p:txBody>
      </p:sp>
      <p:sp>
        <p:nvSpPr>
          <p:cNvPr id="11" name="TextBox 10">
            <a:extLst>
              <a:ext uri="{FF2B5EF4-FFF2-40B4-BE49-F238E27FC236}">
                <a16:creationId xmlns:a16="http://schemas.microsoft.com/office/drawing/2014/main" id="{A9D956EE-76EE-489A-B19F-ADB741016EF7}"/>
              </a:ext>
            </a:extLst>
          </p:cNvPr>
          <p:cNvSpPr txBox="1"/>
          <p:nvPr/>
        </p:nvSpPr>
        <p:spPr>
          <a:xfrm>
            <a:off x="2163405" y="3245411"/>
            <a:ext cx="420169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BARRIERS</a:t>
            </a:r>
          </a:p>
        </p:txBody>
      </p:sp>
      <p:sp>
        <p:nvSpPr>
          <p:cNvPr id="12" name="TextBox 11">
            <a:extLst>
              <a:ext uri="{FF2B5EF4-FFF2-40B4-BE49-F238E27FC236}">
                <a16:creationId xmlns:a16="http://schemas.microsoft.com/office/drawing/2014/main" id="{3211E5D9-0852-44E2-9877-3D56F3455D20}"/>
              </a:ext>
            </a:extLst>
          </p:cNvPr>
          <p:cNvSpPr txBox="1"/>
          <p:nvPr/>
        </p:nvSpPr>
        <p:spPr>
          <a:xfrm>
            <a:off x="2347618" y="4314700"/>
            <a:ext cx="3833264"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BUILDING </a:t>
            </a:r>
          </a:p>
        </p:txBody>
      </p:sp>
      <p:sp>
        <p:nvSpPr>
          <p:cNvPr id="13" name="TextBox 12">
            <a:extLst>
              <a:ext uri="{FF2B5EF4-FFF2-40B4-BE49-F238E27FC236}">
                <a16:creationId xmlns:a16="http://schemas.microsoft.com/office/drawing/2014/main" id="{70291A6F-DCF3-45D8-882D-93B5B34D45DB}"/>
              </a:ext>
            </a:extLst>
          </p:cNvPr>
          <p:cNvSpPr txBox="1"/>
          <p:nvPr/>
        </p:nvSpPr>
        <p:spPr>
          <a:xfrm>
            <a:off x="2445724" y="5380032"/>
            <a:ext cx="3625665"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BRIDGES </a:t>
            </a:r>
          </a:p>
        </p:txBody>
      </p:sp>
      <p:sp>
        <p:nvSpPr>
          <p:cNvPr id="16" name="TextBox 15">
            <a:extLst>
              <a:ext uri="{FF2B5EF4-FFF2-40B4-BE49-F238E27FC236}">
                <a16:creationId xmlns:a16="http://schemas.microsoft.com/office/drawing/2014/main" id="{C95BAE0C-0B23-49A5-820B-0EF1BBEC38B0}"/>
              </a:ext>
            </a:extLst>
          </p:cNvPr>
          <p:cNvSpPr txBox="1"/>
          <p:nvPr/>
        </p:nvSpPr>
        <p:spPr>
          <a:xfrm>
            <a:off x="516835" y="535365"/>
            <a:ext cx="7542380" cy="1200329"/>
          </a:xfrm>
          <a:prstGeom prst="rect">
            <a:avLst/>
          </a:prstGeom>
          <a:noFill/>
        </p:spPr>
        <p:txBody>
          <a:bodyPr wrap="square" rtlCol="0">
            <a:spAutoFit/>
          </a:bodyPr>
          <a:lstStyle/>
          <a:p>
            <a:pPr algn="ctr"/>
            <a:r>
              <a:rPr lang="en-US" sz="2400" b="0" i="1" dirty="0">
                <a:solidFill>
                  <a:schemeClr val="bg1"/>
                </a:solidFill>
                <a:latin typeface="+mj-lt"/>
              </a:rPr>
              <a:t>Our goal is to embed clinical research into prevention and treatment for all people, regardless of race or socioeconomic status—without exception</a:t>
            </a:r>
            <a:endParaRPr lang="en-US"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4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804" y="3031524"/>
            <a:ext cx="5485639" cy="1268628"/>
          </a:xfrm>
        </p:spPr>
        <p:txBody>
          <a:bodyPr/>
          <a:lstStyle/>
          <a:p>
            <a:pPr algn="ctr"/>
            <a:r>
              <a:rPr lang="en-US" sz="3200" dirty="0" smtClean="0">
                <a:solidFill>
                  <a:schemeClr val="tx1"/>
                </a:solidFill>
              </a:rPr>
              <a:t>Patient Privacy: </a:t>
            </a:r>
            <a:br>
              <a:rPr lang="en-US" sz="3200" dirty="0" smtClean="0">
                <a:solidFill>
                  <a:schemeClr val="tx1"/>
                </a:solidFill>
              </a:rPr>
            </a:br>
            <a:r>
              <a:rPr lang="en-US" sz="3200" dirty="0" smtClean="0">
                <a:solidFill>
                  <a:schemeClr val="tx1"/>
                </a:solidFill>
              </a:rPr>
              <a:t>HIPAA &amp; Disclosures</a:t>
            </a:r>
            <a:r>
              <a:rPr lang="en-US" sz="2449" dirty="0" smtClean="0">
                <a:solidFill>
                  <a:schemeClr val="tx1"/>
                </a:solidFill>
              </a:rPr>
              <a:t/>
            </a:r>
            <a:br>
              <a:rPr lang="en-US" sz="2449" dirty="0" smtClean="0">
                <a:solidFill>
                  <a:schemeClr val="tx1"/>
                </a:solidFill>
              </a:rPr>
            </a:br>
            <a:r>
              <a:rPr lang="en-US" sz="1200" dirty="0" smtClean="0">
                <a:solidFill>
                  <a:schemeClr val="tx1"/>
                </a:solidFill>
              </a:rPr>
              <a:t>Tristan Brown, Sr. Privacy Analyst</a:t>
            </a:r>
            <a:br>
              <a:rPr lang="en-US" sz="1200" dirty="0" smtClean="0">
                <a:solidFill>
                  <a:schemeClr val="tx1"/>
                </a:solidFill>
              </a:rPr>
            </a:br>
            <a:r>
              <a:rPr lang="en-US" sz="1200" dirty="0" smtClean="0">
                <a:solidFill>
                  <a:schemeClr val="tx1"/>
                </a:solidFill>
              </a:rPr>
              <a:t>Erika Barber, Director of Compliance &amp; Privacy</a:t>
            </a:r>
            <a:endParaRPr lang="en-US" sz="1200" dirty="0">
              <a:solidFill>
                <a:schemeClr val="tx1"/>
              </a:solidFill>
            </a:endParaRPr>
          </a:p>
        </p:txBody>
      </p:sp>
    </p:spTree>
    <p:extLst>
      <p:ext uri="{BB962C8B-B14F-4D97-AF65-F5344CB8AC3E}">
        <p14:creationId xmlns:p14="http://schemas.microsoft.com/office/powerpoint/2010/main" val="2627231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buFont typeface="Arial" panose="020B0604020202020204" pitchFamily="34" charset="0"/>
              <a:buChar char="•"/>
            </a:pPr>
            <a:r>
              <a:rPr lang="en-US" sz="2800" dirty="0"/>
              <a:t>	Policies </a:t>
            </a:r>
          </a:p>
          <a:p>
            <a:pPr>
              <a:lnSpc>
                <a:spcPct val="200000"/>
              </a:lnSpc>
              <a:buFont typeface="Arial" panose="020B0604020202020204" pitchFamily="34" charset="0"/>
              <a:buChar char="•"/>
            </a:pPr>
            <a:r>
              <a:rPr lang="en-US" sz="2800" dirty="0"/>
              <a:t>	Minimum Necessary Standard</a:t>
            </a:r>
          </a:p>
          <a:p>
            <a:pPr>
              <a:lnSpc>
                <a:spcPct val="200000"/>
              </a:lnSpc>
              <a:buFont typeface="Arial" panose="020B0604020202020204" pitchFamily="34" charset="0"/>
              <a:buChar char="•"/>
            </a:pPr>
            <a:r>
              <a:rPr lang="en-US" sz="2800" dirty="0"/>
              <a:t>	Use of PHI for Research </a:t>
            </a:r>
          </a:p>
          <a:p>
            <a:pPr>
              <a:lnSpc>
                <a:spcPct val="200000"/>
              </a:lnSpc>
              <a:buFont typeface="Arial" panose="020B0604020202020204" pitchFamily="34" charset="0"/>
              <a:buChar char="•"/>
            </a:pPr>
            <a:r>
              <a:rPr lang="en-US" sz="2800" dirty="0"/>
              <a:t>	Proactive Monitoring and Reporting Incidents*</a:t>
            </a:r>
          </a:p>
          <a:p>
            <a:pPr marL="0" indent="0">
              <a:buNone/>
            </a:pP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12949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E95F2E5-B602-634A-8EFC-28571E285922}"/>
              </a:ext>
            </a:extLst>
          </p:cNvPr>
          <p:cNvSpPr txBox="1"/>
          <p:nvPr/>
        </p:nvSpPr>
        <p:spPr>
          <a:xfrm>
            <a:off x="1531062" y="1400840"/>
            <a:ext cx="2122093" cy="744243"/>
          </a:xfrm>
          <a:prstGeom prst="rect">
            <a:avLst/>
          </a:prstGeom>
          <a:noFill/>
        </p:spPr>
        <p:txBody>
          <a:bodyPr wrap="square" rtlCol="0">
            <a:spAutoFit/>
          </a:bodyPr>
          <a:lstStyle/>
          <a:p>
            <a:r>
              <a:rPr lang="en-US" sz="1412" b="1" dirty="0">
                <a:latin typeface="Arial" panose="020B0604020202020204" pitchFamily="34" charset="0"/>
                <a:cs typeface="Arial" panose="020B0604020202020204" pitchFamily="34" charset="0"/>
              </a:rPr>
              <a:t>Ensures</a:t>
            </a:r>
            <a:r>
              <a:rPr lang="en-US" sz="1412" dirty="0">
                <a:latin typeface="Arial" panose="020B0604020202020204" pitchFamily="34" charset="0"/>
                <a:cs typeface="Arial" panose="020B0604020202020204" pitchFamily="34" charset="0"/>
              </a:rPr>
              <a:t> we follow the rules that govern </a:t>
            </a:r>
            <a:br>
              <a:rPr lang="en-US" sz="1412" dirty="0">
                <a:latin typeface="Arial" panose="020B0604020202020204" pitchFamily="34" charset="0"/>
                <a:cs typeface="Arial" panose="020B0604020202020204" pitchFamily="34" charset="0"/>
              </a:rPr>
            </a:br>
            <a:r>
              <a:rPr lang="en-US" sz="1412" dirty="0">
                <a:latin typeface="Arial" panose="020B0604020202020204" pitchFamily="34" charset="0"/>
                <a:cs typeface="Arial" panose="020B0604020202020204" pitchFamily="34" charset="0"/>
              </a:rPr>
              <a:t>health care</a:t>
            </a:r>
          </a:p>
        </p:txBody>
      </p:sp>
      <p:sp>
        <p:nvSpPr>
          <p:cNvPr id="20" name="TextBox 19">
            <a:extLst>
              <a:ext uri="{FF2B5EF4-FFF2-40B4-BE49-F238E27FC236}">
                <a16:creationId xmlns:a16="http://schemas.microsoft.com/office/drawing/2014/main" id="{5CA220C6-9A83-134C-9439-C4883C5E642D}"/>
              </a:ext>
            </a:extLst>
          </p:cNvPr>
          <p:cNvSpPr txBox="1"/>
          <p:nvPr/>
        </p:nvSpPr>
        <p:spPr>
          <a:xfrm>
            <a:off x="1556501" y="2829043"/>
            <a:ext cx="2215306" cy="309637"/>
          </a:xfrm>
          <a:prstGeom prst="rect">
            <a:avLst/>
          </a:prstGeom>
          <a:noFill/>
        </p:spPr>
        <p:txBody>
          <a:bodyPr wrap="square" rtlCol="0">
            <a:spAutoFit/>
          </a:bodyPr>
          <a:lstStyle/>
          <a:p>
            <a:pPr marL="40343"/>
            <a:r>
              <a:rPr lang="en-US" sz="1412" b="1" dirty="0">
                <a:latin typeface="Arial" panose="020B0604020202020204" pitchFamily="34" charset="0"/>
                <a:cs typeface="Arial" panose="020B0604020202020204" pitchFamily="34" charset="0"/>
              </a:rPr>
              <a:t>Protects</a:t>
            </a:r>
            <a:r>
              <a:rPr lang="en-US" sz="1412" dirty="0">
                <a:latin typeface="Arial" panose="020B0604020202020204" pitchFamily="34" charset="0"/>
                <a:cs typeface="Arial" panose="020B0604020202020204" pitchFamily="34" charset="0"/>
              </a:rPr>
              <a:t> patient privacy</a:t>
            </a:r>
          </a:p>
        </p:txBody>
      </p:sp>
      <p:sp>
        <p:nvSpPr>
          <p:cNvPr id="22" name="TextBox 21">
            <a:extLst>
              <a:ext uri="{FF2B5EF4-FFF2-40B4-BE49-F238E27FC236}">
                <a16:creationId xmlns:a16="http://schemas.microsoft.com/office/drawing/2014/main" id="{3E5A2BA0-022B-C14E-9ED7-5D776FEAB4A2}"/>
              </a:ext>
            </a:extLst>
          </p:cNvPr>
          <p:cNvSpPr txBox="1"/>
          <p:nvPr/>
        </p:nvSpPr>
        <p:spPr>
          <a:xfrm>
            <a:off x="1528906" y="3986905"/>
            <a:ext cx="1991621" cy="526939"/>
          </a:xfrm>
          <a:prstGeom prst="rect">
            <a:avLst/>
          </a:prstGeom>
          <a:noFill/>
        </p:spPr>
        <p:txBody>
          <a:bodyPr wrap="square" rtlCol="0">
            <a:spAutoFit/>
          </a:bodyPr>
          <a:lstStyle/>
          <a:p>
            <a:pPr marL="40343"/>
            <a:r>
              <a:rPr lang="en-US" sz="1412" b="1" dirty="0">
                <a:latin typeface="Arial" panose="020B0604020202020204" pitchFamily="34" charset="0"/>
                <a:cs typeface="Arial" panose="020B0604020202020204" pitchFamily="34" charset="0"/>
              </a:rPr>
              <a:t>Audits</a:t>
            </a:r>
            <a:r>
              <a:rPr lang="en-US" sz="1412" dirty="0">
                <a:latin typeface="Arial" panose="020B0604020202020204" pitchFamily="34" charset="0"/>
                <a:cs typeface="Arial" panose="020B0604020202020204" pitchFamily="34" charset="0"/>
              </a:rPr>
              <a:t> Medicare and Medicaid bills</a:t>
            </a:r>
          </a:p>
        </p:txBody>
      </p:sp>
      <p:sp>
        <p:nvSpPr>
          <p:cNvPr id="23" name="TextBox 22">
            <a:extLst>
              <a:ext uri="{FF2B5EF4-FFF2-40B4-BE49-F238E27FC236}">
                <a16:creationId xmlns:a16="http://schemas.microsoft.com/office/drawing/2014/main" id="{54D232E1-71AD-794A-8D9B-8FC9F888598F}"/>
              </a:ext>
            </a:extLst>
          </p:cNvPr>
          <p:cNvSpPr txBox="1"/>
          <p:nvPr/>
        </p:nvSpPr>
        <p:spPr>
          <a:xfrm>
            <a:off x="1528905" y="5292613"/>
            <a:ext cx="2373416" cy="526939"/>
          </a:xfrm>
          <a:prstGeom prst="rect">
            <a:avLst/>
          </a:prstGeom>
          <a:noFill/>
        </p:spPr>
        <p:txBody>
          <a:bodyPr wrap="square" rtlCol="0">
            <a:spAutoFit/>
          </a:bodyPr>
          <a:lstStyle/>
          <a:p>
            <a:pPr marL="40343"/>
            <a:r>
              <a:rPr lang="en-US" sz="1412" b="1" dirty="0">
                <a:latin typeface="Arial" panose="020B0604020202020204" pitchFamily="34" charset="0"/>
                <a:cs typeface="Arial" panose="020B0604020202020204" pitchFamily="34" charset="0"/>
              </a:rPr>
              <a:t>Monitors</a:t>
            </a:r>
            <a:r>
              <a:rPr lang="en-US" sz="1412" dirty="0">
                <a:latin typeface="Arial" panose="020B0604020202020204" pitchFamily="34" charset="0"/>
                <a:cs typeface="Arial" panose="020B0604020202020204" pitchFamily="34" charset="0"/>
              </a:rPr>
              <a:t> access to electronic medical records </a:t>
            </a:r>
          </a:p>
        </p:txBody>
      </p:sp>
      <p:sp>
        <p:nvSpPr>
          <p:cNvPr id="24" name="TextBox 23">
            <a:extLst>
              <a:ext uri="{FF2B5EF4-FFF2-40B4-BE49-F238E27FC236}">
                <a16:creationId xmlns:a16="http://schemas.microsoft.com/office/drawing/2014/main" id="{94F6BB2E-4EFB-4341-90A5-AF697E47FE87}"/>
              </a:ext>
            </a:extLst>
          </p:cNvPr>
          <p:cNvSpPr txBox="1"/>
          <p:nvPr/>
        </p:nvSpPr>
        <p:spPr>
          <a:xfrm>
            <a:off x="5730236" y="1400840"/>
            <a:ext cx="2228289" cy="961545"/>
          </a:xfrm>
          <a:prstGeom prst="rect">
            <a:avLst/>
          </a:prstGeom>
          <a:noFill/>
        </p:spPr>
        <p:txBody>
          <a:bodyPr wrap="square" rtlCol="0">
            <a:spAutoFit/>
          </a:bodyPr>
          <a:lstStyle/>
          <a:p>
            <a:pPr marL="40343"/>
            <a:r>
              <a:rPr lang="en-US" sz="1412" b="1" dirty="0">
                <a:latin typeface="Arial" panose="020B0604020202020204" pitchFamily="34" charset="0"/>
                <a:cs typeface="Arial" panose="020B0604020202020204" pitchFamily="34" charset="0"/>
              </a:rPr>
              <a:t>Ensures</a:t>
            </a:r>
            <a:r>
              <a:rPr lang="en-US" sz="1412" dirty="0">
                <a:latin typeface="Arial" panose="020B0604020202020204" pitchFamily="34" charset="0"/>
                <a:cs typeface="Arial" panose="020B0604020202020204" pitchFamily="34" charset="0"/>
              </a:rPr>
              <a:t> outside interests do not influence the performance of our jobs</a:t>
            </a:r>
          </a:p>
        </p:txBody>
      </p:sp>
      <p:sp>
        <p:nvSpPr>
          <p:cNvPr id="25" name="TextBox 24">
            <a:extLst>
              <a:ext uri="{FF2B5EF4-FFF2-40B4-BE49-F238E27FC236}">
                <a16:creationId xmlns:a16="http://schemas.microsoft.com/office/drawing/2014/main" id="{E155DE61-1F53-BB44-90DF-8A1761AD8C10}"/>
              </a:ext>
            </a:extLst>
          </p:cNvPr>
          <p:cNvSpPr txBox="1"/>
          <p:nvPr/>
        </p:nvSpPr>
        <p:spPr>
          <a:xfrm>
            <a:off x="5730235" y="2657279"/>
            <a:ext cx="2338444" cy="744243"/>
          </a:xfrm>
          <a:prstGeom prst="rect">
            <a:avLst/>
          </a:prstGeom>
          <a:noFill/>
        </p:spPr>
        <p:txBody>
          <a:bodyPr wrap="square" rtlCol="0">
            <a:spAutoFit/>
          </a:bodyPr>
          <a:lstStyle/>
          <a:p>
            <a:pPr marL="40343"/>
            <a:r>
              <a:rPr lang="en-US" sz="1412" b="1" dirty="0">
                <a:latin typeface="Arial" panose="020B0604020202020204" pitchFamily="34" charset="0"/>
                <a:cs typeface="Arial" panose="020B0604020202020204" pitchFamily="34" charset="0"/>
              </a:rPr>
              <a:t>Investigates</a:t>
            </a:r>
            <a:r>
              <a:rPr lang="en-US" sz="1412" dirty="0">
                <a:latin typeface="Arial" panose="020B0604020202020204" pitchFamily="34" charset="0"/>
                <a:cs typeface="Arial" panose="020B0604020202020204" pitchFamily="34" charset="0"/>
              </a:rPr>
              <a:t> reports of vendors giving gifts to </a:t>
            </a:r>
            <a:br>
              <a:rPr lang="en-US" sz="1412" dirty="0">
                <a:latin typeface="Arial" panose="020B0604020202020204" pitchFamily="34" charset="0"/>
                <a:cs typeface="Arial" panose="020B0604020202020204" pitchFamily="34" charset="0"/>
              </a:rPr>
            </a:br>
            <a:r>
              <a:rPr lang="en-US" sz="1412" dirty="0">
                <a:latin typeface="Arial" panose="020B0604020202020204" pitchFamily="34" charset="0"/>
                <a:cs typeface="Arial" panose="020B0604020202020204" pitchFamily="34" charset="0"/>
              </a:rPr>
              <a:t>our employees</a:t>
            </a:r>
          </a:p>
        </p:txBody>
      </p:sp>
      <p:sp>
        <p:nvSpPr>
          <p:cNvPr id="27" name="TextBox 26">
            <a:extLst>
              <a:ext uri="{FF2B5EF4-FFF2-40B4-BE49-F238E27FC236}">
                <a16:creationId xmlns:a16="http://schemas.microsoft.com/office/drawing/2014/main" id="{71996FC0-4F20-7F44-A7CC-CD2769BA01FF}"/>
              </a:ext>
            </a:extLst>
          </p:cNvPr>
          <p:cNvSpPr txBox="1"/>
          <p:nvPr/>
        </p:nvSpPr>
        <p:spPr>
          <a:xfrm>
            <a:off x="5730235" y="3878277"/>
            <a:ext cx="2404548" cy="744243"/>
          </a:xfrm>
          <a:prstGeom prst="rect">
            <a:avLst/>
          </a:prstGeom>
          <a:noFill/>
        </p:spPr>
        <p:txBody>
          <a:bodyPr wrap="square" rtlCol="0">
            <a:spAutoFit/>
          </a:bodyPr>
          <a:lstStyle/>
          <a:p>
            <a:pPr marL="40343"/>
            <a:r>
              <a:rPr lang="en-US" sz="1412" b="1" dirty="0">
                <a:latin typeface="Arial" panose="020B0604020202020204" pitchFamily="34" charset="0"/>
                <a:cs typeface="Arial" panose="020B0604020202020204" pitchFamily="34" charset="0"/>
              </a:rPr>
              <a:t>Provides</a:t>
            </a:r>
            <a:r>
              <a:rPr lang="en-US" sz="1412" dirty="0">
                <a:latin typeface="Arial" panose="020B0604020202020204" pitchFamily="34" charset="0"/>
                <a:cs typeface="Arial" panose="020B0604020202020204" pitchFamily="34" charset="0"/>
              </a:rPr>
              <a:t> information and education on Compliance and Privacy issues</a:t>
            </a:r>
          </a:p>
        </p:txBody>
      </p:sp>
      <p:pic>
        <p:nvPicPr>
          <p:cNvPr id="28" name="Picture 27">
            <a:extLst>
              <a:ext uri="{FF2B5EF4-FFF2-40B4-BE49-F238E27FC236}">
                <a16:creationId xmlns:a16="http://schemas.microsoft.com/office/drawing/2014/main" id="{CCFC966D-6173-484B-9B0B-F4E4F554D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20" y="2650612"/>
            <a:ext cx="598077" cy="655585"/>
          </a:xfrm>
          <a:prstGeom prst="rect">
            <a:avLst/>
          </a:prstGeom>
        </p:spPr>
      </p:pic>
      <p:pic>
        <p:nvPicPr>
          <p:cNvPr id="30" name="Picture 29">
            <a:extLst>
              <a:ext uri="{FF2B5EF4-FFF2-40B4-BE49-F238E27FC236}">
                <a16:creationId xmlns:a16="http://schemas.microsoft.com/office/drawing/2014/main" id="{66FDEEF0-4A54-D543-AD45-91B6B68979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99" y="1447871"/>
            <a:ext cx="628294" cy="556811"/>
          </a:xfrm>
          <a:prstGeom prst="rect">
            <a:avLst/>
          </a:prstGeom>
        </p:spPr>
      </p:pic>
      <p:pic>
        <p:nvPicPr>
          <p:cNvPr id="32" name="Picture 31">
            <a:extLst>
              <a:ext uri="{FF2B5EF4-FFF2-40B4-BE49-F238E27FC236}">
                <a16:creationId xmlns:a16="http://schemas.microsoft.com/office/drawing/2014/main" id="{AED8258B-FF4F-F346-B437-F038DFEB80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032" y="3952128"/>
            <a:ext cx="647861" cy="711935"/>
          </a:xfrm>
          <a:prstGeom prst="rect">
            <a:avLst/>
          </a:prstGeom>
        </p:spPr>
      </p:pic>
      <p:grpSp>
        <p:nvGrpSpPr>
          <p:cNvPr id="33" name="Group 32">
            <a:extLst>
              <a:ext uri="{FF2B5EF4-FFF2-40B4-BE49-F238E27FC236}">
                <a16:creationId xmlns:a16="http://schemas.microsoft.com/office/drawing/2014/main" id="{57D2A3A7-CC91-B844-9077-04CCB4BC5784}"/>
              </a:ext>
            </a:extLst>
          </p:cNvPr>
          <p:cNvGrpSpPr/>
          <p:nvPr/>
        </p:nvGrpSpPr>
        <p:grpSpPr>
          <a:xfrm>
            <a:off x="4638323" y="1521375"/>
            <a:ext cx="963432" cy="492162"/>
            <a:chOff x="612648" y="1295400"/>
            <a:chExt cx="7309104" cy="3733800"/>
          </a:xfrm>
        </p:grpSpPr>
        <p:pic>
          <p:nvPicPr>
            <p:cNvPr id="34" name="Picture 33">
              <a:extLst>
                <a:ext uri="{FF2B5EF4-FFF2-40B4-BE49-F238E27FC236}">
                  <a16:creationId xmlns:a16="http://schemas.microsoft.com/office/drawing/2014/main" id="{0EF26809-3930-074E-981E-399569DAD1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1295400"/>
              <a:ext cx="3124200" cy="3657600"/>
            </a:xfrm>
            <a:prstGeom prst="rect">
              <a:avLst/>
            </a:prstGeom>
          </p:spPr>
        </p:pic>
        <p:pic>
          <p:nvPicPr>
            <p:cNvPr id="35" name="Picture 34">
              <a:extLst>
                <a:ext uri="{FF2B5EF4-FFF2-40B4-BE49-F238E27FC236}">
                  <a16:creationId xmlns:a16="http://schemas.microsoft.com/office/drawing/2014/main" id="{8E21961C-D3D9-2546-AC99-3A80653906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067"/>
            <a:stretch/>
          </p:blipFill>
          <p:spPr>
            <a:xfrm>
              <a:off x="612648" y="2286000"/>
              <a:ext cx="7309104" cy="2743200"/>
            </a:xfrm>
            <a:prstGeom prst="rect">
              <a:avLst/>
            </a:prstGeom>
          </p:spPr>
        </p:pic>
      </p:grpSp>
      <p:pic>
        <p:nvPicPr>
          <p:cNvPr id="8" name="Picture 7">
            <a:extLst>
              <a:ext uri="{FF2B5EF4-FFF2-40B4-BE49-F238E27FC236}">
                <a16:creationId xmlns:a16="http://schemas.microsoft.com/office/drawing/2014/main" id="{09190193-3E80-C444-8BEB-560140D10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8080" y="2661917"/>
            <a:ext cx="623920" cy="723957"/>
          </a:xfrm>
          <a:prstGeom prst="rect">
            <a:avLst/>
          </a:prstGeom>
        </p:spPr>
      </p:pic>
      <p:grpSp>
        <p:nvGrpSpPr>
          <p:cNvPr id="21" name="Group 20">
            <a:extLst>
              <a:ext uri="{FF2B5EF4-FFF2-40B4-BE49-F238E27FC236}">
                <a16:creationId xmlns:a16="http://schemas.microsoft.com/office/drawing/2014/main" id="{D9F5E22C-8E14-004D-94BD-3AFBDD317543}"/>
              </a:ext>
            </a:extLst>
          </p:cNvPr>
          <p:cNvGrpSpPr/>
          <p:nvPr/>
        </p:nvGrpSpPr>
        <p:grpSpPr>
          <a:xfrm>
            <a:off x="4591907" y="3967884"/>
            <a:ext cx="1056267" cy="725580"/>
            <a:chOff x="15611909" y="5155243"/>
            <a:chExt cx="1197103" cy="822324"/>
          </a:xfrm>
        </p:grpSpPr>
        <p:pic>
          <p:nvPicPr>
            <p:cNvPr id="36" name="Picture 35">
              <a:extLst>
                <a:ext uri="{FF2B5EF4-FFF2-40B4-BE49-F238E27FC236}">
                  <a16:creationId xmlns:a16="http://schemas.microsoft.com/office/drawing/2014/main" id="{AE5464C0-3CF3-B849-893F-66C677EEB4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11909" y="5155243"/>
              <a:ext cx="762951" cy="822324"/>
            </a:xfrm>
            <a:prstGeom prst="rect">
              <a:avLst/>
            </a:prstGeom>
          </p:spPr>
        </p:pic>
        <p:pic>
          <p:nvPicPr>
            <p:cNvPr id="37" name="Picture 36">
              <a:extLst>
                <a:ext uri="{FF2B5EF4-FFF2-40B4-BE49-F238E27FC236}">
                  <a16:creationId xmlns:a16="http://schemas.microsoft.com/office/drawing/2014/main" id="{7494D25E-05CB-E448-A76B-E1C0EAC627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05272" y="5253228"/>
              <a:ext cx="403740" cy="584830"/>
            </a:xfrm>
            <a:prstGeom prst="rect">
              <a:avLst/>
            </a:prstGeom>
          </p:spPr>
        </p:pic>
      </p:grpSp>
      <p:pic>
        <p:nvPicPr>
          <p:cNvPr id="38" name="Picture 37">
            <a:extLst>
              <a:ext uri="{FF2B5EF4-FFF2-40B4-BE49-F238E27FC236}">
                <a16:creationId xmlns:a16="http://schemas.microsoft.com/office/drawing/2014/main" id="{0047C04B-24AE-D24F-95DC-2885EA67A1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403" y="5309995"/>
            <a:ext cx="624490" cy="497401"/>
          </a:xfrm>
          <a:prstGeom prst="rect">
            <a:avLst/>
          </a:prstGeom>
        </p:spPr>
      </p:pic>
      <p:sp>
        <p:nvSpPr>
          <p:cNvPr id="26" name="Title 2"/>
          <p:cNvSpPr>
            <a:spLocks noGrp="1"/>
          </p:cNvSpPr>
          <p:nvPr>
            <p:ph type="title"/>
          </p:nvPr>
        </p:nvSpPr>
        <p:spPr>
          <a:xfrm>
            <a:off x="173829" y="155576"/>
            <a:ext cx="8752621" cy="634999"/>
          </a:xfrm>
        </p:spPr>
        <p:txBody>
          <a:bodyPr/>
          <a:lstStyle/>
          <a:p>
            <a:r>
              <a:rPr lang="en-US" dirty="0" smtClean="0"/>
              <a:t>The Compliance and Privacy Department</a:t>
            </a:r>
            <a:endParaRPr lang="en-US" dirty="0"/>
          </a:p>
        </p:txBody>
      </p:sp>
    </p:spTree>
    <p:extLst>
      <p:ext uri="{BB962C8B-B14F-4D97-AF65-F5344CB8AC3E}">
        <p14:creationId xmlns:p14="http://schemas.microsoft.com/office/powerpoint/2010/main" val="2565303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normAutofit/>
          </a:bodyPr>
          <a:lstStyle/>
          <a:p>
            <a:r>
              <a:rPr lang="en-US" kern="0" dirty="0" smtClean="0">
                <a:solidFill>
                  <a:srgbClr val="002960"/>
                </a:solidFill>
              </a:rPr>
              <a:t>BMC Policies</a:t>
            </a:r>
            <a:endParaRPr lang="en-US" dirty="0"/>
          </a:p>
        </p:txBody>
      </p:sp>
      <p:pic>
        <p:nvPicPr>
          <p:cNvPr id="4" name="Content Placeholder 3"/>
          <p:cNvPicPr>
            <a:picLocks noGrp="1" noChangeAspect="1"/>
          </p:cNvPicPr>
          <p:nvPr>
            <p:ph idx="1"/>
          </p:nvPr>
        </p:nvPicPr>
        <p:blipFill>
          <a:blip r:embed="rId3"/>
          <a:stretch>
            <a:fillRect/>
          </a:stretch>
        </p:blipFill>
        <p:spPr>
          <a:xfrm>
            <a:off x="1154217" y="1011023"/>
            <a:ext cx="6417967" cy="5143609"/>
          </a:xfrm>
          <a:prstGeom prst="rect">
            <a:avLst/>
          </a:prstGeom>
        </p:spPr>
      </p:pic>
      <p:cxnSp>
        <p:nvCxnSpPr>
          <p:cNvPr id="6" name="Straight Connector 5"/>
          <p:cNvCxnSpPr/>
          <p:nvPr/>
        </p:nvCxnSpPr>
        <p:spPr>
          <a:xfrm>
            <a:off x="2469823" y="5571241"/>
            <a:ext cx="4223585" cy="94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05600" y="5580668"/>
            <a:ext cx="0" cy="4299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469823" y="5986272"/>
            <a:ext cx="4223585" cy="243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67840" y="5754624"/>
            <a:ext cx="12192" cy="400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66869" y="6154632"/>
            <a:ext cx="7029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69823" y="5986272"/>
            <a:ext cx="0" cy="168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80032" y="5754624"/>
            <a:ext cx="6897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69823" y="5571241"/>
            <a:ext cx="0" cy="1833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52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BMC Policies</a:t>
            </a:r>
            <a:endParaRPr lang="en-US" dirty="0"/>
          </a:p>
        </p:txBody>
      </p:sp>
      <p:pic>
        <p:nvPicPr>
          <p:cNvPr id="4" name="Picture 3"/>
          <p:cNvPicPr>
            <a:picLocks noChangeAspect="1"/>
          </p:cNvPicPr>
          <p:nvPr/>
        </p:nvPicPr>
        <p:blipFill>
          <a:blip r:embed="rId2"/>
          <a:stretch>
            <a:fillRect/>
          </a:stretch>
        </p:blipFill>
        <p:spPr>
          <a:xfrm>
            <a:off x="743692" y="1046040"/>
            <a:ext cx="8182758" cy="4035333"/>
          </a:xfrm>
          <a:prstGeom prst="rect">
            <a:avLst/>
          </a:prstGeom>
        </p:spPr>
      </p:pic>
      <p:pic>
        <p:nvPicPr>
          <p:cNvPr id="2" name="Picture 1"/>
          <p:cNvPicPr>
            <a:picLocks noChangeAspect="1"/>
          </p:cNvPicPr>
          <p:nvPr/>
        </p:nvPicPr>
        <p:blipFill>
          <a:blip r:embed="rId3"/>
          <a:stretch>
            <a:fillRect/>
          </a:stretch>
        </p:blipFill>
        <p:spPr>
          <a:xfrm>
            <a:off x="677531" y="3891748"/>
            <a:ext cx="7745215" cy="2379249"/>
          </a:xfrm>
          <a:prstGeom prst="rect">
            <a:avLst/>
          </a:prstGeom>
        </p:spPr>
      </p:pic>
      <p:cxnSp>
        <p:nvCxnSpPr>
          <p:cNvPr id="6" name="Straight Connector 5"/>
          <p:cNvCxnSpPr/>
          <p:nvPr/>
        </p:nvCxnSpPr>
        <p:spPr>
          <a:xfrm>
            <a:off x="921115" y="5190556"/>
            <a:ext cx="0" cy="9962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439455" y="473075"/>
            <a:ext cx="26682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1115" y="5181315"/>
            <a:ext cx="2504473" cy="92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66347" y="4924284"/>
            <a:ext cx="4945140" cy="162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66347" y="4924284"/>
            <a:ext cx="13644" cy="309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06848" y="4940490"/>
            <a:ext cx="4639" cy="12463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21115" y="6184712"/>
            <a:ext cx="7433590" cy="21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264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BMC Minimum Necessary Standard</a:t>
            </a:r>
            <a:endParaRPr lang="en-US" dirty="0"/>
          </a:p>
        </p:txBody>
      </p:sp>
      <p:pic>
        <p:nvPicPr>
          <p:cNvPr id="5" name="Content Placeholder 4"/>
          <p:cNvPicPr>
            <a:picLocks noGrp="1" noChangeAspect="1"/>
          </p:cNvPicPr>
          <p:nvPr>
            <p:ph idx="1"/>
          </p:nvPr>
        </p:nvPicPr>
        <p:blipFill>
          <a:blip r:embed="rId2"/>
          <a:stretch>
            <a:fillRect/>
          </a:stretch>
        </p:blipFill>
        <p:spPr>
          <a:xfrm>
            <a:off x="1786601" y="930419"/>
            <a:ext cx="5527342" cy="5495636"/>
          </a:xfrm>
          <a:prstGeom prst="rect">
            <a:avLst/>
          </a:prstGeom>
        </p:spPr>
      </p:pic>
      <p:sp>
        <p:nvSpPr>
          <p:cNvPr id="4" name="Slide Number Placeholder 3"/>
          <p:cNvSpPr>
            <a:spLocks noGrp="1"/>
          </p:cNvSpPr>
          <p:nvPr>
            <p:ph type="sldNum" sz="quarter" idx="10"/>
          </p:nvPr>
        </p:nvSpPr>
        <p:spPr/>
        <p:txBody>
          <a:bodyPr/>
          <a:lstStyle/>
          <a:p>
            <a:pPr>
              <a:defRPr/>
            </a:pPr>
            <a:fld id="{0B3D17E4-7377-4216-9C50-05985DD51B53}" type="slidenum">
              <a:rPr lang="en-US" altLang="en-US" smtClean="0"/>
              <a:pPr>
                <a:defRPr/>
              </a:pPr>
              <a:t>37</a:t>
            </a:fld>
            <a:r>
              <a:rPr lang="en-US" altLang="en-US" smtClean="0"/>
              <a:t> </a:t>
            </a:r>
            <a:endParaRPr lang="en-US" altLang="en-US"/>
          </a:p>
        </p:txBody>
      </p:sp>
    </p:spTree>
    <p:extLst>
      <p:ext uri="{BB962C8B-B14F-4D97-AF65-F5344CB8AC3E}">
        <p14:creationId xmlns:p14="http://schemas.microsoft.com/office/powerpoint/2010/main" val="388463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173829" y="155576"/>
            <a:ext cx="8752621" cy="634999"/>
          </a:xfrm>
        </p:spPr>
        <p:txBody>
          <a:bodyPr/>
          <a:lstStyle/>
          <a:p>
            <a:r>
              <a:rPr lang="en-US" dirty="0" smtClean="0"/>
              <a:t>Privacy in 2021</a:t>
            </a:r>
            <a:endParaRPr lang="en-US" dirty="0"/>
          </a:p>
        </p:txBody>
      </p:sp>
      <p:sp>
        <p:nvSpPr>
          <p:cNvPr id="3" name="TextBox 2"/>
          <p:cNvSpPr txBox="1"/>
          <p:nvPr/>
        </p:nvSpPr>
        <p:spPr>
          <a:xfrm>
            <a:off x="0" y="1064525"/>
            <a:ext cx="9144000" cy="584775"/>
          </a:xfrm>
          <a:prstGeom prst="rect">
            <a:avLst/>
          </a:prstGeom>
          <a:noFill/>
        </p:spPr>
        <p:txBody>
          <a:bodyPr wrap="square" rtlCol="0">
            <a:spAutoFit/>
          </a:bodyPr>
          <a:lstStyle/>
          <a:p>
            <a:pPr marL="228600" indent="-22860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28600" indent="-22860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p:txBody>
      </p:sp>
      <p:sp>
        <p:nvSpPr>
          <p:cNvPr id="29" name="Content Placeholder 1"/>
          <p:cNvSpPr>
            <a:spLocks noGrp="1"/>
          </p:cNvSpPr>
          <p:nvPr>
            <p:ph idx="1"/>
          </p:nvPr>
        </p:nvSpPr>
        <p:spPr>
          <a:xfrm>
            <a:off x="172037" y="1064525"/>
            <a:ext cx="8754413" cy="5175176"/>
          </a:xfrm>
        </p:spPr>
        <p:txBody>
          <a:bodyPr/>
          <a:lstStyle/>
          <a:p>
            <a:pPr>
              <a:lnSpc>
                <a:spcPct val="100000"/>
              </a:lnSpc>
              <a:spcBef>
                <a:spcPts val="0"/>
              </a:spcBef>
              <a:buFontTx/>
              <a:buChar char="•"/>
              <a:defRPr/>
            </a:pPr>
            <a:r>
              <a:rPr lang="en-US" sz="2400" b="1" dirty="0"/>
              <a:t>FTC says health apps must notify consumers about data breaches — or face </a:t>
            </a:r>
            <a:r>
              <a:rPr lang="en-US" sz="2400" b="1" dirty="0" smtClean="0"/>
              <a:t>fines (TechCrunch, 9/19/2021)</a:t>
            </a:r>
            <a:endParaRPr lang="en-US" altLang="en-US" sz="2400" dirty="0" smtClean="0">
              <a:solidFill>
                <a:srgbClr val="000000"/>
              </a:solidFill>
              <a:latin typeface="Calibri" panose="020F0502020204030204" pitchFamily="34" charset="0"/>
              <a:cs typeface="Times New Roman" panose="02020603050405020304" pitchFamily="18" charset="0"/>
            </a:endParaRPr>
          </a:p>
          <a:p>
            <a:pPr marL="0" indent="0">
              <a:lnSpc>
                <a:spcPct val="100000"/>
              </a:lnSpc>
              <a:spcBef>
                <a:spcPts val="0"/>
              </a:spcBef>
              <a:buNone/>
              <a:defRPr/>
            </a:pPr>
            <a:r>
              <a:rPr lang="en-US" altLang="en-US" sz="1800" dirty="0" smtClean="0">
                <a:solidFill>
                  <a:srgbClr val="000000"/>
                </a:solidFill>
                <a:latin typeface="Calibri" panose="020F0502020204030204" pitchFamily="34" charset="0"/>
                <a:cs typeface="Times New Roman" panose="02020603050405020304" pitchFamily="18" charset="0"/>
              </a:rPr>
              <a:t>“</a:t>
            </a:r>
            <a:r>
              <a:rPr lang="en-US" altLang="en-US" sz="1800" dirty="0">
                <a:solidFill>
                  <a:srgbClr val="000000"/>
                </a:solidFill>
                <a:latin typeface="Calibri" panose="020F0502020204030204" pitchFamily="34" charset="0"/>
                <a:cs typeface="Times New Roman" panose="02020603050405020304" pitchFamily="18" charset="0"/>
              </a:rPr>
              <a:t>Digital apps are routinely caught playing fast and loose with user data, leaving users’ sensitive health information susceptible to hacks and breaches,” </a:t>
            </a:r>
            <a:r>
              <a:rPr lang="en-US" altLang="en-US" sz="1800" dirty="0" smtClean="0">
                <a:solidFill>
                  <a:srgbClr val="000000"/>
                </a:solidFill>
                <a:latin typeface="Calibri" panose="020F0502020204030204" pitchFamily="34" charset="0"/>
                <a:cs typeface="Times New Roman" panose="02020603050405020304" pitchFamily="18" charset="0"/>
              </a:rPr>
              <a:t>said FTC Chair Lisa Khan pointing </a:t>
            </a:r>
            <a:r>
              <a:rPr lang="en-US" altLang="en-US" sz="1800" dirty="0">
                <a:solidFill>
                  <a:srgbClr val="000000"/>
                </a:solidFill>
                <a:latin typeface="Calibri" panose="020F0502020204030204" pitchFamily="34" charset="0"/>
                <a:cs typeface="Times New Roman" panose="02020603050405020304" pitchFamily="18" charset="0"/>
              </a:rPr>
              <a:t>to a study </a:t>
            </a:r>
            <a:r>
              <a:rPr lang="en-US" altLang="en-US" sz="1800" dirty="0" smtClean="0">
                <a:solidFill>
                  <a:srgbClr val="000000"/>
                </a:solidFill>
                <a:latin typeface="Calibri" panose="020F0502020204030204" pitchFamily="34" charset="0"/>
                <a:cs typeface="Times New Roman" panose="02020603050405020304" pitchFamily="18" charset="0"/>
              </a:rPr>
              <a:t>that </a:t>
            </a:r>
            <a:r>
              <a:rPr lang="en-US" altLang="en-US" sz="1800" dirty="0">
                <a:solidFill>
                  <a:srgbClr val="000000"/>
                </a:solidFill>
                <a:latin typeface="Calibri" panose="020F0502020204030204" pitchFamily="34" charset="0"/>
                <a:cs typeface="Times New Roman" panose="02020603050405020304" pitchFamily="18" charset="0"/>
              </a:rPr>
              <a:t>found health apps suffer from “serious problems” ranging from the insecure transmission of user data to the unauthorized sharing of data with advertisers</a:t>
            </a:r>
            <a:r>
              <a:rPr lang="en-US" altLang="en-US" sz="1800" dirty="0" smtClean="0">
                <a:solidFill>
                  <a:srgbClr val="000000"/>
                </a:solidFill>
                <a:latin typeface="Calibri" panose="020F0502020204030204" pitchFamily="34" charset="0"/>
                <a:cs typeface="Times New Roman" panose="02020603050405020304" pitchFamily="18" charset="0"/>
              </a:rPr>
              <a:t>.”</a:t>
            </a:r>
          </a:p>
          <a:p>
            <a:pPr marL="0" indent="0">
              <a:lnSpc>
                <a:spcPct val="100000"/>
              </a:lnSpc>
              <a:spcBef>
                <a:spcPts val="0"/>
              </a:spcBef>
              <a:buNone/>
              <a:defRPr/>
            </a:pPr>
            <a:endParaRPr lang="en-US" altLang="en-US" sz="1800" dirty="0">
              <a:solidFill>
                <a:srgbClr val="000000"/>
              </a:solidFill>
              <a:latin typeface="Calibri" panose="020F0502020204030204" pitchFamily="34" charset="0"/>
              <a:cs typeface="Times New Roman" panose="02020603050405020304" pitchFamily="18" charset="0"/>
            </a:endParaRPr>
          </a:p>
          <a:p>
            <a:pPr>
              <a:lnSpc>
                <a:spcPct val="100000"/>
              </a:lnSpc>
              <a:spcBef>
                <a:spcPts val="0"/>
              </a:spcBef>
              <a:buFontTx/>
              <a:buChar char="•"/>
              <a:defRPr/>
            </a:pPr>
            <a:r>
              <a:rPr lang="en-US" sz="2400" b="1" dirty="0" smtClean="0"/>
              <a:t>Hacked </a:t>
            </a:r>
            <a:r>
              <a:rPr lang="en-US" sz="2400" b="1" dirty="0"/>
              <a:t>Simon Eye Management Email Accounts Contained PHI of More than 144,000 </a:t>
            </a:r>
            <a:r>
              <a:rPr lang="en-US" sz="2400" b="1" dirty="0" smtClean="0"/>
              <a:t>Patients (HIPAA Journal, 9/20/2021)</a:t>
            </a:r>
          </a:p>
          <a:p>
            <a:pPr marL="0" indent="0">
              <a:lnSpc>
                <a:spcPct val="100000"/>
              </a:lnSpc>
              <a:spcBef>
                <a:spcPts val="0"/>
              </a:spcBef>
              <a:buNone/>
              <a:defRPr/>
            </a:pPr>
            <a:r>
              <a:rPr lang="en-US" sz="1800" dirty="0" smtClean="0">
                <a:latin typeface="Calibri" panose="020F0502020204030204" pitchFamily="34" charset="0"/>
              </a:rPr>
              <a:t>Hacked employee emails led not only to the exposure of PHI for more than 144,000 patients but also allowed hackers to attempt an fraudulent transfer of funds</a:t>
            </a:r>
          </a:p>
          <a:p>
            <a:pPr marL="0" indent="0">
              <a:lnSpc>
                <a:spcPct val="100000"/>
              </a:lnSpc>
              <a:spcBef>
                <a:spcPts val="0"/>
              </a:spcBef>
              <a:buNone/>
              <a:defRPr/>
            </a:pPr>
            <a:endParaRPr lang="en-US" sz="1800" dirty="0">
              <a:latin typeface="Calibri" panose="020F0502020204030204" pitchFamily="34" charset="0"/>
            </a:endParaRPr>
          </a:p>
          <a:p>
            <a:pPr>
              <a:lnSpc>
                <a:spcPct val="100000"/>
              </a:lnSpc>
              <a:spcBef>
                <a:spcPts val="0"/>
              </a:spcBef>
              <a:buFontTx/>
              <a:buChar char="•"/>
              <a:defRPr/>
            </a:pPr>
            <a:r>
              <a:rPr lang="en-US" sz="2400" b="1" dirty="0"/>
              <a:t>Home Working Is Creating Dangers, New Business for </a:t>
            </a:r>
            <a:r>
              <a:rPr lang="en-US" sz="2400" b="1" dirty="0" smtClean="0"/>
              <a:t>Cybersecurity (Bloomberg, 10/06/2021)</a:t>
            </a:r>
            <a:endParaRPr lang="en-US" altLang="en-US" sz="2400" dirty="0" smtClean="0">
              <a:solidFill>
                <a:srgbClr val="000000"/>
              </a:solidFill>
              <a:latin typeface="Calibri" panose="020F0502020204030204" pitchFamily="34" charset="0"/>
              <a:cs typeface="Times New Roman" panose="02020603050405020304" pitchFamily="18" charset="0"/>
            </a:endParaRPr>
          </a:p>
          <a:p>
            <a:pPr marL="0" indent="0">
              <a:lnSpc>
                <a:spcPct val="100000"/>
              </a:lnSpc>
              <a:spcBef>
                <a:spcPts val="0"/>
              </a:spcBef>
              <a:buNone/>
              <a:defRPr/>
            </a:pPr>
            <a:r>
              <a:rPr lang="en-US" altLang="en-US" sz="1800" dirty="0">
                <a:solidFill>
                  <a:srgbClr val="000000"/>
                </a:solidFill>
                <a:latin typeface="Calibri" panose="020F0502020204030204" pitchFamily="34" charset="0"/>
                <a:cs typeface="Times New Roman" panose="02020603050405020304" pitchFamily="18" charset="0"/>
              </a:rPr>
              <a:t>The average cost of a data breach was highest for organizations where more than 60% of employees were working remotely.</a:t>
            </a:r>
          </a:p>
        </p:txBody>
      </p:sp>
    </p:spTree>
    <p:extLst>
      <p:ext uri="{BB962C8B-B14F-4D97-AF65-F5344CB8AC3E}">
        <p14:creationId xmlns:p14="http://schemas.microsoft.com/office/powerpoint/2010/main" val="768449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0"/>
              </a:spcBef>
              <a:buFontTx/>
              <a:buChar char="•"/>
              <a:defRPr/>
            </a:pPr>
            <a:r>
              <a:rPr lang="en-US" altLang="en-US" sz="2400" dirty="0">
                <a:latin typeface="Calibri" panose="020F0502020204030204" pitchFamily="34" charset="0"/>
                <a:cs typeface="Times New Roman" panose="02020603050405020304" pitchFamily="18" charset="0"/>
              </a:rPr>
              <a:t>Our patients have a </a:t>
            </a:r>
            <a:r>
              <a:rPr lang="en-US" altLang="en-US" sz="2400" b="1" u="sng" dirty="0">
                <a:latin typeface="Calibri" panose="020F0502020204030204" pitchFamily="34" charset="0"/>
                <a:cs typeface="Times New Roman" panose="02020603050405020304" pitchFamily="18" charset="0"/>
              </a:rPr>
              <a:t>right to privacy </a:t>
            </a:r>
            <a:r>
              <a:rPr lang="en-US" altLang="en-US" sz="2400" dirty="0">
                <a:latin typeface="Calibri" panose="020F0502020204030204" pitchFamily="34" charset="0"/>
                <a:cs typeface="Times New Roman" panose="02020603050405020304" pitchFamily="18" charset="0"/>
              </a:rPr>
              <a:t>regarding their personal information or information about their health</a:t>
            </a:r>
          </a:p>
          <a:p>
            <a:pPr>
              <a:lnSpc>
                <a:spcPct val="100000"/>
              </a:lnSpc>
              <a:spcBef>
                <a:spcPts val="0"/>
              </a:spcBef>
              <a:buFontTx/>
              <a:buChar char="•"/>
              <a:defRPr/>
            </a:pPr>
            <a:r>
              <a:rPr lang="en-US" altLang="en-US" sz="2400" dirty="0">
                <a:latin typeface="Calibri" panose="020F0502020204030204" pitchFamily="34" charset="0"/>
                <a:cs typeface="Times New Roman" panose="02020603050405020304" pitchFamily="18" charset="0"/>
              </a:rPr>
              <a:t>Our patients trust us with their most sensitive information, so it is your duty to protect that information</a:t>
            </a:r>
          </a:p>
          <a:p>
            <a:pPr>
              <a:lnSpc>
                <a:spcPct val="100000"/>
              </a:lnSpc>
              <a:spcBef>
                <a:spcPts val="0"/>
              </a:spcBef>
              <a:buFontTx/>
              <a:buChar char="•"/>
              <a:defRPr/>
            </a:pPr>
            <a:r>
              <a:rPr lang="en-US" altLang="en-US" sz="2400" b="1" dirty="0">
                <a:latin typeface="Calibri" panose="020F0502020204030204" pitchFamily="34" charset="0"/>
                <a:cs typeface="Times New Roman" panose="02020603050405020304" pitchFamily="18" charset="0"/>
              </a:rPr>
              <a:t>The threat is real.</a:t>
            </a:r>
            <a:r>
              <a:rPr lang="en-US" altLang="en-US" sz="2400" dirty="0">
                <a:latin typeface="Calibri" panose="020F0502020204030204" pitchFamily="34" charset="0"/>
                <a:cs typeface="Times New Roman" panose="02020603050405020304" pitchFamily="18" charset="0"/>
              </a:rPr>
              <a:t> Inappropriate use or release of this information can cause serious harm</a:t>
            </a:r>
          </a:p>
          <a:p>
            <a:pPr>
              <a:lnSpc>
                <a:spcPct val="100000"/>
              </a:lnSpc>
              <a:spcBef>
                <a:spcPts val="0"/>
              </a:spcBef>
              <a:buClr>
                <a:srgbClr val="002960"/>
              </a:buClr>
              <a:buFontTx/>
              <a:buChar char="•"/>
              <a:defRPr/>
            </a:pPr>
            <a:r>
              <a:rPr lang="en-US" altLang="en-US" sz="2400" dirty="0">
                <a:solidFill>
                  <a:srgbClr val="000000"/>
                </a:solidFill>
                <a:latin typeface="Calibri" panose="020F0502020204030204" pitchFamily="34" charset="0"/>
                <a:cs typeface="Times New Roman" panose="02020603050405020304" pitchFamily="18" charset="0"/>
              </a:rPr>
              <a:t>There are a lot of rules to follow:</a:t>
            </a:r>
          </a:p>
          <a:p>
            <a:pPr marL="876618" lvl="1" indent="-377190">
              <a:lnSpc>
                <a:spcPct val="100000"/>
              </a:lnSpc>
              <a:spcBef>
                <a:spcPts val="0"/>
              </a:spcBef>
              <a:buClr>
                <a:srgbClr val="002960"/>
              </a:buClr>
              <a:buFontTx/>
              <a:buChar char="•"/>
              <a:defRPr/>
            </a:pPr>
            <a:r>
              <a:rPr lang="en-US" altLang="en-US" sz="2400" dirty="0">
                <a:solidFill>
                  <a:srgbClr val="000000"/>
                </a:solidFill>
                <a:latin typeface="Calibri" panose="020F0502020204030204" pitchFamily="34" charset="0"/>
                <a:cs typeface="Times New Roman" panose="02020603050405020304" pitchFamily="18" charset="0"/>
              </a:rPr>
              <a:t>HIPAA and HITECH (federal patient privacy rules)</a:t>
            </a:r>
          </a:p>
          <a:p>
            <a:pPr marL="876618" lvl="1" indent="-377190">
              <a:lnSpc>
                <a:spcPct val="100000"/>
              </a:lnSpc>
              <a:spcBef>
                <a:spcPts val="0"/>
              </a:spcBef>
              <a:buClr>
                <a:srgbClr val="002960"/>
              </a:buClr>
              <a:buFontTx/>
              <a:buChar char="•"/>
              <a:defRPr/>
            </a:pPr>
            <a:r>
              <a:rPr lang="en-US" altLang="en-US" sz="2400" dirty="0">
                <a:solidFill>
                  <a:srgbClr val="000000"/>
                </a:solidFill>
                <a:latin typeface="Calibri" panose="020F0502020204030204" pitchFamily="34" charset="0"/>
                <a:cs typeface="Times New Roman" panose="02020603050405020304" pitchFamily="18" charset="0"/>
              </a:rPr>
              <a:t>Substance Use Disorder Confidentiality Rules (federal regulations)</a:t>
            </a:r>
          </a:p>
          <a:p>
            <a:pPr marL="876618" lvl="1" indent="-377190">
              <a:lnSpc>
                <a:spcPct val="100000"/>
              </a:lnSpc>
              <a:spcBef>
                <a:spcPts val="0"/>
              </a:spcBef>
              <a:buClr>
                <a:srgbClr val="002960"/>
              </a:buClr>
              <a:buFontTx/>
              <a:buChar char="•"/>
              <a:defRPr/>
            </a:pPr>
            <a:r>
              <a:rPr lang="en-US" altLang="en-US" sz="2400" dirty="0">
                <a:solidFill>
                  <a:srgbClr val="000000"/>
                </a:solidFill>
                <a:latin typeface="Calibri" panose="020F0502020204030204" pitchFamily="34" charset="0"/>
                <a:cs typeface="Times New Roman" panose="02020603050405020304" pitchFamily="18" charset="0"/>
              </a:rPr>
              <a:t>Mass. Data Breach Notification Law (State laws)</a:t>
            </a:r>
          </a:p>
          <a:p>
            <a:pPr marL="876618" lvl="1" indent="-377190">
              <a:lnSpc>
                <a:spcPct val="100000"/>
              </a:lnSpc>
              <a:spcBef>
                <a:spcPts val="0"/>
              </a:spcBef>
              <a:buClr>
                <a:srgbClr val="002960"/>
              </a:buClr>
              <a:buFontTx/>
              <a:buChar char="•"/>
              <a:defRPr/>
            </a:pPr>
            <a:r>
              <a:rPr lang="en-US" altLang="en-US" sz="2400" dirty="0">
                <a:solidFill>
                  <a:srgbClr val="000000"/>
                </a:solidFill>
                <a:latin typeface="Calibri" panose="020F0502020204030204" pitchFamily="34" charset="0"/>
                <a:cs typeface="Times New Roman" panose="02020603050405020304" pitchFamily="18" charset="0"/>
              </a:rPr>
              <a:t>Sensitive Information (e.g., genetic information, mental health, or HIV/AIDS)</a:t>
            </a:r>
          </a:p>
          <a:p>
            <a:pPr marL="876618" lvl="1" indent="-377190">
              <a:lnSpc>
                <a:spcPct val="100000"/>
              </a:lnSpc>
              <a:spcBef>
                <a:spcPts val="0"/>
              </a:spcBef>
              <a:buClr>
                <a:srgbClr val="002960"/>
              </a:buClr>
              <a:buFontTx/>
              <a:buChar char="•"/>
              <a:defRPr/>
            </a:pPr>
            <a:r>
              <a:rPr lang="en-US" altLang="en-US" sz="2400" dirty="0">
                <a:solidFill>
                  <a:srgbClr val="000000"/>
                </a:solidFill>
                <a:latin typeface="Calibri" panose="020F0502020204030204" pitchFamily="34" charset="0"/>
                <a:cs typeface="Times New Roman" panose="02020603050405020304" pitchFamily="18" charset="0"/>
              </a:rPr>
              <a:t>And more</a:t>
            </a:r>
          </a:p>
          <a:p>
            <a:pPr>
              <a:spcBef>
                <a:spcPts val="0"/>
              </a:spcBef>
            </a:pPr>
            <a:endParaRPr lang="en-US" dirty="0"/>
          </a:p>
        </p:txBody>
      </p:sp>
      <p:sp>
        <p:nvSpPr>
          <p:cNvPr id="3" name="Title 2"/>
          <p:cNvSpPr>
            <a:spLocks noGrp="1"/>
          </p:cNvSpPr>
          <p:nvPr>
            <p:ph type="title"/>
          </p:nvPr>
        </p:nvSpPr>
        <p:spPr/>
        <p:txBody>
          <a:bodyPr/>
          <a:lstStyle/>
          <a:p>
            <a:r>
              <a:rPr lang="en-US" dirty="0" smtClean="0"/>
              <a:t>Why Protect Our Patients’ Privacy</a:t>
            </a:r>
            <a:endParaRPr lang="en-US" dirty="0"/>
          </a:p>
        </p:txBody>
      </p:sp>
    </p:spTree>
    <p:extLst>
      <p:ext uri="{BB962C8B-B14F-4D97-AF65-F5344CB8AC3E}">
        <p14:creationId xmlns:p14="http://schemas.microsoft.com/office/powerpoint/2010/main" val="54990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a:t>Research Operations </a:t>
            </a:r>
            <a:r>
              <a:rPr lang="en-US" dirty="0" smtClean="0"/>
              <a:t>Updates</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85442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1" name="think-cell Slide" r:id="rId4" imgW="270" imgH="270" progId="TCLayout.ActiveDocument.1">
                  <p:embed/>
                </p:oleObj>
              </mc:Choice>
              <mc:Fallback>
                <p:oleObj name="think-cell Slide" r:id="rId4" imgW="270" imgH="270" progId="TCLayout.ActiveDocument.1">
                  <p:embed/>
                  <p:pic>
                    <p:nvPicPr>
                      <p:cNvPr id="4" name="Object 3"/>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8" name="Content Placeholder 7"/>
          <p:cNvSpPr>
            <a:spLocks noGrp="1"/>
          </p:cNvSpPr>
          <p:nvPr>
            <p:ph idx="1"/>
          </p:nvPr>
        </p:nvSpPr>
        <p:spPr>
          <a:xfrm>
            <a:off x="173828" y="1143141"/>
            <a:ext cx="8752621" cy="5184507"/>
          </a:xfrm>
        </p:spPr>
        <p:txBody>
          <a:bodyPr>
            <a:noAutofit/>
          </a:bodyPr>
          <a:lstStyle/>
          <a:p>
            <a:pPr defTabSz="914109">
              <a:lnSpc>
                <a:spcPct val="100000"/>
              </a:lnSpc>
              <a:spcBef>
                <a:spcPts val="0"/>
              </a:spcBef>
              <a:spcAft>
                <a:spcPts val="300"/>
              </a:spcAft>
              <a:defRPr/>
            </a:pPr>
            <a:r>
              <a:rPr lang="en-US" altLang="en-US" dirty="0" smtClean="0">
                <a:ea typeface="ＭＳ Ｐゴシック" pitchFamily="-84" charset="-128"/>
              </a:rPr>
              <a:t>HIPAA tells us not only when we cannot disclose or use protected health information (“PHI”), but also </a:t>
            </a:r>
            <a:r>
              <a:rPr lang="en-US" altLang="en-US" i="1" dirty="0" smtClean="0">
                <a:ea typeface="ＭＳ Ｐゴシック" pitchFamily="-84" charset="-128"/>
              </a:rPr>
              <a:t>when we can.</a:t>
            </a:r>
            <a:endParaRPr lang="en-US" altLang="en-US" sz="1400" dirty="0" smtClean="0">
              <a:solidFill>
                <a:schemeClr val="tx1"/>
              </a:solidFill>
              <a:ea typeface="ＭＳ Ｐゴシック" pitchFamily="-84" charset="-128"/>
            </a:endParaRPr>
          </a:p>
          <a:p>
            <a:r>
              <a:rPr lang="en-US" altLang="en-US" dirty="0" smtClean="0">
                <a:ea typeface="ＭＳ Ｐゴシック" pitchFamily="-84" charset="-128"/>
              </a:rPr>
              <a:t>Under HIPAA, </a:t>
            </a:r>
            <a:r>
              <a:rPr lang="en-US" dirty="0" smtClean="0"/>
              <a:t>you are allowed to use PHI for:</a:t>
            </a:r>
            <a:endParaRPr lang="en-US" dirty="0"/>
          </a:p>
          <a:p>
            <a:pPr lvl="1">
              <a:buFont typeface="Courier New" panose="02070309020205020404" pitchFamily="49" charset="0"/>
              <a:buChar char="o"/>
            </a:pPr>
            <a:r>
              <a:rPr lang="en-US" b="1" dirty="0"/>
              <a:t>Treatment</a:t>
            </a:r>
            <a:r>
              <a:rPr lang="en-US" dirty="0"/>
              <a:t> of the patient (past, present, future, physical or mental </a:t>
            </a:r>
            <a:r>
              <a:rPr lang="en-US" dirty="0" smtClean="0"/>
              <a:t>health);</a:t>
            </a:r>
          </a:p>
          <a:p>
            <a:pPr lvl="1">
              <a:buFont typeface="Courier New" panose="02070309020205020404" pitchFamily="49" charset="0"/>
              <a:buChar char="o"/>
            </a:pPr>
            <a:r>
              <a:rPr lang="en-US" b="1" dirty="0" smtClean="0"/>
              <a:t>Hospital </a:t>
            </a:r>
            <a:r>
              <a:rPr lang="en-US" b="1" dirty="0"/>
              <a:t>Operations</a:t>
            </a:r>
            <a:r>
              <a:rPr lang="en-US" dirty="0"/>
              <a:t>, like quality improvement, investigations, responding to regulatory </a:t>
            </a:r>
            <a:r>
              <a:rPr lang="en-US" dirty="0" smtClean="0"/>
              <a:t>inquiries;</a:t>
            </a:r>
          </a:p>
          <a:p>
            <a:pPr lvl="1">
              <a:lnSpc>
                <a:spcPct val="100000"/>
              </a:lnSpc>
              <a:spcBef>
                <a:spcPts val="0"/>
              </a:spcBef>
              <a:buFont typeface="Courier New" panose="02070309020205020404" pitchFamily="49" charset="0"/>
              <a:buChar char="o"/>
            </a:pPr>
            <a:r>
              <a:rPr lang="en-US" b="1" dirty="0" smtClean="0"/>
              <a:t>Payment </a:t>
            </a:r>
            <a:r>
              <a:rPr lang="en-US" dirty="0"/>
              <a:t>for treatment or </a:t>
            </a:r>
            <a:r>
              <a:rPr lang="en-US" dirty="0" smtClean="0"/>
              <a:t>services. </a:t>
            </a:r>
          </a:p>
          <a:p>
            <a:pPr lvl="1">
              <a:buFont typeface="Courier New" panose="02070309020205020404" pitchFamily="49" charset="0"/>
              <a:buChar char="o"/>
            </a:pPr>
            <a:r>
              <a:rPr lang="en-US" dirty="0" smtClean="0"/>
              <a:t>Disclosure </a:t>
            </a:r>
            <a:r>
              <a:rPr lang="en-US" dirty="0"/>
              <a:t>to other health care providers for the purposes of patient treatment or operational purposes can be permissible, </a:t>
            </a:r>
            <a:r>
              <a:rPr lang="en-US" dirty="0" smtClean="0"/>
              <a:t>too.</a:t>
            </a:r>
            <a:endParaRPr lang="en-US" b="1" dirty="0"/>
          </a:p>
          <a:p>
            <a:r>
              <a:rPr lang="en-US" b="1" dirty="0"/>
              <a:t>Obtain written consent</a:t>
            </a:r>
            <a:r>
              <a:rPr lang="en-US" dirty="0"/>
              <a:t> wherever possible to make another disclosure at the patient’s </a:t>
            </a:r>
            <a:r>
              <a:rPr lang="en-US" dirty="0" smtClean="0"/>
              <a:t>request.</a:t>
            </a:r>
            <a:endParaRPr lang="en-US" altLang="en-US" dirty="0">
              <a:ea typeface="ＭＳ Ｐゴシック" pitchFamily="-84" charset="-128"/>
            </a:endParaRPr>
          </a:p>
          <a:p>
            <a:r>
              <a:rPr lang="en-US" altLang="en-US" dirty="0" smtClean="0">
                <a:ea typeface="ＭＳ Ｐゴシック" pitchFamily="-84" charset="-128"/>
              </a:rPr>
              <a:t>You should not disclose or access any patient information unless: (1) it directly related to patient treatment, hospital operations, or payment; (2) the patient has signed a written authorization; (3) or it is otherwise part of your job to do so (e.g., an Emergency Dept. employee assigned to report certain wounds to the Boston Police as required by law). </a:t>
            </a:r>
            <a:endParaRPr lang="en-US" altLang="en-US" dirty="0">
              <a:ea typeface="ＭＳ Ｐゴシック" pitchFamily="-84" charset="-128"/>
            </a:endParaRPr>
          </a:p>
          <a:p>
            <a:pPr marL="344488" lvl="1" indent="0" defTabSz="914109">
              <a:lnSpc>
                <a:spcPct val="100000"/>
              </a:lnSpc>
              <a:spcBef>
                <a:spcPts val="0"/>
              </a:spcBef>
              <a:spcAft>
                <a:spcPts val="300"/>
              </a:spcAft>
              <a:buNone/>
              <a:defRPr/>
            </a:pPr>
            <a:endParaRPr lang="en-US" altLang="en-US" dirty="0" smtClean="0">
              <a:solidFill>
                <a:schemeClr val="tx1"/>
              </a:solidFill>
              <a:ea typeface="ＭＳ Ｐゴシック" pitchFamily="-84" charset="-128"/>
            </a:endParaRPr>
          </a:p>
          <a:p>
            <a:pPr lvl="1" defTabSz="914109">
              <a:lnSpc>
                <a:spcPct val="100000"/>
              </a:lnSpc>
              <a:spcBef>
                <a:spcPts val="0"/>
              </a:spcBef>
              <a:spcAft>
                <a:spcPts val="300"/>
              </a:spcAft>
              <a:defRPr/>
            </a:pPr>
            <a:endParaRPr lang="en-US" altLang="en-US" dirty="0">
              <a:solidFill>
                <a:schemeClr val="tx1"/>
              </a:solidFill>
              <a:ea typeface="ＭＳ Ｐゴシック" pitchFamily="-84" charset="-128"/>
            </a:endParaRPr>
          </a:p>
          <a:p>
            <a:pPr defTabSz="914109">
              <a:lnSpc>
                <a:spcPct val="100000"/>
              </a:lnSpc>
              <a:spcBef>
                <a:spcPts val="0"/>
              </a:spcBef>
              <a:spcAft>
                <a:spcPts val="300"/>
              </a:spcAft>
              <a:defRPr/>
            </a:pPr>
            <a:endParaRPr lang="en-US" altLang="en-US" dirty="0">
              <a:solidFill>
                <a:schemeClr val="tx1"/>
              </a:solidFill>
              <a:ea typeface="ＭＳ Ｐゴシック" pitchFamily="-84" charset="-128"/>
            </a:endParaRPr>
          </a:p>
          <a:p>
            <a:pPr marL="0" indent="0" defTabSz="914109">
              <a:lnSpc>
                <a:spcPct val="100000"/>
              </a:lnSpc>
              <a:spcBef>
                <a:spcPts val="0"/>
              </a:spcBef>
              <a:spcAft>
                <a:spcPts val="300"/>
              </a:spcAft>
              <a:buNone/>
              <a:defRPr/>
            </a:pPr>
            <a:endParaRPr lang="en-US" altLang="en-US" dirty="0">
              <a:solidFill>
                <a:schemeClr val="tx1"/>
              </a:solidFill>
              <a:ea typeface="ＭＳ Ｐゴシック" pitchFamily="-84" charset="-128"/>
            </a:endParaRPr>
          </a:p>
          <a:p>
            <a:pPr marL="0" indent="0" defTabSz="914109">
              <a:lnSpc>
                <a:spcPct val="100000"/>
              </a:lnSpc>
              <a:spcBef>
                <a:spcPts val="0"/>
              </a:spcBef>
              <a:spcAft>
                <a:spcPts val="300"/>
              </a:spcAft>
              <a:buNone/>
              <a:defRPr/>
            </a:pPr>
            <a:endParaRPr lang="en-US" altLang="en-US" dirty="0">
              <a:solidFill>
                <a:schemeClr val="tx1"/>
              </a:solidFill>
              <a:ea typeface="ＭＳ Ｐゴシック" pitchFamily="-84" charset="-128"/>
            </a:endParaRPr>
          </a:p>
          <a:p>
            <a:pPr marL="0" indent="0" defTabSz="914109">
              <a:lnSpc>
                <a:spcPct val="100000"/>
              </a:lnSpc>
              <a:spcBef>
                <a:spcPts val="0"/>
              </a:spcBef>
              <a:spcAft>
                <a:spcPts val="300"/>
              </a:spcAft>
              <a:buNone/>
              <a:defRPr/>
            </a:pPr>
            <a:endParaRPr lang="en-US" altLang="en-US" dirty="0">
              <a:solidFill>
                <a:schemeClr val="tx1"/>
              </a:solidFill>
              <a:ea typeface="ＭＳ Ｐゴシック" pitchFamily="-84" charset="-128"/>
            </a:endParaRPr>
          </a:p>
          <a:p>
            <a:pPr marL="0" indent="0">
              <a:lnSpc>
                <a:spcPct val="100000"/>
              </a:lnSpc>
              <a:spcBef>
                <a:spcPts val="0"/>
              </a:spcBef>
              <a:spcAft>
                <a:spcPts val="300"/>
              </a:spcAft>
              <a:buNone/>
            </a:pPr>
            <a:endParaRPr lang="en-US" dirty="0">
              <a:solidFill>
                <a:schemeClr val="tx1"/>
              </a:solidFill>
            </a:endParaRPr>
          </a:p>
        </p:txBody>
      </p:sp>
      <p:sp>
        <p:nvSpPr>
          <p:cNvPr id="3" name="Title 2"/>
          <p:cNvSpPr>
            <a:spLocks noGrp="1"/>
          </p:cNvSpPr>
          <p:nvPr>
            <p:ph type="title"/>
          </p:nvPr>
        </p:nvSpPr>
        <p:spPr/>
        <p:txBody>
          <a:bodyPr>
            <a:normAutofit/>
          </a:bodyPr>
          <a:lstStyle/>
          <a:p>
            <a:r>
              <a:rPr lang="en-US" altLang="en-US" dirty="0" smtClean="0">
                <a:latin typeface="Arial" charset="0"/>
                <a:ea typeface="Arial" charset="0"/>
                <a:cs typeface="Arial" charset="0"/>
              </a:rPr>
              <a:t>Patient Rights Under HIPAA</a:t>
            </a:r>
            <a:endParaRPr lang="en-US" dirty="0">
              <a:latin typeface="Arial" charset="0"/>
              <a:ea typeface="Arial" charset="0"/>
              <a:cs typeface="Arial" charset="0"/>
            </a:endParaRPr>
          </a:p>
        </p:txBody>
      </p:sp>
    </p:spTree>
    <p:extLst>
      <p:ext uri="{BB962C8B-B14F-4D97-AF65-F5344CB8AC3E}">
        <p14:creationId xmlns:p14="http://schemas.microsoft.com/office/powerpoint/2010/main" val="542562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Use of Patient Information for Research</a:t>
            </a:r>
          </a:p>
        </p:txBody>
      </p:sp>
      <p:sp>
        <p:nvSpPr>
          <p:cNvPr id="11267" name="Content Placeholder 2"/>
          <p:cNvSpPr>
            <a:spLocks noGrp="1"/>
          </p:cNvSpPr>
          <p:nvPr>
            <p:ph idx="1"/>
          </p:nvPr>
        </p:nvSpPr>
        <p:spPr>
          <a:xfrm>
            <a:off x="304800" y="990600"/>
            <a:ext cx="8305800" cy="5334000"/>
          </a:xfrm>
        </p:spPr>
        <p:txBody>
          <a:bodyPr/>
          <a:lstStyle/>
          <a:p>
            <a:pPr lvl="1">
              <a:buFont typeface="Wingdings" panose="05000000000000000000" pitchFamily="2" charset="2"/>
              <a:buChar char="§"/>
            </a:pPr>
            <a:r>
              <a:rPr lang="en-US" altLang="en-US" dirty="0" smtClean="0"/>
              <a:t>The Privacy Rule at </a:t>
            </a:r>
            <a:r>
              <a:rPr lang="en-US" dirty="0"/>
              <a:t> 45 CFR 164.501</a:t>
            </a:r>
            <a:r>
              <a:rPr lang="en-US" altLang="en-US" dirty="0" smtClean="0"/>
              <a:t> allows access or disclosure of PHI/data for research purposes when:</a:t>
            </a:r>
          </a:p>
          <a:p>
            <a:pPr marL="342900" lvl="1" indent="0">
              <a:buNone/>
            </a:pPr>
            <a:endParaRPr lang="en-US" altLang="en-US" dirty="0" smtClean="0"/>
          </a:p>
          <a:p>
            <a:pPr lvl="2">
              <a:buFont typeface="Courier New" panose="02070309020205020404" pitchFamily="49" charset="0"/>
              <a:buChar char="o"/>
            </a:pPr>
            <a:r>
              <a:rPr lang="en-US" dirty="0" smtClean="0"/>
              <a:t>Patient consent is obtained; or</a:t>
            </a:r>
          </a:p>
          <a:p>
            <a:pPr lvl="2">
              <a:buFont typeface="Courier New" panose="02070309020205020404" pitchFamily="49" charset="0"/>
              <a:buChar char="o"/>
            </a:pPr>
            <a:endParaRPr lang="en-US" dirty="0" smtClean="0"/>
          </a:p>
          <a:p>
            <a:pPr lvl="2">
              <a:buFont typeface="Courier New" panose="02070309020205020404" pitchFamily="49" charset="0"/>
              <a:buChar char="o"/>
            </a:pPr>
            <a:r>
              <a:rPr lang="en-US" dirty="0" smtClean="0"/>
              <a:t>When there is a waiver of consent by the IRB; or</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smtClean="0"/>
              <a:t>The data is de-identified; </a:t>
            </a:r>
            <a:r>
              <a:rPr lang="en-US" i="1" dirty="0" smtClean="0"/>
              <a:t>and</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smtClean="0"/>
              <a:t>When contracts are in place that cover the data to be disclosed (Data Use Agreements, Business Associate Agreements, Data Transfer Agreements, etc.)</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smtClean="0"/>
              <a:t>Patient data that is disclosed or accessed that exceeds the scope approved by the IRB protocol, terms in contracts, or the Rule may be considered a HIPAA violation</a:t>
            </a:r>
          </a:p>
          <a:p>
            <a:pPr lvl="2">
              <a:buFont typeface="Courier New" panose="02070309020205020404" pitchFamily="49" charset="0"/>
              <a:buChar char="o"/>
            </a:pPr>
            <a:endParaRPr lang="en-US" dirty="0"/>
          </a:p>
          <a:p>
            <a:pPr marL="0" indent="0">
              <a:buNone/>
            </a:pPr>
            <a:r>
              <a:rPr lang="en-US" dirty="0" smtClean="0"/>
              <a:t>NOTE: Even when allowed to use or disclose PHI, the Minimum Necessary Standard still applies. No more than the minimum amount of information needed may be used, accessed, or disclosed</a:t>
            </a:r>
          </a:p>
          <a:p>
            <a:pPr lvl="2">
              <a:buFont typeface="Courier New" panose="02070309020205020404" pitchFamily="49" charset="0"/>
              <a:buChar char="o"/>
            </a:pPr>
            <a:endParaRPr lang="en-US" dirty="0"/>
          </a:p>
          <a:p>
            <a:pPr marL="914400" lvl="3" indent="0">
              <a:buNone/>
            </a:pPr>
            <a:r>
              <a:rPr lang="en-US" altLang="en-US" dirty="0" smtClean="0"/>
              <a:t> </a:t>
            </a:r>
          </a:p>
        </p:txBody>
      </p:sp>
      <p:sp>
        <p:nvSpPr>
          <p:cNvPr id="11268" name="Slide Number Placeholder 3"/>
          <p:cNvSpPr>
            <a:spLocks noGrp="1"/>
          </p:cNvSpPr>
          <p:nvPr>
            <p:ph type="sldNum" sz="quarter" idx="10"/>
          </p:nvPr>
        </p:nvSpPr>
        <p:spPr>
          <a:noFill/>
        </p:spPr>
        <p:txBody>
          <a:bodyPr/>
          <a:lstStyle/>
          <a:p>
            <a:fld id="{ED70FDF1-9C72-4876-BC2F-3C30593BA41F}" type="slidenum">
              <a:rPr lang="en-US" altLang="en-US" smtClean="0"/>
              <a:pPr/>
              <a:t>41</a:t>
            </a:fld>
            <a:r>
              <a:rPr lang="en-US" altLang="en-US" smtClean="0"/>
              <a:t> </a:t>
            </a:r>
          </a:p>
        </p:txBody>
      </p:sp>
    </p:spTree>
    <p:extLst>
      <p:ext uri="{BB962C8B-B14F-4D97-AF65-F5344CB8AC3E}">
        <p14:creationId xmlns:p14="http://schemas.microsoft.com/office/powerpoint/2010/main" val="3893748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Necessary in Releases to Sponsors</a:t>
            </a:r>
            <a:endParaRPr lang="en-US" dirty="0"/>
          </a:p>
        </p:txBody>
      </p:sp>
      <p:sp>
        <p:nvSpPr>
          <p:cNvPr id="3" name="Content Placeholder 2"/>
          <p:cNvSpPr>
            <a:spLocks noGrp="1"/>
          </p:cNvSpPr>
          <p:nvPr>
            <p:ph idx="1"/>
          </p:nvPr>
        </p:nvSpPr>
        <p:spPr/>
        <p:txBody>
          <a:bodyPr/>
          <a:lstStyle/>
          <a:p>
            <a:r>
              <a:rPr lang="en-US" b="1" dirty="0" smtClean="0"/>
              <a:t>Know your protocol</a:t>
            </a:r>
          </a:p>
          <a:p>
            <a:pPr lvl="1"/>
            <a:r>
              <a:rPr lang="en-US" dirty="0" smtClean="0"/>
              <a:t>Many sponsors want fully de-identified data</a:t>
            </a:r>
          </a:p>
          <a:p>
            <a:pPr lvl="1"/>
            <a:r>
              <a:rPr lang="en-US" dirty="0" smtClean="0"/>
              <a:t>If you are required to release, remember the Minimum Necessary Standard</a:t>
            </a:r>
          </a:p>
          <a:p>
            <a:pPr lvl="1"/>
            <a:r>
              <a:rPr lang="en-US" dirty="0" smtClean="0"/>
              <a:t>If none, review everything that is sent to the sponsor to ensure de-identification </a:t>
            </a:r>
          </a:p>
          <a:p>
            <a:pPr lvl="1"/>
            <a:endParaRPr lang="en-US" dirty="0" smtClean="0"/>
          </a:p>
          <a:p>
            <a:pPr lvl="1"/>
            <a:endParaRPr lang="en-US" dirty="0"/>
          </a:p>
          <a:p>
            <a:r>
              <a:rPr lang="en-US" dirty="0" smtClean="0"/>
              <a:t>Team effort</a:t>
            </a:r>
          </a:p>
          <a:p>
            <a:pPr lvl="1"/>
            <a:r>
              <a:rPr lang="en-US" dirty="0" smtClean="0"/>
              <a:t>All workflows have multiple check and fail-safes to prevent the unintentional disclosure of health information</a:t>
            </a:r>
          </a:p>
          <a:p>
            <a:pPr lvl="1"/>
            <a:r>
              <a:rPr lang="en-US" dirty="0" smtClean="0"/>
              <a:t>It takes every step along the data chain doing its part to prevent Privacy incidents </a:t>
            </a:r>
          </a:p>
          <a:p>
            <a:pPr marL="342900" lvl="1" indent="0">
              <a:buNone/>
            </a:pPr>
            <a:endParaRPr lang="en-US" dirty="0" smtClean="0"/>
          </a:p>
          <a:p>
            <a:r>
              <a:rPr lang="en-US" dirty="0"/>
              <a:t> </a:t>
            </a:r>
            <a:r>
              <a:rPr lang="en-US" dirty="0" smtClean="0"/>
              <a:t>Sponsors are not entitled to our health information automatically</a:t>
            </a:r>
          </a:p>
          <a:p>
            <a:pPr lvl="1"/>
            <a:r>
              <a:rPr lang="en-US" dirty="0" smtClean="0"/>
              <a:t>Be conscious of stuff you send</a:t>
            </a:r>
          </a:p>
          <a:p>
            <a:pPr lvl="1"/>
            <a:r>
              <a:rPr lang="en-US" dirty="0" smtClean="0"/>
              <a:t>Unless there are proper agreements in place and sharing complies with federal regulations</a:t>
            </a:r>
            <a:r>
              <a:rPr lang="en-US" smtClean="0"/>
              <a:t>, disclosure may violate HIPAA. </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0B3D17E4-7377-4216-9C50-05985DD51B53}" type="slidenum">
              <a:rPr lang="en-US" altLang="en-US" smtClean="0"/>
              <a:pPr>
                <a:defRPr/>
              </a:pPr>
              <a:t>42</a:t>
            </a:fld>
            <a:r>
              <a:rPr lang="en-US" altLang="en-US" smtClean="0"/>
              <a:t> </a:t>
            </a:r>
            <a:endParaRPr lang="en-US" altLang="en-US"/>
          </a:p>
        </p:txBody>
      </p:sp>
    </p:spTree>
    <p:extLst>
      <p:ext uri="{BB962C8B-B14F-4D97-AF65-F5344CB8AC3E}">
        <p14:creationId xmlns:p14="http://schemas.microsoft.com/office/powerpoint/2010/main" val="357289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Remember: you have three big reasons to use, access, or disclose PHI:</a:t>
            </a:r>
          </a:p>
          <a:p>
            <a:pPr lvl="1"/>
            <a:r>
              <a:rPr lang="en-US" dirty="0" smtClean="0"/>
              <a:t>Treatment of the patient (past, present, future, physical or mental health)</a:t>
            </a:r>
          </a:p>
          <a:p>
            <a:pPr lvl="1"/>
            <a:r>
              <a:rPr lang="en-US" dirty="0" smtClean="0"/>
              <a:t>Hospital Operations, like quality improvement, investigations, responding to regulatory inquiries</a:t>
            </a:r>
            <a:endParaRPr lang="en-US" dirty="0"/>
          </a:p>
          <a:p>
            <a:pPr lvl="1"/>
            <a:r>
              <a:rPr lang="en-US" dirty="0" smtClean="0"/>
              <a:t>Payment for treatment or services </a:t>
            </a:r>
          </a:p>
          <a:p>
            <a:pPr lvl="1"/>
            <a:endParaRPr lang="en-US" dirty="0"/>
          </a:p>
          <a:p>
            <a:r>
              <a:rPr lang="en-US" dirty="0" smtClean="0"/>
              <a:t>If you are not dealing with a situation directly relevant for treatment, payment, or hospital operations </a:t>
            </a:r>
            <a:r>
              <a:rPr lang="en-US" b="1" dirty="0" smtClean="0"/>
              <a:t>proceed with caution</a:t>
            </a:r>
          </a:p>
          <a:p>
            <a:pPr marL="0" indent="0">
              <a:buNone/>
            </a:pPr>
            <a:endParaRPr lang="en-US" b="1" dirty="0"/>
          </a:p>
          <a:p>
            <a:r>
              <a:rPr lang="en-US" b="1" dirty="0" smtClean="0"/>
              <a:t>Obtain written consent</a:t>
            </a:r>
            <a:r>
              <a:rPr lang="en-US" dirty="0" smtClean="0"/>
              <a:t> wherever possible to make another disclosure at the patient’s request</a:t>
            </a:r>
          </a:p>
          <a:p>
            <a:pPr marL="0" indent="0">
              <a:buNone/>
            </a:pPr>
            <a:endParaRPr lang="en-US" dirty="0"/>
          </a:p>
          <a:p>
            <a:r>
              <a:rPr lang="en-US" dirty="0" smtClean="0"/>
              <a:t>Disclosure to others always confirm: </a:t>
            </a:r>
          </a:p>
          <a:p>
            <a:pPr lvl="1"/>
            <a:r>
              <a:rPr lang="en-US" dirty="0" smtClean="0"/>
              <a:t>Right information (Remember Minimum Necessary!)</a:t>
            </a:r>
          </a:p>
          <a:p>
            <a:pPr lvl="1"/>
            <a:r>
              <a:rPr lang="en-US" dirty="0" smtClean="0"/>
              <a:t>Right recipient</a:t>
            </a:r>
          </a:p>
          <a:p>
            <a:pPr lvl="1"/>
            <a:r>
              <a:rPr lang="en-US" dirty="0" smtClean="0"/>
              <a:t>Right patient</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Recap</a:t>
            </a:r>
            <a:endParaRPr lang="en-US" dirty="0"/>
          </a:p>
        </p:txBody>
      </p:sp>
    </p:spTree>
    <p:extLst>
      <p:ext uri="{BB962C8B-B14F-4D97-AF65-F5344CB8AC3E}">
        <p14:creationId xmlns:p14="http://schemas.microsoft.com/office/powerpoint/2010/main" val="3910291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5927" y="244421"/>
            <a:ext cx="7959849" cy="582424"/>
          </a:xfrm>
        </p:spPr>
        <p:txBody>
          <a:bodyPr/>
          <a:lstStyle/>
          <a:p>
            <a:r>
              <a:rPr lang="en-US" altLang="en-US" sz="2600" dirty="0" smtClean="0"/>
              <a:t>Proactive Privacy and Drug Diversion Monitoring </a:t>
            </a:r>
            <a:endParaRPr lang="en-US" altLang="en-US" sz="2600" dirty="0"/>
          </a:p>
        </p:txBody>
      </p:sp>
      <p:sp>
        <p:nvSpPr>
          <p:cNvPr id="19460" name="Slide Number Placeholder 3"/>
          <p:cNvSpPr>
            <a:spLocks noGrp="1"/>
          </p:cNvSpPr>
          <p:nvPr>
            <p:ph type="sldNum" sz="quarter" idx="4294967295"/>
          </p:nvPr>
        </p:nvSpPr>
        <p:spPr bwMode="auto">
          <a:xfrm>
            <a:off x="6524513" y="6377940"/>
            <a:ext cx="2041264"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51" tIns="44375" rIns="88751" bIns="44375" numCol="1" anchor="t" anchorCtr="0" compatLnSpc="1">
            <a:prstTxWarp prst="textNoShape">
              <a:avLst/>
            </a:prstTxWarp>
          </a:bodyPr>
          <a:lstStyle/>
          <a:p>
            <a:r>
              <a:rPr lang="en-US" altLang="en-US" dirty="0" smtClean="0">
                <a:solidFill>
                  <a:srgbClr val="000000"/>
                </a:solidFill>
              </a:rPr>
              <a:t> </a:t>
            </a:r>
          </a:p>
        </p:txBody>
      </p:sp>
      <p:pic>
        <p:nvPicPr>
          <p:cNvPr id="1946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5442" y="1425313"/>
            <a:ext cx="1312769" cy="5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rot="8948586">
            <a:off x="5203731" y="2254904"/>
            <a:ext cx="1369780" cy="24807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eaLnBrk="0" hangingPunct="0">
              <a:defRPr/>
            </a:pPr>
            <a:endParaRPr lang="en-US" sz="1747" dirty="0">
              <a:solidFill>
                <a:srgbClr val="FFFFFF"/>
              </a:solidFill>
            </a:endParaRPr>
          </a:p>
        </p:txBody>
      </p:sp>
      <p:pic>
        <p:nvPicPr>
          <p:cNvPr id="1946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2434" y="947413"/>
            <a:ext cx="1405218" cy="7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5400000">
            <a:off x="3578949" y="2096972"/>
            <a:ext cx="932189" cy="22187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eaLnBrk="0" hangingPunct="0">
              <a:defRPr/>
            </a:pPr>
            <a:endParaRPr lang="en-US" sz="1747" dirty="0">
              <a:solidFill>
                <a:srgbClr val="FFFFFF"/>
              </a:solidFill>
            </a:endParaRPr>
          </a:p>
        </p:txBody>
      </p:sp>
      <p:pic>
        <p:nvPicPr>
          <p:cNvPr id="1946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348" y="1136277"/>
            <a:ext cx="1445279" cy="135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rot="1530048">
            <a:off x="1850933" y="2327323"/>
            <a:ext cx="942975" cy="22958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eaLnBrk="0" hangingPunct="0">
              <a:defRPr/>
            </a:pPr>
            <a:endParaRPr lang="en-US" sz="1747" dirty="0">
              <a:solidFill>
                <a:srgbClr val="FFFFFF"/>
              </a:solidFill>
            </a:endParaRPr>
          </a:p>
        </p:txBody>
      </p:sp>
      <p:sp>
        <p:nvSpPr>
          <p:cNvPr id="12" name="Right Arrow 11"/>
          <p:cNvSpPr/>
          <p:nvPr/>
        </p:nvSpPr>
        <p:spPr>
          <a:xfrm rot="5400000">
            <a:off x="3582319" y="3961352"/>
            <a:ext cx="932190" cy="22187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eaLnBrk="0" hangingPunct="0">
              <a:defRPr/>
            </a:pPr>
            <a:endParaRPr lang="en-US" sz="1747" dirty="0">
              <a:solidFill>
                <a:srgbClr val="FFFFFF"/>
              </a:solidFill>
            </a:endParaRPr>
          </a:p>
        </p:txBody>
      </p:sp>
      <p:sp>
        <p:nvSpPr>
          <p:cNvPr id="19468" name="TextBox 12"/>
          <p:cNvSpPr txBox="1">
            <a:spLocks noChangeArrowheads="1"/>
          </p:cNvSpPr>
          <p:nvPr/>
        </p:nvSpPr>
        <p:spPr bwMode="auto">
          <a:xfrm>
            <a:off x="827835" y="5113105"/>
            <a:ext cx="6434418" cy="6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87553" eaLnBrk="0" hangingPunct="0"/>
            <a:r>
              <a:rPr lang="en-US" altLang="en-US" sz="1747" dirty="0">
                <a:solidFill>
                  <a:srgbClr val="000000"/>
                </a:solidFill>
                <a:ea typeface="ＭＳ Ｐゴシック" panose="020B0600070205080204" pitchFamily="34" charset="-128"/>
              </a:rPr>
              <a:t>The Protenus Assessment</a:t>
            </a:r>
            <a:br>
              <a:rPr lang="en-US" altLang="en-US" sz="1747" dirty="0">
                <a:solidFill>
                  <a:srgbClr val="000000"/>
                </a:solidFill>
                <a:ea typeface="ＭＳ Ｐゴシック" panose="020B0600070205080204" pitchFamily="34" charset="-128"/>
              </a:rPr>
            </a:br>
            <a:r>
              <a:rPr lang="en-US" altLang="en-US" sz="1747" dirty="0">
                <a:solidFill>
                  <a:srgbClr val="000000"/>
                </a:solidFill>
                <a:ea typeface="ＭＳ Ｐゴシック" panose="020B0600070205080204" pitchFamily="34" charset="-128"/>
              </a:rPr>
              <a:t>Audits informed by Protenus algorithm </a:t>
            </a:r>
          </a:p>
        </p:txBody>
      </p:sp>
      <p:sp>
        <p:nvSpPr>
          <p:cNvPr id="13" name="Right Arrow 12"/>
          <p:cNvSpPr/>
          <p:nvPr/>
        </p:nvSpPr>
        <p:spPr>
          <a:xfrm rot="10800000">
            <a:off x="5543174" y="3775808"/>
            <a:ext cx="1369780" cy="24807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eaLnBrk="0" hangingPunct="0">
              <a:defRPr/>
            </a:pPr>
            <a:endParaRPr lang="en-US" sz="1747" dirty="0">
              <a:solidFill>
                <a:srgbClr val="FFFFFF"/>
              </a:solidFill>
            </a:endParaRPr>
          </a:p>
        </p:txBody>
      </p:sp>
      <p:pic>
        <p:nvPicPr>
          <p:cNvPr id="1947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63489" y="3746408"/>
            <a:ext cx="1107841" cy="28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97396" y="2674005"/>
            <a:ext cx="2439664" cy="7611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solidFill>
                <a:srgbClr val="FFFFFF"/>
              </a:solidFill>
            </a:endParaRPr>
          </a:p>
        </p:txBody>
      </p:sp>
      <p:sp>
        <p:nvSpPr>
          <p:cNvPr id="4" name="TextBox 3"/>
          <p:cNvSpPr txBox="1"/>
          <p:nvPr/>
        </p:nvSpPr>
        <p:spPr>
          <a:xfrm>
            <a:off x="2797396" y="2836694"/>
            <a:ext cx="2439664" cy="363946"/>
          </a:xfrm>
          <a:prstGeom prst="rect">
            <a:avLst/>
          </a:prstGeom>
          <a:noFill/>
        </p:spPr>
        <p:txBody>
          <a:bodyPr wrap="square" rtlCol="0">
            <a:spAutoFit/>
          </a:bodyPr>
          <a:lstStyle/>
          <a:p>
            <a:pPr algn="ctr"/>
            <a:r>
              <a:rPr lang="en-US" sz="1765" dirty="0">
                <a:solidFill>
                  <a:srgbClr val="FFFFFF"/>
                </a:solidFill>
                <a:latin typeface="Arial" panose="020B0604020202020204" pitchFamily="34" charset="0"/>
                <a:cs typeface="Arial" panose="020B0604020202020204" pitchFamily="34" charset="0"/>
              </a:rPr>
              <a:t>Auditing System</a:t>
            </a:r>
          </a:p>
        </p:txBody>
      </p:sp>
      <p:sp>
        <p:nvSpPr>
          <p:cNvPr id="8" name="Rectangle 7"/>
          <p:cNvSpPr/>
          <p:nvPr/>
        </p:nvSpPr>
        <p:spPr>
          <a:xfrm>
            <a:off x="1801627" y="4962993"/>
            <a:ext cx="4753815" cy="9835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solidFill>
                <a:srgbClr val="FFFFFF"/>
              </a:solidFill>
            </a:endParaRPr>
          </a:p>
        </p:txBody>
      </p:sp>
      <p:sp>
        <p:nvSpPr>
          <p:cNvPr id="10" name="TextBox 9"/>
          <p:cNvSpPr txBox="1"/>
          <p:nvPr/>
        </p:nvSpPr>
        <p:spPr>
          <a:xfrm>
            <a:off x="1957295" y="5113105"/>
            <a:ext cx="4727156" cy="363946"/>
          </a:xfrm>
          <a:prstGeom prst="rect">
            <a:avLst/>
          </a:prstGeom>
          <a:noFill/>
        </p:spPr>
        <p:txBody>
          <a:bodyPr wrap="square" rtlCol="0">
            <a:spAutoFit/>
          </a:bodyPr>
          <a:lstStyle/>
          <a:p>
            <a:r>
              <a:rPr lang="en-US" sz="1765" dirty="0">
                <a:solidFill>
                  <a:srgbClr val="FFFFFF"/>
                </a:solidFill>
                <a:latin typeface="Arial" panose="020B0604020202020204" pitchFamily="34" charset="0"/>
                <a:cs typeface="Arial" panose="020B0604020202020204" pitchFamily="34" charset="0"/>
              </a:rPr>
              <a:t>AI detects potential inappropriate </a:t>
            </a:r>
            <a:r>
              <a:rPr lang="en-US" sz="1765" dirty="0" smtClean="0">
                <a:solidFill>
                  <a:srgbClr val="FFFFFF"/>
                </a:solidFill>
                <a:latin typeface="Arial" panose="020B0604020202020204" pitchFamily="34" charset="0"/>
                <a:cs typeface="Arial" panose="020B0604020202020204" pitchFamily="34" charset="0"/>
              </a:rPr>
              <a:t>activity. </a:t>
            </a:r>
            <a:endParaRPr lang="en-US" sz="1765" dirty="0">
              <a:solidFill>
                <a:srgbClr val="FFFFF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5989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93144" y="0"/>
            <a:ext cx="3850856" cy="6428792"/>
          </a:xfrm>
          <a:custGeom>
            <a:avLst/>
            <a:gdLst/>
            <a:ahLst/>
            <a:cxnLst/>
            <a:rect l="l" t="t" r="r" b="b"/>
            <a:pathLst>
              <a:path w="4183379" h="7772400">
                <a:moveTo>
                  <a:pt x="0" y="7772400"/>
                </a:moveTo>
                <a:lnTo>
                  <a:pt x="4183379" y="7772400"/>
                </a:lnTo>
                <a:lnTo>
                  <a:pt x="4183379" y="0"/>
                </a:lnTo>
                <a:lnTo>
                  <a:pt x="0" y="0"/>
                </a:lnTo>
                <a:lnTo>
                  <a:pt x="0" y="7772400"/>
                </a:lnTo>
                <a:close/>
              </a:path>
            </a:pathLst>
          </a:custGeom>
          <a:solidFill>
            <a:srgbClr val="DF5827"/>
          </a:solidFill>
        </p:spPr>
        <p:txBody>
          <a:bodyPr wrap="square" lIns="0" tIns="0" rIns="0" bIns="0" rtlCol="0"/>
          <a:lstStyle/>
          <a:p>
            <a:pPr defTabSz="806867">
              <a:defRPr/>
            </a:pPr>
            <a:endParaRPr sz="1588" dirty="0">
              <a:solidFill>
                <a:srgbClr val="000000"/>
              </a:solidFill>
              <a:latin typeface="Arial" panose="020B0604020202020204" pitchFamily="34" charset="0"/>
              <a:cs typeface="Arial" panose="020B0604020202020204" pitchFamily="34" charset="0"/>
            </a:endParaRPr>
          </a:p>
        </p:txBody>
      </p:sp>
      <p:sp>
        <p:nvSpPr>
          <p:cNvPr id="125" name="object 125"/>
          <p:cNvSpPr txBox="1">
            <a:spLocks noGrp="1"/>
          </p:cNvSpPr>
          <p:nvPr>
            <p:ph type="title"/>
          </p:nvPr>
        </p:nvSpPr>
        <p:spPr>
          <a:xfrm>
            <a:off x="261386" y="-82825"/>
            <a:ext cx="4695896" cy="1015308"/>
          </a:xfrm>
          <a:prstGeom prst="rect">
            <a:avLst/>
          </a:prstGeom>
        </p:spPr>
        <p:txBody>
          <a:bodyPr vert="horz" wrap="square" lIns="0" tIns="11206" rIns="0" bIns="0" rtlCol="0" anchor="ctr">
            <a:spAutoFit/>
          </a:bodyPr>
          <a:lstStyle/>
          <a:p>
            <a:pPr marL="11206" marR="4483" algn="ctr">
              <a:spcBef>
                <a:spcPts val="88"/>
              </a:spcBef>
            </a:pPr>
            <a:r>
              <a:rPr lang="en-US" dirty="0" smtClean="0">
                <a:solidFill>
                  <a:srgbClr val="231F20"/>
                </a:solidFill>
              </a:rPr>
              <a:t/>
            </a:r>
            <a:br>
              <a:rPr lang="en-US" dirty="0" smtClean="0">
                <a:solidFill>
                  <a:srgbClr val="231F20"/>
                </a:solidFill>
              </a:rPr>
            </a:br>
            <a:r>
              <a:rPr lang="en-US" sz="2912" dirty="0" smtClean="0">
                <a:solidFill>
                  <a:srgbClr val="231F20"/>
                </a:solidFill>
              </a:rPr>
              <a:t>Reporting, Education and Training  </a:t>
            </a:r>
            <a:endParaRPr sz="2912" dirty="0">
              <a:solidFill>
                <a:srgbClr val="231F20"/>
              </a:solidFill>
            </a:endParaRPr>
          </a:p>
        </p:txBody>
      </p:sp>
      <p:sp>
        <p:nvSpPr>
          <p:cNvPr id="126" name="object 126"/>
          <p:cNvSpPr txBox="1"/>
          <p:nvPr/>
        </p:nvSpPr>
        <p:spPr>
          <a:xfrm>
            <a:off x="177281" y="1240953"/>
            <a:ext cx="4956223" cy="3335302"/>
          </a:xfrm>
          <a:prstGeom prst="rect">
            <a:avLst/>
          </a:prstGeom>
        </p:spPr>
        <p:txBody>
          <a:bodyPr vert="horz" wrap="square" lIns="0" tIns="11206" rIns="0" bIns="0" rtlCol="0">
            <a:spAutoFit/>
          </a:bodyPr>
          <a:lstStyle/>
          <a:p>
            <a:pPr defTabSz="887553"/>
            <a:r>
              <a:rPr lang="en-US" altLang="en-US" b="1" u="sng" dirty="0" smtClean="0">
                <a:solidFill>
                  <a:srgbClr val="000000"/>
                </a:solidFill>
              </a:rPr>
              <a:t>Training:</a:t>
            </a:r>
          </a:p>
          <a:p>
            <a:pPr marL="342900" indent="-342900" defTabSz="887553">
              <a:buFont typeface="Arial" panose="020B0604020202020204" pitchFamily="34" charset="0"/>
              <a:buChar char="•"/>
            </a:pPr>
            <a:r>
              <a:rPr lang="en-US" altLang="en-US" dirty="0" smtClean="0">
                <a:solidFill>
                  <a:srgbClr val="000000"/>
                </a:solidFill>
              </a:rPr>
              <a:t>Upon hire</a:t>
            </a:r>
          </a:p>
          <a:p>
            <a:pPr marL="342900" indent="-342900" defTabSz="887553">
              <a:buFont typeface="Arial" panose="020B0604020202020204" pitchFamily="34" charset="0"/>
              <a:buChar char="•"/>
            </a:pPr>
            <a:r>
              <a:rPr lang="en-US" altLang="en-US" dirty="0" smtClean="0">
                <a:solidFill>
                  <a:srgbClr val="000000"/>
                </a:solidFill>
              </a:rPr>
              <a:t>Annual: Core modules include Safety &amp; Infection Prevention, Emergency Management, Compliance is Everyone’s Responsibility</a:t>
            </a:r>
          </a:p>
          <a:p>
            <a:pPr marL="342900" indent="-342900" defTabSz="887553">
              <a:buFont typeface="Arial" panose="020B0604020202020204" pitchFamily="34" charset="0"/>
              <a:buChar char="•"/>
            </a:pPr>
            <a:r>
              <a:rPr lang="en-US" altLang="en-US" dirty="0" smtClean="0">
                <a:solidFill>
                  <a:srgbClr val="000000"/>
                </a:solidFill>
              </a:rPr>
              <a:t>All trainings explain how to report</a:t>
            </a:r>
          </a:p>
          <a:p>
            <a:pPr defTabSz="887553"/>
            <a:endParaRPr lang="en-US" altLang="en-US" dirty="0" smtClean="0">
              <a:solidFill>
                <a:srgbClr val="000000"/>
              </a:solidFill>
            </a:endParaRPr>
          </a:p>
          <a:p>
            <a:pPr defTabSz="887553"/>
            <a:r>
              <a:rPr lang="en-US" altLang="en-US" b="1" u="sng" dirty="0" smtClean="0">
                <a:solidFill>
                  <a:srgbClr val="000000"/>
                </a:solidFill>
              </a:rPr>
              <a:t>Workforce have </a:t>
            </a:r>
            <a:r>
              <a:rPr lang="en-US" altLang="en-US" b="1" u="sng" dirty="0">
                <a:solidFill>
                  <a:srgbClr val="000000"/>
                </a:solidFill>
              </a:rPr>
              <a:t>a responsibility to report </a:t>
            </a:r>
            <a:r>
              <a:rPr lang="en-US" altLang="en-US" dirty="0" smtClean="0">
                <a:solidFill>
                  <a:srgbClr val="000000"/>
                </a:solidFill>
                <a:cs typeface="Times New Roman" pitchFamily="18" charset="0"/>
              </a:rPr>
              <a:t>any </a:t>
            </a:r>
            <a:r>
              <a:rPr lang="en-US" altLang="en-US" dirty="0">
                <a:solidFill>
                  <a:srgbClr val="000000"/>
                </a:solidFill>
                <a:cs typeface="Times New Roman" pitchFamily="18" charset="0"/>
              </a:rPr>
              <a:t>known or suspected violations of Federal, State or local laws, rules, regulations or BMC policies, procedures, and standards</a:t>
            </a:r>
          </a:p>
        </p:txBody>
      </p:sp>
      <p:sp>
        <p:nvSpPr>
          <p:cNvPr id="129" name="object 129"/>
          <p:cNvSpPr txBox="1"/>
          <p:nvPr/>
        </p:nvSpPr>
        <p:spPr>
          <a:xfrm>
            <a:off x="5364302" y="1882588"/>
            <a:ext cx="3620059" cy="2858249"/>
          </a:xfrm>
          <a:prstGeom prst="rect">
            <a:avLst/>
          </a:prstGeom>
        </p:spPr>
        <p:txBody>
          <a:bodyPr vert="horz" wrap="square" lIns="0" tIns="11206" rIns="0" bIns="0" rtlCol="0">
            <a:spAutoFit/>
          </a:bodyPr>
          <a:lstStyle/>
          <a:p>
            <a:pPr defTabSz="887553">
              <a:spcAft>
                <a:spcPts val="582"/>
              </a:spcAft>
            </a:pPr>
            <a:r>
              <a:rPr lang="en-US" sz="2000" dirty="0">
                <a:solidFill>
                  <a:schemeClr val="bg1"/>
                </a:solidFill>
              </a:rPr>
              <a:t>Ways to report a compliance concern:</a:t>
            </a:r>
          </a:p>
          <a:p>
            <a:pPr marL="610193" lvl="2" indent="-277360" defTabSz="887553">
              <a:buFont typeface="Arial" panose="020B0604020202020204" pitchFamily="34" charset="0"/>
              <a:buChar char="•"/>
            </a:pPr>
            <a:r>
              <a:rPr lang="en-US" sz="2000" dirty="0">
                <a:solidFill>
                  <a:schemeClr val="bg1"/>
                </a:solidFill>
              </a:rPr>
              <a:t>S</a:t>
            </a:r>
            <a:r>
              <a:rPr lang="en-US" sz="2000" dirty="0" smtClean="0">
                <a:solidFill>
                  <a:schemeClr val="bg1"/>
                </a:solidFill>
              </a:rPr>
              <a:t>upervisor </a:t>
            </a:r>
            <a:r>
              <a:rPr lang="en-US" sz="2000" dirty="0">
                <a:solidFill>
                  <a:schemeClr val="bg1"/>
                </a:solidFill>
              </a:rPr>
              <a:t>or </a:t>
            </a:r>
            <a:r>
              <a:rPr lang="en-US" sz="2000" dirty="0" smtClean="0">
                <a:solidFill>
                  <a:schemeClr val="bg1"/>
                </a:solidFill>
              </a:rPr>
              <a:t>manager;</a:t>
            </a:r>
            <a:endParaRPr lang="en-US" sz="2000" dirty="0">
              <a:solidFill>
                <a:schemeClr val="bg1"/>
              </a:solidFill>
            </a:endParaRPr>
          </a:p>
          <a:p>
            <a:pPr marL="610193" lvl="2" indent="-277360" defTabSz="887553">
              <a:buFont typeface="Arial" panose="020B0604020202020204" pitchFamily="34" charset="0"/>
              <a:buChar char="•"/>
            </a:pPr>
            <a:r>
              <a:rPr lang="en-US" sz="2000" dirty="0" smtClean="0">
                <a:solidFill>
                  <a:schemeClr val="bg1"/>
                </a:solidFill>
              </a:rPr>
              <a:t>Human Resources;</a:t>
            </a:r>
            <a:endParaRPr lang="en-US" sz="2000" dirty="0">
              <a:solidFill>
                <a:schemeClr val="bg1"/>
              </a:solidFill>
            </a:endParaRPr>
          </a:p>
          <a:p>
            <a:pPr marL="610193" lvl="2" indent="-277360" defTabSz="887553">
              <a:buFont typeface="Arial" panose="020B0604020202020204" pitchFamily="34" charset="0"/>
              <a:buChar char="•"/>
            </a:pPr>
            <a:r>
              <a:rPr lang="en-US" sz="2000" dirty="0" smtClean="0">
                <a:solidFill>
                  <a:schemeClr val="bg1"/>
                </a:solidFill>
              </a:rPr>
              <a:t>Hospital and Plan Compliance internal numbers and emails;</a:t>
            </a:r>
          </a:p>
          <a:p>
            <a:pPr marL="610193" lvl="2" indent="-277360" defTabSz="887553">
              <a:buFont typeface="Arial" panose="020B0604020202020204" pitchFamily="34" charset="0"/>
              <a:buChar char="•"/>
            </a:pPr>
            <a:r>
              <a:rPr lang="en-US" sz="2000" dirty="0">
                <a:solidFill>
                  <a:schemeClr val="bg1"/>
                </a:solidFill>
              </a:rPr>
              <a:t>Hospital and Plan Anonymous </a:t>
            </a:r>
            <a:r>
              <a:rPr lang="en-US" sz="2000" dirty="0" smtClean="0">
                <a:solidFill>
                  <a:schemeClr val="bg1"/>
                </a:solidFill>
              </a:rPr>
              <a:t>Hotlines</a:t>
            </a:r>
            <a:endParaRPr lang="en-US" sz="2000" dirty="0">
              <a:solidFill>
                <a:schemeClr val="bg1"/>
              </a:solidFill>
            </a:endParaRPr>
          </a:p>
        </p:txBody>
      </p:sp>
      <p:sp>
        <p:nvSpPr>
          <p:cNvPr id="3" name="TextBox 2"/>
          <p:cNvSpPr txBox="1"/>
          <p:nvPr/>
        </p:nvSpPr>
        <p:spPr>
          <a:xfrm>
            <a:off x="0" y="4810260"/>
            <a:ext cx="5293142" cy="1839414"/>
          </a:xfrm>
          <a:prstGeom prst="rect">
            <a:avLst/>
          </a:prstGeom>
          <a:solidFill>
            <a:srgbClr val="00556F"/>
          </a:solidFill>
          <a:ln>
            <a:solidFill>
              <a:srgbClr val="00556F"/>
            </a:solidFill>
          </a:ln>
        </p:spPr>
        <p:txBody>
          <a:bodyPr wrap="square" rtlCol="0">
            <a:spAutoFit/>
          </a:bodyPr>
          <a:lstStyle/>
          <a:p>
            <a:pPr algn="ctr"/>
            <a:endParaRPr lang="en-US" sz="2000" b="1" dirty="0">
              <a:solidFill>
                <a:schemeClr val="bg1"/>
              </a:solidFill>
            </a:endParaRPr>
          </a:p>
          <a:p>
            <a:r>
              <a:rPr lang="en-US" sz="2000" dirty="0" smtClean="0">
                <a:solidFill>
                  <a:schemeClr val="bg1"/>
                </a:solidFill>
              </a:rPr>
              <a:t>BMCHS </a:t>
            </a:r>
            <a:r>
              <a:rPr lang="en-US" sz="2000" dirty="0">
                <a:solidFill>
                  <a:schemeClr val="bg1"/>
                </a:solidFill>
              </a:rPr>
              <a:t>does not permit retaliation.  </a:t>
            </a:r>
            <a:r>
              <a:rPr lang="en-US" sz="2000" dirty="0" smtClean="0">
                <a:solidFill>
                  <a:schemeClr val="bg1"/>
                </a:solidFill>
              </a:rPr>
              <a:t>Employees </a:t>
            </a:r>
            <a:r>
              <a:rPr lang="en-US" sz="2000" dirty="0">
                <a:solidFill>
                  <a:schemeClr val="bg1"/>
                </a:solidFill>
              </a:rPr>
              <a:t>will be protected from retaliation for reporting concerns</a:t>
            </a:r>
          </a:p>
          <a:p>
            <a:pPr algn="ctr"/>
            <a:r>
              <a:rPr lang="en-US" sz="1765" dirty="0">
                <a:solidFill>
                  <a:schemeClr val="bg1"/>
                </a:solidFill>
              </a:rPr>
              <a:t/>
            </a:r>
            <a:br>
              <a:rPr lang="en-US" sz="1765" dirty="0">
                <a:solidFill>
                  <a:schemeClr val="bg1"/>
                </a:solidFill>
              </a:rPr>
            </a:br>
            <a:endParaRPr lang="en-US" sz="1588" dirty="0">
              <a:solidFill>
                <a:schemeClr val="bg1"/>
              </a:solidFill>
            </a:endParaRPr>
          </a:p>
        </p:txBody>
      </p:sp>
      <p:pic>
        <p:nvPicPr>
          <p:cNvPr id="20" name="Picture 19">
            <a:extLst>
              <a:ext uri="{FF2B5EF4-FFF2-40B4-BE49-F238E27FC236}">
                <a16:creationId xmlns:a16="http://schemas.microsoft.com/office/drawing/2014/main" id="{85AFBC47-4C3A-DA4D-831D-08A2C8841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1854" y="350531"/>
            <a:ext cx="1796908" cy="1344706"/>
          </a:xfrm>
          <a:prstGeom prst="rect">
            <a:avLst/>
          </a:prstGeom>
        </p:spPr>
      </p:pic>
    </p:spTree>
    <p:custDataLst>
      <p:tags r:id="rId1"/>
    </p:custDataLst>
    <p:extLst>
      <p:ext uri="{BB962C8B-B14F-4D97-AF65-F5344CB8AC3E}">
        <p14:creationId xmlns:p14="http://schemas.microsoft.com/office/powerpoint/2010/main" val="372922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3200" dirty="0" smtClean="0"/>
          </a:p>
          <a:p>
            <a:pPr marL="0" indent="0" algn="ctr">
              <a:buNone/>
            </a:pPr>
            <a:endParaRPr lang="en-US" sz="3200" dirty="0"/>
          </a:p>
          <a:p>
            <a:pPr marL="0" indent="0" algn="ctr">
              <a:buNone/>
            </a:pPr>
            <a:endParaRPr lang="en-US" sz="2800" smtClean="0"/>
          </a:p>
          <a:p>
            <a:pPr marL="0" indent="0" algn="ctr">
              <a:buNone/>
            </a:pPr>
            <a:r>
              <a:rPr lang="en-US" sz="6000" dirty="0" smtClean="0"/>
              <a:t>Discussion</a:t>
            </a:r>
            <a:endParaRPr lang="en-US" sz="60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03311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7193" y="79514"/>
            <a:ext cx="8170349" cy="6301409"/>
          </a:xfrm>
          <a:prstGeom prst="rect">
            <a:avLst/>
          </a:prstGeom>
        </p:spPr>
      </p:pic>
    </p:spTree>
    <p:extLst>
      <p:ext uri="{BB962C8B-B14F-4D97-AF65-F5344CB8AC3E}">
        <p14:creationId xmlns:p14="http://schemas.microsoft.com/office/powerpoint/2010/main" val="41275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BMC is audited for</a:t>
            </a:r>
          </a:p>
          <a:p>
            <a:pPr>
              <a:buFontTx/>
              <a:buChar char="-"/>
            </a:pPr>
            <a:r>
              <a:rPr lang="en-US" sz="2000" dirty="0" smtClean="0"/>
              <a:t>presence of policies that meet regulatory requirements, and</a:t>
            </a:r>
          </a:p>
          <a:p>
            <a:pPr>
              <a:buFontTx/>
              <a:buChar char="-"/>
            </a:pPr>
            <a:r>
              <a:rPr lang="en-US" sz="2000" dirty="0"/>
              <a:t>c</a:t>
            </a:r>
            <a:r>
              <a:rPr lang="en-US" sz="2000" dirty="0" smtClean="0"/>
              <a:t>ompliance with the policies</a:t>
            </a:r>
          </a:p>
          <a:p>
            <a:pPr marL="0" indent="0">
              <a:buNone/>
            </a:pPr>
            <a:endParaRPr lang="en-US" sz="2000" dirty="0" smtClean="0"/>
          </a:p>
          <a:p>
            <a:pPr marL="0" indent="0">
              <a:buNone/>
            </a:pPr>
            <a:r>
              <a:rPr lang="en-US" sz="2000" dirty="0" smtClean="0"/>
              <a:t>Recurring issues in some areas</a:t>
            </a:r>
          </a:p>
          <a:p>
            <a:pPr marL="0" indent="0">
              <a:buNone/>
            </a:pPr>
            <a:r>
              <a:rPr lang="en-US" sz="2000" dirty="0" smtClean="0"/>
              <a:t>Effort Certification requires timely and accurate completion of PARS, salary over the cap recorded as cost sharing</a:t>
            </a:r>
          </a:p>
          <a:p>
            <a:pPr marL="0" indent="0">
              <a:buNone/>
            </a:pPr>
            <a:r>
              <a:rPr lang="en-US" sz="2000" dirty="0" smtClean="0"/>
              <a:t>Charging expenses to awards, must meet cost principles, applies to grants, CTs and all sponsored awards (rule of thumb, expenses should generally align with approved budget)</a:t>
            </a:r>
          </a:p>
          <a:p>
            <a:pPr marL="0" indent="0">
              <a:buNone/>
            </a:pPr>
            <a:endParaRPr lang="en-US" sz="2000" dirty="0"/>
          </a:p>
          <a:p>
            <a:pPr marL="0" indent="0">
              <a:buNone/>
            </a:pPr>
            <a:r>
              <a:rPr lang="en-US" sz="2000" dirty="0" smtClean="0"/>
              <a:t> </a:t>
            </a:r>
            <a:endParaRPr lang="en-US" sz="2000" dirty="0"/>
          </a:p>
        </p:txBody>
      </p:sp>
      <p:sp>
        <p:nvSpPr>
          <p:cNvPr id="3" name="Title 2"/>
          <p:cNvSpPr>
            <a:spLocks noGrp="1"/>
          </p:cNvSpPr>
          <p:nvPr>
            <p:ph type="title"/>
          </p:nvPr>
        </p:nvSpPr>
        <p:spPr/>
        <p:txBody>
          <a:bodyPr/>
          <a:lstStyle/>
          <a:p>
            <a:r>
              <a:rPr lang="en-US" sz="2400" b="0" dirty="0" smtClean="0"/>
              <a:t>BMC Research Policies Reminder</a:t>
            </a:r>
            <a:endParaRPr lang="en-US" sz="2400" b="0" dirty="0"/>
          </a:p>
        </p:txBody>
      </p:sp>
    </p:spTree>
    <p:extLst>
      <p:ext uri="{BB962C8B-B14F-4D97-AF65-F5344CB8AC3E}">
        <p14:creationId xmlns:p14="http://schemas.microsoft.com/office/powerpoint/2010/main" val="365636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smtClean="0"/>
              <a:t>Contact list of department administrators, finance/accounting staff</a:t>
            </a:r>
          </a:p>
          <a:p>
            <a:pPr>
              <a:buFontTx/>
              <a:buChar char="-"/>
            </a:pPr>
            <a:r>
              <a:rPr lang="en-US" sz="2000" dirty="0" smtClean="0"/>
              <a:t>To initiate a quarterly update cycle,</a:t>
            </a:r>
          </a:p>
          <a:p>
            <a:pPr>
              <a:buFontTx/>
              <a:buChar char="-"/>
            </a:pPr>
            <a:r>
              <a:rPr lang="en-US" sz="2000" dirty="0" smtClean="0"/>
              <a:t>Staffing changes can also be sent as they occur</a:t>
            </a:r>
          </a:p>
          <a:p>
            <a:pPr marL="0" indent="0">
              <a:buNone/>
            </a:pPr>
            <a:endParaRPr lang="en-US" sz="2000" dirty="0" smtClean="0"/>
          </a:p>
          <a:p>
            <a:pPr marL="0" indent="0">
              <a:buNone/>
            </a:pPr>
            <a:r>
              <a:rPr lang="en-US" sz="2000" b="1" dirty="0" smtClean="0"/>
              <a:t>Continuing Resolution</a:t>
            </a:r>
          </a:p>
          <a:p>
            <a:pPr>
              <a:buFontTx/>
              <a:buChar char="-"/>
            </a:pPr>
            <a:r>
              <a:rPr lang="en-US" sz="2000" dirty="0" smtClean="0"/>
              <a:t>Federal government funded through 12/3</a:t>
            </a:r>
          </a:p>
          <a:p>
            <a:pPr>
              <a:buFontTx/>
              <a:buChar char="-"/>
            </a:pPr>
            <a:r>
              <a:rPr lang="en-US" sz="2000" dirty="0" smtClean="0"/>
              <a:t>Take action on sponsor/prior approval requests (need Stephanie’s signature) to avoid pause/gaps in funding (rule of thumb, plan as though federal budget approval will be delayed for an extended period) </a:t>
            </a:r>
            <a:endParaRPr lang="en-US" sz="2000" dirty="0"/>
          </a:p>
        </p:txBody>
      </p:sp>
      <p:sp>
        <p:nvSpPr>
          <p:cNvPr id="3" name="Title 2"/>
          <p:cNvSpPr>
            <a:spLocks noGrp="1"/>
          </p:cNvSpPr>
          <p:nvPr>
            <p:ph type="title"/>
          </p:nvPr>
        </p:nvSpPr>
        <p:spPr/>
        <p:txBody>
          <a:bodyPr/>
          <a:lstStyle/>
          <a:p>
            <a:r>
              <a:rPr lang="en-US" sz="2400" b="0" dirty="0" smtClean="0"/>
              <a:t>BMC Research Operations resources</a:t>
            </a:r>
            <a:endParaRPr lang="en-US" sz="2400" b="0" dirty="0"/>
          </a:p>
        </p:txBody>
      </p:sp>
    </p:spTree>
    <p:extLst>
      <p:ext uri="{BB962C8B-B14F-4D97-AF65-F5344CB8AC3E}">
        <p14:creationId xmlns:p14="http://schemas.microsoft.com/office/powerpoint/2010/main" val="408259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Proposal Submission Matrix</a:t>
            </a:r>
            <a:br>
              <a:rPr lang="en-US" dirty="0" smtClean="0"/>
            </a:br>
            <a:r>
              <a:rPr lang="en-US" sz="1800" dirty="0" smtClean="0"/>
              <a:t>Stephanie Wasserman</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60933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NIH Updated </a:t>
            </a:r>
            <a:r>
              <a:rPr lang="en-US" sz="2000" dirty="0" err="1" smtClean="0"/>
              <a:t>Biosketch</a:t>
            </a:r>
            <a:r>
              <a:rPr lang="en-US" sz="2000" dirty="0" smtClean="0"/>
              <a:t> and Other Support Format Pages Required January 25, 2022</a:t>
            </a:r>
          </a:p>
          <a:p>
            <a:pPr marL="0" indent="0">
              <a:buNone/>
            </a:pPr>
            <a:endParaRPr lang="en-US" sz="2000" dirty="0" smtClean="0"/>
          </a:p>
          <a:p>
            <a:r>
              <a:rPr lang="en-US" sz="2000" dirty="0" err="1" smtClean="0"/>
              <a:t>InfoEd</a:t>
            </a:r>
            <a:r>
              <a:rPr lang="en-US" sz="2000" dirty="0" smtClean="0"/>
              <a:t> Proposal Routing Pilot</a:t>
            </a:r>
          </a:p>
          <a:p>
            <a:endParaRPr lang="en-US" sz="2000" dirty="0"/>
          </a:p>
          <a:p>
            <a:r>
              <a:rPr lang="en-US" sz="2000" dirty="0"/>
              <a:t>New Proposal Review </a:t>
            </a:r>
            <a:r>
              <a:rPr lang="en-US" sz="2000" dirty="0" smtClean="0"/>
              <a:t>Matrix</a:t>
            </a:r>
          </a:p>
          <a:p>
            <a:pPr marL="344488" lvl="1" indent="0">
              <a:buNone/>
            </a:pPr>
            <a:endParaRPr lang="en-US" sz="2000" dirty="0"/>
          </a:p>
          <a:p>
            <a:pPr lvl="1"/>
            <a:endParaRPr lang="en-US" sz="2000" dirty="0" smtClean="0"/>
          </a:p>
          <a:p>
            <a:endParaRPr lang="en-US" sz="2000" dirty="0"/>
          </a:p>
          <a:p>
            <a:endParaRPr lang="en-US" sz="2000" dirty="0" smtClean="0"/>
          </a:p>
        </p:txBody>
      </p:sp>
      <p:sp>
        <p:nvSpPr>
          <p:cNvPr id="3" name="Title 2"/>
          <p:cNvSpPr>
            <a:spLocks noGrp="1"/>
          </p:cNvSpPr>
          <p:nvPr>
            <p:ph type="title"/>
          </p:nvPr>
        </p:nvSpPr>
        <p:spPr/>
        <p:txBody>
          <a:bodyPr/>
          <a:lstStyle/>
          <a:p>
            <a:r>
              <a:rPr lang="en-US" sz="2400" b="0" dirty="0" smtClean="0"/>
              <a:t>Pre-Award Updates</a:t>
            </a:r>
            <a:endParaRPr lang="en-US" sz="2400" b="0" dirty="0"/>
          </a:p>
        </p:txBody>
      </p:sp>
    </p:spTree>
    <p:extLst>
      <p:ext uri="{BB962C8B-B14F-4D97-AF65-F5344CB8AC3E}">
        <p14:creationId xmlns:p14="http://schemas.microsoft.com/office/powerpoint/2010/main" val="3185650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MmadE_F16uEIisVzYceJQ"/>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51548</TotalTime>
  <Words>3227</Words>
  <Application>Microsoft Office PowerPoint</Application>
  <PresentationFormat>On-screen Show (4:3)</PresentationFormat>
  <Paragraphs>448</Paragraphs>
  <Slides>47</Slides>
  <Notes>33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62" baseType="lpstr">
      <vt:lpstr>ＭＳ Ｐゴシック</vt:lpstr>
      <vt:lpstr>Aparajita</vt:lpstr>
      <vt:lpstr>Arial</vt:lpstr>
      <vt:lpstr>Avenir Next LT Pro Light</vt:lpstr>
      <vt:lpstr>Calibri</vt:lpstr>
      <vt:lpstr>Century Gothic</vt:lpstr>
      <vt:lpstr>Courier New</vt:lpstr>
      <vt:lpstr>Fjalla One</vt:lpstr>
      <vt:lpstr>Helvetica</vt:lpstr>
      <vt:lpstr>Times New Roman</vt:lpstr>
      <vt:lpstr>Wingdings</vt:lpstr>
      <vt:lpstr>Office Theme</vt:lpstr>
      <vt:lpstr>1_Office Theme</vt:lpstr>
      <vt:lpstr>2_Office Theme</vt:lpstr>
      <vt:lpstr>think-cell Slide</vt:lpstr>
      <vt:lpstr>October 12th Research Admin Meeting</vt:lpstr>
      <vt:lpstr>Agenda</vt:lpstr>
      <vt:lpstr>Accounting Updates  Kaity Clifford   </vt:lpstr>
      <vt:lpstr>Research Operations Updates   </vt:lpstr>
      <vt:lpstr>PowerPoint Presentation</vt:lpstr>
      <vt:lpstr>BMC Research Policies Reminder</vt:lpstr>
      <vt:lpstr>BMC Research Operations resources</vt:lpstr>
      <vt:lpstr>Proposal Submission Matrix Stephanie Wasserman   </vt:lpstr>
      <vt:lpstr>Pre-Award Updates</vt:lpstr>
      <vt:lpstr>Research Operations Proposal Review </vt:lpstr>
      <vt:lpstr>Research Finance Update</vt:lpstr>
      <vt:lpstr>Cost Analysis &amp; Metrics  Tyler Flack   </vt:lpstr>
      <vt:lpstr>Single Audit Updates</vt:lpstr>
      <vt:lpstr>Single Audit Updates</vt:lpstr>
      <vt:lpstr>OIG Audit Tips to Prevent False Claims and Fraud</vt:lpstr>
      <vt:lpstr>OIG Audit Tips</vt:lpstr>
      <vt:lpstr>OIG Audit Tips</vt:lpstr>
      <vt:lpstr>OIG Audit Tips</vt:lpstr>
      <vt:lpstr>CTO Updates Michael Porreca    </vt:lpstr>
      <vt:lpstr>CTO Updates</vt:lpstr>
      <vt:lpstr>Clinical Research Network Committed to Diversity and Inclusion    </vt:lpstr>
      <vt:lpstr>PowerPoint Presentation</vt:lpstr>
      <vt:lpstr>CLINICAL RESEARCH NETWORK QUALITY RESEARCH GUIDED BY COMMUNITY ENGAGEMENT</vt:lpstr>
      <vt:lpstr>CLINICAL RESEARCH NETWORK PILLARS OF SERVICES</vt:lpstr>
      <vt:lpstr>CRN SCORECARD – 120 DAYS</vt:lpstr>
      <vt:lpstr>CRN SCORECARD – 120 DAYS (cont’d)</vt:lpstr>
      <vt:lpstr>COMMUNITY PARTNERSHIPS</vt:lpstr>
      <vt:lpstr>IN THE COMMUNITY</vt:lpstr>
      <vt:lpstr>SOCIAL VULNERABILITY INDEX (SVI) SCORE USED TO PRIORITIZE FIXED SITES &amp; POP-UPS TARGET THE UNREACHED</vt:lpstr>
      <vt:lpstr>PowerPoint Presentation</vt:lpstr>
      <vt:lpstr>PowerPoint Presentation</vt:lpstr>
      <vt:lpstr>Patient Privacy:  HIPAA &amp; Disclosures Tristan Brown, Sr. Privacy Analyst Erika Barber, Director of Compliance &amp; Privacy</vt:lpstr>
      <vt:lpstr>Agenda</vt:lpstr>
      <vt:lpstr>The Compliance and Privacy Department</vt:lpstr>
      <vt:lpstr>BMC Policies</vt:lpstr>
      <vt:lpstr>BMC Policies</vt:lpstr>
      <vt:lpstr>BMC Minimum Necessary Standard</vt:lpstr>
      <vt:lpstr>Privacy in 2021</vt:lpstr>
      <vt:lpstr>Why Protect Our Patients’ Privacy</vt:lpstr>
      <vt:lpstr>Patient Rights Under HIPAA</vt:lpstr>
      <vt:lpstr>Use of Patient Information for Research</vt:lpstr>
      <vt:lpstr>Minimum Necessary in Releases to Sponsors</vt:lpstr>
      <vt:lpstr>Recap</vt:lpstr>
      <vt:lpstr>Proactive Privacy and Drug Diversion Monitoring </vt:lpstr>
      <vt:lpstr> Reporting, Education and Training  </vt:lpstr>
      <vt:lpstr>Thank you</vt:lpstr>
      <vt:lpstr>Open Discussion and 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Lok, Sandy</cp:lastModifiedBy>
  <cp:revision>1885</cp:revision>
  <cp:lastPrinted>2019-10-04T15:05:50Z</cp:lastPrinted>
  <dcterms:created xsi:type="dcterms:W3CDTF">2013-11-18T16:08:48Z</dcterms:created>
  <dcterms:modified xsi:type="dcterms:W3CDTF">2021-10-12T12:32:52Z</dcterms:modified>
</cp:coreProperties>
</file>