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 id="2147483868" r:id="rId2"/>
    <p:sldMasterId id="2147483899" r:id="rId3"/>
  </p:sldMasterIdLst>
  <p:notesMasterIdLst>
    <p:notesMasterId r:id="rId49"/>
  </p:notesMasterIdLst>
  <p:handoutMasterIdLst>
    <p:handoutMasterId r:id="rId50"/>
  </p:handoutMasterIdLst>
  <p:sldIdLst>
    <p:sldId id="793" r:id="rId4"/>
    <p:sldId id="794" r:id="rId5"/>
    <p:sldId id="747" r:id="rId6"/>
    <p:sldId id="811" r:id="rId7"/>
    <p:sldId id="813" r:id="rId8"/>
    <p:sldId id="814" r:id="rId9"/>
    <p:sldId id="815" r:id="rId10"/>
    <p:sldId id="816" r:id="rId11"/>
    <p:sldId id="817" r:id="rId12"/>
    <p:sldId id="818" r:id="rId13"/>
    <p:sldId id="819" r:id="rId14"/>
    <p:sldId id="810" r:id="rId15"/>
    <p:sldId id="826" r:id="rId16"/>
    <p:sldId id="827" r:id="rId17"/>
    <p:sldId id="828" r:id="rId18"/>
    <p:sldId id="825" r:id="rId19"/>
    <p:sldId id="829" r:id="rId20"/>
    <p:sldId id="830" r:id="rId21"/>
    <p:sldId id="831" r:id="rId22"/>
    <p:sldId id="832" r:id="rId23"/>
    <p:sldId id="833" r:id="rId24"/>
    <p:sldId id="834" r:id="rId25"/>
    <p:sldId id="835" r:id="rId26"/>
    <p:sldId id="836" r:id="rId27"/>
    <p:sldId id="837" r:id="rId28"/>
    <p:sldId id="838" r:id="rId29"/>
    <p:sldId id="839" r:id="rId30"/>
    <p:sldId id="840" r:id="rId31"/>
    <p:sldId id="841" r:id="rId32"/>
    <p:sldId id="842" r:id="rId33"/>
    <p:sldId id="843" r:id="rId34"/>
    <p:sldId id="844" r:id="rId35"/>
    <p:sldId id="812" r:id="rId36"/>
    <p:sldId id="845" r:id="rId37"/>
    <p:sldId id="846" r:id="rId38"/>
    <p:sldId id="847" r:id="rId39"/>
    <p:sldId id="848" r:id="rId40"/>
    <p:sldId id="849" r:id="rId41"/>
    <p:sldId id="850" r:id="rId42"/>
    <p:sldId id="851" r:id="rId43"/>
    <p:sldId id="852" r:id="rId44"/>
    <p:sldId id="746" r:id="rId45"/>
    <p:sldId id="820" r:id="rId46"/>
    <p:sldId id="821" r:id="rId47"/>
    <p:sldId id="822" r:id="rId48"/>
  </p:sldIdLst>
  <p:sldSz cx="9144000" cy="6858000" type="screen4x3"/>
  <p:notesSz cx="7023100" cy="9309100"/>
  <p:custDataLst>
    <p:tags r:id="rId5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Walsh" initials="" lastIdx="3" clrIdx="0"/>
  <p:cmAuthor id="2" name="Susan Coakley" initials="SC" lastIdx="4" clrIdx="1"/>
  <p:cmAuthor id="3" name="Walsh, Kate" initials="WK" lastIdx="2" clrIdx="2">
    <p:extLst>
      <p:ext uri="{19B8F6BF-5375-455C-9EA6-DF929625EA0E}">
        <p15:presenceInfo xmlns:p15="http://schemas.microsoft.com/office/powerpoint/2012/main" userId="S-1-5-21-1013449540-720069183-311576647-96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B050"/>
    <a:srgbClr val="F8BF56"/>
    <a:srgbClr val="FFFFFF"/>
    <a:srgbClr val="FFCCFF"/>
    <a:srgbClr val="EBF3FD"/>
    <a:srgbClr val="F5F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2267" autoAdjust="0"/>
  </p:normalViewPr>
  <p:slideViewPr>
    <p:cSldViewPr snapToGrid="0">
      <p:cViewPr varScale="1">
        <p:scale>
          <a:sx n="122" d="100"/>
          <a:sy n="122" d="100"/>
        </p:scale>
        <p:origin x="132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0" d="100"/>
          <a:sy n="100" d="100"/>
        </p:scale>
        <p:origin x="3496" y="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tags" Target="tags/tag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32FAB-CD60-42FE-95C2-05D1286C8D83}" type="doc">
      <dgm:prSet loTypeId="urn:microsoft.com/office/officeart/2005/8/layout/venn1" loCatId="relationship" qsTypeId="urn:microsoft.com/office/officeart/2005/8/quickstyle/simple1" qsCatId="simple" csTypeId="urn:microsoft.com/office/officeart/2005/8/colors/accent1_2" csCatId="accent1" phldr="1"/>
      <dgm:spPr/>
    </dgm:pt>
    <dgm:pt modelId="{533D07DB-FE75-4A5A-9078-47C8A0899FC1}">
      <dgm:prSet/>
      <dgm:spPr>
        <a:solidFill>
          <a:schemeClr val="tx2">
            <a:lumMod val="10000"/>
            <a:lumOff val="90000"/>
            <a:alpha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Arial" charset="0"/>
              <a:cs typeface="Arial" charset="0"/>
            </a:rPr>
            <a:t>Research Operations</a:t>
          </a:r>
          <a:endParaRPr kumimoji="0" lang="en-US" b="1" i="0" u="none" strike="noStrike" cap="none" normalizeH="0" baseline="0" dirty="0" smtClean="0">
            <a:ln>
              <a:noFill/>
            </a:ln>
            <a:solidFill>
              <a:schemeClr val="tx1"/>
            </a:solidFill>
            <a:effectLst/>
            <a:latin typeface="Times New Roman" pitchFamily="18" charset="0"/>
            <a:cs typeface="Arial" charset="0"/>
          </a:endParaRPr>
        </a:p>
      </dgm:t>
    </dgm:pt>
    <dgm:pt modelId="{1DE05036-A451-4468-9A84-C3EE744B239B}" type="parTrans" cxnId="{969A08D2-8A24-4948-87B8-7C2B98CC5E83}">
      <dgm:prSet/>
      <dgm:spPr/>
      <dgm:t>
        <a:bodyPr/>
        <a:lstStyle/>
        <a:p>
          <a:endParaRPr lang="en-US"/>
        </a:p>
      </dgm:t>
    </dgm:pt>
    <dgm:pt modelId="{F6C864A4-B395-40B3-B3BF-099E052572A1}" type="sibTrans" cxnId="{969A08D2-8A24-4948-87B8-7C2B98CC5E83}">
      <dgm:prSet/>
      <dgm:spPr/>
      <dgm:t>
        <a:bodyPr/>
        <a:lstStyle/>
        <a:p>
          <a:endParaRPr lang="en-US"/>
        </a:p>
      </dgm:t>
    </dgm:pt>
    <dgm:pt modelId="{5FC449FE-1D73-43CA-ADDD-035FB2BE56B7}">
      <dgm:prSet/>
      <dgm:spPr>
        <a:solidFill>
          <a:srgbClr val="CDF2FF">
            <a:alpha val="49804"/>
          </a:srgb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Arial" charset="0"/>
              <a:cs typeface="Arial" charset="0"/>
            </a:rPr>
            <a:t>Researchers </a:t>
          </a:r>
          <a:endParaRPr kumimoji="0" lang="en-US" b="1" i="0" u="none" strike="noStrike" cap="none" normalizeH="0" baseline="0" dirty="0" smtClean="0">
            <a:ln>
              <a:noFill/>
            </a:ln>
            <a:solidFill>
              <a:schemeClr val="tx1"/>
            </a:solidFill>
            <a:effectLst/>
            <a:latin typeface="Times New Roman" pitchFamily="18" charset="0"/>
            <a:cs typeface="Arial" charset="0"/>
          </a:endParaRPr>
        </a:p>
      </dgm:t>
    </dgm:pt>
    <dgm:pt modelId="{D343AFD8-F939-473F-B580-AA4C07744BBA}" type="parTrans" cxnId="{6B56781E-4895-40A2-BFDE-6F6F89DBB16A}">
      <dgm:prSet/>
      <dgm:spPr/>
      <dgm:t>
        <a:bodyPr/>
        <a:lstStyle/>
        <a:p>
          <a:endParaRPr lang="en-US"/>
        </a:p>
      </dgm:t>
    </dgm:pt>
    <dgm:pt modelId="{1AE886A4-94E2-404E-AFC0-607F211AE963}" type="sibTrans" cxnId="{6B56781E-4895-40A2-BFDE-6F6F89DBB16A}">
      <dgm:prSet/>
      <dgm:spPr/>
      <dgm:t>
        <a:bodyPr/>
        <a:lstStyle/>
        <a:p>
          <a:endParaRPr lang="en-US"/>
        </a:p>
      </dgm:t>
    </dgm:pt>
    <dgm:pt modelId="{23CCF73C-FEFB-4CFE-91AF-6BB0CC19B888}">
      <dgm:prSet/>
      <dgm:spPr>
        <a:solidFill>
          <a:schemeClr val="accent4">
            <a:lumMod val="50000"/>
            <a:lumOff val="50000"/>
            <a:alpha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Arial" charset="0"/>
              <a:cs typeface="Arial" charset="0"/>
            </a:rPr>
            <a:t>HRPP, IACUC, IBC, IRB, CRRO, PRS Admin, Tech Dev, COI Committee etc.</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Times New Roman" pitchFamily="18" charset="0"/>
            <a:cs typeface="Arial" charset="0"/>
          </a:endParaRPr>
        </a:p>
      </dgm:t>
    </dgm:pt>
    <dgm:pt modelId="{B7A6E1A0-EE8A-415E-A80C-D1C5341B26A4}" type="parTrans" cxnId="{2335F7B3-C4DD-46A6-9145-734755DFE02C}">
      <dgm:prSet/>
      <dgm:spPr/>
      <dgm:t>
        <a:bodyPr/>
        <a:lstStyle/>
        <a:p>
          <a:endParaRPr lang="en-US"/>
        </a:p>
      </dgm:t>
    </dgm:pt>
    <dgm:pt modelId="{1268045F-3FE2-44A4-8336-059FF33F729E}" type="sibTrans" cxnId="{2335F7B3-C4DD-46A6-9145-734755DFE02C}">
      <dgm:prSet/>
      <dgm:spPr/>
      <dgm:t>
        <a:bodyPr/>
        <a:lstStyle/>
        <a:p>
          <a:endParaRPr lang="en-US"/>
        </a:p>
      </dgm:t>
    </dgm:pt>
    <dgm:pt modelId="{75735663-DC51-4CCB-B43F-4E85664DA09B}">
      <dgm:prSet/>
      <dgm:spPr>
        <a:solidFill>
          <a:schemeClr val="tx2">
            <a:lumMod val="20000"/>
            <a:lumOff val="80000"/>
            <a:alpha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charset="0"/>
              <a:cs typeface="Arial" charset="0"/>
            </a:rPr>
            <a:t>              </a:t>
          </a:r>
          <a:r>
            <a:rPr kumimoji="0" lang="en-US" b="1" i="0" u="none" strike="noStrike" cap="none" normalizeH="0" baseline="0" dirty="0" smtClean="0">
              <a:ln>
                <a:noFill/>
              </a:ln>
              <a:solidFill>
                <a:srgbClr val="000000"/>
              </a:solidFill>
              <a:effectLst/>
              <a:latin typeface="Arial" charset="0"/>
              <a:cs typeface="Arial" charset="0"/>
            </a:rPr>
            <a:t>Compliance Office</a:t>
          </a:r>
          <a:endParaRPr kumimoji="0" lang="en-US" b="1" i="0" u="none" strike="noStrike" cap="none" normalizeH="0" baseline="0" dirty="0" smtClean="0">
            <a:ln>
              <a:noFill/>
            </a:ln>
            <a:solidFill>
              <a:schemeClr val="tx1"/>
            </a:solidFill>
            <a:effectLst/>
            <a:latin typeface="Times New Roman" pitchFamily="18" charset="0"/>
            <a:cs typeface="Arial" charset="0"/>
          </a:endParaRPr>
        </a:p>
      </dgm:t>
    </dgm:pt>
    <dgm:pt modelId="{48EFE3A0-544C-4779-9AE3-D0615DCE10CC}" type="parTrans" cxnId="{640D997E-7D47-450A-A1C7-513353702748}">
      <dgm:prSet/>
      <dgm:spPr/>
      <dgm:t>
        <a:bodyPr/>
        <a:lstStyle/>
        <a:p>
          <a:endParaRPr lang="en-US"/>
        </a:p>
      </dgm:t>
    </dgm:pt>
    <dgm:pt modelId="{9405B570-FB5F-46EF-B98F-C69819C92055}" type="sibTrans" cxnId="{640D997E-7D47-450A-A1C7-513353702748}">
      <dgm:prSet/>
      <dgm:spPr/>
      <dgm:t>
        <a:bodyPr/>
        <a:lstStyle/>
        <a:p>
          <a:endParaRPr lang="en-US"/>
        </a:p>
      </dgm:t>
    </dgm:pt>
    <dgm:pt modelId="{F4093243-373A-4033-99EA-6E11F8012BF8}" type="pres">
      <dgm:prSet presAssocID="{A1732FAB-CD60-42FE-95C2-05D1286C8D83}" presName="compositeShape" presStyleCnt="0">
        <dgm:presLayoutVars>
          <dgm:chMax val="7"/>
          <dgm:dir/>
          <dgm:resizeHandles val="exact"/>
        </dgm:presLayoutVars>
      </dgm:prSet>
      <dgm:spPr/>
    </dgm:pt>
    <dgm:pt modelId="{9F22CE19-ACD5-4C75-93B5-9B43DBCFE12D}" type="pres">
      <dgm:prSet presAssocID="{533D07DB-FE75-4A5A-9078-47C8A0899FC1}" presName="circ1" presStyleLbl="vennNode1" presStyleIdx="0" presStyleCnt="4"/>
      <dgm:spPr/>
      <dgm:t>
        <a:bodyPr/>
        <a:lstStyle/>
        <a:p>
          <a:endParaRPr lang="en-US"/>
        </a:p>
      </dgm:t>
    </dgm:pt>
    <dgm:pt modelId="{5DEFC0F7-00FB-4DF1-86F6-6B17726670AD}" type="pres">
      <dgm:prSet presAssocID="{533D07DB-FE75-4A5A-9078-47C8A0899FC1}" presName="circ1Tx" presStyleLbl="revTx" presStyleIdx="0" presStyleCnt="0">
        <dgm:presLayoutVars>
          <dgm:chMax val="0"/>
          <dgm:chPref val="0"/>
          <dgm:bulletEnabled val="1"/>
        </dgm:presLayoutVars>
      </dgm:prSet>
      <dgm:spPr/>
      <dgm:t>
        <a:bodyPr/>
        <a:lstStyle/>
        <a:p>
          <a:endParaRPr lang="en-US"/>
        </a:p>
      </dgm:t>
    </dgm:pt>
    <dgm:pt modelId="{33F8C98A-083F-47E7-881A-95B617EDB8DE}" type="pres">
      <dgm:prSet presAssocID="{5FC449FE-1D73-43CA-ADDD-035FB2BE56B7}" presName="circ2" presStyleLbl="vennNode1" presStyleIdx="1" presStyleCnt="4"/>
      <dgm:spPr/>
      <dgm:t>
        <a:bodyPr/>
        <a:lstStyle/>
        <a:p>
          <a:endParaRPr lang="en-US"/>
        </a:p>
      </dgm:t>
    </dgm:pt>
    <dgm:pt modelId="{A7E78D34-3064-44C5-AF21-F2F48795B254}" type="pres">
      <dgm:prSet presAssocID="{5FC449FE-1D73-43CA-ADDD-035FB2BE56B7}" presName="circ2Tx" presStyleLbl="revTx" presStyleIdx="0" presStyleCnt="0">
        <dgm:presLayoutVars>
          <dgm:chMax val="0"/>
          <dgm:chPref val="0"/>
          <dgm:bulletEnabled val="1"/>
        </dgm:presLayoutVars>
      </dgm:prSet>
      <dgm:spPr/>
      <dgm:t>
        <a:bodyPr/>
        <a:lstStyle/>
        <a:p>
          <a:endParaRPr lang="en-US"/>
        </a:p>
      </dgm:t>
    </dgm:pt>
    <dgm:pt modelId="{E3C56D94-6D9B-4E85-95F4-5ED16D46AB2B}" type="pres">
      <dgm:prSet presAssocID="{23CCF73C-FEFB-4CFE-91AF-6BB0CC19B888}" presName="circ3" presStyleLbl="vennNode1" presStyleIdx="2" presStyleCnt="4"/>
      <dgm:spPr/>
      <dgm:t>
        <a:bodyPr/>
        <a:lstStyle/>
        <a:p>
          <a:endParaRPr lang="en-US"/>
        </a:p>
      </dgm:t>
    </dgm:pt>
    <dgm:pt modelId="{17A333EE-C64B-4181-B744-554D3AEC7BAB}" type="pres">
      <dgm:prSet presAssocID="{23CCF73C-FEFB-4CFE-91AF-6BB0CC19B888}" presName="circ3Tx" presStyleLbl="revTx" presStyleIdx="0" presStyleCnt="0">
        <dgm:presLayoutVars>
          <dgm:chMax val="0"/>
          <dgm:chPref val="0"/>
          <dgm:bulletEnabled val="1"/>
        </dgm:presLayoutVars>
      </dgm:prSet>
      <dgm:spPr/>
      <dgm:t>
        <a:bodyPr/>
        <a:lstStyle/>
        <a:p>
          <a:endParaRPr lang="en-US"/>
        </a:p>
      </dgm:t>
    </dgm:pt>
    <dgm:pt modelId="{661ED86E-1F12-4665-A5DD-463EDACFBCD9}" type="pres">
      <dgm:prSet presAssocID="{75735663-DC51-4CCB-B43F-4E85664DA09B}" presName="circ4" presStyleLbl="vennNode1" presStyleIdx="3" presStyleCnt="4"/>
      <dgm:spPr/>
      <dgm:t>
        <a:bodyPr/>
        <a:lstStyle/>
        <a:p>
          <a:endParaRPr lang="en-US"/>
        </a:p>
      </dgm:t>
    </dgm:pt>
    <dgm:pt modelId="{64DDBDBE-DA62-4E47-B403-8A7A7863C841}" type="pres">
      <dgm:prSet presAssocID="{75735663-DC51-4CCB-B43F-4E85664DA09B}" presName="circ4Tx" presStyleLbl="revTx" presStyleIdx="0" presStyleCnt="0">
        <dgm:presLayoutVars>
          <dgm:chMax val="0"/>
          <dgm:chPref val="0"/>
          <dgm:bulletEnabled val="1"/>
        </dgm:presLayoutVars>
      </dgm:prSet>
      <dgm:spPr/>
      <dgm:t>
        <a:bodyPr/>
        <a:lstStyle/>
        <a:p>
          <a:endParaRPr lang="en-US"/>
        </a:p>
      </dgm:t>
    </dgm:pt>
  </dgm:ptLst>
  <dgm:cxnLst>
    <dgm:cxn modelId="{969A08D2-8A24-4948-87B8-7C2B98CC5E83}" srcId="{A1732FAB-CD60-42FE-95C2-05D1286C8D83}" destId="{533D07DB-FE75-4A5A-9078-47C8A0899FC1}" srcOrd="0" destOrd="0" parTransId="{1DE05036-A451-4468-9A84-C3EE744B239B}" sibTransId="{F6C864A4-B395-40B3-B3BF-099E052572A1}"/>
    <dgm:cxn modelId="{45764C53-C2F4-4117-BDCC-E2358CA82357}" type="presOf" srcId="{5FC449FE-1D73-43CA-ADDD-035FB2BE56B7}" destId="{A7E78D34-3064-44C5-AF21-F2F48795B254}" srcOrd="1" destOrd="0" presId="urn:microsoft.com/office/officeart/2005/8/layout/venn1"/>
    <dgm:cxn modelId="{640D997E-7D47-450A-A1C7-513353702748}" srcId="{A1732FAB-CD60-42FE-95C2-05D1286C8D83}" destId="{75735663-DC51-4CCB-B43F-4E85664DA09B}" srcOrd="3" destOrd="0" parTransId="{48EFE3A0-544C-4779-9AE3-D0615DCE10CC}" sibTransId="{9405B570-FB5F-46EF-B98F-C69819C92055}"/>
    <dgm:cxn modelId="{B68C43A3-8554-4025-BB15-8FC4B670CD05}" type="presOf" srcId="{5FC449FE-1D73-43CA-ADDD-035FB2BE56B7}" destId="{33F8C98A-083F-47E7-881A-95B617EDB8DE}" srcOrd="0" destOrd="0" presId="urn:microsoft.com/office/officeart/2005/8/layout/venn1"/>
    <dgm:cxn modelId="{6B56781E-4895-40A2-BFDE-6F6F89DBB16A}" srcId="{A1732FAB-CD60-42FE-95C2-05D1286C8D83}" destId="{5FC449FE-1D73-43CA-ADDD-035FB2BE56B7}" srcOrd="1" destOrd="0" parTransId="{D343AFD8-F939-473F-B580-AA4C07744BBA}" sibTransId="{1AE886A4-94E2-404E-AFC0-607F211AE963}"/>
    <dgm:cxn modelId="{2335F7B3-C4DD-46A6-9145-734755DFE02C}" srcId="{A1732FAB-CD60-42FE-95C2-05D1286C8D83}" destId="{23CCF73C-FEFB-4CFE-91AF-6BB0CC19B888}" srcOrd="2" destOrd="0" parTransId="{B7A6E1A0-EE8A-415E-A80C-D1C5341B26A4}" sibTransId="{1268045F-3FE2-44A4-8336-059FF33F729E}"/>
    <dgm:cxn modelId="{F649DB33-6F18-4059-949B-21B4F6BFEF63}" type="presOf" srcId="{23CCF73C-FEFB-4CFE-91AF-6BB0CC19B888}" destId="{17A333EE-C64B-4181-B744-554D3AEC7BAB}" srcOrd="1" destOrd="0" presId="urn:microsoft.com/office/officeart/2005/8/layout/venn1"/>
    <dgm:cxn modelId="{37C69638-F2B5-4709-873E-6333A3ADA42E}" type="presOf" srcId="{23CCF73C-FEFB-4CFE-91AF-6BB0CC19B888}" destId="{E3C56D94-6D9B-4E85-95F4-5ED16D46AB2B}" srcOrd="0" destOrd="0" presId="urn:microsoft.com/office/officeart/2005/8/layout/venn1"/>
    <dgm:cxn modelId="{AA0E967B-90A9-4760-A6ED-F6DF40597089}" type="presOf" srcId="{533D07DB-FE75-4A5A-9078-47C8A0899FC1}" destId="{5DEFC0F7-00FB-4DF1-86F6-6B17726670AD}" srcOrd="1" destOrd="0" presId="urn:microsoft.com/office/officeart/2005/8/layout/venn1"/>
    <dgm:cxn modelId="{A272607C-8A97-4AB6-B2CD-076DB00DFAFF}" type="presOf" srcId="{533D07DB-FE75-4A5A-9078-47C8A0899FC1}" destId="{9F22CE19-ACD5-4C75-93B5-9B43DBCFE12D}" srcOrd="0" destOrd="0" presId="urn:microsoft.com/office/officeart/2005/8/layout/venn1"/>
    <dgm:cxn modelId="{E208CA34-3BF2-4FD2-87B4-8256D709D8CE}" type="presOf" srcId="{75735663-DC51-4CCB-B43F-4E85664DA09B}" destId="{64DDBDBE-DA62-4E47-B403-8A7A7863C841}" srcOrd="1" destOrd="0" presId="urn:microsoft.com/office/officeart/2005/8/layout/venn1"/>
    <dgm:cxn modelId="{FA38CF33-1915-494D-A34A-60D8E26BD5F9}" type="presOf" srcId="{A1732FAB-CD60-42FE-95C2-05D1286C8D83}" destId="{F4093243-373A-4033-99EA-6E11F8012BF8}" srcOrd="0" destOrd="0" presId="urn:microsoft.com/office/officeart/2005/8/layout/venn1"/>
    <dgm:cxn modelId="{F1BF81B6-94C1-47EA-937E-B37827C8A516}" type="presOf" srcId="{75735663-DC51-4CCB-B43F-4E85664DA09B}" destId="{661ED86E-1F12-4665-A5DD-463EDACFBCD9}" srcOrd="0" destOrd="0" presId="urn:microsoft.com/office/officeart/2005/8/layout/venn1"/>
    <dgm:cxn modelId="{79EBC9BA-2798-41D2-9E14-210098EB3081}" type="presParOf" srcId="{F4093243-373A-4033-99EA-6E11F8012BF8}" destId="{9F22CE19-ACD5-4C75-93B5-9B43DBCFE12D}" srcOrd="0" destOrd="0" presId="urn:microsoft.com/office/officeart/2005/8/layout/venn1"/>
    <dgm:cxn modelId="{4D1B2F50-6A19-42C9-A48D-AE5EE665AAB9}" type="presParOf" srcId="{F4093243-373A-4033-99EA-6E11F8012BF8}" destId="{5DEFC0F7-00FB-4DF1-86F6-6B17726670AD}" srcOrd="1" destOrd="0" presId="urn:microsoft.com/office/officeart/2005/8/layout/venn1"/>
    <dgm:cxn modelId="{61D00DD0-0AB5-4B28-8A08-BD4CCAB9462B}" type="presParOf" srcId="{F4093243-373A-4033-99EA-6E11F8012BF8}" destId="{33F8C98A-083F-47E7-881A-95B617EDB8DE}" srcOrd="2" destOrd="0" presId="urn:microsoft.com/office/officeart/2005/8/layout/venn1"/>
    <dgm:cxn modelId="{5FC192AE-9FFF-429D-846B-603E64791E90}" type="presParOf" srcId="{F4093243-373A-4033-99EA-6E11F8012BF8}" destId="{A7E78D34-3064-44C5-AF21-F2F48795B254}" srcOrd="3" destOrd="0" presId="urn:microsoft.com/office/officeart/2005/8/layout/venn1"/>
    <dgm:cxn modelId="{E75A818D-016D-498E-B55F-A17F0BF20994}" type="presParOf" srcId="{F4093243-373A-4033-99EA-6E11F8012BF8}" destId="{E3C56D94-6D9B-4E85-95F4-5ED16D46AB2B}" srcOrd="4" destOrd="0" presId="urn:microsoft.com/office/officeart/2005/8/layout/venn1"/>
    <dgm:cxn modelId="{C7DE6394-20FD-49DF-BD92-59204C539466}" type="presParOf" srcId="{F4093243-373A-4033-99EA-6E11F8012BF8}" destId="{17A333EE-C64B-4181-B744-554D3AEC7BAB}" srcOrd="5" destOrd="0" presId="urn:microsoft.com/office/officeart/2005/8/layout/venn1"/>
    <dgm:cxn modelId="{E6358089-3379-436E-B8D7-AE16DCC20355}" type="presParOf" srcId="{F4093243-373A-4033-99EA-6E11F8012BF8}" destId="{661ED86E-1F12-4665-A5DD-463EDACFBCD9}" srcOrd="6" destOrd="0" presId="urn:microsoft.com/office/officeart/2005/8/layout/venn1"/>
    <dgm:cxn modelId="{855D7BD6-3B71-4C50-AA0C-C72C9FD27ADA}" type="presParOf" srcId="{F4093243-373A-4033-99EA-6E11F8012BF8}" destId="{64DDBDBE-DA62-4E47-B403-8A7A7863C841}"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43979" cy="465774"/>
          </a:xfrm>
          <a:prstGeom prst="rect">
            <a:avLst/>
          </a:prstGeom>
        </p:spPr>
        <p:txBody>
          <a:bodyPr vert="horz" lIns="91892" tIns="45945" rIns="91892" bIns="45945"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3977535" y="2"/>
            <a:ext cx="3043979" cy="465774"/>
          </a:xfrm>
          <a:prstGeom prst="rect">
            <a:avLst/>
          </a:prstGeom>
        </p:spPr>
        <p:txBody>
          <a:bodyPr vert="horz" lIns="91892" tIns="45945" rIns="91892" bIns="45945" rtlCol="0"/>
          <a:lstStyle>
            <a:lvl1pPr algn="r" fontAlgn="auto">
              <a:spcBef>
                <a:spcPts val="0"/>
              </a:spcBef>
              <a:spcAft>
                <a:spcPts val="0"/>
              </a:spcAft>
              <a:defRPr sz="1200" smtClean="0">
                <a:latin typeface="+mn-lt"/>
                <a:cs typeface="+mn-cs"/>
              </a:defRPr>
            </a:lvl1pPr>
          </a:lstStyle>
          <a:p>
            <a:pPr>
              <a:defRPr/>
            </a:pPr>
            <a:fld id="{474459E1-DABA-4A93-984B-D2FAAC611687}" type="datetimeFigureOut">
              <a:rPr lang="en-US"/>
              <a:pPr>
                <a:defRPr/>
              </a:pPr>
              <a:t>8/30/2021</a:t>
            </a:fld>
            <a:endParaRPr lang="en-US" dirty="0"/>
          </a:p>
        </p:txBody>
      </p:sp>
      <p:sp>
        <p:nvSpPr>
          <p:cNvPr id="4" name="Footer Placeholder 3"/>
          <p:cNvSpPr>
            <a:spLocks noGrp="1"/>
          </p:cNvSpPr>
          <p:nvPr>
            <p:ph type="ftr" sz="quarter" idx="2"/>
          </p:nvPr>
        </p:nvSpPr>
        <p:spPr>
          <a:xfrm>
            <a:off x="5" y="8841739"/>
            <a:ext cx="3043979" cy="465774"/>
          </a:xfrm>
          <a:prstGeom prst="rect">
            <a:avLst/>
          </a:prstGeom>
        </p:spPr>
        <p:txBody>
          <a:bodyPr vert="horz" lIns="91892" tIns="45945" rIns="91892" bIns="45945"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7535" y="8841739"/>
            <a:ext cx="3043979" cy="465774"/>
          </a:xfrm>
          <a:prstGeom prst="rect">
            <a:avLst/>
          </a:prstGeom>
        </p:spPr>
        <p:txBody>
          <a:bodyPr vert="horz" lIns="91892" tIns="45945" rIns="91892" bIns="45945" rtlCol="0" anchor="b"/>
          <a:lstStyle>
            <a:lvl1pPr algn="r" fontAlgn="auto">
              <a:spcBef>
                <a:spcPts val="0"/>
              </a:spcBef>
              <a:spcAft>
                <a:spcPts val="0"/>
              </a:spcAft>
              <a:defRPr sz="1200" smtClean="0">
                <a:latin typeface="+mn-lt"/>
                <a:cs typeface="+mn-cs"/>
              </a:defRPr>
            </a:lvl1pPr>
          </a:lstStyle>
          <a:p>
            <a:pPr>
              <a:defRPr/>
            </a:pPr>
            <a:fld id="{746B86B9-183D-4F1A-AF20-62FD2E693A89}" type="slidenum">
              <a:rPr lang="en-US"/>
              <a:pPr>
                <a:defRPr/>
              </a:pPr>
              <a:t>‹#›</a:t>
            </a:fld>
            <a:endParaRPr lang="en-US" dirty="0"/>
          </a:p>
        </p:txBody>
      </p:sp>
    </p:spTree>
    <p:extLst>
      <p:ext uri="{BB962C8B-B14F-4D97-AF65-F5344CB8AC3E}">
        <p14:creationId xmlns:p14="http://schemas.microsoft.com/office/powerpoint/2010/main" val="293955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43979" cy="465774"/>
          </a:xfrm>
          <a:prstGeom prst="rect">
            <a:avLst/>
          </a:prstGeom>
        </p:spPr>
        <p:txBody>
          <a:bodyPr vert="horz" lIns="93638" tIns="46819" rIns="93638" bIns="46819"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977535" y="2"/>
            <a:ext cx="3043979" cy="465774"/>
          </a:xfrm>
          <a:prstGeom prst="rect">
            <a:avLst/>
          </a:prstGeom>
        </p:spPr>
        <p:txBody>
          <a:bodyPr vert="horz" lIns="93638" tIns="46819" rIns="93638" bIns="46819" rtlCol="0"/>
          <a:lstStyle>
            <a:lvl1pPr algn="r" fontAlgn="auto">
              <a:spcBef>
                <a:spcPts val="0"/>
              </a:spcBef>
              <a:spcAft>
                <a:spcPts val="0"/>
              </a:spcAft>
              <a:defRPr sz="1200" smtClean="0">
                <a:latin typeface="+mn-lt"/>
                <a:cs typeface="+mn-cs"/>
              </a:defRPr>
            </a:lvl1pPr>
          </a:lstStyle>
          <a:p>
            <a:pPr>
              <a:defRPr/>
            </a:pPr>
            <a:fld id="{E24D4654-CB86-4A77-846A-FA22C3A32683}" type="datetimeFigureOut">
              <a:rPr lang="en-US"/>
              <a:pPr>
                <a:defRPr/>
              </a:pPr>
              <a:t>8/30/2021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638" tIns="46819" rIns="93638" bIns="46819" rtlCol="0" anchor="ctr"/>
          <a:lstStyle/>
          <a:p>
            <a:pPr lvl="0"/>
            <a:endParaRPr lang="en-US" noProof="0" dirty="0"/>
          </a:p>
        </p:txBody>
      </p:sp>
      <p:sp>
        <p:nvSpPr>
          <p:cNvPr id="5" name="Notes Placeholder 4"/>
          <p:cNvSpPr>
            <a:spLocks noGrp="1"/>
          </p:cNvSpPr>
          <p:nvPr>
            <p:ph type="body" sz="quarter" idx="3"/>
          </p:nvPr>
        </p:nvSpPr>
        <p:spPr>
          <a:xfrm>
            <a:off x="702946" y="4422464"/>
            <a:ext cx="5617208" cy="4188778"/>
          </a:xfrm>
          <a:prstGeom prst="rect">
            <a:avLst/>
          </a:prstGeom>
        </p:spPr>
        <p:txBody>
          <a:bodyPr vert="horz" lIns="93638" tIns="46819" rIns="93638" bIns="4681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5" y="8841739"/>
            <a:ext cx="3043979" cy="465774"/>
          </a:xfrm>
          <a:prstGeom prst="rect">
            <a:avLst/>
          </a:prstGeom>
        </p:spPr>
        <p:txBody>
          <a:bodyPr vert="horz" lIns="93638" tIns="46819" rIns="93638" bIns="46819"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7535" y="8841739"/>
            <a:ext cx="3043979" cy="465774"/>
          </a:xfrm>
          <a:prstGeom prst="rect">
            <a:avLst/>
          </a:prstGeom>
        </p:spPr>
        <p:txBody>
          <a:bodyPr vert="horz" lIns="93638" tIns="46819" rIns="93638" bIns="46819" rtlCol="0" anchor="b"/>
          <a:lstStyle>
            <a:lvl1pPr algn="r" fontAlgn="auto">
              <a:spcBef>
                <a:spcPts val="0"/>
              </a:spcBef>
              <a:spcAft>
                <a:spcPts val="0"/>
              </a:spcAft>
              <a:defRPr sz="1200" smtClean="0">
                <a:latin typeface="+mn-lt"/>
                <a:cs typeface="+mn-cs"/>
              </a:defRPr>
            </a:lvl1pPr>
          </a:lstStyle>
          <a:p>
            <a:pPr>
              <a:defRPr/>
            </a:pPr>
            <a:fld id="{717E9CAF-CA78-4668-B94D-278349315C58}" type="slidenum">
              <a:rPr lang="en-US"/>
              <a:pPr>
                <a:defRPr/>
              </a:pPr>
              <a:t>‹#›</a:t>
            </a:fld>
            <a:endParaRPr lang="en-US" dirty="0"/>
          </a:p>
        </p:txBody>
      </p:sp>
    </p:spTree>
    <p:extLst>
      <p:ext uri="{BB962C8B-B14F-4D97-AF65-F5344CB8AC3E}">
        <p14:creationId xmlns:p14="http://schemas.microsoft.com/office/powerpoint/2010/main" val="9805553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883517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24</a:t>
            </a:fld>
            <a:endParaRPr lang="en-US" dirty="0"/>
          </a:p>
        </p:txBody>
      </p:sp>
    </p:spTree>
    <p:extLst>
      <p:ext uri="{BB962C8B-B14F-4D97-AF65-F5344CB8AC3E}">
        <p14:creationId xmlns:p14="http://schemas.microsoft.com/office/powerpoint/2010/main" val="3953872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25</a:t>
            </a:fld>
            <a:endParaRPr lang="en-US" dirty="0"/>
          </a:p>
        </p:txBody>
      </p:sp>
    </p:spTree>
    <p:extLst>
      <p:ext uri="{BB962C8B-B14F-4D97-AF65-F5344CB8AC3E}">
        <p14:creationId xmlns:p14="http://schemas.microsoft.com/office/powerpoint/2010/main" val="2369676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9C8715D-1158-4010-A93E-D10F675891E5}" type="slidenum">
              <a:rPr lang="en-US" smtClean="0"/>
              <a:t>26</a:t>
            </a:fld>
            <a:endParaRPr lang="en-US"/>
          </a:p>
        </p:txBody>
      </p:sp>
    </p:spTree>
    <p:extLst>
      <p:ext uri="{BB962C8B-B14F-4D97-AF65-F5344CB8AC3E}">
        <p14:creationId xmlns:p14="http://schemas.microsoft.com/office/powerpoint/2010/main" val="3801242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27</a:t>
            </a:fld>
            <a:endParaRPr lang="en-US" dirty="0"/>
          </a:p>
        </p:txBody>
      </p:sp>
    </p:spTree>
    <p:extLst>
      <p:ext uri="{BB962C8B-B14F-4D97-AF65-F5344CB8AC3E}">
        <p14:creationId xmlns:p14="http://schemas.microsoft.com/office/powerpoint/2010/main" val="996446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28</a:t>
            </a:fld>
            <a:endParaRPr lang="en-US" dirty="0"/>
          </a:p>
        </p:txBody>
      </p:sp>
    </p:spTree>
    <p:extLst>
      <p:ext uri="{BB962C8B-B14F-4D97-AF65-F5344CB8AC3E}">
        <p14:creationId xmlns:p14="http://schemas.microsoft.com/office/powerpoint/2010/main" val="2251878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29</a:t>
            </a:fld>
            <a:endParaRPr lang="en-US" dirty="0"/>
          </a:p>
        </p:txBody>
      </p:sp>
    </p:spTree>
    <p:extLst>
      <p:ext uri="{BB962C8B-B14F-4D97-AF65-F5344CB8AC3E}">
        <p14:creationId xmlns:p14="http://schemas.microsoft.com/office/powerpoint/2010/main" val="2642083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30</a:t>
            </a:fld>
            <a:endParaRPr lang="en-US" dirty="0"/>
          </a:p>
        </p:txBody>
      </p:sp>
    </p:spTree>
    <p:extLst>
      <p:ext uri="{BB962C8B-B14F-4D97-AF65-F5344CB8AC3E}">
        <p14:creationId xmlns:p14="http://schemas.microsoft.com/office/powerpoint/2010/main" val="1434119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31</a:t>
            </a:fld>
            <a:endParaRPr lang="en-US" dirty="0"/>
          </a:p>
        </p:txBody>
      </p:sp>
    </p:spTree>
    <p:extLst>
      <p:ext uri="{BB962C8B-B14F-4D97-AF65-F5344CB8AC3E}">
        <p14:creationId xmlns:p14="http://schemas.microsoft.com/office/powerpoint/2010/main" val="799068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ChangeArrowheads="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1044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8375">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8375">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8375">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8375">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83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83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83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83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r>
              <a:rPr lang="en-US" altLang="en-US" sz="1300" smtClean="0"/>
              <a:t>DRATT Research Compliance Series</a:t>
            </a:r>
          </a:p>
        </p:txBody>
      </p:sp>
      <p:sp>
        <p:nvSpPr>
          <p:cNvPr id="1044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68375">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68375">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68375">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68375">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683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683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683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683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1FBA821-FCD4-4497-9A64-26F35F3E8E9B}" type="slidenum">
              <a:rPr lang="en-US" altLang="en-US" sz="1300"/>
              <a:pPr>
                <a:spcBef>
                  <a:spcPct val="0"/>
                </a:spcBef>
              </a:pPr>
              <a:t>32</a:t>
            </a:fld>
            <a:endParaRPr lang="en-US" altLang="en-US" sz="1300"/>
          </a:p>
        </p:txBody>
      </p:sp>
    </p:spTree>
    <p:extLst>
      <p:ext uri="{BB962C8B-B14F-4D97-AF65-F5344CB8AC3E}">
        <p14:creationId xmlns:p14="http://schemas.microsoft.com/office/powerpoint/2010/main" val="889281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20535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8726" y="5002153"/>
            <a:ext cx="5984845" cy="246557"/>
          </a:xfrm>
        </p:spPr>
        <p:txBody>
          <a:bodyPr/>
          <a:lstStyle/>
          <a:p>
            <a:endParaRPr lang="en-US" dirty="0"/>
          </a:p>
        </p:txBody>
      </p:sp>
      <p:sp>
        <p:nvSpPr>
          <p:cNvPr id="4" name="Slide Number Placeholder 3"/>
          <p:cNvSpPr>
            <a:spLocks noGrp="1"/>
          </p:cNvSpPr>
          <p:nvPr>
            <p:ph type="sldNum" sz="quarter" idx="10"/>
          </p:nvPr>
        </p:nvSpPr>
        <p:spPr/>
        <p:txBody>
          <a:bodyPr/>
          <a:lstStyle/>
          <a:p>
            <a:fld id="{7B2902FC-13A1-4E02-8055-5D86C0003CE5}"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250729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9500" y="5007280"/>
            <a:ext cx="5992976" cy="246810"/>
          </a:xfrm>
        </p:spPr>
        <p:txBody>
          <a:bodyPr/>
          <a:lstStyle/>
          <a:p>
            <a:endParaRPr lang="en-US" dirty="0"/>
          </a:p>
        </p:txBody>
      </p:sp>
      <p:sp>
        <p:nvSpPr>
          <p:cNvPr id="4" name="Slide Number Placeholder 3"/>
          <p:cNvSpPr>
            <a:spLocks noGrp="1"/>
          </p:cNvSpPr>
          <p:nvPr>
            <p:ph type="sldNum" sz="quarter" idx="10"/>
          </p:nvPr>
        </p:nvSpPr>
        <p:spPr/>
        <p:txBody>
          <a:bodyPr/>
          <a:lstStyle/>
          <a:p>
            <a:fld id="{7B2902FC-13A1-4E02-8055-5D86C0003CE5}" type="slidenum">
              <a:rPr lang="en-US" smtClean="0">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191203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18</a:t>
            </a:fld>
            <a:endParaRPr lang="en-US" dirty="0"/>
          </a:p>
        </p:txBody>
      </p:sp>
    </p:spTree>
    <p:extLst>
      <p:ext uri="{BB962C8B-B14F-4D97-AF65-F5344CB8AC3E}">
        <p14:creationId xmlns:p14="http://schemas.microsoft.com/office/powerpoint/2010/main" val="1311541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20</a:t>
            </a:fld>
            <a:endParaRPr lang="en-US" dirty="0"/>
          </a:p>
        </p:txBody>
      </p:sp>
    </p:spTree>
    <p:extLst>
      <p:ext uri="{BB962C8B-B14F-4D97-AF65-F5344CB8AC3E}">
        <p14:creationId xmlns:p14="http://schemas.microsoft.com/office/powerpoint/2010/main" val="220213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21</a:t>
            </a:fld>
            <a:endParaRPr lang="en-US" dirty="0"/>
          </a:p>
        </p:txBody>
      </p:sp>
    </p:spTree>
    <p:extLst>
      <p:ext uri="{BB962C8B-B14F-4D97-AF65-F5344CB8AC3E}">
        <p14:creationId xmlns:p14="http://schemas.microsoft.com/office/powerpoint/2010/main" val="143946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22</a:t>
            </a:fld>
            <a:endParaRPr lang="en-US" dirty="0"/>
          </a:p>
        </p:txBody>
      </p:sp>
    </p:spTree>
    <p:extLst>
      <p:ext uri="{BB962C8B-B14F-4D97-AF65-F5344CB8AC3E}">
        <p14:creationId xmlns:p14="http://schemas.microsoft.com/office/powerpoint/2010/main" val="1955341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23</a:t>
            </a:fld>
            <a:endParaRPr lang="en-US" dirty="0"/>
          </a:p>
        </p:txBody>
      </p:sp>
    </p:spTree>
    <p:extLst>
      <p:ext uri="{BB962C8B-B14F-4D97-AF65-F5344CB8AC3E}">
        <p14:creationId xmlns:p14="http://schemas.microsoft.com/office/powerpoint/2010/main" val="4209283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69048" y="2370667"/>
            <a:ext cx="5605780" cy="1139296"/>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969048" y="3602038"/>
            <a:ext cx="5605780"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68" y="31739"/>
            <a:ext cx="2736607" cy="637224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048" y="1030024"/>
            <a:ext cx="2383541" cy="1021082"/>
          </a:xfrm>
          <a:prstGeom prst="rect">
            <a:avLst/>
          </a:prstGeom>
        </p:spPr>
      </p:pic>
    </p:spTree>
    <p:extLst>
      <p:ext uri="{BB962C8B-B14F-4D97-AF65-F5344CB8AC3E}">
        <p14:creationId xmlns:p14="http://schemas.microsoft.com/office/powerpoint/2010/main" val="359622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2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329106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5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289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21490733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Tree>
    <p:extLst>
      <p:ext uri="{BB962C8B-B14F-4D97-AF65-F5344CB8AC3E}">
        <p14:creationId xmlns:p14="http://schemas.microsoft.com/office/powerpoint/2010/main" val="5640221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69048" y="2370667"/>
            <a:ext cx="5605780" cy="1139296"/>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969048" y="3602038"/>
            <a:ext cx="5605780"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68" y="31739"/>
            <a:ext cx="2736607" cy="637224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048" y="1030024"/>
            <a:ext cx="2383541" cy="1021082"/>
          </a:xfrm>
          <a:prstGeom prst="rect">
            <a:avLst/>
          </a:prstGeom>
        </p:spPr>
      </p:pic>
    </p:spTree>
    <p:extLst>
      <p:ext uri="{BB962C8B-B14F-4D97-AF65-F5344CB8AC3E}">
        <p14:creationId xmlns:p14="http://schemas.microsoft.com/office/powerpoint/2010/main" val="709863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2422029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358759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5BC87-F11C-4763-9760-52B085DC977C}"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18D91D-9C91-45B2-9496-A9597B117148}" type="slidenum">
              <a:rPr lang="en-US" smtClean="0"/>
              <a:t>‹#›</a:t>
            </a:fld>
            <a:endParaRPr lang="en-US"/>
          </a:p>
        </p:txBody>
      </p:sp>
    </p:spTree>
    <p:extLst>
      <p:ext uri="{BB962C8B-B14F-4D97-AF65-F5344CB8AC3E}">
        <p14:creationId xmlns:p14="http://schemas.microsoft.com/office/powerpoint/2010/main" val="3664509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8B851-68C4-4DC0-8FC5-13EAA9AC8070}"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DE51A-8351-42CB-9DA8-1B009967370B}" type="slidenum">
              <a:rPr lang="en-US" smtClean="0"/>
              <a:t>‹#›</a:t>
            </a:fld>
            <a:endParaRPr lang="en-US"/>
          </a:p>
        </p:txBody>
      </p:sp>
    </p:spTree>
    <p:extLst>
      <p:ext uri="{BB962C8B-B14F-4D97-AF65-F5344CB8AC3E}">
        <p14:creationId xmlns:p14="http://schemas.microsoft.com/office/powerpoint/2010/main" val="315954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2"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60" y="1565490"/>
            <a:ext cx="9064869" cy="3376389"/>
          </a:xfrm>
          <a:prstGeom prst="rect">
            <a:avLst/>
          </a:prstGeom>
        </p:spPr>
      </p:pic>
      <p:sp>
        <p:nvSpPr>
          <p:cNvPr id="10" name="Rectangle 9"/>
          <p:cNvSpPr/>
          <p:nvPr userDrawn="1"/>
        </p:nvSpPr>
        <p:spPr>
          <a:xfrm>
            <a:off x="0" y="5007161"/>
            <a:ext cx="9144000" cy="1458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54773" y="5055140"/>
            <a:ext cx="5605780" cy="569648"/>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054773" y="5716863"/>
            <a:ext cx="5605780" cy="49929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596" y="344481"/>
            <a:ext cx="2383541" cy="1021082"/>
          </a:xfrm>
          <a:prstGeom prst="rect">
            <a:avLst/>
          </a:prstGeom>
        </p:spPr>
      </p:pic>
    </p:spTree>
    <p:extLst>
      <p:ext uri="{BB962C8B-B14F-4D97-AF65-F5344CB8AC3E}">
        <p14:creationId xmlns:p14="http://schemas.microsoft.com/office/powerpoint/2010/main" val="2834432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35277" y="2283840"/>
            <a:ext cx="2238620" cy="4187763"/>
          </a:xfrm>
          <a:prstGeom prst="rect">
            <a:avLst/>
          </a:prstGeom>
          <a:solidFill>
            <a:schemeClr val="accent6"/>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35277" y="1"/>
            <a:ext cx="2238620" cy="2283840"/>
          </a:xfrm>
          <a:prstGeom prst="rect">
            <a:avLst/>
          </a:prstGeom>
          <a:solidFill>
            <a:srgbClr val="F8BF56"/>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8" name="Rectangle 17"/>
          <p:cNvSpPr/>
          <p:nvPr userDrawn="1"/>
        </p:nvSpPr>
        <p:spPr>
          <a:xfrm>
            <a:off x="-47035" y="6451613"/>
            <a:ext cx="9208008"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3795" y="1184667"/>
            <a:ext cx="2383541" cy="1021082"/>
          </a:xfrm>
          <a:prstGeom prst="rect">
            <a:avLst/>
          </a:prstGeom>
        </p:spPr>
      </p:pic>
    </p:spTree>
    <p:extLst>
      <p:ext uri="{BB962C8B-B14F-4D97-AF65-F5344CB8AC3E}">
        <p14:creationId xmlns:p14="http://schemas.microsoft.com/office/powerpoint/2010/main" val="88718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64598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10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85139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rPr>
                <a:t>CONFIDENTIAL AND PROPRIETARY</a:t>
              </a:r>
            </a:p>
            <a:p>
              <a:pPr defTabSz="821202" eaLnBrk="0" hangingPunct="0"/>
              <a:r>
                <a:rPr lang="en-US" sz="816" dirty="0">
                  <a:solidFill>
                    <a:srgbClr val="000000"/>
                  </a:solidFill>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53802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3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147886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5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232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rPr>
                <a:t>CONFIDENTIAL AND PROPRIETARY</a:t>
              </a:r>
            </a:p>
            <a:p>
              <a:pPr defTabSz="821202" eaLnBrk="0" hangingPunct="0"/>
              <a:r>
                <a:rPr lang="en-US" sz="816" dirty="0">
                  <a:solidFill>
                    <a:srgbClr val="000000"/>
                  </a:solidFill>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3487901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8.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2.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ags" Target="../tags/tag5.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vmlDrawing" Target="../drawings/vmlDrawing4.vml"/><Relationship Id="rId2" Type="http://schemas.openxmlformats.org/officeDocument/2006/relationships/slideLayout" Target="../slideLayouts/slideLayout10.xml"/><Relationship Id="rId16"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3.xml"/><Relationship Id="rId5" Type="http://schemas.openxmlformats.org/officeDocument/2006/relationships/slideLayout" Target="../slideLayouts/slideLayout13.xml"/><Relationship Id="rId15" Type="http://schemas.openxmlformats.org/officeDocument/2006/relationships/image" Target="../media/image6.emf"/><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12619" y="6480094"/>
            <a:ext cx="744364" cy="318877"/>
          </a:xfrm>
          <a:prstGeom prst="rect">
            <a:avLst/>
          </a:prstGeom>
        </p:spPr>
      </p:pic>
    </p:spTree>
    <p:extLst>
      <p:ext uri="{BB962C8B-B14F-4D97-AF65-F5344CB8AC3E}">
        <p14:creationId xmlns:p14="http://schemas.microsoft.com/office/powerpoint/2010/main" val="2963243838"/>
      </p:ext>
    </p:extLst>
  </p:cSld>
  <p:clrMap bg1="lt1" tx1="dk1" bg2="lt2" tx2="dk2" accent1="accent1" accent2="accent2" accent3="accent3" accent4="accent4" accent5="accent5" accent6="accent6" hlink="hlink" folHlink="folHlink"/>
  <p:sldLayoutIdLst>
    <p:sldLayoutId id="2147483790" r:id="rId1"/>
    <p:sldLayoutId id="2147483794" r:id="rId2"/>
    <p:sldLayoutId id="2147483788" r:id="rId3"/>
    <p:sldLayoutId id="2147483793" r:id="rId4"/>
    <p:sldLayoutId id="2147483795" r:id="rId5"/>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6"/>
            </p:custDataLst>
            <p:extLst>
              <p:ext uri="{D42A27DB-BD31-4B8C-83A1-F6EECF244321}">
                <p14:modId xmlns:p14="http://schemas.microsoft.com/office/powerpoint/2010/main" val="5043151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0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algn="r">
              <a:buFont typeface="Wingdings" panose="05000000000000000000" pitchFamily="2" charset="2"/>
              <a:buNone/>
            </a:pPr>
            <a:fld id="{875E1BC9-AFED-45F7-883E-56D4DC3C4571}" type="slidenum">
              <a:rPr lang="en-US" sz="900" smtClean="0">
                <a:solidFill>
                  <a:srgbClr val="FFFFFF"/>
                </a:solidFill>
                <a:latin typeface="Arial" panose="020B0604020202020204" pitchFamily="34" charset="0"/>
                <a:cs typeface="Arial" panose="020B0604020202020204" pitchFamily="34" charset="0"/>
              </a:rPr>
              <a:pPr algn="r">
                <a:buFont typeface="Wingdings" panose="05000000000000000000" pitchFamily="2" charset="2"/>
                <a:buNone/>
              </a:pPr>
              <a:t>‹#›</a:t>
            </a:fld>
            <a:endParaRPr lang="en-US" sz="9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7722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02"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algn="r">
              <a:buFont typeface="Wingdings" panose="05000000000000000000" pitchFamily="2" charset="2"/>
              <a:buNone/>
            </a:pPr>
            <a:fld id="{875E1BC9-AFED-45F7-883E-56D4DC3C4571}" type="slidenum">
              <a:rPr lang="en-US" sz="900" smtClean="0">
                <a:solidFill>
                  <a:srgbClr val="FFFFFF"/>
                </a:solidFill>
                <a:latin typeface="Arial" panose="020B0604020202020204" pitchFamily="34" charset="0"/>
                <a:cs typeface="Arial" panose="020B0604020202020204" pitchFamily="34" charset="0"/>
              </a:rPr>
              <a:pPr algn="r">
                <a:buFont typeface="Wingdings" panose="05000000000000000000" pitchFamily="2" charset="2"/>
                <a:buNone/>
              </a:pPr>
              <a:t>‹#›</a:t>
            </a:fld>
            <a:endParaRPr lang="en-US" sz="9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28710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hyperlink" Target="https://hub.bmc.org/news-events/announcements/infor-ap-invoice-approval-improvements-going-live-july-21"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mailto:ComplianceHelp@bmc.org"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mailto:DG-ComplianceHelp@BMC.org" TargetMode="External"/><Relationship Id="rId7" Type="http://schemas.openxmlformats.org/officeDocument/2006/relationships/hyperlink" Target="mailto:Jami.Wood@bmc.org"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hyperlink" Target="https://hub.bmc.org/departments/compliance/research-compliance" TargetMode="External"/><Relationship Id="rId5" Type="http://schemas.openxmlformats.org/officeDocument/2006/relationships/hyperlink" Target="mailto:COI-Compliance@BMC.org" TargetMode="External"/><Relationship Id="rId4" Type="http://schemas.openxmlformats.org/officeDocument/2006/relationships/hyperlink" Target="mailto:DG-Research_Compliance@BMC.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hyperlink" Target="https://airtable.com/shrwoEWUWetzKLSI6" TargetMode="Externa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s://share.bmc.org/InforAndRelatedFinancialSystemsTraining/Research%20and%20Grants%20Training%20Material/Research%20Budget%20Status%20Report%20(BSR)%20Job%20Aid%20v1.6.pdf" TargetMode="External"/><Relationship Id="rId2" Type="http://schemas.openxmlformats.org/officeDocument/2006/relationships/hyperlink" Target="http://share.bmc.org/InforAndRelatedFinancialSystemsTraining/default.aspx" TargetMode="External"/><Relationship Id="rId1" Type="http://schemas.openxmlformats.org/officeDocument/2006/relationships/slideLayout" Target="../slideLayouts/slideLayout13.xml"/><Relationship Id="rId4" Type="http://schemas.openxmlformats.org/officeDocument/2006/relationships/hyperlink" Target="https://share.bmc.org/InforAndRelatedFinancialSystemsTraining/Shared%20Documents/How%20to%20gain%20Access%20to%20Infor%20Guide%201.3.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4054" y="2693233"/>
            <a:ext cx="6383579" cy="502445"/>
          </a:xfrm>
        </p:spPr>
        <p:txBody>
          <a:bodyPr/>
          <a:lstStyle/>
          <a:p>
            <a:r>
              <a:rPr lang="en-US" dirty="0" smtClean="0"/>
              <a:t>August 10</a:t>
            </a:r>
            <a:r>
              <a:rPr lang="en-US" baseline="30000" dirty="0" smtClean="0"/>
              <a:t>th</a:t>
            </a:r>
            <a:r>
              <a:rPr lang="en-US" dirty="0" smtClean="0"/>
              <a:t> Research Admin Meeting</a:t>
            </a:r>
            <a:endParaRPr lang="en-US" dirty="0"/>
          </a:p>
        </p:txBody>
      </p:sp>
    </p:spTree>
    <p:extLst>
      <p:ext uri="{BB962C8B-B14F-4D97-AF65-F5344CB8AC3E}">
        <p14:creationId xmlns:p14="http://schemas.microsoft.com/office/powerpoint/2010/main" val="1357395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29" y="960582"/>
            <a:ext cx="8754413" cy="5356951"/>
          </a:xfrm>
        </p:spPr>
        <p:txBody>
          <a:bodyPr/>
          <a:lstStyle/>
          <a:p>
            <a:r>
              <a:rPr lang="en-US" sz="1800" dirty="0" smtClean="0"/>
              <a:t>Edited email alerts and notifications for invoice approval to make them clearer and provide more information (e.g., more info on the invoice, link to training in Workday)</a:t>
            </a:r>
          </a:p>
          <a:p>
            <a:endParaRPr lang="en-US" sz="1800" dirty="0" smtClean="0"/>
          </a:p>
          <a:p>
            <a:r>
              <a:rPr lang="en-US" sz="1800" dirty="0" smtClean="0"/>
              <a:t>BUMG approval flows will be based on the cost center only, not cost center and project combined</a:t>
            </a:r>
          </a:p>
          <a:p>
            <a:pPr lvl="1"/>
            <a:r>
              <a:rPr lang="en-US" sz="1800" dirty="0" smtClean="0"/>
              <a:t>No change to Research/Funds and other company 1 approval flows – project will determine the approvers</a:t>
            </a:r>
          </a:p>
          <a:p>
            <a:endParaRPr lang="en-US" sz="1800" dirty="0" smtClean="0"/>
          </a:p>
          <a:p>
            <a:r>
              <a:rPr lang="en-US" sz="1800" dirty="0" smtClean="0"/>
              <a:t>Time outs – more specifically, invoice approvals (other than sub-contractor invoices) will time out and move up to the next level after a specific number of business days if the invoice has not been approved or rejected</a:t>
            </a:r>
          </a:p>
          <a:p>
            <a:pPr lvl="1"/>
            <a:r>
              <a:rPr lang="en-US" sz="1800" dirty="0" smtClean="0"/>
              <a:t>Weekends do not count in the timeout calculation </a:t>
            </a:r>
          </a:p>
          <a:p>
            <a:pPr lvl="1"/>
            <a:endParaRPr lang="en-US" sz="1800" dirty="0"/>
          </a:p>
          <a:p>
            <a:r>
              <a:rPr lang="en-US" sz="1800" dirty="0" smtClean="0"/>
              <a:t>See the HUB here for more details:</a:t>
            </a:r>
          </a:p>
          <a:p>
            <a:pPr lvl="1"/>
            <a:r>
              <a:rPr lang="en-US" sz="1800" b="1" dirty="0">
                <a:hlinkClick r:id="rId2"/>
              </a:rPr>
              <a:t>https://hub.bmc.org/news-events/announcements/infor-ap-invoice-approval-improvements-going-live-july-21</a:t>
            </a:r>
            <a:endParaRPr lang="en-US" sz="1800" b="1" dirty="0"/>
          </a:p>
        </p:txBody>
      </p:sp>
      <p:sp>
        <p:nvSpPr>
          <p:cNvPr id="4" name="Title 3"/>
          <p:cNvSpPr>
            <a:spLocks noGrp="1"/>
          </p:cNvSpPr>
          <p:nvPr>
            <p:ph type="title"/>
          </p:nvPr>
        </p:nvSpPr>
        <p:spPr/>
        <p:txBody>
          <a:bodyPr/>
          <a:lstStyle/>
          <a:p>
            <a:r>
              <a:rPr lang="en-US" sz="2400" dirty="0" smtClean="0"/>
              <a:t>Other Updates to </a:t>
            </a:r>
            <a:r>
              <a:rPr lang="en-US" sz="2400" dirty="0"/>
              <a:t>I</a:t>
            </a:r>
            <a:r>
              <a:rPr lang="en-US" sz="2400" dirty="0" smtClean="0"/>
              <a:t>nvoice Approvals (deployed 7/26/21)</a:t>
            </a:r>
            <a:endParaRPr lang="en-US" sz="2400" dirty="0"/>
          </a:p>
        </p:txBody>
      </p:sp>
    </p:spTree>
    <p:extLst>
      <p:ext uri="{BB962C8B-B14F-4D97-AF65-F5344CB8AC3E}">
        <p14:creationId xmlns:p14="http://schemas.microsoft.com/office/powerpoint/2010/main" val="2769856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t>Vendor Information</a:t>
            </a:r>
            <a:endParaRPr lang="en-US" sz="2400" dirty="0"/>
          </a:p>
        </p:txBody>
      </p:sp>
      <p:sp>
        <p:nvSpPr>
          <p:cNvPr id="3" name="Content Placeholder 2"/>
          <p:cNvSpPr>
            <a:spLocks noGrp="1"/>
          </p:cNvSpPr>
          <p:nvPr>
            <p:ph idx="1"/>
          </p:nvPr>
        </p:nvSpPr>
        <p:spPr>
          <a:xfrm>
            <a:off x="173829" y="1047613"/>
            <a:ext cx="8754413" cy="5175176"/>
          </a:xfrm>
        </p:spPr>
        <p:txBody>
          <a:bodyPr/>
          <a:lstStyle/>
          <a:p>
            <a:r>
              <a:rPr lang="en-US" dirty="0" smtClean="0"/>
              <a:t>The Vendor Distribution report is now available on the Management Reports tab </a:t>
            </a:r>
            <a:r>
              <a:rPr lang="en-US" dirty="0"/>
              <a:t>for both cost centers and </a:t>
            </a:r>
            <a:r>
              <a:rPr lang="en-US" dirty="0" smtClean="0"/>
              <a:t>projects, as </a:t>
            </a:r>
            <a:r>
              <a:rPr lang="en-US" dirty="0"/>
              <a:t>well as </a:t>
            </a:r>
            <a:r>
              <a:rPr lang="en-US" dirty="0" smtClean="0"/>
              <a:t>on the </a:t>
            </a:r>
            <a:r>
              <a:rPr lang="en-US" dirty="0"/>
              <a:t>Research Reports </a:t>
            </a:r>
            <a:r>
              <a:rPr lang="en-US" dirty="0" smtClean="0"/>
              <a:t>tab </a:t>
            </a:r>
          </a:p>
          <a:p>
            <a:r>
              <a:rPr lang="en-US" dirty="0" smtClean="0"/>
              <a:t>Vendor Lookup was added to the Management Reports tab, which allows you to look up vendors or see the entire list of vendors</a:t>
            </a:r>
          </a:p>
          <a:p>
            <a:endParaRPr lang="en-US" dirty="0" smtClean="0"/>
          </a:p>
          <a:p>
            <a:endParaRPr lang="en-US" dirty="0"/>
          </a:p>
        </p:txBody>
      </p:sp>
      <p:pic>
        <p:nvPicPr>
          <p:cNvPr id="7" name="Picture 6"/>
          <p:cNvPicPr>
            <a:picLocks noChangeAspect="1"/>
          </p:cNvPicPr>
          <p:nvPr/>
        </p:nvPicPr>
        <p:blipFill>
          <a:blip r:embed="rId2"/>
          <a:stretch>
            <a:fillRect/>
          </a:stretch>
        </p:blipFill>
        <p:spPr>
          <a:xfrm>
            <a:off x="2580656" y="2237535"/>
            <a:ext cx="3270418" cy="1790792"/>
          </a:xfrm>
          <a:prstGeom prst="rect">
            <a:avLst/>
          </a:prstGeom>
        </p:spPr>
      </p:pic>
      <p:pic>
        <p:nvPicPr>
          <p:cNvPr id="9" name="Picture 8"/>
          <p:cNvPicPr>
            <a:picLocks noChangeAspect="1"/>
          </p:cNvPicPr>
          <p:nvPr/>
        </p:nvPicPr>
        <p:blipFill>
          <a:blip r:embed="rId3"/>
          <a:stretch>
            <a:fillRect/>
          </a:stretch>
        </p:blipFill>
        <p:spPr>
          <a:xfrm>
            <a:off x="552568" y="4237240"/>
            <a:ext cx="7037834" cy="2080292"/>
          </a:xfrm>
          <a:prstGeom prst="rect">
            <a:avLst/>
          </a:prstGeom>
        </p:spPr>
      </p:pic>
    </p:spTree>
    <p:extLst>
      <p:ext uri="{BB962C8B-B14F-4D97-AF65-F5344CB8AC3E}">
        <p14:creationId xmlns:p14="http://schemas.microsoft.com/office/powerpoint/2010/main" val="1346915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5874" y="3105355"/>
            <a:ext cx="6538125" cy="1981800"/>
          </a:xfrm>
        </p:spPr>
        <p:txBody>
          <a:bodyPr/>
          <a:lstStyle/>
          <a:p>
            <a:pPr lvl="0"/>
            <a:r>
              <a:rPr lang="en-US" dirty="0" smtClean="0"/>
              <a:t>Pre-award </a:t>
            </a:r>
            <a:r>
              <a:rPr lang="en-US" dirty="0"/>
              <a:t>and Research Finance </a:t>
            </a:r>
            <a:r>
              <a:rPr lang="en-US" dirty="0" smtClean="0"/>
              <a:t>updates</a:t>
            </a:r>
            <a:br>
              <a:rPr lang="en-US" dirty="0" smtClean="0"/>
            </a:br>
            <a:r>
              <a:rPr lang="en-US" sz="2000" dirty="0" smtClean="0"/>
              <a:t>Stephanie Wasserman</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3301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5248" y="3201247"/>
            <a:ext cx="5605780" cy="1139296"/>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Clinical Trial Office update</a:t>
            </a:r>
            <a:br>
              <a:rPr lang="en-US" dirty="0" smtClean="0"/>
            </a:br>
            <a:r>
              <a:rPr lang="en-US" dirty="0" smtClean="0"/>
              <a:t/>
            </a:r>
            <a:br>
              <a:rPr lang="en-US" dirty="0" smtClean="0"/>
            </a:br>
            <a:r>
              <a:rPr lang="en-US" sz="1800" b="0" i="1" dirty="0" smtClean="0">
                <a:solidFill>
                  <a:schemeClr val="tx1"/>
                </a:solidFill>
              </a:rPr>
              <a:t>Because </a:t>
            </a:r>
            <a:r>
              <a:rPr lang="en-US" sz="1800" b="0" i="1" dirty="0">
                <a:solidFill>
                  <a:schemeClr val="tx1"/>
                </a:solidFill>
              </a:rPr>
              <a:t>research must be inclusive to be exceptional</a:t>
            </a:r>
            <a:r>
              <a:rPr lang="en-US" i="1" dirty="0">
                <a:solidFill>
                  <a:schemeClr val="tx1"/>
                </a:solidFill>
              </a:rPr>
              <a:t/>
            </a:r>
            <a:br>
              <a:rPr lang="en-US" i="1" dirty="0">
                <a:solidFill>
                  <a:schemeClr val="tx1"/>
                </a:solidFill>
              </a:rPr>
            </a:br>
            <a:endParaRPr lang="en-US" dirty="0"/>
          </a:p>
        </p:txBody>
      </p:sp>
      <p:sp>
        <p:nvSpPr>
          <p:cNvPr id="10" name="Subtitle 2"/>
          <p:cNvSpPr>
            <a:spLocks noGrp="1"/>
          </p:cNvSpPr>
          <p:nvPr>
            <p:ph type="subTitle" idx="1"/>
          </p:nvPr>
        </p:nvSpPr>
        <p:spPr>
          <a:xfrm>
            <a:off x="7005763" y="5853918"/>
            <a:ext cx="1998737" cy="396757"/>
          </a:xfrm>
        </p:spPr>
        <p:txBody>
          <a:bodyPr/>
          <a:lstStyle/>
          <a:p>
            <a:r>
              <a:rPr lang="en-US" dirty="0" smtClean="0">
                <a:solidFill>
                  <a:schemeClr val="tx1"/>
                </a:solidFill>
              </a:rPr>
              <a:t>Aug 10, </a:t>
            </a:r>
            <a:r>
              <a:rPr lang="en-US" dirty="0">
                <a:solidFill>
                  <a:schemeClr val="tx1"/>
                </a:solidFill>
              </a:rPr>
              <a:t>2021</a:t>
            </a:r>
          </a:p>
        </p:txBody>
      </p:sp>
    </p:spTree>
    <p:extLst>
      <p:ext uri="{BB962C8B-B14F-4D97-AF65-F5344CB8AC3E}">
        <p14:creationId xmlns:p14="http://schemas.microsoft.com/office/powerpoint/2010/main" val="269442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42348"/>
            <a:ext cx="9144000" cy="5175176"/>
          </a:xfrm>
        </p:spPr>
        <p:txBody>
          <a:bodyPr/>
          <a:lstStyle/>
          <a:p>
            <a:pPr marL="342900" indent="-342900">
              <a:buFont typeface="+mj-lt"/>
              <a:buAutoNum type="arabicPeriod"/>
            </a:pPr>
            <a:r>
              <a:rPr lang="en-US" sz="1700" dirty="0" smtClean="0"/>
              <a:t>Working with CRRO, legal, and BU/BMC IT to gain access to </a:t>
            </a:r>
            <a:r>
              <a:rPr lang="en-US" sz="1700" dirty="0" err="1" smtClean="0"/>
              <a:t>VeevaVault</a:t>
            </a:r>
            <a:r>
              <a:rPr lang="en-US" sz="1700" dirty="0" smtClean="0"/>
              <a:t>, an </a:t>
            </a:r>
            <a:r>
              <a:rPr lang="en-US" sz="1700" dirty="0" err="1" smtClean="0"/>
              <a:t>eRegulatory</a:t>
            </a:r>
            <a:r>
              <a:rPr lang="en-US" sz="1700" dirty="0" smtClean="0"/>
              <a:t> solution </a:t>
            </a:r>
          </a:p>
          <a:p>
            <a:pPr marL="342900" indent="-342900">
              <a:buFont typeface="+mj-lt"/>
              <a:buAutoNum type="arabicPeriod"/>
            </a:pPr>
            <a:endParaRPr lang="en-US" sz="1700" dirty="0" smtClean="0"/>
          </a:p>
          <a:p>
            <a:pPr marL="342900" indent="-342900">
              <a:buFont typeface="+mj-lt"/>
              <a:buAutoNum type="arabicPeriod"/>
            </a:pPr>
            <a:r>
              <a:rPr lang="en-US" sz="1700" dirty="0" smtClean="0"/>
              <a:t>Senior hospital leadership are working on a strategy to hire a Chief Scientific Officer, CTO is one of many helping to develop content</a:t>
            </a:r>
          </a:p>
          <a:p>
            <a:pPr marL="342900" indent="-342900">
              <a:buFont typeface="+mj-lt"/>
              <a:buAutoNum type="arabicPeriod"/>
            </a:pPr>
            <a:endParaRPr lang="en-US" sz="1700" dirty="0" smtClean="0"/>
          </a:p>
          <a:p>
            <a:pPr marL="342900" indent="-342900">
              <a:buFont typeface="+mj-lt"/>
              <a:buAutoNum type="arabicPeriod"/>
            </a:pPr>
            <a:r>
              <a:rPr lang="en-US" sz="1700" dirty="0" smtClean="0"/>
              <a:t>Equitable clinical research participant stipend options and reevaluation of </a:t>
            </a:r>
            <a:r>
              <a:rPr lang="en-US" sz="1700" dirty="0" err="1" smtClean="0"/>
              <a:t>ClinCard</a:t>
            </a:r>
            <a:r>
              <a:rPr lang="en-US" sz="1700" dirty="0" smtClean="0"/>
              <a:t> </a:t>
            </a:r>
          </a:p>
          <a:p>
            <a:pPr marL="342900" indent="-342900">
              <a:buFont typeface="+mj-lt"/>
              <a:buAutoNum type="arabicPeriod"/>
            </a:pPr>
            <a:endParaRPr lang="en-US" sz="1700" dirty="0" smtClean="0"/>
          </a:p>
          <a:p>
            <a:pPr marL="342900" indent="-342900">
              <a:buFont typeface="+mj-lt"/>
              <a:buAutoNum type="arabicPeriod"/>
            </a:pPr>
            <a:r>
              <a:rPr lang="en-US" sz="1700" dirty="0" smtClean="0"/>
              <a:t>Elevating the need for dedicated clinical research space at BMC </a:t>
            </a:r>
          </a:p>
          <a:p>
            <a:pPr marL="342900" indent="-342900">
              <a:buFont typeface="+mj-lt"/>
              <a:buAutoNum type="arabicPeriod"/>
            </a:pPr>
            <a:endParaRPr lang="en-US" sz="1700" dirty="0" smtClean="0"/>
          </a:p>
          <a:p>
            <a:pPr marL="342900" indent="-342900">
              <a:buFont typeface="+mj-lt"/>
              <a:buAutoNum type="arabicPeriod"/>
            </a:pPr>
            <a:r>
              <a:rPr lang="en-US" sz="1700" dirty="0" smtClean="0"/>
              <a:t>Working on centralizing Ancillary Service process for clinical research </a:t>
            </a:r>
          </a:p>
          <a:p>
            <a:pPr marL="342900" indent="-342900">
              <a:buFont typeface="+mj-lt"/>
              <a:buAutoNum type="arabicPeriod"/>
            </a:pPr>
            <a:endParaRPr lang="en-US" sz="1700" dirty="0" smtClean="0"/>
          </a:p>
          <a:p>
            <a:pPr marL="342900" indent="-342900">
              <a:buFont typeface="+mj-lt"/>
              <a:buAutoNum type="arabicPeriod"/>
            </a:pPr>
            <a:r>
              <a:rPr lang="en-US" sz="1700" dirty="0" smtClean="0"/>
              <a:t>Helping to support an internal Clinical Research Billing Compliance Audit </a:t>
            </a:r>
          </a:p>
          <a:p>
            <a:pPr marL="342900" indent="-342900">
              <a:buFont typeface="+mj-lt"/>
              <a:buAutoNum type="arabicPeriod"/>
            </a:pPr>
            <a:endParaRPr lang="en-US" sz="1700" dirty="0" smtClean="0"/>
          </a:p>
          <a:p>
            <a:pPr marL="342900" indent="-342900">
              <a:buFont typeface="+mj-lt"/>
              <a:buAutoNum type="arabicPeriod"/>
            </a:pPr>
            <a:r>
              <a:rPr lang="en-US" sz="1700" dirty="0" err="1" smtClean="0"/>
              <a:t>Velos</a:t>
            </a:r>
            <a:r>
              <a:rPr lang="en-US" sz="1700" dirty="0" smtClean="0"/>
              <a:t> upgrade for increased functionality </a:t>
            </a:r>
          </a:p>
          <a:p>
            <a:pPr marL="342900" indent="-342900">
              <a:buFont typeface="+mj-lt"/>
              <a:buAutoNum type="arabicPeriod"/>
            </a:pPr>
            <a:endParaRPr lang="en-US" sz="1800" dirty="0"/>
          </a:p>
        </p:txBody>
      </p:sp>
      <p:sp>
        <p:nvSpPr>
          <p:cNvPr id="3" name="Title 2"/>
          <p:cNvSpPr>
            <a:spLocks noGrp="1"/>
          </p:cNvSpPr>
          <p:nvPr>
            <p:ph type="title"/>
          </p:nvPr>
        </p:nvSpPr>
        <p:spPr/>
        <p:txBody>
          <a:bodyPr/>
          <a:lstStyle/>
          <a:p>
            <a:r>
              <a:rPr lang="en-US" dirty="0" smtClean="0"/>
              <a:t>Clinical trial office priority projects</a:t>
            </a:r>
            <a:endParaRPr lang="en-US" dirty="0"/>
          </a:p>
        </p:txBody>
      </p:sp>
    </p:spTree>
    <p:extLst>
      <p:ext uri="{BB962C8B-B14F-4D97-AF65-F5344CB8AC3E}">
        <p14:creationId xmlns:p14="http://schemas.microsoft.com/office/powerpoint/2010/main" val="591848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lstStyle/>
          <a:p>
            <a:r>
              <a:rPr lang="en-US" dirty="0" smtClean="0"/>
              <a:t>Research Operations central administration supports research at BMC or by BMC investigators, compliant research requires many partnerships across BMC and BU campuses </a:t>
            </a:r>
            <a:endParaRPr lang="en-US" dirty="0"/>
          </a:p>
        </p:txBody>
      </p:sp>
      <p:pic>
        <p:nvPicPr>
          <p:cNvPr id="5" name="Picture 4"/>
          <p:cNvPicPr>
            <a:picLocks noChangeAspect="1"/>
          </p:cNvPicPr>
          <p:nvPr/>
        </p:nvPicPr>
        <p:blipFill>
          <a:blip r:embed="rId2"/>
          <a:stretch>
            <a:fillRect/>
          </a:stretch>
        </p:blipFill>
        <p:spPr>
          <a:xfrm>
            <a:off x="0" y="993683"/>
            <a:ext cx="9144000" cy="5136356"/>
          </a:xfrm>
          <a:prstGeom prst="rect">
            <a:avLst/>
          </a:prstGeom>
        </p:spPr>
      </p:pic>
    </p:spTree>
    <p:extLst>
      <p:ext uri="{BB962C8B-B14F-4D97-AF65-F5344CB8AC3E}">
        <p14:creationId xmlns:p14="http://schemas.microsoft.com/office/powerpoint/2010/main" val="371535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5874" y="3105355"/>
            <a:ext cx="6538125" cy="1543917"/>
          </a:xfrm>
        </p:spPr>
        <p:txBody>
          <a:bodyPr/>
          <a:lstStyle/>
          <a:p>
            <a:pPr lvl="0"/>
            <a:r>
              <a:rPr lang="en-US" dirty="0" smtClean="0"/>
              <a:t>RIS / ITS updates</a:t>
            </a:r>
            <a:br>
              <a:rPr lang="en-US" dirty="0" smtClean="0"/>
            </a:br>
            <a:r>
              <a:rPr lang="en-US" sz="2000" dirty="0" smtClean="0"/>
              <a:t>Christopher Sullivan</a:t>
            </a:r>
            <a:endParaRPr lang="en-US" sz="2000" dirty="0"/>
          </a:p>
        </p:txBody>
      </p:sp>
    </p:spTree>
    <p:extLst>
      <p:ext uri="{BB962C8B-B14F-4D97-AF65-F5344CB8AC3E}">
        <p14:creationId xmlns:p14="http://schemas.microsoft.com/office/powerpoint/2010/main" val="1615403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5874" y="3105356"/>
            <a:ext cx="5844789" cy="2157524"/>
          </a:xfrm>
        </p:spPr>
        <p:txBody>
          <a:bodyPr/>
          <a:lstStyle/>
          <a:p>
            <a:r>
              <a:rPr lang="en-US" altLang="en-US" sz="2800" dirty="0" smtClean="0"/>
              <a:t>Research Compliance Updates</a:t>
            </a:r>
            <a:r>
              <a:rPr lang="en-US" altLang="en-US" b="0" i="1" dirty="0" smtClean="0"/>
              <a:t/>
            </a:r>
            <a:br>
              <a:rPr lang="en-US" altLang="en-US" b="0" i="1" dirty="0" smtClean="0"/>
            </a:br>
            <a:r>
              <a:rPr lang="en-US" altLang="en-US" sz="2000" b="0" i="1" dirty="0" smtClean="0"/>
              <a:t/>
            </a:r>
            <a:br>
              <a:rPr lang="en-US" altLang="en-US" sz="2000" b="0" i="1" dirty="0" smtClean="0"/>
            </a:br>
            <a:r>
              <a:rPr lang="en-US" altLang="en-US" sz="2000" b="0" i="1" dirty="0" smtClean="0"/>
              <a:t/>
            </a:r>
            <a:br>
              <a:rPr lang="en-US" altLang="en-US" sz="2000" b="0" i="1" dirty="0" smtClean="0"/>
            </a:br>
            <a:r>
              <a:rPr lang="en-US" altLang="en-US" sz="2000" b="0" i="1" dirty="0"/>
              <a:t/>
            </a:r>
            <a:br>
              <a:rPr lang="en-US" altLang="en-US" sz="2000" b="0" i="1" dirty="0"/>
            </a:br>
            <a:r>
              <a:rPr lang="en-US" altLang="en-US" sz="2000" dirty="0" smtClean="0"/>
              <a:t>Jami Wood</a:t>
            </a:r>
            <a:r>
              <a:rPr lang="en-US" altLang="en-US" sz="2000" b="0" dirty="0" smtClean="0"/>
              <a:t>, MBA, CHC, CCRP</a:t>
            </a:r>
            <a:br>
              <a:rPr lang="en-US" altLang="en-US" sz="2000" b="0" dirty="0" smtClean="0"/>
            </a:br>
            <a:r>
              <a:rPr lang="en-US" altLang="en-US" sz="2000" b="0" dirty="0" smtClean="0"/>
              <a:t>Research Compliance Officer</a:t>
            </a:r>
            <a:endParaRPr lang="en-US" sz="2000" b="0" dirty="0"/>
          </a:p>
        </p:txBody>
      </p:sp>
      <p:sp>
        <p:nvSpPr>
          <p:cNvPr id="10" name="Subtitle 2"/>
          <p:cNvSpPr>
            <a:spLocks noGrp="1"/>
          </p:cNvSpPr>
          <p:nvPr>
            <p:ph type="subTitle" idx="1"/>
          </p:nvPr>
        </p:nvSpPr>
        <p:spPr>
          <a:xfrm>
            <a:off x="2605874" y="5364480"/>
            <a:ext cx="5036084" cy="286232"/>
          </a:xfrm>
        </p:spPr>
        <p:txBody>
          <a:bodyPr/>
          <a:lstStyle/>
          <a:p>
            <a:r>
              <a:rPr lang="en-US" sz="1400" dirty="0" smtClean="0">
                <a:solidFill>
                  <a:schemeClr val="tx2"/>
                </a:solidFill>
              </a:rPr>
              <a:t>Date: August 10, 2021</a:t>
            </a:r>
          </a:p>
        </p:txBody>
      </p:sp>
    </p:spTree>
    <p:extLst>
      <p:ext uri="{BB962C8B-B14F-4D97-AF65-F5344CB8AC3E}">
        <p14:creationId xmlns:p14="http://schemas.microsoft.com/office/powerpoint/2010/main" val="603305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29" y="1142356"/>
            <a:ext cx="8754413" cy="5142533"/>
          </a:xfrm>
        </p:spPr>
        <p:txBody>
          <a:bodyPr/>
          <a:lstStyle/>
          <a:p>
            <a:r>
              <a:rPr lang="en-US" sz="2000" dirty="0" smtClean="0"/>
              <a:t>Research Compliance Team &amp; Responsibilities</a:t>
            </a:r>
          </a:p>
          <a:p>
            <a:pPr marL="0" indent="0">
              <a:buNone/>
            </a:pPr>
            <a:endParaRPr lang="en-US" sz="2000" dirty="0" smtClean="0"/>
          </a:p>
          <a:p>
            <a:r>
              <a:rPr lang="en-US" sz="2000" dirty="0" smtClean="0"/>
              <a:t>Effective Research Compliance Program</a:t>
            </a:r>
          </a:p>
          <a:p>
            <a:endParaRPr lang="en-US" sz="2000" dirty="0" smtClean="0"/>
          </a:p>
          <a:p>
            <a:r>
              <a:rPr lang="en-US" sz="2000" dirty="0" smtClean="0"/>
              <a:t>Research Compliance Work Plan (2021)</a:t>
            </a:r>
          </a:p>
          <a:p>
            <a:pPr marL="0" indent="0">
              <a:buNone/>
            </a:pPr>
            <a:endParaRPr lang="en-US" sz="2000" dirty="0" smtClean="0"/>
          </a:p>
          <a:p>
            <a:r>
              <a:rPr lang="en-US" sz="2000" dirty="0" smtClean="0"/>
              <a:t>Upcoming Research &amp; COI Initiatives (2021)</a:t>
            </a:r>
          </a:p>
          <a:p>
            <a:endParaRPr lang="en-US" sz="2000" dirty="0"/>
          </a:p>
          <a:p>
            <a:pPr marL="0" indent="0">
              <a:buNone/>
            </a:pPr>
            <a:endParaRPr lang="en-US" sz="2000" dirty="0" smtClean="0"/>
          </a:p>
          <a:p>
            <a:pPr marL="0" indent="0">
              <a:buNone/>
            </a:pPr>
            <a:endParaRPr lang="en-US" sz="2000" dirty="0" smtClean="0"/>
          </a:p>
          <a:p>
            <a:pPr marL="0" indent="0">
              <a:buNone/>
            </a:pPr>
            <a:endParaRPr lang="en-US" sz="2000" dirty="0" smtClean="0"/>
          </a:p>
          <a:p>
            <a:endParaRPr lang="en-US" sz="2000" dirty="0"/>
          </a:p>
        </p:txBody>
      </p:sp>
      <p:sp>
        <p:nvSpPr>
          <p:cNvPr id="3" name="Title 2"/>
          <p:cNvSpPr>
            <a:spLocks noGrp="1"/>
          </p:cNvSpPr>
          <p:nvPr>
            <p:ph type="title"/>
          </p:nvPr>
        </p:nvSpPr>
        <p:spPr/>
        <p:txBody>
          <a:bodyPr/>
          <a:lstStyle/>
          <a:p>
            <a:r>
              <a:rPr lang="en-US" dirty="0" smtClean="0"/>
              <a:t>Agenda	</a:t>
            </a:r>
            <a:endParaRPr lang="en-US" dirty="0"/>
          </a:p>
        </p:txBody>
      </p:sp>
    </p:spTree>
    <p:extLst>
      <p:ext uri="{BB962C8B-B14F-4D97-AF65-F5344CB8AC3E}">
        <p14:creationId xmlns:p14="http://schemas.microsoft.com/office/powerpoint/2010/main" val="74788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76200"/>
            <a:ext cx="9448800" cy="6934200"/>
          </a:xfrm>
          <a:prstGeom prst="rect">
            <a:avLst/>
          </a:prstGeom>
          <a:ln w="3175"/>
        </p:spPr>
      </p:sp>
      <p:sp>
        <p:nvSpPr>
          <p:cNvPr id="10" name="Freeform 9"/>
          <p:cNvSpPr/>
          <p:nvPr/>
        </p:nvSpPr>
        <p:spPr>
          <a:xfrm>
            <a:off x="4153223" y="590570"/>
            <a:ext cx="91440" cy="322979"/>
          </a:xfrm>
          <a:custGeom>
            <a:avLst/>
            <a:gdLst/>
            <a:ahLst/>
            <a:cxnLst/>
            <a:rect l="0" t="0" r="0" b="0"/>
            <a:pathLst>
              <a:path>
                <a:moveTo>
                  <a:pt x="127200" y="0"/>
                </a:moveTo>
                <a:lnTo>
                  <a:pt x="127200" y="322979"/>
                </a:lnTo>
                <a:lnTo>
                  <a:pt x="45720" y="322979"/>
                </a:lnTo>
              </a:path>
            </a:pathLst>
          </a:custGeom>
          <a:noFill/>
          <a:ln w="19050" cmpd="sng">
            <a:solidFill>
              <a:srgbClr val="008000"/>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7006554" y="2198379"/>
            <a:ext cx="1157817" cy="164709"/>
          </a:xfrm>
          <a:custGeom>
            <a:avLst/>
            <a:gdLst/>
            <a:ahLst/>
            <a:cxnLst/>
            <a:rect l="0" t="0" r="0" b="0"/>
            <a:pathLst>
              <a:path>
                <a:moveTo>
                  <a:pt x="0" y="164709"/>
                </a:moveTo>
                <a:lnTo>
                  <a:pt x="1157817" y="0"/>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7006554" y="2363089"/>
            <a:ext cx="336323" cy="2901370"/>
          </a:xfrm>
          <a:custGeom>
            <a:avLst/>
            <a:gdLst/>
            <a:ahLst/>
            <a:cxnLst/>
            <a:rect l="0" t="0" r="0" b="0"/>
            <a:pathLst>
              <a:path>
                <a:moveTo>
                  <a:pt x="0" y="0"/>
                </a:moveTo>
                <a:lnTo>
                  <a:pt x="0" y="2901370"/>
                </a:lnTo>
                <a:lnTo>
                  <a:pt x="336323" y="2901370"/>
                </a:lnTo>
              </a:path>
            </a:pathLst>
          </a:custGeom>
          <a:noFill/>
          <a:ln w="19050" cmpd="sng">
            <a:solidFill>
              <a:schemeClr val="tx2">
                <a:lumMod val="60000"/>
                <a:lumOff val="40000"/>
              </a:schemeClr>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7006554" y="2363089"/>
            <a:ext cx="262601" cy="2264082"/>
          </a:xfrm>
          <a:custGeom>
            <a:avLst/>
            <a:gdLst/>
            <a:ahLst/>
            <a:cxnLst/>
            <a:rect l="0" t="0" r="0" b="0"/>
            <a:pathLst>
              <a:path>
                <a:moveTo>
                  <a:pt x="0" y="0"/>
                </a:moveTo>
                <a:lnTo>
                  <a:pt x="0" y="2264082"/>
                </a:lnTo>
                <a:lnTo>
                  <a:pt x="262601" y="2264082"/>
                </a:lnTo>
              </a:path>
            </a:pathLst>
          </a:custGeom>
          <a:noFill/>
          <a:ln w="19050" cmpd="sng">
            <a:solidFill>
              <a:schemeClr val="tx2">
                <a:lumMod val="60000"/>
                <a:lumOff val="40000"/>
              </a:schemeClr>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7006554" y="2363089"/>
            <a:ext cx="302079" cy="1014077"/>
          </a:xfrm>
          <a:custGeom>
            <a:avLst/>
            <a:gdLst/>
            <a:ahLst/>
            <a:cxnLst/>
            <a:rect l="0" t="0" r="0" b="0"/>
            <a:pathLst>
              <a:path>
                <a:moveTo>
                  <a:pt x="0" y="0"/>
                </a:moveTo>
                <a:lnTo>
                  <a:pt x="0" y="1014077"/>
                </a:lnTo>
                <a:lnTo>
                  <a:pt x="302079" y="1014077"/>
                </a:lnTo>
              </a:path>
            </a:pathLst>
          </a:custGeom>
          <a:noFill/>
          <a:ln w="19050" cmpd="sng">
            <a:solidFill>
              <a:schemeClr val="tx2">
                <a:lumMod val="60000"/>
                <a:lumOff val="40000"/>
              </a:schemeClr>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7006554" y="2363089"/>
            <a:ext cx="262601" cy="363873"/>
          </a:xfrm>
          <a:custGeom>
            <a:avLst/>
            <a:gdLst/>
            <a:ahLst/>
            <a:cxnLst/>
            <a:rect l="0" t="0" r="0" b="0"/>
            <a:pathLst>
              <a:path>
                <a:moveTo>
                  <a:pt x="0" y="0"/>
                </a:moveTo>
                <a:lnTo>
                  <a:pt x="0" y="363873"/>
                </a:lnTo>
                <a:lnTo>
                  <a:pt x="262601" y="363873"/>
                </a:lnTo>
              </a:path>
            </a:pathLst>
          </a:custGeom>
          <a:noFill/>
          <a:ln w="19050" cmpd="sng">
            <a:solidFill>
              <a:schemeClr val="tx2">
                <a:lumMod val="60000"/>
                <a:lumOff val="40000"/>
              </a:schemeClr>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4280424" y="1708047"/>
            <a:ext cx="3151846" cy="176511"/>
          </a:xfrm>
          <a:custGeom>
            <a:avLst/>
            <a:gdLst/>
            <a:ahLst/>
            <a:cxnLst/>
            <a:rect l="0" t="0" r="0" b="0"/>
            <a:pathLst>
              <a:path>
                <a:moveTo>
                  <a:pt x="0" y="0"/>
                </a:moveTo>
                <a:lnTo>
                  <a:pt x="0" y="69178"/>
                </a:lnTo>
                <a:lnTo>
                  <a:pt x="3151846" y="69178"/>
                </a:lnTo>
                <a:lnTo>
                  <a:pt x="3151846" y="176511"/>
                </a:lnTo>
              </a:path>
            </a:pathLst>
          </a:custGeom>
          <a:noFill/>
          <a:ln w="19050" cmpd="sng">
            <a:solidFill>
              <a:srgbClr val="008000"/>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5477346" y="2363713"/>
            <a:ext cx="225005" cy="3213222"/>
          </a:xfrm>
          <a:custGeom>
            <a:avLst/>
            <a:gdLst/>
            <a:ahLst/>
            <a:cxnLst/>
            <a:rect l="0" t="0" r="0" b="0"/>
            <a:pathLst>
              <a:path>
                <a:moveTo>
                  <a:pt x="0" y="0"/>
                </a:moveTo>
                <a:lnTo>
                  <a:pt x="0" y="2556737"/>
                </a:lnTo>
                <a:lnTo>
                  <a:pt x="205070" y="2556737"/>
                </a:lnTo>
              </a:path>
            </a:pathLst>
          </a:custGeom>
          <a:noFill/>
          <a:ln w="19050" cmpd="sng">
            <a:solidFill>
              <a:srgbClr val="FFD956"/>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p:cNvSpPr/>
          <p:nvPr/>
        </p:nvSpPr>
        <p:spPr>
          <a:xfrm>
            <a:off x="5497282" y="2363713"/>
            <a:ext cx="205070" cy="1866404"/>
          </a:xfrm>
          <a:custGeom>
            <a:avLst/>
            <a:gdLst/>
            <a:ahLst/>
            <a:cxnLst/>
            <a:rect l="0" t="0" r="0" b="0"/>
            <a:pathLst>
              <a:path>
                <a:moveTo>
                  <a:pt x="0" y="0"/>
                </a:moveTo>
                <a:lnTo>
                  <a:pt x="0" y="1866404"/>
                </a:lnTo>
                <a:lnTo>
                  <a:pt x="205070" y="1866404"/>
                </a:lnTo>
              </a:path>
            </a:pathLst>
          </a:custGeom>
          <a:noFill/>
          <a:ln w="19050" cmpd="sng">
            <a:solidFill>
              <a:srgbClr val="FFD956"/>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5497282" y="2363713"/>
            <a:ext cx="205070" cy="1176070"/>
          </a:xfrm>
          <a:custGeom>
            <a:avLst/>
            <a:gdLst/>
            <a:ahLst/>
            <a:cxnLst/>
            <a:rect l="0" t="0" r="0" b="0"/>
            <a:pathLst>
              <a:path>
                <a:moveTo>
                  <a:pt x="0" y="0"/>
                </a:moveTo>
                <a:lnTo>
                  <a:pt x="0" y="1176070"/>
                </a:lnTo>
                <a:lnTo>
                  <a:pt x="205070" y="1176070"/>
                </a:lnTo>
              </a:path>
            </a:pathLst>
          </a:custGeom>
          <a:noFill/>
          <a:ln w="19050" cmpd="sng">
            <a:solidFill>
              <a:srgbClr val="FFD956"/>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21"/>
          <p:cNvSpPr/>
          <p:nvPr/>
        </p:nvSpPr>
        <p:spPr>
          <a:xfrm>
            <a:off x="5497282" y="2363713"/>
            <a:ext cx="205070" cy="485736"/>
          </a:xfrm>
          <a:custGeom>
            <a:avLst/>
            <a:gdLst/>
            <a:ahLst/>
            <a:cxnLst/>
            <a:rect l="0" t="0" r="0" b="0"/>
            <a:pathLst>
              <a:path>
                <a:moveTo>
                  <a:pt x="0" y="0"/>
                </a:moveTo>
                <a:lnTo>
                  <a:pt x="0" y="485736"/>
                </a:lnTo>
                <a:lnTo>
                  <a:pt x="205070" y="485736"/>
                </a:lnTo>
              </a:path>
            </a:pathLst>
          </a:custGeom>
          <a:noFill/>
          <a:ln w="19050" cmpd="sng">
            <a:solidFill>
              <a:srgbClr val="FFD956"/>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Freeform 22"/>
          <p:cNvSpPr/>
          <p:nvPr/>
        </p:nvSpPr>
        <p:spPr>
          <a:xfrm>
            <a:off x="4280424" y="1708047"/>
            <a:ext cx="1642574" cy="177134"/>
          </a:xfrm>
          <a:custGeom>
            <a:avLst/>
            <a:gdLst/>
            <a:ahLst/>
            <a:cxnLst/>
            <a:rect l="0" t="0" r="0" b="0"/>
            <a:pathLst>
              <a:path>
                <a:moveTo>
                  <a:pt x="0" y="0"/>
                </a:moveTo>
                <a:lnTo>
                  <a:pt x="0" y="69802"/>
                </a:lnTo>
                <a:lnTo>
                  <a:pt x="1642574" y="69802"/>
                </a:lnTo>
                <a:lnTo>
                  <a:pt x="1642574" y="177134"/>
                </a:lnTo>
              </a:path>
            </a:pathLst>
          </a:custGeom>
          <a:noFill/>
          <a:ln w="19050" cmpd="sng">
            <a:solidFill>
              <a:srgbClr val="008000"/>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Freeform 23"/>
          <p:cNvSpPr/>
          <p:nvPr/>
        </p:nvSpPr>
        <p:spPr>
          <a:xfrm>
            <a:off x="3977883" y="2363713"/>
            <a:ext cx="91440" cy="485736"/>
          </a:xfrm>
          <a:custGeom>
            <a:avLst/>
            <a:gdLst/>
            <a:ahLst/>
            <a:cxnLst/>
            <a:rect l="0" t="0" r="0" b="0"/>
            <a:pathLst>
              <a:path>
                <a:moveTo>
                  <a:pt x="45720" y="0"/>
                </a:moveTo>
                <a:lnTo>
                  <a:pt x="45720" y="485736"/>
                </a:lnTo>
                <a:lnTo>
                  <a:pt x="92643" y="485736"/>
                </a:lnTo>
              </a:path>
            </a:pathLst>
          </a:custGeom>
          <a:noFill/>
          <a:ln w="19050" cmpd="sng">
            <a:solidFill>
              <a:srgbClr val="FFFF00"/>
            </a:solidFill>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25" name="Freeform 24"/>
          <p:cNvSpPr/>
          <p:nvPr/>
        </p:nvSpPr>
        <p:spPr>
          <a:xfrm>
            <a:off x="4280424" y="1708047"/>
            <a:ext cx="168895" cy="177134"/>
          </a:xfrm>
          <a:custGeom>
            <a:avLst/>
            <a:gdLst/>
            <a:ahLst/>
            <a:cxnLst/>
            <a:rect l="0" t="0" r="0" b="0"/>
            <a:pathLst>
              <a:path>
                <a:moveTo>
                  <a:pt x="0" y="0"/>
                </a:moveTo>
                <a:lnTo>
                  <a:pt x="0" y="69802"/>
                </a:lnTo>
                <a:lnTo>
                  <a:pt x="168895" y="69802"/>
                </a:lnTo>
                <a:lnTo>
                  <a:pt x="168895" y="177134"/>
                </a:lnTo>
              </a:path>
            </a:pathLst>
          </a:custGeom>
          <a:noFill/>
          <a:ln w="19050" cmpd="sng">
            <a:solidFill>
              <a:srgbClr val="008000"/>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Freeform 25"/>
          <p:cNvSpPr/>
          <p:nvPr/>
        </p:nvSpPr>
        <p:spPr>
          <a:xfrm>
            <a:off x="2495266" y="2363713"/>
            <a:ext cx="153949" cy="437110"/>
          </a:xfrm>
          <a:custGeom>
            <a:avLst/>
            <a:gdLst/>
            <a:ahLst/>
            <a:cxnLst/>
            <a:rect l="0" t="0" r="0" b="0"/>
            <a:pathLst>
              <a:path>
                <a:moveTo>
                  <a:pt x="0" y="0"/>
                </a:moveTo>
                <a:lnTo>
                  <a:pt x="0" y="437110"/>
                </a:lnTo>
                <a:lnTo>
                  <a:pt x="153949" y="437110"/>
                </a:lnTo>
              </a:path>
            </a:pathLst>
          </a:custGeom>
          <a:noFill/>
          <a:ln>
            <a:solidFill>
              <a:srgbClr val="EBF361"/>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Freeform 26"/>
          <p:cNvSpPr/>
          <p:nvPr/>
        </p:nvSpPr>
        <p:spPr>
          <a:xfrm>
            <a:off x="2495266" y="2363713"/>
            <a:ext cx="153949" cy="3160944"/>
          </a:xfrm>
          <a:custGeom>
            <a:avLst/>
            <a:gdLst/>
            <a:ahLst/>
            <a:cxnLst/>
            <a:rect l="0" t="0" r="0" b="0"/>
            <a:pathLst>
              <a:path>
                <a:moveTo>
                  <a:pt x="0" y="0"/>
                </a:moveTo>
                <a:lnTo>
                  <a:pt x="0" y="3160944"/>
                </a:lnTo>
                <a:lnTo>
                  <a:pt x="153949" y="3160944"/>
                </a:lnTo>
              </a:path>
            </a:pathLst>
          </a:custGeom>
          <a:noFill/>
          <a:ln w="19050" cmpd="sng">
            <a:solidFill>
              <a:srgbClr val="FFD956"/>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Freeform 27"/>
          <p:cNvSpPr/>
          <p:nvPr/>
        </p:nvSpPr>
        <p:spPr>
          <a:xfrm>
            <a:off x="2495266" y="2363713"/>
            <a:ext cx="153949" cy="2426016"/>
          </a:xfrm>
          <a:custGeom>
            <a:avLst/>
            <a:gdLst/>
            <a:ahLst/>
            <a:cxnLst/>
            <a:rect l="0" t="0" r="0" b="0"/>
            <a:pathLst>
              <a:path>
                <a:moveTo>
                  <a:pt x="0" y="0"/>
                </a:moveTo>
                <a:lnTo>
                  <a:pt x="0" y="2426016"/>
                </a:lnTo>
                <a:lnTo>
                  <a:pt x="153949" y="2426016"/>
                </a:lnTo>
              </a:path>
            </a:pathLst>
          </a:custGeom>
          <a:noFill/>
          <a:ln w="19050" cmpd="sng">
            <a:solidFill>
              <a:srgbClr val="FFD956"/>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Freeform 28"/>
          <p:cNvSpPr/>
          <p:nvPr/>
        </p:nvSpPr>
        <p:spPr>
          <a:xfrm>
            <a:off x="2495266" y="2363713"/>
            <a:ext cx="153949" cy="1731911"/>
          </a:xfrm>
          <a:custGeom>
            <a:avLst/>
            <a:gdLst/>
            <a:ahLst/>
            <a:cxnLst/>
            <a:rect l="0" t="0" r="0" b="0"/>
            <a:pathLst>
              <a:path>
                <a:moveTo>
                  <a:pt x="0" y="0"/>
                </a:moveTo>
                <a:lnTo>
                  <a:pt x="0" y="1731911"/>
                </a:lnTo>
                <a:lnTo>
                  <a:pt x="153949" y="1731911"/>
                </a:lnTo>
              </a:path>
            </a:pathLst>
          </a:custGeom>
          <a:noFill/>
          <a:ln w="19050" cmpd="sng">
            <a:solidFill>
              <a:srgbClr val="FFD956"/>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29"/>
          <p:cNvSpPr/>
          <p:nvPr/>
        </p:nvSpPr>
        <p:spPr>
          <a:xfrm>
            <a:off x="2495266" y="2363713"/>
            <a:ext cx="161360" cy="1099664"/>
          </a:xfrm>
          <a:custGeom>
            <a:avLst/>
            <a:gdLst/>
            <a:ahLst/>
            <a:cxnLst/>
            <a:rect l="0" t="0" r="0" b="0"/>
            <a:pathLst>
              <a:path>
                <a:moveTo>
                  <a:pt x="0" y="0"/>
                </a:moveTo>
                <a:lnTo>
                  <a:pt x="0" y="1099664"/>
                </a:lnTo>
                <a:lnTo>
                  <a:pt x="161360" y="1099664"/>
                </a:lnTo>
              </a:path>
            </a:pathLst>
          </a:custGeom>
          <a:noFill/>
          <a:ln w="19050" cmpd="sng">
            <a:solidFill>
              <a:srgbClr val="FFD956"/>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30"/>
          <p:cNvSpPr/>
          <p:nvPr/>
        </p:nvSpPr>
        <p:spPr>
          <a:xfrm>
            <a:off x="2920983" y="1708047"/>
            <a:ext cx="1359440" cy="177134"/>
          </a:xfrm>
          <a:custGeom>
            <a:avLst/>
            <a:gdLst/>
            <a:ahLst/>
            <a:cxnLst/>
            <a:rect l="0" t="0" r="0" b="0"/>
            <a:pathLst>
              <a:path>
                <a:moveTo>
                  <a:pt x="1359440" y="0"/>
                </a:moveTo>
                <a:lnTo>
                  <a:pt x="1359440" y="69802"/>
                </a:lnTo>
                <a:lnTo>
                  <a:pt x="0" y="69802"/>
                </a:lnTo>
                <a:lnTo>
                  <a:pt x="0" y="177134"/>
                </a:lnTo>
              </a:path>
            </a:pathLst>
          </a:custGeom>
          <a:noFill/>
          <a:ln w="19050" cmpd="sng">
            <a:solidFill>
              <a:srgbClr val="008000"/>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990287" y="2363713"/>
            <a:ext cx="129191" cy="1233554"/>
          </a:xfrm>
          <a:custGeom>
            <a:avLst/>
            <a:gdLst/>
            <a:ahLst/>
            <a:cxnLst/>
            <a:rect l="0" t="0" r="0" b="0"/>
            <a:pathLst>
              <a:path>
                <a:moveTo>
                  <a:pt x="0" y="0"/>
                </a:moveTo>
                <a:lnTo>
                  <a:pt x="0" y="1233554"/>
                </a:lnTo>
                <a:lnTo>
                  <a:pt x="129191" y="1233554"/>
                </a:lnTo>
              </a:path>
            </a:pathLst>
          </a:custGeom>
          <a:noFill/>
          <a:ln w="19050" cmpd="sng">
            <a:solidFill>
              <a:srgbClr val="FFD956"/>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Freeform 32"/>
          <p:cNvSpPr/>
          <p:nvPr/>
        </p:nvSpPr>
        <p:spPr>
          <a:xfrm>
            <a:off x="990287" y="2363713"/>
            <a:ext cx="140241" cy="564089"/>
          </a:xfrm>
          <a:custGeom>
            <a:avLst/>
            <a:gdLst/>
            <a:ahLst/>
            <a:cxnLst/>
            <a:rect l="0" t="0" r="0" b="0"/>
            <a:pathLst>
              <a:path>
                <a:moveTo>
                  <a:pt x="0" y="0"/>
                </a:moveTo>
                <a:lnTo>
                  <a:pt x="0" y="564089"/>
                </a:lnTo>
                <a:lnTo>
                  <a:pt x="140241" y="564089"/>
                </a:lnTo>
              </a:path>
            </a:pathLst>
          </a:custGeom>
          <a:noFill/>
          <a:ln w="19050" cmpd="sng">
            <a:solidFill>
              <a:srgbClr val="FFD956"/>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Freeform 33"/>
          <p:cNvSpPr/>
          <p:nvPr/>
        </p:nvSpPr>
        <p:spPr>
          <a:xfrm>
            <a:off x="1416004" y="1708047"/>
            <a:ext cx="2864419" cy="177134"/>
          </a:xfrm>
          <a:custGeom>
            <a:avLst/>
            <a:gdLst/>
            <a:ahLst/>
            <a:cxnLst/>
            <a:rect l="0" t="0" r="0" b="0"/>
            <a:pathLst>
              <a:path>
                <a:moveTo>
                  <a:pt x="2864419" y="0"/>
                </a:moveTo>
                <a:lnTo>
                  <a:pt x="2864419" y="69802"/>
                </a:lnTo>
                <a:lnTo>
                  <a:pt x="0" y="69802"/>
                </a:lnTo>
                <a:lnTo>
                  <a:pt x="0" y="177134"/>
                </a:lnTo>
              </a:path>
            </a:pathLst>
          </a:custGeom>
          <a:noFill/>
          <a:ln w="19050" cmpd="sng">
            <a:solidFill>
              <a:srgbClr val="008000"/>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Freeform 34"/>
          <p:cNvSpPr/>
          <p:nvPr/>
        </p:nvSpPr>
        <p:spPr>
          <a:xfrm>
            <a:off x="4234704" y="590570"/>
            <a:ext cx="91440" cy="638946"/>
          </a:xfrm>
          <a:custGeom>
            <a:avLst/>
            <a:gdLst/>
            <a:ahLst/>
            <a:cxnLst/>
            <a:rect l="0" t="0" r="0" b="0"/>
            <a:pathLst>
              <a:path>
                <a:moveTo>
                  <a:pt x="45720" y="0"/>
                </a:moveTo>
                <a:lnTo>
                  <a:pt x="45720" y="638946"/>
                </a:lnTo>
              </a:path>
            </a:pathLst>
          </a:custGeom>
          <a:noFill/>
          <a:ln w="19050" cmpd="sng">
            <a:solidFill>
              <a:srgbClr val="008000"/>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6" name="Freeform 35"/>
          <p:cNvSpPr/>
          <p:nvPr/>
        </p:nvSpPr>
        <p:spPr>
          <a:xfrm>
            <a:off x="3748278" y="112040"/>
            <a:ext cx="1064291" cy="478530"/>
          </a:xfrm>
          <a:custGeom>
            <a:avLst/>
            <a:gdLst>
              <a:gd name="connsiteX0" fmla="*/ 0 w 1064291"/>
              <a:gd name="connsiteY0" fmla="*/ 0 h 478530"/>
              <a:gd name="connsiteX1" fmla="*/ 1064291 w 1064291"/>
              <a:gd name="connsiteY1" fmla="*/ 0 h 478530"/>
              <a:gd name="connsiteX2" fmla="*/ 1064291 w 1064291"/>
              <a:gd name="connsiteY2" fmla="*/ 478530 h 478530"/>
              <a:gd name="connsiteX3" fmla="*/ 0 w 1064291"/>
              <a:gd name="connsiteY3" fmla="*/ 478530 h 478530"/>
              <a:gd name="connsiteX4" fmla="*/ 0 w 106429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291" h="478530">
                <a:moveTo>
                  <a:pt x="0" y="0"/>
                </a:moveTo>
                <a:lnTo>
                  <a:pt x="1064291" y="0"/>
                </a:lnTo>
                <a:lnTo>
                  <a:pt x="1064291" y="478530"/>
                </a:lnTo>
                <a:lnTo>
                  <a:pt x="0" y="478530"/>
                </a:lnTo>
                <a:lnTo>
                  <a:pt x="0" y="0"/>
                </a:lnTo>
                <a:close/>
              </a:path>
            </a:pathLst>
          </a:custGeom>
          <a:solidFill>
            <a:srgbClr val="9DDE55"/>
          </a:solidFill>
          <a:ln w="19050" cmpd="sng">
            <a:solidFill>
              <a:srgbClr val="008000"/>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000000"/>
                </a:solidFill>
              </a:rPr>
              <a:t>David Beck</a:t>
            </a:r>
          </a:p>
          <a:p>
            <a:pPr lvl="0" algn="ctr" defTabSz="355600">
              <a:lnSpc>
                <a:spcPct val="90000"/>
              </a:lnSpc>
              <a:spcBef>
                <a:spcPct val="0"/>
              </a:spcBef>
              <a:spcAft>
                <a:spcPct val="35000"/>
              </a:spcAft>
            </a:pPr>
            <a:r>
              <a:rPr lang="en-US" sz="700" b="1" kern="1200" dirty="0" smtClean="0">
                <a:solidFill>
                  <a:srgbClr val="000000"/>
                </a:solidFill>
              </a:rPr>
              <a:t>Chief Legal Counsel </a:t>
            </a:r>
            <a:endParaRPr lang="en-US" sz="700" b="1" kern="1200" dirty="0">
              <a:solidFill>
                <a:srgbClr val="000000"/>
              </a:solidFill>
            </a:endParaRPr>
          </a:p>
        </p:txBody>
      </p:sp>
      <p:sp>
        <p:nvSpPr>
          <p:cNvPr id="37" name="Freeform 36"/>
          <p:cNvSpPr/>
          <p:nvPr/>
        </p:nvSpPr>
        <p:spPr>
          <a:xfrm>
            <a:off x="3748278" y="1229517"/>
            <a:ext cx="1064291" cy="478530"/>
          </a:xfrm>
          <a:custGeom>
            <a:avLst/>
            <a:gdLst>
              <a:gd name="connsiteX0" fmla="*/ 0 w 1064291"/>
              <a:gd name="connsiteY0" fmla="*/ 0 h 478530"/>
              <a:gd name="connsiteX1" fmla="*/ 1064291 w 1064291"/>
              <a:gd name="connsiteY1" fmla="*/ 0 h 478530"/>
              <a:gd name="connsiteX2" fmla="*/ 1064291 w 1064291"/>
              <a:gd name="connsiteY2" fmla="*/ 478530 h 478530"/>
              <a:gd name="connsiteX3" fmla="*/ 0 w 1064291"/>
              <a:gd name="connsiteY3" fmla="*/ 478530 h 478530"/>
              <a:gd name="connsiteX4" fmla="*/ 0 w 106429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291" h="478530">
                <a:moveTo>
                  <a:pt x="0" y="0"/>
                </a:moveTo>
                <a:lnTo>
                  <a:pt x="1064291" y="0"/>
                </a:lnTo>
                <a:lnTo>
                  <a:pt x="1064291" y="478530"/>
                </a:lnTo>
                <a:lnTo>
                  <a:pt x="0" y="478530"/>
                </a:lnTo>
                <a:lnTo>
                  <a:pt x="0" y="0"/>
                </a:lnTo>
                <a:close/>
              </a:path>
            </a:pathLst>
          </a:custGeom>
          <a:solidFill>
            <a:srgbClr val="9DDE55"/>
          </a:solidFill>
          <a:ln w="19050" cmpd="sng">
            <a:solidFill>
              <a:srgbClr val="008000"/>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000000"/>
                </a:solidFill>
              </a:rPr>
              <a:t>Craig Bennett </a:t>
            </a:r>
          </a:p>
          <a:p>
            <a:pPr lvl="0" algn="ctr" defTabSz="355600">
              <a:lnSpc>
                <a:spcPct val="90000"/>
              </a:lnSpc>
              <a:spcBef>
                <a:spcPct val="0"/>
              </a:spcBef>
              <a:spcAft>
                <a:spcPct val="35000"/>
              </a:spcAft>
            </a:pPr>
            <a:r>
              <a:rPr lang="en-US" sz="700" b="1" kern="1200" dirty="0" smtClean="0">
                <a:solidFill>
                  <a:srgbClr val="000000"/>
                </a:solidFill>
              </a:rPr>
              <a:t>Chief Compliance Officer</a:t>
            </a:r>
            <a:endParaRPr lang="en-US" sz="700" b="1" kern="1200" dirty="0">
              <a:solidFill>
                <a:srgbClr val="000000"/>
              </a:solidFill>
            </a:endParaRPr>
          </a:p>
        </p:txBody>
      </p:sp>
      <p:sp>
        <p:nvSpPr>
          <p:cNvPr id="38" name="Freeform 37"/>
          <p:cNvSpPr/>
          <p:nvPr/>
        </p:nvSpPr>
        <p:spPr>
          <a:xfrm>
            <a:off x="883858" y="1885182"/>
            <a:ext cx="1064291" cy="478530"/>
          </a:xfrm>
          <a:custGeom>
            <a:avLst/>
            <a:gdLst>
              <a:gd name="connsiteX0" fmla="*/ 0 w 1064291"/>
              <a:gd name="connsiteY0" fmla="*/ 0 h 478530"/>
              <a:gd name="connsiteX1" fmla="*/ 1064291 w 1064291"/>
              <a:gd name="connsiteY1" fmla="*/ 0 h 478530"/>
              <a:gd name="connsiteX2" fmla="*/ 1064291 w 1064291"/>
              <a:gd name="connsiteY2" fmla="*/ 478530 h 478530"/>
              <a:gd name="connsiteX3" fmla="*/ 0 w 1064291"/>
              <a:gd name="connsiteY3" fmla="*/ 478530 h 478530"/>
              <a:gd name="connsiteX4" fmla="*/ 0 w 106429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291" h="478530">
                <a:moveTo>
                  <a:pt x="0" y="0"/>
                </a:moveTo>
                <a:lnTo>
                  <a:pt x="1064291" y="0"/>
                </a:lnTo>
                <a:lnTo>
                  <a:pt x="1064291" y="478530"/>
                </a:lnTo>
                <a:lnTo>
                  <a:pt x="0" y="478530"/>
                </a:lnTo>
                <a:lnTo>
                  <a:pt x="0" y="0"/>
                </a:lnTo>
                <a:close/>
              </a:path>
            </a:pathLst>
          </a:custGeom>
          <a:solidFill>
            <a:srgbClr val="F3F300"/>
          </a:solidFill>
          <a:ln w="19050" cmpd="sng">
            <a:solidFill>
              <a:srgbClr val="FFD956"/>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rPr>
              <a:t>Erika Barber</a:t>
            </a:r>
          </a:p>
          <a:p>
            <a:pPr lvl="0" algn="ctr" defTabSz="355600">
              <a:lnSpc>
                <a:spcPct val="90000"/>
              </a:lnSpc>
              <a:spcBef>
                <a:spcPct val="0"/>
              </a:spcBef>
              <a:spcAft>
                <a:spcPct val="35000"/>
              </a:spcAft>
            </a:pPr>
            <a:r>
              <a:rPr lang="en-US" sz="700" b="1" kern="1200" dirty="0" smtClean="0">
                <a:solidFill>
                  <a:schemeClr val="tx1"/>
                </a:solidFill>
              </a:rPr>
              <a:t> Director of Compliance </a:t>
            </a:r>
          </a:p>
          <a:p>
            <a:pPr lvl="0" algn="ctr" defTabSz="355600">
              <a:lnSpc>
                <a:spcPct val="90000"/>
              </a:lnSpc>
              <a:spcBef>
                <a:spcPct val="0"/>
              </a:spcBef>
              <a:spcAft>
                <a:spcPct val="35000"/>
              </a:spcAft>
            </a:pPr>
            <a:r>
              <a:rPr lang="en-US" sz="700" b="1" kern="1200" dirty="0" smtClean="0">
                <a:solidFill>
                  <a:schemeClr val="tx1"/>
                </a:solidFill>
              </a:rPr>
              <a:t>&amp; Privacy</a:t>
            </a:r>
            <a:endParaRPr lang="en-US" sz="700" b="1" kern="1200" dirty="0">
              <a:solidFill>
                <a:schemeClr val="tx1"/>
              </a:solidFill>
            </a:endParaRPr>
          </a:p>
        </p:txBody>
      </p:sp>
      <p:sp>
        <p:nvSpPr>
          <p:cNvPr id="39" name="Freeform 38"/>
          <p:cNvSpPr/>
          <p:nvPr/>
        </p:nvSpPr>
        <p:spPr>
          <a:xfrm>
            <a:off x="1130529" y="2688537"/>
            <a:ext cx="1064291" cy="478530"/>
          </a:xfrm>
          <a:custGeom>
            <a:avLst/>
            <a:gdLst>
              <a:gd name="connsiteX0" fmla="*/ 0 w 1064291"/>
              <a:gd name="connsiteY0" fmla="*/ 0 h 478530"/>
              <a:gd name="connsiteX1" fmla="*/ 1064291 w 1064291"/>
              <a:gd name="connsiteY1" fmla="*/ 0 h 478530"/>
              <a:gd name="connsiteX2" fmla="*/ 1064291 w 1064291"/>
              <a:gd name="connsiteY2" fmla="*/ 478530 h 478530"/>
              <a:gd name="connsiteX3" fmla="*/ 0 w 1064291"/>
              <a:gd name="connsiteY3" fmla="*/ 478530 h 478530"/>
              <a:gd name="connsiteX4" fmla="*/ 0 w 106429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291" h="478530">
                <a:moveTo>
                  <a:pt x="0" y="0"/>
                </a:moveTo>
                <a:lnTo>
                  <a:pt x="1064291" y="0"/>
                </a:lnTo>
                <a:lnTo>
                  <a:pt x="1064291" y="478530"/>
                </a:lnTo>
                <a:lnTo>
                  <a:pt x="0" y="478530"/>
                </a:lnTo>
                <a:lnTo>
                  <a:pt x="0" y="0"/>
                </a:lnTo>
                <a:close/>
              </a:path>
            </a:pathLst>
          </a:custGeom>
          <a:solidFill>
            <a:srgbClr val="F3F300"/>
          </a:solidFill>
          <a:ln w="19050" cmpd="sng">
            <a:solidFill>
              <a:srgbClr val="FFD956"/>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rPr>
              <a:t>Tristan Brown </a:t>
            </a:r>
          </a:p>
          <a:p>
            <a:pPr lvl="0" algn="ctr" defTabSz="355600">
              <a:lnSpc>
                <a:spcPct val="90000"/>
              </a:lnSpc>
              <a:spcBef>
                <a:spcPct val="0"/>
              </a:spcBef>
              <a:spcAft>
                <a:spcPct val="35000"/>
              </a:spcAft>
            </a:pPr>
            <a:r>
              <a:rPr lang="en-US" sz="700" b="1" kern="1200" dirty="0" smtClean="0">
                <a:solidFill>
                  <a:schemeClr val="tx1"/>
                </a:solidFill>
              </a:rPr>
              <a:t>Senior Privacy Analyst</a:t>
            </a:r>
            <a:endParaRPr lang="en-US" sz="700" b="1" kern="1200" dirty="0">
              <a:solidFill>
                <a:schemeClr val="tx1"/>
              </a:solidFill>
            </a:endParaRPr>
          </a:p>
        </p:txBody>
      </p:sp>
      <p:sp>
        <p:nvSpPr>
          <p:cNvPr id="40" name="Freeform 39"/>
          <p:cNvSpPr/>
          <p:nvPr/>
        </p:nvSpPr>
        <p:spPr>
          <a:xfrm>
            <a:off x="1119479" y="3358002"/>
            <a:ext cx="1064291" cy="478530"/>
          </a:xfrm>
          <a:custGeom>
            <a:avLst/>
            <a:gdLst>
              <a:gd name="connsiteX0" fmla="*/ 0 w 1064291"/>
              <a:gd name="connsiteY0" fmla="*/ 0 h 478530"/>
              <a:gd name="connsiteX1" fmla="*/ 1064291 w 1064291"/>
              <a:gd name="connsiteY1" fmla="*/ 0 h 478530"/>
              <a:gd name="connsiteX2" fmla="*/ 1064291 w 1064291"/>
              <a:gd name="connsiteY2" fmla="*/ 478530 h 478530"/>
              <a:gd name="connsiteX3" fmla="*/ 0 w 1064291"/>
              <a:gd name="connsiteY3" fmla="*/ 478530 h 478530"/>
              <a:gd name="connsiteX4" fmla="*/ 0 w 106429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291" h="478530">
                <a:moveTo>
                  <a:pt x="0" y="0"/>
                </a:moveTo>
                <a:lnTo>
                  <a:pt x="1064291" y="0"/>
                </a:lnTo>
                <a:lnTo>
                  <a:pt x="1064291" y="478530"/>
                </a:lnTo>
                <a:lnTo>
                  <a:pt x="0" y="478530"/>
                </a:lnTo>
                <a:lnTo>
                  <a:pt x="0" y="0"/>
                </a:lnTo>
                <a:close/>
              </a:path>
            </a:pathLst>
          </a:custGeom>
          <a:solidFill>
            <a:srgbClr val="F3F300"/>
          </a:solidFill>
          <a:ln w="19050" cmpd="sng">
            <a:solidFill>
              <a:srgbClr val="FFD956"/>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rPr>
              <a:t>Seraphina Rasmussen </a:t>
            </a:r>
          </a:p>
          <a:p>
            <a:pPr lvl="0" algn="ctr" defTabSz="355600">
              <a:lnSpc>
                <a:spcPct val="90000"/>
              </a:lnSpc>
              <a:spcBef>
                <a:spcPct val="0"/>
              </a:spcBef>
              <a:spcAft>
                <a:spcPct val="35000"/>
              </a:spcAft>
            </a:pPr>
            <a:r>
              <a:rPr lang="en-US" sz="700" b="1" kern="1200" dirty="0" smtClean="0">
                <a:solidFill>
                  <a:schemeClr val="tx1"/>
                </a:solidFill>
              </a:rPr>
              <a:t>Privacy Analyst</a:t>
            </a:r>
            <a:endParaRPr lang="en-US" sz="700" b="1" kern="1200" dirty="0">
              <a:solidFill>
                <a:schemeClr val="tx1"/>
              </a:solidFill>
            </a:endParaRPr>
          </a:p>
        </p:txBody>
      </p:sp>
      <p:sp>
        <p:nvSpPr>
          <p:cNvPr id="41" name="Freeform 40"/>
          <p:cNvSpPr/>
          <p:nvPr/>
        </p:nvSpPr>
        <p:spPr>
          <a:xfrm>
            <a:off x="2388837" y="1885182"/>
            <a:ext cx="1064291" cy="478530"/>
          </a:xfrm>
          <a:custGeom>
            <a:avLst/>
            <a:gdLst>
              <a:gd name="connsiteX0" fmla="*/ 0 w 1064291"/>
              <a:gd name="connsiteY0" fmla="*/ 0 h 478530"/>
              <a:gd name="connsiteX1" fmla="*/ 1064291 w 1064291"/>
              <a:gd name="connsiteY1" fmla="*/ 0 h 478530"/>
              <a:gd name="connsiteX2" fmla="*/ 1064291 w 1064291"/>
              <a:gd name="connsiteY2" fmla="*/ 478530 h 478530"/>
              <a:gd name="connsiteX3" fmla="*/ 0 w 1064291"/>
              <a:gd name="connsiteY3" fmla="*/ 478530 h 478530"/>
              <a:gd name="connsiteX4" fmla="*/ 0 w 106429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291" h="478530">
                <a:moveTo>
                  <a:pt x="0" y="0"/>
                </a:moveTo>
                <a:lnTo>
                  <a:pt x="1064291" y="0"/>
                </a:lnTo>
                <a:lnTo>
                  <a:pt x="1064291" y="478530"/>
                </a:lnTo>
                <a:lnTo>
                  <a:pt x="0" y="478530"/>
                </a:lnTo>
                <a:lnTo>
                  <a:pt x="0" y="0"/>
                </a:lnTo>
                <a:close/>
              </a:path>
            </a:pathLst>
          </a:custGeom>
          <a:solidFill>
            <a:srgbClr val="F3F300"/>
          </a:solidFill>
          <a:ln w="19050" cmpd="sng">
            <a:solidFill>
              <a:srgbClr val="FFD956"/>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rPr>
              <a:t>Elizabeth Joyce</a:t>
            </a:r>
          </a:p>
          <a:p>
            <a:pPr lvl="0" algn="ctr" defTabSz="355600">
              <a:lnSpc>
                <a:spcPct val="90000"/>
              </a:lnSpc>
              <a:spcBef>
                <a:spcPct val="0"/>
              </a:spcBef>
              <a:spcAft>
                <a:spcPct val="35000"/>
              </a:spcAft>
            </a:pPr>
            <a:r>
              <a:rPr lang="en-US" sz="700" b="1" kern="1200" dirty="0" smtClean="0">
                <a:solidFill>
                  <a:schemeClr val="tx1"/>
                </a:solidFill>
              </a:rPr>
              <a:t>Director of Billing Compliance</a:t>
            </a:r>
            <a:endParaRPr lang="en-US" sz="700" b="1" kern="1200" dirty="0">
              <a:solidFill>
                <a:schemeClr val="tx1"/>
              </a:solidFill>
            </a:endParaRPr>
          </a:p>
        </p:txBody>
      </p:sp>
      <p:sp>
        <p:nvSpPr>
          <p:cNvPr id="42" name="Freeform 41"/>
          <p:cNvSpPr/>
          <p:nvPr/>
        </p:nvSpPr>
        <p:spPr>
          <a:xfrm>
            <a:off x="2656627" y="3224112"/>
            <a:ext cx="1095151" cy="478530"/>
          </a:xfrm>
          <a:custGeom>
            <a:avLst/>
            <a:gdLst>
              <a:gd name="connsiteX0" fmla="*/ 0 w 1095151"/>
              <a:gd name="connsiteY0" fmla="*/ 0 h 478530"/>
              <a:gd name="connsiteX1" fmla="*/ 1095151 w 1095151"/>
              <a:gd name="connsiteY1" fmla="*/ 0 h 478530"/>
              <a:gd name="connsiteX2" fmla="*/ 1095151 w 1095151"/>
              <a:gd name="connsiteY2" fmla="*/ 478530 h 478530"/>
              <a:gd name="connsiteX3" fmla="*/ 0 w 1095151"/>
              <a:gd name="connsiteY3" fmla="*/ 478530 h 478530"/>
              <a:gd name="connsiteX4" fmla="*/ 0 w 109515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151" h="478530">
                <a:moveTo>
                  <a:pt x="0" y="0"/>
                </a:moveTo>
                <a:lnTo>
                  <a:pt x="1095151" y="0"/>
                </a:lnTo>
                <a:lnTo>
                  <a:pt x="1095151" y="478530"/>
                </a:lnTo>
                <a:lnTo>
                  <a:pt x="0" y="478530"/>
                </a:lnTo>
                <a:lnTo>
                  <a:pt x="0" y="0"/>
                </a:lnTo>
                <a:close/>
              </a:path>
            </a:pathLst>
          </a:custGeom>
          <a:solidFill>
            <a:srgbClr val="F3F300"/>
          </a:solidFill>
          <a:ln w="19050" cmpd="sng">
            <a:solidFill>
              <a:srgbClr val="FFD956"/>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rPr>
              <a:t>Mary Sather </a:t>
            </a:r>
          </a:p>
          <a:p>
            <a:pPr lvl="0" algn="ctr" defTabSz="355600">
              <a:lnSpc>
                <a:spcPct val="90000"/>
              </a:lnSpc>
              <a:spcBef>
                <a:spcPct val="0"/>
              </a:spcBef>
              <a:spcAft>
                <a:spcPct val="35000"/>
              </a:spcAft>
            </a:pPr>
            <a:r>
              <a:rPr lang="en-US" sz="700" b="1" kern="1200" dirty="0" smtClean="0">
                <a:solidFill>
                  <a:schemeClr val="tx1"/>
                </a:solidFill>
              </a:rPr>
              <a:t>Senior Compliance Auditor</a:t>
            </a:r>
            <a:endParaRPr lang="en-US" sz="700" b="1" kern="1200" dirty="0">
              <a:solidFill>
                <a:schemeClr val="tx1"/>
              </a:solidFill>
            </a:endParaRPr>
          </a:p>
        </p:txBody>
      </p:sp>
      <p:sp>
        <p:nvSpPr>
          <p:cNvPr id="43" name="Freeform 42"/>
          <p:cNvSpPr/>
          <p:nvPr/>
        </p:nvSpPr>
        <p:spPr>
          <a:xfrm>
            <a:off x="2649216" y="3856358"/>
            <a:ext cx="1064291" cy="478530"/>
          </a:xfrm>
          <a:custGeom>
            <a:avLst/>
            <a:gdLst>
              <a:gd name="connsiteX0" fmla="*/ 0 w 1064291"/>
              <a:gd name="connsiteY0" fmla="*/ 0 h 478530"/>
              <a:gd name="connsiteX1" fmla="*/ 1064291 w 1064291"/>
              <a:gd name="connsiteY1" fmla="*/ 0 h 478530"/>
              <a:gd name="connsiteX2" fmla="*/ 1064291 w 1064291"/>
              <a:gd name="connsiteY2" fmla="*/ 478530 h 478530"/>
              <a:gd name="connsiteX3" fmla="*/ 0 w 1064291"/>
              <a:gd name="connsiteY3" fmla="*/ 478530 h 478530"/>
              <a:gd name="connsiteX4" fmla="*/ 0 w 106429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291" h="478530">
                <a:moveTo>
                  <a:pt x="0" y="0"/>
                </a:moveTo>
                <a:lnTo>
                  <a:pt x="1064291" y="0"/>
                </a:lnTo>
                <a:lnTo>
                  <a:pt x="1064291" y="478530"/>
                </a:lnTo>
                <a:lnTo>
                  <a:pt x="0" y="478530"/>
                </a:lnTo>
                <a:lnTo>
                  <a:pt x="0" y="0"/>
                </a:lnTo>
                <a:close/>
              </a:path>
            </a:pathLst>
          </a:custGeom>
          <a:solidFill>
            <a:srgbClr val="F3F300"/>
          </a:solidFill>
          <a:ln w="19050" cmpd="sng">
            <a:solidFill>
              <a:srgbClr val="FFD956"/>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rPr>
              <a:t>Lisa Blakeley</a:t>
            </a:r>
          </a:p>
          <a:p>
            <a:pPr lvl="0" algn="ctr" defTabSz="355600">
              <a:lnSpc>
                <a:spcPct val="90000"/>
              </a:lnSpc>
              <a:spcBef>
                <a:spcPct val="0"/>
              </a:spcBef>
              <a:spcAft>
                <a:spcPct val="35000"/>
              </a:spcAft>
            </a:pPr>
            <a:r>
              <a:rPr lang="en-US" sz="700" b="1" kern="1200" dirty="0" smtClean="0">
                <a:solidFill>
                  <a:schemeClr val="tx1"/>
                </a:solidFill>
              </a:rPr>
              <a:t>Senior Compliance Auditor</a:t>
            </a:r>
            <a:endParaRPr lang="en-US" sz="700" b="1" kern="1200" dirty="0">
              <a:solidFill>
                <a:schemeClr val="tx1"/>
              </a:solidFill>
            </a:endParaRPr>
          </a:p>
        </p:txBody>
      </p:sp>
      <p:sp>
        <p:nvSpPr>
          <p:cNvPr id="44" name="Freeform 43"/>
          <p:cNvSpPr/>
          <p:nvPr/>
        </p:nvSpPr>
        <p:spPr>
          <a:xfrm>
            <a:off x="2649216" y="4550464"/>
            <a:ext cx="1064291" cy="478530"/>
          </a:xfrm>
          <a:custGeom>
            <a:avLst/>
            <a:gdLst>
              <a:gd name="connsiteX0" fmla="*/ 0 w 1064291"/>
              <a:gd name="connsiteY0" fmla="*/ 0 h 478530"/>
              <a:gd name="connsiteX1" fmla="*/ 1064291 w 1064291"/>
              <a:gd name="connsiteY1" fmla="*/ 0 h 478530"/>
              <a:gd name="connsiteX2" fmla="*/ 1064291 w 1064291"/>
              <a:gd name="connsiteY2" fmla="*/ 478530 h 478530"/>
              <a:gd name="connsiteX3" fmla="*/ 0 w 1064291"/>
              <a:gd name="connsiteY3" fmla="*/ 478530 h 478530"/>
              <a:gd name="connsiteX4" fmla="*/ 0 w 106429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291" h="478530">
                <a:moveTo>
                  <a:pt x="0" y="0"/>
                </a:moveTo>
                <a:lnTo>
                  <a:pt x="1064291" y="0"/>
                </a:lnTo>
                <a:lnTo>
                  <a:pt x="1064291" y="478530"/>
                </a:lnTo>
                <a:lnTo>
                  <a:pt x="0" y="478530"/>
                </a:lnTo>
                <a:lnTo>
                  <a:pt x="0" y="0"/>
                </a:lnTo>
                <a:close/>
              </a:path>
            </a:pathLst>
          </a:custGeom>
          <a:solidFill>
            <a:srgbClr val="F3F300"/>
          </a:solidFill>
          <a:ln w="19050" cmpd="sng">
            <a:solidFill>
              <a:srgbClr val="FFD956"/>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rPr>
              <a:t>Aileen Lyons</a:t>
            </a:r>
          </a:p>
          <a:p>
            <a:pPr lvl="0" algn="ctr" defTabSz="355600">
              <a:lnSpc>
                <a:spcPct val="90000"/>
              </a:lnSpc>
              <a:spcBef>
                <a:spcPct val="0"/>
              </a:spcBef>
              <a:spcAft>
                <a:spcPct val="35000"/>
              </a:spcAft>
            </a:pPr>
            <a:r>
              <a:rPr lang="en-US" sz="700" b="1" kern="1200" dirty="0" smtClean="0">
                <a:solidFill>
                  <a:schemeClr val="tx1"/>
                </a:solidFill>
              </a:rPr>
              <a:t>Compliance Auditor</a:t>
            </a:r>
            <a:endParaRPr lang="en-US" sz="700" b="1" kern="1200" dirty="0">
              <a:solidFill>
                <a:schemeClr val="tx1"/>
              </a:solidFill>
            </a:endParaRPr>
          </a:p>
        </p:txBody>
      </p:sp>
      <p:sp>
        <p:nvSpPr>
          <p:cNvPr id="45" name="Freeform 44"/>
          <p:cNvSpPr/>
          <p:nvPr/>
        </p:nvSpPr>
        <p:spPr>
          <a:xfrm>
            <a:off x="2649216" y="5285392"/>
            <a:ext cx="1064291" cy="478530"/>
          </a:xfrm>
          <a:custGeom>
            <a:avLst/>
            <a:gdLst>
              <a:gd name="connsiteX0" fmla="*/ 0 w 1064291"/>
              <a:gd name="connsiteY0" fmla="*/ 0 h 478530"/>
              <a:gd name="connsiteX1" fmla="*/ 1064291 w 1064291"/>
              <a:gd name="connsiteY1" fmla="*/ 0 h 478530"/>
              <a:gd name="connsiteX2" fmla="*/ 1064291 w 1064291"/>
              <a:gd name="connsiteY2" fmla="*/ 478530 h 478530"/>
              <a:gd name="connsiteX3" fmla="*/ 0 w 1064291"/>
              <a:gd name="connsiteY3" fmla="*/ 478530 h 478530"/>
              <a:gd name="connsiteX4" fmla="*/ 0 w 106429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291" h="478530">
                <a:moveTo>
                  <a:pt x="0" y="0"/>
                </a:moveTo>
                <a:lnTo>
                  <a:pt x="1064291" y="0"/>
                </a:lnTo>
                <a:lnTo>
                  <a:pt x="1064291" y="478530"/>
                </a:lnTo>
                <a:lnTo>
                  <a:pt x="0" y="478530"/>
                </a:lnTo>
                <a:lnTo>
                  <a:pt x="0" y="0"/>
                </a:lnTo>
                <a:close/>
              </a:path>
            </a:pathLst>
          </a:custGeom>
          <a:solidFill>
            <a:srgbClr val="F3F300"/>
          </a:solidFill>
          <a:ln w="19050" cmpd="sng">
            <a:solidFill>
              <a:srgbClr val="FFD956"/>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rPr>
              <a:t>Alexia Rojas </a:t>
            </a:r>
          </a:p>
          <a:p>
            <a:pPr lvl="0" algn="ctr" defTabSz="355600">
              <a:lnSpc>
                <a:spcPct val="90000"/>
              </a:lnSpc>
              <a:spcBef>
                <a:spcPct val="0"/>
              </a:spcBef>
              <a:spcAft>
                <a:spcPct val="35000"/>
              </a:spcAft>
            </a:pPr>
            <a:r>
              <a:rPr lang="en-US" sz="700" b="1" kern="1200" dirty="0" smtClean="0">
                <a:solidFill>
                  <a:schemeClr val="tx1"/>
                </a:solidFill>
              </a:rPr>
              <a:t>Billing Compliance Specialist</a:t>
            </a:r>
            <a:endParaRPr lang="en-US" sz="700" b="1" kern="1200" dirty="0">
              <a:solidFill>
                <a:schemeClr val="tx1"/>
              </a:solidFill>
            </a:endParaRPr>
          </a:p>
        </p:txBody>
      </p:sp>
      <p:sp>
        <p:nvSpPr>
          <p:cNvPr id="46" name="Freeform 45"/>
          <p:cNvSpPr/>
          <p:nvPr/>
        </p:nvSpPr>
        <p:spPr>
          <a:xfrm>
            <a:off x="2649216" y="2545268"/>
            <a:ext cx="1104034" cy="511108"/>
          </a:xfrm>
          <a:custGeom>
            <a:avLst/>
            <a:gdLst>
              <a:gd name="connsiteX0" fmla="*/ 0 w 1104034"/>
              <a:gd name="connsiteY0" fmla="*/ 0 h 511108"/>
              <a:gd name="connsiteX1" fmla="*/ 1104034 w 1104034"/>
              <a:gd name="connsiteY1" fmla="*/ 0 h 511108"/>
              <a:gd name="connsiteX2" fmla="*/ 1104034 w 1104034"/>
              <a:gd name="connsiteY2" fmla="*/ 511108 h 511108"/>
              <a:gd name="connsiteX3" fmla="*/ 0 w 1104034"/>
              <a:gd name="connsiteY3" fmla="*/ 511108 h 511108"/>
              <a:gd name="connsiteX4" fmla="*/ 0 w 1104034"/>
              <a:gd name="connsiteY4" fmla="*/ 0 h 51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034" h="511108">
                <a:moveTo>
                  <a:pt x="0" y="0"/>
                </a:moveTo>
                <a:lnTo>
                  <a:pt x="1104034" y="0"/>
                </a:lnTo>
                <a:lnTo>
                  <a:pt x="1104034" y="511108"/>
                </a:lnTo>
                <a:lnTo>
                  <a:pt x="0" y="511108"/>
                </a:lnTo>
                <a:lnTo>
                  <a:pt x="0" y="0"/>
                </a:lnTo>
                <a:close/>
              </a:path>
            </a:pathLst>
          </a:custGeom>
          <a:solidFill>
            <a:srgbClr val="F3F3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dirty="0" smtClean="0">
                <a:solidFill>
                  <a:schemeClr val="tx1"/>
                </a:solidFill>
              </a:rPr>
              <a:t>Adele Coughlin</a:t>
            </a:r>
            <a:endParaRPr lang="en-US" sz="800" b="1" kern="1200" dirty="0" smtClean="0">
              <a:solidFill>
                <a:schemeClr val="tx1"/>
              </a:solidFill>
            </a:endParaRPr>
          </a:p>
          <a:p>
            <a:pPr lvl="0" algn="ctr" defTabSz="355600">
              <a:lnSpc>
                <a:spcPct val="90000"/>
              </a:lnSpc>
              <a:spcBef>
                <a:spcPct val="0"/>
              </a:spcBef>
              <a:spcAft>
                <a:spcPct val="35000"/>
              </a:spcAft>
            </a:pPr>
            <a:r>
              <a:rPr lang="en-US" sz="700" b="1" kern="1200" dirty="0" smtClean="0">
                <a:solidFill>
                  <a:schemeClr val="tx1"/>
                </a:solidFill>
              </a:rPr>
              <a:t>Manager, Billing Compliance</a:t>
            </a:r>
            <a:endParaRPr lang="en-US" sz="700" b="1" kern="1200" dirty="0">
              <a:solidFill>
                <a:schemeClr val="tx1"/>
              </a:solidFill>
            </a:endParaRPr>
          </a:p>
        </p:txBody>
      </p:sp>
      <p:sp>
        <p:nvSpPr>
          <p:cNvPr id="47" name="Freeform 46"/>
          <p:cNvSpPr/>
          <p:nvPr/>
        </p:nvSpPr>
        <p:spPr>
          <a:xfrm>
            <a:off x="3917174" y="1885182"/>
            <a:ext cx="1064291" cy="478530"/>
          </a:xfrm>
          <a:custGeom>
            <a:avLst/>
            <a:gdLst>
              <a:gd name="connsiteX0" fmla="*/ 0 w 1064291"/>
              <a:gd name="connsiteY0" fmla="*/ 0 h 478530"/>
              <a:gd name="connsiteX1" fmla="*/ 1064291 w 1064291"/>
              <a:gd name="connsiteY1" fmla="*/ 0 h 478530"/>
              <a:gd name="connsiteX2" fmla="*/ 1064291 w 1064291"/>
              <a:gd name="connsiteY2" fmla="*/ 478530 h 478530"/>
              <a:gd name="connsiteX3" fmla="*/ 0 w 1064291"/>
              <a:gd name="connsiteY3" fmla="*/ 478530 h 478530"/>
              <a:gd name="connsiteX4" fmla="*/ 0 w 106429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291" h="478530">
                <a:moveTo>
                  <a:pt x="0" y="0"/>
                </a:moveTo>
                <a:lnTo>
                  <a:pt x="1064291" y="0"/>
                </a:lnTo>
                <a:lnTo>
                  <a:pt x="1064291" y="478530"/>
                </a:lnTo>
                <a:lnTo>
                  <a:pt x="0" y="478530"/>
                </a:lnTo>
                <a:lnTo>
                  <a:pt x="0" y="0"/>
                </a:lnTo>
                <a:close/>
              </a:path>
            </a:pathLst>
          </a:custGeom>
          <a:solidFill>
            <a:srgbClr val="F3F300"/>
          </a:solidFill>
          <a:ln w="19050" cmpd="sng">
            <a:solidFill>
              <a:srgbClr val="FFD956"/>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rPr>
              <a:t>Jami Wood</a:t>
            </a:r>
          </a:p>
          <a:p>
            <a:pPr lvl="0" algn="ctr" defTabSz="355600">
              <a:lnSpc>
                <a:spcPct val="90000"/>
              </a:lnSpc>
              <a:spcBef>
                <a:spcPct val="0"/>
              </a:spcBef>
              <a:spcAft>
                <a:spcPct val="35000"/>
              </a:spcAft>
            </a:pPr>
            <a:r>
              <a:rPr lang="en-US" sz="700" b="1" kern="1200" dirty="0" smtClean="0">
                <a:solidFill>
                  <a:schemeClr val="tx1"/>
                </a:solidFill>
              </a:rPr>
              <a:t>Research Compliance Officer, Conflict of Interest</a:t>
            </a:r>
            <a:endParaRPr lang="en-US" sz="700" b="1" kern="1200" dirty="0">
              <a:solidFill>
                <a:schemeClr val="tx1"/>
              </a:solidFill>
            </a:endParaRPr>
          </a:p>
        </p:txBody>
      </p:sp>
      <p:sp>
        <p:nvSpPr>
          <p:cNvPr id="48" name="Freeform 47"/>
          <p:cNvSpPr/>
          <p:nvPr/>
        </p:nvSpPr>
        <p:spPr>
          <a:xfrm>
            <a:off x="4070527" y="2610184"/>
            <a:ext cx="1064291" cy="478530"/>
          </a:xfrm>
          <a:custGeom>
            <a:avLst/>
            <a:gdLst>
              <a:gd name="connsiteX0" fmla="*/ 0 w 1064291"/>
              <a:gd name="connsiteY0" fmla="*/ 0 h 478530"/>
              <a:gd name="connsiteX1" fmla="*/ 1064291 w 1064291"/>
              <a:gd name="connsiteY1" fmla="*/ 0 h 478530"/>
              <a:gd name="connsiteX2" fmla="*/ 1064291 w 1064291"/>
              <a:gd name="connsiteY2" fmla="*/ 478530 h 478530"/>
              <a:gd name="connsiteX3" fmla="*/ 0 w 1064291"/>
              <a:gd name="connsiteY3" fmla="*/ 478530 h 478530"/>
              <a:gd name="connsiteX4" fmla="*/ 0 w 106429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291" h="478530">
                <a:moveTo>
                  <a:pt x="0" y="0"/>
                </a:moveTo>
                <a:lnTo>
                  <a:pt x="1064291" y="0"/>
                </a:lnTo>
                <a:lnTo>
                  <a:pt x="1064291" y="478530"/>
                </a:lnTo>
                <a:lnTo>
                  <a:pt x="0" y="478530"/>
                </a:lnTo>
                <a:lnTo>
                  <a:pt x="0" y="0"/>
                </a:lnTo>
                <a:close/>
              </a:path>
            </a:pathLst>
          </a:custGeom>
          <a:solidFill>
            <a:srgbClr val="F3F300"/>
          </a:solidFill>
          <a:ln w="19050" cmpd="sng">
            <a:solidFill>
              <a:srgbClr val="FFD956"/>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dirty="0" smtClean="0">
                <a:solidFill>
                  <a:schemeClr val="tx1"/>
                </a:solidFill>
              </a:rPr>
              <a:t>Jacqueline Presedo</a:t>
            </a:r>
            <a:endParaRPr lang="en-US" sz="800" b="1" kern="1200" dirty="0" smtClean="0">
              <a:solidFill>
                <a:schemeClr val="tx1"/>
              </a:solidFill>
            </a:endParaRPr>
          </a:p>
          <a:p>
            <a:pPr lvl="0" algn="ctr" defTabSz="355600">
              <a:lnSpc>
                <a:spcPct val="90000"/>
              </a:lnSpc>
              <a:spcBef>
                <a:spcPct val="0"/>
              </a:spcBef>
              <a:spcAft>
                <a:spcPts val="0"/>
              </a:spcAft>
            </a:pPr>
            <a:r>
              <a:rPr lang="en-US" sz="700" b="1" dirty="0" smtClean="0">
                <a:solidFill>
                  <a:schemeClr val="tx1"/>
                </a:solidFill>
              </a:rPr>
              <a:t>Research Compliance Manager</a:t>
            </a:r>
            <a:r>
              <a:rPr lang="en-US" sz="700" b="1" kern="1200" dirty="0" smtClean="0">
                <a:solidFill>
                  <a:schemeClr val="tx1"/>
                </a:solidFill>
              </a:rPr>
              <a:t> </a:t>
            </a:r>
            <a:endParaRPr lang="en-US" sz="700" b="1" kern="1200" dirty="0">
              <a:solidFill>
                <a:schemeClr val="tx1"/>
              </a:solidFill>
            </a:endParaRPr>
          </a:p>
        </p:txBody>
      </p:sp>
      <p:sp>
        <p:nvSpPr>
          <p:cNvPr id="49" name="Freeform 48"/>
          <p:cNvSpPr/>
          <p:nvPr/>
        </p:nvSpPr>
        <p:spPr>
          <a:xfrm>
            <a:off x="5390852" y="1885182"/>
            <a:ext cx="1064291" cy="478530"/>
          </a:xfrm>
          <a:custGeom>
            <a:avLst/>
            <a:gdLst>
              <a:gd name="connsiteX0" fmla="*/ 0 w 1064291"/>
              <a:gd name="connsiteY0" fmla="*/ 0 h 478530"/>
              <a:gd name="connsiteX1" fmla="*/ 1064291 w 1064291"/>
              <a:gd name="connsiteY1" fmla="*/ 0 h 478530"/>
              <a:gd name="connsiteX2" fmla="*/ 1064291 w 1064291"/>
              <a:gd name="connsiteY2" fmla="*/ 478530 h 478530"/>
              <a:gd name="connsiteX3" fmla="*/ 0 w 1064291"/>
              <a:gd name="connsiteY3" fmla="*/ 478530 h 478530"/>
              <a:gd name="connsiteX4" fmla="*/ 0 w 106429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291" h="478530">
                <a:moveTo>
                  <a:pt x="0" y="0"/>
                </a:moveTo>
                <a:lnTo>
                  <a:pt x="1064291" y="0"/>
                </a:lnTo>
                <a:lnTo>
                  <a:pt x="1064291" y="478530"/>
                </a:lnTo>
                <a:lnTo>
                  <a:pt x="0" y="478530"/>
                </a:lnTo>
                <a:lnTo>
                  <a:pt x="0" y="0"/>
                </a:lnTo>
                <a:close/>
              </a:path>
            </a:pathLst>
          </a:custGeom>
          <a:solidFill>
            <a:srgbClr val="F3F300"/>
          </a:solidFill>
          <a:ln w="19050" cmpd="sng">
            <a:solidFill>
              <a:srgbClr val="FFD956"/>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rPr>
              <a:t>Noreen </a:t>
            </a:r>
            <a:r>
              <a:rPr lang="en-US" sz="800" b="1" kern="1200" dirty="0" err="1" smtClean="0">
                <a:solidFill>
                  <a:schemeClr val="tx1"/>
                </a:solidFill>
              </a:rPr>
              <a:t>Palinkas</a:t>
            </a:r>
            <a:r>
              <a:rPr lang="en-US" sz="800" b="1" kern="1200" dirty="0" smtClean="0">
                <a:solidFill>
                  <a:schemeClr val="tx1"/>
                </a:solidFill>
              </a:rPr>
              <a:t> </a:t>
            </a:r>
          </a:p>
          <a:p>
            <a:pPr lvl="0" algn="ctr" defTabSz="355600">
              <a:lnSpc>
                <a:spcPct val="90000"/>
              </a:lnSpc>
              <a:spcBef>
                <a:spcPct val="0"/>
              </a:spcBef>
              <a:spcAft>
                <a:spcPct val="35000"/>
              </a:spcAft>
            </a:pPr>
            <a:r>
              <a:rPr lang="en-US" sz="700" b="1" kern="1200" dirty="0" smtClean="0">
                <a:solidFill>
                  <a:schemeClr val="tx1"/>
                </a:solidFill>
              </a:rPr>
              <a:t>Director of Hospital Pharmacy Compliance</a:t>
            </a:r>
            <a:endParaRPr lang="en-US" sz="700" b="1" kern="1200" dirty="0">
              <a:solidFill>
                <a:schemeClr val="tx1"/>
              </a:solidFill>
            </a:endParaRPr>
          </a:p>
        </p:txBody>
      </p:sp>
      <p:sp>
        <p:nvSpPr>
          <p:cNvPr id="50" name="Freeform 49"/>
          <p:cNvSpPr/>
          <p:nvPr/>
        </p:nvSpPr>
        <p:spPr>
          <a:xfrm>
            <a:off x="5702353" y="2610184"/>
            <a:ext cx="1064291" cy="478530"/>
          </a:xfrm>
          <a:custGeom>
            <a:avLst/>
            <a:gdLst>
              <a:gd name="connsiteX0" fmla="*/ 0 w 1064291"/>
              <a:gd name="connsiteY0" fmla="*/ 0 h 478530"/>
              <a:gd name="connsiteX1" fmla="*/ 1064291 w 1064291"/>
              <a:gd name="connsiteY1" fmla="*/ 0 h 478530"/>
              <a:gd name="connsiteX2" fmla="*/ 1064291 w 1064291"/>
              <a:gd name="connsiteY2" fmla="*/ 478530 h 478530"/>
              <a:gd name="connsiteX3" fmla="*/ 0 w 1064291"/>
              <a:gd name="connsiteY3" fmla="*/ 478530 h 478530"/>
              <a:gd name="connsiteX4" fmla="*/ 0 w 106429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291" h="478530">
                <a:moveTo>
                  <a:pt x="0" y="0"/>
                </a:moveTo>
                <a:lnTo>
                  <a:pt x="1064291" y="0"/>
                </a:lnTo>
                <a:lnTo>
                  <a:pt x="1064291" y="478530"/>
                </a:lnTo>
                <a:lnTo>
                  <a:pt x="0" y="478530"/>
                </a:lnTo>
                <a:lnTo>
                  <a:pt x="0" y="0"/>
                </a:lnTo>
                <a:close/>
              </a:path>
            </a:pathLst>
          </a:custGeom>
          <a:solidFill>
            <a:srgbClr val="F3F300"/>
          </a:solidFill>
          <a:ln w="19050" cmpd="sng">
            <a:solidFill>
              <a:srgbClr val="FFD956"/>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err="1" smtClean="0">
                <a:solidFill>
                  <a:schemeClr val="tx1"/>
                </a:solidFill>
              </a:rPr>
              <a:t>Danae</a:t>
            </a:r>
            <a:r>
              <a:rPr lang="en-US" sz="800" b="1" kern="1200" dirty="0" smtClean="0">
                <a:solidFill>
                  <a:schemeClr val="tx1"/>
                </a:solidFill>
              </a:rPr>
              <a:t> Clemente</a:t>
            </a:r>
          </a:p>
          <a:p>
            <a:pPr lvl="0" algn="ctr" defTabSz="355600">
              <a:lnSpc>
                <a:spcPct val="90000"/>
              </a:lnSpc>
              <a:spcBef>
                <a:spcPct val="0"/>
              </a:spcBef>
              <a:spcAft>
                <a:spcPct val="35000"/>
              </a:spcAft>
            </a:pPr>
            <a:r>
              <a:rPr lang="en-US" sz="700" b="1" kern="1200" dirty="0" smtClean="0">
                <a:solidFill>
                  <a:schemeClr val="tx1"/>
                </a:solidFill>
              </a:rPr>
              <a:t>Senior 340B Compliance Analyst</a:t>
            </a:r>
            <a:endParaRPr lang="en-US" sz="700" b="1" kern="1200" dirty="0">
              <a:solidFill>
                <a:schemeClr val="tx1"/>
              </a:solidFill>
            </a:endParaRPr>
          </a:p>
        </p:txBody>
      </p:sp>
      <p:sp>
        <p:nvSpPr>
          <p:cNvPr id="51" name="Freeform 50"/>
          <p:cNvSpPr/>
          <p:nvPr/>
        </p:nvSpPr>
        <p:spPr>
          <a:xfrm>
            <a:off x="5702353" y="3300518"/>
            <a:ext cx="1064291" cy="478530"/>
          </a:xfrm>
          <a:custGeom>
            <a:avLst/>
            <a:gdLst>
              <a:gd name="connsiteX0" fmla="*/ 0 w 1064291"/>
              <a:gd name="connsiteY0" fmla="*/ 0 h 478530"/>
              <a:gd name="connsiteX1" fmla="*/ 1064291 w 1064291"/>
              <a:gd name="connsiteY1" fmla="*/ 0 h 478530"/>
              <a:gd name="connsiteX2" fmla="*/ 1064291 w 1064291"/>
              <a:gd name="connsiteY2" fmla="*/ 478530 h 478530"/>
              <a:gd name="connsiteX3" fmla="*/ 0 w 1064291"/>
              <a:gd name="connsiteY3" fmla="*/ 478530 h 478530"/>
              <a:gd name="connsiteX4" fmla="*/ 0 w 106429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291" h="478530">
                <a:moveTo>
                  <a:pt x="0" y="0"/>
                </a:moveTo>
                <a:lnTo>
                  <a:pt x="1064291" y="0"/>
                </a:lnTo>
                <a:lnTo>
                  <a:pt x="1064291" y="478530"/>
                </a:lnTo>
                <a:lnTo>
                  <a:pt x="0" y="478530"/>
                </a:lnTo>
                <a:lnTo>
                  <a:pt x="0" y="0"/>
                </a:lnTo>
                <a:close/>
              </a:path>
            </a:pathLst>
          </a:custGeom>
          <a:solidFill>
            <a:srgbClr val="F3F300"/>
          </a:solidFill>
          <a:ln w="19050" cmpd="sng">
            <a:solidFill>
              <a:srgbClr val="FFD956"/>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en-US" sz="800" b="1" kern="1200" dirty="0" smtClean="0">
              <a:solidFill>
                <a:schemeClr val="tx1"/>
              </a:solidFill>
            </a:endParaRPr>
          </a:p>
          <a:p>
            <a:pPr lvl="0" algn="ctr" defTabSz="355600">
              <a:lnSpc>
                <a:spcPct val="90000"/>
              </a:lnSpc>
              <a:spcBef>
                <a:spcPct val="0"/>
              </a:spcBef>
              <a:spcAft>
                <a:spcPct val="35000"/>
              </a:spcAft>
            </a:pPr>
            <a:r>
              <a:rPr lang="en-US" sz="800" b="1" kern="1200" dirty="0" smtClean="0">
                <a:solidFill>
                  <a:schemeClr val="tx1"/>
                </a:solidFill>
              </a:rPr>
              <a:t>Paul Throckmorton</a:t>
            </a:r>
          </a:p>
          <a:p>
            <a:pPr algn="ctr" defTabSz="355600">
              <a:lnSpc>
                <a:spcPct val="90000"/>
              </a:lnSpc>
              <a:spcBef>
                <a:spcPct val="0"/>
              </a:spcBef>
              <a:spcAft>
                <a:spcPct val="35000"/>
              </a:spcAft>
            </a:pPr>
            <a:r>
              <a:rPr lang="en-US" sz="700" b="1" dirty="0">
                <a:solidFill>
                  <a:schemeClr val="tx1"/>
                </a:solidFill>
              </a:rPr>
              <a:t>Pharmacy Compliance Analyst</a:t>
            </a:r>
          </a:p>
          <a:p>
            <a:pPr lvl="0" algn="ctr" defTabSz="355600">
              <a:lnSpc>
                <a:spcPct val="90000"/>
              </a:lnSpc>
              <a:spcBef>
                <a:spcPct val="0"/>
              </a:spcBef>
              <a:spcAft>
                <a:spcPct val="35000"/>
              </a:spcAft>
            </a:pPr>
            <a:endParaRPr lang="en-US" sz="700" b="1" kern="1200" dirty="0">
              <a:solidFill>
                <a:schemeClr val="tx1"/>
              </a:solidFill>
            </a:endParaRPr>
          </a:p>
        </p:txBody>
      </p:sp>
      <p:sp>
        <p:nvSpPr>
          <p:cNvPr id="52" name="Freeform 51"/>
          <p:cNvSpPr/>
          <p:nvPr/>
        </p:nvSpPr>
        <p:spPr>
          <a:xfrm>
            <a:off x="5702353" y="3990852"/>
            <a:ext cx="1064291" cy="478530"/>
          </a:xfrm>
          <a:custGeom>
            <a:avLst/>
            <a:gdLst>
              <a:gd name="connsiteX0" fmla="*/ 0 w 1064291"/>
              <a:gd name="connsiteY0" fmla="*/ 0 h 478530"/>
              <a:gd name="connsiteX1" fmla="*/ 1064291 w 1064291"/>
              <a:gd name="connsiteY1" fmla="*/ 0 h 478530"/>
              <a:gd name="connsiteX2" fmla="*/ 1064291 w 1064291"/>
              <a:gd name="connsiteY2" fmla="*/ 478530 h 478530"/>
              <a:gd name="connsiteX3" fmla="*/ 0 w 1064291"/>
              <a:gd name="connsiteY3" fmla="*/ 478530 h 478530"/>
              <a:gd name="connsiteX4" fmla="*/ 0 w 106429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291" h="478530">
                <a:moveTo>
                  <a:pt x="0" y="0"/>
                </a:moveTo>
                <a:lnTo>
                  <a:pt x="1064291" y="0"/>
                </a:lnTo>
                <a:lnTo>
                  <a:pt x="1064291" y="478530"/>
                </a:lnTo>
                <a:lnTo>
                  <a:pt x="0" y="478530"/>
                </a:lnTo>
                <a:lnTo>
                  <a:pt x="0" y="0"/>
                </a:lnTo>
                <a:close/>
              </a:path>
            </a:pathLst>
          </a:custGeom>
          <a:solidFill>
            <a:srgbClr val="F3F300"/>
          </a:solidFill>
          <a:ln w="19050" cmpd="sng">
            <a:solidFill>
              <a:srgbClr val="FFD956"/>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en-US" sz="800" b="1" kern="1200" smtClean="0">
              <a:solidFill>
                <a:schemeClr val="tx1"/>
              </a:solidFill>
            </a:endParaRPr>
          </a:p>
          <a:p>
            <a:pPr lvl="0" algn="ctr" defTabSz="355600">
              <a:lnSpc>
                <a:spcPct val="90000"/>
              </a:lnSpc>
              <a:spcBef>
                <a:spcPct val="0"/>
              </a:spcBef>
              <a:spcAft>
                <a:spcPct val="35000"/>
              </a:spcAft>
            </a:pPr>
            <a:r>
              <a:rPr lang="en-US" sz="800" b="1" kern="1200" smtClean="0">
                <a:solidFill>
                  <a:schemeClr val="tx1"/>
                </a:solidFill>
              </a:rPr>
              <a:t>Betty </a:t>
            </a:r>
            <a:r>
              <a:rPr lang="en-US" sz="800" b="1" kern="1200" dirty="0" smtClean="0">
                <a:solidFill>
                  <a:schemeClr val="tx1"/>
                </a:solidFill>
              </a:rPr>
              <a:t>Wong </a:t>
            </a:r>
          </a:p>
          <a:p>
            <a:pPr algn="ctr" defTabSz="355600">
              <a:lnSpc>
                <a:spcPct val="90000"/>
              </a:lnSpc>
              <a:spcBef>
                <a:spcPct val="0"/>
              </a:spcBef>
              <a:spcAft>
                <a:spcPct val="35000"/>
              </a:spcAft>
            </a:pPr>
            <a:r>
              <a:rPr lang="en-US" sz="700" b="1" dirty="0">
                <a:solidFill>
                  <a:schemeClr val="tx1"/>
                </a:solidFill>
              </a:rPr>
              <a:t>Pharmacy Compliance Analyst</a:t>
            </a:r>
          </a:p>
          <a:p>
            <a:pPr lvl="0" algn="ctr" defTabSz="355600">
              <a:lnSpc>
                <a:spcPct val="90000"/>
              </a:lnSpc>
              <a:spcBef>
                <a:spcPct val="0"/>
              </a:spcBef>
              <a:spcAft>
                <a:spcPct val="35000"/>
              </a:spcAft>
            </a:pPr>
            <a:endParaRPr lang="en-US" sz="700" b="1" kern="1200" dirty="0">
              <a:solidFill>
                <a:schemeClr val="tx1"/>
              </a:solidFill>
            </a:endParaRPr>
          </a:p>
        </p:txBody>
      </p:sp>
      <p:sp>
        <p:nvSpPr>
          <p:cNvPr id="53" name="Freeform 52"/>
          <p:cNvSpPr/>
          <p:nvPr/>
        </p:nvSpPr>
        <p:spPr>
          <a:xfrm>
            <a:off x="5702353" y="4681185"/>
            <a:ext cx="1064291" cy="478530"/>
          </a:xfrm>
          <a:custGeom>
            <a:avLst/>
            <a:gdLst>
              <a:gd name="connsiteX0" fmla="*/ 0 w 1064291"/>
              <a:gd name="connsiteY0" fmla="*/ 0 h 478530"/>
              <a:gd name="connsiteX1" fmla="*/ 1064291 w 1064291"/>
              <a:gd name="connsiteY1" fmla="*/ 0 h 478530"/>
              <a:gd name="connsiteX2" fmla="*/ 1064291 w 1064291"/>
              <a:gd name="connsiteY2" fmla="*/ 478530 h 478530"/>
              <a:gd name="connsiteX3" fmla="*/ 0 w 1064291"/>
              <a:gd name="connsiteY3" fmla="*/ 478530 h 478530"/>
              <a:gd name="connsiteX4" fmla="*/ 0 w 106429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291" h="478530">
                <a:moveTo>
                  <a:pt x="0" y="0"/>
                </a:moveTo>
                <a:lnTo>
                  <a:pt x="1064291" y="0"/>
                </a:lnTo>
                <a:lnTo>
                  <a:pt x="1064291" y="478530"/>
                </a:lnTo>
                <a:lnTo>
                  <a:pt x="0" y="478530"/>
                </a:lnTo>
                <a:lnTo>
                  <a:pt x="0" y="0"/>
                </a:lnTo>
                <a:close/>
              </a:path>
            </a:pathLst>
          </a:custGeom>
          <a:solidFill>
            <a:srgbClr val="F3F300"/>
          </a:solidFill>
          <a:ln w="19050" cmpd="sng">
            <a:solidFill>
              <a:srgbClr val="FFD956"/>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rPr>
              <a:t>Annie </a:t>
            </a:r>
            <a:r>
              <a:rPr lang="en-US" sz="800" b="1" kern="1200" dirty="0" err="1" smtClean="0">
                <a:solidFill>
                  <a:schemeClr val="tx1"/>
                </a:solidFill>
              </a:rPr>
              <a:t>Juliao</a:t>
            </a:r>
            <a:endParaRPr lang="en-US" sz="800" b="1" kern="1200" dirty="0" smtClean="0">
              <a:solidFill>
                <a:schemeClr val="tx1"/>
              </a:solidFill>
            </a:endParaRPr>
          </a:p>
          <a:p>
            <a:pPr lvl="0" algn="ctr" defTabSz="355600">
              <a:lnSpc>
                <a:spcPct val="90000"/>
              </a:lnSpc>
              <a:spcBef>
                <a:spcPct val="0"/>
              </a:spcBef>
              <a:spcAft>
                <a:spcPct val="35000"/>
              </a:spcAft>
            </a:pPr>
            <a:r>
              <a:rPr lang="en-US" sz="700" b="1" kern="1200" dirty="0" smtClean="0">
                <a:solidFill>
                  <a:schemeClr val="tx1"/>
                </a:solidFill>
              </a:rPr>
              <a:t>Pharmacy Compliance Analyst</a:t>
            </a:r>
            <a:endParaRPr lang="en-US" sz="700" b="1" kern="1200" dirty="0">
              <a:solidFill>
                <a:schemeClr val="tx1"/>
              </a:solidFill>
            </a:endParaRPr>
          </a:p>
        </p:txBody>
      </p:sp>
      <p:sp>
        <p:nvSpPr>
          <p:cNvPr id="54" name="Freeform 53"/>
          <p:cNvSpPr/>
          <p:nvPr/>
        </p:nvSpPr>
        <p:spPr>
          <a:xfrm>
            <a:off x="6900125" y="1884559"/>
            <a:ext cx="1064291" cy="478530"/>
          </a:xfrm>
          <a:custGeom>
            <a:avLst/>
            <a:gdLst>
              <a:gd name="connsiteX0" fmla="*/ 0 w 1064291"/>
              <a:gd name="connsiteY0" fmla="*/ 0 h 478530"/>
              <a:gd name="connsiteX1" fmla="*/ 1064291 w 1064291"/>
              <a:gd name="connsiteY1" fmla="*/ 0 h 478530"/>
              <a:gd name="connsiteX2" fmla="*/ 1064291 w 1064291"/>
              <a:gd name="connsiteY2" fmla="*/ 478530 h 478530"/>
              <a:gd name="connsiteX3" fmla="*/ 0 w 1064291"/>
              <a:gd name="connsiteY3" fmla="*/ 478530 h 478530"/>
              <a:gd name="connsiteX4" fmla="*/ 0 w 106429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291" h="478530">
                <a:moveTo>
                  <a:pt x="0" y="0"/>
                </a:moveTo>
                <a:lnTo>
                  <a:pt x="1064291" y="0"/>
                </a:lnTo>
                <a:lnTo>
                  <a:pt x="1064291" y="478530"/>
                </a:lnTo>
                <a:lnTo>
                  <a:pt x="0" y="478530"/>
                </a:lnTo>
                <a:lnTo>
                  <a:pt x="0" y="0"/>
                </a:lnTo>
                <a:close/>
              </a:path>
            </a:pathLst>
          </a:custGeom>
          <a:solidFill>
            <a:srgbClr val="5BD4FF"/>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000000"/>
                </a:solidFill>
              </a:rPr>
              <a:t>Garrett Gillespie </a:t>
            </a:r>
          </a:p>
          <a:p>
            <a:pPr lvl="0" algn="ctr" defTabSz="355600">
              <a:lnSpc>
                <a:spcPct val="90000"/>
              </a:lnSpc>
              <a:spcBef>
                <a:spcPct val="0"/>
              </a:spcBef>
              <a:spcAft>
                <a:spcPct val="35000"/>
              </a:spcAft>
            </a:pPr>
            <a:r>
              <a:rPr lang="en-US" sz="700" b="1" kern="1200" dirty="0" smtClean="0">
                <a:solidFill>
                  <a:srgbClr val="000000"/>
                </a:solidFill>
              </a:rPr>
              <a:t>Corporate Compliance Officer</a:t>
            </a:r>
            <a:endParaRPr lang="en-US" sz="700" b="1" kern="1200" dirty="0">
              <a:solidFill>
                <a:srgbClr val="000000"/>
              </a:solidFill>
            </a:endParaRPr>
          </a:p>
        </p:txBody>
      </p:sp>
      <p:sp>
        <p:nvSpPr>
          <p:cNvPr id="55" name="Freeform 54"/>
          <p:cNvSpPr/>
          <p:nvPr/>
        </p:nvSpPr>
        <p:spPr>
          <a:xfrm>
            <a:off x="7269155" y="2487697"/>
            <a:ext cx="1127525" cy="478530"/>
          </a:xfrm>
          <a:custGeom>
            <a:avLst/>
            <a:gdLst>
              <a:gd name="connsiteX0" fmla="*/ 0 w 1001557"/>
              <a:gd name="connsiteY0" fmla="*/ 0 h 478530"/>
              <a:gd name="connsiteX1" fmla="*/ 1001557 w 1001557"/>
              <a:gd name="connsiteY1" fmla="*/ 0 h 478530"/>
              <a:gd name="connsiteX2" fmla="*/ 1001557 w 1001557"/>
              <a:gd name="connsiteY2" fmla="*/ 478530 h 478530"/>
              <a:gd name="connsiteX3" fmla="*/ 0 w 1001557"/>
              <a:gd name="connsiteY3" fmla="*/ 478530 h 478530"/>
              <a:gd name="connsiteX4" fmla="*/ 0 w 1001557"/>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57" h="478530">
                <a:moveTo>
                  <a:pt x="0" y="0"/>
                </a:moveTo>
                <a:lnTo>
                  <a:pt x="1001557" y="0"/>
                </a:lnTo>
                <a:lnTo>
                  <a:pt x="1001557" y="478530"/>
                </a:lnTo>
                <a:lnTo>
                  <a:pt x="0" y="478530"/>
                </a:lnTo>
                <a:lnTo>
                  <a:pt x="0" y="0"/>
                </a:lnTo>
                <a:close/>
              </a:path>
            </a:pathLst>
          </a:custGeom>
          <a:solidFill>
            <a:srgbClr val="5BD4FF"/>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000000"/>
                </a:solidFill>
              </a:rPr>
              <a:t>Luis da Costa </a:t>
            </a:r>
          </a:p>
          <a:p>
            <a:pPr lvl="0" algn="ctr" defTabSz="355600">
              <a:lnSpc>
                <a:spcPct val="90000"/>
              </a:lnSpc>
              <a:spcBef>
                <a:spcPct val="0"/>
              </a:spcBef>
              <a:spcAft>
                <a:spcPct val="35000"/>
              </a:spcAft>
            </a:pPr>
            <a:r>
              <a:rPr lang="en-US" sz="700" b="1" kern="1200" dirty="0" smtClean="0">
                <a:solidFill>
                  <a:srgbClr val="000000"/>
                </a:solidFill>
              </a:rPr>
              <a:t>Privacy Officer</a:t>
            </a:r>
            <a:endParaRPr lang="en-US" sz="700" b="1" kern="1200" dirty="0">
              <a:solidFill>
                <a:srgbClr val="000000"/>
              </a:solidFill>
            </a:endParaRPr>
          </a:p>
        </p:txBody>
      </p:sp>
      <p:sp>
        <p:nvSpPr>
          <p:cNvPr id="56" name="Freeform 55"/>
          <p:cNvSpPr/>
          <p:nvPr/>
        </p:nvSpPr>
        <p:spPr>
          <a:xfrm>
            <a:off x="7308632" y="3090217"/>
            <a:ext cx="1073875" cy="573897"/>
          </a:xfrm>
          <a:custGeom>
            <a:avLst/>
            <a:gdLst>
              <a:gd name="connsiteX0" fmla="*/ 0 w 999554"/>
              <a:gd name="connsiteY0" fmla="*/ 0 h 573897"/>
              <a:gd name="connsiteX1" fmla="*/ 999554 w 999554"/>
              <a:gd name="connsiteY1" fmla="*/ 0 h 573897"/>
              <a:gd name="connsiteX2" fmla="*/ 999554 w 999554"/>
              <a:gd name="connsiteY2" fmla="*/ 573897 h 573897"/>
              <a:gd name="connsiteX3" fmla="*/ 0 w 999554"/>
              <a:gd name="connsiteY3" fmla="*/ 573897 h 573897"/>
              <a:gd name="connsiteX4" fmla="*/ 0 w 999554"/>
              <a:gd name="connsiteY4" fmla="*/ 0 h 57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554" h="573897">
                <a:moveTo>
                  <a:pt x="0" y="0"/>
                </a:moveTo>
                <a:lnTo>
                  <a:pt x="999554" y="0"/>
                </a:lnTo>
                <a:lnTo>
                  <a:pt x="999554" y="573897"/>
                </a:lnTo>
                <a:lnTo>
                  <a:pt x="0" y="573897"/>
                </a:lnTo>
                <a:lnTo>
                  <a:pt x="0" y="0"/>
                </a:lnTo>
                <a:close/>
              </a:path>
            </a:pathLst>
          </a:custGeom>
          <a:solidFill>
            <a:srgbClr val="5BD4FF"/>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000000"/>
                </a:solidFill>
              </a:rPr>
              <a:t>Michael </a:t>
            </a:r>
            <a:r>
              <a:rPr lang="en-US" sz="800" b="1" kern="1200" dirty="0" err="1" smtClean="0">
                <a:solidFill>
                  <a:srgbClr val="000000"/>
                </a:solidFill>
              </a:rPr>
              <a:t>Comerford</a:t>
            </a:r>
            <a:r>
              <a:rPr lang="en-US" sz="800" b="1" kern="1200" dirty="0" smtClean="0">
                <a:solidFill>
                  <a:srgbClr val="000000"/>
                </a:solidFill>
              </a:rPr>
              <a:t> </a:t>
            </a:r>
          </a:p>
          <a:p>
            <a:pPr lvl="0" algn="ctr" defTabSz="355600">
              <a:lnSpc>
                <a:spcPct val="90000"/>
              </a:lnSpc>
              <a:spcBef>
                <a:spcPct val="0"/>
              </a:spcBef>
              <a:spcAft>
                <a:spcPct val="35000"/>
              </a:spcAft>
            </a:pPr>
            <a:r>
              <a:rPr lang="en-US" sz="700" b="1" dirty="0" smtClean="0">
                <a:solidFill>
                  <a:srgbClr val="000000"/>
                </a:solidFill>
              </a:rPr>
              <a:t>Director of Medicare and Medicaid</a:t>
            </a:r>
            <a:endParaRPr lang="en-US" sz="700" b="1" kern="1200" dirty="0">
              <a:solidFill>
                <a:srgbClr val="000000"/>
              </a:solidFill>
            </a:endParaRPr>
          </a:p>
        </p:txBody>
      </p:sp>
      <p:sp>
        <p:nvSpPr>
          <p:cNvPr id="57" name="Freeform 56"/>
          <p:cNvSpPr/>
          <p:nvPr/>
        </p:nvSpPr>
        <p:spPr>
          <a:xfrm>
            <a:off x="7791733" y="3779048"/>
            <a:ext cx="1072239" cy="478530"/>
          </a:xfrm>
          <a:custGeom>
            <a:avLst/>
            <a:gdLst>
              <a:gd name="connsiteX0" fmla="*/ 0 w 975726"/>
              <a:gd name="connsiteY0" fmla="*/ 0 h 478530"/>
              <a:gd name="connsiteX1" fmla="*/ 975726 w 975726"/>
              <a:gd name="connsiteY1" fmla="*/ 0 h 478530"/>
              <a:gd name="connsiteX2" fmla="*/ 975726 w 975726"/>
              <a:gd name="connsiteY2" fmla="*/ 478530 h 478530"/>
              <a:gd name="connsiteX3" fmla="*/ 0 w 975726"/>
              <a:gd name="connsiteY3" fmla="*/ 478530 h 478530"/>
              <a:gd name="connsiteX4" fmla="*/ 0 w 975726"/>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726" h="478530">
                <a:moveTo>
                  <a:pt x="0" y="0"/>
                </a:moveTo>
                <a:lnTo>
                  <a:pt x="975726" y="0"/>
                </a:lnTo>
                <a:lnTo>
                  <a:pt x="975726" y="478530"/>
                </a:lnTo>
                <a:lnTo>
                  <a:pt x="0" y="478530"/>
                </a:lnTo>
                <a:lnTo>
                  <a:pt x="0" y="0"/>
                </a:lnTo>
                <a:close/>
              </a:path>
            </a:pathLst>
          </a:custGeom>
          <a:solidFill>
            <a:srgbClr val="5BD4FF"/>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000000"/>
                </a:solidFill>
              </a:rPr>
              <a:t>Vacant</a:t>
            </a:r>
          </a:p>
          <a:p>
            <a:pPr lvl="0" algn="ctr" defTabSz="355600">
              <a:lnSpc>
                <a:spcPct val="90000"/>
              </a:lnSpc>
              <a:spcBef>
                <a:spcPct val="0"/>
              </a:spcBef>
              <a:spcAft>
                <a:spcPct val="35000"/>
              </a:spcAft>
            </a:pPr>
            <a:r>
              <a:rPr lang="en-US" sz="700" b="1" kern="1200" dirty="0" smtClean="0">
                <a:solidFill>
                  <a:srgbClr val="000000"/>
                </a:solidFill>
              </a:rPr>
              <a:t>Medicaid &amp; Medicare </a:t>
            </a:r>
            <a:r>
              <a:rPr lang="en-US" sz="700" b="1" kern="1200" smtClean="0">
                <a:solidFill>
                  <a:srgbClr val="000000"/>
                </a:solidFill>
              </a:rPr>
              <a:t>Compliance </a:t>
            </a:r>
            <a:r>
              <a:rPr lang="en-US" sz="700" b="1" smtClean="0">
                <a:solidFill>
                  <a:srgbClr val="000000"/>
                </a:solidFill>
              </a:rPr>
              <a:t>Manager</a:t>
            </a:r>
            <a:endParaRPr lang="en-US" sz="700" b="1" kern="1200" dirty="0">
              <a:solidFill>
                <a:srgbClr val="000000"/>
              </a:solidFill>
            </a:endParaRPr>
          </a:p>
        </p:txBody>
      </p:sp>
      <p:sp>
        <p:nvSpPr>
          <p:cNvPr id="58" name="Freeform 57"/>
          <p:cNvSpPr/>
          <p:nvPr/>
        </p:nvSpPr>
        <p:spPr>
          <a:xfrm>
            <a:off x="7270813" y="4387906"/>
            <a:ext cx="1125868" cy="478530"/>
          </a:xfrm>
          <a:custGeom>
            <a:avLst/>
            <a:gdLst>
              <a:gd name="connsiteX0" fmla="*/ 0 w 1127525"/>
              <a:gd name="connsiteY0" fmla="*/ 0 h 478530"/>
              <a:gd name="connsiteX1" fmla="*/ 1127525 w 1127525"/>
              <a:gd name="connsiteY1" fmla="*/ 0 h 478530"/>
              <a:gd name="connsiteX2" fmla="*/ 1127525 w 1127525"/>
              <a:gd name="connsiteY2" fmla="*/ 478530 h 478530"/>
              <a:gd name="connsiteX3" fmla="*/ 0 w 1127525"/>
              <a:gd name="connsiteY3" fmla="*/ 478530 h 478530"/>
              <a:gd name="connsiteX4" fmla="*/ 0 w 1127525"/>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525" h="478530">
                <a:moveTo>
                  <a:pt x="0" y="0"/>
                </a:moveTo>
                <a:lnTo>
                  <a:pt x="1127525" y="0"/>
                </a:lnTo>
                <a:lnTo>
                  <a:pt x="1127525" y="478530"/>
                </a:lnTo>
                <a:lnTo>
                  <a:pt x="0" y="478530"/>
                </a:lnTo>
                <a:lnTo>
                  <a:pt x="0" y="0"/>
                </a:lnTo>
                <a:close/>
              </a:path>
            </a:pathLst>
          </a:custGeom>
          <a:solidFill>
            <a:srgbClr val="5BD4FF"/>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000000"/>
                </a:solidFill>
              </a:rPr>
              <a:t>Jillellen </a:t>
            </a:r>
            <a:r>
              <a:rPr lang="en-US" sz="800" b="1" kern="1200" dirty="0" err="1" smtClean="0">
                <a:solidFill>
                  <a:srgbClr val="000000"/>
                </a:solidFill>
              </a:rPr>
              <a:t>Porowski</a:t>
            </a:r>
            <a:r>
              <a:rPr lang="en-US" sz="800" b="1" kern="1200" dirty="0" smtClean="0">
                <a:solidFill>
                  <a:srgbClr val="000000"/>
                </a:solidFill>
              </a:rPr>
              <a:t> </a:t>
            </a:r>
          </a:p>
          <a:p>
            <a:pPr lvl="0" algn="ctr" defTabSz="355600">
              <a:lnSpc>
                <a:spcPct val="90000"/>
              </a:lnSpc>
              <a:spcBef>
                <a:spcPct val="0"/>
              </a:spcBef>
              <a:spcAft>
                <a:spcPct val="35000"/>
              </a:spcAft>
            </a:pPr>
            <a:r>
              <a:rPr lang="en-US" sz="700" b="1" kern="1200" dirty="0" smtClean="0">
                <a:solidFill>
                  <a:srgbClr val="000000"/>
                </a:solidFill>
              </a:rPr>
              <a:t>Senior Manager of Compliance Programs and Effectiveness</a:t>
            </a:r>
            <a:endParaRPr lang="en-US" sz="700" b="1" kern="1200" dirty="0">
              <a:solidFill>
                <a:srgbClr val="000000"/>
              </a:solidFill>
            </a:endParaRPr>
          </a:p>
        </p:txBody>
      </p:sp>
      <p:sp>
        <p:nvSpPr>
          <p:cNvPr id="59" name="Freeform 58"/>
          <p:cNvSpPr/>
          <p:nvPr/>
        </p:nvSpPr>
        <p:spPr>
          <a:xfrm>
            <a:off x="7279689" y="5011598"/>
            <a:ext cx="1116991" cy="513059"/>
          </a:xfrm>
          <a:custGeom>
            <a:avLst/>
            <a:gdLst>
              <a:gd name="connsiteX0" fmla="*/ 0 w 1117814"/>
              <a:gd name="connsiteY0" fmla="*/ 0 h 605934"/>
              <a:gd name="connsiteX1" fmla="*/ 1117814 w 1117814"/>
              <a:gd name="connsiteY1" fmla="*/ 0 h 605934"/>
              <a:gd name="connsiteX2" fmla="*/ 1117814 w 1117814"/>
              <a:gd name="connsiteY2" fmla="*/ 605934 h 605934"/>
              <a:gd name="connsiteX3" fmla="*/ 0 w 1117814"/>
              <a:gd name="connsiteY3" fmla="*/ 605934 h 605934"/>
              <a:gd name="connsiteX4" fmla="*/ 0 w 1117814"/>
              <a:gd name="connsiteY4" fmla="*/ 0 h 6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814" h="605934">
                <a:moveTo>
                  <a:pt x="0" y="0"/>
                </a:moveTo>
                <a:lnTo>
                  <a:pt x="1117814" y="0"/>
                </a:lnTo>
                <a:lnTo>
                  <a:pt x="1117814" y="605934"/>
                </a:lnTo>
                <a:lnTo>
                  <a:pt x="0" y="605934"/>
                </a:lnTo>
                <a:lnTo>
                  <a:pt x="0" y="0"/>
                </a:lnTo>
                <a:close/>
              </a:path>
            </a:pathLst>
          </a:custGeom>
          <a:solidFill>
            <a:srgbClr val="5BD4FF"/>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000000"/>
                </a:solidFill>
              </a:rPr>
              <a:t>Marianne Read</a:t>
            </a:r>
          </a:p>
          <a:p>
            <a:pPr lvl="0" algn="ctr" defTabSz="355600">
              <a:lnSpc>
                <a:spcPct val="90000"/>
              </a:lnSpc>
              <a:spcBef>
                <a:spcPct val="0"/>
              </a:spcBef>
              <a:spcAft>
                <a:spcPct val="35000"/>
              </a:spcAft>
            </a:pPr>
            <a:r>
              <a:rPr lang="en-US" sz="700" b="1" kern="1200" dirty="0" smtClean="0">
                <a:solidFill>
                  <a:srgbClr val="000000"/>
                </a:solidFill>
              </a:rPr>
              <a:t>Manager of Compliance Audit</a:t>
            </a:r>
            <a:endParaRPr lang="en-US" sz="700" b="1" kern="1200" dirty="0">
              <a:solidFill>
                <a:srgbClr val="000000"/>
              </a:solidFill>
            </a:endParaRPr>
          </a:p>
        </p:txBody>
      </p:sp>
      <p:sp>
        <p:nvSpPr>
          <p:cNvPr id="60" name="Freeform 59"/>
          <p:cNvSpPr/>
          <p:nvPr/>
        </p:nvSpPr>
        <p:spPr>
          <a:xfrm>
            <a:off x="8164372" y="1981199"/>
            <a:ext cx="705809" cy="434360"/>
          </a:xfrm>
          <a:custGeom>
            <a:avLst/>
            <a:gdLst>
              <a:gd name="connsiteX0" fmla="*/ 0 w 705809"/>
              <a:gd name="connsiteY0" fmla="*/ 0 h 434360"/>
              <a:gd name="connsiteX1" fmla="*/ 705809 w 705809"/>
              <a:gd name="connsiteY1" fmla="*/ 0 h 434360"/>
              <a:gd name="connsiteX2" fmla="*/ 705809 w 705809"/>
              <a:gd name="connsiteY2" fmla="*/ 434360 h 434360"/>
              <a:gd name="connsiteX3" fmla="*/ 0 w 705809"/>
              <a:gd name="connsiteY3" fmla="*/ 434360 h 434360"/>
              <a:gd name="connsiteX4" fmla="*/ 0 w 705809"/>
              <a:gd name="connsiteY4" fmla="*/ 0 h 43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809" h="434360">
                <a:moveTo>
                  <a:pt x="0" y="0"/>
                </a:moveTo>
                <a:lnTo>
                  <a:pt x="705809" y="0"/>
                </a:lnTo>
                <a:lnTo>
                  <a:pt x="705809" y="434360"/>
                </a:lnTo>
                <a:lnTo>
                  <a:pt x="0" y="434360"/>
                </a:lnTo>
                <a:lnTo>
                  <a:pt x="0" y="0"/>
                </a:lnTo>
                <a:close/>
              </a:path>
            </a:pathLst>
          </a:custGeom>
          <a:solidFill>
            <a:srgbClr val="5BD4FF"/>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tx1"/>
                </a:solidFill>
              </a:rPr>
              <a:t>Mistie Menard</a:t>
            </a:r>
          </a:p>
          <a:p>
            <a:pPr lvl="0" algn="ctr" defTabSz="355600">
              <a:lnSpc>
                <a:spcPct val="90000"/>
              </a:lnSpc>
              <a:spcBef>
                <a:spcPct val="0"/>
              </a:spcBef>
              <a:spcAft>
                <a:spcPct val="35000"/>
              </a:spcAft>
            </a:pPr>
            <a:r>
              <a:rPr lang="en-US" sz="800" b="1" kern="1200" dirty="0" smtClean="0">
                <a:solidFill>
                  <a:schemeClr val="tx1"/>
                </a:solidFill>
              </a:rPr>
              <a:t>Paralegal</a:t>
            </a:r>
            <a:endParaRPr lang="en-US" sz="800" b="1" kern="1200" dirty="0">
              <a:solidFill>
                <a:schemeClr val="tx1"/>
              </a:solidFill>
            </a:endParaRPr>
          </a:p>
        </p:txBody>
      </p:sp>
      <p:sp>
        <p:nvSpPr>
          <p:cNvPr id="61" name="Freeform 60"/>
          <p:cNvSpPr/>
          <p:nvPr/>
        </p:nvSpPr>
        <p:spPr>
          <a:xfrm>
            <a:off x="3134652" y="674285"/>
            <a:ext cx="1064291" cy="478530"/>
          </a:xfrm>
          <a:custGeom>
            <a:avLst/>
            <a:gdLst>
              <a:gd name="connsiteX0" fmla="*/ 0 w 1064291"/>
              <a:gd name="connsiteY0" fmla="*/ 0 h 478530"/>
              <a:gd name="connsiteX1" fmla="*/ 1064291 w 1064291"/>
              <a:gd name="connsiteY1" fmla="*/ 0 h 478530"/>
              <a:gd name="connsiteX2" fmla="*/ 1064291 w 1064291"/>
              <a:gd name="connsiteY2" fmla="*/ 478530 h 478530"/>
              <a:gd name="connsiteX3" fmla="*/ 0 w 1064291"/>
              <a:gd name="connsiteY3" fmla="*/ 478530 h 478530"/>
              <a:gd name="connsiteX4" fmla="*/ 0 w 106429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291" h="478530">
                <a:moveTo>
                  <a:pt x="0" y="0"/>
                </a:moveTo>
                <a:lnTo>
                  <a:pt x="1064291" y="0"/>
                </a:lnTo>
                <a:lnTo>
                  <a:pt x="1064291" y="478530"/>
                </a:lnTo>
                <a:lnTo>
                  <a:pt x="0" y="478530"/>
                </a:lnTo>
                <a:lnTo>
                  <a:pt x="0" y="0"/>
                </a:lnTo>
                <a:close/>
              </a:path>
            </a:pathLst>
          </a:custGeom>
          <a:solidFill>
            <a:srgbClr val="9DDE55"/>
          </a:solidFill>
          <a:ln w="19050" cmpd="sng">
            <a:solidFill>
              <a:srgbClr val="008000"/>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000000"/>
                </a:solidFill>
              </a:rPr>
              <a:t>Amanda Harris </a:t>
            </a:r>
          </a:p>
          <a:p>
            <a:pPr lvl="0" algn="ctr" defTabSz="355600">
              <a:lnSpc>
                <a:spcPct val="90000"/>
              </a:lnSpc>
              <a:spcBef>
                <a:spcPct val="0"/>
              </a:spcBef>
              <a:spcAft>
                <a:spcPct val="35000"/>
              </a:spcAft>
            </a:pPr>
            <a:r>
              <a:rPr lang="en-US" sz="700" b="1" kern="1200" dirty="0" smtClean="0">
                <a:solidFill>
                  <a:srgbClr val="000000"/>
                </a:solidFill>
              </a:rPr>
              <a:t>Executive Assistant</a:t>
            </a:r>
            <a:endParaRPr lang="en-US" sz="700" b="1" kern="1200" dirty="0">
              <a:solidFill>
                <a:srgbClr val="000000"/>
              </a:solidFill>
            </a:endParaRPr>
          </a:p>
        </p:txBody>
      </p:sp>
      <p:sp>
        <p:nvSpPr>
          <p:cNvPr id="3" name="TextBox 2"/>
          <p:cNvSpPr txBox="1"/>
          <p:nvPr/>
        </p:nvSpPr>
        <p:spPr>
          <a:xfrm>
            <a:off x="5943600" y="457200"/>
            <a:ext cx="2988319" cy="577081"/>
          </a:xfrm>
          <a:prstGeom prst="rect">
            <a:avLst/>
          </a:prstGeom>
          <a:solidFill>
            <a:srgbClr val="B2B2B2"/>
          </a:solidFill>
          <a:effectLst/>
        </p:spPr>
        <p:style>
          <a:lnRef idx="1">
            <a:schemeClr val="dk1"/>
          </a:lnRef>
          <a:fillRef idx="2">
            <a:schemeClr val="dk1"/>
          </a:fillRef>
          <a:effectRef idx="1">
            <a:schemeClr val="dk1"/>
          </a:effectRef>
          <a:fontRef idx="minor">
            <a:schemeClr val="dk1"/>
          </a:fontRef>
        </p:style>
        <p:txBody>
          <a:bodyPr wrap="none" rtlCol="0">
            <a:spAutoFit/>
          </a:bodyPr>
          <a:lstStyle/>
          <a:p>
            <a:r>
              <a:rPr lang="en-US" sz="1050" b="1" dirty="0">
                <a:solidFill>
                  <a:srgbClr val="9DDE55"/>
                </a:solidFill>
              </a:rPr>
              <a:t>Green</a:t>
            </a:r>
            <a:r>
              <a:rPr lang="en-US" sz="1050" b="1" dirty="0"/>
              <a:t>:  </a:t>
            </a:r>
            <a:r>
              <a:rPr lang="en-US" sz="1050" b="1" dirty="0" smtClean="0"/>
              <a:t>Health System-wide </a:t>
            </a:r>
            <a:r>
              <a:rPr lang="en-US" sz="1050" b="1" dirty="0"/>
              <a:t>responsibilities</a:t>
            </a:r>
          </a:p>
          <a:p>
            <a:r>
              <a:rPr lang="en-US" sz="1050" b="1" dirty="0">
                <a:solidFill>
                  <a:srgbClr val="F3F309"/>
                </a:solidFill>
              </a:rPr>
              <a:t>Yellow</a:t>
            </a:r>
            <a:r>
              <a:rPr lang="en-US" sz="1050" b="1" dirty="0"/>
              <a:t>:  Hospital-focused responsibilities</a:t>
            </a:r>
          </a:p>
          <a:p>
            <a:r>
              <a:rPr lang="en-US" sz="1050" b="1" dirty="0">
                <a:solidFill>
                  <a:srgbClr val="18B6F9"/>
                </a:solidFill>
              </a:rPr>
              <a:t>Blue</a:t>
            </a:r>
            <a:r>
              <a:rPr lang="en-US" sz="1050" b="1" dirty="0"/>
              <a:t>:  </a:t>
            </a:r>
            <a:r>
              <a:rPr lang="en-US" sz="1050" b="1" dirty="0" smtClean="0"/>
              <a:t>Health Plan-focused </a:t>
            </a:r>
            <a:r>
              <a:rPr lang="en-US" sz="1050" b="1" dirty="0"/>
              <a:t>responsibilities</a:t>
            </a:r>
          </a:p>
        </p:txBody>
      </p:sp>
      <p:sp>
        <p:nvSpPr>
          <p:cNvPr id="5" name="TextBox 4"/>
          <p:cNvSpPr txBox="1"/>
          <p:nvPr/>
        </p:nvSpPr>
        <p:spPr>
          <a:xfrm>
            <a:off x="5943600" y="609600"/>
            <a:ext cx="184731" cy="369332"/>
          </a:xfrm>
          <a:prstGeom prst="rect">
            <a:avLst/>
          </a:prstGeom>
          <a:noFill/>
          <a:effectLst/>
        </p:spPr>
        <p:txBody>
          <a:bodyPr wrap="none" rtlCol="0">
            <a:spAutoFit/>
          </a:bodyPr>
          <a:lstStyle/>
          <a:p>
            <a:endParaRPr lang="en-US" dirty="0"/>
          </a:p>
        </p:txBody>
      </p:sp>
      <p:sp>
        <p:nvSpPr>
          <p:cNvPr id="7" name="TextBox 6"/>
          <p:cNvSpPr txBox="1"/>
          <p:nvPr/>
        </p:nvSpPr>
        <p:spPr>
          <a:xfrm>
            <a:off x="152400" y="496669"/>
            <a:ext cx="1734770" cy="577081"/>
          </a:xfrm>
          <a:prstGeom prst="rect">
            <a:avLst/>
          </a:prstGeom>
          <a:solidFill>
            <a:srgbClr val="B2B2B2"/>
          </a:solidFill>
          <a:effectLst/>
        </p:spPr>
        <p:style>
          <a:lnRef idx="1">
            <a:schemeClr val="dk1"/>
          </a:lnRef>
          <a:fillRef idx="2">
            <a:schemeClr val="dk1"/>
          </a:fillRef>
          <a:effectRef idx="1">
            <a:schemeClr val="dk1"/>
          </a:effectRef>
          <a:fontRef idx="minor">
            <a:schemeClr val="dk1"/>
          </a:fontRef>
        </p:style>
        <p:txBody>
          <a:bodyPr wrap="none" rtlCol="0">
            <a:spAutoFit/>
          </a:bodyPr>
          <a:lstStyle/>
          <a:p>
            <a:r>
              <a:rPr lang="en-US" sz="1050" b="1" dirty="0" smtClean="0">
                <a:solidFill>
                  <a:schemeClr val="tx1"/>
                </a:solidFill>
              </a:rPr>
              <a:t>BMC Health System</a:t>
            </a:r>
          </a:p>
          <a:p>
            <a:r>
              <a:rPr lang="en-US" sz="1050" b="1" dirty="0" smtClean="0">
                <a:solidFill>
                  <a:schemeClr val="tx1"/>
                </a:solidFill>
              </a:rPr>
              <a:t>Compliance Department</a:t>
            </a:r>
          </a:p>
          <a:p>
            <a:r>
              <a:rPr lang="en-US" sz="1050" b="1" dirty="0" smtClean="0">
                <a:solidFill>
                  <a:schemeClr val="tx1"/>
                </a:solidFill>
              </a:rPr>
              <a:t>6/22/2021</a:t>
            </a:r>
            <a:endParaRPr lang="en-US" sz="1050" dirty="0">
              <a:solidFill>
                <a:schemeClr val="tx1"/>
              </a:solidFill>
            </a:endParaRPr>
          </a:p>
        </p:txBody>
      </p:sp>
      <p:sp>
        <p:nvSpPr>
          <p:cNvPr id="2" name="Rectangle 1"/>
          <p:cNvSpPr/>
          <p:nvPr/>
        </p:nvSpPr>
        <p:spPr>
          <a:xfrm>
            <a:off x="7770494" y="5669819"/>
            <a:ext cx="1093478" cy="523069"/>
          </a:xfrm>
          <a:prstGeom prst="rect">
            <a:avLst/>
          </a:prstGeom>
          <a:solidFill>
            <a:srgbClr val="5BD4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00050">
              <a:lnSpc>
                <a:spcPct val="90000"/>
              </a:lnSpc>
              <a:spcBef>
                <a:spcPct val="0"/>
              </a:spcBef>
              <a:spcAft>
                <a:spcPct val="35000"/>
              </a:spcAft>
            </a:pPr>
            <a:r>
              <a:rPr lang="en-US" sz="800" b="1" dirty="0">
                <a:solidFill>
                  <a:srgbClr val="000000"/>
                </a:solidFill>
              </a:rPr>
              <a:t>Amber Capone </a:t>
            </a:r>
          </a:p>
          <a:p>
            <a:pPr lvl="0" algn="ctr" defTabSz="400050">
              <a:lnSpc>
                <a:spcPct val="90000"/>
              </a:lnSpc>
              <a:spcBef>
                <a:spcPct val="0"/>
              </a:spcBef>
              <a:spcAft>
                <a:spcPct val="35000"/>
              </a:spcAft>
            </a:pPr>
            <a:r>
              <a:rPr lang="en-US" sz="700" b="1" dirty="0">
                <a:solidFill>
                  <a:srgbClr val="000000"/>
                </a:solidFill>
              </a:rPr>
              <a:t>Senior Compliance Auditor</a:t>
            </a:r>
          </a:p>
        </p:txBody>
      </p:sp>
      <p:cxnSp>
        <p:nvCxnSpPr>
          <p:cNvPr id="12" name="Straight Connector 11"/>
          <p:cNvCxnSpPr/>
          <p:nvPr/>
        </p:nvCxnSpPr>
        <p:spPr>
          <a:xfrm>
            <a:off x="8001000" y="5524657"/>
            <a:ext cx="0" cy="173301"/>
          </a:xfrm>
          <a:prstGeom prst="line">
            <a:avLst/>
          </a:prstGeom>
        </p:spPr>
        <p:style>
          <a:lnRef idx="1">
            <a:schemeClr val="accent1"/>
          </a:lnRef>
          <a:fillRef idx="0">
            <a:schemeClr val="accent1"/>
          </a:fillRef>
          <a:effectRef idx="0">
            <a:schemeClr val="accent1"/>
          </a:effectRef>
          <a:fontRef idx="minor">
            <a:schemeClr val="tx1"/>
          </a:fontRef>
        </p:style>
      </p:cxnSp>
      <p:sp>
        <p:nvSpPr>
          <p:cNvPr id="63" name="Freeform 62"/>
          <p:cNvSpPr/>
          <p:nvPr/>
        </p:nvSpPr>
        <p:spPr>
          <a:xfrm>
            <a:off x="5704385" y="5303692"/>
            <a:ext cx="1064291" cy="478530"/>
          </a:xfrm>
          <a:custGeom>
            <a:avLst/>
            <a:gdLst>
              <a:gd name="connsiteX0" fmla="*/ 0 w 1064291"/>
              <a:gd name="connsiteY0" fmla="*/ 0 h 478530"/>
              <a:gd name="connsiteX1" fmla="*/ 1064291 w 1064291"/>
              <a:gd name="connsiteY1" fmla="*/ 0 h 478530"/>
              <a:gd name="connsiteX2" fmla="*/ 1064291 w 1064291"/>
              <a:gd name="connsiteY2" fmla="*/ 478530 h 478530"/>
              <a:gd name="connsiteX3" fmla="*/ 0 w 1064291"/>
              <a:gd name="connsiteY3" fmla="*/ 478530 h 478530"/>
              <a:gd name="connsiteX4" fmla="*/ 0 w 106429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291" h="478530">
                <a:moveTo>
                  <a:pt x="0" y="0"/>
                </a:moveTo>
                <a:lnTo>
                  <a:pt x="1064291" y="0"/>
                </a:lnTo>
                <a:lnTo>
                  <a:pt x="1064291" y="478530"/>
                </a:lnTo>
                <a:lnTo>
                  <a:pt x="0" y="478530"/>
                </a:lnTo>
                <a:lnTo>
                  <a:pt x="0" y="0"/>
                </a:lnTo>
                <a:close/>
              </a:path>
            </a:pathLst>
          </a:custGeom>
          <a:solidFill>
            <a:srgbClr val="F3F300"/>
          </a:solidFill>
          <a:ln w="19050" cmpd="sng">
            <a:solidFill>
              <a:srgbClr val="FFD956"/>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dirty="0" smtClean="0">
                <a:solidFill>
                  <a:schemeClr val="tx1"/>
                </a:solidFill>
              </a:rPr>
              <a:t>Lacey </a:t>
            </a:r>
            <a:r>
              <a:rPr lang="en-US" sz="800" b="1" dirty="0" err="1" smtClean="0">
                <a:solidFill>
                  <a:schemeClr val="tx1"/>
                </a:solidFill>
              </a:rPr>
              <a:t>Allain</a:t>
            </a:r>
            <a:endParaRPr lang="en-US" sz="800" b="1" kern="1200" dirty="0" smtClean="0">
              <a:solidFill>
                <a:schemeClr val="tx1"/>
              </a:solidFill>
            </a:endParaRPr>
          </a:p>
          <a:p>
            <a:pPr lvl="0" algn="ctr" defTabSz="355600">
              <a:lnSpc>
                <a:spcPct val="90000"/>
              </a:lnSpc>
              <a:spcBef>
                <a:spcPct val="0"/>
              </a:spcBef>
              <a:spcAft>
                <a:spcPct val="35000"/>
              </a:spcAft>
            </a:pPr>
            <a:r>
              <a:rPr lang="en-US" sz="700" b="1" kern="1200" dirty="0" smtClean="0">
                <a:solidFill>
                  <a:schemeClr val="tx1"/>
                </a:solidFill>
              </a:rPr>
              <a:t>Pharmacy Compliance Analyst</a:t>
            </a:r>
            <a:endParaRPr lang="en-US" sz="700" b="1" kern="1200" dirty="0">
              <a:solidFill>
                <a:schemeClr val="tx1"/>
              </a:solidFill>
            </a:endParaRPr>
          </a:p>
        </p:txBody>
      </p:sp>
      <p:sp>
        <p:nvSpPr>
          <p:cNvPr id="65" name="Connector to vacant pharmacy position"/>
          <p:cNvSpPr/>
          <p:nvPr/>
        </p:nvSpPr>
        <p:spPr>
          <a:xfrm>
            <a:off x="5484758" y="2998420"/>
            <a:ext cx="201472" cy="2305272"/>
          </a:xfrm>
          <a:custGeom>
            <a:avLst/>
            <a:gdLst/>
            <a:ahLst/>
            <a:cxnLst/>
            <a:rect l="0" t="0" r="0" b="0"/>
            <a:pathLst>
              <a:path>
                <a:moveTo>
                  <a:pt x="0" y="0"/>
                </a:moveTo>
                <a:lnTo>
                  <a:pt x="0" y="2556737"/>
                </a:lnTo>
                <a:lnTo>
                  <a:pt x="205070" y="2556737"/>
                </a:lnTo>
              </a:path>
            </a:pathLst>
          </a:custGeom>
          <a:noFill/>
          <a:ln w="19050" cmpd="sng">
            <a:solidFill>
              <a:srgbClr val="FFD956"/>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cxnSp>
        <p:nvCxnSpPr>
          <p:cNvPr id="67" name="Straight Connector 66"/>
          <p:cNvCxnSpPr/>
          <p:nvPr/>
        </p:nvCxnSpPr>
        <p:spPr>
          <a:xfrm>
            <a:off x="8001000" y="3664114"/>
            <a:ext cx="0" cy="114934"/>
          </a:xfrm>
          <a:prstGeom prst="line">
            <a:avLst/>
          </a:prstGeom>
        </p:spPr>
        <p:style>
          <a:lnRef idx="1">
            <a:schemeClr val="accent1"/>
          </a:lnRef>
          <a:fillRef idx="0">
            <a:schemeClr val="accent1"/>
          </a:fillRef>
          <a:effectRef idx="0">
            <a:schemeClr val="accent1"/>
          </a:effectRef>
          <a:fontRef idx="minor">
            <a:schemeClr val="tx1"/>
          </a:fontRef>
        </p:style>
      </p:cxnSp>
      <p:sp>
        <p:nvSpPr>
          <p:cNvPr id="62" name="Freeform 61"/>
          <p:cNvSpPr/>
          <p:nvPr/>
        </p:nvSpPr>
        <p:spPr>
          <a:xfrm>
            <a:off x="4063281" y="3262324"/>
            <a:ext cx="1064291" cy="478530"/>
          </a:xfrm>
          <a:custGeom>
            <a:avLst/>
            <a:gdLst>
              <a:gd name="connsiteX0" fmla="*/ 0 w 1064291"/>
              <a:gd name="connsiteY0" fmla="*/ 0 h 478530"/>
              <a:gd name="connsiteX1" fmla="*/ 1064291 w 1064291"/>
              <a:gd name="connsiteY1" fmla="*/ 0 h 478530"/>
              <a:gd name="connsiteX2" fmla="*/ 1064291 w 1064291"/>
              <a:gd name="connsiteY2" fmla="*/ 478530 h 478530"/>
              <a:gd name="connsiteX3" fmla="*/ 0 w 1064291"/>
              <a:gd name="connsiteY3" fmla="*/ 478530 h 478530"/>
              <a:gd name="connsiteX4" fmla="*/ 0 w 1064291"/>
              <a:gd name="connsiteY4" fmla="*/ 0 h 47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291" h="478530">
                <a:moveTo>
                  <a:pt x="0" y="0"/>
                </a:moveTo>
                <a:lnTo>
                  <a:pt x="1064291" y="0"/>
                </a:lnTo>
                <a:lnTo>
                  <a:pt x="1064291" y="478530"/>
                </a:lnTo>
                <a:lnTo>
                  <a:pt x="0" y="478530"/>
                </a:lnTo>
                <a:lnTo>
                  <a:pt x="0" y="0"/>
                </a:lnTo>
                <a:close/>
              </a:path>
            </a:pathLst>
          </a:custGeom>
          <a:solidFill>
            <a:srgbClr val="F3F300"/>
          </a:solidFill>
          <a:ln w="19050" cmpd="sng">
            <a:solidFill>
              <a:srgbClr val="FFD956"/>
            </a:solidFill>
          </a:ln>
          <a:effectLst/>
        </p:spPr>
        <p:style>
          <a:lnRef idx="0">
            <a:scrgbClr r="0" g="0" b="0"/>
          </a:lnRef>
          <a:fillRef idx="3">
            <a:scrgbClr r="0" g="0" b="0"/>
          </a:fillRef>
          <a:effectRef idx="2">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dirty="0" err="1" smtClean="0">
                <a:solidFill>
                  <a:schemeClr val="tx1"/>
                </a:solidFill>
              </a:rPr>
              <a:t>LaTina</a:t>
            </a:r>
            <a:r>
              <a:rPr lang="en-US" sz="800" b="1" dirty="0" smtClean="0">
                <a:solidFill>
                  <a:schemeClr val="tx1"/>
                </a:solidFill>
              </a:rPr>
              <a:t> Watson</a:t>
            </a:r>
            <a:endParaRPr lang="en-US" sz="800" b="1" kern="1200" dirty="0" smtClean="0">
              <a:solidFill>
                <a:schemeClr val="tx1"/>
              </a:solidFill>
            </a:endParaRPr>
          </a:p>
          <a:p>
            <a:pPr lvl="0" algn="ctr" defTabSz="355600">
              <a:lnSpc>
                <a:spcPct val="90000"/>
              </a:lnSpc>
              <a:spcBef>
                <a:spcPct val="0"/>
              </a:spcBef>
              <a:spcAft>
                <a:spcPts val="0"/>
              </a:spcAft>
            </a:pPr>
            <a:r>
              <a:rPr lang="en-US" sz="700" b="1" dirty="0" smtClean="0">
                <a:solidFill>
                  <a:schemeClr val="tx1"/>
                </a:solidFill>
              </a:rPr>
              <a:t>Research Compliance Manager</a:t>
            </a:r>
            <a:r>
              <a:rPr lang="en-US" sz="700" b="1" kern="1200" dirty="0" smtClean="0">
                <a:solidFill>
                  <a:schemeClr val="tx1"/>
                </a:solidFill>
              </a:rPr>
              <a:t> – Audits, Education &amp; Policies</a:t>
            </a:r>
            <a:endParaRPr lang="en-US" sz="700" b="1" kern="1200" dirty="0">
              <a:solidFill>
                <a:schemeClr val="tx1"/>
              </a:solidFill>
            </a:endParaRPr>
          </a:p>
        </p:txBody>
      </p:sp>
      <p:sp>
        <p:nvSpPr>
          <p:cNvPr id="66" name="Freeform 65"/>
          <p:cNvSpPr/>
          <p:nvPr/>
        </p:nvSpPr>
        <p:spPr>
          <a:xfrm>
            <a:off x="3947762" y="2365728"/>
            <a:ext cx="129191" cy="1233554"/>
          </a:xfrm>
          <a:custGeom>
            <a:avLst/>
            <a:gdLst/>
            <a:ahLst/>
            <a:cxnLst/>
            <a:rect l="0" t="0" r="0" b="0"/>
            <a:pathLst>
              <a:path>
                <a:moveTo>
                  <a:pt x="0" y="0"/>
                </a:moveTo>
                <a:lnTo>
                  <a:pt x="0" y="1233554"/>
                </a:lnTo>
                <a:lnTo>
                  <a:pt x="129191" y="1233554"/>
                </a:lnTo>
              </a:path>
            </a:pathLst>
          </a:custGeom>
          <a:noFill/>
          <a:ln w="19050" cmpd="sng">
            <a:solidFill>
              <a:srgbClr val="FFD956"/>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custDataLst>
      <p:tags r:id="rId1"/>
    </p:custDataLst>
    <p:extLst>
      <p:ext uri="{BB962C8B-B14F-4D97-AF65-F5344CB8AC3E}">
        <p14:creationId xmlns:p14="http://schemas.microsoft.com/office/powerpoint/2010/main" val="3753910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4054" y="2306869"/>
            <a:ext cx="6383579" cy="502445"/>
          </a:xfrm>
        </p:spPr>
        <p:txBody>
          <a:bodyPr/>
          <a:lstStyle/>
          <a:p>
            <a:r>
              <a:rPr lang="en-US" dirty="0" smtClean="0"/>
              <a:t>Agenda</a:t>
            </a:r>
            <a:endParaRPr lang="en-US" dirty="0"/>
          </a:p>
        </p:txBody>
      </p:sp>
      <p:sp>
        <p:nvSpPr>
          <p:cNvPr id="3" name="Subtitle 2"/>
          <p:cNvSpPr>
            <a:spLocks noGrp="1"/>
          </p:cNvSpPr>
          <p:nvPr>
            <p:ph type="subTitle" idx="1"/>
          </p:nvPr>
        </p:nvSpPr>
        <p:spPr>
          <a:xfrm>
            <a:off x="2374053" y="2746640"/>
            <a:ext cx="6769947" cy="3673826"/>
          </a:xfrm>
        </p:spPr>
        <p:txBody>
          <a:bodyPr/>
          <a:lstStyle/>
          <a:p>
            <a:r>
              <a:rPr lang="en-US" sz="1500" dirty="0"/>
              <a:t>9:00-9:05am</a:t>
            </a:r>
          </a:p>
          <a:p>
            <a:r>
              <a:rPr lang="en-US" sz="1500" dirty="0"/>
              <a:t>Welcome: David Lynch</a:t>
            </a:r>
          </a:p>
          <a:p>
            <a:r>
              <a:rPr lang="en-US" sz="1500" dirty="0"/>
              <a:t> </a:t>
            </a:r>
          </a:p>
          <a:p>
            <a:r>
              <a:rPr lang="en-US" sz="1500" dirty="0" smtClean="0"/>
              <a:t>9:05-9:40am</a:t>
            </a:r>
            <a:endParaRPr lang="en-US" sz="1500" dirty="0"/>
          </a:p>
          <a:p>
            <a:r>
              <a:rPr lang="en-US" sz="1500" dirty="0"/>
              <a:t>Research Operations and FIS updates</a:t>
            </a:r>
          </a:p>
          <a:p>
            <a:r>
              <a:rPr lang="en-US" sz="1500" dirty="0"/>
              <a:t> </a:t>
            </a:r>
          </a:p>
          <a:p>
            <a:r>
              <a:rPr lang="en-US" sz="1500" dirty="0" smtClean="0"/>
              <a:t>9:40-10:10am</a:t>
            </a:r>
            <a:endParaRPr lang="en-US" sz="1500" dirty="0"/>
          </a:p>
          <a:p>
            <a:r>
              <a:rPr lang="en-US" sz="1500" dirty="0"/>
              <a:t>Research Compliance </a:t>
            </a:r>
            <a:r>
              <a:rPr lang="en-US" sz="1500" dirty="0" smtClean="0"/>
              <a:t>update</a:t>
            </a:r>
            <a:r>
              <a:rPr lang="en-US" sz="1500" dirty="0"/>
              <a:t> </a:t>
            </a:r>
            <a:r>
              <a:rPr lang="en-US" sz="1500" dirty="0" smtClean="0"/>
              <a:t>- Jami Wood</a:t>
            </a:r>
          </a:p>
          <a:p>
            <a:endParaRPr lang="en-US" sz="1500" dirty="0"/>
          </a:p>
          <a:p>
            <a:r>
              <a:rPr lang="en-US" sz="1500" dirty="0" smtClean="0"/>
              <a:t>10:10-10:30am</a:t>
            </a:r>
            <a:endParaRPr lang="en-US" sz="1500" dirty="0"/>
          </a:p>
          <a:p>
            <a:r>
              <a:rPr lang="en-US" sz="1500" dirty="0"/>
              <a:t>Marketing / Communications and </a:t>
            </a:r>
            <a:r>
              <a:rPr lang="en-US" sz="1500" dirty="0" smtClean="0"/>
              <a:t>Research – Lily </a:t>
            </a:r>
            <a:r>
              <a:rPr lang="en-US" sz="1500" dirty="0" err="1" smtClean="0"/>
              <a:t>Vautour</a:t>
            </a:r>
            <a:r>
              <a:rPr lang="en-US" sz="1500" dirty="0" smtClean="0"/>
              <a:t> &amp; </a:t>
            </a:r>
            <a:r>
              <a:rPr lang="en-US" sz="1500" dirty="0"/>
              <a:t>Abigail Brann </a:t>
            </a:r>
          </a:p>
        </p:txBody>
      </p:sp>
    </p:spTree>
    <p:extLst>
      <p:ext uri="{BB962C8B-B14F-4D97-AF65-F5344CB8AC3E}">
        <p14:creationId xmlns:p14="http://schemas.microsoft.com/office/powerpoint/2010/main" val="2925013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itchFamily="34" charset="0"/>
              <a:buChar char="•"/>
            </a:pPr>
            <a:r>
              <a:rPr lang="en-US" dirty="0"/>
              <a:t>Coordinate the compliance efforts of a diverse research enterprise.</a:t>
            </a:r>
          </a:p>
          <a:p>
            <a:pPr marL="342900" indent="-342900">
              <a:buFont typeface="Arial" pitchFamily="34" charset="0"/>
              <a:buChar char="•"/>
            </a:pPr>
            <a:endParaRPr lang="en-US" dirty="0"/>
          </a:p>
          <a:p>
            <a:pPr marL="342900" indent="-342900">
              <a:buFont typeface="Arial" pitchFamily="34" charset="0"/>
              <a:buChar char="•"/>
            </a:pPr>
            <a:r>
              <a:rPr lang="en-US" dirty="0"/>
              <a:t>Conduct risk assessments to find, evaluate and minimize operational and organizational risks.</a:t>
            </a:r>
          </a:p>
          <a:p>
            <a:pPr marL="342900" indent="-342900">
              <a:buFont typeface="Arial" pitchFamily="34" charset="0"/>
              <a:buChar char="•"/>
            </a:pPr>
            <a:endParaRPr lang="en-US" dirty="0"/>
          </a:p>
          <a:p>
            <a:pPr marL="342900" indent="-342900">
              <a:buFont typeface="Arial" pitchFamily="34" charset="0"/>
              <a:buChar char="•"/>
            </a:pPr>
            <a:r>
              <a:rPr lang="en-US" dirty="0"/>
              <a:t>Perform compliance reviews to identify gaps in policies, processes and controls.</a:t>
            </a:r>
          </a:p>
          <a:p>
            <a:pPr marL="342900" indent="-342900">
              <a:buFont typeface="Arial" pitchFamily="34" charset="0"/>
              <a:buChar char="•"/>
            </a:pPr>
            <a:endParaRPr lang="en-US" dirty="0"/>
          </a:p>
          <a:p>
            <a:pPr marL="342900" indent="-342900">
              <a:buFont typeface="Arial" pitchFamily="34" charset="0"/>
              <a:buChar char="•"/>
            </a:pPr>
            <a:r>
              <a:rPr lang="en-US" dirty="0"/>
              <a:t>Develop and/or deliver targeted education and training.</a:t>
            </a:r>
          </a:p>
          <a:p>
            <a:pPr marL="0" indent="0">
              <a:buNone/>
            </a:pPr>
            <a:endParaRPr lang="en-US" dirty="0" smtClean="0"/>
          </a:p>
          <a:p>
            <a:pPr marL="342900" indent="-342900">
              <a:buFont typeface="Arial" pitchFamily="34" charset="0"/>
              <a:buChar char="•"/>
            </a:pPr>
            <a:r>
              <a:rPr lang="en-US" dirty="0" smtClean="0"/>
              <a:t>Respond to deviations and </a:t>
            </a:r>
            <a:r>
              <a:rPr lang="en-US" dirty="0"/>
              <a:t>incidents of </a:t>
            </a:r>
            <a:r>
              <a:rPr lang="en-US" dirty="0" smtClean="0"/>
              <a:t>noncompliance in research, e.g. privacy, animal welfare concerns, late clinicaltrials.gov registrations, HRPP reportable events and new information (RENI) etc.</a:t>
            </a:r>
          </a:p>
          <a:p>
            <a:pPr marL="0" indent="0">
              <a:buNone/>
            </a:pPr>
            <a:endParaRPr lang="en-US" dirty="0" smtClean="0">
              <a:solidFill>
                <a:srgbClr val="FF0000"/>
              </a:solidFill>
            </a:endParaRPr>
          </a:p>
          <a:p>
            <a:pPr marL="342900" indent="-342900">
              <a:buFont typeface="Arial" pitchFamily="34" charset="0"/>
              <a:buChar char="•"/>
            </a:pPr>
            <a:r>
              <a:rPr lang="en-US" dirty="0"/>
              <a:t>Design and implement an effective research compliance program.</a:t>
            </a:r>
          </a:p>
          <a:p>
            <a:pPr marL="342900" indent="-342900">
              <a:buFont typeface="Arial" pitchFamily="34" charset="0"/>
              <a:buChar char="•"/>
            </a:pPr>
            <a:endParaRPr lang="en-US" dirty="0"/>
          </a:p>
          <a:p>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Research Compliance Responsibilities</a:t>
            </a:r>
            <a:endParaRPr lang="en-US" dirty="0"/>
          </a:p>
        </p:txBody>
      </p:sp>
    </p:spTree>
    <p:extLst>
      <p:ext uri="{BB962C8B-B14F-4D97-AF65-F5344CB8AC3E}">
        <p14:creationId xmlns:p14="http://schemas.microsoft.com/office/powerpoint/2010/main" val="1393695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4488" lvl="1" indent="0">
              <a:buNone/>
            </a:pPr>
            <a:endParaRPr lang="en-US" dirty="0" smtClean="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Areas Covered by Research Compliance Program </a:t>
            </a:r>
            <a:endParaRPr lang="en-US" dirty="0"/>
          </a:p>
        </p:txBody>
      </p:sp>
      <p:graphicFrame>
        <p:nvGraphicFramePr>
          <p:cNvPr id="7" name="Table 6"/>
          <p:cNvGraphicFramePr>
            <a:graphicFrameLocks noGrp="1"/>
          </p:cNvGraphicFramePr>
          <p:nvPr>
            <p:extLst/>
          </p:nvPr>
        </p:nvGraphicFramePr>
        <p:xfrm>
          <a:off x="173828" y="1142356"/>
          <a:ext cx="8752621" cy="5253277"/>
        </p:xfrm>
        <a:graphic>
          <a:graphicData uri="http://schemas.openxmlformats.org/drawingml/2006/table">
            <a:tbl>
              <a:tblPr firstRow="1" bandRow="1">
                <a:tableStyleId>{5C22544A-7EE6-4342-B048-85BDC9FD1C3A}</a:tableStyleId>
              </a:tblPr>
              <a:tblGrid>
                <a:gridCol w="3293999">
                  <a:extLst>
                    <a:ext uri="{9D8B030D-6E8A-4147-A177-3AD203B41FA5}">
                      <a16:colId xmlns="" xmlns:a16="http://schemas.microsoft.com/office/drawing/2014/main" val="422041157"/>
                    </a:ext>
                  </a:extLst>
                </a:gridCol>
                <a:gridCol w="5458622">
                  <a:extLst>
                    <a:ext uri="{9D8B030D-6E8A-4147-A177-3AD203B41FA5}">
                      <a16:colId xmlns="" xmlns:a16="http://schemas.microsoft.com/office/drawing/2014/main" val="2906217482"/>
                    </a:ext>
                  </a:extLst>
                </a:gridCol>
              </a:tblGrid>
              <a:tr h="634937">
                <a:tc>
                  <a:txBody>
                    <a:bodyPr/>
                    <a:lstStyle/>
                    <a:p>
                      <a:r>
                        <a:rPr lang="en-US" sz="1200" b="1" dirty="0" smtClean="0">
                          <a:solidFill>
                            <a:schemeClr val="tx1"/>
                          </a:solidFill>
                        </a:rPr>
                        <a:t>Data Acquisition, Management, Sharing</a:t>
                      </a:r>
                      <a:r>
                        <a:rPr lang="en-US" sz="1200" b="1" baseline="0" dirty="0" smtClean="0">
                          <a:solidFill>
                            <a:schemeClr val="tx1"/>
                          </a:solidFill>
                        </a:rPr>
                        <a:t> and Ownership</a:t>
                      </a:r>
                      <a:endParaRPr lang="en-US" sz="1200" b="1" dirty="0">
                        <a:solidFill>
                          <a:schemeClr val="tx1"/>
                        </a:solidFill>
                      </a:endParaRPr>
                    </a:p>
                  </a:txBody>
                  <a:tcPr/>
                </a:tc>
                <a:tc>
                  <a:txBody>
                    <a:bodyPr/>
                    <a:lstStyle/>
                    <a:p>
                      <a:r>
                        <a:rPr lang="en-US" sz="1200" b="0" dirty="0" smtClean="0">
                          <a:solidFill>
                            <a:schemeClr val="tx1"/>
                          </a:solidFill>
                        </a:rPr>
                        <a:t>Accurate &amp; proper</a:t>
                      </a:r>
                      <a:r>
                        <a:rPr lang="en-US" sz="1200" b="0" baseline="0" dirty="0" smtClean="0">
                          <a:solidFill>
                            <a:schemeClr val="tx1"/>
                          </a:solidFill>
                        </a:rPr>
                        <a:t> collection, management, storage and sharing of data in accordance with confidentiality, privacy &amp; security requirements</a:t>
                      </a:r>
                      <a:endParaRPr lang="en-US" sz="1200" b="0" dirty="0">
                        <a:solidFill>
                          <a:schemeClr val="tx1"/>
                        </a:solidFill>
                      </a:endParaRPr>
                    </a:p>
                  </a:txBody>
                  <a:tcPr/>
                </a:tc>
                <a:extLst>
                  <a:ext uri="{0D108BD9-81ED-4DB2-BD59-A6C34878D82A}">
                    <a16:rowId xmlns="" xmlns:a16="http://schemas.microsoft.com/office/drawing/2014/main" val="3401579502"/>
                  </a:ext>
                </a:extLst>
              </a:tr>
              <a:tr h="688433">
                <a:tc>
                  <a:txBody>
                    <a:bodyPr/>
                    <a:lstStyle/>
                    <a:p>
                      <a:r>
                        <a:rPr lang="en-US" sz="1200" b="1" dirty="0" smtClean="0"/>
                        <a:t>Conflict of Interest &amp; Commitment</a:t>
                      </a:r>
                      <a:endParaRPr lang="en-US" sz="1200" b="1" dirty="0"/>
                    </a:p>
                  </a:txBody>
                  <a:tcPr/>
                </a:tc>
                <a:tc>
                  <a:txBody>
                    <a:bodyPr/>
                    <a:lstStyle/>
                    <a:p>
                      <a:r>
                        <a:rPr lang="en-US" sz="1200" dirty="0" smtClean="0">
                          <a:solidFill>
                            <a:schemeClr val="tx1"/>
                          </a:solidFill>
                        </a:rPr>
                        <a:t>Review</a:t>
                      </a:r>
                      <a:r>
                        <a:rPr lang="en-US" sz="1200" baseline="0" dirty="0" smtClean="0">
                          <a:solidFill>
                            <a:schemeClr val="tx1"/>
                          </a:solidFill>
                        </a:rPr>
                        <a:t> and management of outside relationships or interests to ensure real or perceived conflicts do adversely influence research</a:t>
                      </a:r>
                      <a:endParaRPr lang="en-US" sz="1200" dirty="0">
                        <a:solidFill>
                          <a:schemeClr val="tx1"/>
                        </a:solidFill>
                      </a:endParaRPr>
                    </a:p>
                  </a:txBody>
                  <a:tcPr/>
                </a:tc>
                <a:extLst>
                  <a:ext uri="{0D108BD9-81ED-4DB2-BD59-A6C34878D82A}">
                    <a16:rowId xmlns="" xmlns:a16="http://schemas.microsoft.com/office/drawing/2014/main" val="4112221350"/>
                  </a:ext>
                </a:extLst>
              </a:tr>
              <a:tr h="558396">
                <a:tc>
                  <a:txBody>
                    <a:bodyPr/>
                    <a:lstStyle/>
                    <a:p>
                      <a:r>
                        <a:rPr lang="en-US" sz="1200" b="1" dirty="0" smtClean="0"/>
                        <a:t>Research Misconduct</a:t>
                      </a:r>
                      <a:endParaRPr lang="en-US" sz="1200" b="1" dirty="0"/>
                    </a:p>
                  </a:txBody>
                  <a:tcPr/>
                </a:tc>
                <a:tc>
                  <a:txBody>
                    <a:bodyPr/>
                    <a:lstStyle/>
                    <a:p>
                      <a:r>
                        <a:rPr lang="en-US" sz="1200" dirty="0" smtClean="0">
                          <a:solidFill>
                            <a:schemeClr val="tx1"/>
                          </a:solidFill>
                        </a:rPr>
                        <a:t>Prevent and</a:t>
                      </a:r>
                      <a:r>
                        <a:rPr lang="en-US" sz="1200" baseline="0" dirty="0" smtClean="0">
                          <a:solidFill>
                            <a:schemeClr val="tx1"/>
                          </a:solidFill>
                        </a:rPr>
                        <a:t> address issues of fabrication, falsification and plagiarism</a:t>
                      </a:r>
                      <a:endParaRPr lang="en-US" sz="1200" dirty="0">
                        <a:solidFill>
                          <a:schemeClr val="tx1"/>
                        </a:solidFill>
                      </a:endParaRPr>
                    </a:p>
                  </a:txBody>
                  <a:tcPr/>
                </a:tc>
                <a:extLst>
                  <a:ext uri="{0D108BD9-81ED-4DB2-BD59-A6C34878D82A}">
                    <a16:rowId xmlns="" xmlns:a16="http://schemas.microsoft.com/office/drawing/2014/main" val="3824353756"/>
                  </a:ext>
                </a:extLst>
              </a:tr>
              <a:tr h="598437">
                <a:tc>
                  <a:txBody>
                    <a:bodyPr/>
                    <a:lstStyle/>
                    <a:p>
                      <a:r>
                        <a:rPr lang="en-US" sz="1200" b="1" dirty="0" smtClean="0"/>
                        <a:t>Human Subjects Protections</a:t>
                      </a:r>
                      <a:endParaRPr lang="en-US" sz="1200" b="1" dirty="0"/>
                    </a:p>
                  </a:txBody>
                  <a:tcPr/>
                </a:tc>
                <a:tc>
                  <a:txBody>
                    <a:bodyPr/>
                    <a:lstStyle/>
                    <a:p>
                      <a:r>
                        <a:rPr lang="en-US" sz="1200" dirty="0" smtClean="0">
                          <a:solidFill>
                            <a:schemeClr val="tx1"/>
                          </a:solidFill>
                        </a:rPr>
                        <a:t>Ethical conduct of research with human subjects ensuring</a:t>
                      </a:r>
                      <a:r>
                        <a:rPr lang="en-US" sz="1200" baseline="0" dirty="0" smtClean="0">
                          <a:solidFill>
                            <a:schemeClr val="tx1"/>
                          </a:solidFill>
                        </a:rPr>
                        <a:t> the rights, safety and welfare of subjects are protected</a:t>
                      </a:r>
                      <a:endParaRPr lang="en-US" sz="1200" dirty="0">
                        <a:solidFill>
                          <a:schemeClr val="tx1"/>
                        </a:solidFill>
                      </a:endParaRPr>
                    </a:p>
                  </a:txBody>
                  <a:tcPr/>
                </a:tc>
                <a:extLst>
                  <a:ext uri="{0D108BD9-81ED-4DB2-BD59-A6C34878D82A}">
                    <a16:rowId xmlns="" xmlns:a16="http://schemas.microsoft.com/office/drawing/2014/main" val="4181123859"/>
                  </a:ext>
                </a:extLst>
              </a:tr>
              <a:tr h="558396">
                <a:tc>
                  <a:txBody>
                    <a:bodyPr/>
                    <a:lstStyle/>
                    <a:p>
                      <a:r>
                        <a:rPr lang="en-US" sz="1200" b="1" dirty="0" smtClean="0"/>
                        <a:t>Research Involving Animals</a:t>
                      </a:r>
                      <a:endParaRPr lang="en-US" sz="1200" b="1" dirty="0"/>
                    </a:p>
                  </a:txBody>
                  <a:tcPr/>
                </a:tc>
                <a:tc>
                  <a:txBody>
                    <a:bodyPr/>
                    <a:lstStyle/>
                    <a:p>
                      <a:r>
                        <a:rPr lang="en-US" sz="1200" dirty="0" smtClean="0">
                          <a:solidFill>
                            <a:schemeClr val="tx1"/>
                          </a:solidFill>
                        </a:rPr>
                        <a:t>Humane care</a:t>
                      </a:r>
                      <a:r>
                        <a:rPr lang="en-US" sz="1200" baseline="0" dirty="0" smtClean="0">
                          <a:solidFill>
                            <a:schemeClr val="tx1"/>
                          </a:solidFill>
                        </a:rPr>
                        <a:t> and use of animals involved in research</a:t>
                      </a:r>
                      <a:endParaRPr lang="en-US" sz="1200" dirty="0">
                        <a:solidFill>
                          <a:schemeClr val="tx1"/>
                        </a:solidFill>
                      </a:endParaRPr>
                    </a:p>
                  </a:txBody>
                  <a:tcPr/>
                </a:tc>
                <a:extLst>
                  <a:ext uri="{0D108BD9-81ED-4DB2-BD59-A6C34878D82A}">
                    <a16:rowId xmlns="" xmlns:a16="http://schemas.microsoft.com/office/drawing/2014/main" val="811079934"/>
                  </a:ext>
                </a:extLst>
              </a:tr>
              <a:tr h="837812">
                <a:tc>
                  <a:txBody>
                    <a:bodyPr/>
                    <a:lstStyle/>
                    <a:p>
                      <a:r>
                        <a:rPr lang="en-US" sz="1200" b="1" dirty="0" smtClean="0"/>
                        <a:t>Export Controls</a:t>
                      </a:r>
                      <a:endParaRPr lang="en-US" sz="1200" b="1" dirty="0"/>
                    </a:p>
                  </a:txBody>
                  <a:tcPr/>
                </a:tc>
                <a:tc>
                  <a:txBody>
                    <a:bodyPr/>
                    <a:lstStyle/>
                    <a:p>
                      <a:r>
                        <a:rPr lang="en-US" sz="1200" dirty="0" smtClean="0">
                          <a:solidFill>
                            <a:schemeClr val="tx1"/>
                          </a:solidFill>
                        </a:rPr>
                        <a:t>Compliance with laws</a:t>
                      </a:r>
                      <a:r>
                        <a:rPr lang="en-US" sz="1200" baseline="0" dirty="0" smtClean="0">
                          <a:solidFill>
                            <a:schemeClr val="tx1"/>
                          </a:solidFill>
                        </a:rPr>
                        <a:t> and regulations governing the shipment or transfer of items, software, data, technology etc., whether occurring in the US or abroad</a:t>
                      </a:r>
                      <a:endParaRPr lang="en-US" sz="1200" dirty="0">
                        <a:solidFill>
                          <a:schemeClr val="tx1"/>
                        </a:solidFill>
                      </a:endParaRPr>
                    </a:p>
                  </a:txBody>
                  <a:tcPr/>
                </a:tc>
                <a:extLst>
                  <a:ext uri="{0D108BD9-81ED-4DB2-BD59-A6C34878D82A}">
                    <a16:rowId xmlns="" xmlns:a16="http://schemas.microsoft.com/office/drawing/2014/main" val="1428401243"/>
                  </a:ext>
                </a:extLst>
              </a:tr>
              <a:tr h="688433">
                <a:tc>
                  <a:txBody>
                    <a:bodyPr/>
                    <a:lstStyle/>
                    <a:p>
                      <a:r>
                        <a:rPr lang="en-US" sz="1200" b="1" dirty="0" smtClean="0"/>
                        <a:t>Publication Practices &amp; Responsible Authorship</a:t>
                      </a:r>
                      <a:endParaRPr lang="en-US" sz="1200" b="1" dirty="0"/>
                    </a:p>
                  </a:txBody>
                  <a:tcPr/>
                </a:tc>
                <a:tc>
                  <a:txBody>
                    <a:bodyPr/>
                    <a:lstStyle/>
                    <a:p>
                      <a:r>
                        <a:rPr lang="en-US" sz="1200" dirty="0" smtClean="0">
                          <a:solidFill>
                            <a:schemeClr val="tx1"/>
                          </a:solidFill>
                        </a:rPr>
                        <a:t>Accurate and timely registration of studies</a:t>
                      </a:r>
                      <a:r>
                        <a:rPr lang="en-US" sz="1200" baseline="0" dirty="0" smtClean="0">
                          <a:solidFill>
                            <a:schemeClr val="tx1"/>
                          </a:solidFill>
                        </a:rPr>
                        <a:t> and </a:t>
                      </a:r>
                      <a:r>
                        <a:rPr lang="en-US" sz="1200" dirty="0" smtClean="0">
                          <a:solidFill>
                            <a:schemeClr val="tx1"/>
                          </a:solidFill>
                        </a:rPr>
                        <a:t>reporting of research</a:t>
                      </a:r>
                      <a:r>
                        <a:rPr lang="en-US" sz="1200" baseline="0" dirty="0" smtClean="0">
                          <a:solidFill>
                            <a:schemeClr val="tx1"/>
                          </a:solidFill>
                        </a:rPr>
                        <a:t> findings and </a:t>
                      </a:r>
                      <a:r>
                        <a:rPr lang="en-US" sz="1200" dirty="0" smtClean="0">
                          <a:solidFill>
                            <a:schemeClr val="tx1"/>
                          </a:solidFill>
                        </a:rPr>
                        <a:t>results</a:t>
                      </a:r>
                      <a:endParaRPr lang="en-US" sz="1200" dirty="0">
                        <a:solidFill>
                          <a:schemeClr val="tx1"/>
                        </a:solidFill>
                      </a:endParaRPr>
                    </a:p>
                  </a:txBody>
                  <a:tcPr/>
                </a:tc>
                <a:extLst>
                  <a:ext uri="{0D108BD9-81ED-4DB2-BD59-A6C34878D82A}">
                    <a16:rowId xmlns="" xmlns:a16="http://schemas.microsoft.com/office/drawing/2014/main" val="329476901"/>
                  </a:ext>
                </a:extLst>
              </a:tr>
              <a:tr h="688433">
                <a:tc>
                  <a:txBody>
                    <a:bodyPr/>
                    <a:lstStyle/>
                    <a:p>
                      <a:r>
                        <a:rPr lang="en-US" sz="1200" b="1" dirty="0" smtClean="0"/>
                        <a:t>Clinical Trials Billing</a:t>
                      </a:r>
                      <a:endParaRPr lang="en-US" sz="1200" b="1" dirty="0"/>
                    </a:p>
                  </a:txBody>
                  <a:tcPr/>
                </a:tc>
                <a:tc>
                  <a:txBody>
                    <a:bodyPr/>
                    <a:lstStyle/>
                    <a:p>
                      <a:r>
                        <a:rPr lang="en-US" sz="1200" dirty="0" smtClean="0">
                          <a:solidFill>
                            <a:schemeClr val="tx1"/>
                          </a:solidFill>
                        </a:rPr>
                        <a:t>Assurance of</a:t>
                      </a:r>
                      <a:r>
                        <a:rPr lang="en-US" sz="1200" baseline="0" dirty="0" smtClean="0">
                          <a:solidFill>
                            <a:schemeClr val="tx1"/>
                          </a:solidFill>
                        </a:rPr>
                        <a:t> proper coding, billing and claims management in billing for items/services received by research participants</a:t>
                      </a:r>
                      <a:endParaRPr lang="en-US" sz="1200" dirty="0">
                        <a:solidFill>
                          <a:schemeClr val="tx1"/>
                        </a:solidFill>
                      </a:endParaRPr>
                    </a:p>
                  </a:txBody>
                  <a:tcPr/>
                </a:tc>
                <a:extLst>
                  <a:ext uri="{0D108BD9-81ED-4DB2-BD59-A6C34878D82A}">
                    <a16:rowId xmlns="" xmlns:a16="http://schemas.microsoft.com/office/drawing/2014/main" val="1942686794"/>
                  </a:ext>
                </a:extLst>
              </a:tr>
            </a:tbl>
          </a:graphicData>
        </a:graphic>
      </p:graphicFrame>
    </p:spTree>
    <p:extLst>
      <p:ext uri="{BB962C8B-B14F-4D97-AF65-F5344CB8AC3E}">
        <p14:creationId xmlns:p14="http://schemas.microsoft.com/office/powerpoint/2010/main" val="2602841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Based on </a:t>
            </a:r>
            <a:r>
              <a:rPr lang="en-US" dirty="0" smtClean="0"/>
              <a:t>7 </a:t>
            </a:r>
            <a:r>
              <a:rPr lang="en-US" dirty="0"/>
              <a:t>elements:</a:t>
            </a:r>
          </a:p>
          <a:p>
            <a:pPr marL="457200" indent="-457200">
              <a:buFont typeface="+mj-lt"/>
              <a:buAutoNum type="arabicPeriod"/>
            </a:pPr>
            <a:r>
              <a:rPr lang="en-US" dirty="0"/>
              <a:t>Written policies &amp; procedures </a:t>
            </a:r>
            <a:r>
              <a:rPr lang="en-US" sz="2000" dirty="0">
                <a:solidFill>
                  <a:srgbClr val="FF0000"/>
                </a:solidFill>
                <a:latin typeface="Wingdings 2" pitchFamily="18" charset="2"/>
              </a:rPr>
              <a:t>P</a:t>
            </a:r>
            <a:endParaRPr lang="en-US" sz="2000" dirty="0">
              <a:solidFill>
                <a:srgbClr val="FF0000"/>
              </a:solidFill>
            </a:endParaRPr>
          </a:p>
          <a:p>
            <a:pPr marL="457200" indent="-457200">
              <a:buFont typeface="+mj-lt"/>
              <a:buAutoNum type="arabicPeriod"/>
            </a:pPr>
            <a:r>
              <a:rPr lang="en-US" dirty="0"/>
              <a:t>Designation of compliance officer &amp; committee </a:t>
            </a:r>
            <a:r>
              <a:rPr lang="en-US" sz="2000" dirty="0">
                <a:solidFill>
                  <a:srgbClr val="FF0000"/>
                </a:solidFill>
                <a:latin typeface="Wingdings 2" pitchFamily="18" charset="2"/>
              </a:rPr>
              <a:t>P</a:t>
            </a:r>
            <a:endParaRPr lang="en-US" sz="2000" dirty="0"/>
          </a:p>
          <a:p>
            <a:pPr marL="457200" indent="-457200">
              <a:buFont typeface="+mj-lt"/>
              <a:buAutoNum type="arabicPeriod"/>
            </a:pPr>
            <a:r>
              <a:rPr lang="en-US" dirty="0"/>
              <a:t>Education &amp; training </a:t>
            </a:r>
            <a:r>
              <a:rPr lang="en-US" sz="2000" dirty="0">
                <a:solidFill>
                  <a:srgbClr val="FF0000"/>
                </a:solidFill>
                <a:latin typeface="Wingdings 2" pitchFamily="18" charset="2"/>
              </a:rPr>
              <a:t>P</a:t>
            </a:r>
            <a:endParaRPr lang="en-US" sz="2000" dirty="0"/>
          </a:p>
          <a:p>
            <a:pPr marL="457200" indent="-457200">
              <a:buFont typeface="+mj-lt"/>
              <a:buAutoNum type="arabicPeriod"/>
            </a:pPr>
            <a:r>
              <a:rPr lang="en-US" dirty="0" smtClean="0"/>
              <a:t>Monitoring </a:t>
            </a:r>
            <a:r>
              <a:rPr lang="en-US" dirty="0"/>
              <a:t>&amp; auditing </a:t>
            </a:r>
            <a:r>
              <a:rPr lang="en-US" dirty="0" smtClean="0"/>
              <a:t>(including risk assessment) </a:t>
            </a:r>
            <a:r>
              <a:rPr lang="en-US" sz="2000" dirty="0" smtClean="0">
                <a:solidFill>
                  <a:srgbClr val="FF0000"/>
                </a:solidFill>
                <a:latin typeface="Wingdings 2" pitchFamily="18" charset="2"/>
              </a:rPr>
              <a:t>P</a:t>
            </a:r>
            <a:endParaRPr lang="en-US" sz="2000" dirty="0"/>
          </a:p>
          <a:p>
            <a:pPr marL="457200" indent="-457200">
              <a:buFont typeface="+mj-lt"/>
              <a:buAutoNum type="arabicPeriod"/>
            </a:pPr>
            <a:r>
              <a:rPr lang="en-US" dirty="0"/>
              <a:t>Reporting &amp; effective lines of communication </a:t>
            </a:r>
            <a:r>
              <a:rPr lang="en-US" sz="2000" dirty="0">
                <a:solidFill>
                  <a:srgbClr val="FF0000"/>
                </a:solidFill>
                <a:latin typeface="Wingdings 2" pitchFamily="18" charset="2"/>
              </a:rPr>
              <a:t>P</a:t>
            </a:r>
            <a:endParaRPr lang="en-US" sz="2000" dirty="0"/>
          </a:p>
          <a:p>
            <a:pPr marL="457200" indent="-457200">
              <a:buFont typeface="+mj-lt"/>
              <a:buAutoNum type="arabicPeriod"/>
            </a:pPr>
            <a:r>
              <a:rPr lang="en-US" dirty="0"/>
              <a:t>Response &amp; prevention </a:t>
            </a:r>
            <a:r>
              <a:rPr lang="en-US" sz="2000" dirty="0">
                <a:solidFill>
                  <a:srgbClr val="FF0000"/>
                </a:solidFill>
                <a:latin typeface="Wingdings 2" pitchFamily="18" charset="2"/>
              </a:rPr>
              <a:t>P</a:t>
            </a:r>
            <a:endParaRPr lang="en-US" sz="2000" dirty="0"/>
          </a:p>
          <a:p>
            <a:pPr marL="457200" indent="-457200">
              <a:buFont typeface="+mj-lt"/>
              <a:buAutoNum type="arabicPeriod"/>
            </a:pPr>
            <a:r>
              <a:rPr lang="en-US" dirty="0"/>
              <a:t>Enforcement &amp; discipline </a:t>
            </a:r>
            <a:r>
              <a:rPr lang="en-US" sz="2000" dirty="0">
                <a:solidFill>
                  <a:srgbClr val="FF0000"/>
                </a:solidFill>
                <a:latin typeface="Wingdings 2" pitchFamily="18" charset="2"/>
              </a:rPr>
              <a:t>P</a:t>
            </a:r>
            <a:endParaRPr lang="en-US" sz="2000" dirty="0"/>
          </a:p>
          <a:p>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a:t>Effective Research Compliance Program</a:t>
            </a:r>
          </a:p>
        </p:txBody>
      </p:sp>
    </p:spTree>
    <p:extLst>
      <p:ext uri="{BB962C8B-B14F-4D97-AF65-F5344CB8AC3E}">
        <p14:creationId xmlns:p14="http://schemas.microsoft.com/office/powerpoint/2010/main" val="2571814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72608" y="977685"/>
          <a:ext cx="8755062" cy="2966720"/>
        </p:xfrm>
        <a:graphic>
          <a:graphicData uri="http://schemas.openxmlformats.org/drawingml/2006/table">
            <a:tbl>
              <a:tblPr firstRow="1" bandRow="1">
                <a:tableStyleId>{5C22544A-7EE6-4342-B048-85BDC9FD1C3A}</a:tableStyleId>
              </a:tblPr>
              <a:tblGrid>
                <a:gridCol w="3489728">
                  <a:extLst>
                    <a:ext uri="{9D8B030D-6E8A-4147-A177-3AD203B41FA5}">
                      <a16:colId xmlns="" xmlns:a16="http://schemas.microsoft.com/office/drawing/2014/main" val="3826082552"/>
                    </a:ext>
                  </a:extLst>
                </a:gridCol>
                <a:gridCol w="2346980">
                  <a:extLst>
                    <a:ext uri="{9D8B030D-6E8A-4147-A177-3AD203B41FA5}">
                      <a16:colId xmlns="" xmlns:a16="http://schemas.microsoft.com/office/drawing/2014/main" val="3328117235"/>
                    </a:ext>
                  </a:extLst>
                </a:gridCol>
                <a:gridCol w="2918354">
                  <a:extLst>
                    <a:ext uri="{9D8B030D-6E8A-4147-A177-3AD203B41FA5}">
                      <a16:colId xmlns="" xmlns:a16="http://schemas.microsoft.com/office/drawing/2014/main" val="1173533185"/>
                    </a:ext>
                  </a:extLst>
                </a:gridCol>
              </a:tblGrid>
              <a:tr h="370840">
                <a:tc>
                  <a:txBody>
                    <a:bodyPr/>
                    <a:lstStyle/>
                    <a:p>
                      <a:pPr algn="ctr" fontAlgn="b"/>
                      <a:r>
                        <a:rPr lang="en-US" sz="1400" b="1" u="none" strike="noStrike" dirty="0">
                          <a:solidFill>
                            <a:schemeClr val="tx1"/>
                          </a:solidFill>
                          <a:effectLst/>
                        </a:rPr>
                        <a:t>Name</a:t>
                      </a:r>
                      <a:endParaRPr lang="en-US" sz="14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fontAlgn="b"/>
                      <a:r>
                        <a:rPr lang="en-US" sz="1400" b="1" u="none" strike="noStrike" dirty="0">
                          <a:solidFill>
                            <a:schemeClr val="tx1"/>
                          </a:solidFill>
                          <a:effectLst/>
                        </a:rPr>
                        <a:t>Type </a:t>
                      </a:r>
                      <a:endParaRPr lang="en-US" sz="14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fontAlgn="b"/>
                      <a:r>
                        <a:rPr lang="en-US" sz="1400" b="1" u="none" strike="noStrike" dirty="0">
                          <a:solidFill>
                            <a:schemeClr val="tx1"/>
                          </a:solidFill>
                          <a:effectLst/>
                        </a:rPr>
                        <a:t>Frequency </a:t>
                      </a:r>
                      <a:endParaRPr lang="en-US" sz="1400" b="1" i="0" u="none" strike="noStrike" dirty="0">
                        <a:solidFill>
                          <a:schemeClr val="tx1"/>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201223741"/>
                  </a:ext>
                </a:extLst>
              </a:tr>
              <a:tr h="370840">
                <a:tc>
                  <a:txBody>
                    <a:bodyPr/>
                    <a:lstStyle/>
                    <a:p>
                      <a:pPr algn="l" fontAlgn="b"/>
                      <a:r>
                        <a:rPr lang="en-US" sz="1400" u="none" strike="noStrike" dirty="0" smtClean="0">
                          <a:effectLst/>
                        </a:rPr>
                        <a:t>Hospital Compliance Committee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dirty="0" smtClean="0">
                          <a:effectLst/>
                        </a:rPr>
                        <a:t>Committee</a:t>
                      </a:r>
                      <a:endParaRPr lang="en-US" sz="1400" b="0" i="0" u="none" strike="noStrike" dirty="0" smtClean="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smtClean="0">
                          <a:effectLst/>
                        </a:rPr>
                        <a:t>Quarterly</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821200540"/>
                  </a:ext>
                </a:extLst>
              </a:tr>
              <a:tr h="370840">
                <a:tc>
                  <a:txBody>
                    <a:bodyPr/>
                    <a:lstStyle/>
                    <a:p>
                      <a:pPr algn="l" fontAlgn="b"/>
                      <a:r>
                        <a:rPr lang="en-US" sz="1400" u="none" strike="noStrike" dirty="0" smtClean="0">
                          <a:effectLst/>
                        </a:rPr>
                        <a:t>BU</a:t>
                      </a:r>
                      <a:r>
                        <a:rPr lang="en-US" sz="1400" u="none" strike="noStrike" baseline="0" dirty="0" smtClean="0">
                          <a:effectLst/>
                        </a:rPr>
                        <a:t> &amp; </a:t>
                      </a:r>
                      <a:r>
                        <a:rPr lang="en-US" sz="1400" u="none" strike="noStrike" dirty="0" smtClean="0">
                          <a:effectLst/>
                        </a:rPr>
                        <a:t>BMC</a:t>
                      </a:r>
                      <a:r>
                        <a:rPr lang="en-US" sz="1400" u="none" strike="noStrike" baseline="0" dirty="0" smtClean="0">
                          <a:effectLst/>
                        </a:rPr>
                        <a:t> Financial </a:t>
                      </a:r>
                      <a:r>
                        <a:rPr lang="en-US" sz="1400" u="none" strike="noStrike" dirty="0" smtClean="0">
                          <a:effectLst/>
                        </a:rPr>
                        <a:t>Conflict </a:t>
                      </a:r>
                      <a:r>
                        <a:rPr lang="en-US" sz="1400" u="none" strike="noStrike" dirty="0">
                          <a:effectLst/>
                        </a:rPr>
                        <a:t>of Interest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Committee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smtClean="0">
                          <a:effectLst/>
                        </a:rPr>
                        <a:t>Monthly </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536764497"/>
                  </a:ext>
                </a:extLst>
              </a:tr>
              <a:tr h="370840">
                <a:tc>
                  <a:txBody>
                    <a:bodyPr/>
                    <a:lstStyle/>
                    <a:p>
                      <a:pPr algn="l" fontAlgn="b"/>
                      <a:r>
                        <a:rPr lang="en-US" sz="1400" u="none" strike="noStrike" dirty="0">
                          <a:effectLst/>
                        </a:rPr>
                        <a:t>Policy Committee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Committee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Monthly </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3377996299"/>
                  </a:ext>
                </a:extLst>
              </a:tr>
              <a:tr h="370840">
                <a:tc>
                  <a:txBody>
                    <a:bodyPr/>
                    <a:lstStyle/>
                    <a:p>
                      <a:pPr algn="l" fontAlgn="b"/>
                      <a:r>
                        <a:rPr lang="en-US" sz="1400" u="none" strike="noStrike" dirty="0" smtClean="0">
                          <a:effectLst/>
                        </a:rPr>
                        <a:t>Information Security/Compliance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smtClean="0">
                          <a:effectLst/>
                        </a:rPr>
                        <a:t>Meeting</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Monthly </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92289122"/>
                  </a:ext>
                </a:extLst>
              </a:tr>
              <a:tr h="370840">
                <a:tc>
                  <a:txBody>
                    <a:bodyPr/>
                    <a:lstStyle/>
                    <a:p>
                      <a:pPr algn="l" fontAlgn="b"/>
                      <a:r>
                        <a:rPr lang="en-US" sz="1400" u="none" strike="noStrike" dirty="0">
                          <a:effectLst/>
                        </a:rPr>
                        <a:t>Revenue Cycle / Compliance </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Meeting </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Monthly </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280477599"/>
                  </a:ext>
                </a:extLst>
              </a:tr>
              <a:tr h="370840">
                <a:tc>
                  <a:txBody>
                    <a:bodyPr/>
                    <a:lstStyle/>
                    <a:p>
                      <a:pPr algn="l" fontAlgn="b"/>
                      <a:r>
                        <a:rPr lang="en-US" sz="1400" b="0" i="0" u="none" strike="noStrike" dirty="0" smtClean="0">
                          <a:solidFill>
                            <a:schemeClr val="tx1"/>
                          </a:solidFill>
                          <a:effectLst/>
                          <a:latin typeface="Arial" panose="020B0604020202020204" pitchFamily="34" charset="0"/>
                          <a:cs typeface="Arial" panose="020B0604020202020204" pitchFamily="34" charset="0"/>
                        </a:rPr>
                        <a:t>Research Compliance – BU &amp; BMC</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400" b="0" i="0" u="none" strike="noStrike" dirty="0" smtClean="0">
                          <a:solidFill>
                            <a:schemeClr val="tx1"/>
                          </a:solidFill>
                          <a:effectLst/>
                          <a:latin typeface="Arial" panose="020B0604020202020204" pitchFamily="34" charset="0"/>
                          <a:cs typeface="Arial" panose="020B0604020202020204" pitchFamily="34" charset="0"/>
                        </a:rPr>
                        <a:t>Meeting</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400" b="0" i="0" u="none" strike="noStrike" dirty="0" smtClean="0">
                          <a:solidFill>
                            <a:schemeClr val="tx1"/>
                          </a:solidFill>
                          <a:effectLst/>
                          <a:latin typeface="Arial" panose="020B0604020202020204" pitchFamily="34" charset="0"/>
                          <a:cs typeface="Arial" panose="020B0604020202020204" pitchFamily="34" charset="0"/>
                        </a:rPr>
                        <a:t>Monthly</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 xmlns:a16="http://schemas.microsoft.com/office/drawing/2014/main" val="3051340542"/>
                  </a:ext>
                </a:extLst>
              </a:tr>
              <a:tr h="370840">
                <a:tc>
                  <a:txBody>
                    <a:bodyPr/>
                    <a:lstStyle/>
                    <a:p>
                      <a:pPr algn="l" fontAlgn="b"/>
                      <a:r>
                        <a:rPr lang="en-US" sz="1400" b="0" i="0" u="none" strike="noStrike" dirty="0" smtClean="0">
                          <a:solidFill>
                            <a:schemeClr val="tx1"/>
                          </a:solidFill>
                          <a:effectLst/>
                          <a:latin typeface="Arial" panose="020B0604020202020204" pitchFamily="34" charset="0"/>
                          <a:cs typeface="Arial" panose="020B0604020202020204" pitchFamily="34" charset="0"/>
                        </a:rPr>
                        <a:t>Research Compliance - BMC</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400" b="0" i="0" u="none" strike="noStrike" dirty="0" smtClean="0">
                          <a:solidFill>
                            <a:schemeClr val="tx1"/>
                          </a:solidFill>
                          <a:effectLst/>
                          <a:latin typeface="Arial" panose="020B0604020202020204" pitchFamily="34" charset="0"/>
                          <a:cs typeface="Arial" panose="020B0604020202020204" pitchFamily="34" charset="0"/>
                        </a:rPr>
                        <a:t>Meeting</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US" sz="1400" b="0" i="0" u="none" strike="noStrike" dirty="0" smtClean="0">
                          <a:solidFill>
                            <a:schemeClr val="tx1"/>
                          </a:solidFill>
                          <a:effectLst/>
                          <a:latin typeface="Arial" panose="020B0604020202020204" pitchFamily="34" charset="0"/>
                          <a:cs typeface="Arial" panose="020B0604020202020204" pitchFamily="34" charset="0"/>
                        </a:rPr>
                        <a:t>Bi-weekly</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 xmlns:a16="http://schemas.microsoft.com/office/drawing/2014/main" val="2320272074"/>
                  </a:ext>
                </a:extLst>
              </a:tr>
            </a:tbl>
          </a:graphicData>
        </a:graphic>
      </p:graphicFrame>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a:t>Compliance Meetings </a:t>
            </a:r>
          </a:p>
        </p:txBody>
      </p:sp>
      <p:sp>
        <p:nvSpPr>
          <p:cNvPr id="6" name="TextBox 5"/>
          <p:cNvSpPr txBox="1"/>
          <p:nvPr/>
        </p:nvSpPr>
        <p:spPr>
          <a:xfrm>
            <a:off x="98157" y="4086386"/>
            <a:ext cx="8828293" cy="2246769"/>
          </a:xfrm>
          <a:prstGeom prst="rect">
            <a:avLst/>
          </a:prstGeom>
          <a:noFill/>
        </p:spPr>
        <p:txBody>
          <a:bodyPr wrap="square" rtlCol="0">
            <a:spAutoFit/>
          </a:bodyPr>
          <a:lstStyle/>
          <a:p>
            <a:pPr marL="285750" indent="-285750">
              <a:buFont typeface="Arial" pitchFamily="34" charset="0"/>
              <a:buChar char="•"/>
            </a:pPr>
            <a:r>
              <a:rPr lang="en-US" sz="1400" dirty="0"/>
              <a:t>Comprised of leaders from key areas of research enterprise including:</a:t>
            </a:r>
          </a:p>
          <a:p>
            <a:pPr marL="742950" lvl="1" indent="-285750">
              <a:buFont typeface="Wingdings" pitchFamily="2" charset="2"/>
              <a:buChar char="v"/>
            </a:pPr>
            <a:r>
              <a:rPr lang="en-US" sz="1400" dirty="0">
                <a:solidFill>
                  <a:srgbClr val="114A87"/>
                </a:solidFill>
              </a:rPr>
              <a:t>Research Compliance, Privacy Compliance, Research Operations &amp; Info Systems, Legal, and guests from clinical research areas including: HRPP, CRRO, </a:t>
            </a:r>
            <a:r>
              <a:rPr lang="en-US" sz="1400" dirty="0" smtClean="0">
                <a:solidFill>
                  <a:srgbClr val="114A87"/>
                </a:solidFill>
              </a:rPr>
              <a:t>ClinicalTrials.gov, OHRA, Researchers, Information Security</a:t>
            </a:r>
          </a:p>
          <a:p>
            <a:pPr lvl="1"/>
            <a:endParaRPr lang="en-US" sz="1400" dirty="0" smtClean="0">
              <a:solidFill>
                <a:srgbClr val="114A87"/>
              </a:solidFill>
            </a:endParaRPr>
          </a:p>
          <a:p>
            <a:pPr marL="285750" indent="-285750">
              <a:buFont typeface="Arial" pitchFamily="34" charset="0"/>
              <a:buChar char="•"/>
            </a:pPr>
            <a:r>
              <a:rPr lang="en-US" sz="1400" dirty="0"/>
              <a:t>Discuss/provide insight to research operations &amp; compliance issues or questions including:</a:t>
            </a:r>
          </a:p>
          <a:p>
            <a:pPr marL="800100" lvl="1" indent="-342900">
              <a:buFont typeface="Wingdings" pitchFamily="2" charset="2"/>
              <a:buChar char="v"/>
            </a:pPr>
            <a:r>
              <a:rPr lang="en-US" sz="1400" dirty="0">
                <a:solidFill>
                  <a:srgbClr val="114A87"/>
                </a:solidFill>
              </a:rPr>
              <a:t>Regulatory outlook/updates, emerging trends, education, new initiatives &amp; policies</a:t>
            </a:r>
          </a:p>
          <a:p>
            <a:pPr marL="800100" lvl="1" indent="-342900">
              <a:buFont typeface="Wingdings" pitchFamily="2" charset="2"/>
              <a:buChar char="v"/>
            </a:pPr>
            <a:r>
              <a:rPr lang="en-US" sz="1400" dirty="0">
                <a:solidFill>
                  <a:srgbClr val="114A87"/>
                </a:solidFill>
              </a:rPr>
              <a:t>Consult with study teams on privacy &amp; security reviews, e.g. new software or apps</a:t>
            </a:r>
          </a:p>
          <a:p>
            <a:pPr marL="800100" lvl="1" indent="-342900">
              <a:buFont typeface="Wingdings" pitchFamily="2" charset="2"/>
              <a:buChar char="v"/>
            </a:pPr>
            <a:r>
              <a:rPr lang="en-US" sz="1400" dirty="0">
                <a:solidFill>
                  <a:srgbClr val="114A87"/>
                </a:solidFill>
              </a:rPr>
              <a:t>Recommend corrective actions for noncompliance</a:t>
            </a:r>
          </a:p>
          <a:p>
            <a:pPr lvl="1"/>
            <a:endParaRPr lang="en-US" sz="1400" dirty="0">
              <a:solidFill>
                <a:srgbClr val="114A87"/>
              </a:solidFill>
            </a:endParaRPr>
          </a:p>
        </p:txBody>
      </p:sp>
      <p:sp>
        <p:nvSpPr>
          <p:cNvPr id="7" name="Oval 6"/>
          <p:cNvSpPr/>
          <p:nvPr/>
        </p:nvSpPr>
        <p:spPr>
          <a:xfrm>
            <a:off x="98157" y="3618349"/>
            <a:ext cx="2707036" cy="4680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806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29" y="1038126"/>
            <a:ext cx="8613710" cy="5175176"/>
          </a:xfrm>
        </p:spPr>
        <p:txBody>
          <a:bodyPr/>
          <a:lstStyle/>
          <a:p>
            <a:pPr marL="285750" indent="-285750">
              <a:buFont typeface="Arial" pitchFamily="34" charset="0"/>
              <a:buChar char="•"/>
            </a:pPr>
            <a:r>
              <a:rPr lang="en-US" dirty="0"/>
              <a:t>What</a:t>
            </a:r>
            <a:r>
              <a:rPr lang="en-US" dirty="0" smtClean="0"/>
              <a:t>?</a:t>
            </a:r>
          </a:p>
          <a:p>
            <a:pPr marL="569913" lvl="1" indent="-285750">
              <a:buFont typeface="Arial" pitchFamily="34" charset="0"/>
              <a:buChar char="•"/>
            </a:pPr>
            <a:r>
              <a:rPr lang="en-US" dirty="0"/>
              <a:t>Includes new &amp; ongoing reviews, monitoring, education, </a:t>
            </a:r>
          </a:p>
          <a:p>
            <a:pPr marL="284163" lvl="1" indent="0">
              <a:buNone/>
            </a:pPr>
            <a:r>
              <a:rPr lang="en-US" dirty="0"/>
              <a:t>policies, and other activities focused on:</a:t>
            </a:r>
          </a:p>
          <a:p>
            <a:pPr marL="800100" lvl="1" indent="-342900">
              <a:buFont typeface="Wingdings" pitchFamily="2" charset="2"/>
              <a:buChar char="v"/>
            </a:pPr>
            <a:r>
              <a:rPr lang="en-US" dirty="0">
                <a:solidFill>
                  <a:srgbClr val="114A87"/>
                </a:solidFill>
              </a:rPr>
              <a:t>Human Subjects &amp; Animal Research</a:t>
            </a:r>
          </a:p>
          <a:p>
            <a:pPr marL="800100" lvl="1" indent="-342900">
              <a:buFont typeface="Wingdings" pitchFamily="2" charset="2"/>
              <a:buChar char="v"/>
            </a:pPr>
            <a:r>
              <a:rPr lang="en-US" dirty="0">
                <a:solidFill>
                  <a:srgbClr val="114A87"/>
                </a:solidFill>
              </a:rPr>
              <a:t>Conflict of Interest &amp; Sunshine Act</a:t>
            </a:r>
          </a:p>
          <a:p>
            <a:pPr marL="800100" lvl="1" indent="-342900">
              <a:buFont typeface="Wingdings" pitchFamily="2" charset="2"/>
              <a:buChar char="v"/>
            </a:pPr>
            <a:r>
              <a:rPr lang="en-US" dirty="0">
                <a:solidFill>
                  <a:srgbClr val="114A87"/>
                </a:solidFill>
              </a:rPr>
              <a:t>Export Controls</a:t>
            </a:r>
          </a:p>
          <a:p>
            <a:pPr marL="800100" lvl="1" indent="-342900">
              <a:buFont typeface="Wingdings" pitchFamily="2" charset="2"/>
              <a:buChar char="v"/>
            </a:pPr>
            <a:r>
              <a:rPr lang="en-US" dirty="0">
                <a:solidFill>
                  <a:srgbClr val="114A87"/>
                </a:solidFill>
              </a:rPr>
              <a:t>Clinical Trials Billing</a:t>
            </a:r>
          </a:p>
          <a:p>
            <a:pPr marL="800100" lvl="1" indent="-342900">
              <a:buFont typeface="Wingdings" pitchFamily="2" charset="2"/>
              <a:buChar char="v"/>
            </a:pPr>
            <a:r>
              <a:rPr lang="en-US" dirty="0">
                <a:solidFill>
                  <a:srgbClr val="114A87"/>
                </a:solidFill>
              </a:rPr>
              <a:t>Research Privacy &amp;Security</a:t>
            </a:r>
          </a:p>
          <a:p>
            <a:pPr marL="285750" indent="-285750">
              <a:buFont typeface="Arial" pitchFamily="34" charset="0"/>
              <a:buChar char="•"/>
            </a:pPr>
            <a:r>
              <a:rPr lang="en-US" dirty="0" smtClean="0"/>
              <a:t>Why?</a:t>
            </a:r>
          </a:p>
          <a:p>
            <a:pPr marL="800100" lvl="1" indent="-342900">
              <a:buFont typeface="Wingdings" pitchFamily="2" charset="2"/>
              <a:buChar char="v"/>
            </a:pPr>
            <a:r>
              <a:rPr lang="en-US" dirty="0" smtClean="0">
                <a:solidFill>
                  <a:srgbClr val="114A87"/>
                </a:solidFill>
              </a:rPr>
              <a:t>Address/mitigate risk areas</a:t>
            </a:r>
            <a:endParaRPr lang="en-US" dirty="0">
              <a:solidFill>
                <a:srgbClr val="114A87"/>
              </a:solidFill>
            </a:endParaRPr>
          </a:p>
          <a:p>
            <a:pPr marL="800100" lvl="1" indent="-342900">
              <a:buFont typeface="Wingdings" pitchFamily="2" charset="2"/>
              <a:buChar char="v"/>
            </a:pPr>
            <a:r>
              <a:rPr lang="en-US" dirty="0" smtClean="0">
                <a:solidFill>
                  <a:srgbClr val="114A87"/>
                </a:solidFill>
              </a:rPr>
              <a:t>Improve program effectiveness</a:t>
            </a:r>
            <a:endParaRPr lang="en-US" dirty="0" smtClean="0">
              <a:solidFill>
                <a:schemeClr val="tx1">
                  <a:lumMod val="65000"/>
                  <a:lumOff val="35000"/>
                </a:schemeClr>
              </a:solidFill>
            </a:endParaRPr>
          </a:p>
          <a:p>
            <a:pPr marL="285750" indent="-285750">
              <a:buFont typeface="Arial" pitchFamily="34" charset="0"/>
              <a:buChar char="•"/>
            </a:pPr>
            <a:r>
              <a:rPr lang="en-US" dirty="0" smtClean="0"/>
              <a:t>When?</a:t>
            </a:r>
          </a:p>
          <a:p>
            <a:pPr marL="569913" lvl="1" indent="-285750">
              <a:buFont typeface="Arial" pitchFamily="34" charset="0"/>
              <a:buChar char="•"/>
            </a:pPr>
            <a:r>
              <a:rPr lang="en-US" dirty="0" smtClean="0"/>
              <a:t>Activities are designated in each quarter and below are some examples from 2021:</a:t>
            </a:r>
            <a:endParaRPr lang="en-US" dirty="0"/>
          </a:p>
          <a:p>
            <a:pPr marL="457200" lvl="1" indent="0">
              <a:buNone/>
            </a:pPr>
            <a:endParaRPr lang="en-US" dirty="0">
              <a:solidFill>
                <a:srgbClr val="114A87"/>
              </a:solidFill>
            </a:endParaRPr>
          </a:p>
          <a:p>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2021 Compliance Work Plan</a:t>
            </a:r>
            <a:endParaRPr lang="en-US" dirty="0"/>
          </a:p>
        </p:txBody>
      </p:sp>
      <p:sp>
        <p:nvSpPr>
          <p:cNvPr id="5" name="TextBox 4"/>
          <p:cNvSpPr txBox="1"/>
          <p:nvPr/>
        </p:nvSpPr>
        <p:spPr>
          <a:xfrm>
            <a:off x="6232902" y="1260528"/>
            <a:ext cx="2286000" cy="3293209"/>
          </a:xfrm>
          <a:prstGeom prst="rect">
            <a:avLst/>
          </a:prstGeom>
          <a:noFill/>
          <a:ln w="22225">
            <a:solidFill>
              <a:schemeClr val="tx2"/>
            </a:solidFill>
          </a:ln>
        </p:spPr>
        <p:txBody>
          <a:bodyPr wrap="square" rtlCol="0">
            <a:spAutoFit/>
          </a:bodyPr>
          <a:lstStyle/>
          <a:p>
            <a:r>
              <a:rPr lang="en-US" sz="1300" b="1" dirty="0" smtClean="0">
                <a:solidFill>
                  <a:schemeClr val="tx2"/>
                </a:solidFill>
              </a:rPr>
              <a:t>Objective:</a:t>
            </a:r>
          </a:p>
          <a:p>
            <a:pPr marL="171450" indent="-171450">
              <a:buFont typeface="Arial" panose="020B0604020202020204" pitchFamily="34" charset="0"/>
              <a:buChar char="•"/>
            </a:pPr>
            <a:r>
              <a:rPr lang="en-US" sz="1300" dirty="0" smtClean="0">
                <a:solidFill>
                  <a:schemeClr val="tx1">
                    <a:lumMod val="65000"/>
                    <a:lumOff val="35000"/>
                  </a:schemeClr>
                </a:solidFill>
              </a:rPr>
              <a:t>Direct efforts to mission critical or vulnerable areas </a:t>
            </a:r>
          </a:p>
          <a:p>
            <a:r>
              <a:rPr lang="en-US" sz="1300" b="1" dirty="0" smtClean="0">
                <a:solidFill>
                  <a:schemeClr val="tx2"/>
                </a:solidFill>
              </a:rPr>
              <a:t>Developed From:</a:t>
            </a:r>
          </a:p>
          <a:p>
            <a:pPr marL="171450" indent="-171450">
              <a:buFont typeface="Arial" panose="020B0604020202020204" pitchFamily="34" charset="0"/>
              <a:buChar char="•"/>
            </a:pPr>
            <a:r>
              <a:rPr lang="en-US" sz="1300" dirty="0" smtClean="0">
                <a:solidFill>
                  <a:schemeClr val="tx1">
                    <a:lumMod val="65000"/>
                    <a:lumOff val="35000"/>
                  </a:schemeClr>
                </a:solidFill>
              </a:rPr>
              <a:t>Risk Assessments, Annual OIG Work Plan</a:t>
            </a:r>
          </a:p>
          <a:p>
            <a:pPr marL="171450" indent="-171450">
              <a:buFont typeface="Arial" panose="020B0604020202020204" pitchFamily="34" charset="0"/>
              <a:buChar char="•"/>
            </a:pPr>
            <a:r>
              <a:rPr lang="en-US" sz="1300" dirty="0" smtClean="0">
                <a:solidFill>
                  <a:schemeClr val="tx1">
                    <a:lumMod val="65000"/>
                    <a:lumOff val="35000"/>
                  </a:schemeClr>
                </a:solidFill>
              </a:rPr>
              <a:t>Carry-over Items (Prior Year)</a:t>
            </a:r>
          </a:p>
          <a:p>
            <a:r>
              <a:rPr lang="en-US" sz="1300" b="1" dirty="0" smtClean="0">
                <a:solidFill>
                  <a:schemeClr val="tx2"/>
                </a:solidFill>
              </a:rPr>
              <a:t>Stakeholder Engagement:</a:t>
            </a:r>
          </a:p>
          <a:p>
            <a:pPr marL="171450" indent="-171450">
              <a:buFont typeface="Arial" panose="020B0604020202020204" pitchFamily="34" charset="0"/>
              <a:buChar char="•"/>
            </a:pPr>
            <a:r>
              <a:rPr lang="en-US" sz="1300" dirty="0" smtClean="0">
                <a:solidFill>
                  <a:schemeClr val="tx1">
                    <a:lumMod val="65000"/>
                    <a:lumOff val="35000"/>
                  </a:schemeClr>
                </a:solidFill>
              </a:rPr>
              <a:t>Research Ops, Audit, BU &amp; BUMC Research Committees, BU Research Compliance, Legal, BMC Researchers</a:t>
            </a:r>
          </a:p>
          <a:p>
            <a:pPr marL="171450" indent="-171450">
              <a:buFont typeface="Arial" panose="020B0604020202020204" pitchFamily="34" charset="0"/>
              <a:buChar char="•"/>
            </a:pPr>
            <a:r>
              <a:rPr lang="en-US" sz="1300" dirty="0" smtClean="0">
                <a:solidFill>
                  <a:schemeClr val="tx1">
                    <a:lumMod val="65000"/>
                    <a:lumOff val="35000"/>
                  </a:schemeClr>
                </a:solidFill>
              </a:rPr>
              <a:t>External Consultants</a:t>
            </a:r>
            <a:endParaRPr lang="en-US" sz="1300" dirty="0">
              <a:solidFill>
                <a:schemeClr val="tx1">
                  <a:lumMod val="65000"/>
                  <a:lumOff val="35000"/>
                </a:schemeClr>
              </a:solidFill>
            </a:endParaRPr>
          </a:p>
        </p:txBody>
      </p:sp>
      <p:graphicFrame>
        <p:nvGraphicFramePr>
          <p:cNvPr id="6" name="Table 5"/>
          <p:cNvGraphicFramePr>
            <a:graphicFrameLocks noGrp="1"/>
          </p:cNvGraphicFramePr>
          <p:nvPr>
            <p:extLst/>
          </p:nvPr>
        </p:nvGraphicFramePr>
        <p:xfrm>
          <a:off x="263472" y="4839145"/>
          <a:ext cx="8662978" cy="1483360"/>
        </p:xfrm>
        <a:graphic>
          <a:graphicData uri="http://schemas.openxmlformats.org/drawingml/2006/table">
            <a:tbl>
              <a:tblPr firstRow="1" bandRow="1">
                <a:tableStyleId>{5C22544A-7EE6-4342-B048-85BDC9FD1C3A}</a:tableStyleId>
              </a:tblPr>
              <a:tblGrid>
                <a:gridCol w="1378689">
                  <a:extLst>
                    <a:ext uri="{9D8B030D-6E8A-4147-A177-3AD203B41FA5}">
                      <a16:colId xmlns="" xmlns:a16="http://schemas.microsoft.com/office/drawing/2014/main" val="2076378577"/>
                    </a:ext>
                  </a:extLst>
                </a:gridCol>
                <a:gridCol w="3570856">
                  <a:extLst>
                    <a:ext uri="{9D8B030D-6E8A-4147-A177-3AD203B41FA5}">
                      <a16:colId xmlns="" xmlns:a16="http://schemas.microsoft.com/office/drawing/2014/main" val="426168123"/>
                    </a:ext>
                  </a:extLst>
                </a:gridCol>
                <a:gridCol w="887432">
                  <a:extLst>
                    <a:ext uri="{9D8B030D-6E8A-4147-A177-3AD203B41FA5}">
                      <a16:colId xmlns="" xmlns:a16="http://schemas.microsoft.com/office/drawing/2014/main" val="682330942"/>
                    </a:ext>
                  </a:extLst>
                </a:gridCol>
                <a:gridCol w="1035340">
                  <a:extLst>
                    <a:ext uri="{9D8B030D-6E8A-4147-A177-3AD203B41FA5}">
                      <a16:colId xmlns="" xmlns:a16="http://schemas.microsoft.com/office/drawing/2014/main" val="682725379"/>
                    </a:ext>
                  </a:extLst>
                </a:gridCol>
                <a:gridCol w="914334">
                  <a:extLst>
                    <a:ext uri="{9D8B030D-6E8A-4147-A177-3AD203B41FA5}">
                      <a16:colId xmlns="" xmlns:a16="http://schemas.microsoft.com/office/drawing/2014/main" val="68144112"/>
                    </a:ext>
                  </a:extLst>
                </a:gridCol>
                <a:gridCol w="876327">
                  <a:extLst>
                    <a:ext uri="{9D8B030D-6E8A-4147-A177-3AD203B41FA5}">
                      <a16:colId xmlns="" xmlns:a16="http://schemas.microsoft.com/office/drawing/2014/main" val="3444809853"/>
                    </a:ext>
                  </a:extLst>
                </a:gridCol>
              </a:tblGrid>
              <a:tr h="370840">
                <a:tc>
                  <a:txBody>
                    <a:bodyPr/>
                    <a:lstStyle/>
                    <a:p>
                      <a:r>
                        <a:rPr lang="en-US" dirty="0" smtClean="0">
                          <a:solidFill>
                            <a:schemeClr val="tx1"/>
                          </a:solidFill>
                        </a:rPr>
                        <a:t>Element</a:t>
                      </a:r>
                      <a:endParaRPr lang="en-US" dirty="0">
                        <a:solidFill>
                          <a:schemeClr val="tx1"/>
                        </a:solidFill>
                      </a:endParaRPr>
                    </a:p>
                  </a:txBody>
                  <a:tcPr/>
                </a:tc>
                <a:tc>
                  <a:txBody>
                    <a:bodyPr/>
                    <a:lstStyle/>
                    <a:p>
                      <a:r>
                        <a:rPr lang="en-US" dirty="0" smtClean="0">
                          <a:solidFill>
                            <a:schemeClr val="tx1"/>
                          </a:solidFill>
                        </a:rPr>
                        <a:t>Description</a:t>
                      </a:r>
                      <a:endParaRPr lang="en-US" dirty="0">
                        <a:solidFill>
                          <a:schemeClr val="tx1"/>
                        </a:solidFill>
                      </a:endParaRPr>
                    </a:p>
                  </a:txBody>
                  <a:tcPr/>
                </a:tc>
                <a:tc>
                  <a:txBody>
                    <a:bodyPr/>
                    <a:lstStyle/>
                    <a:p>
                      <a:pPr algn="ctr"/>
                      <a:r>
                        <a:rPr lang="en-US" dirty="0" smtClean="0">
                          <a:solidFill>
                            <a:schemeClr val="tx1"/>
                          </a:solidFill>
                        </a:rPr>
                        <a:t>Q1</a:t>
                      </a:r>
                      <a:endParaRPr lang="en-US" dirty="0">
                        <a:solidFill>
                          <a:schemeClr val="tx1"/>
                        </a:solidFill>
                      </a:endParaRPr>
                    </a:p>
                  </a:txBody>
                  <a:tcPr/>
                </a:tc>
                <a:tc>
                  <a:txBody>
                    <a:bodyPr/>
                    <a:lstStyle/>
                    <a:p>
                      <a:pPr algn="ctr"/>
                      <a:r>
                        <a:rPr lang="en-US" dirty="0" smtClean="0">
                          <a:solidFill>
                            <a:schemeClr val="tx1"/>
                          </a:solidFill>
                        </a:rPr>
                        <a:t>Q2</a:t>
                      </a:r>
                      <a:endParaRPr lang="en-US" dirty="0">
                        <a:solidFill>
                          <a:schemeClr val="tx1"/>
                        </a:solidFill>
                      </a:endParaRPr>
                    </a:p>
                  </a:txBody>
                  <a:tcPr/>
                </a:tc>
                <a:tc>
                  <a:txBody>
                    <a:bodyPr/>
                    <a:lstStyle/>
                    <a:p>
                      <a:pPr algn="ctr"/>
                      <a:r>
                        <a:rPr lang="en-US" dirty="0" smtClean="0">
                          <a:solidFill>
                            <a:schemeClr val="tx1"/>
                          </a:solidFill>
                        </a:rPr>
                        <a:t>Q3</a:t>
                      </a:r>
                      <a:endParaRPr lang="en-US" dirty="0">
                        <a:solidFill>
                          <a:schemeClr val="tx1"/>
                        </a:solidFill>
                      </a:endParaRPr>
                    </a:p>
                  </a:txBody>
                  <a:tcPr/>
                </a:tc>
                <a:tc>
                  <a:txBody>
                    <a:bodyPr/>
                    <a:lstStyle/>
                    <a:p>
                      <a:pPr algn="ctr"/>
                      <a:r>
                        <a:rPr lang="en-US" dirty="0" smtClean="0">
                          <a:solidFill>
                            <a:schemeClr val="tx1"/>
                          </a:solidFill>
                        </a:rPr>
                        <a:t>Q4</a:t>
                      </a:r>
                      <a:endParaRPr lang="en-US" dirty="0">
                        <a:solidFill>
                          <a:schemeClr val="tx1"/>
                        </a:solidFill>
                      </a:endParaRPr>
                    </a:p>
                  </a:txBody>
                  <a:tcPr/>
                </a:tc>
                <a:extLst>
                  <a:ext uri="{0D108BD9-81ED-4DB2-BD59-A6C34878D82A}">
                    <a16:rowId xmlns="" xmlns:a16="http://schemas.microsoft.com/office/drawing/2014/main" val="2204118402"/>
                  </a:ext>
                </a:extLst>
              </a:tr>
              <a:tr h="370840">
                <a:tc>
                  <a:txBody>
                    <a:bodyPr/>
                    <a:lstStyle/>
                    <a:p>
                      <a:r>
                        <a:rPr lang="en-US" sz="1400" baseline="0" dirty="0" smtClean="0">
                          <a:solidFill>
                            <a:schemeClr val="tx1"/>
                          </a:solidFill>
                        </a:rPr>
                        <a:t>#1 – P&amp;P</a:t>
                      </a:r>
                      <a:endParaRPr lang="en-US" sz="1400" dirty="0">
                        <a:solidFill>
                          <a:schemeClr val="tx1"/>
                        </a:solidFill>
                      </a:endParaRPr>
                    </a:p>
                  </a:txBody>
                  <a:tcPr/>
                </a:tc>
                <a:tc>
                  <a:txBody>
                    <a:bodyPr/>
                    <a:lstStyle/>
                    <a:p>
                      <a:r>
                        <a:rPr lang="en-US" sz="1400" dirty="0" smtClean="0">
                          <a:solidFill>
                            <a:schemeClr val="tx1"/>
                          </a:solidFill>
                        </a:rPr>
                        <a:t>Create</a:t>
                      </a:r>
                      <a:r>
                        <a:rPr lang="en-US" sz="1400" baseline="0" dirty="0" smtClean="0">
                          <a:solidFill>
                            <a:schemeClr val="tx1"/>
                          </a:solidFill>
                        </a:rPr>
                        <a:t> Conflict of Commitment Policy</a:t>
                      </a:r>
                      <a:endParaRPr lang="en-US" sz="1400" dirty="0">
                        <a:solidFill>
                          <a:schemeClr val="tx1"/>
                        </a:solidFill>
                      </a:endParaRPr>
                    </a:p>
                  </a:txBody>
                  <a:tcPr/>
                </a:tc>
                <a:tc>
                  <a:txBody>
                    <a:bodyPr/>
                    <a:lstStyle/>
                    <a:p>
                      <a:endParaRPr lang="en-US" sz="1400" dirty="0">
                        <a:solidFill>
                          <a:schemeClr val="tx1"/>
                        </a:solidFill>
                      </a:endParaRPr>
                    </a:p>
                  </a:txBody>
                  <a:tcPr/>
                </a:tc>
                <a:tc>
                  <a:txBody>
                    <a:bodyPr/>
                    <a:lstStyle/>
                    <a:p>
                      <a:r>
                        <a:rPr lang="en-US" sz="1400" b="1" dirty="0" smtClean="0">
                          <a:solidFill>
                            <a:srgbClr val="00B050"/>
                          </a:solidFill>
                        </a:rPr>
                        <a:t>Complete</a:t>
                      </a:r>
                      <a:endParaRPr lang="en-US" sz="1400" b="1" dirty="0">
                        <a:solidFill>
                          <a:srgbClr val="00B050"/>
                        </a:solidFill>
                      </a:endParaRPr>
                    </a:p>
                  </a:txBody>
                  <a:tcPr/>
                </a:tc>
                <a:tc>
                  <a:txBody>
                    <a:bodyPr/>
                    <a:lstStyle/>
                    <a:p>
                      <a:endParaRPr lang="en-US" sz="1400" dirty="0">
                        <a:solidFill>
                          <a:schemeClr val="tx1"/>
                        </a:solidFill>
                      </a:endParaRPr>
                    </a:p>
                  </a:txBody>
                  <a:tcPr/>
                </a:tc>
                <a:tc>
                  <a:txBody>
                    <a:bodyPr/>
                    <a:lstStyle/>
                    <a:p>
                      <a:endParaRPr lang="en-US" sz="1400">
                        <a:solidFill>
                          <a:schemeClr val="tx1"/>
                        </a:solidFill>
                      </a:endParaRPr>
                    </a:p>
                  </a:txBody>
                  <a:tcPr/>
                </a:tc>
                <a:extLst>
                  <a:ext uri="{0D108BD9-81ED-4DB2-BD59-A6C34878D82A}">
                    <a16:rowId xmlns="" xmlns:a16="http://schemas.microsoft.com/office/drawing/2014/main" val="166933212"/>
                  </a:ext>
                </a:extLst>
              </a:tr>
              <a:tr h="370840">
                <a:tc>
                  <a:txBody>
                    <a:bodyPr/>
                    <a:lstStyle/>
                    <a:p>
                      <a:r>
                        <a:rPr lang="en-US" sz="1400" dirty="0" smtClean="0">
                          <a:solidFill>
                            <a:schemeClr val="tx1"/>
                          </a:solidFill>
                        </a:rPr>
                        <a:t>#3 - Education</a:t>
                      </a:r>
                      <a:endParaRPr lang="en-US" sz="1400" dirty="0">
                        <a:solidFill>
                          <a:schemeClr val="tx1"/>
                        </a:solidFill>
                      </a:endParaRPr>
                    </a:p>
                  </a:txBody>
                  <a:tcPr/>
                </a:tc>
                <a:tc>
                  <a:txBody>
                    <a:bodyPr/>
                    <a:lstStyle/>
                    <a:p>
                      <a:r>
                        <a:rPr lang="en-US" sz="1400" dirty="0" smtClean="0">
                          <a:solidFill>
                            <a:schemeClr val="tx1"/>
                          </a:solidFill>
                        </a:rPr>
                        <a:t>Present research topics at CRRO</a:t>
                      </a:r>
                      <a:r>
                        <a:rPr lang="en-US" sz="1400" baseline="0" dirty="0" smtClean="0">
                          <a:solidFill>
                            <a:schemeClr val="tx1"/>
                          </a:solidFill>
                        </a:rPr>
                        <a:t> event</a:t>
                      </a:r>
                      <a:endParaRPr lang="en-US" sz="1400" dirty="0">
                        <a:solidFill>
                          <a:schemeClr val="tx1"/>
                        </a:solidFill>
                      </a:endParaRPr>
                    </a:p>
                  </a:txBody>
                  <a:tcPr/>
                </a:tc>
                <a:tc>
                  <a:txBody>
                    <a:bodyPr/>
                    <a:lstStyle/>
                    <a:p>
                      <a:endParaRPr lang="en-US" sz="1400" dirty="0">
                        <a:solidFill>
                          <a:schemeClr val="tx1"/>
                        </a:solidFill>
                      </a:endParaRPr>
                    </a:p>
                  </a:txBody>
                  <a:tcPr/>
                </a:tc>
                <a:tc>
                  <a:txBody>
                    <a:bodyPr/>
                    <a:lstStyle/>
                    <a:p>
                      <a:endParaRPr lang="en-US" sz="1400" dirty="0">
                        <a:solidFill>
                          <a:schemeClr val="tx1"/>
                        </a:solidFill>
                      </a:endParaRPr>
                    </a:p>
                  </a:txBody>
                  <a:tcPr/>
                </a:tc>
                <a:tc>
                  <a:txBody>
                    <a:bodyPr/>
                    <a:lstStyle/>
                    <a:p>
                      <a:r>
                        <a:rPr lang="en-US" sz="1400" b="1" dirty="0" smtClean="0">
                          <a:solidFill>
                            <a:schemeClr val="tx1"/>
                          </a:solidFill>
                        </a:rPr>
                        <a:t>Target</a:t>
                      </a:r>
                      <a:endParaRPr lang="en-US" sz="1400" b="1" dirty="0">
                        <a:solidFill>
                          <a:schemeClr val="tx1"/>
                        </a:solidFill>
                      </a:endParaRPr>
                    </a:p>
                  </a:txBody>
                  <a:tcPr/>
                </a:tc>
                <a:tc>
                  <a:txBody>
                    <a:bodyPr/>
                    <a:lstStyle/>
                    <a:p>
                      <a:endParaRPr lang="en-US" sz="1400" dirty="0">
                        <a:solidFill>
                          <a:schemeClr val="tx1"/>
                        </a:solidFill>
                      </a:endParaRPr>
                    </a:p>
                  </a:txBody>
                  <a:tcPr/>
                </a:tc>
                <a:extLst>
                  <a:ext uri="{0D108BD9-81ED-4DB2-BD59-A6C34878D82A}">
                    <a16:rowId xmlns="" xmlns:a16="http://schemas.microsoft.com/office/drawing/2014/main" val="2421776297"/>
                  </a:ext>
                </a:extLst>
              </a:tr>
              <a:tr h="370840">
                <a:tc>
                  <a:txBody>
                    <a:bodyPr/>
                    <a:lstStyle/>
                    <a:p>
                      <a:r>
                        <a:rPr lang="en-US" sz="1400" dirty="0" smtClean="0">
                          <a:solidFill>
                            <a:schemeClr val="tx1"/>
                          </a:solidFill>
                        </a:rPr>
                        <a:t>#4</a:t>
                      </a:r>
                      <a:r>
                        <a:rPr lang="en-US" sz="1400" baseline="0" dirty="0" smtClean="0">
                          <a:solidFill>
                            <a:schemeClr val="tx1"/>
                          </a:solidFill>
                        </a:rPr>
                        <a:t> - Auditing</a:t>
                      </a:r>
                      <a:endParaRPr lang="en-US" sz="1400" dirty="0">
                        <a:solidFill>
                          <a:schemeClr val="tx1"/>
                        </a:solidFill>
                      </a:endParaRPr>
                    </a:p>
                  </a:txBody>
                  <a:tcPr/>
                </a:tc>
                <a:tc>
                  <a:txBody>
                    <a:bodyPr/>
                    <a:lstStyle/>
                    <a:p>
                      <a:r>
                        <a:rPr lang="en-US" sz="1400" dirty="0" smtClean="0">
                          <a:solidFill>
                            <a:schemeClr val="tx1"/>
                          </a:solidFill>
                        </a:rPr>
                        <a:t>Review compliance with export</a:t>
                      </a:r>
                      <a:r>
                        <a:rPr lang="en-US" sz="1400" baseline="0" dirty="0" smtClean="0">
                          <a:solidFill>
                            <a:schemeClr val="tx1"/>
                          </a:solidFill>
                        </a:rPr>
                        <a:t> controls</a:t>
                      </a:r>
                      <a:endParaRPr lang="en-US" sz="1400" dirty="0">
                        <a:solidFill>
                          <a:schemeClr val="tx1"/>
                        </a:solidFill>
                      </a:endParaRPr>
                    </a:p>
                  </a:txBody>
                  <a:tcPr/>
                </a:tc>
                <a:tc>
                  <a:txBody>
                    <a:bodyPr/>
                    <a:lstStyle/>
                    <a:p>
                      <a:endParaRPr lang="en-US" sz="1400">
                        <a:solidFill>
                          <a:schemeClr val="tx1"/>
                        </a:solidFill>
                      </a:endParaRPr>
                    </a:p>
                  </a:txBody>
                  <a:tcPr/>
                </a:tc>
                <a:tc>
                  <a:txBody>
                    <a:bodyPr/>
                    <a:lstStyle/>
                    <a:p>
                      <a:r>
                        <a:rPr lang="en-US" sz="1400" b="1" dirty="0" smtClean="0">
                          <a:solidFill>
                            <a:srgbClr val="FFC000"/>
                          </a:solidFill>
                        </a:rPr>
                        <a:t>Ongoing</a:t>
                      </a:r>
                      <a:endParaRPr lang="en-US" sz="1400" b="1" dirty="0">
                        <a:solidFill>
                          <a:srgbClr val="FFC000"/>
                        </a:solidFill>
                      </a:endParaRPr>
                    </a:p>
                  </a:txBody>
                  <a:tcPr/>
                </a:tc>
                <a:tc>
                  <a:txBody>
                    <a:bodyPr/>
                    <a:lstStyle/>
                    <a:p>
                      <a:endParaRPr lang="en-US" sz="1400" dirty="0">
                        <a:solidFill>
                          <a:schemeClr val="tx1"/>
                        </a:solidFill>
                      </a:endParaRPr>
                    </a:p>
                  </a:txBody>
                  <a:tcPr/>
                </a:tc>
                <a:tc>
                  <a:txBody>
                    <a:bodyPr/>
                    <a:lstStyle/>
                    <a:p>
                      <a:endParaRPr lang="en-US" sz="1400" dirty="0">
                        <a:solidFill>
                          <a:schemeClr val="tx1"/>
                        </a:solidFill>
                      </a:endParaRPr>
                    </a:p>
                  </a:txBody>
                  <a:tcPr/>
                </a:tc>
                <a:extLst>
                  <a:ext uri="{0D108BD9-81ED-4DB2-BD59-A6C34878D82A}">
                    <a16:rowId xmlns="" xmlns:a16="http://schemas.microsoft.com/office/drawing/2014/main" val="300171096"/>
                  </a:ext>
                </a:extLst>
              </a:tr>
            </a:tbl>
          </a:graphicData>
        </a:graphic>
      </p:graphicFrame>
      <p:sp>
        <p:nvSpPr>
          <p:cNvPr id="7" name="TextBox 6"/>
          <p:cNvSpPr txBox="1"/>
          <p:nvPr/>
        </p:nvSpPr>
        <p:spPr>
          <a:xfrm rot="19795101">
            <a:off x="4843682" y="5533204"/>
            <a:ext cx="1597221" cy="584775"/>
          </a:xfrm>
          <a:prstGeom prst="rect">
            <a:avLst/>
          </a:prstGeom>
          <a:noFill/>
        </p:spPr>
        <p:txBody>
          <a:bodyPr wrap="square" rtlCol="0">
            <a:spAutoFit/>
          </a:bodyPr>
          <a:lstStyle/>
          <a:p>
            <a:pPr algn="ctr"/>
            <a:r>
              <a:rPr lang="en-US" sz="1600" b="1" dirty="0" smtClean="0">
                <a:solidFill>
                  <a:schemeClr val="bg1">
                    <a:lumMod val="65000"/>
                  </a:schemeClr>
                </a:solidFill>
                <a:latin typeface="Arial" panose="020B0604020202020204" pitchFamily="34" charset="0"/>
                <a:cs typeface="Arial" panose="020B0604020202020204" pitchFamily="34" charset="0"/>
              </a:rPr>
              <a:t>SAMPLE ONLY</a:t>
            </a:r>
          </a:p>
        </p:txBody>
      </p:sp>
    </p:spTree>
    <p:extLst>
      <p:ext uri="{BB962C8B-B14F-4D97-AF65-F5344CB8AC3E}">
        <p14:creationId xmlns:p14="http://schemas.microsoft.com/office/powerpoint/2010/main" val="2246674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 Plan</a:t>
            </a:r>
            <a:endParaRPr lang="en-US" dirty="0"/>
          </a:p>
        </p:txBody>
      </p:sp>
      <p:sp>
        <p:nvSpPr>
          <p:cNvPr id="3" name="Content Placeholder 2"/>
          <p:cNvSpPr>
            <a:spLocks noGrp="1"/>
          </p:cNvSpPr>
          <p:nvPr>
            <p:ph idx="1"/>
          </p:nvPr>
        </p:nvSpPr>
        <p:spPr/>
        <p:txBody>
          <a:bodyPr/>
          <a:lstStyle/>
          <a:p>
            <a:r>
              <a:rPr lang="en-US" b="1" dirty="0" smtClean="0">
                <a:solidFill>
                  <a:schemeClr val="tx2"/>
                </a:solidFill>
              </a:rPr>
              <a:t>Is Not….</a:t>
            </a:r>
          </a:p>
          <a:p>
            <a:pPr lvl="1"/>
            <a:r>
              <a:rPr lang="en-US" dirty="0" smtClean="0">
                <a:solidFill>
                  <a:schemeClr val="tx1">
                    <a:lumMod val="65000"/>
                    <a:lumOff val="35000"/>
                  </a:schemeClr>
                </a:solidFill>
              </a:rPr>
              <a:t>Just the OIG’s Work Plan </a:t>
            </a:r>
          </a:p>
          <a:p>
            <a:pPr lvl="1"/>
            <a:r>
              <a:rPr lang="en-US" dirty="0" smtClean="0">
                <a:solidFill>
                  <a:schemeClr val="tx1">
                    <a:lumMod val="65000"/>
                    <a:lumOff val="35000"/>
                  </a:schemeClr>
                </a:solidFill>
              </a:rPr>
              <a:t>Static or developed in a vacuum</a:t>
            </a:r>
          </a:p>
          <a:p>
            <a:r>
              <a:rPr lang="en-US" b="1" dirty="0" smtClean="0">
                <a:solidFill>
                  <a:schemeClr val="tx2"/>
                </a:solidFill>
              </a:rPr>
              <a:t>Is…</a:t>
            </a:r>
          </a:p>
          <a:p>
            <a:pPr lvl="1"/>
            <a:r>
              <a:rPr lang="en-US" dirty="0" smtClean="0">
                <a:solidFill>
                  <a:schemeClr val="tx1">
                    <a:lumMod val="65000"/>
                    <a:lumOff val="35000"/>
                  </a:schemeClr>
                </a:solidFill>
              </a:rPr>
              <a:t>Reflection of our mission, strategy, focus, and </a:t>
            </a:r>
            <a:r>
              <a:rPr lang="en-US" i="1" dirty="0" smtClean="0">
                <a:solidFill>
                  <a:schemeClr val="tx1">
                    <a:lumMod val="65000"/>
                    <a:lumOff val="35000"/>
                  </a:schemeClr>
                </a:solidFill>
              </a:rPr>
              <a:t>known risk areas</a:t>
            </a:r>
          </a:p>
          <a:p>
            <a:pPr lvl="1"/>
            <a:r>
              <a:rPr lang="en-US" dirty="0" smtClean="0">
                <a:solidFill>
                  <a:schemeClr val="tx1">
                    <a:lumMod val="65000"/>
                    <a:lumOff val="35000"/>
                  </a:schemeClr>
                </a:solidFill>
              </a:rPr>
              <a:t>Dynamic and engaging</a:t>
            </a:r>
            <a:endParaRPr lang="en-US" dirty="0">
              <a:solidFill>
                <a:schemeClr val="tx1">
                  <a:lumMod val="65000"/>
                  <a:lumOff val="35000"/>
                </a:schemeClr>
              </a:solidFill>
            </a:endParaRPr>
          </a:p>
        </p:txBody>
      </p:sp>
    </p:spTree>
    <p:extLst>
      <p:ext uri="{BB962C8B-B14F-4D97-AF65-F5344CB8AC3E}">
        <p14:creationId xmlns:p14="http://schemas.microsoft.com/office/powerpoint/2010/main" val="4107320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Process for Work Plan</a:t>
            </a:r>
            <a:endParaRPr lang="en-US" dirty="0"/>
          </a:p>
        </p:txBody>
      </p:sp>
      <p:sp>
        <p:nvSpPr>
          <p:cNvPr id="6" name="Rectangle 5"/>
          <p:cNvSpPr/>
          <p:nvPr/>
        </p:nvSpPr>
        <p:spPr>
          <a:xfrm>
            <a:off x="3200400" y="1447800"/>
            <a:ext cx="1532284" cy="89657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Governance &amp; Operations</a:t>
            </a:r>
            <a:endParaRPr lang="en-US" dirty="0"/>
          </a:p>
        </p:txBody>
      </p:sp>
      <p:sp>
        <p:nvSpPr>
          <p:cNvPr id="7" name="Oval 6"/>
          <p:cNvSpPr/>
          <p:nvPr/>
        </p:nvSpPr>
        <p:spPr>
          <a:xfrm>
            <a:off x="3214815" y="2827637"/>
            <a:ext cx="1788115" cy="105032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Compliance Risks</a:t>
            </a:r>
            <a:endParaRPr lang="en-US" sz="1600" dirty="0"/>
          </a:p>
        </p:txBody>
      </p:sp>
      <p:sp>
        <p:nvSpPr>
          <p:cNvPr id="9" name="Content Placeholder 8"/>
          <p:cNvSpPr>
            <a:spLocks noGrp="1"/>
          </p:cNvSpPr>
          <p:nvPr>
            <p:ph idx="1"/>
          </p:nvPr>
        </p:nvSpPr>
        <p:spPr>
          <a:xfrm>
            <a:off x="5200657" y="2337140"/>
            <a:ext cx="1433123" cy="49049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r>
              <a:rPr lang="en-US" sz="1600" dirty="0" smtClean="0"/>
              <a:t>Compliance Reviews</a:t>
            </a:r>
            <a:endParaRPr lang="en-US" sz="1600" dirty="0"/>
          </a:p>
        </p:txBody>
      </p:sp>
      <p:sp>
        <p:nvSpPr>
          <p:cNvPr id="10" name="Content Placeholder 8"/>
          <p:cNvSpPr txBox="1">
            <a:spLocks/>
          </p:cNvSpPr>
          <p:nvPr/>
        </p:nvSpPr>
        <p:spPr>
          <a:xfrm>
            <a:off x="5422496" y="4361935"/>
            <a:ext cx="1701058" cy="457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1600" dirty="0" smtClean="0"/>
              <a:t>Risk Assessment</a:t>
            </a:r>
            <a:endParaRPr lang="en-US" sz="1600" dirty="0"/>
          </a:p>
        </p:txBody>
      </p:sp>
      <p:sp>
        <p:nvSpPr>
          <p:cNvPr id="11" name="Content Placeholder 8"/>
          <p:cNvSpPr txBox="1">
            <a:spLocks/>
          </p:cNvSpPr>
          <p:nvPr/>
        </p:nvSpPr>
        <p:spPr>
          <a:xfrm>
            <a:off x="3300214" y="4343400"/>
            <a:ext cx="1532284" cy="457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1600" dirty="0" smtClean="0"/>
              <a:t>Establish Priorities</a:t>
            </a:r>
            <a:endParaRPr lang="en-US" sz="1600" dirty="0"/>
          </a:p>
        </p:txBody>
      </p:sp>
      <p:sp>
        <p:nvSpPr>
          <p:cNvPr id="12" name="Content Placeholder 8"/>
          <p:cNvSpPr txBox="1">
            <a:spLocks/>
          </p:cNvSpPr>
          <p:nvPr/>
        </p:nvSpPr>
        <p:spPr>
          <a:xfrm>
            <a:off x="3169438" y="5486400"/>
            <a:ext cx="1866900" cy="457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1600" dirty="0" smtClean="0"/>
              <a:t>Develop Work Plans</a:t>
            </a:r>
            <a:endParaRPr lang="en-US" sz="1600" dirty="0"/>
          </a:p>
        </p:txBody>
      </p:sp>
      <p:sp>
        <p:nvSpPr>
          <p:cNvPr id="13" name="Right Arrow 12"/>
          <p:cNvSpPr/>
          <p:nvPr/>
        </p:nvSpPr>
        <p:spPr>
          <a:xfrm rot="1752709">
            <a:off x="4904629" y="1944701"/>
            <a:ext cx="393210" cy="157434"/>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8"/>
          <p:cNvSpPr txBox="1">
            <a:spLocks/>
          </p:cNvSpPr>
          <p:nvPr/>
        </p:nvSpPr>
        <p:spPr>
          <a:xfrm>
            <a:off x="5512411" y="3278852"/>
            <a:ext cx="1540731" cy="45720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1600" dirty="0" smtClean="0"/>
              <a:t>Incident Metrics</a:t>
            </a:r>
            <a:endParaRPr lang="en-US" sz="1600" dirty="0"/>
          </a:p>
        </p:txBody>
      </p:sp>
      <p:sp>
        <p:nvSpPr>
          <p:cNvPr id="15" name="Right Arrow 14"/>
          <p:cNvSpPr/>
          <p:nvPr/>
        </p:nvSpPr>
        <p:spPr>
          <a:xfrm rot="2650900">
            <a:off x="5861333" y="2997206"/>
            <a:ext cx="403530" cy="166605"/>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6086170" y="3971857"/>
            <a:ext cx="393210" cy="142798"/>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flipV="1">
            <a:off x="5002932" y="4436076"/>
            <a:ext cx="196604" cy="238071"/>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8"/>
          <p:cNvSpPr txBox="1">
            <a:spLocks/>
          </p:cNvSpPr>
          <p:nvPr/>
        </p:nvSpPr>
        <p:spPr>
          <a:xfrm>
            <a:off x="1335440" y="2286000"/>
            <a:ext cx="1480751" cy="51557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1600" dirty="0" smtClean="0"/>
              <a:t>Communicate</a:t>
            </a:r>
            <a:endParaRPr lang="en-US" sz="1600" dirty="0"/>
          </a:p>
        </p:txBody>
      </p:sp>
      <p:sp>
        <p:nvSpPr>
          <p:cNvPr id="20" name="Content Placeholder 8"/>
          <p:cNvSpPr txBox="1">
            <a:spLocks/>
          </p:cNvSpPr>
          <p:nvPr/>
        </p:nvSpPr>
        <p:spPr>
          <a:xfrm>
            <a:off x="996536" y="3352799"/>
            <a:ext cx="1371600" cy="457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1600" dirty="0" smtClean="0"/>
              <a:t>Evaluate</a:t>
            </a:r>
            <a:endParaRPr lang="en-US" sz="1600" dirty="0"/>
          </a:p>
        </p:txBody>
      </p:sp>
      <p:sp>
        <p:nvSpPr>
          <p:cNvPr id="21" name="Content Placeholder 8"/>
          <p:cNvSpPr txBox="1">
            <a:spLocks/>
          </p:cNvSpPr>
          <p:nvPr/>
        </p:nvSpPr>
        <p:spPr>
          <a:xfrm>
            <a:off x="1335440" y="4361935"/>
            <a:ext cx="1371600" cy="457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1600" dirty="0" smtClean="0"/>
              <a:t>Monitor</a:t>
            </a:r>
            <a:endParaRPr lang="en-US" sz="1600" dirty="0"/>
          </a:p>
        </p:txBody>
      </p:sp>
      <p:sp>
        <p:nvSpPr>
          <p:cNvPr id="22" name="Down Arrow 21"/>
          <p:cNvSpPr/>
          <p:nvPr/>
        </p:nvSpPr>
        <p:spPr>
          <a:xfrm>
            <a:off x="3917115" y="5046027"/>
            <a:ext cx="271802" cy="304800"/>
          </a:xfrm>
          <a:prstGeom prst="down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2885549">
            <a:off x="2407676" y="5166725"/>
            <a:ext cx="393210" cy="157434"/>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4254676">
            <a:off x="1584134" y="4013408"/>
            <a:ext cx="393210" cy="157434"/>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8092517">
            <a:off x="1426114" y="3012693"/>
            <a:ext cx="393210" cy="129471"/>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20355281">
            <a:off x="2366297" y="1993161"/>
            <a:ext cx="393210" cy="129471"/>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Tree>
    <p:extLst>
      <p:ext uri="{BB962C8B-B14F-4D97-AF65-F5344CB8AC3E}">
        <p14:creationId xmlns:p14="http://schemas.microsoft.com/office/powerpoint/2010/main" val="2889397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2945" y="1668206"/>
            <a:ext cx="1358504" cy="471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US" sz="2400" dirty="0" smtClean="0">
                <a:solidFill>
                  <a:schemeClr val="accent6">
                    <a:lumMod val="75000"/>
                  </a:schemeClr>
                </a:solidFill>
              </a:rPr>
              <a:t>Compliance</a:t>
            </a:r>
            <a:r>
              <a:rPr lang="en-US" sz="2400" dirty="0">
                <a:solidFill>
                  <a:schemeClr val="accent6">
                    <a:lumMod val="75000"/>
                  </a:schemeClr>
                </a:solidFill>
              </a:rPr>
              <a:t>: </a:t>
            </a:r>
            <a:r>
              <a:rPr lang="en-US" sz="2400" dirty="0" smtClean="0">
                <a:solidFill>
                  <a:schemeClr val="accent6">
                    <a:lumMod val="75000"/>
                  </a:schemeClr>
                </a:solidFill>
              </a:rPr>
              <a:t>Highlights</a:t>
            </a:r>
            <a:endParaRPr lang="en-US" b="1" dirty="0">
              <a:solidFill>
                <a:schemeClr val="accent6">
                  <a:lumMod val="75000"/>
                </a:schemeClr>
              </a:solidFill>
              <a:latin typeface="Arial" panose="020B0604020202020204" pitchFamily="34" charset="0"/>
              <a:cs typeface="Arial" panose="020B0604020202020204" pitchFamily="34" charset="0"/>
            </a:endParaRPr>
          </a:p>
        </p:txBody>
      </p:sp>
      <p:sp>
        <p:nvSpPr>
          <p:cNvPr id="8" name="Rounded Rectangle 7"/>
          <p:cNvSpPr/>
          <p:nvPr/>
        </p:nvSpPr>
        <p:spPr>
          <a:xfrm>
            <a:off x="678923" y="1683945"/>
            <a:ext cx="1358369" cy="4708536"/>
          </a:xfrm>
          <a:prstGeom prst="roundRect">
            <a:avLst>
              <a:gd name="adj" fmla="val 57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US">
              <a:solidFill>
                <a:prstClr val="white"/>
              </a:solidFill>
              <a:cs typeface="Arial" panose="020B0604020202020204" pitchFamily="34" charset="0"/>
            </a:endParaRPr>
          </a:p>
        </p:txBody>
      </p:sp>
      <p:grpSp>
        <p:nvGrpSpPr>
          <p:cNvPr id="16" name="Group 15"/>
          <p:cNvGrpSpPr/>
          <p:nvPr/>
        </p:nvGrpSpPr>
        <p:grpSpPr>
          <a:xfrm>
            <a:off x="764927" y="1803429"/>
            <a:ext cx="1033832" cy="958175"/>
            <a:chOff x="1475492" y="1295400"/>
            <a:chExt cx="1143000" cy="1277566"/>
          </a:xfrm>
          <a:solidFill>
            <a:srgbClr val="F1F470"/>
          </a:solidFill>
        </p:grpSpPr>
        <p:sp>
          <p:nvSpPr>
            <p:cNvPr id="14" name="Oval 13"/>
            <p:cNvSpPr/>
            <p:nvPr/>
          </p:nvSpPr>
          <p:spPr>
            <a:xfrm>
              <a:off x="1475492" y="1295400"/>
              <a:ext cx="1143000" cy="1143000"/>
            </a:xfrm>
            <a:prstGeom prst="ellipse">
              <a:avLst/>
            </a:prstGeom>
            <a:solidFill>
              <a:srgbClr val="E39F1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37160" tIns="137160" rIns="137160" bIns="137160" rtlCol="0" anchor="ctr"/>
            <a:lstStyle/>
            <a:p>
              <a:pPr algn="ctr" defTabSz="914240" fontAlgn="auto">
                <a:spcBef>
                  <a:spcPts val="0"/>
                </a:spcBef>
                <a:spcAft>
                  <a:spcPts val="0"/>
                </a:spcAft>
              </a:pPr>
              <a:r>
                <a:rPr lang="en-US" sz="1200" b="1" dirty="0" smtClean="0">
                  <a:solidFill>
                    <a:srgbClr val="000000"/>
                  </a:solidFill>
                  <a:cs typeface="Arial" panose="020B0604020202020204" pitchFamily="34" charset="0"/>
                </a:rPr>
                <a:t>Human </a:t>
              </a:r>
            </a:p>
            <a:p>
              <a:pPr algn="ctr" defTabSz="914240" fontAlgn="auto">
                <a:spcBef>
                  <a:spcPts val="0"/>
                </a:spcBef>
                <a:spcAft>
                  <a:spcPts val="0"/>
                </a:spcAft>
              </a:pPr>
              <a:r>
                <a:rPr lang="en-US" sz="1200" b="1" dirty="0" smtClean="0">
                  <a:solidFill>
                    <a:srgbClr val="000000"/>
                  </a:solidFill>
                  <a:cs typeface="Arial" panose="020B0604020202020204" pitchFamily="34" charset="0"/>
                </a:rPr>
                <a:t>Subjects</a:t>
              </a:r>
              <a:endParaRPr lang="en-US" sz="1200" b="1" dirty="0">
                <a:solidFill>
                  <a:srgbClr val="000000"/>
                </a:solidFill>
                <a:cs typeface="Arial" panose="020B0604020202020204" pitchFamily="34" charset="0"/>
              </a:endParaRPr>
            </a:p>
          </p:txBody>
        </p:sp>
        <p:sp>
          <p:nvSpPr>
            <p:cNvPr id="15" name="Isosceles Triangle 14"/>
            <p:cNvSpPr/>
            <p:nvPr/>
          </p:nvSpPr>
          <p:spPr>
            <a:xfrm flipV="1">
              <a:off x="1894592" y="2378194"/>
              <a:ext cx="304800" cy="194772"/>
            </a:xfrm>
            <a:prstGeom prst="triangle">
              <a:avLst/>
            </a:prstGeom>
            <a:solidFill>
              <a:srgbClr val="E3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US" sz="3000" b="1">
                <a:solidFill>
                  <a:prstClr val="white"/>
                </a:solidFill>
                <a:cs typeface="Arial" panose="020B0604020202020204" pitchFamily="34" charset="0"/>
              </a:endParaRPr>
            </a:p>
          </p:txBody>
        </p:sp>
      </p:grpSp>
      <p:sp>
        <p:nvSpPr>
          <p:cNvPr id="17" name="TextBox 16"/>
          <p:cNvSpPr txBox="1"/>
          <p:nvPr/>
        </p:nvSpPr>
        <p:spPr>
          <a:xfrm>
            <a:off x="440456" y="3007677"/>
            <a:ext cx="1028700" cy="207749"/>
          </a:xfrm>
          <a:prstGeom prst="rect">
            <a:avLst/>
          </a:prstGeom>
          <a:noFill/>
        </p:spPr>
        <p:txBody>
          <a:bodyPr wrap="square" rtlCol="0">
            <a:spAutoFit/>
          </a:bodyPr>
          <a:lstStyle/>
          <a:p>
            <a:pPr algn="ctr" defTabSz="914240" fontAlgn="auto">
              <a:spcBef>
                <a:spcPts val="0"/>
              </a:spcBef>
              <a:spcAft>
                <a:spcPts val="0"/>
              </a:spcAft>
            </a:pPr>
            <a:r>
              <a:rPr lang="en-US" sz="750" dirty="0">
                <a:solidFill>
                  <a:prstClr val="white">
                    <a:lumMod val="50000"/>
                  </a:prstClr>
                </a:solidFill>
                <a:latin typeface="Arial"/>
                <a:cs typeface="Arial" panose="020B0604020202020204" pitchFamily="34" charset="0"/>
              </a:rPr>
              <a:t> </a:t>
            </a:r>
            <a:endParaRPr lang="en-US" sz="750" dirty="0">
              <a:solidFill>
                <a:prstClr val="black"/>
              </a:solidFill>
              <a:latin typeface="Arial"/>
              <a:cs typeface="Arial" panose="020B0604020202020204" pitchFamily="34" charset="0"/>
            </a:endParaRPr>
          </a:p>
        </p:txBody>
      </p:sp>
      <p:cxnSp>
        <p:nvCxnSpPr>
          <p:cNvPr id="99" name="Straight Connector 98"/>
          <p:cNvCxnSpPr/>
          <p:nvPr/>
        </p:nvCxnSpPr>
        <p:spPr>
          <a:xfrm>
            <a:off x="725649" y="3069186"/>
            <a:ext cx="111238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6" name="Rounded Rectangle 115"/>
          <p:cNvSpPr/>
          <p:nvPr/>
        </p:nvSpPr>
        <p:spPr>
          <a:xfrm>
            <a:off x="3086451" y="1661739"/>
            <a:ext cx="1358369" cy="4703202"/>
          </a:xfrm>
          <a:prstGeom prst="roundRect">
            <a:avLst>
              <a:gd name="adj" fmla="val 57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r>
              <a:rPr lang="en-US" dirty="0">
                <a:solidFill>
                  <a:prstClr val="white"/>
                </a:solidFill>
                <a:cs typeface="Arial" panose="020B0604020202020204" pitchFamily="34" charset="0"/>
              </a:rPr>
              <a:t>Placeholder text </a:t>
            </a:r>
          </a:p>
          <a:p>
            <a:pPr algn="ctr" defTabSz="914240" fontAlgn="auto">
              <a:spcBef>
                <a:spcPts val="0"/>
              </a:spcBef>
              <a:spcAft>
                <a:spcPts val="0"/>
              </a:spcAft>
            </a:pPr>
            <a:r>
              <a:rPr lang="en-US" dirty="0">
                <a:solidFill>
                  <a:prstClr val="white"/>
                </a:solidFill>
                <a:cs typeface="Arial" panose="020B0604020202020204" pitchFamily="34" charset="0"/>
              </a:rPr>
              <a:t>Sample Text</a:t>
            </a:r>
          </a:p>
          <a:p>
            <a:pPr algn="ctr" defTabSz="914240" fontAlgn="auto">
              <a:spcBef>
                <a:spcPts val="0"/>
              </a:spcBef>
              <a:spcAft>
                <a:spcPts val="0"/>
              </a:spcAft>
            </a:pPr>
            <a:r>
              <a:rPr lang="en-US" dirty="0">
                <a:solidFill>
                  <a:prstClr val="white"/>
                </a:solidFill>
                <a:cs typeface="Arial" panose="020B0604020202020204" pitchFamily="34" charset="0"/>
              </a:rPr>
              <a:t>Sample Text</a:t>
            </a:r>
          </a:p>
          <a:p>
            <a:pPr algn="ctr" defTabSz="914240" fontAlgn="auto">
              <a:spcBef>
                <a:spcPts val="0"/>
              </a:spcBef>
              <a:spcAft>
                <a:spcPts val="0"/>
              </a:spcAft>
            </a:pPr>
            <a:r>
              <a:rPr lang="en-US" dirty="0">
                <a:solidFill>
                  <a:prstClr val="white"/>
                </a:solidFill>
                <a:cs typeface="Arial" panose="020B0604020202020204" pitchFamily="34" charset="0"/>
              </a:rPr>
              <a:t>Sample Text</a:t>
            </a:r>
          </a:p>
          <a:p>
            <a:pPr algn="ctr" defTabSz="914240" fontAlgn="auto">
              <a:spcBef>
                <a:spcPts val="0"/>
              </a:spcBef>
              <a:spcAft>
                <a:spcPts val="0"/>
              </a:spcAft>
            </a:pPr>
            <a:r>
              <a:rPr lang="en-US" dirty="0">
                <a:solidFill>
                  <a:prstClr val="white"/>
                </a:solidFill>
                <a:cs typeface="Arial" panose="020B0604020202020204" pitchFamily="34" charset="0"/>
              </a:rPr>
              <a:t>Placeholder text </a:t>
            </a:r>
          </a:p>
        </p:txBody>
      </p:sp>
      <p:sp>
        <p:nvSpPr>
          <p:cNvPr id="126" name="Oval 125"/>
          <p:cNvSpPr/>
          <p:nvPr/>
        </p:nvSpPr>
        <p:spPr>
          <a:xfrm>
            <a:off x="4206636" y="1803429"/>
            <a:ext cx="857250" cy="857250"/>
          </a:xfrm>
          <a:prstGeom prst="ellipse">
            <a:avLst/>
          </a:prstGeom>
          <a:solidFill>
            <a:srgbClr val="E39F1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37160" tIns="137160" rIns="137160" bIns="137160" rtlCol="0" anchor="ctr"/>
          <a:lstStyle/>
          <a:p>
            <a:pPr algn="ctr" defTabSz="914240" fontAlgn="auto">
              <a:spcBef>
                <a:spcPts val="0"/>
              </a:spcBef>
              <a:spcAft>
                <a:spcPts val="0"/>
              </a:spcAft>
            </a:pPr>
            <a:r>
              <a:rPr lang="en-US" sz="1200" b="1" dirty="0" smtClean="0">
                <a:solidFill>
                  <a:srgbClr val="000000"/>
                </a:solidFill>
                <a:cs typeface="Arial" panose="020B0604020202020204" pitchFamily="34" charset="0"/>
              </a:rPr>
              <a:t>Research </a:t>
            </a:r>
          </a:p>
          <a:p>
            <a:pPr algn="ctr" defTabSz="914240" fontAlgn="auto">
              <a:spcBef>
                <a:spcPts val="0"/>
              </a:spcBef>
              <a:spcAft>
                <a:spcPts val="0"/>
              </a:spcAft>
            </a:pPr>
            <a:r>
              <a:rPr lang="en-US" sz="1200" b="1" dirty="0" smtClean="0">
                <a:solidFill>
                  <a:srgbClr val="000000"/>
                </a:solidFill>
                <a:cs typeface="Arial" panose="020B0604020202020204" pitchFamily="34" charset="0"/>
              </a:rPr>
              <a:t>Operations</a:t>
            </a:r>
            <a:endParaRPr lang="en-US" sz="1200" b="1" dirty="0">
              <a:solidFill>
                <a:srgbClr val="000000"/>
              </a:solidFill>
              <a:cs typeface="Arial" panose="020B0604020202020204" pitchFamily="34" charset="0"/>
            </a:endParaRPr>
          </a:p>
        </p:txBody>
      </p:sp>
      <p:sp>
        <p:nvSpPr>
          <p:cNvPr id="127" name="Isosceles Triangle 126"/>
          <p:cNvSpPr/>
          <p:nvPr/>
        </p:nvSpPr>
        <p:spPr>
          <a:xfrm flipV="1">
            <a:off x="4538715" y="2625020"/>
            <a:ext cx="228600" cy="146079"/>
          </a:xfrm>
          <a:prstGeom prst="triangle">
            <a:avLst/>
          </a:prstGeom>
          <a:solidFill>
            <a:srgbClr val="E3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US" sz="3000" b="1">
              <a:solidFill>
                <a:prstClr val="white"/>
              </a:solidFill>
              <a:cs typeface="Arial" panose="020B0604020202020204" pitchFamily="34" charset="0"/>
            </a:endParaRPr>
          </a:p>
        </p:txBody>
      </p:sp>
      <p:cxnSp>
        <p:nvCxnSpPr>
          <p:cNvPr id="124" name="Straight Connector 123"/>
          <p:cNvCxnSpPr/>
          <p:nvPr/>
        </p:nvCxnSpPr>
        <p:spPr>
          <a:xfrm>
            <a:off x="4111788" y="3058928"/>
            <a:ext cx="111238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5927975" y="1664061"/>
            <a:ext cx="1358369" cy="4700880"/>
          </a:xfrm>
          <a:prstGeom prst="roundRect">
            <a:avLst>
              <a:gd name="adj" fmla="val 57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US">
              <a:solidFill>
                <a:prstClr val="white"/>
              </a:solidFill>
              <a:cs typeface="Arial" panose="020B0604020202020204" pitchFamily="34" charset="0"/>
            </a:endParaRPr>
          </a:p>
        </p:txBody>
      </p:sp>
      <p:grpSp>
        <p:nvGrpSpPr>
          <p:cNvPr id="130" name="Group 129"/>
          <p:cNvGrpSpPr/>
          <p:nvPr/>
        </p:nvGrpSpPr>
        <p:grpSpPr>
          <a:xfrm>
            <a:off x="5893953" y="1793934"/>
            <a:ext cx="994669" cy="967670"/>
            <a:chOff x="1305400" y="1304038"/>
            <a:chExt cx="1326225" cy="1290226"/>
          </a:xfrm>
          <a:solidFill>
            <a:srgbClr val="E39F16"/>
          </a:solidFill>
        </p:grpSpPr>
        <p:sp>
          <p:nvSpPr>
            <p:cNvPr id="139" name="Oval 138"/>
            <p:cNvSpPr/>
            <p:nvPr/>
          </p:nvSpPr>
          <p:spPr>
            <a:xfrm>
              <a:off x="1305400" y="1304038"/>
              <a:ext cx="1326225" cy="1143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137160" tIns="137160" rIns="137160" bIns="137160" rtlCol="0" anchor="ctr"/>
            <a:lstStyle/>
            <a:p>
              <a:pPr algn="ctr" defTabSz="914240" fontAlgn="auto">
                <a:spcBef>
                  <a:spcPts val="0"/>
                </a:spcBef>
                <a:spcAft>
                  <a:spcPts val="0"/>
                </a:spcAft>
              </a:pPr>
              <a:r>
                <a:rPr lang="en-US" sz="1200" b="1" dirty="0">
                  <a:solidFill>
                    <a:srgbClr val="000000"/>
                  </a:solidFill>
                  <a:cs typeface="Arial" panose="020B0604020202020204" pitchFamily="34" charset="0"/>
                </a:rPr>
                <a:t>Conflict </a:t>
              </a:r>
            </a:p>
            <a:p>
              <a:pPr algn="ctr" defTabSz="914240" fontAlgn="auto">
                <a:spcBef>
                  <a:spcPts val="0"/>
                </a:spcBef>
                <a:spcAft>
                  <a:spcPts val="0"/>
                </a:spcAft>
              </a:pPr>
              <a:r>
                <a:rPr lang="en-US" sz="1200" b="1" dirty="0">
                  <a:solidFill>
                    <a:srgbClr val="000000"/>
                  </a:solidFill>
                  <a:cs typeface="Arial" panose="020B0604020202020204" pitchFamily="34" charset="0"/>
                </a:rPr>
                <a:t>of</a:t>
              </a:r>
            </a:p>
            <a:p>
              <a:pPr algn="ctr" defTabSz="914240" fontAlgn="auto">
                <a:spcBef>
                  <a:spcPts val="0"/>
                </a:spcBef>
                <a:spcAft>
                  <a:spcPts val="0"/>
                </a:spcAft>
              </a:pPr>
              <a:r>
                <a:rPr lang="en-US" sz="1200" b="1" dirty="0">
                  <a:solidFill>
                    <a:srgbClr val="000000"/>
                  </a:solidFill>
                  <a:cs typeface="Arial" panose="020B0604020202020204" pitchFamily="34" charset="0"/>
                </a:rPr>
                <a:t> Interest</a:t>
              </a:r>
            </a:p>
          </p:txBody>
        </p:sp>
        <p:sp>
          <p:nvSpPr>
            <p:cNvPr id="140" name="Isosceles Triangle 139"/>
            <p:cNvSpPr/>
            <p:nvPr/>
          </p:nvSpPr>
          <p:spPr>
            <a:xfrm flipV="1">
              <a:off x="1816112" y="2399492"/>
              <a:ext cx="304800" cy="19477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US" sz="3000" b="1">
                <a:solidFill>
                  <a:prstClr val="white"/>
                </a:solidFill>
                <a:cs typeface="Arial" panose="020B0604020202020204" pitchFamily="34" charset="0"/>
              </a:endParaRPr>
            </a:p>
          </p:txBody>
        </p:sp>
      </p:grpSp>
      <p:cxnSp>
        <p:nvCxnSpPr>
          <p:cNvPr id="137" name="Straight Connector 136"/>
          <p:cNvCxnSpPr/>
          <p:nvPr/>
        </p:nvCxnSpPr>
        <p:spPr>
          <a:xfrm>
            <a:off x="5893953" y="3058928"/>
            <a:ext cx="111238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2" name="Rounded Rectangle 141"/>
          <p:cNvSpPr/>
          <p:nvPr/>
        </p:nvSpPr>
        <p:spPr>
          <a:xfrm>
            <a:off x="7369007" y="1683945"/>
            <a:ext cx="1358369" cy="4680995"/>
          </a:xfrm>
          <a:prstGeom prst="roundRect">
            <a:avLst>
              <a:gd name="adj" fmla="val 57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US">
              <a:solidFill>
                <a:prstClr val="white"/>
              </a:solidFill>
              <a:cs typeface="Arial" panose="020B0604020202020204" pitchFamily="34" charset="0"/>
            </a:endParaRPr>
          </a:p>
        </p:txBody>
      </p:sp>
      <p:grpSp>
        <p:nvGrpSpPr>
          <p:cNvPr id="143" name="Group 142"/>
          <p:cNvGrpSpPr/>
          <p:nvPr/>
        </p:nvGrpSpPr>
        <p:grpSpPr>
          <a:xfrm>
            <a:off x="7619564" y="1803429"/>
            <a:ext cx="857250" cy="958175"/>
            <a:chOff x="1475492" y="1295400"/>
            <a:chExt cx="1143000" cy="1277566"/>
          </a:xfrm>
          <a:solidFill>
            <a:srgbClr val="E39F16"/>
          </a:solidFill>
        </p:grpSpPr>
        <p:sp>
          <p:nvSpPr>
            <p:cNvPr id="152" name="Oval 151"/>
            <p:cNvSpPr/>
            <p:nvPr/>
          </p:nvSpPr>
          <p:spPr>
            <a:xfrm>
              <a:off x="1475492" y="1295400"/>
              <a:ext cx="1143000" cy="1143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137160" tIns="137160" rIns="137160" bIns="137160" rtlCol="0" anchor="ctr"/>
            <a:lstStyle/>
            <a:p>
              <a:pPr algn="ctr" defTabSz="914240" fontAlgn="auto">
                <a:spcBef>
                  <a:spcPts val="0"/>
                </a:spcBef>
                <a:spcAft>
                  <a:spcPts val="0"/>
                </a:spcAft>
              </a:pPr>
              <a:r>
                <a:rPr lang="en-US" sz="1200" b="1" dirty="0" smtClean="0">
                  <a:solidFill>
                    <a:srgbClr val="000000"/>
                  </a:solidFill>
                  <a:cs typeface="Arial" panose="020B0604020202020204" pitchFamily="34" charset="0"/>
                </a:rPr>
                <a:t>Other</a:t>
              </a:r>
              <a:endParaRPr lang="en-US" sz="1200" b="1" dirty="0">
                <a:solidFill>
                  <a:srgbClr val="000000"/>
                </a:solidFill>
                <a:cs typeface="Arial" panose="020B0604020202020204" pitchFamily="34" charset="0"/>
              </a:endParaRPr>
            </a:p>
          </p:txBody>
        </p:sp>
        <p:sp>
          <p:nvSpPr>
            <p:cNvPr id="153" name="Isosceles Triangle 152"/>
            <p:cNvSpPr/>
            <p:nvPr/>
          </p:nvSpPr>
          <p:spPr>
            <a:xfrm flipV="1">
              <a:off x="1894592" y="2378194"/>
              <a:ext cx="304800" cy="19477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US" sz="3000" b="1">
                <a:solidFill>
                  <a:prstClr val="white"/>
                </a:solidFill>
                <a:cs typeface="Arial" panose="020B0604020202020204" pitchFamily="34" charset="0"/>
              </a:endParaRPr>
            </a:p>
          </p:txBody>
        </p:sp>
      </p:grpSp>
      <p:cxnSp>
        <p:nvCxnSpPr>
          <p:cNvPr id="150" name="Straight Connector 149"/>
          <p:cNvCxnSpPr/>
          <p:nvPr/>
        </p:nvCxnSpPr>
        <p:spPr>
          <a:xfrm>
            <a:off x="7491995" y="3058928"/>
            <a:ext cx="111238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2982" y="3058928"/>
            <a:ext cx="11156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Callout 1"/>
          <p:cNvSpPr/>
          <p:nvPr/>
        </p:nvSpPr>
        <p:spPr>
          <a:xfrm>
            <a:off x="2588268" y="1837420"/>
            <a:ext cx="837740" cy="785930"/>
          </a:xfrm>
          <a:prstGeom prst="wedgeEllipseCallout">
            <a:avLst>
              <a:gd name="adj1" fmla="val -2139"/>
              <a:gd name="adj2" fmla="val 65410"/>
            </a:avLst>
          </a:prstGeom>
          <a:solidFill>
            <a:srgbClr val="E39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fontAlgn="auto">
              <a:spcBef>
                <a:spcPts val="0"/>
              </a:spcBef>
              <a:spcAft>
                <a:spcPts val="0"/>
              </a:spcAft>
            </a:pPr>
            <a:endParaRPr lang="en-US">
              <a:solidFill>
                <a:srgbClr val="FFFFFF"/>
              </a:solidFill>
            </a:endParaRPr>
          </a:p>
        </p:txBody>
      </p:sp>
      <p:sp>
        <p:nvSpPr>
          <p:cNvPr id="3" name="TextBox 2"/>
          <p:cNvSpPr txBox="1"/>
          <p:nvPr/>
        </p:nvSpPr>
        <p:spPr>
          <a:xfrm>
            <a:off x="2617622" y="2058297"/>
            <a:ext cx="808902" cy="276999"/>
          </a:xfrm>
          <a:prstGeom prst="rect">
            <a:avLst/>
          </a:prstGeom>
          <a:noFill/>
        </p:spPr>
        <p:txBody>
          <a:bodyPr wrap="square" rtlCol="0">
            <a:spAutoFit/>
          </a:bodyPr>
          <a:lstStyle/>
          <a:p>
            <a:pPr algn="ctr" defTabSz="914240" fontAlgn="auto">
              <a:spcBef>
                <a:spcPts val="0"/>
              </a:spcBef>
              <a:spcAft>
                <a:spcPts val="0"/>
              </a:spcAft>
            </a:pPr>
            <a:r>
              <a:rPr lang="en-US" sz="1200" b="1" dirty="0">
                <a:solidFill>
                  <a:srgbClr val="000000"/>
                </a:solidFill>
                <a:latin typeface="Arial"/>
                <a:cs typeface="Arial" panose="020B0604020202020204" pitchFamily="34" charset="0"/>
              </a:rPr>
              <a:t>Privacy</a:t>
            </a:r>
          </a:p>
        </p:txBody>
      </p:sp>
      <p:sp>
        <p:nvSpPr>
          <p:cNvPr id="9" name="TextBox 8"/>
          <p:cNvSpPr txBox="1"/>
          <p:nvPr/>
        </p:nvSpPr>
        <p:spPr>
          <a:xfrm>
            <a:off x="607828" y="2936689"/>
            <a:ext cx="1440236" cy="3179781"/>
          </a:xfrm>
          <a:prstGeom prst="rect">
            <a:avLst/>
          </a:prstGeom>
          <a:noFill/>
        </p:spPr>
        <p:txBody>
          <a:bodyPr wrap="square" rtlCol="0">
            <a:spAutoFit/>
          </a:bodyPr>
          <a:lstStyle/>
          <a:p>
            <a:pPr defTabSz="914240" fontAlgn="auto">
              <a:spcBef>
                <a:spcPts val="0"/>
              </a:spcBef>
              <a:spcAft>
                <a:spcPts val="0"/>
              </a:spcAft>
            </a:pPr>
            <a:endParaRPr lang="en-US" sz="1013" b="1" dirty="0">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r>
              <a:rPr lang="en-US" sz="1000" b="1" dirty="0">
                <a:latin typeface="Arial"/>
                <a:cs typeface="Arial" panose="020B0604020202020204" pitchFamily="34" charset="0"/>
              </a:rPr>
              <a:t>Updated </a:t>
            </a:r>
            <a:r>
              <a:rPr lang="en-US" sz="1000" b="1" dirty="0" smtClean="0">
                <a:latin typeface="Arial"/>
                <a:cs typeface="Arial" panose="020B0604020202020204" pitchFamily="34" charset="0"/>
              </a:rPr>
              <a:t>QA/QI Checklist </a:t>
            </a:r>
            <a:r>
              <a:rPr lang="en-US" sz="1000" b="1" dirty="0">
                <a:latin typeface="Arial"/>
                <a:cs typeface="Arial" panose="020B0604020202020204" pitchFamily="34" charset="0"/>
              </a:rPr>
              <a:t>with OHRA &amp; Quality and Patient Safety (June</a:t>
            </a:r>
            <a:r>
              <a:rPr lang="en-US" sz="1000" b="1" dirty="0" smtClean="0">
                <a:latin typeface="Arial"/>
                <a:cs typeface="Arial" panose="020B0604020202020204" pitchFamily="34" charset="0"/>
              </a:rPr>
              <a:t>)</a:t>
            </a:r>
          </a:p>
          <a:p>
            <a:pPr marL="82154" indent="-82154" defTabSz="914240" fontAlgn="auto">
              <a:spcBef>
                <a:spcPts val="0"/>
              </a:spcBef>
              <a:spcAft>
                <a:spcPts val="0"/>
              </a:spcAft>
              <a:buFont typeface="Arial" panose="020B0604020202020204" pitchFamily="34" charset="0"/>
              <a:buChar char="•"/>
            </a:pPr>
            <a:endParaRPr lang="en-US" sz="1000" b="1" dirty="0" smtClean="0">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r>
              <a:rPr lang="en-US" sz="1000" b="1" dirty="0" smtClean="0">
                <a:latin typeface="Arial"/>
                <a:cs typeface="Arial" panose="020B0604020202020204" pitchFamily="34" charset="0"/>
              </a:rPr>
              <a:t>Review CT.gov registrations (Ongoing)</a:t>
            </a:r>
          </a:p>
          <a:p>
            <a:pPr defTabSz="914240" fontAlgn="auto">
              <a:spcBef>
                <a:spcPts val="0"/>
              </a:spcBef>
              <a:spcAft>
                <a:spcPts val="0"/>
              </a:spcAft>
            </a:pPr>
            <a:endParaRPr lang="en-US" sz="1000" b="1" dirty="0" smtClean="0">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r>
              <a:rPr lang="en-US" sz="1000" b="1" dirty="0" smtClean="0">
                <a:latin typeface="Arial"/>
                <a:cs typeface="Arial" panose="020B0604020202020204" pitchFamily="34" charset="0"/>
              </a:rPr>
              <a:t>Review Quality Assurance Review Findings (Ongoing)</a:t>
            </a:r>
          </a:p>
          <a:p>
            <a:pPr marL="82154" indent="-82154" defTabSz="914240" fontAlgn="auto">
              <a:spcBef>
                <a:spcPts val="0"/>
              </a:spcBef>
              <a:spcAft>
                <a:spcPts val="0"/>
              </a:spcAft>
              <a:buFont typeface="Arial" panose="020B0604020202020204" pitchFamily="34" charset="0"/>
              <a:buChar char="•"/>
            </a:pPr>
            <a:endParaRPr lang="en-US" sz="1000" b="1" dirty="0" smtClean="0">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r>
              <a:rPr lang="en-US" sz="1000" b="1" dirty="0" smtClean="0">
                <a:latin typeface="Arial"/>
                <a:cs typeface="Arial" panose="020B0604020202020204" pitchFamily="34" charset="0"/>
              </a:rPr>
              <a:t>Attend HRPP Advisory &amp; IRB Meetings (Ongoing)</a:t>
            </a:r>
          </a:p>
          <a:p>
            <a:pPr defTabSz="914240" fontAlgn="auto">
              <a:spcBef>
                <a:spcPts val="0"/>
              </a:spcBef>
              <a:spcAft>
                <a:spcPts val="0"/>
              </a:spcAft>
            </a:pPr>
            <a:endParaRPr lang="en-US" sz="1050" b="1" dirty="0">
              <a:solidFill>
                <a:srgbClr val="6283C2">
                  <a:lumMod val="50000"/>
                </a:srgbClr>
              </a:solidFill>
              <a:latin typeface="Arial"/>
              <a:cs typeface="Arial" panose="020B0604020202020204" pitchFamily="34" charset="0"/>
            </a:endParaRPr>
          </a:p>
        </p:txBody>
      </p:sp>
      <p:sp>
        <p:nvSpPr>
          <p:cNvPr id="7" name="TextBox 6"/>
          <p:cNvSpPr txBox="1"/>
          <p:nvPr/>
        </p:nvSpPr>
        <p:spPr>
          <a:xfrm>
            <a:off x="2321609" y="3096469"/>
            <a:ext cx="1400927" cy="3677482"/>
          </a:xfrm>
          <a:prstGeom prst="rect">
            <a:avLst/>
          </a:prstGeom>
          <a:noFill/>
        </p:spPr>
        <p:txBody>
          <a:bodyPr wrap="square" rtlCol="0">
            <a:spAutoFit/>
          </a:bodyPr>
          <a:lstStyle/>
          <a:p>
            <a:pPr marL="82154" indent="-82154" defTabSz="914240" fontAlgn="auto">
              <a:spcBef>
                <a:spcPts val="0"/>
              </a:spcBef>
              <a:spcAft>
                <a:spcPts val="0"/>
              </a:spcAft>
              <a:buFont typeface="Arial" panose="020B0604020202020204" pitchFamily="34" charset="0"/>
              <a:buChar char="•"/>
            </a:pPr>
            <a:r>
              <a:rPr lang="en-US" sz="1013" b="1" dirty="0">
                <a:latin typeface="Arial"/>
                <a:cs typeface="Arial" panose="020B0604020202020204" pitchFamily="34" charset="0"/>
              </a:rPr>
              <a:t>Privacy </a:t>
            </a:r>
            <a:r>
              <a:rPr lang="en-US" sz="1013" b="1" dirty="0" smtClean="0">
                <a:latin typeface="Arial"/>
                <a:cs typeface="Arial" panose="020B0604020202020204" pitchFamily="34" charset="0"/>
              </a:rPr>
              <a:t>Incident Resolutions (Ongoing)</a:t>
            </a:r>
          </a:p>
          <a:p>
            <a:pPr marL="82154" indent="-82154" defTabSz="914240" fontAlgn="auto">
              <a:spcBef>
                <a:spcPts val="0"/>
              </a:spcBef>
              <a:spcAft>
                <a:spcPts val="0"/>
              </a:spcAft>
              <a:buFont typeface="Arial" panose="020B0604020202020204" pitchFamily="34" charset="0"/>
              <a:buChar char="•"/>
            </a:pPr>
            <a:endParaRPr lang="en-US" sz="1013" b="1" dirty="0" smtClean="0">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r>
              <a:rPr lang="en-US" sz="1013" b="1" dirty="0" smtClean="0">
                <a:latin typeface="Arial"/>
                <a:cs typeface="Arial" panose="020B0604020202020204" pitchFamily="34" charset="0"/>
              </a:rPr>
              <a:t>Research Study Consultations  (Ongoing)</a:t>
            </a:r>
          </a:p>
          <a:p>
            <a:pPr marL="82154" indent="-82154" defTabSz="914240" fontAlgn="auto">
              <a:spcBef>
                <a:spcPts val="0"/>
              </a:spcBef>
              <a:spcAft>
                <a:spcPts val="0"/>
              </a:spcAft>
              <a:buFont typeface="Arial" panose="020B0604020202020204" pitchFamily="34" charset="0"/>
              <a:buChar char="•"/>
            </a:pPr>
            <a:endParaRPr lang="en-US" sz="1013" b="1" dirty="0" smtClean="0">
              <a:solidFill>
                <a:srgbClr val="FF0000"/>
              </a:solidFill>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r>
              <a:rPr lang="en-US" sz="1013" b="1" dirty="0">
                <a:latin typeface="Arial"/>
                <a:cs typeface="Arial" panose="020B0604020202020204" pitchFamily="34" charset="0"/>
              </a:rPr>
              <a:t>Remote Access Monitoring for </a:t>
            </a:r>
            <a:r>
              <a:rPr lang="en-US" sz="1013" b="1" dirty="0" smtClean="0">
                <a:latin typeface="Arial"/>
                <a:cs typeface="Arial" panose="020B0604020202020204" pitchFamily="34" charset="0"/>
              </a:rPr>
              <a:t>Research (Ongoing)</a:t>
            </a:r>
          </a:p>
          <a:p>
            <a:pPr defTabSz="914240" fontAlgn="auto">
              <a:spcBef>
                <a:spcPts val="0"/>
              </a:spcBef>
              <a:spcAft>
                <a:spcPts val="0"/>
              </a:spcAft>
            </a:pPr>
            <a:endParaRPr lang="en-US" sz="1013" b="1" dirty="0">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r>
              <a:rPr lang="en-US" sz="1013" b="1" dirty="0" smtClean="0">
                <a:latin typeface="Arial"/>
                <a:cs typeface="Arial" panose="020B0604020202020204" pitchFamily="34" charset="0"/>
              </a:rPr>
              <a:t>Coordinate communication on research privacy matters (Ongoing) </a:t>
            </a:r>
            <a:endParaRPr lang="en-US" sz="1013" b="1" dirty="0">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endParaRPr lang="en-US" sz="1013" b="1" dirty="0">
              <a:solidFill>
                <a:srgbClr val="FF0000"/>
              </a:solidFill>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endParaRPr lang="en-US" sz="1013" b="1" dirty="0">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endParaRPr lang="en-US" sz="1013" b="1" dirty="0">
              <a:latin typeface="Arial"/>
              <a:cs typeface="Arial" panose="020B0604020202020204" pitchFamily="34" charset="0"/>
            </a:endParaRPr>
          </a:p>
          <a:p>
            <a:pPr marL="82154" indent="-82154" defTabSz="914240" fontAlgn="auto">
              <a:spcBef>
                <a:spcPts val="0"/>
              </a:spcBef>
              <a:spcAft>
                <a:spcPts val="0"/>
              </a:spcAft>
            </a:pPr>
            <a:endParaRPr lang="en-US" sz="1013" b="1" dirty="0">
              <a:solidFill>
                <a:srgbClr val="6283C2">
                  <a:lumMod val="50000"/>
                </a:srgbClr>
              </a:solidFill>
              <a:latin typeface="Arial"/>
              <a:cs typeface="Arial" panose="020B0604020202020204" pitchFamily="34" charset="0"/>
            </a:endParaRPr>
          </a:p>
          <a:p>
            <a:pPr defTabSz="914240" fontAlgn="auto">
              <a:spcBef>
                <a:spcPts val="0"/>
              </a:spcBef>
              <a:spcAft>
                <a:spcPts val="0"/>
              </a:spcAft>
            </a:pPr>
            <a:endParaRPr lang="en-US" sz="1013" b="1" dirty="0">
              <a:solidFill>
                <a:srgbClr val="6283C2">
                  <a:lumMod val="50000"/>
                </a:srgbClr>
              </a:solidFill>
              <a:latin typeface="Arial"/>
              <a:cs typeface="Arial" panose="020B0604020202020204" pitchFamily="34" charset="0"/>
            </a:endParaRPr>
          </a:p>
        </p:txBody>
      </p:sp>
      <p:sp>
        <p:nvSpPr>
          <p:cNvPr id="35" name="TextBox 34"/>
          <p:cNvSpPr txBox="1"/>
          <p:nvPr/>
        </p:nvSpPr>
        <p:spPr>
          <a:xfrm>
            <a:off x="4044205" y="3072569"/>
            <a:ext cx="1333707" cy="3631763"/>
          </a:xfrm>
          <a:prstGeom prst="rect">
            <a:avLst/>
          </a:prstGeom>
          <a:noFill/>
        </p:spPr>
        <p:txBody>
          <a:bodyPr wrap="square" rtlCol="0">
            <a:spAutoFit/>
          </a:bodyPr>
          <a:lstStyle/>
          <a:p>
            <a:pPr marL="82154" indent="-82154" defTabSz="914240" fontAlgn="auto">
              <a:spcBef>
                <a:spcPts val="0"/>
              </a:spcBef>
              <a:spcAft>
                <a:spcPts val="0"/>
              </a:spcAft>
              <a:buFont typeface="Arial" panose="020B0604020202020204" pitchFamily="34" charset="0"/>
              <a:buChar char="•"/>
            </a:pPr>
            <a:r>
              <a:rPr lang="en-US" sz="1000" b="1" dirty="0" smtClean="0">
                <a:latin typeface="Arial"/>
                <a:cs typeface="Arial" panose="020B0604020202020204" pitchFamily="34" charset="0"/>
              </a:rPr>
              <a:t>Collaborating </a:t>
            </a:r>
            <a:r>
              <a:rPr lang="en-US" sz="1000" b="1" dirty="0">
                <a:latin typeface="Arial"/>
                <a:cs typeface="Arial" panose="020B0604020202020204" pitchFamily="34" charset="0"/>
              </a:rPr>
              <a:t>on research </a:t>
            </a:r>
            <a:r>
              <a:rPr lang="en-US" sz="1000" b="1" dirty="0" smtClean="0">
                <a:latin typeface="Arial"/>
                <a:cs typeface="Arial" panose="020B0604020202020204" pitchFamily="34" charset="0"/>
              </a:rPr>
              <a:t>training &amp; education  (Ongoing)</a:t>
            </a:r>
          </a:p>
          <a:p>
            <a:pPr marL="82154" indent="-82154" defTabSz="914240" fontAlgn="auto">
              <a:spcBef>
                <a:spcPts val="0"/>
              </a:spcBef>
              <a:spcAft>
                <a:spcPts val="0"/>
              </a:spcAft>
              <a:buFont typeface="Arial" panose="020B0604020202020204" pitchFamily="34" charset="0"/>
              <a:buChar char="•"/>
            </a:pPr>
            <a:endParaRPr lang="en-US" sz="1000" b="1" dirty="0" smtClean="0">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r>
              <a:rPr lang="en-US" sz="1000" b="1" dirty="0" smtClean="0">
                <a:latin typeface="Arial"/>
                <a:cs typeface="Arial" panose="020B0604020202020204" pitchFamily="34" charset="0"/>
              </a:rPr>
              <a:t>Collaborating with CRRO &amp; Research Ops on review of </a:t>
            </a:r>
            <a:r>
              <a:rPr lang="en-US" sz="1000" b="1" dirty="0" err="1" smtClean="0">
                <a:latin typeface="Arial"/>
                <a:cs typeface="Arial" panose="020B0604020202020204" pitchFamily="34" charset="0"/>
              </a:rPr>
              <a:t>Veeva</a:t>
            </a:r>
            <a:r>
              <a:rPr lang="en-US" sz="1000" b="1" dirty="0" smtClean="0">
                <a:latin typeface="Arial"/>
                <a:cs typeface="Arial" panose="020B0604020202020204" pitchFamily="34" charset="0"/>
              </a:rPr>
              <a:t> </a:t>
            </a:r>
            <a:r>
              <a:rPr lang="en-US" sz="1000" b="1" dirty="0" err="1" smtClean="0">
                <a:latin typeface="Arial"/>
                <a:cs typeface="Arial" panose="020B0604020202020204" pitchFamily="34" charset="0"/>
              </a:rPr>
              <a:t>SiteVault</a:t>
            </a:r>
            <a:r>
              <a:rPr lang="en-US" sz="1000" b="1" dirty="0" smtClean="0">
                <a:latin typeface="Arial"/>
                <a:cs typeface="Arial" panose="020B0604020202020204" pitchFamily="34" charset="0"/>
              </a:rPr>
              <a:t> (Upcoming)</a:t>
            </a:r>
          </a:p>
          <a:p>
            <a:pPr marL="82154" indent="-82154" defTabSz="914240" fontAlgn="auto">
              <a:spcBef>
                <a:spcPts val="0"/>
              </a:spcBef>
              <a:spcAft>
                <a:spcPts val="0"/>
              </a:spcAft>
              <a:buFont typeface="Arial" panose="020B0604020202020204" pitchFamily="34" charset="0"/>
              <a:buChar char="•"/>
            </a:pPr>
            <a:endParaRPr lang="en-US" sz="1000" b="1" dirty="0">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r>
              <a:rPr lang="en-US" sz="1000" b="1" dirty="0">
                <a:latin typeface="Arial"/>
                <a:cs typeface="Arial" panose="020B0604020202020204" pitchFamily="34" charset="0"/>
              </a:rPr>
              <a:t>Clinical Trials Billing Audit (Upcoming)</a:t>
            </a:r>
          </a:p>
          <a:p>
            <a:pPr marL="82154" indent="-82154" defTabSz="914240" fontAlgn="auto">
              <a:spcBef>
                <a:spcPts val="0"/>
              </a:spcBef>
              <a:spcAft>
                <a:spcPts val="0"/>
              </a:spcAft>
              <a:buFont typeface="Arial" panose="020B0604020202020204" pitchFamily="34" charset="0"/>
              <a:buChar char="•"/>
            </a:pPr>
            <a:endParaRPr lang="en-US" sz="1000" b="1" dirty="0" smtClean="0">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r>
              <a:rPr lang="en-US" sz="1000" b="1" dirty="0" err="1" smtClean="0">
                <a:latin typeface="Arial"/>
                <a:cs typeface="Arial" panose="020B0604020202020204" pitchFamily="34" charset="0"/>
              </a:rPr>
              <a:t>ClinCard</a:t>
            </a:r>
            <a:r>
              <a:rPr lang="en-US" sz="1000" b="1" dirty="0" smtClean="0">
                <a:latin typeface="Arial"/>
                <a:cs typeface="Arial" panose="020B0604020202020204" pitchFamily="34" charset="0"/>
              </a:rPr>
              <a:t> Monitoring &amp; Education </a:t>
            </a:r>
            <a:r>
              <a:rPr lang="en-US" sz="1000" b="1" dirty="0">
                <a:latin typeface="Arial"/>
                <a:cs typeface="Arial" panose="020B0604020202020204" pitchFamily="34" charset="0"/>
              </a:rPr>
              <a:t>(</a:t>
            </a:r>
            <a:r>
              <a:rPr lang="en-US" sz="1000" b="1" dirty="0" smtClean="0">
                <a:latin typeface="Arial"/>
                <a:cs typeface="Arial" panose="020B0604020202020204" pitchFamily="34" charset="0"/>
              </a:rPr>
              <a:t>Upcoming)</a:t>
            </a:r>
          </a:p>
          <a:p>
            <a:pPr marL="82154" indent="-82154" defTabSz="914240" fontAlgn="auto">
              <a:spcBef>
                <a:spcPts val="0"/>
              </a:spcBef>
              <a:spcAft>
                <a:spcPts val="0"/>
              </a:spcAft>
              <a:buFont typeface="Arial" panose="020B0604020202020204" pitchFamily="34" charset="0"/>
              <a:buChar char="•"/>
            </a:pPr>
            <a:endParaRPr lang="en-US" sz="1000" b="1" dirty="0" smtClean="0">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endParaRPr lang="en-US" sz="1000" b="1" dirty="0" smtClean="0">
              <a:solidFill>
                <a:srgbClr val="FF0000"/>
              </a:solidFill>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endParaRPr lang="en-US" sz="1000" b="1" dirty="0">
              <a:solidFill>
                <a:srgbClr val="6283C2">
                  <a:lumMod val="50000"/>
                </a:srgbClr>
              </a:solidFill>
              <a:latin typeface="Arial"/>
              <a:cs typeface="Arial" panose="020B0604020202020204" pitchFamily="34" charset="0"/>
            </a:endParaRPr>
          </a:p>
        </p:txBody>
      </p:sp>
      <p:sp>
        <p:nvSpPr>
          <p:cNvPr id="11" name="TextBox 10"/>
          <p:cNvSpPr txBox="1"/>
          <p:nvPr/>
        </p:nvSpPr>
        <p:spPr>
          <a:xfrm>
            <a:off x="5834571" y="3086317"/>
            <a:ext cx="1279151" cy="3209853"/>
          </a:xfrm>
          <a:prstGeom prst="rect">
            <a:avLst/>
          </a:prstGeom>
          <a:noFill/>
        </p:spPr>
        <p:txBody>
          <a:bodyPr wrap="square" rtlCol="0">
            <a:spAutoFit/>
          </a:bodyPr>
          <a:lstStyle/>
          <a:p>
            <a:pPr marL="82154" indent="-82154" defTabSz="914240" fontAlgn="auto">
              <a:spcBef>
                <a:spcPts val="0"/>
              </a:spcBef>
              <a:spcAft>
                <a:spcPts val="0"/>
              </a:spcAft>
              <a:buFont typeface="Arial" panose="020B0604020202020204" pitchFamily="34" charset="0"/>
              <a:buChar char="•"/>
            </a:pPr>
            <a:r>
              <a:rPr lang="en-US" sz="1013" b="1" dirty="0">
                <a:latin typeface="Arial"/>
                <a:cs typeface="Arial" panose="020B0604020202020204" pitchFamily="34" charset="0"/>
              </a:rPr>
              <a:t>Annual </a:t>
            </a:r>
            <a:r>
              <a:rPr lang="en-US" sz="1013" b="1" dirty="0" smtClean="0">
                <a:latin typeface="Arial"/>
                <a:cs typeface="Arial" panose="020B0604020202020204" pitchFamily="34" charset="0"/>
              </a:rPr>
              <a:t>COI Survey </a:t>
            </a:r>
            <a:r>
              <a:rPr lang="en-US" sz="1013" b="1" dirty="0">
                <a:latin typeface="Arial"/>
                <a:cs typeface="Arial" panose="020B0604020202020204" pitchFamily="34" charset="0"/>
              </a:rPr>
              <a:t>91% collected (July)</a:t>
            </a:r>
          </a:p>
          <a:p>
            <a:pPr marL="82154" indent="-82154" defTabSz="914240" fontAlgn="auto">
              <a:spcBef>
                <a:spcPts val="0"/>
              </a:spcBef>
              <a:spcAft>
                <a:spcPts val="0"/>
              </a:spcAft>
            </a:pPr>
            <a:endParaRPr lang="en-US" sz="1013" b="1" dirty="0">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r>
              <a:rPr lang="en-US" sz="1013" b="1" dirty="0">
                <a:latin typeface="Arial"/>
                <a:cs typeface="Arial" panose="020B0604020202020204" pitchFamily="34" charset="0"/>
              </a:rPr>
              <a:t>New Conflict of Commitment Policy </a:t>
            </a:r>
            <a:r>
              <a:rPr lang="en-US" sz="1013" b="1" dirty="0" smtClean="0">
                <a:latin typeface="Arial"/>
                <a:cs typeface="Arial" panose="020B0604020202020204" pitchFamily="34" charset="0"/>
              </a:rPr>
              <a:t>(Upcoming)</a:t>
            </a:r>
            <a:endParaRPr lang="en-US" sz="1013" b="1" dirty="0">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endParaRPr lang="en-US" sz="1013" b="1" dirty="0">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r>
              <a:rPr lang="en-US" sz="1013" b="1" dirty="0">
                <a:latin typeface="Arial"/>
                <a:cs typeface="Arial" panose="020B0604020202020204" pitchFamily="34" charset="0"/>
              </a:rPr>
              <a:t>Revised Significant Financial COI Policy (July)</a:t>
            </a:r>
          </a:p>
          <a:p>
            <a:pPr marL="82154" indent="-82154" defTabSz="914240" fontAlgn="auto">
              <a:spcBef>
                <a:spcPts val="0"/>
              </a:spcBef>
              <a:spcAft>
                <a:spcPts val="0"/>
              </a:spcAft>
              <a:buFont typeface="Arial" panose="020B0604020202020204" pitchFamily="34" charset="0"/>
              <a:buChar char="•"/>
            </a:pPr>
            <a:endParaRPr lang="en-US" sz="1013" b="1" dirty="0">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r>
              <a:rPr lang="en-US" sz="1013" b="1" dirty="0">
                <a:latin typeface="Arial"/>
                <a:cs typeface="Arial" panose="020B0604020202020204" pitchFamily="34" charset="0"/>
              </a:rPr>
              <a:t>Review </a:t>
            </a:r>
            <a:r>
              <a:rPr lang="en-US" sz="1013" b="1" dirty="0" smtClean="0">
                <a:latin typeface="Arial"/>
                <a:cs typeface="Arial" panose="020B0604020202020204" pitchFamily="34" charset="0"/>
              </a:rPr>
              <a:t>&amp; manage consulting &amp; other outside activities (Ongoing</a:t>
            </a:r>
            <a:r>
              <a:rPr lang="en-US" sz="1013" b="1" dirty="0">
                <a:latin typeface="Arial"/>
                <a:cs typeface="Arial" panose="020B0604020202020204" pitchFamily="34" charset="0"/>
              </a:rPr>
              <a:t>)</a:t>
            </a:r>
          </a:p>
        </p:txBody>
      </p:sp>
      <p:sp>
        <p:nvSpPr>
          <p:cNvPr id="13" name="TextBox 12"/>
          <p:cNvSpPr txBox="1"/>
          <p:nvPr/>
        </p:nvSpPr>
        <p:spPr>
          <a:xfrm>
            <a:off x="7369007" y="3069186"/>
            <a:ext cx="1434030" cy="3357201"/>
          </a:xfrm>
          <a:prstGeom prst="rect">
            <a:avLst/>
          </a:prstGeom>
          <a:noFill/>
        </p:spPr>
        <p:txBody>
          <a:bodyPr wrap="square" rtlCol="0">
            <a:spAutoFit/>
          </a:bodyPr>
          <a:lstStyle/>
          <a:p>
            <a:pPr marL="82154" indent="-82154" defTabSz="914240" fontAlgn="auto">
              <a:spcBef>
                <a:spcPts val="0"/>
              </a:spcBef>
              <a:spcAft>
                <a:spcPts val="0"/>
              </a:spcAft>
              <a:buFont typeface="Arial" panose="020B0604020202020204" pitchFamily="34" charset="0"/>
              <a:buChar char="•"/>
            </a:pPr>
            <a:r>
              <a:rPr lang="en-US" sz="1010" b="1" dirty="0" smtClean="0">
                <a:latin typeface="Arial"/>
                <a:cs typeface="Arial" panose="020B0604020202020204" pitchFamily="34" charset="0"/>
              </a:rPr>
              <a:t>IBC - Renewed BPHC rDNA permit (March)</a:t>
            </a:r>
          </a:p>
          <a:p>
            <a:pPr defTabSz="914240" fontAlgn="auto">
              <a:spcBef>
                <a:spcPts val="0"/>
              </a:spcBef>
              <a:spcAft>
                <a:spcPts val="0"/>
              </a:spcAft>
            </a:pPr>
            <a:endParaRPr lang="en-US" sz="1010" b="1" dirty="0" smtClean="0">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r>
              <a:rPr lang="en-US" sz="1010" b="1" dirty="0" smtClean="0">
                <a:latin typeface="Arial"/>
                <a:cs typeface="Arial" panose="020B0604020202020204" pitchFamily="34" charset="0"/>
              </a:rPr>
              <a:t>IACUC - Renewing Animal </a:t>
            </a:r>
            <a:r>
              <a:rPr lang="en-US" sz="1010" b="1" dirty="0">
                <a:latin typeface="Arial"/>
                <a:cs typeface="Arial" panose="020B0604020202020204" pitchFamily="34" charset="0"/>
              </a:rPr>
              <a:t>Welfare Assurance (August</a:t>
            </a:r>
            <a:r>
              <a:rPr lang="en-US" sz="1010" b="1" dirty="0" smtClean="0">
                <a:latin typeface="Arial"/>
                <a:cs typeface="Arial" panose="020B0604020202020204" pitchFamily="34" charset="0"/>
              </a:rPr>
              <a:t>)</a:t>
            </a:r>
          </a:p>
          <a:p>
            <a:pPr defTabSz="914240" fontAlgn="auto">
              <a:spcBef>
                <a:spcPts val="0"/>
              </a:spcBef>
              <a:spcAft>
                <a:spcPts val="0"/>
              </a:spcAft>
            </a:pPr>
            <a:endParaRPr lang="en-US" sz="1010" b="1" dirty="0" smtClean="0">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r>
              <a:rPr lang="en-US" sz="1010" b="1" dirty="0" smtClean="0">
                <a:latin typeface="Arial"/>
                <a:cs typeface="Arial" panose="020B0604020202020204" pitchFamily="34" charset="0"/>
              </a:rPr>
              <a:t>Attend IACUC, IBC, Radiation Safety &amp; Lab Safety meetings (Ongoing)</a:t>
            </a:r>
          </a:p>
          <a:p>
            <a:pPr defTabSz="914240" fontAlgn="auto">
              <a:spcBef>
                <a:spcPts val="0"/>
              </a:spcBef>
              <a:spcAft>
                <a:spcPts val="0"/>
              </a:spcAft>
            </a:pPr>
            <a:endParaRPr lang="en-US" sz="1010" b="1" dirty="0" smtClean="0">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r>
              <a:rPr lang="en-US" sz="1010" b="1" dirty="0" smtClean="0">
                <a:latin typeface="Arial"/>
                <a:cs typeface="Arial" panose="020B0604020202020204" pitchFamily="34" charset="0"/>
              </a:rPr>
              <a:t>Assist with policy revisions (Ongoing)</a:t>
            </a:r>
            <a:endParaRPr lang="en-US" sz="1010" b="1" dirty="0">
              <a:latin typeface="Arial"/>
              <a:cs typeface="Arial" panose="020B0604020202020204" pitchFamily="34" charset="0"/>
            </a:endParaRPr>
          </a:p>
          <a:p>
            <a:pPr marL="82154" indent="-82154" defTabSz="914240" fontAlgn="auto">
              <a:spcBef>
                <a:spcPts val="0"/>
              </a:spcBef>
              <a:spcAft>
                <a:spcPts val="0"/>
              </a:spcAft>
              <a:buFont typeface="Arial" panose="020B0604020202020204" pitchFamily="34" charset="0"/>
              <a:buChar char="•"/>
            </a:pPr>
            <a:endParaRPr lang="en-US" sz="1010" b="1" dirty="0" smtClean="0">
              <a:latin typeface="Arial"/>
              <a:cs typeface="Arial" panose="020B0604020202020204" pitchFamily="34" charset="0"/>
            </a:endParaRPr>
          </a:p>
          <a:p>
            <a:pPr marL="82154" indent="-82154" defTabSz="914240" fontAlgn="auto">
              <a:spcBef>
                <a:spcPts val="0"/>
              </a:spcBef>
              <a:spcAft>
                <a:spcPts val="0"/>
              </a:spcAft>
            </a:pPr>
            <a:endParaRPr lang="en-US" sz="1013" b="1" dirty="0">
              <a:solidFill>
                <a:srgbClr val="6283C2">
                  <a:lumMod val="50000"/>
                </a:srgbClr>
              </a:solidFill>
              <a:latin typeface="Arial"/>
              <a:cs typeface="Arial" panose="020B0604020202020204" pitchFamily="34" charset="0"/>
            </a:endParaRPr>
          </a:p>
          <a:p>
            <a:pPr defTabSz="914240" fontAlgn="auto">
              <a:spcBef>
                <a:spcPts val="0"/>
              </a:spcBef>
              <a:spcAft>
                <a:spcPts val="0"/>
              </a:spcAft>
            </a:pPr>
            <a:endParaRPr lang="en-US" sz="1013" b="1" dirty="0">
              <a:solidFill>
                <a:srgbClr val="6283C2">
                  <a:lumMod val="50000"/>
                </a:srgbClr>
              </a:solidFill>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3989378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037" y="1005696"/>
            <a:ext cx="8754413" cy="5395103"/>
          </a:xfrm>
        </p:spPr>
        <p:txBody>
          <a:bodyPr/>
          <a:lstStyle/>
          <a:p>
            <a:r>
              <a:rPr lang="en-US" dirty="0" smtClean="0"/>
              <a:t>Collaborate with Research Operations:</a:t>
            </a:r>
          </a:p>
          <a:p>
            <a:pPr lvl="1"/>
            <a:r>
              <a:rPr lang="en-US" dirty="0" smtClean="0"/>
              <a:t>To review &amp; update research-related policies </a:t>
            </a:r>
            <a:r>
              <a:rPr lang="en-US" dirty="0"/>
              <a:t>(e.g. Research Misconduct, Grants &amp; Financial Management</a:t>
            </a:r>
            <a:r>
              <a:rPr lang="en-US" dirty="0" smtClean="0"/>
              <a:t>)</a:t>
            </a:r>
          </a:p>
          <a:p>
            <a:pPr lvl="1"/>
            <a:r>
              <a:rPr lang="en-US" dirty="0" smtClean="0"/>
              <a:t>To create a research training program for investigators, study teams and research administrators</a:t>
            </a:r>
          </a:p>
          <a:p>
            <a:pPr marL="344488" lvl="1" indent="0">
              <a:buNone/>
            </a:pPr>
            <a:endParaRPr lang="en-US" dirty="0" smtClean="0"/>
          </a:p>
          <a:p>
            <a:r>
              <a:rPr lang="en-US" dirty="0" smtClean="0"/>
              <a:t>Collaborate with Office of Human Research Affairs (including Clinical Research Resources Office):</a:t>
            </a:r>
          </a:p>
          <a:p>
            <a:pPr lvl="1"/>
            <a:r>
              <a:rPr lang="en-US" dirty="0" smtClean="0"/>
              <a:t>To provide targeted education to research community (e.g. seminars, CR Times articles)</a:t>
            </a:r>
          </a:p>
          <a:p>
            <a:pPr marL="344488" lvl="1" indent="0">
              <a:buNone/>
            </a:pPr>
            <a:endParaRPr lang="en-US" dirty="0" smtClean="0"/>
          </a:p>
          <a:p>
            <a:r>
              <a:rPr lang="en-US" dirty="0" smtClean="0"/>
              <a:t>Develop and implement a plan to educate providers on the expansion of CMS Open Payment (“Sunshine Act”) requirements beyond physicians</a:t>
            </a:r>
          </a:p>
          <a:p>
            <a:endParaRPr lang="en-US" dirty="0" smtClean="0"/>
          </a:p>
          <a:p>
            <a:r>
              <a:rPr lang="en-US" dirty="0" smtClean="0"/>
              <a:t>Develop and implement a plan for more targeted COI education as well as monitoring of COI management plans</a:t>
            </a:r>
          </a:p>
          <a:p>
            <a:pPr marL="0" indent="0">
              <a:buNone/>
            </a:pPr>
            <a:endParaRPr lang="en-US" dirty="0" smtClean="0"/>
          </a:p>
          <a:p>
            <a:r>
              <a:rPr lang="en-US" dirty="0" smtClean="0"/>
              <a:t>Develop and implement a plan to educate research community on new </a:t>
            </a:r>
            <a:r>
              <a:rPr lang="en-US" b="1" i="1" dirty="0" smtClean="0"/>
              <a:t>Conflict of Commitment</a:t>
            </a:r>
            <a:r>
              <a:rPr lang="en-US" dirty="0" smtClean="0"/>
              <a:t> policy and revisions to </a:t>
            </a:r>
            <a:r>
              <a:rPr lang="en-US" b="1" i="1" dirty="0" smtClean="0"/>
              <a:t>Industry Relations </a:t>
            </a:r>
            <a:r>
              <a:rPr lang="en-US" dirty="0" smtClean="0"/>
              <a:t>policy which requires use of BMC consulting checklist</a:t>
            </a:r>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Upcoming Initiatives related to Research &amp; COI – 2021 &amp; 2022</a:t>
            </a:r>
            <a:endParaRPr lang="en-US" dirty="0"/>
          </a:p>
        </p:txBody>
      </p:sp>
    </p:spTree>
    <p:extLst>
      <p:ext uri="{BB962C8B-B14F-4D97-AF65-F5344CB8AC3E}">
        <p14:creationId xmlns:p14="http://schemas.microsoft.com/office/powerpoint/2010/main" val="3677252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b="1" u="sng" dirty="0"/>
              <a:t>You have a responsibility to report </a:t>
            </a:r>
            <a:r>
              <a:rPr lang="en-US" altLang="en-US" dirty="0">
                <a:cs typeface="Times New Roman" pitchFamily="18" charset="0"/>
              </a:rPr>
              <a:t>any known or suspected violations of Federal, State or local laws, rules, regulations or BMC policies, procedures, and standards</a:t>
            </a:r>
          </a:p>
          <a:p>
            <a:endParaRPr lang="en-US" altLang="en-US" dirty="0">
              <a:cs typeface="Times New Roman" pitchFamily="18" charset="0"/>
            </a:endParaRPr>
          </a:p>
          <a:p>
            <a:r>
              <a:rPr lang="en-US" altLang="en-US" b="1" dirty="0">
                <a:cs typeface="Times New Roman" pitchFamily="18" charset="0"/>
              </a:rPr>
              <a:t>BMC does not permit retaliation</a:t>
            </a:r>
            <a:r>
              <a:rPr lang="en-US" altLang="en-US" dirty="0">
                <a:cs typeface="Times New Roman" pitchFamily="18" charset="0"/>
              </a:rPr>
              <a:t>.  You will be protected from retaliation for reporting concerns</a:t>
            </a:r>
          </a:p>
          <a:p>
            <a:endParaRPr lang="en-US" altLang="en-US" dirty="0">
              <a:cs typeface="Times New Roman" pitchFamily="18" charset="0"/>
            </a:endParaRPr>
          </a:p>
          <a:p>
            <a:pPr marL="285750" indent="-285750">
              <a:buFont typeface="Arial" panose="020B0604020202020204" pitchFamily="34" charset="0"/>
              <a:buChar char="•"/>
            </a:pPr>
            <a:r>
              <a:rPr lang="en-US" altLang="en-US" dirty="0">
                <a:cs typeface="Times New Roman" pitchFamily="18" charset="0"/>
              </a:rPr>
              <a:t>We want to hear from you rather than someone else!</a:t>
            </a:r>
          </a:p>
          <a:p>
            <a:pPr lvl="0"/>
            <a:endParaRPr lang="en-US" dirty="0"/>
          </a:p>
          <a:p>
            <a:pPr lvl="0">
              <a:spcAft>
                <a:spcPts val="600"/>
              </a:spcAft>
            </a:pPr>
            <a:r>
              <a:rPr lang="en-US" dirty="0"/>
              <a:t>Ways to report a compliance concern:</a:t>
            </a:r>
          </a:p>
          <a:p>
            <a:pPr marL="628650" lvl="2" indent="-285750">
              <a:buFont typeface="Arial" panose="020B0604020202020204" pitchFamily="34" charset="0"/>
              <a:buChar char="•"/>
            </a:pPr>
            <a:r>
              <a:rPr lang="en-US" dirty="0"/>
              <a:t>Your supervisor or manager</a:t>
            </a:r>
          </a:p>
          <a:p>
            <a:pPr marL="628650" lvl="2" indent="-285750">
              <a:buFont typeface="Arial" panose="020B0604020202020204" pitchFamily="34" charset="0"/>
              <a:buChar char="•"/>
            </a:pPr>
            <a:r>
              <a:rPr lang="en-US" dirty="0"/>
              <a:t>BMC’s Human Resource Department;</a:t>
            </a:r>
          </a:p>
          <a:p>
            <a:pPr marL="628650" lvl="2" indent="-285750">
              <a:buFont typeface="Arial" panose="020B0604020202020204" pitchFamily="34" charset="0"/>
              <a:buChar char="•"/>
            </a:pPr>
            <a:r>
              <a:rPr lang="en-US" dirty="0"/>
              <a:t>Compliance: 617-638-7919</a:t>
            </a:r>
          </a:p>
          <a:p>
            <a:pPr marL="628650" lvl="2" indent="-285750">
              <a:buFont typeface="Arial" panose="020B0604020202020204" pitchFamily="34" charset="0"/>
              <a:buChar char="•"/>
            </a:pPr>
            <a:r>
              <a:rPr lang="en-US" dirty="0"/>
              <a:t>Compliance “Anonymous” Hotline</a:t>
            </a:r>
          </a:p>
          <a:p>
            <a:pPr marL="628650" lvl="2" indent="-285750">
              <a:buFont typeface="Arial" panose="020B0604020202020204" pitchFamily="34" charset="0"/>
              <a:buChar char="•"/>
            </a:pPr>
            <a:r>
              <a:rPr lang="en-US" dirty="0"/>
              <a:t>800-586-2627 </a:t>
            </a:r>
          </a:p>
          <a:p>
            <a:pPr marL="628650" lvl="2" indent="-285750">
              <a:buFont typeface="Arial" panose="020B0604020202020204" pitchFamily="34" charset="0"/>
              <a:buChar char="•"/>
            </a:pPr>
            <a:r>
              <a:rPr lang="en-US" u="sng" dirty="0">
                <a:hlinkClick r:id="rId3"/>
              </a:rPr>
              <a:t>ComplianceHelp@bmc.org</a:t>
            </a:r>
            <a:endParaRPr lang="en-US" altLang="en-US" dirty="0">
              <a:cs typeface="Times New Roman" pitchFamily="18" charset="0"/>
            </a:endParaRPr>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Reporting</a:t>
            </a:r>
            <a:endParaRPr lang="en-US" dirty="0"/>
          </a:p>
        </p:txBody>
      </p:sp>
    </p:spTree>
    <p:extLst>
      <p:ext uri="{BB962C8B-B14F-4D97-AF65-F5344CB8AC3E}">
        <p14:creationId xmlns:p14="http://schemas.microsoft.com/office/powerpoint/2010/main" val="1209307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gn="ctr">
              <a:lnSpc>
                <a:spcPct val="110000"/>
              </a:lnSpc>
            </a:pPr>
            <a:r>
              <a:rPr lang="en-US" dirty="0" smtClean="0"/>
              <a:t>Welcome David Lynch!</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390895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sz="1800" dirty="0">
                <a:solidFill>
                  <a:srgbClr val="114A87"/>
                </a:solidFill>
                <a:latin typeface="Helvetica" pitchFamily="34" charset="0"/>
                <a:cs typeface="Helvetica" pitchFamily="34" charset="0"/>
              </a:rPr>
              <a:t>Circle of Compliance</a:t>
            </a:r>
            <a:endParaRPr lang="en-US" dirty="0"/>
          </a:p>
        </p:txBody>
      </p:sp>
      <p:graphicFrame>
        <p:nvGraphicFramePr>
          <p:cNvPr id="5" name="Content Placeholder 4"/>
          <p:cNvGraphicFramePr>
            <a:graphicFrameLocks noGrp="1"/>
          </p:cNvGraphicFramePr>
          <p:nvPr>
            <p:ph idx="1"/>
            <p:extLst/>
          </p:nvPr>
        </p:nvGraphicFramePr>
        <p:xfrm>
          <a:off x="173038" y="1143000"/>
          <a:ext cx="8755062" cy="5175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a:spLocks noChangeArrowheads="1"/>
          </p:cNvSpPr>
          <p:nvPr/>
        </p:nvSpPr>
        <p:spPr bwMode="auto">
          <a:xfrm>
            <a:off x="49052" y="5979696"/>
            <a:ext cx="37898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solidFill>
                  <a:srgbClr val="114A87"/>
                </a:solidFill>
                <a:latin typeface="Helvetica" pitchFamily="34" charset="0"/>
                <a:cs typeface="Helvetica" pitchFamily="34" charset="0"/>
              </a:rPr>
              <a:t>Ensures the ethical </a:t>
            </a:r>
            <a:r>
              <a:rPr lang="en-US" sz="1600" dirty="0" smtClean="0">
                <a:solidFill>
                  <a:srgbClr val="114A87"/>
                </a:solidFill>
                <a:latin typeface="Helvetica" pitchFamily="34" charset="0"/>
                <a:cs typeface="Helvetica" pitchFamily="34" charset="0"/>
              </a:rPr>
              <a:t>conduct of </a:t>
            </a:r>
            <a:r>
              <a:rPr lang="en-US" sz="1600" dirty="0">
                <a:solidFill>
                  <a:srgbClr val="114A87"/>
                </a:solidFill>
                <a:latin typeface="Helvetica" pitchFamily="34" charset="0"/>
                <a:cs typeface="Helvetica" pitchFamily="34" charset="0"/>
              </a:rPr>
              <a:t>research</a:t>
            </a:r>
          </a:p>
        </p:txBody>
      </p:sp>
    </p:spTree>
    <p:extLst>
      <p:ext uri="{BB962C8B-B14F-4D97-AF65-F5344CB8AC3E}">
        <p14:creationId xmlns:p14="http://schemas.microsoft.com/office/powerpoint/2010/main" val="291311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5"/>
                                        </p:tgtEl>
                                        <p:attrNameLst>
                                          <p:attrName>r</p:attrName>
                                        </p:attrNameLst>
                                      </p:cBhvr>
                                    </p:animRot>
                                  </p:childTnLst>
                                </p:cTn>
                              </p:par>
                            </p:childTnLst>
                          </p:cTn>
                        </p:par>
                        <p:par>
                          <p:cTn id="7" fill="hold">
                            <p:stCondLst>
                              <p:cond delay="2000"/>
                            </p:stCondLst>
                            <p:childTnLst>
                              <p:par>
                                <p:cTn id="8" presetID="8" presetClass="entr" presetSubtype="16"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Questions</a:t>
            </a:r>
            <a:endParaRPr lang="en-US" dirty="0"/>
          </a:p>
        </p:txBody>
      </p:sp>
      <p:pic>
        <p:nvPicPr>
          <p:cNvPr id="76804" name="Picture 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571" y="1278631"/>
            <a:ext cx="4720283" cy="503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600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altLang="en-US" cap="none" dirty="0" smtClean="0">
                <a:effectLst/>
              </a:rPr>
              <a:t>Contact Information</a:t>
            </a:r>
          </a:p>
        </p:txBody>
      </p:sp>
      <p:sp>
        <p:nvSpPr>
          <p:cNvPr id="4" name="Rectangle 3"/>
          <p:cNvSpPr txBox="1">
            <a:spLocks/>
          </p:cNvSpPr>
          <p:nvPr/>
        </p:nvSpPr>
        <p:spPr bwMode="auto">
          <a:xfrm>
            <a:off x="304800" y="1016000"/>
            <a:ext cx="8686800" cy="5303519"/>
          </a:xfrm>
          <a:prstGeom prst="rect">
            <a:avLst/>
          </a:prstGeom>
          <a:noFill/>
          <a:ln w="9525">
            <a:noFill/>
            <a:miter lim="800000"/>
            <a:headEnd/>
            <a:tailEnd/>
          </a:ln>
        </p:spPr>
        <p:txBody>
          <a:bodyPr/>
          <a:lstStyle/>
          <a:p>
            <a:pPr algn="ctr" eaLnBrk="1" hangingPunct="1">
              <a:buFont typeface="Wingdings" pitchFamily="2" charset="2"/>
              <a:buNone/>
              <a:defRPr/>
            </a:pPr>
            <a:r>
              <a:rPr lang="en-US" sz="2400" b="1" dirty="0" smtClean="0">
                <a:solidFill>
                  <a:schemeClr val="accent2">
                    <a:lumMod val="50000"/>
                  </a:schemeClr>
                </a:solidFill>
                <a:cs typeface="Arial" charset="0"/>
              </a:rPr>
              <a:t>Compliance Department</a:t>
            </a:r>
          </a:p>
          <a:p>
            <a:pPr algn="ctr" eaLnBrk="1" hangingPunct="1">
              <a:buFont typeface="Wingdings" pitchFamily="2" charset="2"/>
              <a:buNone/>
              <a:defRPr/>
            </a:pPr>
            <a:r>
              <a:rPr lang="en-US" sz="2400" dirty="0" smtClean="0">
                <a:solidFill>
                  <a:schemeClr val="accent2">
                    <a:lumMod val="50000"/>
                  </a:schemeClr>
                </a:solidFill>
                <a:hlinkClick r:id="rId3"/>
              </a:rPr>
              <a:t>DG-ComplianceHelp@BMC.org</a:t>
            </a:r>
            <a:endParaRPr lang="en-US" sz="2400" dirty="0" smtClean="0">
              <a:solidFill>
                <a:schemeClr val="accent2">
                  <a:lumMod val="50000"/>
                </a:schemeClr>
              </a:solidFill>
            </a:endParaRPr>
          </a:p>
          <a:p>
            <a:pPr algn="ctr" eaLnBrk="1" hangingPunct="1">
              <a:buFont typeface="Wingdings" pitchFamily="2" charset="2"/>
              <a:buNone/>
              <a:defRPr/>
            </a:pPr>
            <a:endParaRPr lang="en-US" sz="2400" dirty="0" smtClean="0">
              <a:solidFill>
                <a:schemeClr val="accent2">
                  <a:lumMod val="50000"/>
                </a:schemeClr>
              </a:solidFill>
              <a:cs typeface="Arial" charset="0"/>
            </a:endParaRPr>
          </a:p>
          <a:p>
            <a:pPr algn="ctr" eaLnBrk="1" hangingPunct="1">
              <a:buFont typeface="Wingdings" pitchFamily="2" charset="2"/>
              <a:buNone/>
              <a:defRPr/>
            </a:pPr>
            <a:r>
              <a:rPr lang="en-US" sz="2400" dirty="0">
                <a:solidFill>
                  <a:schemeClr val="accent2">
                    <a:lumMod val="50000"/>
                  </a:schemeClr>
                </a:solidFill>
              </a:rPr>
              <a:t>Compliance Hotline (800-586-2627</a:t>
            </a:r>
            <a:r>
              <a:rPr lang="en-US" sz="2400" dirty="0" smtClean="0">
                <a:solidFill>
                  <a:schemeClr val="accent2">
                    <a:lumMod val="50000"/>
                  </a:schemeClr>
                </a:solidFill>
              </a:rPr>
              <a:t>)</a:t>
            </a:r>
          </a:p>
          <a:p>
            <a:pPr algn="ctr" eaLnBrk="1" hangingPunct="1">
              <a:buFont typeface="Wingdings" pitchFamily="2" charset="2"/>
              <a:buNone/>
              <a:defRPr/>
            </a:pPr>
            <a:endParaRPr lang="en-US" sz="2400" dirty="0" smtClean="0">
              <a:solidFill>
                <a:schemeClr val="accent2">
                  <a:lumMod val="50000"/>
                </a:schemeClr>
              </a:solidFill>
            </a:endParaRPr>
          </a:p>
          <a:p>
            <a:pPr algn="ctr" eaLnBrk="1" hangingPunct="1">
              <a:buFont typeface="Wingdings" pitchFamily="2" charset="2"/>
              <a:buNone/>
              <a:defRPr/>
            </a:pPr>
            <a:r>
              <a:rPr lang="en-US" sz="2400" b="1" dirty="0" smtClean="0">
                <a:solidFill>
                  <a:schemeClr val="accent2">
                    <a:lumMod val="50000"/>
                  </a:schemeClr>
                </a:solidFill>
              </a:rPr>
              <a:t>Research Compliance</a:t>
            </a:r>
            <a:endParaRPr lang="en-US" sz="2400" b="1" dirty="0">
              <a:solidFill>
                <a:schemeClr val="accent2">
                  <a:lumMod val="50000"/>
                </a:schemeClr>
              </a:solidFill>
            </a:endParaRPr>
          </a:p>
          <a:p>
            <a:pPr algn="ctr" eaLnBrk="1" hangingPunct="1">
              <a:buFont typeface="Wingdings" pitchFamily="2" charset="2"/>
              <a:buNone/>
              <a:defRPr/>
            </a:pPr>
            <a:r>
              <a:rPr lang="en-US" sz="2400" dirty="0" smtClean="0">
                <a:solidFill>
                  <a:schemeClr val="accent2">
                    <a:lumMod val="50000"/>
                  </a:schemeClr>
                </a:solidFill>
                <a:hlinkClick r:id="rId4"/>
              </a:rPr>
              <a:t>DG-Research_Compliance@BMC.org</a:t>
            </a:r>
            <a:endParaRPr lang="en-US" sz="2400" dirty="0" smtClean="0">
              <a:solidFill>
                <a:schemeClr val="accent2">
                  <a:lumMod val="50000"/>
                </a:schemeClr>
              </a:solidFill>
            </a:endParaRPr>
          </a:p>
          <a:p>
            <a:pPr algn="ctr" eaLnBrk="1" hangingPunct="1">
              <a:buFont typeface="Wingdings" pitchFamily="2" charset="2"/>
              <a:buNone/>
              <a:defRPr/>
            </a:pPr>
            <a:r>
              <a:rPr lang="en-US" sz="2400" dirty="0" smtClean="0">
                <a:solidFill>
                  <a:schemeClr val="accent2">
                    <a:lumMod val="50000"/>
                  </a:schemeClr>
                </a:solidFill>
                <a:hlinkClick r:id="rId5"/>
              </a:rPr>
              <a:t>COI-Compliance@BMC.org</a:t>
            </a:r>
            <a:endParaRPr lang="en-US" sz="2400" dirty="0" smtClean="0">
              <a:solidFill>
                <a:schemeClr val="accent2">
                  <a:lumMod val="50000"/>
                </a:schemeClr>
              </a:solidFill>
            </a:endParaRPr>
          </a:p>
          <a:p>
            <a:pPr algn="ctr" eaLnBrk="1" hangingPunct="1">
              <a:buFont typeface="Wingdings" pitchFamily="2" charset="2"/>
              <a:buNone/>
              <a:defRPr/>
            </a:pPr>
            <a:r>
              <a:rPr lang="en-US" sz="2400" dirty="0" smtClean="0">
                <a:solidFill>
                  <a:schemeClr val="accent2">
                    <a:lumMod val="50000"/>
                  </a:schemeClr>
                </a:solidFill>
              </a:rPr>
              <a:t> </a:t>
            </a:r>
            <a:endParaRPr lang="en-US" sz="2400" dirty="0">
              <a:solidFill>
                <a:schemeClr val="accent2">
                  <a:lumMod val="50000"/>
                </a:schemeClr>
              </a:solidFill>
              <a:cs typeface="Arial" charset="0"/>
            </a:endParaRPr>
          </a:p>
          <a:p>
            <a:pPr marL="342900" indent="-342900" algn="ctr" eaLnBrk="1" hangingPunct="1">
              <a:lnSpc>
                <a:spcPct val="80000"/>
              </a:lnSpc>
              <a:buClr>
                <a:schemeClr val="accent1"/>
              </a:buClr>
              <a:buFont typeface="Wingdings" pitchFamily="2" charset="2"/>
              <a:buNone/>
              <a:defRPr/>
            </a:pPr>
            <a:r>
              <a:rPr lang="en-US" sz="2400" dirty="0">
                <a:solidFill>
                  <a:schemeClr val="accent2">
                    <a:lumMod val="50000"/>
                  </a:schemeClr>
                </a:solidFill>
                <a:hlinkClick r:id="rId6"/>
              </a:rPr>
              <a:t>https://</a:t>
            </a:r>
            <a:r>
              <a:rPr lang="en-US" sz="2400" dirty="0" smtClean="0">
                <a:solidFill>
                  <a:schemeClr val="accent2">
                    <a:lumMod val="50000"/>
                  </a:schemeClr>
                </a:solidFill>
                <a:hlinkClick r:id="rId6"/>
              </a:rPr>
              <a:t>hub.bmc.org/departments/compliance/research-compliance</a:t>
            </a:r>
            <a:endParaRPr lang="en-US" sz="2400" dirty="0" smtClean="0">
              <a:solidFill>
                <a:schemeClr val="accent2">
                  <a:lumMod val="50000"/>
                </a:schemeClr>
              </a:solidFill>
            </a:endParaRPr>
          </a:p>
          <a:p>
            <a:pPr marL="342900" indent="-342900" algn="ctr" eaLnBrk="1" hangingPunct="1">
              <a:lnSpc>
                <a:spcPct val="80000"/>
              </a:lnSpc>
              <a:buClr>
                <a:schemeClr val="accent1"/>
              </a:buClr>
              <a:buFont typeface="Wingdings" pitchFamily="2" charset="2"/>
              <a:buNone/>
              <a:defRPr/>
            </a:pPr>
            <a:endParaRPr lang="en-US" sz="2400" dirty="0" smtClean="0">
              <a:solidFill>
                <a:schemeClr val="accent2">
                  <a:lumMod val="50000"/>
                </a:schemeClr>
              </a:solidFill>
            </a:endParaRPr>
          </a:p>
          <a:p>
            <a:pPr marL="342900" indent="-342900" algn="ctr" eaLnBrk="1" hangingPunct="1">
              <a:lnSpc>
                <a:spcPct val="80000"/>
              </a:lnSpc>
              <a:buClr>
                <a:schemeClr val="accent1"/>
              </a:buClr>
              <a:buFont typeface="Wingdings" pitchFamily="2" charset="2"/>
              <a:buNone/>
              <a:defRPr/>
            </a:pPr>
            <a:r>
              <a:rPr lang="en-US" sz="2400" b="1" dirty="0" smtClean="0">
                <a:solidFill>
                  <a:schemeClr val="accent2">
                    <a:lumMod val="50000"/>
                  </a:schemeClr>
                </a:solidFill>
                <a:cs typeface="Arial" charset="0"/>
              </a:rPr>
              <a:t> </a:t>
            </a:r>
            <a:r>
              <a:rPr lang="en-US" sz="2400" dirty="0" smtClean="0">
                <a:solidFill>
                  <a:schemeClr val="accent2">
                    <a:lumMod val="50000"/>
                  </a:schemeClr>
                </a:solidFill>
                <a:cs typeface="Arial" charset="0"/>
              </a:rPr>
              <a:t>617-638-7954</a:t>
            </a:r>
          </a:p>
          <a:p>
            <a:pPr marL="342900" indent="-342900" algn="ctr" eaLnBrk="1" hangingPunct="1">
              <a:lnSpc>
                <a:spcPct val="80000"/>
              </a:lnSpc>
              <a:buClr>
                <a:schemeClr val="accent1"/>
              </a:buClr>
              <a:buFont typeface="Wingdings" pitchFamily="2" charset="2"/>
              <a:buNone/>
              <a:defRPr/>
            </a:pPr>
            <a:r>
              <a:rPr lang="en-US" sz="2400" u="sng" dirty="0">
                <a:hlinkClick r:id="rId7"/>
              </a:rPr>
              <a:t>Jami.Wood@bmc.org</a:t>
            </a:r>
            <a:endParaRPr lang="en-US" sz="2400" dirty="0">
              <a:solidFill>
                <a:schemeClr val="accent2">
                  <a:lumMod val="50000"/>
                </a:schemeClr>
              </a:solidFill>
              <a:latin typeface="+mn-lt"/>
              <a:cs typeface="+mn-cs"/>
            </a:endParaRPr>
          </a:p>
          <a:p>
            <a:pPr marL="342900" indent="-342900" eaLnBrk="1" hangingPunct="1">
              <a:lnSpc>
                <a:spcPct val="80000"/>
              </a:lnSpc>
              <a:spcBef>
                <a:spcPct val="20000"/>
              </a:spcBef>
              <a:buClr>
                <a:schemeClr val="accent1"/>
              </a:buClr>
              <a:buSzPct val="70000"/>
              <a:buFont typeface="Wingdings 2" pitchFamily="18" charset="2"/>
              <a:buChar char=""/>
              <a:defRPr/>
            </a:pPr>
            <a:endParaRPr lang="en-US" sz="2400" dirty="0">
              <a:solidFill>
                <a:srgbClr val="C00000"/>
              </a:solidFill>
              <a:latin typeface="+mn-lt"/>
              <a:cs typeface="+mn-cs"/>
            </a:endParaRPr>
          </a:p>
        </p:txBody>
      </p:sp>
    </p:spTree>
    <p:extLst>
      <p:ext uri="{BB962C8B-B14F-4D97-AF65-F5344CB8AC3E}">
        <p14:creationId xmlns:p14="http://schemas.microsoft.com/office/powerpoint/2010/main" val="29452630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5875" y="3105356"/>
            <a:ext cx="6306306" cy="1286340"/>
          </a:xfrm>
        </p:spPr>
        <p:txBody>
          <a:bodyPr/>
          <a:lstStyle/>
          <a:p>
            <a:r>
              <a:rPr lang="en-US" dirty="0"/>
              <a:t>Marketing / Communications </a:t>
            </a:r>
            <a:r>
              <a:rPr lang="en-US" dirty="0" smtClean="0"/>
              <a:t>&amp; Research </a:t>
            </a:r>
            <a:r>
              <a:rPr lang="en-US" sz="2000" dirty="0" smtClean="0"/>
              <a:t>Lily </a:t>
            </a:r>
            <a:r>
              <a:rPr lang="en-US" sz="2000" dirty="0" err="1"/>
              <a:t>Vautour</a:t>
            </a:r>
            <a:r>
              <a:rPr lang="en-US" sz="2000" dirty="0"/>
              <a:t> and Abigail Brann </a:t>
            </a:r>
          </a:p>
        </p:txBody>
      </p:sp>
    </p:spTree>
    <p:extLst>
      <p:ext uri="{BB962C8B-B14F-4D97-AF65-F5344CB8AC3E}">
        <p14:creationId xmlns:p14="http://schemas.microsoft.com/office/powerpoint/2010/main" val="2279999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1FFE6A2-3C21-6F46-9011-2DF3B86722C9}"/>
              </a:ext>
            </a:extLst>
          </p:cNvPr>
          <p:cNvSpPr>
            <a:spLocks noGrp="1"/>
          </p:cNvSpPr>
          <p:nvPr>
            <p:ph idx="1"/>
          </p:nvPr>
        </p:nvSpPr>
        <p:spPr>
          <a:xfrm>
            <a:off x="172038" y="841412"/>
            <a:ext cx="8754413" cy="5175176"/>
          </a:xfrm>
        </p:spPr>
        <p:txBody>
          <a:bodyPr/>
          <a:lstStyle/>
          <a:p>
            <a:pPr marL="0" indent="0">
              <a:buNone/>
            </a:pPr>
            <a:endParaRPr lang="en-US" sz="1400" dirty="0">
              <a:latin typeface="Calibri" panose="020F0502020204030204" pitchFamily="34" charset="0"/>
              <a:cs typeface="Calibri" panose="020F0502020204030204" pitchFamily="34" charset="0"/>
            </a:endParaRPr>
          </a:p>
          <a:p>
            <a:pPr marL="342900" indent="-342900">
              <a:buFont typeface="+mj-lt"/>
              <a:buAutoNum type="arabicPeriod"/>
            </a:pPr>
            <a:r>
              <a:rPr lang="en-US" sz="1400" dirty="0">
                <a:latin typeface="Calibri" panose="020F0502020204030204" pitchFamily="34" charset="0"/>
                <a:cs typeface="Calibri" panose="020F0502020204030204" pitchFamily="34" charset="0"/>
              </a:rPr>
              <a:t>Study coordinator fills out </a:t>
            </a:r>
            <a:r>
              <a:rPr lang="en-US" sz="1400" dirty="0">
                <a:latin typeface="Calibri" panose="020F0502020204030204" pitchFamily="34" charset="0"/>
                <a:cs typeface="Calibri" panose="020F0502020204030204" pitchFamily="34" charset="0"/>
                <a:hlinkClick r:id="rId2"/>
              </a:rPr>
              <a:t>Research Recruitment Form</a:t>
            </a:r>
            <a:endParaRPr lang="en-US" sz="1400" dirty="0">
              <a:latin typeface="Calibri" panose="020F0502020204030204" pitchFamily="34" charset="0"/>
              <a:cs typeface="Calibri" panose="020F0502020204030204" pitchFamily="34" charset="0"/>
            </a:endParaRPr>
          </a:p>
          <a:p>
            <a:pPr marL="627033" lvl="1" indent="-342900">
              <a:buFont typeface="+mj-lt"/>
              <a:buAutoNum type="alphaLcPeriod"/>
            </a:pPr>
            <a:r>
              <a:rPr lang="en-US" sz="1400" dirty="0">
                <a:latin typeface="Calibri" panose="020F0502020204030204" pitchFamily="34" charset="0"/>
                <a:cs typeface="Calibri" panose="020F0502020204030204" pitchFamily="34" charset="0"/>
              </a:rPr>
              <a:t>Select home institution of principal investigator: BMC, BUSM, BUSPH, or BU Dental Communications/Marketing</a:t>
            </a:r>
          </a:p>
          <a:p>
            <a:pPr marL="342900" indent="-342900">
              <a:buFont typeface="+mj-lt"/>
              <a:buAutoNum type="arabicPeriod"/>
            </a:pPr>
            <a:r>
              <a:rPr lang="en-US" sz="1400" dirty="0">
                <a:latin typeface="Calibri" panose="020F0502020204030204" pitchFamily="34" charset="0"/>
                <a:cs typeface="Calibri" panose="020F0502020204030204" pitchFamily="34" charset="0"/>
              </a:rPr>
              <a:t>Marketing/communications team will review the form and send </a:t>
            </a:r>
            <a:r>
              <a:rPr lang="en-US" sz="1400" b="1" dirty="0">
                <a:latin typeface="Calibri" panose="020F0502020204030204" pitchFamily="34" charset="0"/>
                <a:cs typeface="Calibri" panose="020F0502020204030204" pitchFamily="34" charset="0"/>
              </a:rPr>
              <a:t>email</a:t>
            </a:r>
            <a:r>
              <a:rPr lang="en-US" sz="1400" dirty="0">
                <a:latin typeface="Calibri" panose="020F0502020204030204" pitchFamily="34" charset="0"/>
                <a:cs typeface="Calibri" panose="020F0502020204030204" pitchFamily="34" charset="0"/>
              </a:rPr>
              <a:t> to study coordinator to inquire on details of the research project and if they are ready to start creating materials within the next 2 weeks. </a:t>
            </a:r>
          </a:p>
          <a:p>
            <a:pPr marL="627033" lvl="1" indent="-342900">
              <a:buFont typeface="+mj-lt"/>
              <a:buAutoNum type="alphaLcPeriod"/>
            </a:pPr>
            <a:r>
              <a:rPr lang="en-US" sz="1400" dirty="0">
                <a:latin typeface="Calibri" panose="020F0502020204030204" pitchFamily="34" charset="0"/>
                <a:cs typeface="Calibri" panose="020F0502020204030204" pitchFamily="34" charset="0"/>
              </a:rPr>
              <a:t>Once confirmation is received, team will provide study coordinator with </a:t>
            </a:r>
            <a:r>
              <a:rPr lang="en-US" sz="1400" dirty="0" err="1">
                <a:latin typeface="Calibri" panose="020F0502020204030204" pitchFamily="34" charset="0"/>
                <a:cs typeface="Calibri" panose="020F0502020204030204" pitchFamily="34" charset="0"/>
              </a:rPr>
              <a:t>LucidPress</a:t>
            </a:r>
            <a:r>
              <a:rPr lang="en-US" sz="1400" dirty="0">
                <a:latin typeface="Calibri" panose="020F0502020204030204" pitchFamily="34" charset="0"/>
                <a:cs typeface="Calibri" panose="020F0502020204030204" pitchFamily="34" charset="0"/>
              </a:rPr>
              <a:t> login credentials, a detailed how-to-guide and best practices within 1-2 business days</a:t>
            </a:r>
          </a:p>
          <a:p>
            <a:pPr marL="627033" lvl="1" indent="-342900">
              <a:buFont typeface="+mj-lt"/>
              <a:buAutoNum type="alphaLcPeriod"/>
            </a:pPr>
            <a:r>
              <a:rPr lang="en-US" sz="1400" b="1" dirty="0" err="1">
                <a:latin typeface="Calibri" panose="020F0502020204030204" pitchFamily="34" charset="0"/>
                <a:cs typeface="Calibri" panose="020F0502020204030204" pitchFamily="34" charset="0"/>
              </a:rPr>
              <a:t>LucidPress</a:t>
            </a:r>
            <a:r>
              <a:rPr lang="en-US" sz="1400" dirty="0">
                <a:latin typeface="Calibri" panose="020F0502020204030204" pitchFamily="34" charset="0"/>
                <a:cs typeface="Calibri" panose="020F0502020204030204" pitchFamily="34" charset="0"/>
              </a:rPr>
              <a:t> is a design and brand templating platform that can be used by individuals with minimal or advanced graphic design experience</a:t>
            </a:r>
          </a:p>
          <a:p>
            <a:pPr marL="342900" indent="-342900">
              <a:buFont typeface="+mj-lt"/>
              <a:buAutoNum type="arabicPeriod"/>
            </a:pPr>
            <a:r>
              <a:rPr lang="en-US" sz="1400" dirty="0">
                <a:latin typeface="Calibri" panose="020F0502020204030204" pitchFamily="34" charset="0"/>
                <a:cs typeface="Calibri" panose="020F0502020204030204" pitchFamily="34" charset="0"/>
              </a:rPr>
              <a:t>Study coordinator will access </a:t>
            </a:r>
            <a:r>
              <a:rPr lang="en-US" sz="1400" dirty="0" err="1">
                <a:latin typeface="Calibri" panose="020F0502020204030204" pitchFamily="34" charset="0"/>
                <a:cs typeface="Calibri" panose="020F0502020204030204" pitchFamily="34" charset="0"/>
              </a:rPr>
              <a:t>LucidPress</a:t>
            </a:r>
            <a:r>
              <a:rPr lang="en-US" sz="1400" dirty="0">
                <a:latin typeface="Calibri" panose="020F0502020204030204" pitchFamily="34" charset="0"/>
                <a:cs typeface="Calibri" panose="020F0502020204030204" pitchFamily="34" charset="0"/>
              </a:rPr>
              <a:t> account, select a template from a suite of options, and </a:t>
            </a:r>
            <a:r>
              <a:rPr lang="en-US" sz="1400" b="1" dirty="0">
                <a:latin typeface="Calibri" panose="020F0502020204030204" pitchFamily="34" charset="0"/>
                <a:cs typeface="Calibri" panose="020F0502020204030204" pitchFamily="34" charset="0"/>
              </a:rPr>
              <a:t>design/customize </a:t>
            </a:r>
            <a:r>
              <a:rPr lang="en-US" sz="1400" dirty="0">
                <a:latin typeface="Calibri" panose="020F0502020204030204" pitchFamily="34" charset="0"/>
                <a:cs typeface="Calibri" panose="020F0502020204030204" pitchFamily="34" charset="0"/>
              </a:rPr>
              <a:t>necessary material(s). Once complete, they will </a:t>
            </a:r>
            <a:r>
              <a:rPr lang="en-US" sz="1400" b="1" dirty="0">
                <a:latin typeface="Calibri" panose="020F0502020204030204" pitchFamily="34" charset="0"/>
                <a:cs typeface="Calibri" panose="020F0502020204030204" pitchFamily="34" charset="0"/>
              </a:rPr>
              <a:t>submit finalized material(s) </a:t>
            </a:r>
            <a:r>
              <a:rPr lang="en-US" sz="1400" dirty="0">
                <a:latin typeface="Calibri" panose="020F0502020204030204" pitchFamily="34" charset="0"/>
                <a:cs typeface="Calibri" panose="020F0502020204030204" pitchFamily="34" charset="0"/>
              </a:rPr>
              <a:t>to Comms team for review through </a:t>
            </a:r>
            <a:r>
              <a:rPr lang="en-US" sz="1400" dirty="0" err="1">
                <a:latin typeface="Calibri" panose="020F0502020204030204" pitchFamily="34" charset="0"/>
                <a:cs typeface="Calibri" panose="020F0502020204030204" pitchFamily="34" charset="0"/>
              </a:rPr>
              <a:t>LucidPress</a:t>
            </a:r>
            <a:r>
              <a:rPr lang="en-US" sz="1400" dirty="0">
                <a:latin typeface="Calibri" panose="020F0502020204030204" pitchFamily="34" charset="0"/>
                <a:cs typeface="Calibri" panose="020F0502020204030204" pitchFamily="34" charset="0"/>
              </a:rPr>
              <a:t>, and Comms team will work with study coordinator to make any necessary edits</a:t>
            </a:r>
          </a:p>
          <a:p>
            <a:pPr marL="342900" indent="-342900">
              <a:buFont typeface="+mj-lt"/>
              <a:buAutoNum type="arabicPeriod"/>
            </a:pPr>
            <a:r>
              <a:rPr lang="en-US" sz="1400" dirty="0">
                <a:latin typeface="Calibri" panose="020F0502020204030204" pitchFamily="34" charset="0"/>
                <a:cs typeface="Calibri" panose="020F0502020204030204" pitchFamily="34" charset="0"/>
              </a:rPr>
              <a:t>Once materials are finalized, Comms team will </a:t>
            </a:r>
            <a:r>
              <a:rPr lang="en-US" sz="1400" b="1" dirty="0">
                <a:latin typeface="Calibri" panose="020F0502020204030204" pitchFamily="34" charset="0"/>
                <a:cs typeface="Calibri" panose="020F0502020204030204" pitchFamily="34" charset="0"/>
              </a:rPr>
              <a:t>approve</a:t>
            </a:r>
            <a:r>
              <a:rPr lang="en-US" sz="1400" dirty="0">
                <a:latin typeface="Calibri" panose="020F0502020204030204" pitchFamily="34" charset="0"/>
                <a:cs typeface="Calibri" panose="020F0502020204030204" pitchFamily="34" charset="0"/>
              </a:rPr>
              <a:t> materials and provide study coordinator with a stamp of approval that can be submitted along with material(s) to the IRB. Approval of materials from Comms team averages 1-3 business days</a:t>
            </a:r>
          </a:p>
          <a:p>
            <a:pPr marL="342900" indent="-342900">
              <a:buFont typeface="+mj-lt"/>
              <a:buAutoNum type="arabicPeriod"/>
            </a:pPr>
            <a:r>
              <a:rPr lang="en-US" sz="1400" dirty="0">
                <a:latin typeface="Calibri" panose="020F0502020204030204" pitchFamily="34" charset="0"/>
                <a:cs typeface="Calibri" panose="020F0502020204030204" pitchFamily="34" charset="0"/>
              </a:rPr>
              <a:t>Approval of promotional materials from the IRB averages 1-3 business days. Once IRB approved, study coordinator can download, print, </a:t>
            </a:r>
            <a:r>
              <a:rPr lang="en-US" sz="1400" dirty="0" err="1">
                <a:latin typeface="Calibri" panose="020F0502020204030204" pitchFamily="34" charset="0"/>
                <a:cs typeface="Calibri" panose="020F0502020204030204" pitchFamily="34" charset="0"/>
              </a:rPr>
              <a:t>etc</a:t>
            </a:r>
            <a:r>
              <a:rPr lang="en-US" sz="1400" dirty="0">
                <a:latin typeface="Calibri" panose="020F0502020204030204" pitchFamily="34" charset="0"/>
                <a:cs typeface="Calibri" panose="020F0502020204030204" pitchFamily="34" charset="0"/>
              </a:rPr>
              <a:t> materials for use</a:t>
            </a:r>
          </a:p>
          <a:p>
            <a:pPr marL="342900" indent="-342900">
              <a:buFont typeface="+mj-lt"/>
              <a:buAutoNum type="arabicPeriod"/>
            </a:pPr>
            <a:r>
              <a:rPr lang="en-US" sz="1400" dirty="0">
                <a:latin typeface="Calibri" panose="020F0502020204030204" pitchFamily="34" charset="0"/>
                <a:cs typeface="Calibri" panose="020F0502020204030204" pitchFamily="34" charset="0"/>
              </a:rPr>
              <a:t>Once materials are approved and downloaded for use, the study coordinator’s access to </a:t>
            </a:r>
            <a:r>
              <a:rPr lang="en-US" sz="1400" dirty="0" err="1">
                <a:latin typeface="Calibri" panose="020F0502020204030204" pitchFamily="34" charset="0"/>
                <a:cs typeface="Calibri" panose="020F0502020204030204" pitchFamily="34" charset="0"/>
              </a:rPr>
              <a:t>LucidPress</a:t>
            </a:r>
            <a:r>
              <a:rPr lang="en-US" sz="1400" dirty="0">
                <a:latin typeface="Calibri" panose="020F0502020204030204" pitchFamily="34" charset="0"/>
                <a:cs typeface="Calibri" panose="020F0502020204030204" pitchFamily="34" charset="0"/>
              </a:rPr>
              <a:t> will expire as there are limited licenses. If study coordinators need to make minor changes to materials at a later date (ex: contact info), they will be re-granted access to their materials in </a:t>
            </a:r>
            <a:r>
              <a:rPr lang="en-US" sz="1400" dirty="0" err="1">
                <a:latin typeface="Calibri" panose="020F0502020204030204" pitchFamily="34" charset="0"/>
                <a:cs typeface="Calibri" panose="020F0502020204030204" pitchFamily="34" charset="0"/>
              </a:rPr>
              <a:t>LucidPress</a:t>
            </a:r>
            <a:r>
              <a:rPr lang="en-US" sz="1400" dirty="0">
                <a:latin typeface="Calibri" panose="020F0502020204030204" pitchFamily="34" charset="0"/>
                <a:cs typeface="Calibri" panose="020F0502020204030204" pitchFamily="34" charset="0"/>
              </a:rPr>
              <a:t> to make those necessary changes </a:t>
            </a:r>
          </a:p>
          <a:p>
            <a:pPr marL="342900" indent="-342900">
              <a:buFont typeface="+mj-lt"/>
              <a:buAutoNum type="arabicPeriod"/>
            </a:pPr>
            <a:endParaRPr lang="en-US" sz="1300"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 xmlns:a16="http://schemas.microsoft.com/office/drawing/2014/main" id="{CEAC5384-5C7A-4D46-BE38-712855ECF77F}"/>
              </a:ext>
            </a:extLst>
          </p:cNvPr>
          <p:cNvSpPr>
            <a:spLocks noGrp="1"/>
          </p:cNvSpPr>
          <p:nvPr>
            <p:ph type="body" sz="quarter" idx="11"/>
          </p:nvPr>
        </p:nvSpPr>
        <p:spPr/>
        <p:txBody>
          <a:bodyPr/>
          <a:lstStyle/>
          <a:p>
            <a:endParaRPr lang="en-US" dirty="0"/>
          </a:p>
        </p:txBody>
      </p:sp>
      <p:sp>
        <p:nvSpPr>
          <p:cNvPr id="5" name="Title 3">
            <a:extLst>
              <a:ext uri="{FF2B5EF4-FFF2-40B4-BE49-F238E27FC236}">
                <a16:creationId xmlns="" xmlns:a16="http://schemas.microsoft.com/office/drawing/2014/main" id="{63688951-7CCD-084A-9FCD-C1614A0307C0}"/>
              </a:ext>
            </a:extLst>
          </p:cNvPr>
          <p:cNvSpPr>
            <a:spLocks noGrp="1"/>
          </p:cNvSpPr>
          <p:nvPr>
            <p:ph type="title"/>
          </p:nvPr>
        </p:nvSpPr>
        <p:spPr/>
        <p:txBody>
          <a:bodyPr/>
          <a:lstStyle/>
          <a:p>
            <a:r>
              <a:rPr lang="en-US" dirty="0"/>
              <a:t>‘</a:t>
            </a:r>
            <a:br>
              <a:rPr lang="en-US" dirty="0"/>
            </a:br>
            <a:r>
              <a:rPr lang="en-US" dirty="0"/>
              <a:t/>
            </a:r>
            <a:br>
              <a:rPr lang="en-US" dirty="0"/>
            </a:br>
            <a:r>
              <a:rPr lang="en-US" dirty="0"/>
              <a:t/>
            </a:r>
            <a:br>
              <a:rPr lang="en-US" dirty="0"/>
            </a:br>
            <a:r>
              <a:rPr lang="en-US" dirty="0"/>
              <a:t/>
            </a:r>
            <a:br>
              <a:rPr lang="en-US" dirty="0"/>
            </a:br>
            <a:r>
              <a:rPr lang="en-US" dirty="0"/>
              <a:t>Research Promotion Toolkit: The Process </a:t>
            </a:r>
            <a:r>
              <a:rPr lang="en-US" b="0" dirty="0"/>
              <a:t/>
            </a:r>
            <a:br>
              <a:rPr lang="en-US" b="0" dirty="0"/>
            </a:br>
            <a:r>
              <a:rPr lang="en-US" dirty="0"/>
              <a:t/>
            </a:r>
            <a:br>
              <a:rPr lang="en-US" dirty="0"/>
            </a:br>
            <a:r>
              <a:rPr lang="en-US" dirty="0"/>
              <a:t/>
            </a:r>
            <a:br>
              <a:rPr lang="en-US" dirty="0"/>
            </a:br>
            <a:endParaRPr lang="en-US" b="0" dirty="0"/>
          </a:p>
        </p:txBody>
      </p:sp>
    </p:spTree>
    <p:extLst>
      <p:ext uri="{BB962C8B-B14F-4D97-AF65-F5344CB8AC3E}">
        <p14:creationId xmlns:p14="http://schemas.microsoft.com/office/powerpoint/2010/main" val="3560526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1FFE6A2-3C21-6F46-9011-2DF3B86722C9}"/>
              </a:ext>
            </a:extLst>
          </p:cNvPr>
          <p:cNvSpPr>
            <a:spLocks noGrp="1"/>
          </p:cNvSpPr>
          <p:nvPr>
            <p:ph idx="1"/>
          </p:nvPr>
        </p:nvSpPr>
        <p:spPr>
          <a:xfrm>
            <a:off x="172038" y="1039715"/>
            <a:ext cx="8754413" cy="5175176"/>
          </a:xfrm>
        </p:spPr>
        <p:txBody>
          <a:bodyPr/>
          <a:lstStyle/>
          <a:p>
            <a:pPr marL="0" indent="0">
              <a:buNone/>
            </a:pPr>
            <a:endParaRPr lang="en-US" sz="1300" dirty="0">
              <a:latin typeface="Calibri Light" panose="020F0302020204030204" pitchFamily="34" charset="0"/>
              <a:cs typeface="Calibri Light" panose="020F0302020204030204" pitchFamily="34" charset="0"/>
            </a:endParaRPr>
          </a:p>
          <a:p>
            <a:pPr marL="0" indent="0">
              <a:buNone/>
            </a:pPr>
            <a:endParaRPr lang="en-US" sz="1300"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 xmlns:a16="http://schemas.microsoft.com/office/drawing/2014/main" id="{CEAC5384-5C7A-4D46-BE38-712855ECF77F}"/>
              </a:ext>
            </a:extLst>
          </p:cNvPr>
          <p:cNvSpPr>
            <a:spLocks noGrp="1"/>
          </p:cNvSpPr>
          <p:nvPr>
            <p:ph type="body" sz="quarter" idx="11"/>
          </p:nvPr>
        </p:nvSpPr>
        <p:spPr/>
        <p:txBody>
          <a:bodyPr/>
          <a:lstStyle/>
          <a:p>
            <a:endParaRPr lang="en-US" dirty="0"/>
          </a:p>
        </p:txBody>
      </p:sp>
      <p:sp>
        <p:nvSpPr>
          <p:cNvPr id="5" name="Title 3">
            <a:extLst>
              <a:ext uri="{FF2B5EF4-FFF2-40B4-BE49-F238E27FC236}">
                <a16:creationId xmlns="" xmlns:a16="http://schemas.microsoft.com/office/drawing/2014/main" id="{63688951-7CCD-084A-9FCD-C1614A0307C0}"/>
              </a:ext>
            </a:extLst>
          </p:cNvPr>
          <p:cNvSpPr>
            <a:spLocks noGrp="1"/>
          </p:cNvSpPr>
          <p:nvPr>
            <p:ph type="title"/>
          </p:nvPr>
        </p:nvSpPr>
        <p:spPr/>
        <p:txBody>
          <a:bodyPr/>
          <a:lstStyle/>
          <a:p>
            <a:r>
              <a:rPr lang="en-US" dirty="0"/>
              <a:t>‘</a:t>
            </a:r>
            <a:br>
              <a:rPr lang="en-US" dirty="0"/>
            </a:br>
            <a:r>
              <a:rPr lang="en-US" dirty="0"/>
              <a:t/>
            </a:r>
            <a:br>
              <a:rPr lang="en-US" dirty="0"/>
            </a:br>
            <a:r>
              <a:rPr lang="en-US" dirty="0"/>
              <a:t/>
            </a:r>
            <a:br>
              <a:rPr lang="en-US" dirty="0"/>
            </a:br>
            <a:r>
              <a:rPr lang="en-US" dirty="0"/>
              <a:t/>
            </a:r>
            <a:br>
              <a:rPr lang="en-US" dirty="0"/>
            </a:br>
            <a:r>
              <a:rPr lang="en-US" dirty="0"/>
              <a:t>Promotion Material Options</a:t>
            </a:r>
            <a:r>
              <a:rPr lang="en-US" b="0" dirty="0"/>
              <a:t/>
            </a:r>
            <a:br>
              <a:rPr lang="en-US" b="0" dirty="0"/>
            </a:br>
            <a:r>
              <a:rPr lang="en-US" dirty="0"/>
              <a:t/>
            </a:r>
            <a:br>
              <a:rPr lang="en-US" dirty="0"/>
            </a:br>
            <a:r>
              <a:rPr lang="en-US" dirty="0"/>
              <a:t/>
            </a:r>
            <a:br>
              <a:rPr lang="en-US" dirty="0"/>
            </a:br>
            <a:endParaRPr lang="en-US" b="0" dirty="0"/>
          </a:p>
        </p:txBody>
      </p:sp>
      <p:sp>
        <p:nvSpPr>
          <p:cNvPr id="4" name="TextBox 3">
            <a:extLst>
              <a:ext uri="{FF2B5EF4-FFF2-40B4-BE49-F238E27FC236}">
                <a16:creationId xmlns="" xmlns:a16="http://schemas.microsoft.com/office/drawing/2014/main" id="{C23DE08A-0860-194E-B468-C7D0BBF43457}"/>
              </a:ext>
            </a:extLst>
          </p:cNvPr>
          <p:cNvSpPr txBox="1"/>
          <p:nvPr/>
        </p:nvSpPr>
        <p:spPr>
          <a:xfrm>
            <a:off x="1619480" y="2577947"/>
            <a:ext cx="415498" cy="338554"/>
          </a:xfrm>
          <a:prstGeom prst="rect">
            <a:avLst/>
          </a:prstGeom>
          <a:noFill/>
        </p:spPr>
        <p:txBody>
          <a:bodyPr wrap="none" rtlCol="0">
            <a:spAutoFit/>
          </a:bodyPr>
          <a:lstStyle/>
          <a:p>
            <a:pPr marL="228600" indent="-228600">
              <a:buFont typeface="Wingdings" panose="05000000000000000000" pitchFamily="2" charset="2"/>
              <a:buChar char="§"/>
            </a:pPr>
            <a:endParaRPr lang="en-US" sz="1600" dirty="0" err="1">
              <a:latin typeface="Arial" panose="020B0604020202020204" pitchFamily="34" charset="0"/>
              <a:cs typeface="Arial" panose="020B0604020202020204" pitchFamily="34" charset="0"/>
            </a:endParaRPr>
          </a:p>
        </p:txBody>
      </p:sp>
      <p:sp>
        <p:nvSpPr>
          <p:cNvPr id="7" name="Alternate Process 6">
            <a:extLst>
              <a:ext uri="{FF2B5EF4-FFF2-40B4-BE49-F238E27FC236}">
                <a16:creationId xmlns="" xmlns:a16="http://schemas.microsoft.com/office/drawing/2014/main" id="{B728D0E6-E0C7-EF4B-AC19-60CEBA24452B}"/>
              </a:ext>
            </a:extLst>
          </p:cNvPr>
          <p:cNvSpPr/>
          <p:nvPr/>
        </p:nvSpPr>
        <p:spPr>
          <a:xfrm>
            <a:off x="152438" y="1111701"/>
            <a:ext cx="3200577" cy="639385"/>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b="1" dirty="0">
                <a:solidFill>
                  <a:schemeClr val="tx1"/>
                </a:solidFill>
                <a:cs typeface="Calibri Light" panose="020F0302020204030204" pitchFamily="34" charset="0"/>
              </a:rPr>
              <a:t>Twitter</a:t>
            </a:r>
          </a:p>
        </p:txBody>
      </p:sp>
      <p:sp>
        <p:nvSpPr>
          <p:cNvPr id="8" name="Alternate Process 7">
            <a:extLst>
              <a:ext uri="{FF2B5EF4-FFF2-40B4-BE49-F238E27FC236}">
                <a16:creationId xmlns="" xmlns:a16="http://schemas.microsoft.com/office/drawing/2014/main" id="{6B9CC176-1F67-F649-9F21-43AB7C08B786}"/>
              </a:ext>
            </a:extLst>
          </p:cNvPr>
          <p:cNvSpPr/>
          <p:nvPr/>
        </p:nvSpPr>
        <p:spPr>
          <a:xfrm>
            <a:off x="143867" y="2045475"/>
            <a:ext cx="3750011" cy="729106"/>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b="1" dirty="0">
                <a:solidFill>
                  <a:schemeClr val="tx1"/>
                </a:solidFill>
                <a:cs typeface="Calibri Light" panose="020F0302020204030204" pitchFamily="34" charset="0"/>
              </a:rPr>
              <a:t>Flyer/Postcard/Business Card</a:t>
            </a:r>
          </a:p>
        </p:txBody>
      </p:sp>
      <p:sp>
        <p:nvSpPr>
          <p:cNvPr id="9" name="Alternate Process 8">
            <a:extLst>
              <a:ext uri="{FF2B5EF4-FFF2-40B4-BE49-F238E27FC236}">
                <a16:creationId xmlns="" xmlns:a16="http://schemas.microsoft.com/office/drawing/2014/main" id="{EA4CF5FA-0C97-1D45-8759-EF3329B19E46}"/>
              </a:ext>
            </a:extLst>
          </p:cNvPr>
          <p:cNvSpPr/>
          <p:nvPr/>
        </p:nvSpPr>
        <p:spPr>
          <a:xfrm>
            <a:off x="152438" y="3165641"/>
            <a:ext cx="3491201" cy="672055"/>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b="1" dirty="0">
                <a:solidFill>
                  <a:schemeClr val="tx1"/>
                </a:solidFill>
                <a:cs typeface="Calibri Light" panose="020F0302020204030204" pitchFamily="34" charset="0"/>
              </a:rPr>
              <a:t>Social Media Advertisement</a:t>
            </a:r>
          </a:p>
        </p:txBody>
      </p:sp>
      <p:sp>
        <p:nvSpPr>
          <p:cNvPr id="10" name="Alternate Process 9">
            <a:extLst>
              <a:ext uri="{FF2B5EF4-FFF2-40B4-BE49-F238E27FC236}">
                <a16:creationId xmlns="" xmlns:a16="http://schemas.microsoft.com/office/drawing/2014/main" id="{727CCE3E-7E7D-A946-A90E-ED2BD1E17275}"/>
              </a:ext>
            </a:extLst>
          </p:cNvPr>
          <p:cNvSpPr/>
          <p:nvPr/>
        </p:nvSpPr>
        <p:spPr>
          <a:xfrm>
            <a:off x="148641" y="4192248"/>
            <a:ext cx="4772744" cy="729106"/>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b="1" dirty="0">
                <a:solidFill>
                  <a:schemeClr val="tx1"/>
                </a:solidFill>
                <a:cs typeface="Calibri Light" panose="020F0302020204030204" pitchFamily="34" charset="0"/>
              </a:rPr>
              <a:t>Newspaper/Digital Media Advertisement</a:t>
            </a:r>
          </a:p>
        </p:txBody>
      </p:sp>
      <p:sp>
        <p:nvSpPr>
          <p:cNvPr id="11" name="Alternate Process 10">
            <a:extLst>
              <a:ext uri="{FF2B5EF4-FFF2-40B4-BE49-F238E27FC236}">
                <a16:creationId xmlns="" xmlns:a16="http://schemas.microsoft.com/office/drawing/2014/main" id="{A86EAC15-25BA-7649-A44C-FE0510BC713E}"/>
              </a:ext>
            </a:extLst>
          </p:cNvPr>
          <p:cNvSpPr/>
          <p:nvPr/>
        </p:nvSpPr>
        <p:spPr>
          <a:xfrm>
            <a:off x="159731" y="5297055"/>
            <a:ext cx="3959990" cy="729106"/>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b="1" dirty="0">
                <a:solidFill>
                  <a:schemeClr val="tx1"/>
                </a:solidFill>
                <a:cs typeface="Calibri Light" panose="020F0302020204030204" pitchFamily="34" charset="0"/>
              </a:rPr>
              <a:t>BMC Website &amp; Email Placement</a:t>
            </a:r>
          </a:p>
        </p:txBody>
      </p:sp>
      <p:pic>
        <p:nvPicPr>
          <p:cNvPr id="13" name="Graphic 12" descr="Arrow Right with solid fill">
            <a:extLst>
              <a:ext uri="{FF2B5EF4-FFF2-40B4-BE49-F238E27FC236}">
                <a16:creationId xmlns="" xmlns:a16="http://schemas.microsoft.com/office/drawing/2014/main" id="{8983D4C6-31D3-BD45-B462-363F0453CAC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500152" y="972578"/>
            <a:ext cx="914400" cy="914400"/>
          </a:xfrm>
          <a:prstGeom prst="rect">
            <a:avLst/>
          </a:prstGeom>
        </p:spPr>
      </p:pic>
      <p:pic>
        <p:nvPicPr>
          <p:cNvPr id="14" name="Graphic 13" descr="Arrow Right with solid fill">
            <a:extLst>
              <a:ext uri="{FF2B5EF4-FFF2-40B4-BE49-F238E27FC236}">
                <a16:creationId xmlns="" xmlns:a16="http://schemas.microsoft.com/office/drawing/2014/main" id="{8A547CF4-939B-F241-B2D3-07B23E70A3B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957352" y="1921202"/>
            <a:ext cx="914400" cy="914400"/>
          </a:xfrm>
          <a:prstGeom prst="rect">
            <a:avLst/>
          </a:prstGeom>
        </p:spPr>
      </p:pic>
      <p:pic>
        <p:nvPicPr>
          <p:cNvPr id="15" name="Graphic 14" descr="Arrow Right with solid fill">
            <a:extLst>
              <a:ext uri="{FF2B5EF4-FFF2-40B4-BE49-F238E27FC236}">
                <a16:creationId xmlns="" xmlns:a16="http://schemas.microsoft.com/office/drawing/2014/main" id="{B9F8080F-096A-A64B-BAC9-369781D5F13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744517" y="3044468"/>
            <a:ext cx="914400" cy="914400"/>
          </a:xfrm>
          <a:prstGeom prst="rect">
            <a:avLst/>
          </a:prstGeom>
        </p:spPr>
      </p:pic>
      <p:pic>
        <p:nvPicPr>
          <p:cNvPr id="16" name="Graphic 15" descr="Arrow Right with solid fill">
            <a:extLst>
              <a:ext uri="{FF2B5EF4-FFF2-40B4-BE49-F238E27FC236}">
                <a16:creationId xmlns="" xmlns:a16="http://schemas.microsoft.com/office/drawing/2014/main" id="{53DEE2E8-662D-074B-9FD1-6F9486006DA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983114" y="4099601"/>
            <a:ext cx="914400" cy="914400"/>
          </a:xfrm>
          <a:prstGeom prst="rect">
            <a:avLst/>
          </a:prstGeom>
        </p:spPr>
      </p:pic>
      <p:pic>
        <p:nvPicPr>
          <p:cNvPr id="17" name="Graphic 16" descr="Arrow Right with solid fill">
            <a:extLst>
              <a:ext uri="{FF2B5EF4-FFF2-40B4-BE49-F238E27FC236}">
                <a16:creationId xmlns="" xmlns:a16="http://schemas.microsoft.com/office/drawing/2014/main" id="{79D28A86-976D-8540-B981-C25D9511DF9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201717" y="5175882"/>
            <a:ext cx="914400" cy="914400"/>
          </a:xfrm>
          <a:prstGeom prst="rect">
            <a:avLst/>
          </a:prstGeom>
        </p:spPr>
      </p:pic>
      <p:sp>
        <p:nvSpPr>
          <p:cNvPr id="20" name="TextBox 19">
            <a:extLst>
              <a:ext uri="{FF2B5EF4-FFF2-40B4-BE49-F238E27FC236}">
                <a16:creationId xmlns="" xmlns:a16="http://schemas.microsoft.com/office/drawing/2014/main" id="{F0858975-1254-3E4C-94A2-CE5BC8466FE3}"/>
              </a:ext>
            </a:extLst>
          </p:cNvPr>
          <p:cNvSpPr txBox="1"/>
          <p:nvPr/>
        </p:nvSpPr>
        <p:spPr>
          <a:xfrm>
            <a:off x="4658917" y="1235840"/>
            <a:ext cx="4110208" cy="523220"/>
          </a:xfrm>
          <a:prstGeom prst="rect">
            <a:avLst/>
          </a:prstGeom>
          <a:noFill/>
        </p:spPr>
        <p:txBody>
          <a:bodyPr wrap="square" rtlCol="0">
            <a:spAutoFit/>
          </a:bodyPr>
          <a:lstStyle/>
          <a:p>
            <a:pPr algn="ctr"/>
            <a:r>
              <a:rPr lang="en-US" sz="1400" dirty="0"/>
              <a:t>BMC, BUSM, BUSPH, or BU Dental can post one tweet on behalf of your study.</a:t>
            </a:r>
            <a:endParaRPr lang="en-US" sz="1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 xmlns:a16="http://schemas.microsoft.com/office/drawing/2014/main" id="{A6F36C32-A782-864D-A56C-83ECC6D85C76}"/>
              </a:ext>
            </a:extLst>
          </p:cNvPr>
          <p:cNvSpPr txBox="1"/>
          <p:nvPr/>
        </p:nvSpPr>
        <p:spPr>
          <a:xfrm>
            <a:off x="4583141" y="2095830"/>
            <a:ext cx="4110208" cy="523220"/>
          </a:xfrm>
          <a:prstGeom prst="rect">
            <a:avLst/>
          </a:prstGeom>
          <a:noFill/>
        </p:spPr>
        <p:txBody>
          <a:bodyPr wrap="square" rtlCol="0">
            <a:spAutoFit/>
          </a:bodyPr>
          <a:lstStyle/>
          <a:p>
            <a:pPr algn="ctr"/>
            <a:r>
              <a:rPr lang="en-US" sz="1400" dirty="0"/>
              <a:t>Budget: $150-175 to print 100 copies on professional paper. $0 to print internally.</a:t>
            </a:r>
            <a:endParaRPr lang="en-US" sz="14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 xmlns:a16="http://schemas.microsoft.com/office/drawing/2014/main" id="{A1C9BDB6-54EE-864B-9AC8-EA2B4B54EB6C}"/>
              </a:ext>
            </a:extLst>
          </p:cNvPr>
          <p:cNvSpPr/>
          <p:nvPr/>
        </p:nvSpPr>
        <p:spPr>
          <a:xfrm>
            <a:off x="4973569" y="3054906"/>
            <a:ext cx="4117632" cy="954107"/>
          </a:xfrm>
          <a:prstGeom prst="rect">
            <a:avLst/>
          </a:prstGeom>
        </p:spPr>
        <p:txBody>
          <a:bodyPr wrap="square">
            <a:spAutoFit/>
          </a:bodyPr>
          <a:lstStyle/>
          <a:p>
            <a:pPr algn="ctr"/>
            <a:r>
              <a:rPr lang="en-US" sz="1400" dirty="0"/>
              <a:t>Budget: $1,000 for 6-week pilot campaign with the potential reach of 75,000 to 250,000 depending on the target audience. 100% of funds will go to the advertising. No additional fee for placement.</a:t>
            </a:r>
          </a:p>
        </p:txBody>
      </p:sp>
      <p:sp>
        <p:nvSpPr>
          <p:cNvPr id="23" name="TextBox 22">
            <a:extLst>
              <a:ext uri="{FF2B5EF4-FFF2-40B4-BE49-F238E27FC236}">
                <a16:creationId xmlns="" xmlns:a16="http://schemas.microsoft.com/office/drawing/2014/main" id="{8187E63B-A04E-CA4A-87E3-A9300B236E4D}"/>
              </a:ext>
            </a:extLst>
          </p:cNvPr>
          <p:cNvSpPr txBox="1"/>
          <p:nvPr/>
        </p:nvSpPr>
        <p:spPr>
          <a:xfrm>
            <a:off x="5897514" y="4275337"/>
            <a:ext cx="3110933" cy="738664"/>
          </a:xfrm>
          <a:prstGeom prst="rect">
            <a:avLst/>
          </a:prstGeom>
          <a:noFill/>
        </p:spPr>
        <p:txBody>
          <a:bodyPr wrap="square" rtlCol="0">
            <a:spAutoFit/>
          </a:bodyPr>
          <a:lstStyle/>
          <a:p>
            <a:pPr algn="ctr"/>
            <a:r>
              <a:rPr lang="en-US" sz="1400" dirty="0"/>
              <a:t>Budget: $500-$15K (very wide range depending on your audience, placements, </a:t>
            </a:r>
            <a:r>
              <a:rPr lang="en-US" sz="1400" dirty="0" err="1"/>
              <a:t>etc</a:t>
            </a:r>
            <a:r>
              <a:rPr lang="en-US" sz="1400" dirty="0"/>
              <a:t>).</a:t>
            </a:r>
            <a:endParaRPr lang="en-US" sz="1400"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 xmlns:a16="http://schemas.microsoft.com/office/drawing/2014/main" id="{3F811D31-D4A3-3440-9C81-B67F9B6FDB34}"/>
              </a:ext>
            </a:extLst>
          </p:cNvPr>
          <p:cNvSpPr/>
          <p:nvPr/>
        </p:nvSpPr>
        <p:spPr>
          <a:xfrm>
            <a:off x="5060026" y="5135928"/>
            <a:ext cx="4117632" cy="1169551"/>
          </a:xfrm>
          <a:prstGeom prst="rect">
            <a:avLst/>
          </a:prstGeom>
        </p:spPr>
        <p:txBody>
          <a:bodyPr wrap="square">
            <a:spAutoFit/>
          </a:bodyPr>
          <a:lstStyle/>
          <a:p>
            <a:pPr algn="ctr"/>
            <a:r>
              <a:rPr lang="en-US" sz="1400" dirty="0"/>
              <a:t>Study listed on </a:t>
            </a:r>
            <a:r>
              <a:rPr lang="en-US" sz="1400" dirty="0" err="1"/>
              <a:t>bmc.org</a:t>
            </a:r>
            <a:r>
              <a:rPr lang="en-US" sz="1400" dirty="0"/>
              <a:t>, “The Week Ahead” email newsletter, BUMC News &amp; Events email, or post your study on BU CTSI’s Study Finder, which lists studies for public view, both for recruitment purposes and/or general publicity &amp; collaboration.</a:t>
            </a:r>
          </a:p>
        </p:txBody>
      </p:sp>
    </p:spTree>
    <p:extLst>
      <p:ext uri="{BB962C8B-B14F-4D97-AF65-F5344CB8AC3E}">
        <p14:creationId xmlns:p14="http://schemas.microsoft.com/office/powerpoint/2010/main" val="1552672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FACB7B4A-0B1D-6D4F-90A1-45D67E22DD58}"/>
              </a:ext>
            </a:extLst>
          </p:cNvPr>
          <p:cNvSpPr>
            <a:spLocks noGrp="1"/>
          </p:cNvSpPr>
          <p:nvPr>
            <p:ph type="body" sz="quarter" idx="11"/>
          </p:nvPr>
        </p:nvSpPr>
        <p:spPr/>
        <p:txBody>
          <a:bodyPr/>
          <a:lstStyle/>
          <a:p>
            <a:endParaRPr lang="en-US"/>
          </a:p>
        </p:txBody>
      </p:sp>
      <p:sp>
        <p:nvSpPr>
          <p:cNvPr id="4" name="Title 3">
            <a:extLst>
              <a:ext uri="{FF2B5EF4-FFF2-40B4-BE49-F238E27FC236}">
                <a16:creationId xmlns="" xmlns:a16="http://schemas.microsoft.com/office/drawing/2014/main" id="{2D602E57-7833-3047-8D1D-7F2E14AD11E2}"/>
              </a:ext>
            </a:extLst>
          </p:cNvPr>
          <p:cNvSpPr>
            <a:spLocks noGrp="1"/>
          </p:cNvSpPr>
          <p:nvPr>
            <p:ph type="title"/>
          </p:nvPr>
        </p:nvSpPr>
        <p:spPr>
          <a:xfrm>
            <a:off x="173830" y="287778"/>
            <a:ext cx="8752621" cy="634999"/>
          </a:xfrm>
        </p:spPr>
        <p:txBody>
          <a:bodyPr/>
          <a:lstStyle/>
          <a:p>
            <a:r>
              <a:rPr lang="en-US" dirty="0"/>
              <a:t>Total Research Studies: 6/1/2020 – 6/30/2021</a:t>
            </a:r>
          </a:p>
        </p:txBody>
      </p:sp>
      <p:sp>
        <p:nvSpPr>
          <p:cNvPr id="5" name="Content Placeholder 1">
            <a:extLst>
              <a:ext uri="{FF2B5EF4-FFF2-40B4-BE49-F238E27FC236}">
                <a16:creationId xmlns="" xmlns:a16="http://schemas.microsoft.com/office/drawing/2014/main" id="{156D86A9-E212-6143-96D5-794D177C45AC}"/>
              </a:ext>
            </a:extLst>
          </p:cNvPr>
          <p:cNvSpPr>
            <a:spLocks noGrp="1"/>
          </p:cNvSpPr>
          <p:nvPr>
            <p:ph idx="1"/>
          </p:nvPr>
        </p:nvSpPr>
        <p:spPr>
          <a:xfrm>
            <a:off x="2390775" y="1643737"/>
            <a:ext cx="4362448" cy="1222870"/>
          </a:xfrm>
        </p:spPr>
        <p:txBody>
          <a:bodyPr/>
          <a:lstStyle/>
          <a:p>
            <a:pPr marL="0" indent="0" fontAlgn="base">
              <a:buNone/>
            </a:pPr>
            <a:endParaRPr lang="en-US" b="1" dirty="0">
              <a:latin typeface="+mj-lt"/>
              <a:cs typeface="Calibri Light" panose="020F0302020204030204" pitchFamily="34" charset="0"/>
            </a:endParaRPr>
          </a:p>
          <a:p>
            <a:pPr marL="0" indent="0" algn="ctr" fontAlgn="base">
              <a:buNone/>
            </a:pPr>
            <a:r>
              <a:rPr lang="en-US" b="1" dirty="0">
                <a:latin typeface="+mj-lt"/>
                <a:cs typeface="Calibri Light" panose="020F0302020204030204" pitchFamily="34" charset="0"/>
              </a:rPr>
              <a:t>Average turn-around time: 1-2 weeks (depending on study team’s efficiency in creating promotional materials)</a:t>
            </a:r>
          </a:p>
        </p:txBody>
      </p:sp>
      <p:sp>
        <p:nvSpPr>
          <p:cNvPr id="8" name="Alternate Process 7">
            <a:extLst>
              <a:ext uri="{FF2B5EF4-FFF2-40B4-BE49-F238E27FC236}">
                <a16:creationId xmlns="" xmlns:a16="http://schemas.microsoft.com/office/drawing/2014/main" id="{082129B1-869B-244F-AE88-D66418DDBF3B}"/>
              </a:ext>
            </a:extLst>
          </p:cNvPr>
          <p:cNvSpPr/>
          <p:nvPr/>
        </p:nvSpPr>
        <p:spPr>
          <a:xfrm>
            <a:off x="2297016" y="1111914"/>
            <a:ext cx="4549967" cy="73813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b="1" dirty="0">
                <a:solidFill>
                  <a:schemeClr val="tx1"/>
                </a:solidFill>
                <a:cs typeface="Calibri Light" panose="020F0302020204030204" pitchFamily="34" charset="0"/>
              </a:rPr>
              <a:t>Number of studies services: 166</a:t>
            </a:r>
          </a:p>
        </p:txBody>
      </p:sp>
      <p:sp>
        <p:nvSpPr>
          <p:cNvPr id="10" name="Alternate Process 9">
            <a:extLst>
              <a:ext uri="{FF2B5EF4-FFF2-40B4-BE49-F238E27FC236}">
                <a16:creationId xmlns="" xmlns:a16="http://schemas.microsoft.com/office/drawing/2014/main" id="{8E6469EE-D8A8-994E-97E6-6C1D505806FA}"/>
              </a:ext>
            </a:extLst>
          </p:cNvPr>
          <p:cNvSpPr/>
          <p:nvPr/>
        </p:nvSpPr>
        <p:spPr>
          <a:xfrm>
            <a:off x="173830" y="3004011"/>
            <a:ext cx="3241399" cy="47780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b="1" dirty="0">
                <a:solidFill>
                  <a:schemeClr val="tx1"/>
                </a:solidFill>
                <a:cs typeface="Calibri Light" panose="020F0302020204030204" pitchFamily="34" charset="0"/>
              </a:rPr>
              <a:t>Social media posts/ads: 28</a:t>
            </a:r>
          </a:p>
        </p:txBody>
      </p:sp>
      <p:sp>
        <p:nvSpPr>
          <p:cNvPr id="11" name="Alternate Process 10">
            <a:extLst>
              <a:ext uri="{FF2B5EF4-FFF2-40B4-BE49-F238E27FC236}">
                <a16:creationId xmlns="" xmlns:a16="http://schemas.microsoft.com/office/drawing/2014/main" id="{F387A0FC-F551-E247-81ED-37FAD15ACF59}"/>
              </a:ext>
            </a:extLst>
          </p:cNvPr>
          <p:cNvSpPr/>
          <p:nvPr/>
        </p:nvSpPr>
        <p:spPr>
          <a:xfrm>
            <a:off x="5724768" y="3004011"/>
            <a:ext cx="3201683" cy="47780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b="1" dirty="0">
                <a:solidFill>
                  <a:schemeClr val="tx1"/>
                </a:solidFill>
                <a:cs typeface="Calibri Light" panose="020F0302020204030204" pitchFamily="34" charset="0"/>
              </a:rPr>
              <a:t>Flyers and postcards: 105</a:t>
            </a:r>
          </a:p>
        </p:txBody>
      </p:sp>
      <p:sp>
        <p:nvSpPr>
          <p:cNvPr id="13" name="Alternate Process 12">
            <a:extLst>
              <a:ext uri="{FF2B5EF4-FFF2-40B4-BE49-F238E27FC236}">
                <a16:creationId xmlns="" xmlns:a16="http://schemas.microsoft.com/office/drawing/2014/main" id="{BF99D517-746D-7844-AF25-ECA85308D9DF}"/>
              </a:ext>
            </a:extLst>
          </p:cNvPr>
          <p:cNvSpPr/>
          <p:nvPr/>
        </p:nvSpPr>
        <p:spPr>
          <a:xfrm>
            <a:off x="3095111" y="3730020"/>
            <a:ext cx="2910058" cy="47780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b="1" dirty="0">
                <a:solidFill>
                  <a:schemeClr val="tx1"/>
                </a:solidFill>
                <a:cs typeface="Calibri Light" panose="020F0302020204030204" pitchFamily="34" charset="0"/>
              </a:rPr>
              <a:t>Sponsored-supplied: 33</a:t>
            </a:r>
          </a:p>
        </p:txBody>
      </p:sp>
      <p:pic>
        <p:nvPicPr>
          <p:cNvPr id="17" name="Graphic 16" descr="Line arrow: Counter-clockwise curve with solid fill">
            <a:extLst>
              <a:ext uri="{FF2B5EF4-FFF2-40B4-BE49-F238E27FC236}">
                <a16:creationId xmlns="" xmlns:a16="http://schemas.microsoft.com/office/drawing/2014/main" id="{1FBB2A41-B71B-0C4F-81E8-AB2B211F9C1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2562945" flipH="1" flipV="1">
            <a:off x="897966" y="1349026"/>
            <a:ext cx="1521560" cy="1521560"/>
          </a:xfrm>
          <a:prstGeom prst="rect">
            <a:avLst/>
          </a:prstGeom>
        </p:spPr>
      </p:pic>
      <p:pic>
        <p:nvPicPr>
          <p:cNvPr id="20" name="Graphic 19" descr="Line arrow: Counter-clockwise curve with solid fill">
            <a:extLst>
              <a:ext uri="{FF2B5EF4-FFF2-40B4-BE49-F238E27FC236}">
                <a16:creationId xmlns="" xmlns:a16="http://schemas.microsoft.com/office/drawing/2014/main" id="{7DA82874-0600-B44A-A7EF-A6092F0A275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18998454" flipV="1">
            <a:off x="6616342" y="1392891"/>
            <a:ext cx="1681176" cy="1433828"/>
          </a:xfrm>
          <a:prstGeom prst="rect">
            <a:avLst/>
          </a:prstGeom>
        </p:spPr>
      </p:pic>
      <p:pic>
        <p:nvPicPr>
          <p:cNvPr id="6" name="Picture 5" descr="A picture containing text, person, indoor&#10;&#10;Description automatically generated">
            <a:extLst>
              <a:ext uri="{FF2B5EF4-FFF2-40B4-BE49-F238E27FC236}">
                <a16:creationId xmlns="" xmlns:a16="http://schemas.microsoft.com/office/drawing/2014/main" id="{8D52CBFB-FD41-C544-B85C-45AD46A20012}"/>
              </a:ext>
            </a:extLst>
          </p:cNvPr>
          <p:cNvPicPr>
            <a:picLocks noChangeAspect="1"/>
          </p:cNvPicPr>
          <p:nvPr/>
        </p:nvPicPr>
        <p:blipFill>
          <a:blip r:embed="rId4"/>
          <a:stretch>
            <a:fillRect/>
          </a:stretch>
        </p:blipFill>
        <p:spPr>
          <a:xfrm>
            <a:off x="173830" y="4302380"/>
            <a:ext cx="3995475" cy="1990311"/>
          </a:xfrm>
          <a:prstGeom prst="rect">
            <a:avLst/>
          </a:prstGeom>
        </p:spPr>
      </p:pic>
      <p:pic>
        <p:nvPicPr>
          <p:cNvPr id="9" name="Picture 8" descr="Graphical user interface, website&#10;&#10;Description automatically generated">
            <a:extLst>
              <a:ext uri="{FF2B5EF4-FFF2-40B4-BE49-F238E27FC236}">
                <a16:creationId xmlns="" xmlns:a16="http://schemas.microsoft.com/office/drawing/2014/main" id="{0382C5A0-CA21-AD42-B854-1ACD3A1609AF}"/>
              </a:ext>
            </a:extLst>
          </p:cNvPr>
          <p:cNvPicPr>
            <a:picLocks noChangeAspect="1"/>
          </p:cNvPicPr>
          <p:nvPr/>
        </p:nvPicPr>
        <p:blipFill>
          <a:blip r:embed="rId5"/>
          <a:stretch>
            <a:fillRect/>
          </a:stretch>
        </p:blipFill>
        <p:spPr>
          <a:xfrm>
            <a:off x="6194763" y="3600386"/>
            <a:ext cx="2169437" cy="2786129"/>
          </a:xfrm>
          <a:prstGeom prst="rect">
            <a:avLst/>
          </a:prstGeom>
        </p:spPr>
      </p:pic>
    </p:spTree>
    <p:extLst>
      <p:ext uri="{BB962C8B-B14F-4D97-AF65-F5344CB8AC3E}">
        <p14:creationId xmlns:p14="http://schemas.microsoft.com/office/powerpoint/2010/main" val="2207110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FACB7B4A-0B1D-6D4F-90A1-45D67E22DD58}"/>
              </a:ext>
            </a:extLst>
          </p:cNvPr>
          <p:cNvSpPr>
            <a:spLocks noGrp="1"/>
          </p:cNvSpPr>
          <p:nvPr>
            <p:ph type="body" sz="quarter" idx="11"/>
          </p:nvPr>
        </p:nvSpPr>
        <p:spPr/>
        <p:txBody>
          <a:bodyPr/>
          <a:lstStyle/>
          <a:p>
            <a:endParaRPr lang="en-US"/>
          </a:p>
        </p:txBody>
      </p:sp>
      <p:sp>
        <p:nvSpPr>
          <p:cNvPr id="4" name="Title 3">
            <a:extLst>
              <a:ext uri="{FF2B5EF4-FFF2-40B4-BE49-F238E27FC236}">
                <a16:creationId xmlns="" xmlns:a16="http://schemas.microsoft.com/office/drawing/2014/main" id="{2D602E57-7833-3047-8D1D-7F2E14AD11E2}"/>
              </a:ext>
            </a:extLst>
          </p:cNvPr>
          <p:cNvSpPr>
            <a:spLocks noGrp="1"/>
          </p:cNvSpPr>
          <p:nvPr>
            <p:ph type="title"/>
          </p:nvPr>
        </p:nvSpPr>
        <p:spPr>
          <a:xfrm>
            <a:off x="173830" y="287778"/>
            <a:ext cx="8752621" cy="634999"/>
          </a:xfrm>
        </p:spPr>
        <p:txBody>
          <a:bodyPr/>
          <a:lstStyle/>
          <a:p>
            <a:r>
              <a:rPr lang="en-US" dirty="0" err="1"/>
              <a:t>LucidPress</a:t>
            </a:r>
            <a:r>
              <a:rPr lang="en-US" dirty="0"/>
              <a:t>: Templates</a:t>
            </a:r>
          </a:p>
        </p:txBody>
      </p:sp>
      <p:pic>
        <p:nvPicPr>
          <p:cNvPr id="12" name="Content Placeholder 11" descr="Graphical user interface, application&#10;&#10;Description automatically generated">
            <a:extLst>
              <a:ext uri="{FF2B5EF4-FFF2-40B4-BE49-F238E27FC236}">
                <a16:creationId xmlns="" xmlns:a16="http://schemas.microsoft.com/office/drawing/2014/main" id="{51DE22EE-2558-3E41-AC19-F9AC266C10A6}"/>
              </a:ext>
            </a:extLst>
          </p:cNvPr>
          <p:cNvPicPr>
            <a:picLocks noGrp="1" noChangeAspect="1"/>
          </p:cNvPicPr>
          <p:nvPr>
            <p:ph idx="1"/>
          </p:nvPr>
        </p:nvPicPr>
        <p:blipFill>
          <a:blip r:embed="rId2"/>
          <a:stretch>
            <a:fillRect/>
          </a:stretch>
        </p:blipFill>
        <p:spPr>
          <a:xfrm>
            <a:off x="273006" y="1538147"/>
            <a:ext cx="8597988" cy="4335897"/>
          </a:xfrm>
        </p:spPr>
      </p:pic>
      <p:sp>
        <p:nvSpPr>
          <p:cNvPr id="14" name="TextBox 13">
            <a:extLst>
              <a:ext uri="{FF2B5EF4-FFF2-40B4-BE49-F238E27FC236}">
                <a16:creationId xmlns="" xmlns:a16="http://schemas.microsoft.com/office/drawing/2014/main" id="{A673F3C3-3B2B-C04D-82CF-BA863FD58406}"/>
              </a:ext>
            </a:extLst>
          </p:cNvPr>
          <p:cNvSpPr txBox="1"/>
          <p:nvPr/>
        </p:nvSpPr>
        <p:spPr>
          <a:xfrm>
            <a:off x="173830" y="1061185"/>
            <a:ext cx="794303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There are over </a:t>
            </a:r>
            <a:r>
              <a:rPr lang="en-US" sz="1600" b="1" dirty="0">
                <a:latin typeface="Arial" panose="020B0604020202020204" pitchFamily="34" charset="0"/>
                <a:cs typeface="Arial" panose="020B0604020202020204" pitchFamily="34" charset="0"/>
              </a:rPr>
              <a:t>50 templates </a:t>
            </a:r>
            <a:r>
              <a:rPr lang="en-US" sz="1600" dirty="0">
                <a:latin typeface="Arial" panose="020B0604020202020204" pitchFamily="34" charset="0"/>
                <a:cs typeface="Arial" panose="020B0604020202020204" pitchFamily="34" charset="0"/>
              </a:rPr>
              <a:t>available for our research studies to choose from…</a:t>
            </a:r>
          </a:p>
        </p:txBody>
      </p:sp>
    </p:spTree>
    <p:extLst>
      <p:ext uri="{BB962C8B-B14F-4D97-AF65-F5344CB8AC3E}">
        <p14:creationId xmlns:p14="http://schemas.microsoft.com/office/powerpoint/2010/main" val="494372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75D5D5D1-F727-194D-B035-9395BFB767B0}"/>
              </a:ext>
            </a:extLst>
          </p:cNvPr>
          <p:cNvSpPr>
            <a:spLocks noGrp="1"/>
          </p:cNvSpPr>
          <p:nvPr>
            <p:ph type="body" sz="quarter" idx="11"/>
          </p:nvPr>
        </p:nvSpPr>
        <p:spPr/>
        <p:txBody>
          <a:bodyPr/>
          <a:lstStyle/>
          <a:p>
            <a:endParaRPr lang="en-US"/>
          </a:p>
        </p:txBody>
      </p:sp>
      <p:sp>
        <p:nvSpPr>
          <p:cNvPr id="4" name="Title 3">
            <a:extLst>
              <a:ext uri="{FF2B5EF4-FFF2-40B4-BE49-F238E27FC236}">
                <a16:creationId xmlns="" xmlns:a16="http://schemas.microsoft.com/office/drawing/2014/main" id="{A1EBFECE-0CC0-9E47-82A8-FE08AD2B80AD}"/>
              </a:ext>
            </a:extLst>
          </p:cNvPr>
          <p:cNvSpPr>
            <a:spLocks noGrp="1"/>
          </p:cNvSpPr>
          <p:nvPr>
            <p:ph type="title"/>
          </p:nvPr>
        </p:nvSpPr>
        <p:spPr/>
        <p:txBody>
          <a:bodyPr/>
          <a:lstStyle/>
          <a:p>
            <a:r>
              <a:rPr lang="en-US" dirty="0" err="1"/>
              <a:t>LucidPress</a:t>
            </a:r>
            <a:r>
              <a:rPr lang="en-US" dirty="0"/>
              <a:t>: Template Options</a:t>
            </a:r>
          </a:p>
        </p:txBody>
      </p:sp>
      <p:pic>
        <p:nvPicPr>
          <p:cNvPr id="6" name="Picture 5" descr="Graphical user interface, application, website&#10;&#10;Description automatically generated">
            <a:extLst>
              <a:ext uri="{FF2B5EF4-FFF2-40B4-BE49-F238E27FC236}">
                <a16:creationId xmlns="" xmlns:a16="http://schemas.microsoft.com/office/drawing/2014/main" id="{15B797BC-1C82-EF4D-A792-4989389392E2}"/>
              </a:ext>
            </a:extLst>
          </p:cNvPr>
          <p:cNvPicPr>
            <a:picLocks noChangeAspect="1"/>
          </p:cNvPicPr>
          <p:nvPr/>
        </p:nvPicPr>
        <p:blipFill>
          <a:blip r:embed="rId2"/>
          <a:stretch>
            <a:fillRect/>
          </a:stretch>
        </p:blipFill>
        <p:spPr>
          <a:xfrm>
            <a:off x="-1" y="2017942"/>
            <a:ext cx="4533771" cy="3019359"/>
          </a:xfrm>
          <a:prstGeom prst="rect">
            <a:avLst/>
          </a:prstGeom>
        </p:spPr>
      </p:pic>
      <p:pic>
        <p:nvPicPr>
          <p:cNvPr id="8" name="Picture 7" descr="Graphical user interface, application&#10;&#10;Description automatically generated">
            <a:extLst>
              <a:ext uri="{FF2B5EF4-FFF2-40B4-BE49-F238E27FC236}">
                <a16:creationId xmlns="" xmlns:a16="http://schemas.microsoft.com/office/drawing/2014/main" id="{9BE5EA5D-439F-9841-8B86-9C009615175E}"/>
              </a:ext>
            </a:extLst>
          </p:cNvPr>
          <p:cNvPicPr>
            <a:picLocks noChangeAspect="1"/>
          </p:cNvPicPr>
          <p:nvPr/>
        </p:nvPicPr>
        <p:blipFill>
          <a:blip r:embed="rId3"/>
          <a:stretch>
            <a:fillRect/>
          </a:stretch>
        </p:blipFill>
        <p:spPr>
          <a:xfrm>
            <a:off x="4533770" y="2017942"/>
            <a:ext cx="4610230" cy="3020495"/>
          </a:xfrm>
          <a:prstGeom prst="rect">
            <a:avLst/>
          </a:prstGeom>
        </p:spPr>
      </p:pic>
    </p:spTree>
    <p:extLst>
      <p:ext uri="{BB962C8B-B14F-4D97-AF65-F5344CB8AC3E}">
        <p14:creationId xmlns:p14="http://schemas.microsoft.com/office/powerpoint/2010/main" val="1844071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F3F616DB-1364-E54A-9B65-4DC144875BE4}"/>
              </a:ext>
            </a:extLst>
          </p:cNvPr>
          <p:cNvSpPr>
            <a:spLocks noGrp="1"/>
          </p:cNvSpPr>
          <p:nvPr>
            <p:ph type="body" sz="quarter" idx="11"/>
          </p:nvPr>
        </p:nvSpPr>
        <p:spPr/>
        <p:txBody>
          <a:bodyPr/>
          <a:lstStyle/>
          <a:p>
            <a:endParaRPr lang="en-US"/>
          </a:p>
        </p:txBody>
      </p:sp>
      <p:sp>
        <p:nvSpPr>
          <p:cNvPr id="4" name="Title 3">
            <a:extLst>
              <a:ext uri="{FF2B5EF4-FFF2-40B4-BE49-F238E27FC236}">
                <a16:creationId xmlns="" xmlns:a16="http://schemas.microsoft.com/office/drawing/2014/main" id="{43AF4889-42B5-2142-A2CE-466DD596B2E7}"/>
              </a:ext>
            </a:extLst>
          </p:cNvPr>
          <p:cNvSpPr>
            <a:spLocks noGrp="1"/>
          </p:cNvSpPr>
          <p:nvPr>
            <p:ph type="title"/>
          </p:nvPr>
        </p:nvSpPr>
        <p:spPr/>
        <p:txBody>
          <a:bodyPr/>
          <a:lstStyle/>
          <a:p>
            <a:r>
              <a:rPr lang="en-US" dirty="0" err="1"/>
              <a:t>LucidPress</a:t>
            </a:r>
            <a:r>
              <a:rPr lang="en-US" dirty="0"/>
              <a:t>: Design Interface</a:t>
            </a:r>
          </a:p>
        </p:txBody>
      </p:sp>
      <p:pic>
        <p:nvPicPr>
          <p:cNvPr id="6" name="Picture 5" descr="Graphical user interface, text&#10;&#10;Description automatically generated">
            <a:extLst>
              <a:ext uri="{FF2B5EF4-FFF2-40B4-BE49-F238E27FC236}">
                <a16:creationId xmlns="" xmlns:a16="http://schemas.microsoft.com/office/drawing/2014/main" id="{3F875346-7B8D-B843-9F3E-0280E40B2D7A}"/>
              </a:ext>
            </a:extLst>
          </p:cNvPr>
          <p:cNvPicPr>
            <a:picLocks noChangeAspect="1"/>
          </p:cNvPicPr>
          <p:nvPr/>
        </p:nvPicPr>
        <p:blipFill>
          <a:blip r:embed="rId2"/>
          <a:stretch>
            <a:fillRect/>
          </a:stretch>
        </p:blipFill>
        <p:spPr>
          <a:xfrm>
            <a:off x="0" y="1316330"/>
            <a:ext cx="9144000" cy="4225339"/>
          </a:xfrm>
          <a:prstGeom prst="rect">
            <a:avLst/>
          </a:prstGeom>
        </p:spPr>
      </p:pic>
    </p:spTree>
    <p:extLst>
      <p:ext uri="{BB962C8B-B14F-4D97-AF65-F5344CB8AC3E}">
        <p14:creationId xmlns:p14="http://schemas.microsoft.com/office/powerpoint/2010/main" val="2310098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5875" y="3105356"/>
            <a:ext cx="6074486" cy="1286340"/>
          </a:xfrm>
        </p:spPr>
        <p:txBody>
          <a:bodyPr/>
          <a:lstStyle/>
          <a:p>
            <a:r>
              <a:rPr lang="en-US" dirty="0"/>
              <a:t>Research Operations and FIS updates</a:t>
            </a:r>
          </a:p>
        </p:txBody>
      </p:sp>
    </p:spTree>
    <p:extLst>
      <p:ext uri="{BB962C8B-B14F-4D97-AF65-F5344CB8AC3E}">
        <p14:creationId xmlns:p14="http://schemas.microsoft.com/office/powerpoint/2010/main" val="68569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FACB7B4A-0B1D-6D4F-90A1-45D67E22DD58}"/>
              </a:ext>
            </a:extLst>
          </p:cNvPr>
          <p:cNvSpPr>
            <a:spLocks noGrp="1"/>
          </p:cNvSpPr>
          <p:nvPr>
            <p:ph type="body" sz="quarter" idx="11"/>
          </p:nvPr>
        </p:nvSpPr>
        <p:spPr/>
        <p:txBody>
          <a:bodyPr/>
          <a:lstStyle/>
          <a:p>
            <a:endParaRPr lang="en-US"/>
          </a:p>
        </p:txBody>
      </p:sp>
      <p:sp>
        <p:nvSpPr>
          <p:cNvPr id="4" name="Title 3">
            <a:extLst>
              <a:ext uri="{FF2B5EF4-FFF2-40B4-BE49-F238E27FC236}">
                <a16:creationId xmlns="" xmlns:a16="http://schemas.microsoft.com/office/drawing/2014/main" id="{2D602E57-7833-3047-8D1D-7F2E14AD11E2}"/>
              </a:ext>
            </a:extLst>
          </p:cNvPr>
          <p:cNvSpPr>
            <a:spLocks noGrp="1"/>
          </p:cNvSpPr>
          <p:nvPr>
            <p:ph type="title"/>
          </p:nvPr>
        </p:nvSpPr>
        <p:spPr>
          <a:xfrm>
            <a:off x="173830" y="287778"/>
            <a:ext cx="8752621" cy="634999"/>
          </a:xfrm>
        </p:spPr>
        <p:txBody>
          <a:bodyPr/>
          <a:lstStyle/>
          <a:p>
            <a:r>
              <a:rPr lang="en-US" dirty="0" err="1"/>
              <a:t>LucidPress</a:t>
            </a:r>
            <a:r>
              <a:rPr lang="en-US" dirty="0"/>
              <a:t>: Before and After</a:t>
            </a:r>
          </a:p>
        </p:txBody>
      </p:sp>
      <p:pic>
        <p:nvPicPr>
          <p:cNvPr id="6" name="Picture 5" descr="Graphical user interface, website&#10;&#10;Description automatically generated">
            <a:extLst>
              <a:ext uri="{FF2B5EF4-FFF2-40B4-BE49-F238E27FC236}">
                <a16:creationId xmlns="" xmlns:a16="http://schemas.microsoft.com/office/drawing/2014/main" id="{9B7B9A70-613C-CA48-AD49-D86B9BEDF963}"/>
              </a:ext>
            </a:extLst>
          </p:cNvPr>
          <p:cNvPicPr>
            <a:picLocks noChangeAspect="1"/>
          </p:cNvPicPr>
          <p:nvPr/>
        </p:nvPicPr>
        <p:blipFill>
          <a:blip r:embed="rId2"/>
          <a:stretch>
            <a:fillRect/>
          </a:stretch>
        </p:blipFill>
        <p:spPr>
          <a:xfrm>
            <a:off x="4870674" y="1290736"/>
            <a:ext cx="3894359" cy="5001384"/>
          </a:xfrm>
          <a:prstGeom prst="rect">
            <a:avLst/>
          </a:prstGeom>
        </p:spPr>
      </p:pic>
      <p:pic>
        <p:nvPicPr>
          <p:cNvPr id="8" name="Picture 7" descr="Website&#10;&#10;Description automatically generated">
            <a:extLst>
              <a:ext uri="{FF2B5EF4-FFF2-40B4-BE49-F238E27FC236}">
                <a16:creationId xmlns="" xmlns:a16="http://schemas.microsoft.com/office/drawing/2014/main" id="{A472C2A6-FC36-4C45-B0CE-91AC16718899}"/>
              </a:ext>
            </a:extLst>
          </p:cNvPr>
          <p:cNvPicPr>
            <a:picLocks noChangeAspect="1"/>
          </p:cNvPicPr>
          <p:nvPr/>
        </p:nvPicPr>
        <p:blipFill>
          <a:blip r:embed="rId3"/>
          <a:stretch>
            <a:fillRect/>
          </a:stretch>
        </p:blipFill>
        <p:spPr>
          <a:xfrm>
            <a:off x="572699" y="1290736"/>
            <a:ext cx="3864707" cy="5001385"/>
          </a:xfrm>
          <a:prstGeom prst="rect">
            <a:avLst/>
          </a:prstGeom>
        </p:spPr>
      </p:pic>
    </p:spTree>
    <p:extLst>
      <p:ext uri="{BB962C8B-B14F-4D97-AF65-F5344CB8AC3E}">
        <p14:creationId xmlns:p14="http://schemas.microsoft.com/office/powerpoint/2010/main" val="3762183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FACB7B4A-0B1D-6D4F-90A1-45D67E22DD58}"/>
              </a:ext>
            </a:extLst>
          </p:cNvPr>
          <p:cNvSpPr>
            <a:spLocks noGrp="1"/>
          </p:cNvSpPr>
          <p:nvPr>
            <p:ph type="body" sz="quarter" idx="11"/>
          </p:nvPr>
        </p:nvSpPr>
        <p:spPr/>
        <p:txBody>
          <a:bodyPr/>
          <a:lstStyle/>
          <a:p>
            <a:endParaRPr lang="en-US"/>
          </a:p>
        </p:txBody>
      </p:sp>
      <p:sp>
        <p:nvSpPr>
          <p:cNvPr id="4" name="Title 3">
            <a:extLst>
              <a:ext uri="{FF2B5EF4-FFF2-40B4-BE49-F238E27FC236}">
                <a16:creationId xmlns="" xmlns:a16="http://schemas.microsoft.com/office/drawing/2014/main" id="{2D602E57-7833-3047-8D1D-7F2E14AD11E2}"/>
              </a:ext>
            </a:extLst>
          </p:cNvPr>
          <p:cNvSpPr>
            <a:spLocks noGrp="1"/>
          </p:cNvSpPr>
          <p:nvPr>
            <p:ph type="title"/>
          </p:nvPr>
        </p:nvSpPr>
        <p:spPr/>
        <p:txBody>
          <a:bodyPr/>
          <a:lstStyle/>
          <a:p>
            <a:r>
              <a:rPr lang="en-US" dirty="0"/>
              <a:t>Research Ad Campaigns</a:t>
            </a:r>
          </a:p>
        </p:txBody>
      </p:sp>
      <p:sp>
        <p:nvSpPr>
          <p:cNvPr id="5" name="Content Placeholder 1">
            <a:extLst>
              <a:ext uri="{FF2B5EF4-FFF2-40B4-BE49-F238E27FC236}">
                <a16:creationId xmlns="" xmlns:a16="http://schemas.microsoft.com/office/drawing/2014/main" id="{156D86A9-E212-6143-96D5-794D177C45AC}"/>
              </a:ext>
            </a:extLst>
          </p:cNvPr>
          <p:cNvSpPr>
            <a:spLocks noGrp="1"/>
          </p:cNvSpPr>
          <p:nvPr>
            <p:ph idx="1"/>
          </p:nvPr>
        </p:nvSpPr>
        <p:spPr>
          <a:xfrm>
            <a:off x="173828" y="1220884"/>
            <a:ext cx="5366041" cy="5175176"/>
          </a:xfrm>
        </p:spPr>
        <p:txBody>
          <a:bodyPr/>
          <a:lstStyle/>
          <a:p>
            <a:pPr marL="0" indent="0">
              <a:buNone/>
            </a:pPr>
            <a:endParaRPr lang="en-US" dirty="0">
              <a:latin typeface="+mj-lt"/>
              <a:cs typeface="Calibri Light" panose="020F0302020204030204" pitchFamily="34" charset="0"/>
            </a:endParaRPr>
          </a:p>
          <a:p>
            <a:pPr marL="0" indent="0">
              <a:buNone/>
            </a:pPr>
            <a:endParaRPr lang="en-US" b="1"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 xmlns:a16="http://schemas.microsoft.com/office/drawing/2014/main" id="{D87B832C-489E-E144-B7A8-23F1D7DFE136}"/>
              </a:ext>
            </a:extLst>
          </p:cNvPr>
          <p:cNvSpPr txBox="1"/>
          <p:nvPr/>
        </p:nvSpPr>
        <p:spPr>
          <a:xfrm>
            <a:off x="209553" y="1154967"/>
            <a:ext cx="8636992" cy="1815882"/>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Study coordinators have the option to request ad campaigns as part of the study promotion. Once they indicate this to the Comms team, we will provide them with information on what the ad process will entail, including budget, photo requirements, and information needed. </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The team will stay in direct contact with our Comms team throughout this process. Our Comms team will be running the ads primarily through our Facebook account, sometimes Instagram depending on the budget size.  </a:t>
            </a:r>
          </a:p>
        </p:txBody>
      </p:sp>
      <p:pic>
        <p:nvPicPr>
          <p:cNvPr id="8" name="Picture 7" descr="Table&#10;&#10;Description automatically generated">
            <a:extLst>
              <a:ext uri="{FF2B5EF4-FFF2-40B4-BE49-F238E27FC236}">
                <a16:creationId xmlns="" xmlns:a16="http://schemas.microsoft.com/office/drawing/2014/main" id="{B8581D14-B042-BC49-81E3-23BE9B332927}"/>
              </a:ext>
            </a:extLst>
          </p:cNvPr>
          <p:cNvPicPr>
            <a:picLocks noChangeAspect="1"/>
          </p:cNvPicPr>
          <p:nvPr/>
        </p:nvPicPr>
        <p:blipFill>
          <a:blip r:embed="rId2"/>
          <a:stretch>
            <a:fillRect/>
          </a:stretch>
        </p:blipFill>
        <p:spPr>
          <a:xfrm>
            <a:off x="0" y="3234945"/>
            <a:ext cx="9144000" cy="2877207"/>
          </a:xfrm>
          <a:prstGeom prst="rect">
            <a:avLst/>
          </a:prstGeom>
        </p:spPr>
      </p:pic>
    </p:spTree>
    <p:extLst>
      <p:ext uri="{BB962C8B-B14F-4D97-AF65-F5344CB8AC3E}">
        <p14:creationId xmlns:p14="http://schemas.microsoft.com/office/powerpoint/2010/main" val="1652291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4054" y="2693233"/>
            <a:ext cx="6383579" cy="502445"/>
          </a:xfrm>
        </p:spPr>
        <p:txBody>
          <a:bodyPr/>
          <a:lstStyle/>
          <a:p>
            <a:r>
              <a:rPr lang="en-US" dirty="0"/>
              <a:t>Open Discussion and Questions</a:t>
            </a:r>
          </a:p>
        </p:txBody>
      </p:sp>
      <p:sp>
        <p:nvSpPr>
          <p:cNvPr id="3" name="Subtitle 2"/>
          <p:cNvSpPr>
            <a:spLocks noGrp="1"/>
          </p:cNvSpPr>
          <p:nvPr>
            <p:ph type="subTitle" idx="1"/>
          </p:nvPr>
        </p:nvSpPr>
        <p:spPr>
          <a:xfrm>
            <a:off x="2374054" y="3337346"/>
            <a:ext cx="5280784" cy="369332"/>
          </a:xfrm>
        </p:spPr>
        <p:txBody>
          <a:bodyPr/>
          <a:lstStyle/>
          <a:p>
            <a:r>
              <a:rPr lang="en-US" dirty="0"/>
              <a:t>Thank-you for attending today’s meeting!</a:t>
            </a:r>
          </a:p>
        </p:txBody>
      </p:sp>
    </p:spTree>
    <p:extLst>
      <p:ext uri="{BB962C8B-B14F-4D97-AF65-F5344CB8AC3E}">
        <p14:creationId xmlns:p14="http://schemas.microsoft.com/office/powerpoint/2010/main" val="31571744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5874" y="3105356"/>
            <a:ext cx="6538125" cy="2020436"/>
          </a:xfrm>
        </p:spPr>
        <p:txBody>
          <a:bodyPr/>
          <a:lstStyle/>
          <a:p>
            <a:r>
              <a:rPr lang="en-US" dirty="0"/>
              <a:t>Appendix: </a:t>
            </a:r>
            <a:r>
              <a:rPr lang="en-US" dirty="0" smtClean="0"/>
              <a:t/>
            </a:r>
            <a:br>
              <a:rPr lang="en-US" dirty="0" smtClean="0"/>
            </a:br>
            <a:r>
              <a:rPr lang="en-US" dirty="0" smtClean="0"/>
              <a:t>Infor </a:t>
            </a:r>
            <a:r>
              <a:rPr lang="en-US" dirty="0"/>
              <a:t>FSM </a:t>
            </a:r>
            <a:r>
              <a:rPr lang="en-US" dirty="0" smtClean="0"/>
              <a:t/>
            </a:r>
            <a:br>
              <a:rPr lang="en-US" dirty="0" smtClean="0"/>
            </a:br>
            <a:r>
              <a:rPr lang="en-US" dirty="0" smtClean="0"/>
              <a:t>Financials &amp; Supply </a:t>
            </a:r>
            <a:r>
              <a:rPr lang="en-US" dirty="0"/>
              <a:t>Management </a:t>
            </a:r>
            <a:br>
              <a:rPr lang="en-US" dirty="0"/>
            </a:br>
            <a:r>
              <a:rPr lang="en-US" dirty="0" smtClean="0"/>
              <a:t>Updates </a:t>
            </a:r>
            <a:endParaRPr lang="en-US" dirty="0"/>
          </a:p>
        </p:txBody>
      </p:sp>
    </p:spTree>
    <p:extLst>
      <p:ext uri="{BB962C8B-B14F-4D97-AF65-F5344CB8AC3E}">
        <p14:creationId xmlns:p14="http://schemas.microsoft.com/office/powerpoint/2010/main" val="2395337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Content Placeholder 1"/>
          <p:cNvSpPr>
            <a:spLocks noGrp="1"/>
          </p:cNvSpPr>
          <p:nvPr>
            <p:ph idx="1"/>
          </p:nvPr>
        </p:nvSpPr>
        <p:spPr>
          <a:xfrm>
            <a:off x="173829" y="1003207"/>
            <a:ext cx="8671788" cy="5156963"/>
          </a:xfrm>
        </p:spPr>
        <p:txBody>
          <a:bodyPr/>
          <a:lstStyle/>
          <a:p>
            <a:pPr>
              <a:spcBef>
                <a:spcPts val="600"/>
              </a:spcBef>
            </a:pPr>
            <a:r>
              <a:rPr lang="en-US" sz="1650" dirty="0" smtClean="0"/>
              <a:t>Check AP’s pages on the Hub for current information</a:t>
            </a:r>
          </a:p>
          <a:p>
            <a:pPr lvl="1">
              <a:spcBef>
                <a:spcPts val="600"/>
              </a:spcBef>
              <a:buFont typeface="Arial" panose="020B0604020202020204" pitchFamily="34" charset="0"/>
              <a:buChar char="•"/>
            </a:pPr>
            <a:r>
              <a:rPr lang="en-US" sz="1650" dirty="0" smtClean="0"/>
              <a:t>Invoice handling process description</a:t>
            </a:r>
          </a:p>
          <a:p>
            <a:pPr lvl="1">
              <a:spcBef>
                <a:spcPts val="600"/>
              </a:spcBef>
              <a:buFont typeface="Arial" panose="020B0604020202020204" pitchFamily="34" charset="0"/>
              <a:buChar char="•"/>
            </a:pPr>
            <a:r>
              <a:rPr lang="en-US" sz="1650" dirty="0" smtClean="0"/>
              <a:t>Form for vendor adds, one-time payments, and recurring payments</a:t>
            </a:r>
          </a:p>
          <a:p>
            <a:pPr lvl="1">
              <a:spcBef>
                <a:spcPts val="600"/>
              </a:spcBef>
              <a:buFont typeface="Arial" panose="020B0604020202020204" pitchFamily="34" charset="0"/>
              <a:buChar char="•"/>
            </a:pPr>
            <a:r>
              <a:rPr lang="en-US" sz="1650" dirty="0" smtClean="0"/>
              <a:t>Tip sheets and link to </a:t>
            </a:r>
            <a:r>
              <a:rPr lang="en-US" sz="1650" dirty="0"/>
              <a:t>Chrome </a:t>
            </a:r>
            <a:r>
              <a:rPr lang="en-US" sz="1650" dirty="0" smtClean="0"/>
              <a:t>River</a:t>
            </a:r>
          </a:p>
          <a:p>
            <a:pPr lvl="1">
              <a:spcBef>
                <a:spcPts val="600"/>
              </a:spcBef>
              <a:buFont typeface="Arial" panose="020B0604020202020204" pitchFamily="34" charset="0"/>
              <a:buChar char="•"/>
            </a:pPr>
            <a:r>
              <a:rPr lang="en-US" sz="1650" dirty="0" smtClean="0"/>
              <a:t>NEW tip sheet on running the Vendor Distribution report, which is available on the Infor Management Reports page</a:t>
            </a:r>
          </a:p>
          <a:p>
            <a:pPr lvl="2">
              <a:spcBef>
                <a:spcPts val="600"/>
              </a:spcBef>
              <a:buFont typeface="Arial" panose="020B0604020202020204" pitchFamily="34" charset="0"/>
              <a:buChar char="•"/>
            </a:pPr>
            <a:r>
              <a:rPr lang="en-US" sz="1650" dirty="0" smtClean="0"/>
              <a:t>Chrome River reimbursements through AP can be seen on the Vendor Distribution report</a:t>
            </a:r>
          </a:p>
          <a:p>
            <a:pPr>
              <a:spcBef>
                <a:spcPts val="600"/>
              </a:spcBef>
            </a:pPr>
            <a:r>
              <a:rPr lang="en-US" sz="1650" dirty="0" smtClean="0"/>
              <a:t>An approval and report access listing and the change request form are available on the Infor Management Reports page</a:t>
            </a:r>
          </a:p>
          <a:p>
            <a:pPr lvl="1">
              <a:spcBef>
                <a:spcPts val="600"/>
              </a:spcBef>
              <a:buFont typeface="Arial" panose="020B0604020202020204" pitchFamily="34" charset="0"/>
              <a:buChar char="•"/>
            </a:pPr>
            <a:r>
              <a:rPr lang="en-US" sz="1650" dirty="0" smtClean="0"/>
              <a:t>Keep approvers for your areas updated – submit changes whenever someone starts, gets promoted, transfers or leaves</a:t>
            </a:r>
          </a:p>
          <a:p>
            <a:pPr lvl="1">
              <a:spcBef>
                <a:spcPts val="600"/>
              </a:spcBef>
              <a:buFont typeface="Arial" panose="020B0604020202020204" pitchFamily="34" charset="0"/>
              <a:buChar char="•"/>
            </a:pPr>
            <a:r>
              <a:rPr lang="en-US" sz="1650" dirty="0" smtClean="0"/>
              <a:t>Review approvers on the listing periodically (quarterly)</a:t>
            </a:r>
          </a:p>
          <a:p>
            <a:r>
              <a:rPr lang="en-US" sz="1650" dirty="0" smtClean="0"/>
              <a:t>Invoice handling</a:t>
            </a:r>
          </a:p>
          <a:p>
            <a:pPr lvl="1">
              <a:buFont typeface="Arial" panose="020B0604020202020204" pitchFamily="34" charset="0"/>
              <a:buChar char="•"/>
            </a:pPr>
            <a:r>
              <a:rPr lang="en-US" sz="1650" dirty="0" smtClean="0"/>
              <a:t>Request new vendors before sending an invoice whenever possible </a:t>
            </a:r>
          </a:p>
          <a:p>
            <a:pPr lvl="1">
              <a:buFont typeface="Arial" panose="020B0604020202020204" pitchFamily="34" charset="0"/>
              <a:buChar char="•"/>
            </a:pPr>
            <a:r>
              <a:rPr lang="en-US" sz="1650" dirty="0" smtClean="0"/>
              <a:t>If invoices come to you, forward to BMCHS_Invoices@bmc.org as soon as possible. Invoices must be approved before they can be paid, so there will be time to review the invoice after it’s sent for approval</a:t>
            </a:r>
            <a:endParaRPr lang="en-US" sz="1650" dirty="0"/>
          </a:p>
          <a:p>
            <a:pPr lvl="1">
              <a:spcBef>
                <a:spcPts val="600"/>
              </a:spcBef>
              <a:buFont typeface="Arial" panose="020B0604020202020204" pitchFamily="34" charset="0"/>
              <a:buChar char="•"/>
            </a:pPr>
            <a:endParaRPr lang="en-US" sz="1650" dirty="0" smtClean="0"/>
          </a:p>
        </p:txBody>
      </p:sp>
      <p:sp>
        <p:nvSpPr>
          <p:cNvPr id="3" name="Title 2"/>
          <p:cNvSpPr>
            <a:spLocks noGrp="1"/>
          </p:cNvSpPr>
          <p:nvPr>
            <p:ph type="title"/>
          </p:nvPr>
        </p:nvSpPr>
        <p:spPr/>
        <p:txBody>
          <a:bodyPr/>
          <a:lstStyle/>
          <a:p>
            <a:r>
              <a:rPr lang="en-US" sz="2400" dirty="0" smtClean="0"/>
              <a:t>How you can help us</a:t>
            </a:r>
            <a:endParaRPr lang="en-US" sz="2400" dirty="0"/>
          </a:p>
        </p:txBody>
      </p:sp>
    </p:spTree>
    <p:extLst>
      <p:ext uri="{BB962C8B-B14F-4D97-AF65-F5344CB8AC3E}">
        <p14:creationId xmlns:p14="http://schemas.microsoft.com/office/powerpoint/2010/main" val="40115949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29" y="981307"/>
            <a:ext cx="8754413" cy="5336226"/>
          </a:xfrm>
        </p:spPr>
        <p:txBody>
          <a:bodyPr/>
          <a:lstStyle/>
          <a:p>
            <a:r>
              <a:rPr lang="en-US" sz="1700" dirty="0" smtClean="0"/>
              <a:t>Utilize the resources available on line that can assist </a:t>
            </a:r>
          </a:p>
          <a:p>
            <a:pPr lvl="1">
              <a:buFont typeface="Arial" panose="020B0604020202020204" pitchFamily="34" charset="0"/>
              <a:buChar char="•"/>
            </a:pPr>
            <a:r>
              <a:rPr lang="en-US" sz="1700" dirty="0" smtClean="0"/>
              <a:t>Training SharePoint:</a:t>
            </a:r>
            <a:endParaRPr lang="en-US" sz="1700" dirty="0"/>
          </a:p>
          <a:p>
            <a:pPr lvl="1">
              <a:buFont typeface="Arial" panose="020B0604020202020204" pitchFamily="34" charset="0"/>
              <a:buChar char="•"/>
            </a:pPr>
            <a:r>
              <a:rPr lang="en-US" sz="1700" dirty="0" smtClean="0">
                <a:hlinkClick r:id="rId2"/>
              </a:rPr>
              <a:t>http://share.bmc.org/InforAndRelatedFinancialSystemsTraining/default.aspx</a:t>
            </a:r>
            <a:endParaRPr lang="en-US" sz="1700" dirty="0"/>
          </a:p>
          <a:p>
            <a:pPr lvl="1">
              <a:buFont typeface="Arial" panose="020B0604020202020204" pitchFamily="34" charset="0"/>
              <a:buChar char="•"/>
            </a:pPr>
            <a:endParaRPr lang="en-US" sz="1700" i="1" dirty="0" smtClean="0"/>
          </a:p>
          <a:p>
            <a:r>
              <a:rPr lang="en-US" sz="1700" dirty="0" smtClean="0"/>
              <a:t>BSR Guide</a:t>
            </a:r>
            <a:r>
              <a:rPr lang="en-US" sz="1700" i="1" dirty="0" smtClean="0"/>
              <a:t>:</a:t>
            </a:r>
            <a:endParaRPr lang="en-US" sz="1700" i="1" dirty="0"/>
          </a:p>
          <a:p>
            <a:pPr marL="0" indent="0">
              <a:buNone/>
            </a:pPr>
            <a:r>
              <a:rPr lang="en-US" sz="1700" b="1" dirty="0" smtClean="0"/>
              <a:t>	</a:t>
            </a:r>
          </a:p>
          <a:p>
            <a:pPr lvl="1">
              <a:buFont typeface="Arial" panose="020B0604020202020204" pitchFamily="34" charset="0"/>
              <a:buChar char="•"/>
            </a:pPr>
            <a:r>
              <a:rPr lang="en-US" sz="1700" u="sng" dirty="0" smtClean="0">
                <a:hlinkClick r:id="rId3"/>
              </a:rPr>
              <a:t>https://share.bmc.org/InforAndRelatedFinancialSystemsTraining/Research%20and%20Grants%20Training%20Material/Research%20Budget%20Status%20Report%20(BSR)%20Job%20Aid%20v1.6.pdf</a:t>
            </a:r>
            <a:endParaRPr lang="en-US" sz="1700" dirty="0" smtClean="0"/>
          </a:p>
          <a:p>
            <a:pPr lvl="1">
              <a:buFont typeface="Arial" panose="020B0604020202020204" pitchFamily="34" charset="0"/>
              <a:buChar char="•"/>
            </a:pPr>
            <a:endParaRPr lang="en-US" sz="1700" i="1" dirty="0" smtClean="0"/>
          </a:p>
          <a:p>
            <a:pPr marL="346075" indent="-285750"/>
            <a:r>
              <a:rPr lang="en-US" sz="1700" dirty="0" smtClean="0"/>
              <a:t>How </a:t>
            </a:r>
            <a:r>
              <a:rPr lang="en-US" sz="1700" dirty="0"/>
              <a:t>to Gain Access to </a:t>
            </a:r>
            <a:r>
              <a:rPr lang="en-US" sz="1700" dirty="0" smtClean="0"/>
              <a:t>Infor guide: </a:t>
            </a:r>
            <a:endParaRPr lang="en-US" sz="1700" dirty="0"/>
          </a:p>
          <a:p>
            <a:pPr marL="0" indent="0">
              <a:buNone/>
            </a:pPr>
            <a:r>
              <a:rPr lang="en-US" sz="1700" u="sng" dirty="0">
                <a:hlinkClick r:id="rId4"/>
              </a:rPr>
              <a:t>https://share.bmc.org/InforAndRelatedFinancialSystemsTraining/Shared%20Documents/How%20to%20gain%20Access%20to%20Infor%20Guide%201.3.pdf</a:t>
            </a:r>
            <a:endParaRPr lang="en-US" sz="1700" dirty="0"/>
          </a:p>
          <a:p>
            <a:pPr marL="344488" lvl="1" indent="0">
              <a:buNone/>
            </a:pPr>
            <a:endParaRPr lang="en-US" sz="1700" i="1" dirty="0" smtClean="0"/>
          </a:p>
          <a:p>
            <a:r>
              <a:rPr lang="en-US" sz="1700" dirty="0" smtClean="0"/>
              <a:t>Service Now Tickets</a:t>
            </a:r>
          </a:p>
          <a:p>
            <a:pPr lvl="1">
              <a:buFont typeface="Arial" panose="020B0604020202020204" pitchFamily="34" charset="0"/>
              <a:buChar char="•"/>
            </a:pPr>
            <a:r>
              <a:rPr lang="en-US" sz="1700" dirty="0" smtClean="0"/>
              <a:t>If you have issues, please submit a ticket so that these can be tracked, addressed and resolved.</a:t>
            </a:r>
          </a:p>
          <a:p>
            <a:pPr marL="344488" lvl="1" indent="0">
              <a:buNone/>
            </a:pPr>
            <a:endParaRPr lang="en-US" dirty="0"/>
          </a:p>
          <a:p>
            <a:pPr lvl="1"/>
            <a:endParaRPr lang="en-US" dirty="0" smtClean="0"/>
          </a:p>
          <a:p>
            <a:pPr marL="344488" lvl="1" indent="0">
              <a:buNone/>
            </a:pPr>
            <a:endParaRPr lang="en-US" dirty="0"/>
          </a:p>
        </p:txBody>
      </p:sp>
      <p:sp>
        <p:nvSpPr>
          <p:cNvPr id="3" name="Title 2"/>
          <p:cNvSpPr>
            <a:spLocks noGrp="1"/>
          </p:cNvSpPr>
          <p:nvPr>
            <p:ph type="title"/>
          </p:nvPr>
        </p:nvSpPr>
        <p:spPr/>
        <p:txBody>
          <a:bodyPr/>
          <a:lstStyle/>
          <a:p>
            <a:r>
              <a:rPr lang="en-US" sz="2400" dirty="0" smtClean="0"/>
              <a:t>How you can help us cont. </a:t>
            </a:r>
            <a:endParaRPr lang="en-US" sz="2400" dirty="0"/>
          </a:p>
        </p:txBody>
      </p:sp>
    </p:spTree>
    <p:extLst>
      <p:ext uri="{BB962C8B-B14F-4D97-AF65-F5344CB8AC3E}">
        <p14:creationId xmlns:p14="http://schemas.microsoft.com/office/powerpoint/2010/main" val="50100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gn="ctr">
              <a:lnSpc>
                <a:spcPct val="110000"/>
              </a:lnSpc>
            </a:pPr>
            <a:r>
              <a:rPr lang="en-US" dirty="0" smtClean="0"/>
              <a:t>Infor FSM </a:t>
            </a:r>
            <a:br>
              <a:rPr lang="en-US" dirty="0" smtClean="0"/>
            </a:br>
            <a:r>
              <a:rPr lang="en-US" dirty="0" smtClean="0"/>
              <a:t>Financials and Supply Management </a:t>
            </a:r>
            <a:br>
              <a:rPr lang="en-US" dirty="0" smtClean="0"/>
            </a:br>
            <a:r>
              <a:rPr lang="en-US" dirty="0" smtClean="0"/>
              <a:t> Updates</a:t>
            </a:r>
            <a:br>
              <a:rPr lang="en-US" dirty="0" smtClean="0"/>
            </a:br>
            <a:r>
              <a:rPr lang="en-US" dirty="0" smtClean="0"/>
              <a:t> </a:t>
            </a:r>
            <a:br>
              <a:rPr lang="en-US" dirty="0" smtClean="0"/>
            </a:br>
            <a:r>
              <a:rPr lang="en-US" dirty="0" smtClean="0"/>
              <a:t>August 10</a:t>
            </a:r>
            <a:r>
              <a:rPr lang="en-US" baseline="30000" dirty="0" smtClean="0"/>
              <a:t>th</a:t>
            </a:r>
            <a:r>
              <a:rPr lang="en-US" dirty="0" smtClean="0"/>
              <a:t>, 2021</a:t>
            </a:r>
            <a:br>
              <a:rPr lang="en-US" dirty="0" smtClean="0"/>
            </a:br>
            <a:r>
              <a:rPr lang="en-US" dirty="0" smtClean="0"/>
              <a:t> </a:t>
            </a:r>
            <a:br>
              <a:rPr lang="en-US" dirty="0" smtClean="0"/>
            </a:br>
            <a:endParaRPr lang="en-US" dirty="0"/>
          </a:p>
        </p:txBody>
      </p:sp>
    </p:spTree>
    <p:extLst>
      <p:ext uri="{BB962C8B-B14F-4D97-AF65-F5344CB8AC3E}">
        <p14:creationId xmlns:p14="http://schemas.microsoft.com/office/powerpoint/2010/main" val="2521324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29" y="942109"/>
            <a:ext cx="8754413" cy="5375424"/>
          </a:xfrm>
        </p:spPr>
        <p:txBody>
          <a:bodyPr/>
          <a:lstStyle/>
          <a:p>
            <a:r>
              <a:rPr lang="en-US" sz="1900" dirty="0" smtClean="0"/>
              <a:t>6/21		FIS specific request in Service Now catalog </a:t>
            </a:r>
          </a:p>
          <a:p>
            <a:endParaRPr lang="en-US" sz="1900" dirty="0"/>
          </a:p>
          <a:p>
            <a:r>
              <a:rPr lang="en-US" sz="1900" dirty="0" smtClean="0"/>
              <a:t>7/26		Invoice approval enhancements  </a:t>
            </a:r>
          </a:p>
          <a:p>
            <a:endParaRPr lang="en-US" sz="1900" dirty="0"/>
          </a:p>
          <a:p>
            <a:r>
              <a:rPr lang="en-US" sz="1900" dirty="0" smtClean="0"/>
              <a:t>8/6		First Infor Focus Group held </a:t>
            </a:r>
          </a:p>
          <a:p>
            <a:endParaRPr lang="en-US" sz="1900" dirty="0"/>
          </a:p>
          <a:p>
            <a:r>
              <a:rPr lang="en-US" sz="1900" dirty="0"/>
              <a:t>Other		Documentation </a:t>
            </a:r>
            <a:endParaRPr lang="en-US" sz="1900" dirty="0" smtClean="0"/>
          </a:p>
          <a:p>
            <a:endParaRPr lang="en-US" sz="1900" dirty="0"/>
          </a:p>
          <a:p>
            <a:r>
              <a:rPr lang="en-US" sz="1900" dirty="0" smtClean="0"/>
              <a:t>Report:</a:t>
            </a:r>
            <a:r>
              <a:rPr lang="en-US" sz="1900" dirty="0"/>
              <a:t>	New Open commitment Report </a:t>
            </a:r>
            <a:r>
              <a:rPr lang="en-US" sz="1900" dirty="0" smtClean="0"/>
              <a:t>completed 6/18</a:t>
            </a:r>
          </a:p>
          <a:p>
            <a:pPr marL="0" indent="0">
              <a:buNone/>
            </a:pPr>
            <a:r>
              <a:rPr lang="en-US" sz="1900" dirty="0"/>
              <a:t>	</a:t>
            </a:r>
            <a:r>
              <a:rPr lang="en-US" sz="1900" dirty="0" smtClean="0"/>
              <a:t>	Based </a:t>
            </a:r>
            <a:r>
              <a:rPr lang="en-US" sz="1900" dirty="0"/>
              <a:t>on </a:t>
            </a:r>
            <a:r>
              <a:rPr lang="en-US" sz="1900" dirty="0" smtClean="0"/>
              <a:t>Projects, enables users to manage </a:t>
            </a:r>
            <a:r>
              <a:rPr lang="en-US" sz="1900" dirty="0"/>
              <a:t>open </a:t>
            </a:r>
            <a:r>
              <a:rPr lang="en-US" sz="1900" dirty="0" smtClean="0"/>
              <a:t>			commitment </a:t>
            </a:r>
            <a:r>
              <a:rPr lang="en-US" sz="1900" dirty="0"/>
              <a:t>and actuals against </a:t>
            </a:r>
            <a:r>
              <a:rPr lang="en-US" sz="1900" dirty="0" smtClean="0"/>
              <a:t>budget</a:t>
            </a:r>
          </a:p>
          <a:p>
            <a:pPr marL="0" indent="0">
              <a:buNone/>
            </a:pPr>
            <a:endParaRPr lang="en-US" sz="1900" dirty="0" smtClean="0"/>
          </a:p>
          <a:p>
            <a:r>
              <a:rPr lang="en-US" sz="1900" dirty="0" smtClean="0"/>
              <a:t>Reports:	Vendor distribution report updated for projects look up</a:t>
            </a:r>
          </a:p>
          <a:p>
            <a:pPr marL="0" indent="0">
              <a:buNone/>
            </a:pPr>
            <a:r>
              <a:rPr lang="en-US" sz="1900" dirty="0"/>
              <a:t>	</a:t>
            </a:r>
            <a:r>
              <a:rPr lang="en-US" sz="1900" dirty="0" smtClean="0"/>
              <a:t>	Vendor list report created </a:t>
            </a:r>
          </a:p>
          <a:p>
            <a:pPr marL="0" indent="0">
              <a:buNone/>
            </a:pPr>
            <a:endParaRPr lang="en-US" sz="2000" dirty="0"/>
          </a:p>
          <a:p>
            <a:pPr marL="0" indent="0">
              <a:buNone/>
            </a:pPr>
            <a:endParaRPr lang="en-US" sz="2000" dirty="0"/>
          </a:p>
          <a:p>
            <a:pPr marL="344488" lvl="1" indent="0">
              <a:buNone/>
            </a:pPr>
            <a:r>
              <a:rPr lang="en-US" sz="2000" dirty="0"/>
              <a:t>	</a:t>
            </a:r>
            <a:r>
              <a:rPr lang="en-US" sz="2000" dirty="0" smtClean="0"/>
              <a:t>	</a:t>
            </a:r>
            <a:endParaRPr lang="en-US" sz="2000" dirty="0"/>
          </a:p>
        </p:txBody>
      </p:sp>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sz="2400" dirty="0" smtClean="0"/>
              <a:t>Key Highlights since last meeting </a:t>
            </a:r>
            <a:endParaRPr lang="en-US" sz="2400" dirty="0"/>
          </a:p>
        </p:txBody>
      </p:sp>
    </p:spTree>
    <p:extLst>
      <p:ext uri="{BB962C8B-B14F-4D97-AF65-F5344CB8AC3E}">
        <p14:creationId xmlns:p14="http://schemas.microsoft.com/office/powerpoint/2010/main" val="85801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59" y="1142357"/>
            <a:ext cx="8219975" cy="5175176"/>
          </a:xfrm>
        </p:spPr>
        <p:txBody>
          <a:bodyPr/>
          <a:lstStyle/>
          <a:p>
            <a:r>
              <a:rPr lang="en-US" sz="2000" dirty="0" smtClean="0"/>
              <a:t>First meeting held on 8/6/21 </a:t>
            </a:r>
          </a:p>
          <a:p>
            <a:pPr lvl="1">
              <a:buFont typeface="Arial" panose="020B0604020202020204" pitchFamily="34" charset="0"/>
              <a:buChar char="•"/>
            </a:pPr>
            <a:r>
              <a:rPr lang="en-US" sz="2000" dirty="0" smtClean="0"/>
              <a:t>Several representatives from Research in attendance</a:t>
            </a:r>
          </a:p>
          <a:p>
            <a:pPr lvl="1">
              <a:buFont typeface="Arial" panose="020B0604020202020204" pitchFamily="34" charset="0"/>
              <a:buChar char="•"/>
            </a:pPr>
            <a:r>
              <a:rPr lang="en-US" sz="2000" dirty="0" smtClean="0"/>
              <a:t>17 attendees  </a:t>
            </a:r>
          </a:p>
          <a:p>
            <a:endParaRPr lang="en-US" sz="2000" dirty="0"/>
          </a:p>
          <a:p>
            <a:r>
              <a:rPr lang="en-US" sz="2000" dirty="0" smtClean="0"/>
              <a:t>Small, representative group to meet once every other month</a:t>
            </a:r>
          </a:p>
          <a:p>
            <a:pPr lvl="1">
              <a:buFont typeface="Arial" panose="020B0604020202020204" pitchFamily="34" charset="0"/>
              <a:buChar char="•"/>
            </a:pPr>
            <a:r>
              <a:rPr lang="en-US" sz="2000" dirty="0" smtClean="0"/>
              <a:t>Next meeting scheduled for 10/1/21 </a:t>
            </a:r>
          </a:p>
          <a:p>
            <a:pPr lvl="1">
              <a:buFont typeface="Arial" panose="020B0604020202020204" pitchFamily="34" charset="0"/>
              <a:buChar char="•"/>
            </a:pPr>
            <a:r>
              <a:rPr lang="en-US" sz="2000" dirty="0" smtClean="0"/>
              <a:t>A couple of potential improvements were brought up – may be submitted through change management process, if felt to be worthwhile</a:t>
            </a:r>
          </a:p>
          <a:p>
            <a:pPr marL="0" indent="0">
              <a:buNone/>
            </a:pPr>
            <a:endParaRPr lang="en-US" sz="2000" dirty="0" smtClean="0"/>
          </a:p>
          <a:p>
            <a:r>
              <a:rPr lang="en-US" sz="2000" dirty="0" smtClean="0"/>
              <a:t>Focus on global feedback, pain points, communication, education </a:t>
            </a:r>
          </a:p>
          <a:p>
            <a:pPr lvl="1">
              <a:buFont typeface="Arial" panose="020B0604020202020204" pitchFamily="34" charset="0"/>
              <a:buChar char="•"/>
            </a:pPr>
            <a:r>
              <a:rPr lang="en-US" sz="2000" dirty="0" smtClean="0"/>
              <a:t>First meeting gathered information and answered questions</a:t>
            </a:r>
          </a:p>
          <a:p>
            <a:pPr lvl="1">
              <a:buFont typeface="Arial" panose="020B0604020202020204" pitchFamily="34" charset="0"/>
              <a:buChar char="•"/>
            </a:pPr>
            <a:r>
              <a:rPr lang="en-US" sz="2000" dirty="0" smtClean="0"/>
              <a:t>Continued discussion and potential areas for improvement</a:t>
            </a:r>
          </a:p>
          <a:p>
            <a:pPr marL="344488" lvl="1" indent="0">
              <a:buNone/>
            </a:pPr>
            <a:endParaRPr lang="en-US" sz="2000" dirty="0" smtClean="0"/>
          </a:p>
          <a:p>
            <a:pPr marL="0" indent="0">
              <a:buNone/>
            </a:pPr>
            <a:endParaRPr lang="en-US" sz="2000" dirty="0" smtClean="0"/>
          </a:p>
        </p:txBody>
      </p:sp>
      <p:sp>
        <p:nvSpPr>
          <p:cNvPr id="4" name="Title 3"/>
          <p:cNvSpPr>
            <a:spLocks noGrp="1"/>
          </p:cNvSpPr>
          <p:nvPr>
            <p:ph type="title"/>
          </p:nvPr>
        </p:nvSpPr>
        <p:spPr/>
        <p:txBody>
          <a:bodyPr/>
          <a:lstStyle/>
          <a:p>
            <a:r>
              <a:rPr lang="en-US" sz="2400" dirty="0" smtClean="0"/>
              <a:t>Infor Focus Group </a:t>
            </a:r>
            <a:endParaRPr lang="en-US" sz="2400" dirty="0"/>
          </a:p>
        </p:txBody>
      </p:sp>
    </p:spTree>
    <p:extLst>
      <p:ext uri="{BB962C8B-B14F-4D97-AF65-F5344CB8AC3E}">
        <p14:creationId xmlns:p14="http://schemas.microsoft.com/office/powerpoint/2010/main" val="1999206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037" y="1066618"/>
            <a:ext cx="8754413" cy="5103176"/>
          </a:xfrm>
        </p:spPr>
        <p:txBody>
          <a:bodyPr/>
          <a:lstStyle/>
          <a:p>
            <a:r>
              <a:rPr lang="en-US" sz="1900" b="1" dirty="0"/>
              <a:t>Service Now – completed in June </a:t>
            </a:r>
          </a:p>
          <a:p>
            <a:pPr lvl="1">
              <a:buFont typeface="Arial" panose="020B0604020202020204" pitchFamily="34" charset="0"/>
              <a:buChar char="•"/>
            </a:pPr>
            <a:r>
              <a:rPr lang="en-US" sz="1900" dirty="0"/>
              <a:t>ITS </a:t>
            </a:r>
            <a:r>
              <a:rPr lang="en-US" sz="1900" dirty="0" smtClean="0"/>
              <a:t>added </a:t>
            </a:r>
            <a:r>
              <a:rPr lang="en-US" sz="1900" dirty="0"/>
              <a:t>a specific FIS item to the catalog to ensure faster routing – will help both online and phone-initiated requests</a:t>
            </a:r>
          </a:p>
          <a:p>
            <a:pPr lvl="1">
              <a:buFont typeface="Arial" panose="020B0604020202020204" pitchFamily="34" charset="0"/>
              <a:buChar char="•"/>
            </a:pPr>
            <a:r>
              <a:rPr lang="en-US" sz="1900" dirty="0"/>
              <a:t>Communicated multiple times in The Week Ahead </a:t>
            </a:r>
            <a:endParaRPr lang="en-US" sz="1900" dirty="0" smtClean="0"/>
          </a:p>
          <a:p>
            <a:pPr lvl="1">
              <a:buFont typeface="Arial" panose="020B0604020202020204" pitchFamily="34" charset="0"/>
              <a:buChar char="•"/>
            </a:pPr>
            <a:endParaRPr lang="en-US" sz="1900" dirty="0"/>
          </a:p>
          <a:p>
            <a:r>
              <a:rPr lang="en-US" sz="1900" b="1" dirty="0" smtClean="0"/>
              <a:t>Documentation /Training materials on SharePoint and on Workday</a:t>
            </a:r>
          </a:p>
          <a:p>
            <a:pPr lvl="1">
              <a:buFont typeface="Arial" panose="020B0604020202020204" pitchFamily="34" charset="0"/>
              <a:buChar char="•"/>
            </a:pPr>
            <a:r>
              <a:rPr lang="en-US" sz="1900" dirty="0" smtClean="0"/>
              <a:t>High need information:</a:t>
            </a:r>
          </a:p>
          <a:p>
            <a:pPr marL="344488" lvl="1" indent="0">
              <a:buNone/>
            </a:pPr>
            <a:endParaRPr lang="en-US" sz="1900" dirty="0" smtClean="0"/>
          </a:p>
          <a:p>
            <a:pPr lvl="2">
              <a:buFont typeface="Arial" panose="020B0604020202020204" pitchFamily="34" charset="0"/>
              <a:buChar char="•"/>
            </a:pPr>
            <a:r>
              <a:rPr lang="en-US" sz="1900" dirty="0" smtClean="0"/>
              <a:t>BSR Guide 			7/29 Completed and published </a:t>
            </a:r>
          </a:p>
          <a:p>
            <a:pPr lvl="2">
              <a:buFont typeface="Arial" panose="020B0604020202020204" pitchFamily="34" charset="0"/>
              <a:buChar char="•"/>
            </a:pPr>
            <a:r>
              <a:rPr lang="en-US" sz="1900" dirty="0" smtClean="0"/>
              <a:t>Navigation Job Aid 		Completed, published </a:t>
            </a:r>
          </a:p>
          <a:p>
            <a:pPr lvl="2">
              <a:buFont typeface="Arial" panose="020B0604020202020204" pitchFamily="34" charset="0"/>
              <a:buChar char="•"/>
            </a:pPr>
            <a:r>
              <a:rPr lang="en-US" sz="1900" dirty="0" smtClean="0"/>
              <a:t>Finance Structure overview	Completed, published  </a:t>
            </a:r>
          </a:p>
          <a:p>
            <a:pPr lvl="2">
              <a:buFont typeface="Arial" panose="020B0604020202020204" pitchFamily="34" charset="0"/>
              <a:buChar char="•"/>
            </a:pPr>
            <a:r>
              <a:rPr lang="en-US" sz="1900" dirty="0" smtClean="0"/>
              <a:t>Finance Reporting Guides		Completed, ready to publish</a:t>
            </a:r>
          </a:p>
          <a:p>
            <a:pPr lvl="2">
              <a:buFont typeface="Arial" panose="020B0604020202020204" pitchFamily="34" charset="0"/>
              <a:buChar char="•"/>
            </a:pPr>
            <a:r>
              <a:rPr lang="en-US" sz="1900" dirty="0"/>
              <a:t>Navigation Guide			Completed, ready to </a:t>
            </a:r>
            <a:r>
              <a:rPr lang="en-US" sz="1900" dirty="0" smtClean="0"/>
              <a:t>publish</a:t>
            </a:r>
          </a:p>
          <a:p>
            <a:pPr lvl="2">
              <a:buFont typeface="Arial" panose="020B0604020202020204" pitchFamily="34" charset="0"/>
              <a:buChar char="•"/>
            </a:pPr>
            <a:r>
              <a:rPr lang="en-US" sz="1900" dirty="0" smtClean="0"/>
              <a:t>Research Invoicing Guide		In process/target completion 8/11</a:t>
            </a:r>
          </a:p>
          <a:p>
            <a:pPr lvl="2">
              <a:buFont typeface="Arial" panose="020B0604020202020204" pitchFamily="34" charset="0"/>
              <a:buChar char="•"/>
            </a:pPr>
            <a:endParaRPr lang="en-US" sz="1900" dirty="0"/>
          </a:p>
          <a:p>
            <a:pPr marL="344488" lvl="1" indent="0">
              <a:buNone/>
            </a:pPr>
            <a:endParaRPr lang="en-US" sz="1900" dirty="0" smtClean="0"/>
          </a:p>
          <a:p>
            <a:pPr marL="520700" lvl="2" indent="0">
              <a:buNone/>
            </a:pPr>
            <a:endParaRPr lang="en-US" sz="2000" dirty="0"/>
          </a:p>
        </p:txBody>
      </p:sp>
      <p:sp>
        <p:nvSpPr>
          <p:cNvPr id="4" name="Title 3"/>
          <p:cNvSpPr>
            <a:spLocks noGrp="1"/>
          </p:cNvSpPr>
          <p:nvPr>
            <p:ph type="title"/>
          </p:nvPr>
        </p:nvSpPr>
        <p:spPr/>
        <p:txBody>
          <a:bodyPr/>
          <a:lstStyle/>
          <a:p>
            <a:r>
              <a:rPr lang="en-US" sz="2400" dirty="0" smtClean="0"/>
              <a:t>Other Updates </a:t>
            </a:r>
            <a:endParaRPr lang="en-US" sz="2400" dirty="0"/>
          </a:p>
        </p:txBody>
      </p:sp>
    </p:spTree>
    <p:extLst>
      <p:ext uri="{BB962C8B-B14F-4D97-AF65-F5344CB8AC3E}">
        <p14:creationId xmlns:p14="http://schemas.microsoft.com/office/powerpoint/2010/main" val="1455303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p:cNvSpPr>
            <a:spLocks noGrp="1"/>
          </p:cNvSpPr>
          <p:nvPr>
            <p:ph type="title"/>
          </p:nvPr>
        </p:nvSpPr>
        <p:spPr>
          <a:xfrm>
            <a:off x="281334" y="218804"/>
            <a:ext cx="8752621" cy="634999"/>
          </a:xfrm>
        </p:spPr>
        <p:txBody>
          <a:bodyPr/>
          <a:lstStyle/>
          <a:p>
            <a:r>
              <a:rPr lang="en-US" sz="2400" dirty="0" smtClean="0"/>
              <a:t>Approval Flow Improvements – Summary </a:t>
            </a:r>
            <a:endParaRPr lang="en-US" sz="2400" dirty="0"/>
          </a:p>
        </p:txBody>
      </p:sp>
      <p:graphicFrame>
        <p:nvGraphicFramePr>
          <p:cNvPr id="8" name="Content Placeholder 7"/>
          <p:cNvGraphicFramePr>
            <a:graphicFrameLocks noGrp="1"/>
          </p:cNvGraphicFramePr>
          <p:nvPr>
            <p:ph idx="1"/>
            <p:extLst/>
          </p:nvPr>
        </p:nvGraphicFramePr>
        <p:xfrm>
          <a:off x="281334" y="1971350"/>
          <a:ext cx="8537610" cy="4268939"/>
        </p:xfrm>
        <a:graphic>
          <a:graphicData uri="http://schemas.openxmlformats.org/drawingml/2006/table">
            <a:tbl>
              <a:tblPr firstRow="1" bandRow="1">
                <a:tableStyleId>{00A15C55-8517-42AA-B614-E9B94910E393}</a:tableStyleId>
              </a:tblPr>
              <a:tblGrid>
                <a:gridCol w="2490742">
                  <a:extLst>
                    <a:ext uri="{9D8B030D-6E8A-4147-A177-3AD203B41FA5}">
                      <a16:colId xmlns="" xmlns:a16="http://schemas.microsoft.com/office/drawing/2014/main" val="100224664"/>
                    </a:ext>
                  </a:extLst>
                </a:gridCol>
                <a:gridCol w="2627697">
                  <a:extLst>
                    <a:ext uri="{9D8B030D-6E8A-4147-A177-3AD203B41FA5}">
                      <a16:colId xmlns="" xmlns:a16="http://schemas.microsoft.com/office/drawing/2014/main" val="4122771071"/>
                    </a:ext>
                  </a:extLst>
                </a:gridCol>
                <a:gridCol w="3419171">
                  <a:extLst>
                    <a:ext uri="{9D8B030D-6E8A-4147-A177-3AD203B41FA5}">
                      <a16:colId xmlns="" xmlns:a16="http://schemas.microsoft.com/office/drawing/2014/main" val="2433284981"/>
                    </a:ext>
                  </a:extLst>
                </a:gridCol>
              </a:tblGrid>
              <a:tr h="489419">
                <a:tc>
                  <a:txBody>
                    <a:bodyPr/>
                    <a:lstStyle/>
                    <a:p>
                      <a:pPr algn="ctr"/>
                      <a:r>
                        <a:rPr lang="en-US" sz="1600" dirty="0" smtClean="0"/>
                        <a:t>Item</a:t>
                      </a:r>
                      <a:endParaRPr lang="en-US" sz="1600" dirty="0"/>
                    </a:p>
                  </a:txBody>
                  <a:tcPr/>
                </a:tc>
                <a:tc>
                  <a:txBody>
                    <a:bodyPr/>
                    <a:lstStyle/>
                    <a:p>
                      <a:pPr algn="ctr"/>
                      <a:r>
                        <a:rPr lang="en-US" sz="1600" dirty="0" smtClean="0"/>
                        <a:t>Previously</a:t>
                      </a:r>
                      <a:endParaRPr lang="en-US" sz="1600" dirty="0"/>
                    </a:p>
                  </a:txBody>
                  <a:tcPr/>
                </a:tc>
                <a:tc>
                  <a:txBody>
                    <a:bodyPr/>
                    <a:lstStyle/>
                    <a:p>
                      <a:pPr algn="ctr"/>
                      <a:r>
                        <a:rPr lang="en-US" sz="1600" dirty="0" smtClean="0"/>
                        <a:t>Updated</a:t>
                      </a:r>
                      <a:endParaRPr lang="en-US" sz="1600" dirty="0"/>
                    </a:p>
                  </a:txBody>
                  <a:tcPr/>
                </a:tc>
                <a:extLst>
                  <a:ext uri="{0D108BD9-81ED-4DB2-BD59-A6C34878D82A}">
                    <a16:rowId xmlns="" xmlns:a16="http://schemas.microsoft.com/office/drawing/2014/main" val="1167455533"/>
                  </a:ext>
                </a:extLst>
              </a:tr>
              <a:tr h="771958">
                <a:tc>
                  <a:txBody>
                    <a:bodyPr/>
                    <a:lstStyle/>
                    <a:p>
                      <a:r>
                        <a:rPr lang="en-US" sz="1600" dirty="0" smtClean="0"/>
                        <a:t>No</a:t>
                      </a:r>
                      <a:r>
                        <a:rPr lang="en-US" sz="1600" baseline="0" dirty="0" smtClean="0"/>
                        <a:t> level 1 approver exists</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Requisitions and invoices </a:t>
                      </a:r>
                      <a:r>
                        <a:rPr lang="en-US" sz="1600" baseline="0" dirty="0" smtClean="0"/>
                        <a:t>required manual intervention </a:t>
                      </a:r>
                      <a:r>
                        <a:rPr lang="en-US" sz="1600" dirty="0" smtClean="0"/>
                        <a:t> </a:t>
                      </a:r>
                      <a:endParaRPr lang="en-US" sz="1600" dirty="0"/>
                    </a:p>
                  </a:txBody>
                  <a:tcPr/>
                </a:tc>
                <a:tc>
                  <a:txBody>
                    <a:bodyPr/>
                    <a:lstStyle/>
                    <a:p>
                      <a:r>
                        <a:rPr lang="en-US" sz="1600" dirty="0" smtClean="0"/>
                        <a:t>Requisitions</a:t>
                      </a:r>
                      <a:r>
                        <a:rPr lang="en-US" sz="1600" baseline="0" dirty="0" smtClean="0"/>
                        <a:t> now move to and invoices will move to the next level approver</a:t>
                      </a:r>
                      <a:endParaRPr lang="en-US" sz="1600" dirty="0"/>
                    </a:p>
                  </a:txBody>
                  <a:tcPr/>
                </a:tc>
                <a:extLst>
                  <a:ext uri="{0D108BD9-81ED-4DB2-BD59-A6C34878D82A}">
                    <a16:rowId xmlns="" xmlns:a16="http://schemas.microsoft.com/office/drawing/2014/main" val="3677503311"/>
                  </a:ext>
                </a:extLst>
              </a:tr>
              <a:tr h="558598">
                <a:tc>
                  <a:txBody>
                    <a:bodyPr/>
                    <a:lstStyle/>
                    <a:p>
                      <a:r>
                        <a:rPr lang="en-US" sz="1600" dirty="0" smtClean="0"/>
                        <a:t>Level 1 approver is the same as the requisitioner</a:t>
                      </a:r>
                      <a:endParaRPr lang="en-US" sz="1600" dirty="0"/>
                    </a:p>
                  </a:txBody>
                  <a:tcPr/>
                </a:tc>
                <a:tc>
                  <a:txBody>
                    <a:bodyPr/>
                    <a:lstStyle/>
                    <a:p>
                      <a:r>
                        <a:rPr lang="en-US" sz="1600" dirty="0" smtClean="0"/>
                        <a:t>Requisitions</a:t>
                      </a:r>
                      <a:r>
                        <a:rPr lang="en-US" sz="1600" baseline="0" dirty="0" smtClean="0"/>
                        <a:t> required manual intervention</a:t>
                      </a:r>
                      <a:endParaRPr lang="en-US" sz="1600" dirty="0"/>
                    </a:p>
                  </a:txBody>
                  <a:tcPr/>
                </a:tc>
                <a:tc>
                  <a:txBody>
                    <a:bodyPr/>
                    <a:lstStyle/>
                    <a:p>
                      <a:r>
                        <a:rPr lang="en-US" sz="1600" dirty="0" smtClean="0"/>
                        <a:t>Requisitions</a:t>
                      </a:r>
                      <a:r>
                        <a:rPr lang="en-US" sz="1600" baseline="0" dirty="0" smtClean="0"/>
                        <a:t> now move to the next level approver</a:t>
                      </a:r>
                      <a:endParaRPr lang="en-US" sz="1600" dirty="0"/>
                    </a:p>
                  </a:txBody>
                  <a:tcPr/>
                </a:tc>
                <a:extLst>
                  <a:ext uri="{0D108BD9-81ED-4DB2-BD59-A6C34878D82A}">
                    <a16:rowId xmlns="" xmlns:a16="http://schemas.microsoft.com/office/drawing/2014/main" val="1247683242"/>
                  </a:ext>
                </a:extLst>
              </a:tr>
              <a:tr h="1272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More than one approval required</a:t>
                      </a:r>
                      <a:endParaRPr lang="en-US" sz="1600" dirty="0"/>
                    </a:p>
                  </a:txBody>
                  <a:tcPr/>
                </a:tc>
                <a:tc>
                  <a:txBody>
                    <a:bodyPr/>
                    <a:lstStyle/>
                    <a:p>
                      <a:r>
                        <a:rPr lang="en-US" sz="1600" dirty="0" smtClean="0"/>
                        <a:t>Approvals required more than once if the same person</a:t>
                      </a:r>
                      <a:r>
                        <a:rPr lang="en-US" sz="1600" baseline="0" dirty="0" smtClean="0"/>
                        <a:t> approves both levels</a:t>
                      </a:r>
                      <a:endParaRPr lang="en-US" sz="1600" dirty="0"/>
                    </a:p>
                  </a:txBody>
                  <a:tcPr/>
                </a:tc>
                <a:tc>
                  <a:txBody>
                    <a:bodyPr/>
                    <a:lstStyle/>
                    <a:p>
                      <a:r>
                        <a:rPr lang="en-US" sz="1600" dirty="0" smtClean="0"/>
                        <a:t>System will validate that the same person approves</a:t>
                      </a:r>
                      <a:r>
                        <a:rPr lang="en-US" sz="1600" baseline="0" dirty="0" smtClean="0"/>
                        <a:t> at the upper level, and release the requisition or invoice –completed for requisitions and invoices</a:t>
                      </a:r>
                      <a:endParaRPr lang="en-US" sz="1600" dirty="0"/>
                    </a:p>
                  </a:txBody>
                  <a:tcPr/>
                </a:tc>
                <a:extLst>
                  <a:ext uri="{0D108BD9-81ED-4DB2-BD59-A6C34878D82A}">
                    <a16:rowId xmlns="" xmlns:a16="http://schemas.microsoft.com/office/drawing/2014/main" val="1858959661"/>
                  </a:ext>
                </a:extLst>
              </a:tr>
              <a:tr h="880954">
                <a:tc>
                  <a:txBody>
                    <a:bodyPr/>
                    <a:lstStyle/>
                    <a:p>
                      <a:r>
                        <a:rPr lang="en-US" sz="1600" dirty="0" smtClean="0"/>
                        <a:t>Timeout</a:t>
                      </a:r>
                      <a:endParaRPr lang="en-US" sz="1600" dirty="0"/>
                    </a:p>
                  </a:txBody>
                  <a:tcPr/>
                </a:tc>
                <a:tc>
                  <a:txBody>
                    <a:bodyPr/>
                    <a:lstStyle/>
                    <a:p>
                      <a:r>
                        <a:rPr lang="en-US" sz="1600" dirty="0" smtClean="0"/>
                        <a:t>Requisitions</a:t>
                      </a:r>
                      <a:r>
                        <a:rPr lang="en-US" sz="1600" baseline="0" dirty="0" smtClean="0"/>
                        <a:t> take several days to time out. Invoices do not escalate.</a:t>
                      </a:r>
                      <a:endParaRPr lang="en-US" sz="1600" dirty="0"/>
                    </a:p>
                  </a:txBody>
                  <a:tcPr/>
                </a:tc>
                <a:tc>
                  <a:txBody>
                    <a:bodyPr/>
                    <a:lstStyle/>
                    <a:p>
                      <a:r>
                        <a:rPr lang="en-US" sz="1600" dirty="0" smtClean="0"/>
                        <a:t>Requisitions will time out sooner.</a:t>
                      </a:r>
                      <a:br>
                        <a:rPr lang="en-US" sz="1600" dirty="0" smtClean="0"/>
                      </a:br>
                      <a:r>
                        <a:rPr lang="en-US" sz="1600" dirty="0" smtClean="0"/>
                        <a:t>Invoices will escalate to the next</a:t>
                      </a:r>
                      <a:r>
                        <a:rPr lang="en-US" sz="1600" baseline="0" dirty="0" smtClean="0"/>
                        <a:t> level approver. Weekends skipped in the timeout calculation. </a:t>
                      </a:r>
                      <a:endParaRPr lang="en-US" sz="1600" dirty="0"/>
                    </a:p>
                  </a:txBody>
                  <a:tcPr/>
                </a:tc>
                <a:extLst>
                  <a:ext uri="{0D108BD9-81ED-4DB2-BD59-A6C34878D82A}">
                    <a16:rowId xmlns="" xmlns:a16="http://schemas.microsoft.com/office/drawing/2014/main" val="1037220606"/>
                  </a:ext>
                </a:extLst>
              </a:tr>
            </a:tbl>
          </a:graphicData>
        </a:graphic>
      </p:graphicFrame>
      <p:sp>
        <p:nvSpPr>
          <p:cNvPr id="10" name="TextBox 9"/>
          <p:cNvSpPr txBox="1"/>
          <p:nvPr/>
        </p:nvSpPr>
        <p:spPr>
          <a:xfrm>
            <a:off x="279706" y="894132"/>
            <a:ext cx="7998019" cy="1077218"/>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Changes to the requisition and invoice approval flows: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Requisition and invoice approval updates were programmed, went through extensive user acceptance testing of 40+ scenarios and were deployed on 5/1/21 and 7/26/21 respectively per below.</a:t>
            </a:r>
          </a:p>
        </p:txBody>
      </p:sp>
    </p:spTree>
    <p:extLst>
      <p:ext uri="{BB962C8B-B14F-4D97-AF65-F5344CB8AC3E}">
        <p14:creationId xmlns:p14="http://schemas.microsoft.com/office/powerpoint/2010/main" val="37307865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fJEHEiK5QBeOI9MTxn9GzQ"/>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fJEHEiK5QBeOI9MTxn9Gz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51364</TotalTime>
  <Words>2812</Words>
  <Application>Microsoft Office PowerPoint</Application>
  <PresentationFormat>On-screen Show (4:3)</PresentationFormat>
  <Paragraphs>518</Paragraphs>
  <Slides>45</Slides>
  <Notes>18</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45</vt:i4>
      </vt:variant>
    </vt:vector>
  </HeadingPairs>
  <TitlesOfParts>
    <vt:vector size="56" baseType="lpstr">
      <vt:lpstr>Arial</vt:lpstr>
      <vt:lpstr>Calibri</vt:lpstr>
      <vt:lpstr>Calibri Light</vt:lpstr>
      <vt:lpstr>Helvetica</vt:lpstr>
      <vt:lpstr>Times New Roman</vt:lpstr>
      <vt:lpstr>Wingdings</vt:lpstr>
      <vt:lpstr>Wingdings 2</vt:lpstr>
      <vt:lpstr>Office Theme</vt:lpstr>
      <vt:lpstr>1_Office Theme</vt:lpstr>
      <vt:lpstr>2_Office Theme</vt:lpstr>
      <vt:lpstr>think-cell Slide</vt:lpstr>
      <vt:lpstr>August 10th Research Admin Meeting</vt:lpstr>
      <vt:lpstr>Agenda</vt:lpstr>
      <vt:lpstr>Welcome David Lynch!  </vt:lpstr>
      <vt:lpstr>Research Operations and FIS updates</vt:lpstr>
      <vt:lpstr>Infor FSM  Financials and Supply Management   Updates   August 10th, 2021   </vt:lpstr>
      <vt:lpstr>Key Highlights since last meeting </vt:lpstr>
      <vt:lpstr>Infor Focus Group </vt:lpstr>
      <vt:lpstr>Other Updates </vt:lpstr>
      <vt:lpstr>Approval Flow Improvements – Summary </vt:lpstr>
      <vt:lpstr>Other Updates to Invoice Approvals (deployed 7/26/21)</vt:lpstr>
      <vt:lpstr>Vendor Information</vt:lpstr>
      <vt:lpstr>Pre-award and Research Finance updates Stephanie Wasserman   </vt:lpstr>
      <vt:lpstr>    Clinical Trial Office update  Because research must be inclusive to be exceptional </vt:lpstr>
      <vt:lpstr>Clinical trial office priority projects</vt:lpstr>
      <vt:lpstr>Research Operations central administration supports research at BMC or by BMC investigators, compliant research requires many partnerships across BMC and BU campuses </vt:lpstr>
      <vt:lpstr>RIS / ITS updates Christopher Sullivan</vt:lpstr>
      <vt:lpstr>Research Compliance Updates    Jami Wood, MBA, CHC, CCRP Research Compliance Officer</vt:lpstr>
      <vt:lpstr>Agenda </vt:lpstr>
      <vt:lpstr>PowerPoint Presentation</vt:lpstr>
      <vt:lpstr>Research Compliance Responsibilities</vt:lpstr>
      <vt:lpstr>Areas Covered by Research Compliance Program </vt:lpstr>
      <vt:lpstr>Effective Research Compliance Program</vt:lpstr>
      <vt:lpstr>Compliance Meetings </vt:lpstr>
      <vt:lpstr>2021 Compliance Work Plan</vt:lpstr>
      <vt:lpstr>The Work Plan</vt:lpstr>
      <vt:lpstr>Development Process for Work Plan</vt:lpstr>
      <vt:lpstr>Compliance: Highlights</vt:lpstr>
      <vt:lpstr>Upcoming Initiatives related to Research &amp; COI – 2021 &amp; 2022</vt:lpstr>
      <vt:lpstr>Reporting</vt:lpstr>
      <vt:lpstr>Circle of Compliance</vt:lpstr>
      <vt:lpstr>Questions</vt:lpstr>
      <vt:lpstr>Contact Information</vt:lpstr>
      <vt:lpstr>Marketing / Communications &amp; Research Lily Vautour and Abigail Brann </vt:lpstr>
      <vt:lpstr>‘    Research Promotion Toolkit: The Process    </vt:lpstr>
      <vt:lpstr>‘    Promotion Material Options   </vt:lpstr>
      <vt:lpstr>Total Research Studies: 6/1/2020 – 6/30/2021</vt:lpstr>
      <vt:lpstr>LucidPress: Templates</vt:lpstr>
      <vt:lpstr>LucidPress: Template Options</vt:lpstr>
      <vt:lpstr>LucidPress: Design Interface</vt:lpstr>
      <vt:lpstr>LucidPress: Before and After</vt:lpstr>
      <vt:lpstr>Research Ad Campaigns</vt:lpstr>
      <vt:lpstr>Open Discussion and Questions</vt:lpstr>
      <vt:lpstr>Appendix:  Infor FSM  Financials &amp; Supply Management  Updates </vt:lpstr>
      <vt:lpstr>How you can help us</vt:lpstr>
      <vt:lpstr>How you can help us cont. </vt:lpstr>
    </vt:vector>
  </TitlesOfParts>
  <Company>Boston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Hunley, Kelly</dc:creator>
  <cp:lastModifiedBy>Sullivan, Christopher</cp:lastModifiedBy>
  <cp:revision>1880</cp:revision>
  <cp:lastPrinted>2019-10-04T15:05:50Z</cp:lastPrinted>
  <dcterms:created xsi:type="dcterms:W3CDTF">2013-11-18T16:08:48Z</dcterms:created>
  <dcterms:modified xsi:type="dcterms:W3CDTF">2021-08-30T18:51:33Z</dcterms:modified>
</cp:coreProperties>
</file>