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 id="2147483868" r:id="rId2"/>
    <p:sldMasterId id="2147483899" r:id="rId3"/>
    <p:sldMasterId id="2147483912" r:id="rId4"/>
  </p:sldMasterIdLst>
  <p:notesMasterIdLst>
    <p:notesMasterId r:id="rId46"/>
  </p:notesMasterIdLst>
  <p:handoutMasterIdLst>
    <p:handoutMasterId r:id="rId47"/>
  </p:handoutMasterIdLst>
  <p:sldIdLst>
    <p:sldId id="793" r:id="rId5"/>
    <p:sldId id="794" r:id="rId6"/>
    <p:sldId id="909" r:id="rId7"/>
    <p:sldId id="943" r:id="rId8"/>
    <p:sldId id="944" r:id="rId9"/>
    <p:sldId id="945" r:id="rId10"/>
    <p:sldId id="946" r:id="rId11"/>
    <p:sldId id="947" r:id="rId12"/>
    <p:sldId id="948" r:id="rId13"/>
    <p:sldId id="866" r:id="rId14"/>
    <p:sldId id="930" r:id="rId15"/>
    <p:sldId id="867" r:id="rId16"/>
    <p:sldId id="937" r:id="rId17"/>
    <p:sldId id="931" r:id="rId18"/>
    <p:sldId id="932" r:id="rId19"/>
    <p:sldId id="933" r:id="rId20"/>
    <p:sldId id="934" r:id="rId21"/>
    <p:sldId id="935" r:id="rId22"/>
    <p:sldId id="936" r:id="rId23"/>
    <p:sldId id="912" r:id="rId24"/>
    <p:sldId id="949" r:id="rId25"/>
    <p:sldId id="950" r:id="rId26"/>
    <p:sldId id="951" r:id="rId27"/>
    <p:sldId id="952" r:id="rId28"/>
    <p:sldId id="953" r:id="rId29"/>
    <p:sldId id="954" r:id="rId30"/>
    <p:sldId id="939" r:id="rId31"/>
    <p:sldId id="940" r:id="rId32"/>
    <p:sldId id="941" r:id="rId33"/>
    <p:sldId id="942" r:id="rId34"/>
    <p:sldId id="920" r:id="rId35"/>
    <p:sldId id="921" r:id="rId36"/>
    <p:sldId id="922" r:id="rId37"/>
    <p:sldId id="923" r:id="rId38"/>
    <p:sldId id="924" r:id="rId39"/>
    <p:sldId id="925" r:id="rId40"/>
    <p:sldId id="926" r:id="rId41"/>
    <p:sldId id="927" r:id="rId42"/>
    <p:sldId id="928" r:id="rId43"/>
    <p:sldId id="929" r:id="rId44"/>
    <p:sldId id="746" r:id="rId45"/>
  </p:sldIdLst>
  <p:sldSz cx="9144000" cy="6858000" type="screen4x3"/>
  <p:notesSz cx="7023100" cy="9309100"/>
  <p:custDataLst>
    <p:tags r:id="rId4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Walsh" initials="" lastIdx="3" clrIdx="0"/>
  <p:cmAuthor id="2" name="Susan Coakley" initials="SC" lastIdx="4" clrIdx="1"/>
  <p:cmAuthor id="3" name="Walsh, Kate" initials="WK" lastIdx="2" clrIdx="2">
    <p:extLst>
      <p:ext uri="{19B8F6BF-5375-455C-9EA6-DF929625EA0E}">
        <p15:presenceInfo xmlns:p15="http://schemas.microsoft.com/office/powerpoint/2012/main" userId="S-1-5-21-1013449540-720069183-311576647-96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B050"/>
    <a:srgbClr val="F8BF56"/>
    <a:srgbClr val="FFFFFF"/>
    <a:srgbClr val="FFCCFF"/>
    <a:srgbClr val="EBF3FD"/>
    <a:srgbClr val="F5F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72267" autoAdjust="0"/>
  </p:normalViewPr>
  <p:slideViewPr>
    <p:cSldViewPr snapToGrid="0">
      <p:cViewPr varScale="1">
        <p:scale>
          <a:sx n="115" d="100"/>
          <a:sy n="115" d="100"/>
        </p:scale>
        <p:origin x="1554"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00" d="100"/>
          <a:sy n="100" d="100"/>
        </p:scale>
        <p:origin x="3496" y="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B5520-52A9-4325-B256-686D1FCEECC5}" type="doc">
      <dgm:prSet loTypeId="urn:microsoft.com/office/officeart/2005/8/layout/funnel1" loCatId="relationship" qsTypeId="urn:microsoft.com/office/officeart/2005/8/quickstyle/simple2" qsCatId="simple" csTypeId="urn:microsoft.com/office/officeart/2005/8/colors/accent0_3" csCatId="mainScheme" phldr="1"/>
      <dgm:spPr/>
      <dgm:t>
        <a:bodyPr/>
        <a:lstStyle/>
        <a:p>
          <a:endParaRPr lang="en-US"/>
        </a:p>
      </dgm:t>
    </dgm:pt>
    <dgm:pt modelId="{06F3B387-94F5-42C1-A2AB-CAC67608440D}">
      <dgm:prSet phldrT="[Text]"/>
      <dgm:spPr/>
      <dgm:t>
        <a:bodyPr/>
        <a:lstStyle/>
        <a:p>
          <a:r>
            <a:rPr lang="en-US" dirty="0"/>
            <a:t>Foundations </a:t>
          </a:r>
        </a:p>
      </dgm:t>
    </dgm:pt>
    <dgm:pt modelId="{175AA94F-7EFF-4FB7-B6E9-7722187E55D7}" type="parTrans" cxnId="{79189BCE-5555-4619-AFE0-289B4DBBD58D}">
      <dgm:prSet/>
      <dgm:spPr/>
      <dgm:t>
        <a:bodyPr/>
        <a:lstStyle/>
        <a:p>
          <a:endParaRPr lang="en-US"/>
        </a:p>
      </dgm:t>
    </dgm:pt>
    <dgm:pt modelId="{A51514E7-4EBC-4234-AD2E-8D4FE7B8633B}" type="sibTrans" cxnId="{79189BCE-5555-4619-AFE0-289B4DBBD58D}">
      <dgm:prSet/>
      <dgm:spPr/>
      <dgm:t>
        <a:bodyPr/>
        <a:lstStyle/>
        <a:p>
          <a:endParaRPr lang="en-US"/>
        </a:p>
      </dgm:t>
    </dgm:pt>
    <dgm:pt modelId="{E12321C1-55E9-4743-943C-17905788CA8B}">
      <dgm:prSet phldrT="[Text]"/>
      <dgm:spPr/>
      <dgm:t>
        <a:bodyPr/>
        <a:lstStyle/>
        <a:p>
          <a:r>
            <a:rPr lang="en-US" dirty="0"/>
            <a:t>Federal, State, Local Govt </a:t>
          </a:r>
        </a:p>
      </dgm:t>
    </dgm:pt>
    <dgm:pt modelId="{8979E21E-87EB-47A3-AB93-F442764D66C8}" type="parTrans" cxnId="{BDAF7B7E-30BF-4513-BB21-4C3DB69FDC9F}">
      <dgm:prSet/>
      <dgm:spPr/>
      <dgm:t>
        <a:bodyPr/>
        <a:lstStyle/>
        <a:p>
          <a:endParaRPr lang="en-US"/>
        </a:p>
      </dgm:t>
    </dgm:pt>
    <dgm:pt modelId="{EB61C3BE-BB19-4D8B-BC39-CC12C6489505}" type="sibTrans" cxnId="{BDAF7B7E-30BF-4513-BB21-4C3DB69FDC9F}">
      <dgm:prSet/>
      <dgm:spPr/>
      <dgm:t>
        <a:bodyPr/>
        <a:lstStyle/>
        <a:p>
          <a:endParaRPr lang="en-US"/>
        </a:p>
      </dgm:t>
    </dgm:pt>
    <dgm:pt modelId="{8B558B07-3DBF-48C6-84CD-0C35760BA64E}">
      <dgm:prSet phldrT="[Text]"/>
      <dgm:spPr/>
      <dgm:t>
        <a:bodyPr/>
        <a:lstStyle/>
        <a:p>
          <a:r>
            <a:rPr lang="en-US" dirty="0"/>
            <a:t>Industry</a:t>
          </a:r>
        </a:p>
      </dgm:t>
    </dgm:pt>
    <dgm:pt modelId="{EC046A1D-F6FB-475F-A3F8-EFB71F7D6366}" type="parTrans" cxnId="{391EB6ED-1CE0-46CE-A5CA-433EB9279955}">
      <dgm:prSet/>
      <dgm:spPr/>
      <dgm:t>
        <a:bodyPr/>
        <a:lstStyle/>
        <a:p>
          <a:endParaRPr lang="en-US"/>
        </a:p>
      </dgm:t>
    </dgm:pt>
    <dgm:pt modelId="{6ADE9050-A6F7-4868-AB9F-15167C5AA57A}" type="sibTrans" cxnId="{391EB6ED-1CE0-46CE-A5CA-433EB9279955}">
      <dgm:prSet/>
      <dgm:spPr/>
      <dgm:t>
        <a:bodyPr/>
        <a:lstStyle/>
        <a:p>
          <a:endParaRPr lang="en-US"/>
        </a:p>
      </dgm:t>
    </dgm:pt>
    <dgm:pt modelId="{506ECA24-8AF9-4E26-B9A1-DEF67751DD7D}">
      <dgm:prSet phldrT="[Text]"/>
      <dgm:spPr/>
      <dgm:t>
        <a:bodyPr/>
        <a:lstStyle/>
        <a:p>
          <a:r>
            <a:rPr lang="en-US" dirty="0"/>
            <a:t>BMC Sponsors of Research</a:t>
          </a:r>
        </a:p>
      </dgm:t>
    </dgm:pt>
    <dgm:pt modelId="{AFA332AE-394A-4F43-8239-CABDBE87E59A}" type="parTrans" cxnId="{E70F1950-16F5-4205-A8CA-41290284A8B0}">
      <dgm:prSet/>
      <dgm:spPr/>
      <dgm:t>
        <a:bodyPr/>
        <a:lstStyle/>
        <a:p>
          <a:endParaRPr lang="en-US"/>
        </a:p>
      </dgm:t>
    </dgm:pt>
    <dgm:pt modelId="{5A83B660-83A9-4995-AD1F-BE3E8BD8F1A9}" type="sibTrans" cxnId="{E70F1950-16F5-4205-A8CA-41290284A8B0}">
      <dgm:prSet/>
      <dgm:spPr/>
      <dgm:t>
        <a:bodyPr/>
        <a:lstStyle/>
        <a:p>
          <a:endParaRPr lang="en-US"/>
        </a:p>
      </dgm:t>
    </dgm:pt>
    <dgm:pt modelId="{9D2D87AC-3546-4C3B-B8F4-41EED2D412E5}" type="pres">
      <dgm:prSet presAssocID="{D6AB5520-52A9-4325-B256-686D1FCEECC5}" presName="Name0" presStyleCnt="0">
        <dgm:presLayoutVars>
          <dgm:chMax val="4"/>
          <dgm:resizeHandles val="exact"/>
        </dgm:presLayoutVars>
      </dgm:prSet>
      <dgm:spPr/>
      <dgm:t>
        <a:bodyPr/>
        <a:lstStyle/>
        <a:p>
          <a:endParaRPr lang="en-US"/>
        </a:p>
      </dgm:t>
    </dgm:pt>
    <dgm:pt modelId="{E2D52E19-1179-4EE1-B5E0-E23288F8A139}" type="pres">
      <dgm:prSet presAssocID="{D6AB5520-52A9-4325-B256-686D1FCEECC5}" presName="ellipse" presStyleLbl="trBgShp" presStyleIdx="0" presStyleCnt="1"/>
      <dgm:spPr/>
    </dgm:pt>
    <dgm:pt modelId="{9A41968C-B033-414B-9AF0-7383A504E5DE}" type="pres">
      <dgm:prSet presAssocID="{D6AB5520-52A9-4325-B256-686D1FCEECC5}" presName="arrow1" presStyleLbl="fgShp" presStyleIdx="0" presStyleCnt="1"/>
      <dgm:spPr/>
    </dgm:pt>
    <dgm:pt modelId="{57D2644B-19CE-40EA-A278-3DD9A24D8957}" type="pres">
      <dgm:prSet presAssocID="{D6AB5520-52A9-4325-B256-686D1FCEECC5}" presName="rectangle" presStyleLbl="revTx" presStyleIdx="0" presStyleCnt="1">
        <dgm:presLayoutVars>
          <dgm:bulletEnabled val="1"/>
        </dgm:presLayoutVars>
      </dgm:prSet>
      <dgm:spPr/>
      <dgm:t>
        <a:bodyPr/>
        <a:lstStyle/>
        <a:p>
          <a:endParaRPr lang="en-US"/>
        </a:p>
      </dgm:t>
    </dgm:pt>
    <dgm:pt modelId="{19472157-090F-4E9A-AD54-5874D97EB2BC}" type="pres">
      <dgm:prSet presAssocID="{E12321C1-55E9-4743-943C-17905788CA8B}" presName="item1" presStyleLbl="node1" presStyleIdx="0" presStyleCnt="3">
        <dgm:presLayoutVars>
          <dgm:bulletEnabled val="1"/>
        </dgm:presLayoutVars>
      </dgm:prSet>
      <dgm:spPr/>
      <dgm:t>
        <a:bodyPr/>
        <a:lstStyle/>
        <a:p>
          <a:endParaRPr lang="en-US"/>
        </a:p>
      </dgm:t>
    </dgm:pt>
    <dgm:pt modelId="{7B04C885-82B2-4EB2-824A-385145CE3D24}" type="pres">
      <dgm:prSet presAssocID="{8B558B07-3DBF-48C6-84CD-0C35760BA64E}" presName="item2" presStyleLbl="node1" presStyleIdx="1" presStyleCnt="3" custScaleY="89616">
        <dgm:presLayoutVars>
          <dgm:bulletEnabled val="1"/>
        </dgm:presLayoutVars>
      </dgm:prSet>
      <dgm:spPr/>
      <dgm:t>
        <a:bodyPr/>
        <a:lstStyle/>
        <a:p>
          <a:endParaRPr lang="en-US"/>
        </a:p>
      </dgm:t>
    </dgm:pt>
    <dgm:pt modelId="{E2A291A3-E8F9-4E4D-A9F3-B9A3B084ECF1}" type="pres">
      <dgm:prSet presAssocID="{506ECA24-8AF9-4E26-B9A1-DEF67751DD7D}" presName="item3" presStyleLbl="node1" presStyleIdx="2" presStyleCnt="3">
        <dgm:presLayoutVars>
          <dgm:bulletEnabled val="1"/>
        </dgm:presLayoutVars>
      </dgm:prSet>
      <dgm:spPr/>
      <dgm:t>
        <a:bodyPr/>
        <a:lstStyle/>
        <a:p>
          <a:endParaRPr lang="en-US"/>
        </a:p>
      </dgm:t>
    </dgm:pt>
    <dgm:pt modelId="{3F5D7F70-CE33-446D-AB9B-14D2D25E7A32}" type="pres">
      <dgm:prSet presAssocID="{D6AB5520-52A9-4325-B256-686D1FCEECC5}" presName="funnel" presStyleLbl="trAlignAcc1" presStyleIdx="0" presStyleCnt="1"/>
      <dgm:spPr/>
    </dgm:pt>
  </dgm:ptLst>
  <dgm:cxnLst>
    <dgm:cxn modelId="{6DB493D0-2429-4B36-B36F-380CEE0A7925}" type="presOf" srcId="{D6AB5520-52A9-4325-B256-686D1FCEECC5}" destId="{9D2D87AC-3546-4C3B-B8F4-41EED2D412E5}" srcOrd="0" destOrd="0" presId="urn:microsoft.com/office/officeart/2005/8/layout/funnel1"/>
    <dgm:cxn modelId="{BDAF7B7E-30BF-4513-BB21-4C3DB69FDC9F}" srcId="{D6AB5520-52A9-4325-B256-686D1FCEECC5}" destId="{E12321C1-55E9-4743-943C-17905788CA8B}" srcOrd="1" destOrd="0" parTransId="{8979E21E-87EB-47A3-AB93-F442764D66C8}" sibTransId="{EB61C3BE-BB19-4D8B-BC39-CC12C6489505}"/>
    <dgm:cxn modelId="{85F3EC56-5660-49D6-8AF6-12AB2CEDE07B}" type="presOf" srcId="{06F3B387-94F5-42C1-A2AB-CAC67608440D}" destId="{E2A291A3-E8F9-4E4D-A9F3-B9A3B084ECF1}" srcOrd="0" destOrd="0" presId="urn:microsoft.com/office/officeart/2005/8/layout/funnel1"/>
    <dgm:cxn modelId="{79189BCE-5555-4619-AFE0-289B4DBBD58D}" srcId="{D6AB5520-52A9-4325-B256-686D1FCEECC5}" destId="{06F3B387-94F5-42C1-A2AB-CAC67608440D}" srcOrd="0" destOrd="0" parTransId="{175AA94F-7EFF-4FB7-B6E9-7722187E55D7}" sibTransId="{A51514E7-4EBC-4234-AD2E-8D4FE7B8633B}"/>
    <dgm:cxn modelId="{99310329-31D6-4D16-8829-430B9E5E726D}" type="presOf" srcId="{E12321C1-55E9-4743-943C-17905788CA8B}" destId="{7B04C885-82B2-4EB2-824A-385145CE3D24}" srcOrd="0" destOrd="0" presId="urn:microsoft.com/office/officeart/2005/8/layout/funnel1"/>
    <dgm:cxn modelId="{701A5DCC-988E-4AFF-992B-A844C2876058}" type="presOf" srcId="{506ECA24-8AF9-4E26-B9A1-DEF67751DD7D}" destId="{57D2644B-19CE-40EA-A278-3DD9A24D8957}" srcOrd="0" destOrd="0" presId="urn:microsoft.com/office/officeart/2005/8/layout/funnel1"/>
    <dgm:cxn modelId="{E70F1950-16F5-4205-A8CA-41290284A8B0}" srcId="{D6AB5520-52A9-4325-B256-686D1FCEECC5}" destId="{506ECA24-8AF9-4E26-B9A1-DEF67751DD7D}" srcOrd="3" destOrd="0" parTransId="{AFA332AE-394A-4F43-8239-CABDBE87E59A}" sibTransId="{5A83B660-83A9-4995-AD1F-BE3E8BD8F1A9}"/>
    <dgm:cxn modelId="{E3B20790-200D-4534-B5A9-7276E7650E77}" type="presOf" srcId="{8B558B07-3DBF-48C6-84CD-0C35760BA64E}" destId="{19472157-090F-4E9A-AD54-5874D97EB2BC}" srcOrd="0" destOrd="0" presId="urn:microsoft.com/office/officeart/2005/8/layout/funnel1"/>
    <dgm:cxn modelId="{391EB6ED-1CE0-46CE-A5CA-433EB9279955}" srcId="{D6AB5520-52A9-4325-B256-686D1FCEECC5}" destId="{8B558B07-3DBF-48C6-84CD-0C35760BA64E}" srcOrd="2" destOrd="0" parTransId="{EC046A1D-F6FB-475F-A3F8-EFB71F7D6366}" sibTransId="{6ADE9050-A6F7-4868-AB9F-15167C5AA57A}"/>
    <dgm:cxn modelId="{76ED308B-C12E-4B1C-A3B0-FD0C3C497EC8}" type="presParOf" srcId="{9D2D87AC-3546-4C3B-B8F4-41EED2D412E5}" destId="{E2D52E19-1179-4EE1-B5E0-E23288F8A139}" srcOrd="0" destOrd="0" presId="urn:microsoft.com/office/officeart/2005/8/layout/funnel1"/>
    <dgm:cxn modelId="{2CEC6981-F3E4-4F03-999C-16A7AAF12FF8}" type="presParOf" srcId="{9D2D87AC-3546-4C3B-B8F4-41EED2D412E5}" destId="{9A41968C-B033-414B-9AF0-7383A504E5DE}" srcOrd="1" destOrd="0" presId="urn:microsoft.com/office/officeart/2005/8/layout/funnel1"/>
    <dgm:cxn modelId="{9FEE512F-C081-4038-B9E5-B4FE2C54E09E}" type="presParOf" srcId="{9D2D87AC-3546-4C3B-B8F4-41EED2D412E5}" destId="{57D2644B-19CE-40EA-A278-3DD9A24D8957}" srcOrd="2" destOrd="0" presId="urn:microsoft.com/office/officeart/2005/8/layout/funnel1"/>
    <dgm:cxn modelId="{4A461A7C-44C7-4A64-A7B8-DC5216A03A03}" type="presParOf" srcId="{9D2D87AC-3546-4C3B-B8F4-41EED2D412E5}" destId="{19472157-090F-4E9A-AD54-5874D97EB2BC}" srcOrd="3" destOrd="0" presId="urn:microsoft.com/office/officeart/2005/8/layout/funnel1"/>
    <dgm:cxn modelId="{9EF994F2-E424-42A8-9742-1DA11075C441}" type="presParOf" srcId="{9D2D87AC-3546-4C3B-B8F4-41EED2D412E5}" destId="{7B04C885-82B2-4EB2-824A-385145CE3D24}" srcOrd="4" destOrd="0" presId="urn:microsoft.com/office/officeart/2005/8/layout/funnel1"/>
    <dgm:cxn modelId="{3B1730C2-F4C0-4CEB-B85B-F28EF95E420F}" type="presParOf" srcId="{9D2D87AC-3546-4C3B-B8F4-41EED2D412E5}" destId="{E2A291A3-E8F9-4E4D-A9F3-B9A3B084ECF1}" srcOrd="5" destOrd="0" presId="urn:microsoft.com/office/officeart/2005/8/layout/funnel1"/>
    <dgm:cxn modelId="{AD6C7DF3-0C0C-46AD-9A23-007070D9F3F8}" type="presParOf" srcId="{9D2D87AC-3546-4C3B-B8F4-41EED2D412E5}" destId="{3F5D7F70-CE33-446D-AB9B-14D2D25E7A32}"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BEC69-F0BD-47B5-9DF3-756EB08A9687}" type="doc">
      <dgm:prSet loTypeId="urn:microsoft.com/office/officeart/2005/8/layout/arrow2" loCatId="process" qsTypeId="urn:microsoft.com/office/officeart/2005/8/quickstyle/simple1" qsCatId="simple" csTypeId="urn:microsoft.com/office/officeart/2005/8/colors/accent1_2" csCatId="accent1" phldr="1"/>
      <dgm:spPr/>
    </dgm:pt>
    <dgm:pt modelId="{E12A4D27-C5CA-40D0-AF8E-F462D8B5573B}">
      <dgm:prSet phldrT="[Text]"/>
      <dgm:spPr/>
      <dgm:t>
        <a:bodyPr/>
        <a:lstStyle/>
        <a:p>
          <a:pPr>
            <a:buFont typeface="Arial" panose="020B0604020202020204" pitchFamily="34" charset="0"/>
            <a:buChar char="‒"/>
          </a:pPr>
          <a:r>
            <a:rPr lang="en-US" dirty="0"/>
            <a:t>Gather BMC stakeholders, form Workgroup and perform DEI needs assessment</a:t>
          </a:r>
        </a:p>
      </dgm:t>
    </dgm:pt>
    <dgm:pt modelId="{E6F25DC9-0D6C-49A8-B848-CC7BB2B5E611}" type="parTrans" cxnId="{0011A6C5-A5B9-47B0-BB5E-4847A5B0C47E}">
      <dgm:prSet/>
      <dgm:spPr/>
      <dgm:t>
        <a:bodyPr/>
        <a:lstStyle/>
        <a:p>
          <a:endParaRPr lang="en-US"/>
        </a:p>
      </dgm:t>
    </dgm:pt>
    <dgm:pt modelId="{CFA1D837-AFF1-4A1A-8D42-63608F492EF0}" type="sibTrans" cxnId="{0011A6C5-A5B9-47B0-BB5E-4847A5B0C47E}">
      <dgm:prSet/>
      <dgm:spPr/>
      <dgm:t>
        <a:bodyPr/>
        <a:lstStyle/>
        <a:p>
          <a:endParaRPr lang="en-US"/>
        </a:p>
      </dgm:t>
    </dgm:pt>
    <dgm:pt modelId="{3878DD16-3C52-45DA-874B-DE178308F5D5}">
      <dgm:prSet phldrT="[Text]"/>
      <dgm:spPr/>
      <dgm:t>
        <a:bodyPr/>
        <a:lstStyle/>
        <a:p>
          <a:r>
            <a:rPr lang="en-US" dirty="0"/>
            <a:t>Leverage industry best practices with solutions designed to address BMC researcher +  community needs</a:t>
          </a:r>
        </a:p>
      </dgm:t>
    </dgm:pt>
    <dgm:pt modelId="{28F1D65D-54D0-4EF3-B2FF-22524AA02E2A}" type="parTrans" cxnId="{88B72351-CD15-4A88-8812-1F303B01C059}">
      <dgm:prSet/>
      <dgm:spPr/>
      <dgm:t>
        <a:bodyPr/>
        <a:lstStyle/>
        <a:p>
          <a:endParaRPr lang="en-US"/>
        </a:p>
      </dgm:t>
    </dgm:pt>
    <dgm:pt modelId="{E18A3D45-A026-477D-8EBA-05A847450DBF}" type="sibTrans" cxnId="{88B72351-CD15-4A88-8812-1F303B01C059}">
      <dgm:prSet/>
      <dgm:spPr/>
      <dgm:t>
        <a:bodyPr/>
        <a:lstStyle/>
        <a:p>
          <a:endParaRPr lang="en-US"/>
        </a:p>
      </dgm:t>
    </dgm:pt>
    <dgm:pt modelId="{79781D62-B73A-4303-A2AD-C41E2C83C8C0}">
      <dgm:prSet phldrT="[Text]"/>
      <dgm:spPr/>
      <dgm:t>
        <a:bodyPr/>
        <a:lstStyle/>
        <a:p>
          <a:r>
            <a:rPr lang="en-US" dirty="0"/>
            <a:t>Seek and incorporate Community Advisory Board and research team feedback</a:t>
          </a:r>
        </a:p>
      </dgm:t>
    </dgm:pt>
    <dgm:pt modelId="{4AB7BCC7-7D13-46AF-9E69-D02743CBABAE}" type="parTrans" cxnId="{85C17BE8-43BD-42CF-9669-762ECA8ECD46}">
      <dgm:prSet/>
      <dgm:spPr/>
      <dgm:t>
        <a:bodyPr/>
        <a:lstStyle/>
        <a:p>
          <a:endParaRPr lang="en-US"/>
        </a:p>
      </dgm:t>
    </dgm:pt>
    <dgm:pt modelId="{EB60C701-3537-431E-9A46-A72F03BD7146}" type="sibTrans" cxnId="{85C17BE8-43BD-42CF-9669-762ECA8ECD46}">
      <dgm:prSet/>
      <dgm:spPr/>
      <dgm:t>
        <a:bodyPr/>
        <a:lstStyle/>
        <a:p>
          <a:endParaRPr lang="en-US"/>
        </a:p>
      </dgm:t>
    </dgm:pt>
    <dgm:pt modelId="{F9E66B56-8706-4D19-BA4F-342AB298CFF3}">
      <dgm:prSet phldrT="[Text]"/>
      <dgm:spPr/>
      <dgm:t>
        <a:bodyPr/>
        <a:lstStyle/>
        <a:p>
          <a:pPr>
            <a:buFont typeface="Arial" panose="020B0604020202020204" pitchFamily="34" charset="0"/>
            <a:buChar char="‒"/>
          </a:pPr>
          <a:r>
            <a:rPr lang="en-US" dirty="0"/>
            <a:t>Identify BMC-specific barriers to inclusive recruitment + retention</a:t>
          </a:r>
        </a:p>
      </dgm:t>
    </dgm:pt>
    <dgm:pt modelId="{4C64D0F1-DFA4-4B45-8E72-BA8DC8EA564F}" type="parTrans" cxnId="{A905C282-3B0E-4D23-86A6-33F170A3A484}">
      <dgm:prSet/>
      <dgm:spPr/>
      <dgm:t>
        <a:bodyPr/>
        <a:lstStyle/>
        <a:p>
          <a:endParaRPr lang="en-US"/>
        </a:p>
      </dgm:t>
    </dgm:pt>
    <dgm:pt modelId="{D50A1AB0-2BDB-4B3D-97A6-CFBB3C5105DC}" type="sibTrans" cxnId="{A905C282-3B0E-4D23-86A6-33F170A3A484}">
      <dgm:prSet/>
      <dgm:spPr/>
      <dgm:t>
        <a:bodyPr/>
        <a:lstStyle/>
        <a:p>
          <a:endParaRPr lang="en-US"/>
        </a:p>
      </dgm:t>
    </dgm:pt>
    <dgm:pt modelId="{6C4D6E6A-210D-4F69-8878-179DD9A00D61}">
      <dgm:prSet phldrT="[Text]"/>
      <dgm:spPr/>
      <dgm:t>
        <a:bodyPr/>
        <a:lstStyle/>
        <a:p>
          <a:r>
            <a:rPr lang="en-US" dirty="0"/>
            <a:t>Workgroup to Co-deliver Toolkit to research community &amp; support education needs</a:t>
          </a:r>
        </a:p>
      </dgm:t>
    </dgm:pt>
    <dgm:pt modelId="{4355CA27-A513-4BD0-A50C-84120BB0C11B}" type="parTrans" cxnId="{9DA944D6-713F-4CC0-A57D-5CD3ADC5D601}">
      <dgm:prSet/>
      <dgm:spPr/>
      <dgm:t>
        <a:bodyPr/>
        <a:lstStyle/>
        <a:p>
          <a:endParaRPr lang="en-US"/>
        </a:p>
      </dgm:t>
    </dgm:pt>
    <dgm:pt modelId="{D2C16FA5-7A5C-4F1A-88CF-2C9C1D877ADC}" type="sibTrans" cxnId="{9DA944D6-713F-4CC0-A57D-5CD3ADC5D601}">
      <dgm:prSet/>
      <dgm:spPr/>
      <dgm:t>
        <a:bodyPr/>
        <a:lstStyle/>
        <a:p>
          <a:endParaRPr lang="en-US"/>
        </a:p>
      </dgm:t>
    </dgm:pt>
    <dgm:pt modelId="{D4AA2E02-5C03-4649-AD4D-2C0AD28E2A8A}" type="pres">
      <dgm:prSet presAssocID="{2D3BEC69-F0BD-47B5-9DF3-756EB08A9687}" presName="arrowDiagram" presStyleCnt="0">
        <dgm:presLayoutVars>
          <dgm:chMax val="5"/>
          <dgm:dir/>
          <dgm:resizeHandles val="exact"/>
        </dgm:presLayoutVars>
      </dgm:prSet>
      <dgm:spPr/>
    </dgm:pt>
    <dgm:pt modelId="{4FEE424B-C0FC-4E62-8AAC-5CB1FEC54F72}" type="pres">
      <dgm:prSet presAssocID="{2D3BEC69-F0BD-47B5-9DF3-756EB08A9687}" presName="arrow" presStyleLbl="bgShp" presStyleIdx="0" presStyleCnt="1"/>
      <dgm:spPr/>
    </dgm:pt>
    <dgm:pt modelId="{36C18B2F-7972-4BEA-90AB-8A72F1F982CB}" type="pres">
      <dgm:prSet presAssocID="{2D3BEC69-F0BD-47B5-9DF3-756EB08A9687}" presName="arrowDiagram5" presStyleCnt="0"/>
      <dgm:spPr/>
    </dgm:pt>
    <dgm:pt modelId="{980AD539-61DC-48A6-87FD-F633F146F858}" type="pres">
      <dgm:prSet presAssocID="{E12A4D27-C5CA-40D0-AF8E-F462D8B5573B}" presName="bullet5a" presStyleLbl="node1" presStyleIdx="0" presStyleCnt="5"/>
      <dgm:spPr/>
    </dgm:pt>
    <dgm:pt modelId="{B4A46801-798D-4123-8794-726F7FB5AD9A}" type="pres">
      <dgm:prSet presAssocID="{E12A4D27-C5CA-40D0-AF8E-F462D8B5573B}" presName="textBox5a" presStyleLbl="revTx" presStyleIdx="0" presStyleCnt="5" custScaleX="173058" custScaleY="83709" custLinFactNeighborX="34807" custLinFactNeighborY="8216">
        <dgm:presLayoutVars>
          <dgm:bulletEnabled val="1"/>
        </dgm:presLayoutVars>
      </dgm:prSet>
      <dgm:spPr/>
      <dgm:t>
        <a:bodyPr/>
        <a:lstStyle/>
        <a:p>
          <a:endParaRPr lang="en-US"/>
        </a:p>
      </dgm:t>
    </dgm:pt>
    <dgm:pt modelId="{1A208F33-193C-4964-A1E2-3A698003CD57}" type="pres">
      <dgm:prSet presAssocID="{F9E66B56-8706-4D19-BA4F-342AB298CFF3}" presName="bullet5b" presStyleLbl="node1" presStyleIdx="1" presStyleCnt="5"/>
      <dgm:spPr/>
    </dgm:pt>
    <dgm:pt modelId="{7F5808B6-91E8-42C2-BF13-BB7D5FF3589A}" type="pres">
      <dgm:prSet presAssocID="{F9E66B56-8706-4D19-BA4F-342AB298CFF3}" presName="textBox5b" presStyleLbl="revTx" presStyleIdx="1" presStyleCnt="5" custScaleX="131046" custScaleY="29262" custLinFactNeighborX="6153" custLinFactNeighborY="-24570">
        <dgm:presLayoutVars>
          <dgm:bulletEnabled val="1"/>
        </dgm:presLayoutVars>
      </dgm:prSet>
      <dgm:spPr/>
      <dgm:t>
        <a:bodyPr/>
        <a:lstStyle/>
        <a:p>
          <a:endParaRPr lang="en-US"/>
        </a:p>
      </dgm:t>
    </dgm:pt>
    <dgm:pt modelId="{FFCF8EDF-86E8-49B5-B213-2381E364B328}" type="pres">
      <dgm:prSet presAssocID="{3878DD16-3C52-45DA-874B-DE178308F5D5}" presName="bullet5c" presStyleLbl="node1" presStyleIdx="2" presStyleCnt="5"/>
      <dgm:spPr/>
    </dgm:pt>
    <dgm:pt modelId="{2B031EB0-812B-4A43-BF3E-0A2DE69730DD}" type="pres">
      <dgm:prSet presAssocID="{3878DD16-3C52-45DA-874B-DE178308F5D5}" presName="textBox5c" presStyleLbl="revTx" presStyleIdx="2" presStyleCnt="5" custScaleY="38666" custLinFactNeighborX="7013" custLinFactNeighborY="-22116">
        <dgm:presLayoutVars>
          <dgm:bulletEnabled val="1"/>
        </dgm:presLayoutVars>
      </dgm:prSet>
      <dgm:spPr/>
      <dgm:t>
        <a:bodyPr/>
        <a:lstStyle/>
        <a:p>
          <a:endParaRPr lang="en-US"/>
        </a:p>
      </dgm:t>
    </dgm:pt>
    <dgm:pt modelId="{8137CF0E-12AF-43AA-9431-1CF5FFA1D3DC}" type="pres">
      <dgm:prSet presAssocID="{79781D62-B73A-4303-A2AD-C41E2C83C8C0}" presName="bullet5d" presStyleLbl="node1" presStyleIdx="3" presStyleCnt="5"/>
      <dgm:spPr/>
    </dgm:pt>
    <dgm:pt modelId="{60F8011C-64B3-4A15-94F7-4758A4B81ADC}" type="pres">
      <dgm:prSet presAssocID="{79781D62-B73A-4303-A2AD-C41E2C83C8C0}" presName="textBox5d" presStyleLbl="revTx" presStyleIdx="3" presStyleCnt="5" custScaleX="116413" custScaleY="33985" custLinFactNeighborX="3901" custLinFactNeighborY="-24779">
        <dgm:presLayoutVars>
          <dgm:bulletEnabled val="1"/>
        </dgm:presLayoutVars>
      </dgm:prSet>
      <dgm:spPr/>
      <dgm:t>
        <a:bodyPr/>
        <a:lstStyle/>
        <a:p>
          <a:endParaRPr lang="en-US"/>
        </a:p>
      </dgm:t>
    </dgm:pt>
    <dgm:pt modelId="{DC2D5CF1-8CDB-4410-BE4F-86BA01A2CC41}" type="pres">
      <dgm:prSet presAssocID="{6C4D6E6A-210D-4F69-8878-179DD9A00D61}" presName="bullet5e" presStyleLbl="node1" presStyleIdx="4" presStyleCnt="5"/>
      <dgm:spPr/>
    </dgm:pt>
    <dgm:pt modelId="{7A205103-D189-4886-A094-81A37DF3B17F}" type="pres">
      <dgm:prSet presAssocID="{6C4D6E6A-210D-4F69-8878-179DD9A00D61}" presName="textBox5e" presStyleLbl="revTx" presStyleIdx="4" presStyleCnt="5" custScaleX="112024" custScaleY="29231" custLinFactNeighborX="3901" custLinFactNeighborY="-29200">
        <dgm:presLayoutVars>
          <dgm:bulletEnabled val="1"/>
        </dgm:presLayoutVars>
      </dgm:prSet>
      <dgm:spPr/>
      <dgm:t>
        <a:bodyPr/>
        <a:lstStyle/>
        <a:p>
          <a:endParaRPr lang="en-US"/>
        </a:p>
      </dgm:t>
    </dgm:pt>
  </dgm:ptLst>
  <dgm:cxnLst>
    <dgm:cxn modelId="{57CF8F20-462E-4985-B002-9D15F75E50D2}" type="presOf" srcId="{6C4D6E6A-210D-4F69-8878-179DD9A00D61}" destId="{7A205103-D189-4886-A094-81A37DF3B17F}" srcOrd="0" destOrd="0" presId="urn:microsoft.com/office/officeart/2005/8/layout/arrow2"/>
    <dgm:cxn modelId="{85C17BE8-43BD-42CF-9669-762ECA8ECD46}" srcId="{2D3BEC69-F0BD-47B5-9DF3-756EB08A9687}" destId="{79781D62-B73A-4303-A2AD-C41E2C83C8C0}" srcOrd="3" destOrd="0" parTransId="{4AB7BCC7-7D13-46AF-9E69-D02743CBABAE}" sibTransId="{EB60C701-3537-431E-9A46-A72F03BD7146}"/>
    <dgm:cxn modelId="{88A7C146-2CA7-4D53-865E-D1B68141EFC8}" type="presOf" srcId="{79781D62-B73A-4303-A2AD-C41E2C83C8C0}" destId="{60F8011C-64B3-4A15-94F7-4758A4B81ADC}" srcOrd="0" destOrd="0" presId="urn:microsoft.com/office/officeart/2005/8/layout/arrow2"/>
    <dgm:cxn modelId="{C5E4099B-97CF-4EBD-BB5F-F54B192BE4BE}" type="presOf" srcId="{3878DD16-3C52-45DA-874B-DE178308F5D5}" destId="{2B031EB0-812B-4A43-BF3E-0A2DE69730DD}" srcOrd="0" destOrd="0" presId="urn:microsoft.com/office/officeart/2005/8/layout/arrow2"/>
    <dgm:cxn modelId="{9DA944D6-713F-4CC0-A57D-5CD3ADC5D601}" srcId="{2D3BEC69-F0BD-47B5-9DF3-756EB08A9687}" destId="{6C4D6E6A-210D-4F69-8878-179DD9A00D61}" srcOrd="4" destOrd="0" parTransId="{4355CA27-A513-4BD0-A50C-84120BB0C11B}" sibTransId="{D2C16FA5-7A5C-4F1A-88CF-2C9C1D877ADC}"/>
    <dgm:cxn modelId="{0011A6C5-A5B9-47B0-BB5E-4847A5B0C47E}" srcId="{2D3BEC69-F0BD-47B5-9DF3-756EB08A9687}" destId="{E12A4D27-C5CA-40D0-AF8E-F462D8B5573B}" srcOrd="0" destOrd="0" parTransId="{E6F25DC9-0D6C-49A8-B848-CC7BB2B5E611}" sibTransId="{CFA1D837-AFF1-4A1A-8D42-63608F492EF0}"/>
    <dgm:cxn modelId="{4AFE2E01-616E-4BF6-9DED-6B058DF34DDC}" type="presOf" srcId="{E12A4D27-C5CA-40D0-AF8E-F462D8B5573B}" destId="{B4A46801-798D-4123-8794-726F7FB5AD9A}" srcOrd="0" destOrd="0" presId="urn:microsoft.com/office/officeart/2005/8/layout/arrow2"/>
    <dgm:cxn modelId="{0019F4FE-ACDE-4662-87A2-FF14550C99DE}" type="presOf" srcId="{F9E66B56-8706-4D19-BA4F-342AB298CFF3}" destId="{7F5808B6-91E8-42C2-BF13-BB7D5FF3589A}" srcOrd="0" destOrd="0" presId="urn:microsoft.com/office/officeart/2005/8/layout/arrow2"/>
    <dgm:cxn modelId="{A905C282-3B0E-4D23-86A6-33F170A3A484}" srcId="{2D3BEC69-F0BD-47B5-9DF3-756EB08A9687}" destId="{F9E66B56-8706-4D19-BA4F-342AB298CFF3}" srcOrd="1" destOrd="0" parTransId="{4C64D0F1-DFA4-4B45-8E72-BA8DC8EA564F}" sibTransId="{D50A1AB0-2BDB-4B3D-97A6-CFBB3C5105DC}"/>
    <dgm:cxn modelId="{88B72351-CD15-4A88-8812-1F303B01C059}" srcId="{2D3BEC69-F0BD-47B5-9DF3-756EB08A9687}" destId="{3878DD16-3C52-45DA-874B-DE178308F5D5}" srcOrd="2" destOrd="0" parTransId="{28F1D65D-54D0-4EF3-B2FF-22524AA02E2A}" sibTransId="{E18A3D45-A026-477D-8EBA-05A847450DBF}"/>
    <dgm:cxn modelId="{FAF5D259-EDD1-4DD5-A4B4-7E298AC85007}" type="presOf" srcId="{2D3BEC69-F0BD-47B5-9DF3-756EB08A9687}" destId="{D4AA2E02-5C03-4649-AD4D-2C0AD28E2A8A}" srcOrd="0" destOrd="0" presId="urn:microsoft.com/office/officeart/2005/8/layout/arrow2"/>
    <dgm:cxn modelId="{27964A4E-D641-490D-9170-3B4042438F38}" type="presParOf" srcId="{D4AA2E02-5C03-4649-AD4D-2C0AD28E2A8A}" destId="{4FEE424B-C0FC-4E62-8AAC-5CB1FEC54F72}" srcOrd="0" destOrd="0" presId="urn:microsoft.com/office/officeart/2005/8/layout/arrow2"/>
    <dgm:cxn modelId="{6B6FC781-20CA-4E5D-88ED-4BBBE52A3B44}" type="presParOf" srcId="{D4AA2E02-5C03-4649-AD4D-2C0AD28E2A8A}" destId="{36C18B2F-7972-4BEA-90AB-8A72F1F982CB}" srcOrd="1" destOrd="0" presId="urn:microsoft.com/office/officeart/2005/8/layout/arrow2"/>
    <dgm:cxn modelId="{D2B3C147-4079-4EFB-ACA9-5216E87511F6}" type="presParOf" srcId="{36C18B2F-7972-4BEA-90AB-8A72F1F982CB}" destId="{980AD539-61DC-48A6-87FD-F633F146F858}" srcOrd="0" destOrd="0" presId="urn:microsoft.com/office/officeart/2005/8/layout/arrow2"/>
    <dgm:cxn modelId="{8386888B-495C-40EC-A461-E8326F35350B}" type="presParOf" srcId="{36C18B2F-7972-4BEA-90AB-8A72F1F982CB}" destId="{B4A46801-798D-4123-8794-726F7FB5AD9A}" srcOrd="1" destOrd="0" presId="urn:microsoft.com/office/officeart/2005/8/layout/arrow2"/>
    <dgm:cxn modelId="{7D684669-C288-49D0-8055-955EDCAC4274}" type="presParOf" srcId="{36C18B2F-7972-4BEA-90AB-8A72F1F982CB}" destId="{1A208F33-193C-4964-A1E2-3A698003CD57}" srcOrd="2" destOrd="0" presId="urn:microsoft.com/office/officeart/2005/8/layout/arrow2"/>
    <dgm:cxn modelId="{F47EE1E5-1D5D-423C-8D13-7D0DE338473D}" type="presParOf" srcId="{36C18B2F-7972-4BEA-90AB-8A72F1F982CB}" destId="{7F5808B6-91E8-42C2-BF13-BB7D5FF3589A}" srcOrd="3" destOrd="0" presId="urn:microsoft.com/office/officeart/2005/8/layout/arrow2"/>
    <dgm:cxn modelId="{81ABE5EE-585A-444F-8066-A8CFEFB8E4FC}" type="presParOf" srcId="{36C18B2F-7972-4BEA-90AB-8A72F1F982CB}" destId="{FFCF8EDF-86E8-49B5-B213-2381E364B328}" srcOrd="4" destOrd="0" presId="urn:microsoft.com/office/officeart/2005/8/layout/arrow2"/>
    <dgm:cxn modelId="{A156349F-EFD3-493A-A2B9-1700042D4145}" type="presParOf" srcId="{36C18B2F-7972-4BEA-90AB-8A72F1F982CB}" destId="{2B031EB0-812B-4A43-BF3E-0A2DE69730DD}" srcOrd="5" destOrd="0" presId="urn:microsoft.com/office/officeart/2005/8/layout/arrow2"/>
    <dgm:cxn modelId="{3040399E-3652-4A25-A6EB-510B8C6ABB9C}" type="presParOf" srcId="{36C18B2F-7972-4BEA-90AB-8A72F1F982CB}" destId="{8137CF0E-12AF-43AA-9431-1CF5FFA1D3DC}" srcOrd="6" destOrd="0" presId="urn:microsoft.com/office/officeart/2005/8/layout/arrow2"/>
    <dgm:cxn modelId="{D7A78B14-56B1-496F-95C2-0FD4AC61D2DF}" type="presParOf" srcId="{36C18B2F-7972-4BEA-90AB-8A72F1F982CB}" destId="{60F8011C-64B3-4A15-94F7-4758A4B81ADC}" srcOrd="7" destOrd="0" presId="urn:microsoft.com/office/officeart/2005/8/layout/arrow2"/>
    <dgm:cxn modelId="{4C0112B0-DB68-402A-9181-7C167520640D}" type="presParOf" srcId="{36C18B2F-7972-4BEA-90AB-8A72F1F982CB}" destId="{DC2D5CF1-8CDB-4410-BE4F-86BA01A2CC41}" srcOrd="8" destOrd="0" presId="urn:microsoft.com/office/officeart/2005/8/layout/arrow2"/>
    <dgm:cxn modelId="{0FC1C5C2-AF57-4C3A-AE5C-AD93995A9D88}" type="presParOf" srcId="{36C18B2F-7972-4BEA-90AB-8A72F1F982CB}" destId="{7A205103-D189-4886-A094-81A37DF3B17F}"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52E19-1179-4EE1-B5E0-E23288F8A139}">
      <dsp:nvSpPr>
        <dsp:cNvPr id="0" name=""/>
        <dsp:cNvSpPr/>
      </dsp:nvSpPr>
      <dsp:spPr>
        <a:xfrm>
          <a:off x="1404620" y="165099"/>
          <a:ext cx="3276600" cy="1137920"/>
        </a:xfrm>
        <a:prstGeom prst="ellipse">
          <a:avLst/>
        </a:prstGeom>
        <a:solidFill>
          <a:schemeClr val="dk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1968C-B033-414B-9AF0-7383A504E5DE}">
      <dsp:nvSpPr>
        <dsp:cNvPr id="0" name=""/>
        <dsp:cNvSpPr/>
      </dsp:nvSpPr>
      <dsp:spPr>
        <a:xfrm>
          <a:off x="2730500" y="2951479"/>
          <a:ext cx="635000" cy="406400"/>
        </a:xfrm>
        <a:prstGeom prst="downArrow">
          <a:avLst/>
        </a:prstGeom>
        <a:solidFill>
          <a:schemeClr val="dk2">
            <a:tint val="60000"/>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57D2644B-19CE-40EA-A278-3DD9A24D8957}">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BMC Sponsors of Research</a:t>
          </a:r>
        </a:p>
      </dsp:txBody>
      <dsp:txXfrm>
        <a:off x="1524000" y="3276600"/>
        <a:ext cx="3048000" cy="762000"/>
      </dsp:txXfrm>
    </dsp:sp>
    <dsp:sp modelId="{19472157-090F-4E9A-AD54-5874D97EB2BC}">
      <dsp:nvSpPr>
        <dsp:cNvPr id="0" name=""/>
        <dsp:cNvSpPr/>
      </dsp:nvSpPr>
      <dsp:spPr>
        <a:xfrm>
          <a:off x="2595880" y="1390904"/>
          <a:ext cx="1143000" cy="1143000"/>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Industry</a:t>
          </a:r>
        </a:p>
      </dsp:txBody>
      <dsp:txXfrm>
        <a:off x="2763268" y="1558292"/>
        <a:ext cx="808224" cy="808224"/>
      </dsp:txXfrm>
    </dsp:sp>
    <dsp:sp modelId="{7B04C885-82B2-4EB2-824A-385145CE3D24}">
      <dsp:nvSpPr>
        <dsp:cNvPr id="0" name=""/>
        <dsp:cNvSpPr/>
      </dsp:nvSpPr>
      <dsp:spPr>
        <a:xfrm>
          <a:off x="1778000" y="592744"/>
          <a:ext cx="1143000" cy="1024310"/>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Federal, State, Local Govt </a:t>
          </a:r>
        </a:p>
      </dsp:txBody>
      <dsp:txXfrm>
        <a:off x="1945388" y="742751"/>
        <a:ext cx="808224" cy="724296"/>
      </dsp:txXfrm>
    </dsp:sp>
    <dsp:sp modelId="{E2A291A3-E8F9-4E4D-A9F3-B9A3B084ECF1}">
      <dsp:nvSpPr>
        <dsp:cNvPr id="0" name=""/>
        <dsp:cNvSpPr/>
      </dsp:nvSpPr>
      <dsp:spPr>
        <a:xfrm>
          <a:off x="2946400" y="257047"/>
          <a:ext cx="1143000" cy="1143000"/>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Foundations </a:t>
          </a:r>
        </a:p>
      </dsp:txBody>
      <dsp:txXfrm>
        <a:off x="3113788" y="424435"/>
        <a:ext cx="808224" cy="808224"/>
      </dsp:txXfrm>
    </dsp:sp>
    <dsp:sp modelId="{3F5D7F70-CE33-446D-AB9B-14D2D25E7A32}">
      <dsp:nvSpPr>
        <dsp:cNvPr id="0" name=""/>
        <dsp:cNvSpPr/>
      </dsp:nvSpPr>
      <dsp:spPr>
        <a:xfrm>
          <a:off x="1270000" y="25399"/>
          <a:ext cx="3556000" cy="2844800"/>
        </a:xfrm>
        <a:prstGeom prst="funnel">
          <a:avLst/>
        </a:prstGeom>
        <a:solidFill>
          <a:schemeClr val="lt2">
            <a:alpha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E424B-C0FC-4E62-8AAC-5CB1FEC54F72}">
      <dsp:nvSpPr>
        <dsp:cNvPr id="0" name=""/>
        <dsp:cNvSpPr/>
      </dsp:nvSpPr>
      <dsp:spPr>
        <a:xfrm>
          <a:off x="187549" y="0"/>
          <a:ext cx="8280400" cy="517525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0AD539-61DC-48A6-87FD-F633F146F858}">
      <dsp:nvSpPr>
        <dsp:cNvPr id="0" name=""/>
        <dsp:cNvSpPr/>
      </dsp:nvSpPr>
      <dsp:spPr>
        <a:xfrm>
          <a:off x="1003168" y="3848315"/>
          <a:ext cx="190449" cy="1904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A46801-798D-4123-8794-726F7FB5AD9A}">
      <dsp:nvSpPr>
        <dsp:cNvPr id="0" name=""/>
        <dsp:cNvSpPr/>
      </dsp:nvSpPr>
      <dsp:spPr>
        <a:xfrm>
          <a:off x="1079714" y="4144198"/>
          <a:ext cx="1877216" cy="1031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915" tIns="0" rIns="0" bIns="0" numCol="1" spcCol="1270" anchor="t" anchorCtr="0">
          <a:noAutofit/>
        </a:bodyPr>
        <a:lstStyle/>
        <a:p>
          <a:pPr lvl="0" algn="l" defTabSz="533400">
            <a:lnSpc>
              <a:spcPct val="90000"/>
            </a:lnSpc>
            <a:spcBef>
              <a:spcPct val="0"/>
            </a:spcBef>
            <a:spcAft>
              <a:spcPct val="35000"/>
            </a:spcAft>
            <a:buFont typeface="Arial" panose="020B0604020202020204" pitchFamily="34" charset="0"/>
            <a:buChar char="‒"/>
          </a:pPr>
          <a:r>
            <a:rPr lang="en-US" sz="1200" kern="1200" dirty="0"/>
            <a:t>Gather BMC stakeholders, form Workgroup and perform DEI needs assessment</a:t>
          </a:r>
        </a:p>
      </dsp:txBody>
      <dsp:txXfrm>
        <a:off x="1079714" y="4144198"/>
        <a:ext cx="1877216" cy="1031051"/>
      </dsp:txXfrm>
    </dsp:sp>
    <dsp:sp modelId="{1A208F33-193C-4964-A1E2-3A698003CD57}">
      <dsp:nvSpPr>
        <dsp:cNvPr id="0" name=""/>
        <dsp:cNvSpPr/>
      </dsp:nvSpPr>
      <dsp:spPr>
        <a:xfrm>
          <a:off x="2034078" y="2857773"/>
          <a:ext cx="298094" cy="2980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5808B6-91E8-42C2-BF13-BB7D5FF3589A}">
      <dsp:nvSpPr>
        <dsp:cNvPr id="0" name=""/>
        <dsp:cNvSpPr/>
      </dsp:nvSpPr>
      <dsp:spPr>
        <a:xfrm>
          <a:off x="2054330" y="3240988"/>
          <a:ext cx="1801288" cy="634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954" tIns="0" rIns="0" bIns="0" numCol="1" spcCol="1270" anchor="t" anchorCtr="0">
          <a:noAutofit/>
        </a:bodyPr>
        <a:lstStyle/>
        <a:p>
          <a:pPr lvl="0" algn="l" defTabSz="533400">
            <a:lnSpc>
              <a:spcPct val="90000"/>
            </a:lnSpc>
            <a:spcBef>
              <a:spcPct val="0"/>
            </a:spcBef>
            <a:spcAft>
              <a:spcPct val="35000"/>
            </a:spcAft>
            <a:buFont typeface="Arial" panose="020B0604020202020204" pitchFamily="34" charset="0"/>
            <a:buChar char="‒"/>
          </a:pPr>
          <a:r>
            <a:rPr lang="en-US" sz="1200" kern="1200" dirty="0"/>
            <a:t>Identify BMC-specific barriers to inclusive recruitment + retention</a:t>
          </a:r>
        </a:p>
      </dsp:txBody>
      <dsp:txXfrm>
        <a:off x="2054330" y="3240988"/>
        <a:ext cx="1801288" cy="634525"/>
      </dsp:txXfrm>
    </dsp:sp>
    <dsp:sp modelId="{FFCF8EDF-86E8-49B5-B213-2381E364B328}">
      <dsp:nvSpPr>
        <dsp:cNvPr id="0" name=""/>
        <dsp:cNvSpPr/>
      </dsp:nvSpPr>
      <dsp:spPr>
        <a:xfrm>
          <a:off x="3358942" y="2068029"/>
          <a:ext cx="397459" cy="3974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031EB0-812B-4A43-BF3E-0A2DE69730DD}">
      <dsp:nvSpPr>
        <dsp:cNvPr id="0" name=""/>
        <dsp:cNvSpPr/>
      </dsp:nvSpPr>
      <dsp:spPr>
        <a:xfrm>
          <a:off x="3669747" y="2515464"/>
          <a:ext cx="1598117" cy="112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605" tIns="0" rIns="0" bIns="0" numCol="1" spcCol="1270" anchor="t" anchorCtr="0">
          <a:noAutofit/>
        </a:bodyPr>
        <a:lstStyle/>
        <a:p>
          <a:pPr lvl="0" algn="l" defTabSz="533400">
            <a:lnSpc>
              <a:spcPct val="90000"/>
            </a:lnSpc>
            <a:spcBef>
              <a:spcPct val="0"/>
            </a:spcBef>
            <a:spcAft>
              <a:spcPct val="35000"/>
            </a:spcAft>
          </a:pPr>
          <a:r>
            <a:rPr lang="en-US" sz="1200" kern="1200" dirty="0"/>
            <a:t>Leverage industry best practices with solutions designed to address BMC researcher +  community needs</a:t>
          </a:r>
        </a:p>
      </dsp:txBody>
      <dsp:txXfrm>
        <a:off x="3669747" y="2515464"/>
        <a:ext cx="1598117" cy="1124596"/>
      </dsp:txXfrm>
    </dsp:sp>
    <dsp:sp modelId="{8137CF0E-12AF-43AA-9431-1CF5FFA1D3DC}">
      <dsp:nvSpPr>
        <dsp:cNvPr id="0" name=""/>
        <dsp:cNvSpPr/>
      </dsp:nvSpPr>
      <dsp:spPr>
        <a:xfrm>
          <a:off x="4899096" y="1451140"/>
          <a:ext cx="513384" cy="5133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8011C-64B3-4A15-94F7-4758A4B81ADC}">
      <dsp:nvSpPr>
        <dsp:cNvPr id="0" name=""/>
        <dsp:cNvSpPr/>
      </dsp:nvSpPr>
      <dsp:spPr>
        <a:xfrm>
          <a:off x="5084486" y="1993148"/>
          <a:ext cx="1927892" cy="1178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032" tIns="0" rIns="0" bIns="0" numCol="1" spcCol="1270" anchor="t" anchorCtr="0">
          <a:noAutofit/>
        </a:bodyPr>
        <a:lstStyle/>
        <a:p>
          <a:pPr lvl="0" algn="l" defTabSz="533400">
            <a:lnSpc>
              <a:spcPct val="90000"/>
            </a:lnSpc>
            <a:spcBef>
              <a:spcPct val="0"/>
            </a:spcBef>
            <a:spcAft>
              <a:spcPct val="35000"/>
            </a:spcAft>
          </a:pPr>
          <a:r>
            <a:rPr lang="en-US" sz="1200" kern="1200" dirty="0"/>
            <a:t>Seek and incorporate Community Advisory Board and research team feedback</a:t>
          </a:r>
        </a:p>
      </dsp:txBody>
      <dsp:txXfrm>
        <a:off x="5084486" y="1993148"/>
        <a:ext cx="1927892" cy="1178401"/>
      </dsp:txXfrm>
    </dsp:sp>
    <dsp:sp modelId="{DC2D5CF1-8CDB-4410-BE4F-86BA01A2CC41}">
      <dsp:nvSpPr>
        <dsp:cNvPr id="0" name=""/>
        <dsp:cNvSpPr/>
      </dsp:nvSpPr>
      <dsp:spPr>
        <a:xfrm>
          <a:off x="6484793" y="1039190"/>
          <a:ext cx="654151" cy="6541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205103-D189-4886-A094-81A37DF3B17F}">
      <dsp:nvSpPr>
        <dsp:cNvPr id="0" name=""/>
        <dsp:cNvSpPr/>
      </dsp:nvSpPr>
      <dsp:spPr>
        <a:xfrm>
          <a:off x="6776909" y="1601832"/>
          <a:ext cx="1855207" cy="1113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621" tIns="0" rIns="0" bIns="0" numCol="1" spcCol="1270" anchor="t" anchorCtr="0">
          <a:noAutofit/>
        </a:bodyPr>
        <a:lstStyle/>
        <a:p>
          <a:pPr lvl="0" algn="l" defTabSz="533400">
            <a:lnSpc>
              <a:spcPct val="90000"/>
            </a:lnSpc>
            <a:spcBef>
              <a:spcPct val="0"/>
            </a:spcBef>
            <a:spcAft>
              <a:spcPct val="35000"/>
            </a:spcAft>
          </a:pPr>
          <a:r>
            <a:rPr lang="en-US" sz="1200" kern="1200" dirty="0"/>
            <a:t>Workgroup to Co-deliver Toolkit to research community &amp; support education needs</a:t>
          </a:r>
        </a:p>
      </dsp:txBody>
      <dsp:txXfrm>
        <a:off x="6776909" y="1601832"/>
        <a:ext cx="1855207" cy="1113404"/>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43979" cy="465774"/>
          </a:xfrm>
          <a:prstGeom prst="rect">
            <a:avLst/>
          </a:prstGeom>
        </p:spPr>
        <p:txBody>
          <a:bodyPr vert="horz" lIns="91892" tIns="45945" rIns="91892" bIns="45945"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sz="quarter" idx="1"/>
          </p:nvPr>
        </p:nvSpPr>
        <p:spPr>
          <a:xfrm>
            <a:off x="3977535" y="2"/>
            <a:ext cx="3043979" cy="465774"/>
          </a:xfrm>
          <a:prstGeom prst="rect">
            <a:avLst/>
          </a:prstGeom>
        </p:spPr>
        <p:txBody>
          <a:bodyPr vert="horz" lIns="91892" tIns="45945" rIns="91892" bIns="45945" rtlCol="0"/>
          <a:lstStyle>
            <a:lvl1pPr algn="r" fontAlgn="auto">
              <a:spcBef>
                <a:spcPts val="0"/>
              </a:spcBef>
              <a:spcAft>
                <a:spcPts val="0"/>
              </a:spcAft>
              <a:defRPr sz="1200" smtClean="0">
                <a:latin typeface="+mn-lt"/>
                <a:cs typeface="+mn-cs"/>
              </a:defRPr>
            </a:lvl1pPr>
          </a:lstStyle>
          <a:p>
            <a:pPr>
              <a:defRPr/>
            </a:pPr>
            <a:fld id="{474459E1-DABA-4A93-984B-D2FAAC611687}" type="datetimeFigureOut">
              <a:rPr lang="en-US"/>
              <a:pPr>
                <a:defRPr/>
              </a:pPr>
              <a:t>2/15/2022</a:t>
            </a:fld>
            <a:endParaRPr lang="en-US" dirty="0"/>
          </a:p>
        </p:txBody>
      </p:sp>
      <p:sp>
        <p:nvSpPr>
          <p:cNvPr id="4" name="Footer Placeholder 3"/>
          <p:cNvSpPr>
            <a:spLocks noGrp="1"/>
          </p:cNvSpPr>
          <p:nvPr>
            <p:ph type="ftr" sz="quarter" idx="2"/>
          </p:nvPr>
        </p:nvSpPr>
        <p:spPr>
          <a:xfrm>
            <a:off x="5" y="8841739"/>
            <a:ext cx="3043979" cy="465774"/>
          </a:xfrm>
          <a:prstGeom prst="rect">
            <a:avLst/>
          </a:prstGeom>
        </p:spPr>
        <p:txBody>
          <a:bodyPr vert="horz" lIns="91892" tIns="45945" rIns="91892" bIns="45945"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7535" y="8841739"/>
            <a:ext cx="3043979" cy="465774"/>
          </a:xfrm>
          <a:prstGeom prst="rect">
            <a:avLst/>
          </a:prstGeom>
        </p:spPr>
        <p:txBody>
          <a:bodyPr vert="horz" lIns="91892" tIns="45945" rIns="91892" bIns="45945" rtlCol="0" anchor="b"/>
          <a:lstStyle>
            <a:lvl1pPr algn="r" fontAlgn="auto">
              <a:spcBef>
                <a:spcPts val="0"/>
              </a:spcBef>
              <a:spcAft>
                <a:spcPts val="0"/>
              </a:spcAft>
              <a:defRPr sz="1200" smtClean="0">
                <a:latin typeface="+mn-lt"/>
                <a:cs typeface="+mn-cs"/>
              </a:defRPr>
            </a:lvl1pPr>
          </a:lstStyle>
          <a:p>
            <a:pPr>
              <a:defRPr/>
            </a:pPr>
            <a:fld id="{746B86B9-183D-4F1A-AF20-62FD2E693A89}" type="slidenum">
              <a:rPr lang="en-US"/>
              <a:pPr>
                <a:defRPr/>
              </a:pPr>
              <a:t>‹#›</a:t>
            </a:fld>
            <a:endParaRPr lang="en-US" dirty="0"/>
          </a:p>
        </p:txBody>
      </p:sp>
    </p:spTree>
    <p:extLst>
      <p:ext uri="{BB962C8B-B14F-4D97-AF65-F5344CB8AC3E}">
        <p14:creationId xmlns:p14="http://schemas.microsoft.com/office/powerpoint/2010/main" val="2939559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43979" cy="465774"/>
          </a:xfrm>
          <a:prstGeom prst="rect">
            <a:avLst/>
          </a:prstGeom>
        </p:spPr>
        <p:txBody>
          <a:bodyPr vert="horz" lIns="93638" tIns="46819" rIns="93638" bIns="46819"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977535" y="2"/>
            <a:ext cx="3043979" cy="465774"/>
          </a:xfrm>
          <a:prstGeom prst="rect">
            <a:avLst/>
          </a:prstGeom>
        </p:spPr>
        <p:txBody>
          <a:bodyPr vert="horz" lIns="93638" tIns="46819" rIns="93638" bIns="46819" rtlCol="0"/>
          <a:lstStyle>
            <a:lvl1pPr algn="r" fontAlgn="auto">
              <a:spcBef>
                <a:spcPts val="0"/>
              </a:spcBef>
              <a:spcAft>
                <a:spcPts val="0"/>
              </a:spcAft>
              <a:defRPr sz="1200" smtClean="0">
                <a:latin typeface="+mn-lt"/>
                <a:cs typeface="+mn-cs"/>
              </a:defRPr>
            </a:lvl1pPr>
          </a:lstStyle>
          <a:p>
            <a:pPr>
              <a:defRPr/>
            </a:pPr>
            <a:fld id="{E24D4654-CB86-4A77-846A-FA22C3A32683}" type="datetimeFigureOut">
              <a:rPr lang="en-US"/>
              <a:pPr>
                <a:defRPr/>
              </a:pPr>
              <a:t>2/15/2022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638" tIns="46819" rIns="93638" bIns="46819" rtlCol="0" anchor="ctr"/>
          <a:lstStyle/>
          <a:p>
            <a:pPr lvl="0"/>
            <a:endParaRPr lang="en-US" noProof="0" dirty="0"/>
          </a:p>
        </p:txBody>
      </p:sp>
      <p:sp>
        <p:nvSpPr>
          <p:cNvPr id="5" name="Notes Placeholder 4"/>
          <p:cNvSpPr>
            <a:spLocks noGrp="1"/>
          </p:cNvSpPr>
          <p:nvPr>
            <p:ph type="body" sz="quarter" idx="3"/>
          </p:nvPr>
        </p:nvSpPr>
        <p:spPr>
          <a:xfrm>
            <a:off x="702946" y="4422464"/>
            <a:ext cx="5617208" cy="4188778"/>
          </a:xfrm>
          <a:prstGeom prst="rect">
            <a:avLst/>
          </a:prstGeom>
        </p:spPr>
        <p:txBody>
          <a:bodyPr vert="horz" lIns="93638" tIns="46819" rIns="93638" bIns="4681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5" y="8841739"/>
            <a:ext cx="3043979" cy="465774"/>
          </a:xfrm>
          <a:prstGeom prst="rect">
            <a:avLst/>
          </a:prstGeom>
        </p:spPr>
        <p:txBody>
          <a:bodyPr vert="horz" lIns="93638" tIns="46819" rIns="93638" bIns="46819"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7535" y="8841739"/>
            <a:ext cx="3043979" cy="465774"/>
          </a:xfrm>
          <a:prstGeom prst="rect">
            <a:avLst/>
          </a:prstGeom>
        </p:spPr>
        <p:txBody>
          <a:bodyPr vert="horz" lIns="93638" tIns="46819" rIns="93638" bIns="46819" rtlCol="0" anchor="b"/>
          <a:lstStyle>
            <a:lvl1pPr algn="r" fontAlgn="auto">
              <a:spcBef>
                <a:spcPts val="0"/>
              </a:spcBef>
              <a:spcAft>
                <a:spcPts val="0"/>
              </a:spcAft>
              <a:defRPr sz="1200" smtClean="0">
                <a:latin typeface="+mn-lt"/>
                <a:cs typeface="+mn-cs"/>
              </a:defRPr>
            </a:lvl1pPr>
          </a:lstStyle>
          <a:p>
            <a:pPr>
              <a:defRPr/>
            </a:pPr>
            <a:fld id="{717E9CAF-CA78-4668-B94D-278349315C58}" type="slidenum">
              <a:rPr lang="en-US"/>
              <a:pPr>
                <a:defRPr/>
              </a:pPr>
              <a:t>‹#›</a:t>
            </a:fld>
            <a:endParaRPr lang="en-US" dirty="0"/>
          </a:p>
        </p:txBody>
      </p:sp>
    </p:spTree>
    <p:extLst>
      <p:ext uri="{BB962C8B-B14F-4D97-AF65-F5344CB8AC3E}">
        <p14:creationId xmlns:p14="http://schemas.microsoft.com/office/powerpoint/2010/main" val="9805553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ostonmedicalcenter.policytech.com/dotNet/documents/?docid=3258"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bmc.org/research-operations/pre-award"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494235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899563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baseline="0" dirty="0" smtClean="0"/>
          </a:p>
          <a:p>
            <a:r>
              <a:rPr lang="en-US" sz="1600" b="0" i="0" kern="1200" dirty="0" smtClean="0">
                <a:solidFill>
                  <a:schemeClr val="tx1"/>
                </a:solidFill>
                <a:effectLst/>
                <a:latin typeface="Arial" panose="020B0604020202020204" pitchFamily="34" charset="0"/>
                <a:ea typeface="+mn-ea"/>
                <a:cs typeface="+mn-cs"/>
              </a:rPr>
              <a:t>Policies are</a:t>
            </a:r>
            <a:r>
              <a:rPr lang="en-US" sz="1600" b="0" i="0" kern="1200" baseline="0" dirty="0" smtClean="0">
                <a:solidFill>
                  <a:schemeClr val="tx1"/>
                </a:solidFill>
                <a:effectLst/>
                <a:latin typeface="Arial" panose="020B0604020202020204" pitchFamily="34" charset="0"/>
                <a:ea typeface="+mn-ea"/>
                <a:cs typeface="+mn-cs"/>
              </a:rPr>
              <a:t> institutional rules and principles, written or not, that serve to guide action toward institutional goals.  The institution in question could be, </a:t>
            </a:r>
            <a:r>
              <a:rPr lang="en-US" sz="1600" b="0" i="0" kern="1200" baseline="0" dirty="0" err="1" smtClean="0">
                <a:solidFill>
                  <a:schemeClr val="tx1"/>
                </a:solidFill>
                <a:effectLst/>
                <a:latin typeface="Arial" panose="020B0604020202020204" pitchFamily="34" charset="0"/>
                <a:ea typeface="+mn-ea"/>
                <a:cs typeface="+mn-cs"/>
              </a:rPr>
              <a:t>eg</a:t>
            </a:r>
            <a:r>
              <a:rPr lang="en-US" sz="1600" b="0" i="0" kern="1200" baseline="0" dirty="0" smtClean="0">
                <a:solidFill>
                  <a:schemeClr val="tx1"/>
                </a:solidFill>
                <a:effectLst/>
                <a:latin typeface="Arial" panose="020B0604020202020204" pitchFamily="34" charset="0"/>
                <a:ea typeface="+mn-ea"/>
                <a:cs typeface="+mn-cs"/>
              </a:rPr>
              <a:t>, the federal government, a particular federal entity, </a:t>
            </a:r>
            <a:r>
              <a:rPr lang="en-US" sz="1600" b="0" i="0" kern="1200" baseline="0" dirty="0" err="1" smtClean="0">
                <a:solidFill>
                  <a:schemeClr val="tx1"/>
                </a:solidFill>
                <a:effectLst/>
                <a:latin typeface="Arial" panose="020B0604020202020204" pitchFamily="34" charset="0"/>
                <a:ea typeface="+mn-ea"/>
                <a:cs typeface="+mn-cs"/>
              </a:rPr>
              <a:t>eg</a:t>
            </a:r>
            <a:r>
              <a:rPr lang="en-US" sz="1600" b="0" i="0" kern="1200" baseline="0" dirty="0" smtClean="0">
                <a:solidFill>
                  <a:schemeClr val="tx1"/>
                </a:solidFill>
                <a:effectLst/>
                <a:latin typeface="Arial" panose="020B0604020202020204" pitchFamily="34" charset="0"/>
                <a:ea typeface="+mn-ea"/>
                <a:cs typeface="+mn-cs"/>
              </a:rPr>
              <a:t>, the NIH, or BMC.</a:t>
            </a:r>
          </a:p>
          <a:p>
            <a:endParaRPr lang="en-US" sz="1600" b="0" i="0" kern="1200" baseline="0" dirty="0" smtClean="0">
              <a:solidFill>
                <a:schemeClr val="tx1"/>
              </a:solidFill>
              <a:effectLst/>
              <a:latin typeface="Arial" panose="020B0604020202020204" pitchFamily="34" charset="0"/>
              <a:ea typeface="+mn-ea"/>
              <a:cs typeface="+mn-cs"/>
            </a:endParaRPr>
          </a:p>
          <a:p>
            <a:r>
              <a:rPr lang="en-US" sz="1600" b="0" i="0" kern="1200" dirty="0" smtClean="0">
                <a:solidFill>
                  <a:schemeClr val="tx1"/>
                </a:solidFill>
                <a:effectLst/>
                <a:latin typeface="Arial" panose="020B0604020202020204" pitchFamily="34" charset="0"/>
                <a:ea typeface="+mn-ea"/>
                <a:cs typeface="+mn-cs"/>
              </a:rPr>
              <a:t>In research,</a:t>
            </a:r>
            <a:r>
              <a:rPr lang="en-US" sz="1600" b="0" i="0" kern="1200" baseline="0" dirty="0" smtClean="0">
                <a:solidFill>
                  <a:schemeClr val="tx1"/>
                </a:solidFill>
                <a:effectLst/>
                <a:latin typeface="Arial" panose="020B0604020202020204" pitchFamily="34" charset="0"/>
                <a:ea typeface="+mn-ea"/>
                <a:cs typeface="+mn-cs"/>
              </a:rPr>
              <a:t> as we all know, so many of our rules and guidelines are dictated by federal requirements, and so much of Research Administration is compliance with federal reqs.  Less known is the fact that federal agencies expect us to have written policies, and sometimes require specific ones (</a:t>
            </a:r>
            <a:r>
              <a:rPr lang="en-US" sz="1600" b="0" i="0" kern="1200" baseline="0" dirty="0" err="1" smtClean="0">
                <a:solidFill>
                  <a:schemeClr val="tx1"/>
                </a:solidFill>
                <a:effectLst/>
                <a:latin typeface="Arial" panose="020B0604020202020204" pitchFamily="34" charset="0"/>
                <a:ea typeface="+mn-ea"/>
                <a:cs typeface="+mn-cs"/>
              </a:rPr>
              <a:t>eg</a:t>
            </a:r>
            <a:r>
              <a:rPr lang="en-US" sz="1600" b="0" i="0" kern="1200" baseline="0" dirty="0" smtClean="0">
                <a:solidFill>
                  <a:schemeClr val="tx1"/>
                </a:solidFill>
                <a:effectLst/>
                <a:latin typeface="Arial" panose="020B0604020202020204" pitchFamily="34" charset="0"/>
                <a:ea typeface="+mn-ea"/>
                <a:cs typeface="+mn-cs"/>
              </a:rPr>
              <a:t>. RFCOI and Scientific Misconduct).  Even less known, federal requirements include the rule that a given institution, such as BMC, must follow its own policies.  </a:t>
            </a:r>
          </a:p>
          <a:p>
            <a:endParaRPr lang="en-US" sz="1600" b="0" i="0" kern="1200" baseline="0" dirty="0" smtClean="0">
              <a:solidFill>
                <a:schemeClr val="tx1"/>
              </a:solidFill>
              <a:effectLst/>
              <a:latin typeface="Arial" panose="020B0604020202020204" pitchFamily="34" charset="0"/>
              <a:ea typeface="+mn-ea"/>
              <a:cs typeface="+mn-cs"/>
            </a:endParaRPr>
          </a:p>
          <a:p>
            <a:r>
              <a:rPr lang="en-US" sz="1600" b="0" i="0" kern="1200" baseline="0" dirty="0" smtClean="0">
                <a:solidFill>
                  <a:schemeClr val="tx1"/>
                </a:solidFill>
                <a:effectLst/>
                <a:latin typeface="Arial" panose="020B0604020202020204" pitchFamily="34" charset="0"/>
                <a:ea typeface="+mn-ea"/>
                <a:cs typeface="+mn-cs"/>
              </a:rPr>
              <a:t>Examples:  Regulation guiding use of federal funds, now called “Uniform Guidance” dictates requirements for certifying effort on a grant or contract.  If we do not follow those requirements, our annual audit can identify the non-compliance, which can prompt a federal audit and potential fines.  Many research institutions have paid millions for failures of proper effort allocation and documentation.  </a:t>
            </a:r>
          </a:p>
          <a:p>
            <a:endParaRPr lang="en-US" sz="1600" b="0" i="0" kern="1200" baseline="0" dirty="0" smtClean="0">
              <a:solidFill>
                <a:schemeClr val="tx1"/>
              </a:solidFill>
              <a:effectLst/>
              <a:latin typeface="Arial" panose="020B0604020202020204" pitchFamily="34" charset="0"/>
              <a:ea typeface="+mn-ea"/>
              <a:cs typeface="+mn-cs"/>
            </a:endParaRPr>
          </a:p>
          <a:p>
            <a:r>
              <a:rPr lang="en-US" sz="1600" b="0" i="0" kern="1200" baseline="0" dirty="0" smtClean="0">
                <a:solidFill>
                  <a:schemeClr val="tx1"/>
                </a:solidFill>
                <a:effectLst/>
                <a:latin typeface="Arial" panose="020B0604020202020204" pitchFamily="34" charset="0"/>
                <a:ea typeface="+mn-ea"/>
                <a:cs typeface="+mn-cs"/>
              </a:rPr>
              <a:t>In addition, if a BMC policy were to require more than federal rule, a federal audit can hold us accountability for our more stringent requirement. If, </a:t>
            </a:r>
            <a:r>
              <a:rPr lang="en-US" sz="1600" b="0" i="0" kern="1200" baseline="0" dirty="0" err="1" smtClean="0">
                <a:solidFill>
                  <a:schemeClr val="tx1"/>
                </a:solidFill>
                <a:effectLst/>
                <a:latin typeface="Arial" panose="020B0604020202020204" pitchFamily="34" charset="0"/>
                <a:ea typeface="+mn-ea"/>
                <a:cs typeface="+mn-cs"/>
              </a:rPr>
              <a:t>eg</a:t>
            </a:r>
            <a:r>
              <a:rPr lang="en-US" sz="1600" b="0" i="0" kern="1200" baseline="0" dirty="0" smtClean="0">
                <a:solidFill>
                  <a:schemeClr val="tx1"/>
                </a:solidFill>
                <a:effectLst/>
                <a:latin typeface="Arial" panose="020B0604020202020204" pitchFamily="34" charset="0"/>
                <a:ea typeface="+mn-ea"/>
                <a:cs typeface="+mn-cs"/>
              </a:rPr>
              <a:t>, we stipulated in policy that we would have researchers certify effort weekly, we can be held accountable for failure to follow our own rule.</a:t>
            </a:r>
            <a:endParaRPr lang="en-US" sz="1600" b="0" i="0" kern="1200" dirty="0" smtClean="0">
              <a:solidFill>
                <a:schemeClr val="tx1"/>
              </a:solidFill>
              <a:effectLst/>
              <a:latin typeface="Arial" panose="020B0604020202020204" pitchFamily="34" charset="0"/>
              <a:ea typeface="+mn-ea"/>
              <a:cs typeface="+mn-cs"/>
            </a:endParaRPr>
          </a:p>
          <a:p>
            <a:endParaRPr lang="en-US" sz="1600" b="1" i="0" kern="1200" dirty="0" smtClean="0">
              <a:solidFill>
                <a:schemeClr val="tx1"/>
              </a:solidFill>
              <a:effectLst/>
              <a:latin typeface="Arial" panose="020B0604020202020204" pitchFamily="34" charset="0"/>
              <a:ea typeface="+mn-ea"/>
              <a:cs typeface="+mn-cs"/>
            </a:endParaRPr>
          </a:p>
          <a:p>
            <a:r>
              <a:rPr lang="en-US" sz="1600" b="0" i="0" kern="1200" dirty="0" smtClean="0">
                <a:solidFill>
                  <a:schemeClr val="tx1"/>
                </a:solidFill>
                <a:effectLst/>
                <a:latin typeface="Arial" panose="020B0604020202020204" pitchFamily="34" charset="0"/>
                <a:ea typeface="+mn-ea"/>
                <a:cs typeface="+mn-cs"/>
              </a:rPr>
              <a:t>What continues to surprise</a:t>
            </a:r>
            <a:r>
              <a:rPr lang="en-US" sz="1600" b="0" i="0" kern="1200" baseline="0" dirty="0" smtClean="0">
                <a:solidFill>
                  <a:schemeClr val="tx1"/>
                </a:solidFill>
                <a:effectLst/>
                <a:latin typeface="Arial" panose="020B0604020202020204" pitchFamily="34" charset="0"/>
                <a:ea typeface="+mn-ea"/>
                <a:cs typeface="+mn-cs"/>
              </a:rPr>
              <a:t> me is how few actors failing to apply policy accurately can bring about millions of dollars, for a variety of reasons.  One person can commit the same act many times, and each is incident subject to fine.  If negligence is identified, fines can be trebled.</a:t>
            </a: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Much of our work is governed by federal law, regulations, and other rules, and we must also abide by state and local rules and institutional requirements.</a:t>
            </a:r>
          </a:p>
          <a:p>
            <a:endParaRPr lang="en-US" baseline="0" dirty="0" smtClean="0"/>
          </a:p>
          <a:p>
            <a:r>
              <a:rPr lang="en-US" baseline="0" dirty="0" smtClean="0"/>
              <a:t>Policies are </a:t>
            </a:r>
          </a:p>
          <a:p>
            <a:endParaRPr lang="en-US" baseline="0" dirty="0" smtClean="0"/>
          </a:p>
          <a:p>
            <a:r>
              <a:rPr lang="en-US" baseline="0" dirty="0" smtClean="0"/>
              <a:t>Our aim is to make policies easy to read, to provide companion SOPs and other job aids.  </a:t>
            </a:r>
          </a:p>
          <a:p>
            <a:endParaRPr lang="en-US" baseline="0" dirty="0" smtClean="0"/>
          </a:p>
          <a:p>
            <a:r>
              <a:rPr lang="en-US" baseline="0" dirty="0" smtClean="0"/>
              <a:t>Today I’d like to review recent policy history and point to new initiatives.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14</a:t>
            </a:fld>
            <a:endParaRPr lang="en-US"/>
          </a:p>
        </p:txBody>
      </p:sp>
    </p:spTree>
    <p:extLst>
      <p:ext uri="{BB962C8B-B14F-4D97-AF65-F5344CB8AC3E}">
        <p14:creationId xmlns:p14="http://schemas.microsoft.com/office/powerpoint/2010/main" val="2488278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a:t>
            </a:r>
            <a:r>
              <a:rPr lang="en-US" baseline="0" dirty="0" smtClean="0"/>
              <a:t> March 2020</a:t>
            </a:r>
          </a:p>
          <a:p>
            <a:endParaRPr lang="en-US" baseline="0" dirty="0" smtClean="0"/>
          </a:p>
          <a:p>
            <a:r>
              <a:rPr lang="en-US" baseline="0" dirty="0" smtClean="0"/>
              <a:t>November 2020 – Deloitte, Huron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15</a:t>
            </a:fld>
            <a:endParaRPr lang="en-US"/>
          </a:p>
        </p:txBody>
      </p:sp>
    </p:spTree>
    <p:extLst>
      <p:ext uri="{BB962C8B-B14F-4D97-AF65-F5344CB8AC3E}">
        <p14:creationId xmlns:p14="http://schemas.microsoft.com/office/powerpoint/2010/main" val="2104055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KM: fix fonts</a:t>
            </a:r>
          </a:p>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16</a:t>
            </a:fld>
            <a:endParaRPr lang="en-US"/>
          </a:p>
        </p:txBody>
      </p:sp>
    </p:spTree>
    <p:extLst>
      <p:ext uri="{BB962C8B-B14F-4D97-AF65-F5344CB8AC3E}">
        <p14:creationId xmlns:p14="http://schemas.microsoft.com/office/powerpoint/2010/main" val="2546561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18</a:t>
            </a:fld>
            <a:endParaRPr lang="en-US"/>
          </a:p>
        </p:txBody>
      </p:sp>
    </p:spTree>
    <p:extLst>
      <p:ext uri="{BB962C8B-B14F-4D97-AF65-F5344CB8AC3E}">
        <p14:creationId xmlns:p14="http://schemas.microsoft.com/office/powerpoint/2010/main" val="512096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0985" marR="210820" algn="l" defTabSz="914400" fontAlgn="base">
              <a:spcBef>
                <a:spcPts val="100"/>
              </a:spcBef>
              <a:spcAft>
                <a:spcPct val="0"/>
              </a:spcAft>
            </a:pPr>
            <a:r>
              <a:rPr lang="en-US" sz="1600" spc="-5" dirty="0" smtClean="0">
                <a:solidFill>
                  <a:srgbClr val="6283C2">
                    <a:lumMod val="50000"/>
                  </a:srgbClr>
                </a:solidFill>
                <a:uFill>
                  <a:solidFill>
                    <a:srgbClr val="6183C2"/>
                  </a:solidFill>
                </a:uFill>
                <a:cs typeface="Arial"/>
              </a:rPr>
              <a:t>If time</a:t>
            </a:r>
            <a:r>
              <a:rPr lang="en-US" sz="1600" spc="-5" baseline="0" dirty="0" smtClean="0">
                <a:solidFill>
                  <a:srgbClr val="6283C2">
                    <a:lumMod val="50000"/>
                  </a:srgbClr>
                </a:solidFill>
                <a:uFill>
                  <a:solidFill>
                    <a:srgbClr val="6183C2"/>
                  </a:solidFill>
                </a:uFill>
                <a:cs typeface="Arial"/>
              </a:rPr>
              <a:t> allows discussion:  In addition to the 5-minute modules, suggestions for communicating policies to community?</a:t>
            </a:r>
            <a:endParaRPr lang="en-US" sz="1600" spc="-5" dirty="0" smtClean="0">
              <a:solidFill>
                <a:srgbClr val="6283C2">
                  <a:lumMod val="50000"/>
                </a:srgbClr>
              </a:solidFill>
              <a:uFill>
                <a:solidFill>
                  <a:srgbClr val="6183C2"/>
                </a:solidFill>
              </a:uFill>
              <a:cs typeface="Arial"/>
            </a:endParaRPr>
          </a:p>
          <a:p>
            <a:pPr marL="260985" marR="210820" algn="l" defTabSz="914400" fontAlgn="base">
              <a:spcBef>
                <a:spcPts val="100"/>
              </a:spcBef>
              <a:spcAft>
                <a:spcPct val="0"/>
              </a:spcAft>
            </a:pPr>
            <a:endParaRPr lang="en-US" sz="1600" spc="-5" dirty="0" smtClean="0">
              <a:solidFill>
                <a:srgbClr val="6283C2">
                  <a:lumMod val="50000"/>
                </a:srgbClr>
              </a:solidFill>
              <a:uFill>
                <a:solidFill>
                  <a:srgbClr val="6183C2"/>
                </a:solidFill>
              </a:uFill>
              <a:cs typeface="Arial"/>
            </a:endParaRPr>
          </a:p>
          <a:p>
            <a:pPr marL="260985" marR="210820" algn="l" defTabSz="914400" fontAlgn="base">
              <a:spcBef>
                <a:spcPts val="100"/>
              </a:spcBef>
              <a:spcAft>
                <a:spcPct val="0"/>
              </a:spcAft>
            </a:pPr>
            <a:r>
              <a:rPr lang="en-US" sz="1600" spc="-5" dirty="0" smtClean="0">
                <a:solidFill>
                  <a:srgbClr val="6283C2">
                    <a:lumMod val="50000"/>
                  </a:srgbClr>
                </a:solidFill>
                <a:uFill>
                  <a:solidFill>
                    <a:srgbClr val="6183C2"/>
                  </a:solidFill>
                </a:uFill>
                <a:cs typeface="Arial"/>
              </a:rPr>
              <a:t>How can we keep policies in the forefront of research activities?</a:t>
            </a:r>
          </a:p>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19</a:t>
            </a:fld>
            <a:endParaRPr lang="en-US"/>
          </a:p>
        </p:txBody>
      </p:sp>
    </p:spTree>
    <p:extLst>
      <p:ext uri="{BB962C8B-B14F-4D97-AF65-F5344CB8AC3E}">
        <p14:creationId xmlns:p14="http://schemas.microsoft.com/office/powerpoint/2010/main" val="2798833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274645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00EEB-8338-48D7-8EE8-EE0082EF7602}" type="slidenum">
              <a:rPr lang="en-US" smtClean="0"/>
              <a:t>23</a:t>
            </a:fld>
            <a:endParaRPr lang="en-US" dirty="0"/>
          </a:p>
        </p:txBody>
      </p:sp>
    </p:spTree>
    <p:extLst>
      <p:ext uri="{BB962C8B-B14F-4D97-AF65-F5344CB8AC3E}">
        <p14:creationId xmlns:p14="http://schemas.microsoft.com/office/powerpoint/2010/main" val="3334901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0"/>
              </a:spcAft>
            </a:pPr>
            <a:r>
              <a:rPr lang="en-US" sz="1800" dirty="0">
                <a:solidFill>
                  <a:srgbClr val="000000"/>
                </a:solidFill>
                <a:effectLst/>
                <a:latin typeface="Calibri" panose="020F0502020204030204" pitchFamily="34" charset="0"/>
              </a:rPr>
              <a:t>This completes the training module, providing insights and steps required to manage the proposal submission process at BMC.  We discussed 1) What is proposal submission, 2) What is the importance of submission, 3) What are the roles in the proposal submission process  and 4). Key steps for managing proposal submission at BMC.</a:t>
            </a:r>
          </a:p>
          <a:p>
            <a:pPr>
              <a:spcBef>
                <a:spcPts val="600"/>
              </a:spcBef>
              <a:spcAft>
                <a:spcPts val="0"/>
              </a:spcAft>
            </a:pPr>
            <a:endParaRPr lang="en-US" sz="1800" dirty="0">
              <a:solidFill>
                <a:srgbClr val="000000"/>
              </a:solidFill>
              <a:effectLst/>
              <a:latin typeface="Calibri" panose="020F0502020204030204" pitchFamily="34" charset="0"/>
            </a:endParaRPr>
          </a:p>
          <a:p>
            <a:pPr>
              <a:spcBef>
                <a:spcPts val="600"/>
              </a:spcBef>
              <a:spcAft>
                <a:spcPts val="0"/>
              </a:spcAft>
            </a:pPr>
            <a:r>
              <a:rPr lang="en-US" sz="1800" dirty="0">
                <a:solidFill>
                  <a:srgbClr val="000000"/>
                </a:solidFill>
                <a:effectLst/>
                <a:latin typeface="Calibri" panose="020F0502020204030204" pitchFamily="34" charset="0"/>
              </a:rPr>
              <a:t>A link to the comprehensive and detailed steps outlining the policy and procedures, as well as other reference materials can be found here. If you still have questions, please reach out to BMC Research Operations.</a:t>
            </a:r>
          </a:p>
          <a:p>
            <a:pPr>
              <a:spcBef>
                <a:spcPts val="600"/>
              </a:spcBef>
              <a:spcAft>
                <a:spcPts val="0"/>
              </a:spcAft>
            </a:pPr>
            <a:endParaRPr lang="en-US" sz="1800" dirty="0">
              <a:solidFill>
                <a:srgbClr val="000000"/>
              </a:solidFill>
              <a:effectLst/>
              <a:latin typeface="Calibri" panose="020F0502020204030204" pitchFamily="34" charset="0"/>
            </a:endParaRPr>
          </a:p>
          <a:p>
            <a:pPr>
              <a:spcBef>
                <a:spcPts val="600"/>
              </a:spcBef>
              <a:spcAft>
                <a:spcPts val="0"/>
              </a:spcAft>
            </a:pPr>
            <a:r>
              <a:rPr lang="en-US" sz="1800" dirty="0">
                <a:solidFill>
                  <a:srgbClr val="000000"/>
                </a:solidFill>
                <a:effectLst/>
                <a:latin typeface="Calibri" panose="020F0502020204030204" pitchFamily="34" charset="0"/>
              </a:rPr>
              <a:t>Thank you for taking time to review this training. </a:t>
            </a:r>
          </a:p>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27</a:t>
            </a:fld>
            <a:endParaRPr lang="en-US" dirty="0"/>
          </a:p>
        </p:txBody>
      </p:sp>
    </p:spTree>
    <p:extLst>
      <p:ext uri="{BB962C8B-B14F-4D97-AF65-F5344CB8AC3E}">
        <p14:creationId xmlns:p14="http://schemas.microsoft.com/office/powerpoint/2010/main" val="337015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32</a:t>
            </a:fld>
            <a:endParaRPr lang="en-US" dirty="0"/>
          </a:p>
        </p:txBody>
      </p:sp>
    </p:spTree>
    <p:extLst>
      <p:ext uri="{BB962C8B-B14F-4D97-AF65-F5344CB8AC3E}">
        <p14:creationId xmlns:p14="http://schemas.microsoft.com/office/powerpoint/2010/main" val="409653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289559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Need to add links for </a:t>
            </a:r>
            <a:r>
              <a:rPr lang="en-US"/>
              <a:t>two forms</a:t>
            </a:r>
            <a:endParaRPr lang="en-US" dirty="0"/>
          </a:p>
        </p:txBody>
      </p:sp>
      <p:sp>
        <p:nvSpPr>
          <p:cNvPr id="4" name="Slide Number Placeholder 3"/>
          <p:cNvSpPr>
            <a:spLocks noGrp="1"/>
          </p:cNvSpPr>
          <p:nvPr>
            <p:ph type="sldNum" sz="quarter" idx="10"/>
          </p:nvPr>
        </p:nvSpPr>
        <p:spPr/>
        <p:txBody>
          <a:bodyPr/>
          <a:lstStyle/>
          <a:p>
            <a:fld id="{F5EFDE0F-C940-4B45-B3F4-40ED7058C013}" type="slidenum">
              <a:rPr lang="en-US" smtClean="0"/>
              <a:t>34</a:t>
            </a:fld>
            <a:endParaRPr lang="en-US"/>
          </a:p>
        </p:txBody>
      </p:sp>
    </p:spTree>
    <p:extLst>
      <p:ext uri="{BB962C8B-B14F-4D97-AF65-F5344CB8AC3E}">
        <p14:creationId xmlns:p14="http://schemas.microsoft.com/office/powerpoint/2010/main" val="2461708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EFDE0F-C940-4B45-B3F4-40ED7058C013}" type="slidenum">
              <a:rPr lang="en-US" smtClean="0"/>
              <a:t>35</a:t>
            </a:fld>
            <a:endParaRPr lang="en-US"/>
          </a:p>
        </p:txBody>
      </p:sp>
    </p:spTree>
    <p:extLst>
      <p:ext uri="{BB962C8B-B14F-4D97-AF65-F5344CB8AC3E}">
        <p14:creationId xmlns:p14="http://schemas.microsoft.com/office/powerpoint/2010/main" val="3532763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Need to add links for </a:t>
            </a:r>
            <a:r>
              <a:rPr lang="en-US"/>
              <a:t>two forms</a:t>
            </a:r>
            <a:endParaRPr lang="en-US" dirty="0"/>
          </a:p>
        </p:txBody>
      </p:sp>
      <p:sp>
        <p:nvSpPr>
          <p:cNvPr id="4" name="Slide Number Placeholder 3"/>
          <p:cNvSpPr>
            <a:spLocks noGrp="1"/>
          </p:cNvSpPr>
          <p:nvPr>
            <p:ph type="sldNum" sz="quarter" idx="10"/>
          </p:nvPr>
        </p:nvSpPr>
        <p:spPr/>
        <p:txBody>
          <a:bodyPr/>
          <a:lstStyle/>
          <a:p>
            <a:fld id="{F5EFDE0F-C940-4B45-B3F4-40ED7058C013}" type="slidenum">
              <a:rPr lang="en-US" smtClean="0"/>
              <a:t>36</a:t>
            </a:fld>
            <a:endParaRPr lang="en-US"/>
          </a:p>
        </p:txBody>
      </p:sp>
    </p:spTree>
    <p:extLst>
      <p:ext uri="{BB962C8B-B14F-4D97-AF65-F5344CB8AC3E}">
        <p14:creationId xmlns:p14="http://schemas.microsoft.com/office/powerpoint/2010/main" val="3418532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Need to add links for </a:t>
            </a:r>
            <a:r>
              <a:rPr lang="en-US"/>
              <a:t>two forms</a:t>
            </a:r>
            <a:endParaRPr lang="en-US" dirty="0"/>
          </a:p>
        </p:txBody>
      </p:sp>
      <p:sp>
        <p:nvSpPr>
          <p:cNvPr id="4" name="Slide Number Placeholder 3"/>
          <p:cNvSpPr>
            <a:spLocks noGrp="1"/>
          </p:cNvSpPr>
          <p:nvPr>
            <p:ph type="sldNum" sz="quarter" idx="10"/>
          </p:nvPr>
        </p:nvSpPr>
        <p:spPr/>
        <p:txBody>
          <a:bodyPr/>
          <a:lstStyle/>
          <a:p>
            <a:fld id="{F5EFDE0F-C940-4B45-B3F4-40ED7058C013}" type="slidenum">
              <a:rPr lang="en-US" smtClean="0"/>
              <a:t>38</a:t>
            </a:fld>
            <a:endParaRPr lang="en-US"/>
          </a:p>
        </p:txBody>
      </p:sp>
    </p:spTree>
    <p:extLst>
      <p:ext uri="{BB962C8B-B14F-4D97-AF65-F5344CB8AC3E}">
        <p14:creationId xmlns:p14="http://schemas.microsoft.com/office/powerpoint/2010/main" val="916591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Need to add links for </a:t>
            </a:r>
            <a:r>
              <a:rPr lang="en-US"/>
              <a:t>two forms</a:t>
            </a:r>
            <a:endParaRPr lang="en-US" dirty="0"/>
          </a:p>
        </p:txBody>
      </p:sp>
      <p:sp>
        <p:nvSpPr>
          <p:cNvPr id="4" name="Slide Number Placeholder 3"/>
          <p:cNvSpPr>
            <a:spLocks noGrp="1"/>
          </p:cNvSpPr>
          <p:nvPr>
            <p:ph type="sldNum" sz="quarter" idx="10"/>
          </p:nvPr>
        </p:nvSpPr>
        <p:spPr/>
        <p:txBody>
          <a:bodyPr/>
          <a:lstStyle/>
          <a:p>
            <a:fld id="{F5EFDE0F-C940-4B45-B3F4-40ED7058C013}" type="slidenum">
              <a:rPr lang="en-US" smtClean="0"/>
              <a:t>40</a:t>
            </a:fld>
            <a:endParaRPr lang="en-US"/>
          </a:p>
        </p:txBody>
      </p:sp>
    </p:spTree>
    <p:extLst>
      <p:ext uri="{BB962C8B-B14F-4D97-AF65-F5344CB8AC3E}">
        <p14:creationId xmlns:p14="http://schemas.microsoft.com/office/powerpoint/2010/main" val="3307555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8469" y="5000448"/>
            <a:ext cx="5982139" cy="246473"/>
          </a:xfrm>
        </p:spPr>
        <p:txBody>
          <a:bodyPr/>
          <a:lstStyle/>
          <a:p>
            <a:pPr>
              <a:spcBef>
                <a:spcPts val="400"/>
              </a:spcBef>
              <a:spcAft>
                <a:spcPts val="0"/>
              </a:spcAft>
            </a:pPr>
            <a:r>
              <a:rPr lang="en-US" sz="1800" dirty="0" smtClean="0">
                <a:solidFill>
                  <a:srgbClr val="000000"/>
                </a:solidFill>
                <a:effectLst/>
                <a:latin typeface="Calibri" panose="020F0502020204030204" pitchFamily="34" charset="0"/>
              </a:rPr>
              <a:t>Mahara</a:t>
            </a:r>
          </a:p>
          <a:p>
            <a:pPr>
              <a:spcBef>
                <a:spcPts val="400"/>
              </a:spcBef>
              <a:spcAft>
                <a:spcPts val="0"/>
              </a:spcAft>
            </a:pPr>
            <a:r>
              <a:rPr lang="en-US" sz="1800" dirty="0" smtClean="0">
                <a:solidFill>
                  <a:srgbClr val="000000"/>
                </a:solidFill>
                <a:effectLst/>
                <a:latin typeface="Calibri" panose="020F0502020204030204" pitchFamily="34" charset="0"/>
              </a:rPr>
              <a:t>Steps </a:t>
            </a:r>
            <a:r>
              <a:rPr lang="en-US" sz="1800" dirty="0">
                <a:solidFill>
                  <a:srgbClr val="000000"/>
                </a:solidFill>
                <a:effectLst/>
                <a:latin typeface="Calibri" panose="020F0502020204030204" pitchFamily="34" charset="0"/>
              </a:rPr>
              <a:t>to manage the proposal </a:t>
            </a:r>
            <a:r>
              <a:rPr lang="en-US" sz="1800" dirty="0" smtClean="0">
                <a:solidFill>
                  <a:srgbClr val="000000"/>
                </a:solidFill>
                <a:effectLst/>
                <a:latin typeface="Calibri" panose="020F0502020204030204" pitchFamily="34" charset="0"/>
              </a:rPr>
              <a:t>development and submission </a:t>
            </a:r>
            <a:r>
              <a:rPr lang="en-US" sz="1800" dirty="0">
                <a:solidFill>
                  <a:srgbClr val="000000"/>
                </a:solidFill>
                <a:effectLst/>
                <a:latin typeface="Calibri" panose="020F0502020204030204" pitchFamily="34" charset="0"/>
              </a:rPr>
              <a:t>process at </a:t>
            </a:r>
            <a:r>
              <a:rPr lang="en-US" sz="1800" dirty="0" smtClean="0">
                <a:solidFill>
                  <a:srgbClr val="000000"/>
                </a:solidFill>
                <a:effectLst/>
                <a:latin typeface="Calibri" panose="020F0502020204030204" pitchFamily="34" charset="0"/>
              </a:rPr>
              <a:t>BMC</a:t>
            </a:r>
          </a:p>
          <a:p>
            <a:pPr marL="342900" indent="-342900">
              <a:spcBef>
                <a:spcPts val="400"/>
              </a:spcBef>
              <a:spcAft>
                <a:spcPts val="0"/>
              </a:spcAft>
              <a:buAutoNum type="arabicParenR"/>
            </a:pPr>
            <a:r>
              <a:rPr lang="en-US" sz="1800" dirty="0" smtClean="0">
                <a:solidFill>
                  <a:srgbClr val="000000"/>
                </a:solidFill>
                <a:effectLst/>
                <a:latin typeface="Calibri" panose="020F0502020204030204" pitchFamily="34" charset="0"/>
              </a:rPr>
              <a:t>What </a:t>
            </a:r>
            <a:r>
              <a:rPr lang="en-US" sz="1800" dirty="0">
                <a:solidFill>
                  <a:srgbClr val="000000"/>
                </a:solidFill>
                <a:effectLst/>
                <a:latin typeface="Calibri" panose="020F0502020204030204" pitchFamily="34" charset="0"/>
              </a:rPr>
              <a:t>is proposal </a:t>
            </a:r>
            <a:r>
              <a:rPr lang="en-US" sz="1800" dirty="0" smtClean="0">
                <a:solidFill>
                  <a:srgbClr val="000000"/>
                </a:solidFill>
                <a:effectLst/>
                <a:latin typeface="Calibri" panose="020F0502020204030204" pitchFamily="34" charset="0"/>
              </a:rPr>
              <a:t>submission</a:t>
            </a:r>
          </a:p>
          <a:p>
            <a:pPr marL="342900" indent="-342900">
              <a:spcBef>
                <a:spcPts val="400"/>
              </a:spcBef>
              <a:spcAft>
                <a:spcPts val="0"/>
              </a:spcAft>
              <a:buAutoNum type="arabicParenR"/>
            </a:pPr>
            <a:r>
              <a:rPr lang="en-US" sz="1800" dirty="0" smtClean="0">
                <a:solidFill>
                  <a:srgbClr val="000000"/>
                </a:solidFill>
                <a:effectLst/>
                <a:latin typeface="Calibri" panose="020F0502020204030204" pitchFamily="34" charset="0"/>
              </a:rPr>
              <a:t>Importance </a:t>
            </a:r>
            <a:r>
              <a:rPr lang="en-US" sz="1800" dirty="0">
                <a:solidFill>
                  <a:srgbClr val="000000"/>
                </a:solidFill>
                <a:effectLst/>
                <a:latin typeface="Calibri" panose="020F0502020204030204" pitchFamily="34" charset="0"/>
              </a:rPr>
              <a:t>of </a:t>
            </a:r>
            <a:r>
              <a:rPr lang="en-US" sz="1800" dirty="0" smtClean="0">
                <a:solidFill>
                  <a:srgbClr val="000000"/>
                </a:solidFill>
                <a:effectLst/>
                <a:latin typeface="Calibri" panose="020F0502020204030204" pitchFamily="34" charset="0"/>
              </a:rPr>
              <a:t>timely submission</a:t>
            </a:r>
          </a:p>
          <a:p>
            <a:pPr marL="342900" indent="-342900">
              <a:spcBef>
                <a:spcPts val="400"/>
              </a:spcBef>
              <a:spcAft>
                <a:spcPts val="0"/>
              </a:spcAft>
              <a:buAutoNum type="arabicParenR"/>
            </a:pPr>
            <a:r>
              <a:rPr lang="en-US" sz="1800" dirty="0" err="1" smtClean="0">
                <a:solidFill>
                  <a:srgbClr val="000000"/>
                </a:solidFill>
                <a:effectLst/>
                <a:latin typeface="Calibri" panose="020F0502020204030204" pitchFamily="34" charset="0"/>
              </a:rPr>
              <a:t>Dept</a:t>
            </a:r>
            <a:r>
              <a:rPr lang="en-US" sz="1800" dirty="0" smtClean="0">
                <a:solidFill>
                  <a:srgbClr val="000000"/>
                </a:solidFill>
                <a:effectLst/>
                <a:latin typeface="Calibri" panose="020F0502020204030204" pitchFamily="34" charset="0"/>
              </a:rPr>
              <a:t> vs central office </a:t>
            </a:r>
            <a:r>
              <a:rPr lang="en-US" sz="1800" dirty="0">
                <a:solidFill>
                  <a:srgbClr val="000000"/>
                </a:solidFill>
                <a:effectLst/>
                <a:latin typeface="Calibri" panose="020F0502020204030204" pitchFamily="34" charset="0"/>
              </a:rPr>
              <a:t>roles in the proposal submission </a:t>
            </a:r>
            <a:r>
              <a:rPr lang="en-US" sz="1800" dirty="0" smtClean="0">
                <a:solidFill>
                  <a:srgbClr val="000000"/>
                </a:solidFill>
                <a:effectLst/>
                <a:latin typeface="Calibri" panose="020F0502020204030204" pitchFamily="34" charset="0"/>
              </a:rPr>
              <a:t>process</a:t>
            </a:r>
          </a:p>
          <a:p>
            <a:pPr marL="342900" indent="-342900">
              <a:spcBef>
                <a:spcPts val="400"/>
              </a:spcBef>
              <a:spcAft>
                <a:spcPts val="0"/>
              </a:spcAft>
              <a:buAutoNum type="arabicParenR"/>
            </a:pPr>
            <a:r>
              <a:rPr lang="en-US" sz="1800" dirty="0" smtClean="0">
                <a:solidFill>
                  <a:srgbClr val="000000"/>
                </a:solidFill>
                <a:effectLst/>
                <a:latin typeface="Calibri" panose="020F0502020204030204" pitchFamily="34" charset="0"/>
              </a:rPr>
              <a:t>Key </a:t>
            </a:r>
            <a:r>
              <a:rPr lang="en-US" sz="1800" dirty="0">
                <a:solidFill>
                  <a:srgbClr val="000000"/>
                </a:solidFill>
                <a:effectLst/>
                <a:latin typeface="Calibri" panose="020F0502020204030204" pitchFamily="34" charset="0"/>
              </a:rPr>
              <a:t>steps for managing proposal submission at BMC</a:t>
            </a:r>
            <a:r>
              <a:rPr lang="en-US" sz="1800" dirty="0" smtClean="0">
                <a:solidFill>
                  <a:srgbClr val="000000"/>
                </a:solidFill>
                <a:effectLst/>
                <a:latin typeface="Calibri" panose="020F0502020204030204" pitchFamily="34" charset="0"/>
              </a:rPr>
              <a:t>.</a:t>
            </a:r>
            <a:endParaRPr lang="en-US" sz="180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7B2902FC-13A1-4E02-8055-5D86C0003CE5}" type="slidenum">
              <a:rPr lang="en-US" smtClean="0">
                <a:solidFill>
                  <a:srgbClr val="000000"/>
                </a:solidFill>
              </a:rPr>
              <a:pPr/>
              <a:t>5</a:t>
            </a:fld>
            <a:endParaRPr lang="en-US" dirty="0">
              <a:solidFill>
                <a:srgbClr val="000000"/>
              </a:solidFill>
            </a:endParaRPr>
          </a:p>
        </p:txBody>
      </p:sp>
    </p:spTree>
    <p:extLst>
      <p:ext uri="{BB962C8B-B14F-4D97-AF65-F5344CB8AC3E}">
        <p14:creationId xmlns:p14="http://schemas.microsoft.com/office/powerpoint/2010/main" val="2051774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12227">
              <a:defRPr>
                <a:solidFill>
                  <a:schemeClr val="tx1"/>
                </a:solidFill>
                <a:latin typeface="Arial" panose="020B0604020202020204" pitchFamily="34" charset="0"/>
                <a:ea typeface="MS PGothic" panose="020B0600070205080204" pitchFamily="34" charset="-128"/>
              </a:defRPr>
            </a:lvl1pPr>
            <a:lvl2pPr marL="743767" indent="-286064" defTabSz="912227">
              <a:defRPr>
                <a:solidFill>
                  <a:schemeClr val="tx1"/>
                </a:solidFill>
                <a:latin typeface="Arial" panose="020B0604020202020204" pitchFamily="34" charset="0"/>
                <a:ea typeface="MS PGothic" panose="020B0600070205080204" pitchFamily="34" charset="-128"/>
              </a:defRPr>
            </a:lvl2pPr>
            <a:lvl3pPr marL="1144257" indent="-228851" defTabSz="912227">
              <a:defRPr>
                <a:solidFill>
                  <a:schemeClr val="tx1"/>
                </a:solidFill>
                <a:latin typeface="Arial" panose="020B0604020202020204" pitchFamily="34" charset="0"/>
                <a:ea typeface="MS PGothic" panose="020B0600070205080204" pitchFamily="34" charset="-128"/>
              </a:defRPr>
            </a:lvl3pPr>
            <a:lvl4pPr marL="1601960" indent="-228851" defTabSz="912227">
              <a:defRPr>
                <a:solidFill>
                  <a:schemeClr val="tx1"/>
                </a:solidFill>
                <a:latin typeface="Arial" panose="020B0604020202020204" pitchFamily="34" charset="0"/>
                <a:ea typeface="MS PGothic" panose="020B0600070205080204" pitchFamily="34" charset="-128"/>
              </a:defRPr>
            </a:lvl4pPr>
            <a:lvl5pPr marL="2059663" indent="-228851" defTabSz="912227">
              <a:defRPr>
                <a:solidFill>
                  <a:schemeClr val="tx1"/>
                </a:solidFill>
                <a:latin typeface="Arial" panose="020B0604020202020204" pitchFamily="34" charset="0"/>
                <a:ea typeface="MS PGothic" panose="020B0600070205080204" pitchFamily="34" charset="-128"/>
              </a:defRPr>
            </a:lvl5pPr>
            <a:lvl6pPr marL="2517366"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5069"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2772"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0475" indent="-228851" defTabSz="91222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9601375-11C1-41F5-B5F6-0843D09CCB67}" type="slidenum">
              <a:rPr lang="en-US" altLang="en-US" smtClean="0">
                <a:solidFill>
                  <a:srgbClr val="000000"/>
                </a:solidFill>
                <a:latin typeface="Calibri" panose="020F0502020204030204" pitchFamily="34" charset="0"/>
              </a:rPr>
              <a:pPr/>
              <a:t>6</a:t>
            </a:fld>
            <a:endParaRPr lang="en-US" altLang="en-US" dirty="0">
              <a:solidFill>
                <a:srgbClr val="000000"/>
              </a:solidFill>
              <a:latin typeface="Calibri" panose="020F050202020403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smtClean="0">
                <a:effectLst/>
                <a:latin typeface="Arial" panose="020B0604020202020204" pitchFamily="34" charset="0"/>
                <a:ea typeface="Calibri" panose="020F0502020204030204" pitchFamily="34" charset="0"/>
              </a:rPr>
              <a:t>Dave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smtClean="0">
                <a:effectLst/>
                <a:latin typeface="Arial" panose="020B0604020202020204" pitchFamily="34" charset="0"/>
                <a:ea typeface="Calibri" panose="020F0502020204030204" pitchFamily="34" charset="0"/>
              </a:rPr>
              <a:t>Proposal </a:t>
            </a:r>
            <a:r>
              <a:rPr lang="en-US" sz="1800" dirty="0">
                <a:effectLst/>
                <a:latin typeface="Arial" panose="020B0604020202020204" pitchFamily="34" charset="0"/>
                <a:ea typeface="Calibri" panose="020F0502020204030204" pitchFamily="34" charset="0"/>
              </a:rPr>
              <a:t>submission is the time within the lifecycle where PIs, </a:t>
            </a:r>
            <a:r>
              <a:rPr lang="en-US" sz="1800" dirty="0" smtClean="0">
                <a:effectLst/>
                <a:latin typeface="Arial" panose="020B0604020202020204" pitchFamily="34" charset="0"/>
                <a:ea typeface="Calibri" panose="020F0502020204030204" pitchFamily="34" charset="0"/>
              </a:rPr>
              <a:t>Departmental staff </a:t>
            </a:r>
            <a:r>
              <a:rPr lang="en-US" sz="1800" dirty="0">
                <a:effectLst/>
                <a:latin typeface="Arial" panose="020B0604020202020204" pitchFamily="34" charset="0"/>
                <a:ea typeface="Calibri" panose="020F0502020204030204" pitchFamily="34" charset="0"/>
              </a:rPr>
              <a:t>and Research Operations work together to </a:t>
            </a:r>
            <a:r>
              <a:rPr lang="en-US" sz="1800" dirty="0" smtClean="0">
                <a:effectLst/>
                <a:latin typeface="Arial" panose="020B0604020202020204" pitchFamily="34" charset="0"/>
                <a:ea typeface="Calibri" panose="020F0502020204030204" pitchFamily="34" charset="0"/>
              </a:rPr>
              <a:t>develop and submit </a:t>
            </a:r>
            <a:r>
              <a:rPr lang="en-US" sz="1800" dirty="0">
                <a:effectLst/>
                <a:latin typeface="Arial" panose="020B0604020202020204" pitchFamily="34" charset="0"/>
                <a:ea typeface="Calibri" panose="020F0502020204030204" pitchFamily="34" charset="0"/>
              </a:rPr>
              <a:t>a proposal to the sponsor.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dirty="0">
              <a:effectLst/>
              <a:latin typeface="Arial" panose="020B0604020202020204" pitchFamily="34" charset="0"/>
              <a:ea typeface="Calibri" panose="020F0502020204030204" pitchFamily="34" charset="0"/>
            </a:endParaRPr>
          </a:p>
          <a:p>
            <a:r>
              <a:rPr lang="en-US" sz="2800" dirty="0" smtClean="0">
                <a:latin typeface="Arial" panose="020B0604020202020204" pitchFamily="34" charset="0"/>
                <a:cs typeface="Arial" panose="020B0604020202020204" pitchFamily="34" charset="0"/>
              </a:rPr>
              <a:t>Proposal development is the primary responsibility of the Principal </a:t>
            </a:r>
            <a:r>
              <a:rPr lang="en-US" sz="2800" dirty="0">
                <a:latin typeface="Arial" panose="020B0604020202020204" pitchFamily="34" charset="0"/>
                <a:cs typeface="Arial" panose="020B0604020202020204" pitchFamily="34" charset="0"/>
              </a:rPr>
              <a:t>Investigator, </a:t>
            </a:r>
            <a:r>
              <a:rPr lang="en-US" sz="2800" dirty="0" smtClean="0">
                <a:latin typeface="Arial" panose="020B0604020202020204" pitchFamily="34" charset="0"/>
                <a:cs typeface="Arial" panose="020B0604020202020204" pitchFamily="34" charset="0"/>
              </a:rPr>
              <a:t>Departmental</a:t>
            </a:r>
            <a:r>
              <a:rPr lang="en-US" sz="2800" baseline="0" dirty="0" smtClean="0">
                <a:latin typeface="Arial" panose="020B0604020202020204" pitchFamily="34" charset="0"/>
                <a:cs typeface="Arial" panose="020B0604020202020204" pitchFamily="34" charset="0"/>
              </a:rPr>
              <a:t> Research Administrator/</a:t>
            </a:r>
            <a:r>
              <a:rPr lang="en-US" sz="2800" dirty="0" smtClean="0">
                <a:latin typeface="Arial" panose="020B0604020202020204" pitchFamily="34" charset="0"/>
                <a:cs typeface="Arial" panose="020B0604020202020204" pitchFamily="34" charset="0"/>
              </a:rPr>
              <a:t>Development Office (as an extension of the DRA), </a:t>
            </a:r>
            <a:r>
              <a:rPr lang="en-US" sz="2800" dirty="0">
                <a:latin typeface="Arial" panose="020B0604020202020204" pitchFamily="34" charset="0"/>
                <a:cs typeface="Arial" panose="020B0604020202020204" pitchFamily="34" charset="0"/>
              </a:rPr>
              <a:t>and Research </a:t>
            </a:r>
            <a:r>
              <a:rPr lang="en-US" sz="2800" dirty="0" smtClean="0">
                <a:latin typeface="Arial" panose="020B0604020202020204" pitchFamily="34" charset="0"/>
                <a:cs typeface="Arial" panose="020B0604020202020204" pitchFamily="34" charset="0"/>
              </a:rPr>
              <a:t>Operations</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Research Operations is responsible for reviewing </a:t>
            </a:r>
            <a:r>
              <a:rPr lang="en-US" sz="2800" dirty="0" smtClean="0">
                <a:latin typeface="Arial" panose="020B0604020202020204" pitchFamily="34" charset="0"/>
                <a:cs typeface="Arial" panose="020B0604020202020204" pitchFamily="34" charset="0"/>
              </a:rPr>
              <a:t>all proposals for conformance with sponsor requirements, compliance BMC policy, and submitting </a:t>
            </a:r>
            <a:r>
              <a:rPr lang="en-US" sz="2800" dirty="0">
                <a:latin typeface="Arial" panose="020B0604020202020204" pitchFamily="34" charset="0"/>
                <a:cs typeface="Arial" panose="020B0604020202020204" pitchFamily="34" charset="0"/>
              </a:rPr>
              <a:t>on behalf of </a:t>
            </a:r>
            <a:r>
              <a:rPr lang="en-US" sz="2800" dirty="0" smtClean="0">
                <a:latin typeface="Arial" panose="020B0604020202020204" pitchFamily="34" charset="0"/>
                <a:cs typeface="Arial" panose="020B0604020202020204" pitchFamily="34" charset="0"/>
              </a:rPr>
              <a:t>BMC</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297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smtClean="0"/>
              <a:t>Mahara</a:t>
            </a:r>
          </a:p>
          <a:p>
            <a:pPr marL="0" lvl="0" indent="0">
              <a:buNone/>
            </a:pPr>
            <a:r>
              <a:rPr lang="en-US" dirty="0" smtClean="0"/>
              <a:t>Proposal development by the PI and </a:t>
            </a:r>
            <a:r>
              <a:rPr lang="en-US" dirty="0" err="1" smtClean="0"/>
              <a:t>Dept</a:t>
            </a:r>
            <a:r>
              <a:rPr lang="en-US" dirty="0" smtClean="0"/>
              <a:t> Admin/Research Admin</a:t>
            </a:r>
          </a:p>
          <a:p>
            <a:pPr lvl="0"/>
            <a:r>
              <a:rPr lang="en-US" dirty="0" smtClean="0"/>
              <a:t>Plan for accurate, complete and timely submission; internal deadline is 5 days prior to published deadline, start </a:t>
            </a:r>
            <a:r>
              <a:rPr lang="en-US" dirty="0" err="1" smtClean="0"/>
              <a:t>InfoEd</a:t>
            </a:r>
            <a:r>
              <a:rPr lang="en-US" dirty="0" smtClean="0"/>
              <a:t> record</a:t>
            </a:r>
          </a:p>
          <a:p>
            <a:pPr lvl="0"/>
            <a:r>
              <a:rPr lang="en-US" dirty="0" smtClean="0"/>
              <a:t>Review the FOA/RFP develop a proposal submission plan, assign tasks, identify key personnel and register in sponsor system, identify </a:t>
            </a:r>
            <a:r>
              <a:rPr lang="en-US" dirty="0" err="1" smtClean="0"/>
              <a:t>subrecipients</a:t>
            </a:r>
            <a:r>
              <a:rPr lang="en-US" dirty="0" smtClean="0"/>
              <a:t> and establish contact names, collect </a:t>
            </a:r>
            <a:r>
              <a:rPr lang="en-US" dirty="0" err="1" smtClean="0"/>
              <a:t>biosketches</a:t>
            </a:r>
            <a:r>
              <a:rPr lang="en-US" dirty="0" smtClean="0"/>
              <a:t>, other support, budget, ancillary services, core facilities</a:t>
            </a:r>
          </a:p>
          <a:p>
            <a:pPr lvl="0"/>
            <a:r>
              <a:rPr lang="en-US" dirty="0" smtClean="0"/>
              <a:t>PI approval, </a:t>
            </a:r>
            <a:r>
              <a:rPr lang="en-US" dirty="0" err="1" smtClean="0"/>
              <a:t>dept</a:t>
            </a:r>
            <a:r>
              <a:rPr lang="en-US" dirty="0" smtClean="0"/>
              <a:t>/section chair/chief commitment of resources to complete the project (e.g. – space, equipment, time/effort, </a:t>
            </a:r>
          </a:p>
          <a:p>
            <a:pPr marL="0" lvl="0" indent="0">
              <a:buNone/>
            </a:pPr>
            <a:endParaRPr lang="en-US" dirty="0" smtClean="0"/>
          </a:p>
          <a:p>
            <a:pPr marL="0" indent="0">
              <a:buNone/>
            </a:pPr>
            <a:r>
              <a:rPr lang="en-US" dirty="0" smtClean="0"/>
              <a:t>Proposal Review and Submission by Research Operations, Grant Administrator</a:t>
            </a:r>
          </a:p>
          <a:p>
            <a:r>
              <a:rPr lang="en-US" dirty="0" smtClean="0"/>
              <a:t>Research Operations is authorized to submit on behalf of BMC</a:t>
            </a:r>
          </a:p>
          <a:p>
            <a:r>
              <a:rPr lang="en-US" dirty="0" smtClean="0"/>
              <a:t>GA responsibilities are to review the proposal for</a:t>
            </a:r>
          </a:p>
          <a:p>
            <a:pPr lvl="1"/>
            <a:r>
              <a:rPr lang="en-US" dirty="0" smtClean="0"/>
              <a:t>Conformance with FOA/RFP</a:t>
            </a:r>
          </a:p>
          <a:p>
            <a:pPr lvl="1"/>
            <a:r>
              <a:rPr lang="en-US" dirty="0" smtClean="0"/>
              <a:t>Compliance with BMC Policy </a:t>
            </a:r>
          </a:p>
          <a:p>
            <a:r>
              <a:rPr lang="en-US" dirty="0" smtClean="0"/>
              <a:t>Ensure proposed work has full commitment of resources to complete the project.</a:t>
            </a:r>
          </a:p>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7</a:t>
            </a:fld>
            <a:endParaRPr lang="en-US" dirty="0"/>
          </a:p>
        </p:txBody>
      </p:sp>
    </p:spTree>
    <p:extLst>
      <p:ext uri="{BB962C8B-B14F-4D97-AF65-F5344CB8AC3E}">
        <p14:creationId xmlns:p14="http://schemas.microsoft.com/office/powerpoint/2010/main" val="3807275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spcAft>
                <a:spcPts val="0"/>
              </a:spcAft>
            </a:pPr>
            <a:r>
              <a:rPr lang="en-US" sz="1800" dirty="0" smtClean="0">
                <a:solidFill>
                  <a:srgbClr val="000000"/>
                </a:solidFill>
                <a:effectLst/>
                <a:latin typeface="Calibri" panose="020F0502020204030204" pitchFamily="34" charset="0"/>
              </a:rPr>
              <a:t>Dave</a:t>
            </a:r>
          </a:p>
          <a:p>
            <a:pPr>
              <a:spcBef>
                <a:spcPts val="400"/>
              </a:spcBef>
              <a:spcAft>
                <a:spcPts val="0"/>
              </a:spcAft>
            </a:pPr>
            <a:r>
              <a:rPr lang="en-US" sz="1800" dirty="0" smtClean="0">
                <a:solidFill>
                  <a:srgbClr val="000000"/>
                </a:solidFill>
                <a:effectLst/>
                <a:latin typeface="Calibri" panose="020F0502020204030204" pitchFamily="34" charset="0"/>
              </a:rPr>
              <a:t>There </a:t>
            </a:r>
            <a:r>
              <a:rPr lang="en-US" sz="1800" dirty="0">
                <a:solidFill>
                  <a:srgbClr val="000000"/>
                </a:solidFill>
                <a:effectLst/>
                <a:latin typeface="Calibri" panose="020F0502020204030204" pitchFamily="34" charset="0"/>
              </a:rPr>
              <a:t>are </a:t>
            </a:r>
            <a:r>
              <a:rPr lang="en-US" sz="1800" dirty="0" smtClean="0">
                <a:solidFill>
                  <a:srgbClr val="000000"/>
                </a:solidFill>
                <a:effectLst/>
                <a:latin typeface="Calibri" panose="020F0502020204030204" pitchFamily="34" charset="0"/>
              </a:rPr>
              <a:t>5 </a:t>
            </a:r>
            <a:r>
              <a:rPr lang="en-US" sz="1800" dirty="0">
                <a:solidFill>
                  <a:srgbClr val="000000"/>
                </a:solidFill>
                <a:effectLst/>
                <a:latin typeface="Calibri" panose="020F0502020204030204" pitchFamily="34" charset="0"/>
              </a:rPr>
              <a:t>key steps for Proposal Submission at BMC. </a:t>
            </a:r>
          </a:p>
          <a:p>
            <a:pPr>
              <a:spcBef>
                <a:spcPts val="400"/>
              </a:spcBef>
              <a:spcAft>
                <a:spcPts val="0"/>
              </a:spcAft>
            </a:pPr>
            <a:endParaRPr lang="en-US" sz="1800" dirty="0">
              <a:solidFill>
                <a:srgbClr val="000000"/>
              </a:solidFill>
              <a:effectLst/>
              <a:latin typeface="Calibri" panose="020F0502020204030204" pitchFamily="34" charset="0"/>
            </a:endParaRPr>
          </a:p>
          <a:p>
            <a:pPr marL="342900" marR="0" lvl="0" indent="-342900" algn="just">
              <a:spcBef>
                <a:spcPts val="0"/>
              </a:spcBef>
              <a:spcAft>
                <a:spcPts val="0"/>
              </a:spcAft>
              <a:buFont typeface="+mj-lt"/>
              <a:buAutoNum type="arabicParenR"/>
            </a:pPr>
            <a:r>
              <a:rPr lang="en-US" sz="1800" dirty="0">
                <a:effectLst/>
                <a:latin typeface="+mj-lt"/>
                <a:ea typeface="Calibri" panose="020F0502020204030204" pitchFamily="34" charset="0"/>
                <a:cs typeface="Times New Roman" panose="02020603050405020304" pitchFamily="18" charset="0"/>
              </a:rPr>
              <a:t>Principal Investigator (PI) expresses interest in submitting proposal in response to a FOA or the Development Office finds funding opportunities on behalf of investigators.</a:t>
            </a:r>
            <a:endParaRPr lang="en-US" sz="1800" dirty="0">
              <a:effectLst/>
              <a:latin typeface="+mj-lt"/>
              <a:ea typeface="Calibri" panose="020F0502020204030204" pitchFamily="34" charset="0"/>
            </a:endParaRPr>
          </a:p>
          <a:p>
            <a:pPr marL="342900" marR="0" lvl="0" indent="-342900" algn="just">
              <a:spcBef>
                <a:spcPts val="0"/>
              </a:spcBef>
              <a:spcAft>
                <a:spcPts val="0"/>
              </a:spcAft>
              <a:buFont typeface="+mj-lt"/>
              <a:buAutoNum type="arabicParenR"/>
            </a:pPr>
            <a:r>
              <a:rPr lang="en-US" sz="1800" dirty="0">
                <a:effectLst/>
                <a:latin typeface="+mj-lt"/>
                <a:ea typeface="Calibri" panose="020F0502020204030204" pitchFamily="34" charset="0"/>
                <a:cs typeface="Times New Roman" panose="02020603050405020304" pitchFamily="18" charset="0"/>
              </a:rPr>
              <a:t>PI works with the development officer or their Department/Division administrator (DA) staff to prepare all proposal documents. </a:t>
            </a:r>
            <a:r>
              <a:rPr lang="en-US" sz="1800" dirty="0" smtClean="0">
                <a:effectLst/>
                <a:latin typeface="+mj-lt"/>
                <a:ea typeface="Calibri" panose="020F0502020204030204" pitchFamily="34" charset="0"/>
                <a:cs typeface="Times New Roman" panose="02020603050405020304" pitchFamily="18" charset="0"/>
              </a:rPr>
              <a:t>The </a:t>
            </a:r>
            <a:r>
              <a:rPr lang="en-US" sz="1800" dirty="0">
                <a:effectLst/>
                <a:latin typeface="+mj-lt"/>
                <a:ea typeface="Calibri" panose="020F0502020204030204" pitchFamily="34" charset="0"/>
                <a:cs typeface="Times New Roman" panose="02020603050405020304" pitchFamily="18" charset="0"/>
              </a:rPr>
              <a:t>development officer or DA reviews FOA and works in coordination with PI to compile the application documents.  </a:t>
            </a:r>
            <a:r>
              <a:rPr lang="en-US" sz="1800" dirty="0" smtClean="0">
                <a:effectLst/>
                <a:latin typeface="+mj-lt"/>
                <a:ea typeface="Calibri" panose="020F0502020204030204" pitchFamily="34" charset="0"/>
                <a:cs typeface="Times New Roman" panose="02020603050405020304" pitchFamily="18" charset="0"/>
              </a:rPr>
              <a:t>An</a:t>
            </a:r>
            <a:r>
              <a:rPr lang="en-US" sz="1800" baseline="0" dirty="0" smtClean="0">
                <a:effectLst/>
                <a:latin typeface="+mj-lt"/>
                <a:ea typeface="Calibri" panose="020F0502020204030204" pitchFamily="34" charset="0"/>
                <a:cs typeface="Times New Roman" panose="02020603050405020304" pitchFamily="18" charset="0"/>
              </a:rPr>
              <a:t> InfoEd record is initiated as soon as a FOA is identified.</a:t>
            </a:r>
            <a:endParaRPr lang="en-US" sz="1800" dirty="0">
              <a:effectLst/>
              <a:latin typeface="+mj-lt"/>
              <a:ea typeface="Calibri" panose="020F0502020204030204" pitchFamily="34" charset="0"/>
            </a:endParaRPr>
          </a:p>
          <a:p>
            <a:pPr marL="342900" marR="0" lvl="0" indent="-342900" algn="just">
              <a:spcBef>
                <a:spcPts val="0"/>
              </a:spcBef>
              <a:spcAft>
                <a:spcPts val="0"/>
              </a:spcAft>
              <a:buFont typeface="+mj-lt"/>
              <a:buAutoNum type="arabicParenR"/>
            </a:pPr>
            <a:r>
              <a:rPr lang="en-US" sz="1800" dirty="0">
                <a:effectLst/>
                <a:latin typeface="+mj-lt"/>
                <a:ea typeface="Calibri" panose="020F0502020204030204" pitchFamily="34" charset="0"/>
                <a:cs typeface="Times New Roman" panose="02020603050405020304" pitchFamily="18" charset="0"/>
              </a:rPr>
              <a:t>Once complete, the Research Operation’s </a:t>
            </a:r>
            <a:r>
              <a:rPr lang="en-US" sz="1800" dirty="0">
                <a:latin typeface="+mj-lt"/>
                <a:ea typeface="Calibri" panose="020F0502020204030204" pitchFamily="34" charset="0"/>
                <a:cs typeface="Times New Roman" panose="02020603050405020304" pitchFamily="18" charset="0"/>
              </a:rPr>
              <a:t>Pre-Award </a:t>
            </a:r>
            <a:r>
              <a:rPr lang="en-US" sz="1800" dirty="0">
                <a:effectLst/>
                <a:latin typeface="+mj-lt"/>
                <a:ea typeface="Calibri" panose="020F0502020204030204" pitchFamily="34" charset="0"/>
                <a:cs typeface="Times New Roman" panose="02020603050405020304" pitchFamily="18" charset="0"/>
              </a:rPr>
              <a:t>Grants Administrators (GAs) are notified via email from the DA or </a:t>
            </a:r>
            <a:r>
              <a:rPr lang="en-US" sz="1800" dirty="0">
                <a:latin typeface="+mj-lt"/>
                <a:ea typeface="Calibri" panose="020F0502020204030204" pitchFamily="34" charset="0"/>
                <a:cs typeface="Times New Roman" panose="02020603050405020304" pitchFamily="18" charset="0"/>
              </a:rPr>
              <a:t>d</a:t>
            </a:r>
            <a:r>
              <a:rPr lang="en-US" sz="1800" dirty="0">
                <a:effectLst/>
                <a:latin typeface="+mj-lt"/>
                <a:ea typeface="Calibri" panose="020F0502020204030204" pitchFamily="34" charset="0"/>
                <a:cs typeface="Times New Roman" panose="02020603050405020304" pitchFamily="18" charset="0"/>
              </a:rPr>
              <a:t>evelopment </a:t>
            </a:r>
            <a:r>
              <a:rPr lang="en-US" sz="1800" dirty="0">
                <a:latin typeface="+mj-lt"/>
                <a:ea typeface="Calibri" panose="020F0502020204030204" pitchFamily="34" charset="0"/>
                <a:cs typeface="Times New Roman" panose="02020603050405020304" pitchFamily="18" charset="0"/>
              </a:rPr>
              <a:t>o</a:t>
            </a:r>
            <a:r>
              <a:rPr lang="en-US" sz="1800" dirty="0">
                <a:effectLst/>
                <a:latin typeface="+mj-lt"/>
                <a:ea typeface="Calibri" panose="020F0502020204030204" pitchFamily="34" charset="0"/>
                <a:cs typeface="Times New Roman" panose="02020603050405020304" pitchFamily="18" charset="0"/>
              </a:rPr>
              <a:t>fficer that a proposal is ready for their review.  They review the proposal to ensure that all regulatory and compliance components are </a:t>
            </a:r>
            <a:r>
              <a:rPr lang="en-US" sz="1800" dirty="0" smtClean="0">
                <a:effectLst/>
                <a:latin typeface="+mj-lt"/>
                <a:ea typeface="Calibri" panose="020F0502020204030204" pitchFamily="34" charset="0"/>
                <a:cs typeface="Times New Roman" panose="02020603050405020304" pitchFamily="18" charset="0"/>
              </a:rPr>
              <a:t>met.</a:t>
            </a:r>
            <a:r>
              <a:rPr lang="en-US" sz="1800" baseline="0" dirty="0">
                <a:effectLst/>
                <a:latin typeface="+mj-lt"/>
                <a:ea typeface="Calibri" panose="020F0502020204030204" pitchFamily="34" charset="0"/>
                <a:cs typeface="+mn-cs"/>
              </a:rPr>
              <a:t> </a:t>
            </a:r>
            <a:r>
              <a:rPr lang="en-US" sz="1800" dirty="0" smtClean="0">
                <a:effectLst/>
                <a:latin typeface="+mj-lt"/>
                <a:ea typeface="Calibri" panose="020F0502020204030204" pitchFamily="34" charset="0"/>
                <a:cs typeface="Times New Roman" panose="02020603050405020304" pitchFamily="18" charset="0"/>
              </a:rPr>
              <a:t>If </a:t>
            </a:r>
            <a:r>
              <a:rPr lang="en-US" sz="1800" dirty="0">
                <a:effectLst/>
                <a:latin typeface="+mj-lt"/>
                <a:ea typeface="Calibri" panose="020F0502020204030204" pitchFamily="34" charset="0"/>
                <a:cs typeface="Times New Roman" panose="02020603050405020304" pitchFamily="18" charset="0"/>
              </a:rPr>
              <a:t>there are any changes that need to be made- the GA will work with the </a:t>
            </a:r>
            <a:r>
              <a:rPr lang="en-US" sz="1800" dirty="0" err="1" smtClean="0">
                <a:effectLst/>
                <a:latin typeface="+mj-lt"/>
                <a:ea typeface="Calibri" panose="020F0502020204030204" pitchFamily="34" charset="0"/>
                <a:cs typeface="Times New Roman" panose="02020603050405020304" pitchFamily="18" charset="0"/>
              </a:rPr>
              <a:t>Dept</a:t>
            </a:r>
            <a:r>
              <a:rPr lang="en-US" sz="1800" baseline="0" dirty="0" smtClean="0">
                <a:effectLst/>
                <a:latin typeface="+mj-lt"/>
                <a:ea typeface="Calibri" panose="020F0502020204030204" pitchFamily="34" charset="0"/>
                <a:cs typeface="Times New Roman" panose="02020603050405020304" pitchFamily="18" charset="0"/>
              </a:rPr>
              <a:t> Admin</a:t>
            </a:r>
            <a:r>
              <a:rPr lang="en-US" sz="1800" dirty="0" smtClean="0">
                <a:effectLst/>
                <a:latin typeface="+mj-lt"/>
                <a:ea typeface="Calibri" panose="020F0502020204030204" pitchFamily="34" charset="0"/>
                <a:cs typeface="Times New Roman" panose="02020603050405020304" pitchFamily="18" charset="0"/>
              </a:rPr>
              <a:t>/Development </a:t>
            </a:r>
            <a:r>
              <a:rPr lang="en-US" sz="1800" dirty="0">
                <a:effectLst/>
                <a:latin typeface="+mj-lt"/>
                <a:ea typeface="Calibri" panose="020F0502020204030204" pitchFamily="34" charset="0"/>
                <a:cs typeface="Times New Roman" panose="02020603050405020304" pitchFamily="18" charset="0"/>
              </a:rPr>
              <a:t>to make corrections.  </a:t>
            </a:r>
            <a:endParaRPr lang="en-US" sz="1800" dirty="0" smtClean="0">
              <a:effectLst/>
              <a:latin typeface="+mj-lt"/>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arenR"/>
            </a:pPr>
            <a:r>
              <a:rPr lang="en-US" sz="1800" dirty="0" smtClean="0">
                <a:effectLst/>
                <a:latin typeface="+mj-lt"/>
                <a:ea typeface="Calibri" panose="020F0502020204030204" pitchFamily="34" charset="0"/>
                <a:cs typeface="Times New Roman" panose="02020603050405020304" pitchFamily="18" charset="0"/>
              </a:rPr>
              <a:t>The </a:t>
            </a:r>
            <a:r>
              <a:rPr lang="en-US" sz="1800" dirty="0">
                <a:effectLst/>
                <a:latin typeface="+mj-lt"/>
                <a:ea typeface="Calibri" panose="020F0502020204030204" pitchFamily="34" charset="0"/>
                <a:cs typeface="Times New Roman" panose="02020603050405020304" pitchFamily="18" charset="0"/>
              </a:rPr>
              <a:t>GA then requests the PI to certify the proposal (ePSF) as well as seek approval from the Department/Division chief for the proposal.  </a:t>
            </a:r>
            <a:r>
              <a:rPr lang="en-US" sz="1800" dirty="0" smtClean="0">
                <a:effectLst/>
                <a:latin typeface="+mj-lt"/>
                <a:ea typeface="Calibri" panose="020F0502020204030204" pitchFamily="34" charset="0"/>
                <a:cs typeface="Times New Roman" panose="02020603050405020304" pitchFamily="18" charset="0"/>
              </a:rPr>
              <a:t>This process will change when</a:t>
            </a:r>
            <a:r>
              <a:rPr lang="en-US" sz="1800" baseline="0" dirty="0" smtClean="0">
                <a:effectLst/>
                <a:latin typeface="+mj-lt"/>
                <a:ea typeface="Calibri" panose="020F0502020204030204" pitchFamily="34" charset="0"/>
                <a:cs typeface="Times New Roman" panose="02020603050405020304" pitchFamily="18" charset="0"/>
              </a:rPr>
              <a:t> InfoEd </a:t>
            </a:r>
            <a:r>
              <a:rPr lang="en-US" sz="1800" baseline="0" dirty="0" err="1" smtClean="0">
                <a:effectLst/>
                <a:latin typeface="+mj-lt"/>
                <a:ea typeface="Calibri" panose="020F0502020204030204" pitchFamily="34" charset="0"/>
                <a:cs typeface="Times New Roman" panose="02020603050405020304" pitchFamily="18" charset="0"/>
              </a:rPr>
              <a:t>ePSF</a:t>
            </a:r>
            <a:r>
              <a:rPr lang="en-US" sz="1800" baseline="0" dirty="0" smtClean="0">
                <a:effectLst/>
                <a:latin typeface="+mj-lt"/>
                <a:ea typeface="Calibri" panose="020F0502020204030204" pitchFamily="34" charset="0"/>
                <a:cs typeface="Times New Roman" panose="02020603050405020304" pitchFamily="18" charset="0"/>
              </a:rPr>
              <a:t> routing is  implemented. Implementation will happen in 2022.</a:t>
            </a:r>
            <a:endParaRPr lang="en-US" sz="1800" dirty="0">
              <a:effectLst/>
              <a:latin typeface="+mj-lt"/>
              <a:ea typeface="Calibri" panose="020F0502020204030204" pitchFamily="34" charset="0"/>
            </a:endParaRPr>
          </a:p>
          <a:p>
            <a:pPr marL="342900" marR="0" lvl="0" indent="-342900" algn="just">
              <a:spcBef>
                <a:spcPts val="0"/>
              </a:spcBef>
              <a:spcAft>
                <a:spcPts val="0"/>
              </a:spcAft>
              <a:buFont typeface="+mj-lt"/>
              <a:buAutoNum type="arabicParenR"/>
            </a:pPr>
            <a:r>
              <a:rPr lang="en-US" sz="1800" dirty="0">
                <a:effectLst/>
                <a:latin typeface="+mj-lt"/>
                <a:ea typeface="Calibri" panose="020F0502020204030204" pitchFamily="34" charset="0"/>
                <a:cs typeface="Times New Roman" panose="02020603050405020304" pitchFamily="18" charset="0"/>
              </a:rPr>
              <a:t>Once approvals have been received from PI and Department/Division chief, the GA will </a:t>
            </a:r>
            <a:r>
              <a:rPr lang="en-US" sz="1800" dirty="0" smtClean="0">
                <a:effectLst/>
                <a:latin typeface="+mj-lt"/>
                <a:ea typeface="Calibri" panose="020F0502020204030204" pitchFamily="34" charset="0"/>
                <a:cs typeface="Times New Roman" panose="02020603050405020304" pitchFamily="18" charset="0"/>
              </a:rPr>
              <a:t>submit </a:t>
            </a:r>
            <a:r>
              <a:rPr lang="en-US" sz="1800" dirty="0">
                <a:effectLst/>
                <a:latin typeface="+mj-lt"/>
                <a:ea typeface="Calibri" panose="020F0502020204030204" pitchFamily="34" charset="0"/>
                <a:cs typeface="Times New Roman" panose="02020603050405020304" pitchFamily="18" charset="0"/>
              </a:rPr>
              <a:t>on behalf of BMC to the sponsor.</a:t>
            </a:r>
            <a:endParaRPr lang="en-US" sz="1800" dirty="0">
              <a:effectLst/>
              <a:latin typeface="+mj-lt"/>
              <a:ea typeface="Calibri" panose="020F0502020204030204" pitchFamily="34" charset="0"/>
            </a:endParaRPr>
          </a:p>
          <a:p>
            <a:pPr>
              <a:spcBef>
                <a:spcPts val="400"/>
              </a:spcBef>
              <a:spcAft>
                <a:spcPts val="0"/>
              </a:spcAft>
            </a:pPr>
            <a:endParaRPr lang="en-US" sz="1800" dirty="0" smtClean="0">
              <a:solidFill>
                <a:srgbClr val="000000"/>
              </a:solidFill>
              <a:effectLst/>
              <a:latin typeface="Calibri" panose="020F0502020204030204" pitchFamily="34" charset="0"/>
            </a:endParaRPr>
          </a:p>
          <a:p>
            <a:pPr>
              <a:spcBef>
                <a:spcPts val="400"/>
              </a:spcBef>
              <a:spcAft>
                <a:spcPts val="0"/>
              </a:spcAft>
            </a:pPr>
            <a:endParaRPr lang="en-US" sz="1800" dirty="0" smtClean="0">
              <a:solidFill>
                <a:srgbClr val="000000"/>
              </a:solidFill>
              <a:effectLst/>
              <a:latin typeface="Calibri" panose="020F0502020204030204" pitchFamily="34" charset="0"/>
            </a:endParaRPr>
          </a:p>
          <a:p>
            <a:pPr>
              <a:spcBef>
                <a:spcPts val="400"/>
              </a:spcBef>
              <a:spcAft>
                <a:spcPts val="0"/>
              </a:spcAft>
            </a:pPr>
            <a:r>
              <a:rPr lang="en-US" sz="1800" dirty="0" smtClean="0">
                <a:solidFill>
                  <a:srgbClr val="000000"/>
                </a:solidFill>
                <a:effectLst/>
                <a:latin typeface="Calibri" panose="020F0502020204030204" pitchFamily="34" charset="0"/>
              </a:rPr>
              <a:t>* Steps 3</a:t>
            </a:r>
            <a:r>
              <a:rPr lang="en-US" sz="1800" baseline="0" dirty="0" smtClean="0">
                <a:solidFill>
                  <a:srgbClr val="000000"/>
                </a:solidFill>
                <a:effectLst/>
                <a:latin typeface="Calibri" panose="020F0502020204030204" pitchFamily="34" charset="0"/>
              </a:rPr>
              <a:t> and 4 will change when InfoEd routing is implemented.</a:t>
            </a:r>
            <a:endParaRPr lang="en-US" sz="1800" dirty="0">
              <a:solidFill>
                <a:srgbClr val="000000"/>
              </a:solidFill>
              <a:effectLst/>
              <a:latin typeface="Calibri" panose="020F0502020204030204" pitchFamily="34" charset="0"/>
            </a:endParaRPr>
          </a:p>
          <a:p>
            <a:pPr>
              <a:spcBef>
                <a:spcPts val="400"/>
              </a:spcBef>
              <a:spcAft>
                <a:spcPts val="0"/>
              </a:spcAft>
            </a:pPr>
            <a:r>
              <a:rPr lang="en-US" sz="1800" dirty="0">
                <a:solidFill>
                  <a:srgbClr val="000000"/>
                </a:solidFill>
                <a:effectLst/>
                <a:latin typeface="Calibri" panose="020F0502020204030204" pitchFamily="34" charset="0"/>
              </a:rPr>
              <a:t>This completes the key steps. A link to the detailed steps required in the policy and procedures appears on the next slide.</a:t>
            </a:r>
          </a:p>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8</a:t>
            </a:fld>
            <a:endParaRPr lang="en-US" dirty="0"/>
          </a:p>
        </p:txBody>
      </p:sp>
    </p:spTree>
    <p:extLst>
      <p:ext uri="{BB962C8B-B14F-4D97-AF65-F5344CB8AC3E}">
        <p14:creationId xmlns:p14="http://schemas.microsoft.com/office/powerpoint/2010/main" val="2278111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Mahara</a:t>
            </a:r>
            <a:r>
              <a:rPr lang="en-US" baseline="0" dirty="0" smtClean="0"/>
              <a:t> and Dave</a:t>
            </a:r>
          </a:p>
          <a:p>
            <a:endParaRPr lang="en-US" baseline="0" dirty="0" smtClean="0"/>
          </a:p>
          <a:p>
            <a:r>
              <a:rPr lang="en-US" baseline="0" dirty="0" smtClean="0"/>
              <a:t>Mahara</a:t>
            </a:r>
          </a:p>
          <a:p>
            <a:r>
              <a:rPr lang="en-US" sz="1200" dirty="0" smtClean="0"/>
              <a:t>Proposal Submission Policy: </a:t>
            </a:r>
            <a:r>
              <a:rPr lang="en-US" sz="1200" dirty="0" smtClean="0">
                <a:hlinkClick r:id="rId3"/>
              </a:rPr>
              <a:t>Proposal Submission v.2 (policytech.com)</a:t>
            </a:r>
            <a:endParaRPr lang="en-US" sz="1200" dirty="0" smtClean="0"/>
          </a:p>
          <a:p>
            <a:r>
              <a:rPr lang="en-US" sz="1200" dirty="0" smtClean="0"/>
              <a:t>Proposal Review Matrix: </a:t>
            </a:r>
            <a:r>
              <a:rPr lang="en-US" sz="1200" dirty="0" smtClean="0">
                <a:hlinkClick r:id="rId4"/>
              </a:rPr>
              <a:t>https://www.bmc.org/research-operations/pre-award</a:t>
            </a:r>
            <a:r>
              <a:rPr lang="en-US" sz="1200" dirty="0" smtClean="0"/>
              <a:t> </a:t>
            </a:r>
          </a:p>
          <a:p>
            <a:endParaRPr lang="en-US" sz="1200" dirty="0" smtClean="0"/>
          </a:p>
          <a:p>
            <a:r>
              <a:rPr lang="en-US" sz="1200" dirty="0" smtClean="0"/>
              <a:t>Dave</a:t>
            </a:r>
          </a:p>
          <a:p>
            <a:r>
              <a:rPr lang="en-US" sz="1200" dirty="0" smtClean="0"/>
              <a:t>Proposal Development Plan – Dave will</a:t>
            </a:r>
            <a:r>
              <a:rPr lang="en-US" sz="1200" baseline="0" dirty="0" smtClean="0"/>
              <a:t> provide an example?</a:t>
            </a:r>
            <a:endParaRPr lang="en-US" sz="1200" dirty="0" smtClean="0"/>
          </a:p>
          <a:p>
            <a:r>
              <a:rPr lang="en-US" sz="1200" dirty="0" smtClean="0"/>
              <a:t>Proposal submission process to be posted on RO website.</a:t>
            </a:r>
          </a:p>
          <a:p>
            <a:r>
              <a:rPr lang="en-US" sz="1200" dirty="0" smtClean="0"/>
              <a:t>More tools and information welcomed.</a:t>
            </a:r>
          </a:p>
          <a:p>
            <a:endParaRPr lang="en-US" dirty="0"/>
          </a:p>
        </p:txBody>
      </p:sp>
      <p:sp>
        <p:nvSpPr>
          <p:cNvPr id="4" name="Slide Number Placeholder 3"/>
          <p:cNvSpPr>
            <a:spLocks noGrp="1"/>
          </p:cNvSpPr>
          <p:nvPr>
            <p:ph type="sldNum" sz="quarter" idx="5"/>
          </p:nvPr>
        </p:nvSpPr>
        <p:spPr/>
        <p:txBody>
          <a:bodyPr/>
          <a:lstStyle/>
          <a:p>
            <a:pPr>
              <a:defRPr/>
            </a:pPr>
            <a:fld id="{717E9CAF-CA78-4668-B94D-278349315C58}" type="slidenum">
              <a:rPr lang="en-US" smtClean="0"/>
              <a:pPr>
                <a:defRPr/>
              </a:pPr>
              <a:t>9</a:t>
            </a:fld>
            <a:endParaRPr lang="en-US" dirty="0"/>
          </a:p>
        </p:txBody>
      </p:sp>
    </p:spTree>
    <p:extLst>
      <p:ext uri="{BB962C8B-B14F-4D97-AF65-F5344CB8AC3E}">
        <p14:creationId xmlns:p14="http://schemas.microsoft.com/office/powerpoint/2010/main" val="3725624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99" y="4995329"/>
            <a:ext cx="5974022" cy="24622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902FC-13A1-4E02-8055-5D86C0003CE5}" type="slidenum">
              <a:rPr kumimoji="0" lang="en-US" sz="1200" b="0" i="0" u="none" strike="noStrike" kern="1200" cap="none" spc="0" normalizeH="0" baseline="0" noProof="0" smtClean="0">
                <a:ln>
                  <a:noFill/>
                </a:ln>
                <a:solidFill>
                  <a:srgbClr val="000000"/>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226179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Johanna</a:t>
            </a:r>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11</a:t>
            </a:fld>
            <a:endParaRPr lang="en-US" dirty="0"/>
          </a:p>
        </p:txBody>
      </p:sp>
    </p:spTree>
    <p:extLst>
      <p:ext uri="{BB962C8B-B14F-4D97-AF65-F5344CB8AC3E}">
        <p14:creationId xmlns:p14="http://schemas.microsoft.com/office/powerpoint/2010/main" val="4047677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vmlDrawing" Target="../drawings/vmlDrawing10.vml"/><Relationship Id="rId5" Type="http://schemas.openxmlformats.org/officeDocument/2006/relationships/image" Target="../media/image6.emf"/><Relationship Id="rId4" Type="http://schemas.openxmlformats.org/officeDocument/2006/relationships/oleObject" Target="../embeddings/oleObject10.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69048" y="2370667"/>
            <a:ext cx="5605780" cy="1139296"/>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2969048" y="3602038"/>
            <a:ext cx="5605780" cy="102414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68" y="31739"/>
            <a:ext cx="2736607" cy="637224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9048" y="1030024"/>
            <a:ext cx="2383541" cy="1021082"/>
          </a:xfrm>
          <a:prstGeom prst="rect">
            <a:avLst/>
          </a:prstGeom>
        </p:spPr>
      </p:pic>
    </p:spTree>
    <p:extLst>
      <p:ext uri="{BB962C8B-B14F-4D97-AF65-F5344CB8AC3E}">
        <p14:creationId xmlns:p14="http://schemas.microsoft.com/office/powerpoint/2010/main" val="359622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82162"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54798"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0"/>
          <p:cNvSpPr>
            <a:spLocks noGrp="1" noChangeArrowheads="1"/>
          </p:cNvSpPr>
          <p:nvPr>
            <p:ph type="sldNum" sz="quarter" idx="10"/>
          </p:nvPr>
        </p:nvSpPr>
        <p:spPr>
          <a:xfrm>
            <a:off x="8720138" y="6565900"/>
            <a:ext cx="198437" cy="155575"/>
          </a:xfrm>
          <a:prstGeom prst="rect">
            <a:avLst/>
          </a:prstGeom>
          <a:ln/>
        </p:spPr>
        <p:txBody>
          <a:bodyPr/>
          <a:lstStyle>
            <a:lvl1pPr>
              <a:defRPr/>
            </a:lvl1pPr>
          </a:lstStyle>
          <a:p>
            <a:pPr>
              <a:defRPr/>
            </a:pPr>
            <a:fld id="{2D739399-3B41-4B37-A398-67116182ACFE}" type="slidenum">
              <a:rPr lang="en-US" altLang="en-US"/>
              <a:pPr>
                <a:defRPr/>
              </a:pPr>
              <a:t>‹#›</a:t>
            </a:fld>
            <a:endParaRPr lang="en-US" altLang="en-US" dirty="0"/>
          </a:p>
        </p:txBody>
      </p:sp>
    </p:spTree>
    <p:extLst>
      <p:ext uri="{BB962C8B-B14F-4D97-AF65-F5344CB8AC3E}">
        <p14:creationId xmlns:p14="http://schemas.microsoft.com/office/powerpoint/2010/main" val="3195377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13314" name="Rectangle 1026"/>
          <p:cNvSpPr>
            <a:spLocks noGrp="1" noChangeArrowheads="1"/>
          </p:cNvSpPr>
          <p:nvPr>
            <p:ph type="ctrTitle"/>
          </p:nvPr>
        </p:nvSpPr>
        <p:spPr>
          <a:xfrm>
            <a:off x="2387821" y="2523208"/>
            <a:ext cx="5036084" cy="502445"/>
          </a:xfrm>
        </p:spPr>
        <p:txBody>
          <a:bodyPr anchor="t"/>
          <a:lstStyle>
            <a:lvl1pPr>
              <a:defRPr sz="3265" b="0"/>
            </a:lvl1pPr>
          </a:lstStyle>
          <a:p>
            <a:pPr lvl="0"/>
            <a:r>
              <a:rPr lang="en-US" noProof="0" dirty="0"/>
              <a:t>Click to edit Master title</a:t>
            </a:r>
          </a:p>
        </p:txBody>
      </p:sp>
      <p:sp>
        <p:nvSpPr>
          <p:cNvPr id="13315" name="Rectangle 1027"/>
          <p:cNvSpPr>
            <a:spLocks noGrp="1" noChangeArrowheads="1"/>
          </p:cNvSpPr>
          <p:nvPr>
            <p:ph type="subTitle" idx="1"/>
          </p:nvPr>
        </p:nvSpPr>
        <p:spPr>
          <a:xfrm>
            <a:off x="2693797" y="4574760"/>
            <a:ext cx="5036084" cy="219820"/>
          </a:xfrm>
        </p:spPr>
        <p:txBody>
          <a:bodyPr>
            <a:spAutoFit/>
          </a:bodyPr>
          <a:lstStyle>
            <a:lvl1pPr>
              <a:defRPr sz="1428"/>
            </a:lvl1pPr>
          </a:lstStyle>
          <a:p>
            <a:pPr lvl="0"/>
            <a:r>
              <a:rPr lang="en-US" noProof="0" dirty="0"/>
              <a:t>Click to edit Master subtitle style</a:t>
            </a:r>
          </a:p>
        </p:txBody>
      </p:sp>
      <p:grpSp>
        <p:nvGrpSpPr>
          <p:cNvPr id="13513" name="McK Title Elements"/>
          <p:cNvGrpSpPr>
            <a:grpSpLocks/>
          </p:cNvGrpSpPr>
          <p:nvPr/>
        </p:nvGrpSpPr>
        <p:grpSpPr bwMode="auto">
          <a:xfrm>
            <a:off x="2" y="2"/>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t>CONFIDENTIAL AND PROPRIETARY</a:t>
              </a:r>
            </a:p>
            <a:p>
              <a:pPr defTabSz="821202" eaLnBrk="0" hangingPunct="0"/>
              <a:r>
                <a:rPr lang="en-US" sz="816" dirty="0"/>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42" dirty="0"/>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42" dirty="0"/>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42" dirty="0"/>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6"/>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BottomPlaceholder"/>
          <p:cNvSpPr>
            <a:spLocks noChangeArrowheads="1"/>
          </p:cNvSpPr>
          <p:nvPr userDrawn="1"/>
        </p:nvSpPr>
        <p:spPr bwMode="auto">
          <a:xfrm>
            <a:off x="1" y="2283841"/>
            <a:ext cx="2238620" cy="4575781"/>
          </a:xfrm>
          <a:prstGeom prst="rect">
            <a:avLst/>
          </a:prstGeom>
          <a:solidFill>
            <a:schemeClr val="accent6">
              <a:lumMod val="50000"/>
            </a:schemeClr>
          </a:solidFill>
          <a:ln>
            <a:noFill/>
          </a:ln>
          <a:effectLst/>
        </p:spPr>
        <p:txBody>
          <a:bodyPr wrap="none" anchor="ctr"/>
          <a:lstStyle/>
          <a:p>
            <a:endParaRPr lang="en-US" sz="2142" dirty="0"/>
          </a:p>
        </p:txBody>
      </p:sp>
      <p:sp>
        <p:nvSpPr>
          <p:cNvPr id="13" name="TitleTopPlaceholder"/>
          <p:cNvSpPr>
            <a:spLocks noChangeArrowheads="1"/>
          </p:cNvSpPr>
          <p:nvPr userDrawn="1"/>
        </p:nvSpPr>
        <p:spPr bwMode="auto">
          <a:xfrm>
            <a:off x="1" y="2"/>
            <a:ext cx="2238620" cy="2283840"/>
          </a:xfrm>
          <a:prstGeom prst="rect">
            <a:avLst/>
          </a:prstGeom>
          <a:solidFill>
            <a:srgbClr val="359B9D"/>
          </a:solidFill>
          <a:ln>
            <a:noFill/>
          </a:ln>
          <a:effectLst/>
        </p:spPr>
        <p:txBody>
          <a:bodyPr wrap="none" anchor="ctr"/>
          <a:lstStyle/>
          <a:p>
            <a:endParaRPr lang="en-US" sz="2142" dirty="0"/>
          </a:p>
        </p:txBody>
      </p:sp>
      <p:sp>
        <p:nvSpPr>
          <p:cNvPr id="5" name="Text Placeholder 4"/>
          <p:cNvSpPr>
            <a:spLocks noGrp="1"/>
          </p:cNvSpPr>
          <p:nvPr>
            <p:ph type="body" sz="quarter" idx="10"/>
          </p:nvPr>
        </p:nvSpPr>
        <p:spPr>
          <a:xfrm>
            <a:off x="2693797" y="5034169"/>
            <a:ext cx="5036084" cy="217046"/>
          </a:xfrm>
        </p:spPr>
        <p:txBody>
          <a:bodyPr/>
          <a:lstStyle>
            <a:lvl1pPr>
              <a:defRPr sz="1428"/>
            </a:lvl1pPr>
          </a:lstStyle>
          <a:p>
            <a:pPr lvl="0"/>
            <a:r>
              <a:rPr lang="en-US" dirty="0"/>
              <a:t>Click to edit Master text styles</a:t>
            </a:r>
          </a:p>
        </p:txBody>
      </p:sp>
      <p:pic>
        <p:nvPicPr>
          <p:cNvPr id="2" name="Picture 1"/>
          <p:cNvPicPr>
            <a:picLocks noChangeAspect="1"/>
          </p:cNvPicPr>
          <p:nvPr userDrawn="1"/>
        </p:nvPicPr>
        <p:blipFill>
          <a:blip r:embed="rId3"/>
          <a:stretch>
            <a:fillRect/>
          </a:stretch>
        </p:blipFill>
        <p:spPr>
          <a:xfrm>
            <a:off x="2387821" y="359665"/>
            <a:ext cx="3017743" cy="953900"/>
          </a:xfrm>
          <a:prstGeom prst="rect">
            <a:avLst/>
          </a:prstGeom>
        </p:spPr>
      </p:pic>
      <p:pic>
        <p:nvPicPr>
          <p:cNvPr id="3" name="Picture 2">
            <a:extLst>
              <a:ext uri="{FF2B5EF4-FFF2-40B4-BE49-F238E27FC236}">
                <a16:creationId xmlns:a16="http://schemas.microsoft.com/office/drawing/2014/main" id="{6E327BCA-4B82-A240-9BFF-4A8BE2215BB6}"/>
              </a:ext>
            </a:extLst>
          </p:cNvPr>
          <p:cNvPicPr>
            <a:picLocks noChangeAspect="1"/>
          </p:cNvPicPr>
          <p:nvPr userDrawn="1"/>
        </p:nvPicPr>
        <p:blipFill>
          <a:blip r:embed="rId4"/>
          <a:stretch>
            <a:fillRect/>
          </a:stretch>
        </p:blipFill>
        <p:spPr>
          <a:xfrm>
            <a:off x="2387821" y="1325061"/>
            <a:ext cx="3452689" cy="284931"/>
          </a:xfrm>
          <a:prstGeom prst="rect">
            <a:avLst/>
          </a:prstGeom>
        </p:spPr>
      </p:pic>
    </p:spTree>
    <p:extLst>
      <p:ext uri="{BB962C8B-B14F-4D97-AF65-F5344CB8AC3E}">
        <p14:creationId xmlns:p14="http://schemas.microsoft.com/office/powerpoint/2010/main" val="17860377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14637" y="1132611"/>
            <a:ext cx="8066674" cy="12472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4688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0" y="1142357"/>
            <a:ext cx="8754413" cy="5175176"/>
          </a:xfrm>
        </p:spPr>
        <p:txBody>
          <a:bodyPr>
            <a:noAutofit/>
          </a:bodyPr>
          <a:lstStyle>
            <a:lvl1pPr>
              <a:buClr>
                <a:schemeClr val="tx2"/>
              </a:buClr>
              <a:defRPr sz="1200">
                <a:solidFill>
                  <a:schemeClr val="tx1"/>
                </a:solidFill>
                <a:latin typeface="Arial" panose="020B0604020202020204" pitchFamily="34" charset="0"/>
                <a:cs typeface="Arial" panose="020B0604020202020204" pitchFamily="34" charset="0"/>
              </a:defRPr>
            </a:lvl1pPr>
            <a:lvl2pPr marL="384572" indent="-126206">
              <a:buClr>
                <a:schemeClr val="tx2"/>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60785" indent="-170260">
              <a:buClr>
                <a:schemeClr val="tx2"/>
              </a:buClr>
              <a:buSzPct val="120000"/>
              <a:buFont typeface="Arial" panose="020B0604020202020204" pitchFamily="34" charset="0"/>
              <a:buChar char="▫"/>
              <a:tabLst/>
              <a:defRPr sz="1200">
                <a:solidFill>
                  <a:schemeClr val="tx1"/>
                </a:solidFill>
                <a:latin typeface="Arial" panose="020B0604020202020204" pitchFamily="34" charset="0"/>
                <a:cs typeface="Arial" panose="020B0604020202020204" pitchFamily="34" charset="0"/>
              </a:defRPr>
            </a:lvl3pPr>
            <a:lvl4pPr>
              <a:buClr>
                <a:schemeClr val="tx2"/>
              </a:buClr>
              <a:defRPr sz="1200">
                <a:solidFill>
                  <a:schemeClr val="tx1"/>
                </a:solidFill>
                <a:latin typeface="Arial" panose="020B0604020202020204" pitchFamily="34" charset="0"/>
                <a:cs typeface="Arial" panose="020B0604020202020204" pitchFamily="34" charset="0"/>
              </a:defRPr>
            </a:lvl4pPr>
            <a:lvl5pPr>
              <a:buClr>
                <a:schemeClr val="tx2"/>
              </a:buClr>
              <a:defRPr sz="1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30" y="155578"/>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1"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9" name="Rectangle 8"/>
          <p:cNvSpPr>
            <a:spLocks noChangeArrowheads="1"/>
          </p:cNvSpPr>
          <p:nvPr userDrawn="1"/>
        </p:nvSpPr>
        <p:spPr bwMode="auto">
          <a:xfrm>
            <a:off x="5470697"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18" name="Rectangle 17"/>
          <p:cNvSpPr>
            <a:spLocks noChangeArrowheads="1"/>
          </p:cNvSpPr>
          <p:nvPr userDrawn="1"/>
        </p:nvSpPr>
        <p:spPr bwMode="auto">
          <a:xfrm>
            <a:off x="7054386"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Tree>
    <p:extLst>
      <p:ext uri="{BB962C8B-B14F-4D97-AF65-F5344CB8AC3E}">
        <p14:creationId xmlns:p14="http://schemas.microsoft.com/office/powerpoint/2010/main" val="17563975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0" y="1142357"/>
            <a:ext cx="8754413" cy="5175176"/>
          </a:xfrm>
        </p:spPr>
        <p:txBody>
          <a:bodyPr>
            <a:noAutofit/>
          </a:bodyPr>
          <a:lstStyle>
            <a:lvl1pPr>
              <a:buClr>
                <a:schemeClr val="tx2"/>
              </a:buClr>
              <a:defRPr sz="1200">
                <a:solidFill>
                  <a:schemeClr val="tx1"/>
                </a:solidFill>
                <a:latin typeface="Arial" panose="020B0604020202020204" pitchFamily="34" charset="0"/>
                <a:cs typeface="Arial" panose="020B0604020202020204" pitchFamily="34" charset="0"/>
              </a:defRPr>
            </a:lvl1pPr>
            <a:lvl2pPr marL="384572" indent="-126206">
              <a:buClr>
                <a:schemeClr val="tx2"/>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60785" indent="-170260">
              <a:buClr>
                <a:schemeClr val="tx2"/>
              </a:buClr>
              <a:buSzPct val="120000"/>
              <a:buFont typeface="Arial" panose="020B0604020202020204" pitchFamily="34" charset="0"/>
              <a:buChar char="▫"/>
              <a:tabLst/>
              <a:defRPr sz="1200">
                <a:solidFill>
                  <a:schemeClr val="tx1"/>
                </a:solidFill>
                <a:latin typeface="Arial" panose="020B0604020202020204" pitchFamily="34" charset="0"/>
                <a:cs typeface="Arial" panose="020B0604020202020204" pitchFamily="34" charset="0"/>
              </a:defRPr>
            </a:lvl3pPr>
            <a:lvl4pPr>
              <a:buClr>
                <a:schemeClr val="tx2"/>
              </a:buClr>
              <a:defRPr sz="1200">
                <a:solidFill>
                  <a:schemeClr val="tx1"/>
                </a:solidFill>
                <a:latin typeface="Arial" panose="020B0604020202020204" pitchFamily="34" charset="0"/>
                <a:cs typeface="Arial" panose="020B0604020202020204" pitchFamily="34" charset="0"/>
              </a:defRPr>
            </a:lvl4pPr>
            <a:lvl5pPr>
              <a:buClr>
                <a:schemeClr val="tx2"/>
              </a:buClr>
              <a:defRPr sz="1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600">
                <a:solidFill>
                  <a:schemeClr val="bg2"/>
                </a:solidFill>
              </a:defRPr>
            </a:lvl1pPr>
          </a:lstStyle>
          <a:p>
            <a:pPr lvl="0"/>
            <a:r>
              <a:rPr lang="en-US" dirty="0" smtClean="0"/>
              <a:t>Click to edit Master text styles</a:t>
            </a:r>
          </a:p>
        </p:txBody>
      </p:sp>
      <p:sp>
        <p:nvSpPr>
          <p:cNvPr id="14" name="Title 13"/>
          <p:cNvSpPr>
            <a:spLocks noGrp="1"/>
          </p:cNvSpPr>
          <p:nvPr>
            <p:ph type="title"/>
          </p:nvPr>
        </p:nvSpPr>
        <p:spPr>
          <a:xfrm>
            <a:off x="173830" y="155578"/>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1"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9" name="Rectangle 8"/>
          <p:cNvSpPr>
            <a:spLocks noChangeArrowheads="1"/>
          </p:cNvSpPr>
          <p:nvPr userDrawn="1"/>
        </p:nvSpPr>
        <p:spPr bwMode="auto">
          <a:xfrm>
            <a:off x="5470697"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18" name="Rectangle 17"/>
          <p:cNvSpPr>
            <a:spLocks noChangeArrowheads="1"/>
          </p:cNvSpPr>
          <p:nvPr userDrawn="1"/>
        </p:nvSpPr>
        <p:spPr bwMode="auto">
          <a:xfrm>
            <a:off x="7054386"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Tree>
    <p:extLst>
      <p:ext uri="{BB962C8B-B14F-4D97-AF65-F5344CB8AC3E}">
        <p14:creationId xmlns:p14="http://schemas.microsoft.com/office/powerpoint/2010/main" val="3004205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0" y="1142357"/>
            <a:ext cx="8754413" cy="5175176"/>
          </a:xfrm>
        </p:spPr>
        <p:txBody>
          <a:bodyPr>
            <a:noAutofit/>
          </a:bodyPr>
          <a:lstStyle>
            <a:lvl1pPr>
              <a:buClr>
                <a:schemeClr val="tx2"/>
              </a:buClr>
              <a:defRPr sz="1200">
                <a:solidFill>
                  <a:schemeClr val="tx1"/>
                </a:solidFill>
                <a:latin typeface="Arial" panose="020B0604020202020204" pitchFamily="34" charset="0"/>
                <a:cs typeface="Arial" panose="020B0604020202020204" pitchFamily="34" charset="0"/>
              </a:defRPr>
            </a:lvl1pPr>
            <a:lvl2pPr marL="384572" indent="-126206">
              <a:buClr>
                <a:schemeClr val="tx2"/>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60785" indent="-170260">
              <a:buClr>
                <a:schemeClr val="tx2"/>
              </a:buClr>
              <a:buSzPct val="120000"/>
              <a:buFont typeface="Arial" panose="020B0604020202020204" pitchFamily="34" charset="0"/>
              <a:buChar char="▫"/>
              <a:tabLst/>
              <a:defRPr sz="1200">
                <a:solidFill>
                  <a:schemeClr val="tx1"/>
                </a:solidFill>
                <a:latin typeface="Arial" panose="020B0604020202020204" pitchFamily="34" charset="0"/>
                <a:cs typeface="Arial" panose="020B0604020202020204" pitchFamily="34" charset="0"/>
              </a:defRPr>
            </a:lvl3pPr>
            <a:lvl4pPr>
              <a:buClr>
                <a:schemeClr val="tx2"/>
              </a:buClr>
              <a:defRPr sz="1200">
                <a:solidFill>
                  <a:schemeClr val="tx1"/>
                </a:solidFill>
                <a:latin typeface="Arial" panose="020B0604020202020204" pitchFamily="34" charset="0"/>
                <a:cs typeface="Arial" panose="020B0604020202020204" pitchFamily="34" charset="0"/>
              </a:defRPr>
            </a:lvl4pPr>
            <a:lvl5pPr>
              <a:buClr>
                <a:schemeClr val="tx2"/>
              </a:buClr>
              <a:defRPr sz="1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30" y="155578"/>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1"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9" name="Rectangle 8"/>
          <p:cNvSpPr>
            <a:spLocks noChangeArrowheads="1"/>
          </p:cNvSpPr>
          <p:nvPr userDrawn="1"/>
        </p:nvSpPr>
        <p:spPr bwMode="auto">
          <a:xfrm>
            <a:off x="5470697"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18" name="Rectangle 17"/>
          <p:cNvSpPr>
            <a:spLocks noChangeArrowheads="1"/>
          </p:cNvSpPr>
          <p:nvPr userDrawn="1"/>
        </p:nvSpPr>
        <p:spPr bwMode="auto">
          <a:xfrm>
            <a:off x="7054386"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Tree>
    <p:extLst>
      <p:ext uri="{BB962C8B-B14F-4D97-AF65-F5344CB8AC3E}">
        <p14:creationId xmlns:p14="http://schemas.microsoft.com/office/powerpoint/2010/main" val="23786055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0" y="1142357"/>
            <a:ext cx="8754413" cy="5175176"/>
          </a:xfrm>
        </p:spPr>
        <p:txBody>
          <a:bodyPr>
            <a:noAutofit/>
          </a:bodyPr>
          <a:lstStyle>
            <a:lvl1pPr>
              <a:buClr>
                <a:schemeClr val="tx2"/>
              </a:buClr>
              <a:defRPr sz="1200">
                <a:solidFill>
                  <a:schemeClr val="tx1"/>
                </a:solidFill>
                <a:latin typeface="Arial" panose="020B0604020202020204" pitchFamily="34" charset="0"/>
                <a:cs typeface="Arial" panose="020B0604020202020204" pitchFamily="34" charset="0"/>
              </a:defRPr>
            </a:lvl1pPr>
            <a:lvl2pPr marL="384572" indent="-126206">
              <a:buClr>
                <a:schemeClr val="tx2"/>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2pPr>
            <a:lvl3pPr marL="560785" indent="-170260">
              <a:buClr>
                <a:schemeClr val="tx2"/>
              </a:buClr>
              <a:buSzPct val="120000"/>
              <a:buFont typeface="Arial" panose="020B0604020202020204" pitchFamily="34" charset="0"/>
              <a:buChar char="▫"/>
              <a:tabLst/>
              <a:defRPr sz="1200">
                <a:solidFill>
                  <a:schemeClr val="tx1"/>
                </a:solidFill>
                <a:latin typeface="Arial" panose="020B0604020202020204" pitchFamily="34" charset="0"/>
                <a:cs typeface="Arial" panose="020B0604020202020204" pitchFamily="34" charset="0"/>
              </a:defRPr>
            </a:lvl3pPr>
            <a:lvl4pPr>
              <a:buClr>
                <a:schemeClr val="tx2"/>
              </a:buClr>
              <a:defRPr sz="1200">
                <a:solidFill>
                  <a:schemeClr val="tx1"/>
                </a:solidFill>
                <a:latin typeface="Arial" panose="020B0604020202020204" pitchFamily="34" charset="0"/>
                <a:cs typeface="Arial" panose="020B0604020202020204" pitchFamily="34" charset="0"/>
              </a:defRPr>
            </a:lvl4pPr>
            <a:lvl5pPr>
              <a:buClr>
                <a:schemeClr val="tx2"/>
              </a:buClr>
              <a:defRPr sz="12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600">
                <a:solidFill>
                  <a:schemeClr val="bg2"/>
                </a:solidFill>
              </a:defRPr>
            </a:lvl1pPr>
          </a:lstStyle>
          <a:p>
            <a:pPr lvl="0"/>
            <a:r>
              <a:rPr lang="en-US" dirty="0" smtClean="0"/>
              <a:t>Click to edit Master text styles</a:t>
            </a:r>
          </a:p>
        </p:txBody>
      </p:sp>
      <p:sp>
        <p:nvSpPr>
          <p:cNvPr id="14" name="Title 13"/>
          <p:cNvSpPr>
            <a:spLocks noGrp="1"/>
          </p:cNvSpPr>
          <p:nvPr>
            <p:ph type="title"/>
          </p:nvPr>
        </p:nvSpPr>
        <p:spPr>
          <a:xfrm>
            <a:off x="173830" y="155578"/>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1"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9" name="Rectangle 8"/>
          <p:cNvSpPr>
            <a:spLocks noChangeArrowheads="1"/>
          </p:cNvSpPr>
          <p:nvPr userDrawn="1"/>
        </p:nvSpPr>
        <p:spPr bwMode="auto">
          <a:xfrm>
            <a:off x="5470697"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18" name="Rectangle 17"/>
          <p:cNvSpPr>
            <a:spLocks noChangeArrowheads="1"/>
          </p:cNvSpPr>
          <p:nvPr userDrawn="1"/>
        </p:nvSpPr>
        <p:spPr bwMode="auto">
          <a:xfrm>
            <a:off x="7054386"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
        <p:nvSpPr>
          <p:cNvPr id="19" name="Rectangle 18"/>
          <p:cNvSpPr>
            <a:spLocks noChangeArrowheads="1"/>
          </p:cNvSpPr>
          <p:nvPr userDrawn="1"/>
        </p:nvSpPr>
        <p:spPr bwMode="auto">
          <a:xfrm>
            <a:off x="8274299"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68573" tIns="34287" rIns="68573" bIns="34287" anchor="ctr"/>
          <a:lstStyle/>
          <a:p>
            <a:pPr algn="ctr" defTabSz="685800">
              <a:defRPr/>
            </a:pPr>
            <a:endParaRPr lang="en-US" sz="1350" dirty="0">
              <a:solidFill>
                <a:srgbClr val="FFFFFF"/>
              </a:solidFill>
              <a:cs typeface="Arial" charset="0"/>
            </a:endParaRPr>
          </a:p>
        </p:txBody>
      </p:sp>
    </p:spTree>
    <p:extLst>
      <p:ext uri="{BB962C8B-B14F-4D97-AF65-F5344CB8AC3E}">
        <p14:creationId xmlns:p14="http://schemas.microsoft.com/office/powerpoint/2010/main" val="41795473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rPr>
                <a:t>CONFIDENTIAL AND PROPRIETARY</a:t>
              </a:r>
            </a:p>
            <a:p>
              <a:pPr defTabSz="821202" eaLnBrk="0" hangingPunct="0"/>
              <a:r>
                <a:rPr lang="en-US" sz="816" dirty="0">
                  <a:solidFill>
                    <a:srgbClr val="000000"/>
                  </a:solidFill>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5"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348790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7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Tree>
    <p:extLst>
      <p:ext uri="{BB962C8B-B14F-4D97-AF65-F5344CB8AC3E}">
        <p14:creationId xmlns:p14="http://schemas.microsoft.com/office/powerpoint/2010/main" val="3291060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9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289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2"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60" y="1565490"/>
            <a:ext cx="9064869" cy="3376389"/>
          </a:xfrm>
          <a:prstGeom prst="rect">
            <a:avLst/>
          </a:prstGeom>
        </p:spPr>
      </p:pic>
      <p:sp>
        <p:nvSpPr>
          <p:cNvPr id="10" name="Rectangle 9"/>
          <p:cNvSpPr/>
          <p:nvPr userDrawn="1"/>
        </p:nvSpPr>
        <p:spPr>
          <a:xfrm>
            <a:off x="0" y="5007161"/>
            <a:ext cx="9144000" cy="1458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54773" y="5055140"/>
            <a:ext cx="5605780" cy="569648"/>
          </a:xfrm>
        </p:spPr>
        <p:txBody>
          <a:bodyPr anchor="b"/>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3054773" y="5716863"/>
            <a:ext cx="5605780" cy="49929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Rectangle 10"/>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596" y="344481"/>
            <a:ext cx="2383541" cy="1021082"/>
          </a:xfrm>
          <a:prstGeom prst="rect">
            <a:avLst/>
          </a:prstGeom>
        </p:spPr>
      </p:pic>
    </p:spTree>
    <p:extLst>
      <p:ext uri="{BB962C8B-B14F-4D97-AF65-F5344CB8AC3E}">
        <p14:creationId xmlns:p14="http://schemas.microsoft.com/office/powerpoint/2010/main" val="2834432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2605875" y="3105356"/>
            <a:ext cx="5036084" cy="502445"/>
          </a:xfrm>
          <a:prstGeom prst="rect">
            <a:avLst/>
          </a:prstGeo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5"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4341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86"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a:prstGeom prst="rect">
            <a:avLst/>
          </a:prstGeom>
        </p:spPr>
        <p:txBody>
          <a:bodyPr anchor="ct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238114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10"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41168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975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34"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6836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BottomPlaceholder"/>
          <p:cNvSpPr>
            <a:spLocks noChangeArrowheads="1"/>
          </p:cNvSpPr>
          <p:nvPr userDrawn="1"/>
        </p:nvSpPr>
        <p:spPr bwMode="auto">
          <a:xfrm>
            <a:off x="-35277" y="2283840"/>
            <a:ext cx="2238620" cy="4187763"/>
          </a:xfrm>
          <a:prstGeom prst="rect">
            <a:avLst/>
          </a:prstGeom>
          <a:solidFill>
            <a:schemeClr val="accent6"/>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35277" y="1"/>
            <a:ext cx="2238620" cy="2283840"/>
          </a:xfrm>
          <a:prstGeom prst="rect">
            <a:avLst/>
          </a:prstGeom>
          <a:solidFill>
            <a:srgbClr val="F8BF56"/>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8" name="Rectangle 17"/>
          <p:cNvSpPr/>
          <p:nvPr userDrawn="1"/>
        </p:nvSpPr>
        <p:spPr>
          <a:xfrm>
            <a:off x="-47035" y="6451613"/>
            <a:ext cx="9208008"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3795" y="1184667"/>
            <a:ext cx="2383541" cy="1021082"/>
          </a:xfrm>
          <a:prstGeom prst="rect">
            <a:avLst/>
          </a:prstGeom>
        </p:spPr>
      </p:pic>
    </p:spTree>
    <p:extLst>
      <p:ext uri="{BB962C8B-B14F-4D97-AF65-F5344CB8AC3E}">
        <p14:creationId xmlns:p14="http://schemas.microsoft.com/office/powerpoint/2010/main" val="887186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64598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10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85139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rPr>
                <a:t>CONFIDENTIAL AND PROPRIETARY</a:t>
              </a:r>
            </a:p>
            <a:p>
              <a:pPr defTabSz="821202" eaLnBrk="0" hangingPunct="0"/>
              <a:r>
                <a:rPr lang="en-US" sz="816" dirty="0">
                  <a:solidFill>
                    <a:srgbClr val="000000"/>
                  </a:solidFill>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5"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53802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7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Tree>
    <p:extLst>
      <p:ext uri="{BB962C8B-B14F-4D97-AF65-F5344CB8AC3E}">
        <p14:creationId xmlns:p14="http://schemas.microsoft.com/office/powerpoint/2010/main" val="1478867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0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232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a:t>Click to edit Master title style</a:t>
            </a:r>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0760213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vmlDrawing" Target="../drawings/vmlDrawing1.v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17" Type="http://schemas.openxmlformats.org/officeDocument/2006/relationships/image" Target="../media/image7.png"/><Relationship Id="rId2" Type="http://schemas.openxmlformats.org/officeDocument/2006/relationships/slideLayout" Target="../slideLayouts/slideLayout7.xml"/><Relationship Id="rId16" Type="http://schemas.openxmlformats.org/officeDocument/2006/relationships/image" Target="../media/image6.emf"/><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oleObject" Target="../embeddings/oleObject1.bin"/><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19.xml"/><Relationship Id="rId7"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ags" Target="../tags/tag5.xml"/><Relationship Id="rId5" Type="http://schemas.openxmlformats.org/officeDocument/2006/relationships/vmlDrawing" Target="../drawings/vmlDrawing4.vml"/><Relationship Id="rId4" Type="http://schemas.openxmlformats.org/officeDocument/2006/relationships/theme" Target="../theme/theme3.xml"/><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slideLayout" Target="../slideLayouts/slideLayout22.xml"/><Relationship Id="rId7" Type="http://schemas.openxmlformats.org/officeDocument/2006/relationships/vmlDrawing" Target="../drawings/vmlDrawing7.vml"/><Relationship Id="rId12" Type="http://schemas.openxmlformats.org/officeDocument/2006/relationships/image" Target="../media/image7.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11" Type="http://schemas.openxmlformats.org/officeDocument/2006/relationships/image" Target="../media/image6.emf"/><Relationship Id="rId5" Type="http://schemas.openxmlformats.org/officeDocument/2006/relationships/slideLayout" Target="../slideLayouts/slideLayout24.xml"/><Relationship Id="rId10" Type="http://schemas.openxmlformats.org/officeDocument/2006/relationships/oleObject" Target="../embeddings/oleObject7.bin"/><Relationship Id="rId4" Type="http://schemas.openxmlformats.org/officeDocument/2006/relationships/slideLayout" Target="../slideLayouts/slideLayout23.xml"/><Relationship Id="rId9"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12619" y="6480094"/>
            <a:ext cx="744364" cy="318877"/>
          </a:xfrm>
          <a:prstGeom prst="rect">
            <a:avLst/>
          </a:prstGeom>
        </p:spPr>
      </p:pic>
    </p:spTree>
    <p:extLst>
      <p:ext uri="{BB962C8B-B14F-4D97-AF65-F5344CB8AC3E}">
        <p14:creationId xmlns:p14="http://schemas.microsoft.com/office/powerpoint/2010/main" val="2963243838"/>
      </p:ext>
    </p:extLst>
  </p:cSld>
  <p:clrMap bg1="lt1" tx1="dk1" bg2="lt2" tx2="dk2" accent1="accent1" accent2="accent2" accent3="accent3" accent4="accent4" accent5="accent5" accent6="accent6" hlink="hlink" folHlink="folHlink"/>
  <p:sldLayoutIdLst>
    <p:sldLayoutId id="2147483790" r:id="rId1"/>
    <p:sldLayoutId id="2147483794" r:id="rId2"/>
    <p:sldLayoutId id="2147483788" r:id="rId3"/>
    <p:sldLayoutId id="2147483793" r:id="rId4"/>
    <p:sldLayoutId id="2147483795" r:id="rId5"/>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4"/>
            </p:custDataLst>
            <p:extLst>
              <p:ext uri="{D42A27DB-BD31-4B8C-83A1-F6EECF244321}">
                <p14:modId xmlns:p14="http://schemas.microsoft.com/office/powerpoint/2010/main" val="5043151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53"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rgbClr val="6283C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2" name="Rectangle 11"/>
          <p:cNvSpPr>
            <a:spLocks noChangeArrowheads="1"/>
          </p:cNvSpPr>
          <p:nvPr userDrawn="1"/>
        </p:nvSpPr>
        <p:spPr bwMode="auto">
          <a:xfrm>
            <a:off x="8274298" y="878505"/>
            <a:ext cx="869703" cy="77748"/>
          </a:xfrm>
          <a:prstGeom prst="rect">
            <a:avLst/>
          </a:prstGeom>
          <a:solidFill>
            <a:srgbClr val="D9D9D9"/>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algn="r">
              <a:buFont typeface="Wingdings" panose="05000000000000000000" pitchFamily="2" charset="2"/>
              <a:buNone/>
            </a:pPr>
            <a:fld id="{875E1BC9-AFED-45F7-883E-56D4DC3C4571}" type="slidenum">
              <a:rPr lang="en-US" sz="900" smtClean="0">
                <a:solidFill>
                  <a:srgbClr val="FFFFFF"/>
                </a:solidFill>
                <a:latin typeface="Arial" panose="020B0604020202020204" pitchFamily="34" charset="0"/>
                <a:cs typeface="Arial" panose="020B0604020202020204" pitchFamily="34" charset="0"/>
              </a:rPr>
              <a:pPr algn="r">
                <a:buFont typeface="Wingdings" panose="05000000000000000000" pitchFamily="2" charset="2"/>
                <a:buNone/>
              </a:pPr>
              <a:t>‹#›</a:t>
            </a:fld>
            <a:endParaRPr lang="en-US" sz="9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7722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48"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0" y="878505"/>
            <a:ext cx="9148859" cy="77748"/>
          </a:xfrm>
          <a:prstGeom prst="rect">
            <a:avLst/>
          </a:prstGeom>
          <a:solidFill>
            <a:srgbClr val="6283C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2" name="Rectangle 11"/>
          <p:cNvSpPr>
            <a:spLocks noChangeArrowheads="1"/>
          </p:cNvSpPr>
          <p:nvPr userDrawn="1"/>
        </p:nvSpPr>
        <p:spPr bwMode="auto">
          <a:xfrm>
            <a:off x="8274298" y="878505"/>
            <a:ext cx="869703" cy="77748"/>
          </a:xfrm>
          <a:prstGeom prst="rect">
            <a:avLst/>
          </a:prstGeom>
          <a:solidFill>
            <a:srgbClr val="D9D9D9"/>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algn="r">
              <a:buFont typeface="Wingdings" panose="05000000000000000000" pitchFamily="2" charset="2"/>
              <a:buNone/>
            </a:pPr>
            <a:fld id="{875E1BC9-AFED-45F7-883E-56D4DC3C4571}" type="slidenum">
              <a:rPr lang="en-US" sz="900" smtClean="0">
                <a:solidFill>
                  <a:srgbClr val="FFFFFF"/>
                </a:solidFill>
                <a:latin typeface="Arial" panose="020B0604020202020204" pitchFamily="34" charset="0"/>
                <a:cs typeface="Arial" panose="020B0604020202020204" pitchFamily="34" charset="0"/>
              </a:rPr>
              <a:pPr algn="r">
                <a:buFont typeface="Wingdings" panose="05000000000000000000" pitchFamily="2" charset="2"/>
                <a:buNone/>
              </a:pPr>
              <a:t>‹#›</a:t>
            </a:fld>
            <a:endParaRPr lang="en-US" sz="9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287107"/>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62" name="think-cell Slide" r:id="rId10" imgW="270" imgH="270" progId="TCLayout.ActiveDocument.1">
                  <p:embed/>
                </p:oleObj>
              </mc:Choice>
              <mc:Fallback>
                <p:oleObj name="think-cell Slide" r:id="rId10" imgW="270" imgH="270" progId="TCLayout.ActiveDocument.1">
                  <p:embed/>
                  <p:pic>
                    <p:nvPicPr>
                      <p:cNvPr id="6" name="Object 5" hidden="1"/>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13" name="Rectangle 12" hidden="1"/>
          <p:cNvSpPr/>
          <p:nvPr userDrawn="1">
            <p:custDataLst>
              <p:tags r:id="rId9"/>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a:t>Text</a:t>
            </a:r>
            <a:endParaRPr lang="en-US" dirty="0"/>
          </a:p>
        </p:txBody>
      </p:sp>
      <p:sp>
        <p:nvSpPr>
          <p:cNvPr id="7" name="Rectangle 6"/>
          <p:cNvSpPr>
            <a:spLocks noChangeArrowheads="1"/>
          </p:cNvSpPr>
          <p:nvPr userDrawn="1"/>
        </p:nvSpPr>
        <p:spPr bwMode="auto">
          <a:xfrm>
            <a:off x="0" y="878505"/>
            <a:ext cx="9148859" cy="77748"/>
          </a:xfrm>
          <a:prstGeom prst="rect">
            <a:avLst/>
          </a:prstGeom>
          <a:solidFill>
            <a:srgbClr val="6283C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8274298" y="878505"/>
            <a:ext cx="869703" cy="77748"/>
          </a:xfrm>
          <a:prstGeom prst="rect">
            <a:avLst/>
          </a:prstGeom>
          <a:solidFill>
            <a:srgbClr val="D9D9D9"/>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13710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Lst>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bmc.tfaforms.net/46"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bmc.tfaforms.net/f/forms-research-cda-nda-intak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0.svg"/><Relationship Id="rId4" Type="http://schemas.openxmlformats.org/officeDocument/2006/relationships/diagramQuickStyle" Target="../diagrams/quickStyle2.xm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15.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hyperlink" Target="mailto:DG-SupplyChainOperations@bmc.or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mailto:Kenneth.Bullock@bmc.org" TargetMode="External"/><Relationship Id="rId2" Type="http://schemas.openxmlformats.org/officeDocument/2006/relationships/hyperlink" Target="https://hub.bmc.org/departments/supply-chain-operations/purchase-order-requisition-processing-access-and-training" TargetMode="External"/><Relationship Id="rId1" Type="http://schemas.openxmlformats.org/officeDocument/2006/relationships/slideLayout" Target="../slideLayouts/slideLayout9.xml"/><Relationship Id="rId6" Type="http://schemas.openxmlformats.org/officeDocument/2006/relationships/hyperlink" Target="mailto:Sam.Suneus@bmc.org" TargetMode="External"/><Relationship Id="rId5" Type="http://schemas.openxmlformats.org/officeDocument/2006/relationships/hyperlink" Target="mailto:DG-Accounts-Payable@bmc.org" TargetMode="External"/><Relationship Id="rId4" Type="http://schemas.openxmlformats.org/officeDocument/2006/relationships/hyperlink" Target="mailto:DG-SupplyChainOperations@bmc.org" TargetMode="Externa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6.xml"/><Relationship Id="rId1" Type="http://schemas.openxmlformats.org/officeDocument/2006/relationships/vmlDrawing" Target="../drawings/vmlDrawing11.vml"/><Relationship Id="rId5" Type="http://schemas.openxmlformats.org/officeDocument/2006/relationships/image" Target="../media/image25.emf"/><Relationship Id="rId4"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slideLayout" Target="../slideLayouts/slideLayout12.xml"/><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tags" Target="../tags/tag17.xml"/><Relationship Id="rId16" Type="http://schemas.openxmlformats.org/officeDocument/2006/relationships/image" Target="../media/image36.png"/><Relationship Id="rId1" Type="http://schemas.openxmlformats.org/officeDocument/2006/relationships/vmlDrawing" Target="../drawings/vmlDrawing12.vml"/><Relationship Id="rId6" Type="http://schemas.openxmlformats.org/officeDocument/2006/relationships/image" Target="../media/image26.emf"/><Relationship Id="rId11" Type="http://schemas.openxmlformats.org/officeDocument/2006/relationships/image" Target="../media/image31.png"/><Relationship Id="rId5" Type="http://schemas.openxmlformats.org/officeDocument/2006/relationships/oleObject" Target="../embeddings/oleObject12.bin"/><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notesSlide" Target="../notesSlides/notesSlide19.xml"/><Relationship Id="rId9" Type="http://schemas.openxmlformats.org/officeDocument/2006/relationships/image" Target="../media/image29.png"/><Relationship Id="rId14"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9.png"/><Relationship Id="rId2" Type="http://schemas.openxmlformats.org/officeDocument/2006/relationships/tags" Target="../tags/tag18.xml"/><Relationship Id="rId1" Type="http://schemas.openxmlformats.org/officeDocument/2006/relationships/vmlDrawing" Target="../drawings/vmlDrawing13.vml"/><Relationship Id="rId6" Type="http://schemas.openxmlformats.org/officeDocument/2006/relationships/image" Target="../media/image25.emf"/><Relationship Id="rId5" Type="http://schemas.openxmlformats.org/officeDocument/2006/relationships/oleObject" Target="../embeddings/oleObject13.bin"/><Relationship Id="rId4"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3" Type="http://schemas.openxmlformats.org/officeDocument/2006/relationships/hyperlink" Target="mailto:Arielle.albert@bmc.org"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hyperlink" Target="https://www.roslindale.org/" TargetMode="Externa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9.png"/><Relationship Id="rId2" Type="http://schemas.openxmlformats.org/officeDocument/2006/relationships/tags" Target="../tags/tag19.xml"/><Relationship Id="rId1" Type="http://schemas.openxmlformats.org/officeDocument/2006/relationships/vmlDrawing" Target="../drawings/vmlDrawing14.vml"/><Relationship Id="rId6" Type="http://schemas.openxmlformats.org/officeDocument/2006/relationships/image" Target="../media/image25.emf"/><Relationship Id="rId5" Type="http://schemas.openxmlformats.org/officeDocument/2006/relationships/oleObject" Target="../embeddings/oleObject14.bin"/><Relationship Id="rId4"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vmlDrawing" Target="../drawings/vmlDrawing15.vml"/><Relationship Id="rId5" Type="http://schemas.openxmlformats.org/officeDocument/2006/relationships/image" Target="../media/image26.emf"/><Relationship Id="rId4" Type="http://schemas.openxmlformats.org/officeDocument/2006/relationships/oleObject" Target="../embeddings/oleObject15.bin"/></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9.png"/><Relationship Id="rId2" Type="http://schemas.openxmlformats.org/officeDocument/2006/relationships/tags" Target="../tags/tag21.xml"/><Relationship Id="rId1" Type="http://schemas.openxmlformats.org/officeDocument/2006/relationships/vmlDrawing" Target="../drawings/vmlDrawing16.vml"/><Relationship Id="rId6" Type="http://schemas.openxmlformats.org/officeDocument/2006/relationships/image" Target="../media/image25.emf"/><Relationship Id="rId5" Type="http://schemas.openxmlformats.org/officeDocument/2006/relationships/oleObject" Target="../embeddings/oleObject16.bin"/><Relationship Id="rId4"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2.png"/><Relationship Id="rId2" Type="http://schemas.openxmlformats.org/officeDocument/2006/relationships/tags" Target="../tags/tag22.xml"/><Relationship Id="rId1" Type="http://schemas.openxmlformats.org/officeDocument/2006/relationships/vmlDrawing" Target="../drawings/vmlDrawing17.vml"/><Relationship Id="rId6" Type="http://schemas.openxmlformats.org/officeDocument/2006/relationships/image" Target="../media/image41.png"/><Relationship Id="rId5" Type="http://schemas.openxmlformats.org/officeDocument/2006/relationships/image" Target="../media/image26.emf"/><Relationship Id="rId4" Type="http://schemas.openxmlformats.org/officeDocument/2006/relationships/oleObject" Target="../embeddings/oleObject17.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9.png"/><Relationship Id="rId2" Type="http://schemas.openxmlformats.org/officeDocument/2006/relationships/tags" Target="../tags/tag23.xml"/><Relationship Id="rId1" Type="http://schemas.openxmlformats.org/officeDocument/2006/relationships/vmlDrawing" Target="../drawings/vmlDrawing18.vml"/><Relationship Id="rId6" Type="http://schemas.openxmlformats.org/officeDocument/2006/relationships/image" Target="../media/image25.emf"/><Relationship Id="rId5" Type="http://schemas.openxmlformats.org/officeDocument/2006/relationships/oleObject" Target="../embeddings/oleObject18.bin"/><Relationship Id="rId4"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bostonmedicalcenter.policytech.com/dotNet/documents/?docid=3258"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hyperlink" Target="https://www.bmc.org/research-operations/pre-awar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4054" y="2693233"/>
            <a:ext cx="6383579" cy="502445"/>
          </a:xfrm>
        </p:spPr>
        <p:txBody>
          <a:bodyPr/>
          <a:lstStyle/>
          <a:p>
            <a:r>
              <a:rPr lang="en-US" dirty="0" smtClean="0"/>
              <a:t>February 8</a:t>
            </a:r>
            <a:r>
              <a:rPr lang="en-US" baseline="30000" dirty="0" smtClean="0"/>
              <a:t>th</a:t>
            </a:r>
            <a:r>
              <a:rPr lang="en-US" dirty="0" smtClean="0"/>
              <a:t> Research </a:t>
            </a:r>
            <a:r>
              <a:rPr lang="en-US" dirty="0"/>
              <a:t>Admin Meeting</a:t>
            </a:r>
          </a:p>
        </p:txBody>
      </p:sp>
    </p:spTree>
    <p:extLst>
      <p:ext uri="{BB962C8B-B14F-4D97-AF65-F5344CB8AC3E}">
        <p14:creationId xmlns:p14="http://schemas.microsoft.com/office/powerpoint/2010/main" val="1357395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nSpc>
                <a:spcPct val="110000"/>
              </a:lnSpc>
            </a:pPr>
            <a:r>
              <a:rPr lang="en-US" dirty="0"/>
              <a:t>CTO Updates</a:t>
            </a:r>
            <a:br>
              <a:rPr lang="en-US" dirty="0"/>
            </a:br>
            <a:r>
              <a:rPr lang="en-US" sz="1800" dirty="0"/>
              <a:t>Johanna </a:t>
            </a:r>
            <a:r>
              <a:rPr lang="en-US" sz="1800" dirty="0" err="1" smtClean="0"/>
              <a:t>Chesley</a:t>
            </a:r>
            <a:r>
              <a:rPr lang="en-US" sz="1800" dirty="0" smtClean="0"/>
              <a:t> &amp; Michael Porreca</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289050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435" y="675638"/>
            <a:ext cx="9166435" cy="5175176"/>
          </a:xfrm>
        </p:spPr>
        <p:txBody>
          <a:bodyPr/>
          <a:lstStyle/>
          <a:p>
            <a:pPr marL="0" indent="0">
              <a:buNone/>
            </a:pPr>
            <a:endParaRPr lang="en-US" dirty="0"/>
          </a:p>
          <a:p>
            <a:pPr marL="342900" indent="-342900">
              <a:buAutoNum type="arabicPeriod"/>
            </a:pPr>
            <a:r>
              <a:rPr lang="en-US" dirty="0" smtClean="0"/>
              <a:t>Budget template updates will be reviewed by a group of research community partners, please let us know if you would like to join.</a:t>
            </a:r>
          </a:p>
          <a:p>
            <a:pPr marL="342900" indent="-342900">
              <a:buAutoNum type="arabicPeriod"/>
            </a:pPr>
            <a:endParaRPr lang="en-US" dirty="0" smtClean="0"/>
          </a:p>
          <a:p>
            <a:pPr marL="342900" indent="-342900">
              <a:buAutoNum type="arabicPeriod"/>
            </a:pPr>
            <a:r>
              <a:rPr lang="en-US" dirty="0" smtClean="0"/>
              <a:t>We are currently reviewing CTO owned policies and will be submitting updates over the next two months – focus to simplify content, pull out procedures, and draft SOPs to live outside policies and within one centralized location.</a:t>
            </a:r>
          </a:p>
          <a:p>
            <a:pPr marL="342900" indent="-342900">
              <a:buAutoNum type="arabicPeriod"/>
            </a:pPr>
            <a:endParaRPr lang="en-US" dirty="0" smtClean="0"/>
          </a:p>
          <a:p>
            <a:pPr marL="342900" indent="-342900">
              <a:buAutoNum type="arabicPeriod"/>
            </a:pPr>
            <a:r>
              <a:rPr lang="en-US" dirty="0" smtClean="0"/>
              <a:t>Epic “no research billing” functionality will be going live in a next 2-weeks.</a:t>
            </a:r>
          </a:p>
          <a:p>
            <a:pPr marL="342900" indent="-342900">
              <a:buAutoNum type="arabicPeriod"/>
            </a:pPr>
            <a:endParaRPr lang="en-US" dirty="0" smtClean="0"/>
          </a:p>
          <a:p>
            <a:pPr marL="342900" indent="-342900">
              <a:buAutoNum type="arabicPeriod"/>
            </a:pPr>
            <a:r>
              <a:rPr lang="en-US" dirty="0" smtClean="0"/>
              <a:t>Required training changes for </a:t>
            </a:r>
            <a:r>
              <a:rPr lang="en-US" dirty="0" err="1" smtClean="0"/>
              <a:t>Velos</a:t>
            </a:r>
            <a:r>
              <a:rPr lang="en-US" dirty="0" smtClean="0"/>
              <a:t> and </a:t>
            </a:r>
            <a:r>
              <a:rPr lang="en-US" dirty="0" err="1" smtClean="0"/>
              <a:t>ClinCard</a:t>
            </a:r>
            <a:r>
              <a:rPr lang="en-US" dirty="0" smtClean="0"/>
              <a:t>, currently new users are required to complete pre-recorded trainings in advance of systems access, within the next 2-3 months CTO will require pre-recorded trainings and live </a:t>
            </a:r>
            <a:r>
              <a:rPr lang="en-US" dirty="0" err="1" smtClean="0"/>
              <a:t>Velos</a:t>
            </a:r>
            <a:r>
              <a:rPr lang="en-US" dirty="0" smtClean="0"/>
              <a:t> or </a:t>
            </a:r>
            <a:r>
              <a:rPr lang="en-US" dirty="0" err="1" smtClean="0"/>
              <a:t>ClinCard</a:t>
            </a:r>
            <a:r>
              <a:rPr lang="en-US" dirty="0" smtClean="0"/>
              <a:t> trainings to gain access.</a:t>
            </a:r>
          </a:p>
          <a:p>
            <a:pPr marL="627063" lvl="1" indent="-342900">
              <a:buFont typeface="Arial" panose="020B0604020202020204" pitchFamily="34" charset="0"/>
              <a:buChar char="•"/>
            </a:pPr>
            <a:r>
              <a:rPr lang="en-US" dirty="0" smtClean="0"/>
              <a:t>Increased user errors in both systems, lead to participant complaints and miss billings</a:t>
            </a:r>
          </a:p>
          <a:p>
            <a:pPr marL="627063" lvl="1" indent="-342900">
              <a:buFont typeface="Arial" panose="020B0604020202020204" pitchFamily="34" charset="0"/>
              <a:buChar char="•"/>
            </a:pPr>
            <a:endParaRPr lang="en-US" dirty="0" smtClean="0"/>
          </a:p>
          <a:p>
            <a:pPr marL="342900" indent="-342900">
              <a:buFont typeface="+mj-lt"/>
              <a:buAutoNum type="arabicPeriod"/>
            </a:pPr>
            <a:r>
              <a:rPr lang="en-US" dirty="0" smtClean="0"/>
              <a:t>New CTO Intake Form, now required to initiate CTO services beyond CDA/NDA intake</a:t>
            </a:r>
          </a:p>
          <a:p>
            <a:pPr marL="627063" lvl="1" indent="-342900">
              <a:buFont typeface="Arial" panose="020B0604020202020204" pitchFamily="34" charset="0"/>
              <a:buChar char="•"/>
            </a:pPr>
            <a:r>
              <a:rPr lang="en-US" u="sng" dirty="0">
                <a:hlinkClick r:id="rId3"/>
              </a:rPr>
              <a:t>https://</a:t>
            </a:r>
            <a:r>
              <a:rPr lang="en-US" u="sng" dirty="0" smtClean="0">
                <a:hlinkClick r:id="rId3"/>
              </a:rPr>
              <a:t>www.bmc.org/research-operations/clinical-trial-office (under “Forms” section) </a:t>
            </a:r>
            <a:endParaRPr lang="en-US" u="sng" dirty="0">
              <a:hlinkClick r:id="rId3"/>
            </a:endParaRPr>
          </a:p>
          <a:p>
            <a:pPr marL="862013" lvl="2" indent="-342900">
              <a:buFont typeface="Courier New" panose="02070309020205020404" pitchFamily="49" charset="0"/>
              <a:buChar char="o"/>
            </a:pPr>
            <a:r>
              <a:rPr lang="en-US" u="sng" dirty="0" smtClean="0">
                <a:hlinkClick r:id="rId3"/>
              </a:rPr>
              <a:t>CTO Intake: https</a:t>
            </a:r>
            <a:r>
              <a:rPr lang="en-US" u="sng" dirty="0">
                <a:hlinkClick r:id="rId3"/>
              </a:rPr>
              <a:t>://bmc.tfaforms.net/46</a:t>
            </a:r>
            <a:r>
              <a:rPr lang="en-US" dirty="0"/>
              <a:t> </a:t>
            </a:r>
            <a:r>
              <a:rPr lang="en-US" dirty="0" smtClean="0"/>
              <a:t> </a:t>
            </a:r>
          </a:p>
          <a:p>
            <a:pPr marL="862013" lvl="2" indent="-342900">
              <a:buFont typeface="Courier New" panose="02070309020205020404" pitchFamily="49" charset="0"/>
              <a:buChar char="o"/>
            </a:pPr>
            <a:r>
              <a:rPr lang="en-US" dirty="0" smtClean="0">
                <a:hlinkClick r:id="rId4"/>
              </a:rPr>
              <a:t>CDA/NDA Intake: https</a:t>
            </a:r>
            <a:r>
              <a:rPr lang="en-US" dirty="0">
                <a:hlinkClick r:id="rId4"/>
              </a:rPr>
              <a:t>://</a:t>
            </a:r>
            <a:r>
              <a:rPr lang="en-US" dirty="0" smtClean="0">
                <a:hlinkClick r:id="rId4"/>
              </a:rPr>
              <a:t>bmc.tfaforms.net/f/forms-research-cda-nda-intake</a:t>
            </a:r>
            <a:r>
              <a:rPr lang="en-US" dirty="0" smtClean="0"/>
              <a:t> </a:t>
            </a:r>
          </a:p>
          <a:p>
            <a:pPr>
              <a:buFont typeface="Courier New" panose="02070309020205020404" pitchFamily="49" charset="0"/>
              <a:buChar char="o"/>
            </a:pPr>
            <a:endParaRPr lang="en-US" dirty="0"/>
          </a:p>
        </p:txBody>
      </p:sp>
      <p:sp>
        <p:nvSpPr>
          <p:cNvPr id="3" name="Title 2"/>
          <p:cNvSpPr>
            <a:spLocks noGrp="1"/>
          </p:cNvSpPr>
          <p:nvPr>
            <p:ph type="title"/>
          </p:nvPr>
        </p:nvSpPr>
        <p:spPr/>
        <p:txBody>
          <a:bodyPr/>
          <a:lstStyle/>
          <a:p>
            <a:r>
              <a:rPr lang="en-US" dirty="0" smtClean="0">
                <a:solidFill>
                  <a:schemeClr val="tx1"/>
                </a:solidFill>
              </a:rPr>
              <a:t>Clinical Trial Office updates</a:t>
            </a:r>
            <a:endParaRPr lang="en-US" dirty="0">
              <a:solidFill>
                <a:schemeClr val="tx1"/>
              </a:solidFill>
            </a:endParaRPr>
          </a:p>
        </p:txBody>
      </p:sp>
    </p:spTree>
    <p:extLst>
      <p:ext uri="{BB962C8B-B14F-4D97-AF65-F5344CB8AC3E}">
        <p14:creationId xmlns:p14="http://schemas.microsoft.com/office/powerpoint/2010/main" val="2319104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nSpc>
                <a:spcPct val="110000"/>
              </a:lnSpc>
            </a:pPr>
            <a:r>
              <a:rPr lang="en-US" dirty="0"/>
              <a:t>CRN Updates</a:t>
            </a:r>
            <a:br>
              <a:rPr lang="en-US" dirty="0"/>
            </a:br>
            <a:r>
              <a:rPr lang="en-US" sz="1800" dirty="0"/>
              <a:t>Ryan Schroeder</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252168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3F3C0E1-EBDF-45DC-A292-DFC22600760C}"/>
              </a:ext>
            </a:extLst>
          </p:cNvPr>
          <p:cNvGraphicFramePr>
            <a:graphicFrameLocks noGrp="1"/>
          </p:cNvGraphicFramePr>
          <p:nvPr>
            <p:ph idx="1"/>
            <p:extLst/>
          </p:nvPr>
        </p:nvGraphicFramePr>
        <p:xfrm>
          <a:off x="173038" y="1143000"/>
          <a:ext cx="8755062" cy="5175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sz="2800" dirty="0">
                <a:solidFill>
                  <a:srgbClr val="004F6B"/>
                </a:solidFill>
              </a:rPr>
              <a:t>Clinical Research Network</a:t>
            </a:r>
            <a:endParaRPr lang="en-US" sz="2800" dirty="0"/>
          </a:p>
        </p:txBody>
      </p:sp>
      <p:sp>
        <p:nvSpPr>
          <p:cNvPr id="7" name="TextBox 6">
            <a:extLst>
              <a:ext uri="{FF2B5EF4-FFF2-40B4-BE49-F238E27FC236}">
                <a16:creationId xmlns:a16="http://schemas.microsoft.com/office/drawing/2014/main" id="{4B388C2A-E39C-4C34-AD5C-51496EDEF666}"/>
              </a:ext>
            </a:extLst>
          </p:cNvPr>
          <p:cNvSpPr txBox="1"/>
          <p:nvPr/>
        </p:nvSpPr>
        <p:spPr>
          <a:xfrm>
            <a:off x="90446" y="1061688"/>
            <a:ext cx="6887287" cy="110799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4F6B"/>
                </a:solidFill>
                <a:effectLst/>
                <a:uLnTx/>
                <a:uFillTx/>
                <a:latin typeface="Arial" charset="0"/>
                <a:ea typeface="+mn-ea"/>
                <a:cs typeface="Arial" charset="0"/>
              </a:rPr>
              <a:t>Community Engaged Recruitment + Retention Toolkit</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en-US" sz="1800" b="0" i="1" u="none" strike="noStrike" kern="1200" cap="none" spc="0" normalizeH="0" baseline="0" noProof="0" dirty="0">
                <a:ln>
                  <a:noFill/>
                </a:ln>
                <a:solidFill>
                  <a:srgbClr val="004F6B"/>
                </a:solidFill>
                <a:effectLst/>
                <a:uLnTx/>
                <a:uFillTx/>
                <a:latin typeface="Arial" charset="0"/>
                <a:ea typeface="+mn-ea"/>
                <a:cs typeface="Arial" charset="0"/>
              </a:rPr>
              <a:t>Increasing representation of our underserved communities in clinical research through community engaged values</a:t>
            </a:r>
            <a:endParaRPr kumimoji="0" lang="en-US" sz="1600" b="0" i="1" u="none" strike="noStrike" kern="1200" cap="none" spc="0" normalizeH="0" baseline="0" noProof="0" dirty="0">
              <a:ln>
                <a:noFill/>
              </a:ln>
              <a:solidFill>
                <a:srgbClr val="004F6B"/>
              </a:solidFill>
              <a:effectLst/>
              <a:uLnTx/>
              <a:uFillTx/>
              <a:latin typeface="Arial" charset="0"/>
              <a:ea typeface="+mn-ea"/>
              <a:cs typeface="Arial" charset="0"/>
            </a:endParaRPr>
          </a:p>
        </p:txBody>
      </p:sp>
      <p:pic>
        <p:nvPicPr>
          <p:cNvPr id="9" name="Graphic 8" descr="Business Growth outline">
            <a:extLst>
              <a:ext uri="{FF2B5EF4-FFF2-40B4-BE49-F238E27FC236}">
                <a16:creationId xmlns:a16="http://schemas.microsoft.com/office/drawing/2014/main" id="{21EC321B-4775-4766-A83F-2A93D4ABA6D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007296" y="4783070"/>
            <a:ext cx="1098407" cy="1098407"/>
          </a:xfrm>
          <a:prstGeom prst="rect">
            <a:avLst/>
          </a:prstGeom>
        </p:spPr>
      </p:pic>
      <p:sp>
        <p:nvSpPr>
          <p:cNvPr id="10" name="TextBox 9">
            <a:extLst>
              <a:ext uri="{FF2B5EF4-FFF2-40B4-BE49-F238E27FC236}">
                <a16:creationId xmlns:a16="http://schemas.microsoft.com/office/drawing/2014/main" id="{15C04EB1-7631-438C-A1AC-078123F639C1}"/>
              </a:ext>
            </a:extLst>
          </p:cNvPr>
          <p:cNvSpPr txBox="1"/>
          <p:nvPr/>
        </p:nvSpPr>
        <p:spPr>
          <a:xfrm>
            <a:off x="4629790" y="4783070"/>
            <a:ext cx="2347943"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4F6B"/>
                </a:solidFill>
                <a:effectLst/>
                <a:uLnTx/>
                <a:uFillTx/>
                <a:latin typeface="Arial" panose="020B0604020202020204" pitchFamily="34" charset="0"/>
                <a:ea typeface="+mn-ea"/>
                <a:cs typeface="Arial" panose="020B0604020202020204" pitchFamily="34" charset="0"/>
              </a:rPr>
              <a:t>Track Diversity Metrics and Learn, Improve and Adjust as we Move Forward</a:t>
            </a:r>
          </a:p>
        </p:txBody>
      </p:sp>
      <p:pic>
        <p:nvPicPr>
          <p:cNvPr id="14" name="Graphic 13" descr="Presentation with pie chart outline">
            <a:extLst>
              <a:ext uri="{FF2B5EF4-FFF2-40B4-BE49-F238E27FC236}">
                <a16:creationId xmlns:a16="http://schemas.microsoft.com/office/drawing/2014/main" id="{BB046FBA-F836-4F37-9CAF-C4F2E6D666C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099300" y="4149658"/>
            <a:ext cx="914400" cy="914400"/>
          </a:xfrm>
          <a:prstGeom prst="rect">
            <a:avLst/>
          </a:prstGeom>
        </p:spPr>
      </p:pic>
    </p:spTree>
    <p:extLst>
      <p:ext uri="{BB962C8B-B14F-4D97-AF65-F5344CB8AC3E}">
        <p14:creationId xmlns:p14="http://schemas.microsoft.com/office/powerpoint/2010/main" val="3921853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5876" y="2609633"/>
            <a:ext cx="5036084" cy="772759"/>
          </a:xfrm>
        </p:spPr>
        <p:txBody>
          <a:bodyPr/>
          <a:lstStyle/>
          <a:p>
            <a:r>
              <a:rPr lang="en-US" dirty="0" smtClean="0"/>
              <a:t>Research</a:t>
            </a:r>
            <a:r>
              <a:rPr lang="en-US" baseline="0" dirty="0" smtClean="0"/>
              <a:t> Policy</a:t>
            </a:r>
            <a:r>
              <a:rPr lang="en-US" dirty="0" smtClean="0"/>
              <a:t> Update</a:t>
            </a:r>
            <a:br>
              <a:rPr lang="en-US" dirty="0" smtClean="0"/>
            </a:br>
            <a:r>
              <a:rPr lang="en-US" sz="1800" dirty="0" smtClean="0"/>
              <a:t>Kaye </a:t>
            </a:r>
            <a:r>
              <a:rPr lang="en-US" sz="1800" dirty="0" err="1" smtClean="0"/>
              <a:t>Mottola</a:t>
            </a:r>
            <a:endParaRPr lang="en-US" sz="1800" dirty="0"/>
          </a:p>
        </p:txBody>
      </p:sp>
      <p:sp>
        <p:nvSpPr>
          <p:cNvPr id="3" name="Subtitle 2"/>
          <p:cNvSpPr>
            <a:spLocks noGrp="1"/>
          </p:cNvSpPr>
          <p:nvPr>
            <p:ph type="subTitle" idx="1"/>
          </p:nvPr>
        </p:nvSpPr>
        <p:spPr>
          <a:xfrm>
            <a:off x="2605876" y="3545754"/>
            <a:ext cx="5722985" cy="341632"/>
          </a:xfrm>
        </p:spPr>
        <p:txBody>
          <a:bodyPr/>
          <a:lstStyle/>
          <a:p>
            <a:r>
              <a:rPr lang="en-US" sz="1800" dirty="0" smtClean="0"/>
              <a:t>Research Bimonthly,  8 February 2022 </a:t>
            </a:r>
            <a:endParaRPr lang="en-US" sz="1800" dirty="0"/>
          </a:p>
        </p:txBody>
      </p:sp>
    </p:spTree>
    <p:custDataLst>
      <p:tags r:id="rId1"/>
    </p:custDataLst>
    <p:extLst>
      <p:ext uri="{BB962C8B-B14F-4D97-AF65-F5344CB8AC3E}">
        <p14:creationId xmlns:p14="http://schemas.microsoft.com/office/powerpoint/2010/main" val="4129809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pPr marL="0" indent="0">
              <a:buNone/>
            </a:pPr>
            <a:r>
              <a:rPr lang="en-US" sz="1500" b="1" dirty="0"/>
              <a:t>March 2020 </a:t>
            </a:r>
            <a:r>
              <a:rPr lang="en-US" sz="1500" dirty="0"/>
              <a:t>Research Operations survey</a:t>
            </a:r>
          </a:p>
          <a:p>
            <a:pPr lvl="2"/>
            <a:r>
              <a:rPr lang="en-US" sz="1350" dirty="0"/>
              <a:t>Analyzed: 52 PolicyTech documents indexed under Research</a:t>
            </a:r>
          </a:p>
          <a:p>
            <a:pPr lvl="2"/>
            <a:r>
              <a:rPr lang="en-US" sz="1350" dirty="0"/>
              <a:t>Earmarked: 16 for deletion: policies and forms</a:t>
            </a:r>
          </a:p>
          <a:p>
            <a:pPr lvl="3"/>
            <a:r>
              <a:rPr lang="en-US" sz="1350" dirty="0"/>
              <a:t>To remove redundancies, transfer procedure descriptions to SOPs</a:t>
            </a:r>
          </a:p>
          <a:p>
            <a:pPr lvl="2">
              <a:spcAft>
                <a:spcPts val="450"/>
              </a:spcAft>
            </a:pPr>
            <a:r>
              <a:rPr lang="en-US" sz="1350" dirty="0"/>
              <a:t>Assigned: policy updates to directors, managers</a:t>
            </a:r>
          </a:p>
          <a:p>
            <a:pPr marL="0" indent="0">
              <a:buNone/>
            </a:pPr>
            <a:r>
              <a:rPr lang="en-US" sz="1500" b="1" dirty="0"/>
              <a:t>November 2020 </a:t>
            </a:r>
            <a:r>
              <a:rPr lang="en-US" sz="1500" dirty="0"/>
              <a:t>Summary of observations/priorities, recommendations, proposed next steps</a:t>
            </a:r>
          </a:p>
          <a:p>
            <a:pPr lvl="2"/>
            <a:r>
              <a:rPr lang="en-US" sz="1350" dirty="0"/>
              <a:t>Identified: compliance and financial operations gaps in policies and procedures</a:t>
            </a:r>
          </a:p>
          <a:p>
            <a:pPr lvl="2">
              <a:spcAft>
                <a:spcPts val="450"/>
              </a:spcAft>
            </a:pPr>
            <a:r>
              <a:rPr lang="en-US" sz="1350" dirty="0"/>
              <a:t>Guidance: amend policies, SOPs to meet industry standards</a:t>
            </a:r>
          </a:p>
          <a:p>
            <a:pPr marL="0" indent="0">
              <a:buNone/>
            </a:pPr>
            <a:r>
              <a:rPr lang="en-US" sz="1500" b="1" dirty="0"/>
              <a:t>January-November 2021 </a:t>
            </a:r>
            <a:r>
              <a:rPr lang="en-US" sz="1500" dirty="0"/>
              <a:t>Policy development/approval; training materials</a:t>
            </a:r>
            <a:endParaRPr lang="en-US" sz="1500" b="1" dirty="0"/>
          </a:p>
          <a:p>
            <a:pPr lvl="2"/>
            <a:r>
              <a:rPr lang="en-US" sz="1350" dirty="0"/>
              <a:t>Collaboration with BMC Corporate Compliance </a:t>
            </a:r>
          </a:p>
          <a:p>
            <a:pPr lvl="2"/>
            <a:r>
              <a:rPr lang="en-US" sz="1350" dirty="0"/>
              <a:t>10 updated, 2 new, 5 retired </a:t>
            </a:r>
          </a:p>
          <a:p>
            <a:pPr lvl="2"/>
            <a:r>
              <a:rPr lang="en-US" sz="1350" dirty="0"/>
              <a:t>Additionally, 6 forms removed from PT</a:t>
            </a:r>
          </a:p>
          <a:p>
            <a:pPr lvl="2"/>
            <a:r>
              <a:rPr lang="en-US" sz="1350" dirty="0"/>
              <a:t>Drafted: 5-minute policy training modules</a:t>
            </a:r>
          </a:p>
          <a:p>
            <a:endParaRPr lang="en-US" sz="1500" dirty="0"/>
          </a:p>
          <a:p>
            <a:pPr marL="258366" lvl="1" indent="0">
              <a:buNone/>
            </a:pPr>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a:xfrm>
            <a:off x="173830" y="973933"/>
            <a:ext cx="8752621" cy="602984"/>
          </a:xfrm>
        </p:spPr>
        <p:txBody>
          <a:bodyPr/>
          <a:lstStyle/>
          <a:p>
            <a:r>
              <a:rPr lang="en-US" sz="1800" dirty="0"/>
              <a:t>Research Policy Initiative, Recent Background</a:t>
            </a:r>
          </a:p>
        </p:txBody>
      </p:sp>
    </p:spTree>
    <p:extLst>
      <p:ext uri="{BB962C8B-B14F-4D97-AF65-F5344CB8AC3E}">
        <p14:creationId xmlns:p14="http://schemas.microsoft.com/office/powerpoint/2010/main" val="1022753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73830" y="973933"/>
            <a:ext cx="8752621" cy="650330"/>
          </a:xfrm>
          <a:prstGeom prst="rect">
            <a:avLst/>
          </a:prstGeom>
        </p:spPr>
        <p:txBody>
          <a:bodyPr vert="horz" lIns="68580" tIns="34290" rIns="68580" bIns="34290" rtlCol="0" anchor="t">
            <a:normAutofit/>
          </a:bodyPr>
          <a:lstStyle>
            <a:lvl1pPr algn="l" defTabSz="914400" rtl="0" eaLnBrk="1" latinLnBrk="0" hangingPunct="1">
              <a:lnSpc>
                <a:spcPct val="80000"/>
              </a:lnSpc>
              <a:spcBef>
                <a:spcPct val="0"/>
              </a:spcBef>
              <a:buNone/>
              <a:defRPr sz="4800" b="1" kern="1200" cap="none">
                <a:solidFill>
                  <a:schemeClr val="tx2"/>
                </a:solidFill>
                <a:latin typeface="+mn-lt"/>
                <a:ea typeface="+mj-ea"/>
                <a:cs typeface="Arial" panose="020B0604020202020204" pitchFamily="34" charset="0"/>
              </a:defRPr>
            </a:lvl1pPr>
          </a:lstStyle>
          <a:p>
            <a:pPr algn="ctr"/>
            <a:endParaRPr lang="en-US" sz="1800" dirty="0"/>
          </a:p>
          <a:p>
            <a:r>
              <a:rPr lang="en-US" sz="1800" dirty="0"/>
              <a:t>BMC Research Policies: FY2021 Q2-Q4</a:t>
            </a:r>
          </a:p>
        </p:txBody>
      </p:sp>
      <p:graphicFrame>
        <p:nvGraphicFramePr>
          <p:cNvPr id="2" name="Table 1"/>
          <p:cNvGraphicFramePr>
            <a:graphicFrameLocks noGrp="1"/>
          </p:cNvGraphicFramePr>
          <p:nvPr>
            <p:extLst/>
          </p:nvPr>
        </p:nvGraphicFramePr>
        <p:xfrm>
          <a:off x="706273" y="1624263"/>
          <a:ext cx="7413261" cy="3777421"/>
        </p:xfrm>
        <a:graphic>
          <a:graphicData uri="http://schemas.openxmlformats.org/drawingml/2006/table">
            <a:tbl>
              <a:tblPr firstRow="1" bandRow="1">
                <a:tableStyleId>{5C22544A-7EE6-4342-B048-85BDC9FD1C3A}</a:tableStyleId>
              </a:tblPr>
              <a:tblGrid>
                <a:gridCol w="4874138">
                  <a:extLst>
                    <a:ext uri="{9D8B030D-6E8A-4147-A177-3AD203B41FA5}">
                      <a16:colId xmlns:a16="http://schemas.microsoft.com/office/drawing/2014/main" val="3557535472"/>
                    </a:ext>
                  </a:extLst>
                </a:gridCol>
                <a:gridCol w="820390">
                  <a:extLst>
                    <a:ext uri="{9D8B030D-6E8A-4147-A177-3AD203B41FA5}">
                      <a16:colId xmlns:a16="http://schemas.microsoft.com/office/drawing/2014/main" val="1856636224"/>
                    </a:ext>
                  </a:extLst>
                </a:gridCol>
                <a:gridCol w="635000">
                  <a:extLst>
                    <a:ext uri="{9D8B030D-6E8A-4147-A177-3AD203B41FA5}">
                      <a16:colId xmlns:a16="http://schemas.microsoft.com/office/drawing/2014/main" val="172412796"/>
                    </a:ext>
                  </a:extLst>
                </a:gridCol>
                <a:gridCol w="1083733">
                  <a:extLst>
                    <a:ext uri="{9D8B030D-6E8A-4147-A177-3AD203B41FA5}">
                      <a16:colId xmlns:a16="http://schemas.microsoft.com/office/drawing/2014/main" val="1157189879"/>
                    </a:ext>
                  </a:extLst>
                </a:gridCol>
              </a:tblGrid>
              <a:tr h="291320">
                <a:tc>
                  <a:txBody>
                    <a:bodyPr/>
                    <a:lstStyle/>
                    <a:p>
                      <a:r>
                        <a:rPr lang="en-US" sz="1400" dirty="0" smtClean="0"/>
                        <a:t>Policy</a:t>
                      </a:r>
                      <a:endParaRPr lang="en-US" sz="1400" dirty="0"/>
                    </a:p>
                  </a:txBody>
                  <a:tcPr marL="68580" marR="68580" marT="34290" marB="34290"/>
                </a:tc>
                <a:tc>
                  <a:txBody>
                    <a:bodyPr/>
                    <a:lstStyle/>
                    <a:p>
                      <a:r>
                        <a:rPr lang="en-US" sz="1400" dirty="0" smtClean="0"/>
                        <a:t>Priority</a:t>
                      </a:r>
                      <a:endParaRPr lang="en-US" sz="1400" dirty="0"/>
                    </a:p>
                  </a:txBody>
                  <a:tcPr marL="68580" marR="68580" marT="34290" marB="34290"/>
                </a:tc>
                <a:tc>
                  <a:txBody>
                    <a:bodyPr/>
                    <a:lstStyle/>
                    <a:p>
                      <a:r>
                        <a:rPr lang="en-US" sz="1400" dirty="0" smtClean="0"/>
                        <a:t>New</a:t>
                      </a:r>
                      <a:endParaRPr lang="en-US" sz="1400" dirty="0"/>
                    </a:p>
                  </a:txBody>
                  <a:tcPr marL="68580" marR="68580" marT="34290" marB="34290"/>
                </a:tc>
                <a:tc>
                  <a:txBody>
                    <a:bodyPr/>
                    <a:lstStyle/>
                    <a:p>
                      <a:r>
                        <a:rPr lang="en-US" sz="1400" baseline="0" dirty="0" smtClean="0"/>
                        <a:t>Owner* </a:t>
                      </a:r>
                      <a:endParaRPr lang="en-US" sz="1400" dirty="0"/>
                    </a:p>
                  </a:txBody>
                  <a:tcPr marL="68580" marR="68580" marT="34290" marB="34290"/>
                </a:tc>
                <a:extLst>
                  <a:ext uri="{0D108BD9-81ED-4DB2-BD59-A6C34878D82A}">
                    <a16:rowId xmlns:a16="http://schemas.microsoft.com/office/drawing/2014/main" val="3532097919"/>
                  </a:ext>
                </a:extLst>
              </a:tr>
              <a:tr h="288436">
                <a:tc>
                  <a:txBody>
                    <a:bodyPr/>
                    <a:lstStyle/>
                    <a:p>
                      <a:r>
                        <a:rPr lang="en-US" sz="1200" dirty="0" smtClean="0"/>
                        <a:t>Conflict of Commitment</a:t>
                      </a:r>
                      <a:endParaRPr lang="en-US" sz="1200" dirty="0"/>
                    </a:p>
                  </a:txBody>
                  <a:tcPr/>
                </a:tc>
                <a:tc>
                  <a:txBody>
                    <a:bodyPr/>
                    <a:lstStyle/>
                    <a:p>
                      <a:r>
                        <a:rPr lang="en-US" sz="1200" dirty="0" smtClean="0"/>
                        <a:t>High</a:t>
                      </a:r>
                      <a:endParaRPr lang="en-US" sz="1200" dirty="0"/>
                    </a:p>
                  </a:txBody>
                  <a:tcPr marL="68580" marR="68580" marT="34290" marB="34290"/>
                </a:tc>
                <a:tc>
                  <a:txBody>
                    <a:bodyPr/>
                    <a:lstStyle/>
                    <a:p>
                      <a:r>
                        <a:rPr lang="en-US" sz="1200" dirty="0" smtClean="0">
                          <a:sym typeface="Wingdings" panose="05000000000000000000" pitchFamily="2" charset="2"/>
                        </a:rPr>
                        <a:t></a:t>
                      </a:r>
                      <a:endParaRPr lang="en-US" sz="1200" dirty="0"/>
                    </a:p>
                  </a:txBody>
                  <a:tcPr marL="68580" marR="68580" marT="34290" marB="34290"/>
                </a:tc>
                <a:tc>
                  <a:txBody>
                    <a:bodyPr/>
                    <a:lstStyle/>
                    <a:p>
                      <a:r>
                        <a:rPr lang="en-US" sz="1200" baseline="0" dirty="0" smtClean="0"/>
                        <a:t>Compliance</a:t>
                      </a:r>
                      <a:endParaRPr lang="en-US" sz="1200" dirty="0"/>
                    </a:p>
                  </a:txBody>
                  <a:tcPr marL="68580" marR="68580" marT="34290" marB="34290"/>
                </a:tc>
                <a:extLst>
                  <a:ext uri="{0D108BD9-81ED-4DB2-BD59-A6C34878D82A}">
                    <a16:rowId xmlns:a16="http://schemas.microsoft.com/office/drawing/2014/main" val="3363332782"/>
                  </a:ext>
                </a:extLst>
              </a:tr>
              <a:tr h="288436">
                <a:tc>
                  <a:txBody>
                    <a:bodyPr/>
                    <a:lstStyle/>
                    <a:p>
                      <a:r>
                        <a:rPr lang="en-US" sz="1200" dirty="0" smtClean="0"/>
                        <a:t>Cost</a:t>
                      </a:r>
                      <a:r>
                        <a:rPr lang="en-US" sz="1200" baseline="0" dirty="0" smtClean="0"/>
                        <a:t> Sharing</a:t>
                      </a:r>
                      <a:endParaRPr lang="en-US" sz="1200" dirty="0"/>
                    </a:p>
                  </a:txBody>
                  <a:tcPr/>
                </a:tc>
                <a:tc>
                  <a:txBody>
                    <a:bodyPr/>
                    <a:lstStyle/>
                    <a:p>
                      <a:r>
                        <a:rPr lang="en-US" sz="1200" dirty="0" smtClean="0"/>
                        <a:t>High</a:t>
                      </a:r>
                      <a:endParaRPr lang="en-US" sz="1200" dirty="0"/>
                    </a:p>
                  </a:txBody>
                  <a:tcPr marL="68580" marR="68580" marT="34290" marB="34290"/>
                </a:tc>
                <a:tc>
                  <a:txBody>
                    <a:bodyPr/>
                    <a:lstStyle/>
                    <a:p>
                      <a:endParaRPr lang="en-US" sz="1200"/>
                    </a:p>
                  </a:txBody>
                  <a:tcPr marL="68580" marR="68580" marT="34290" marB="34290"/>
                </a:tc>
                <a:tc>
                  <a:txBody>
                    <a:bodyPr/>
                    <a:lstStyle/>
                    <a:p>
                      <a:endParaRPr lang="en-US" sz="1200" dirty="0"/>
                    </a:p>
                  </a:txBody>
                  <a:tcPr marL="68580" marR="68580" marT="34290" marB="34290"/>
                </a:tc>
                <a:extLst>
                  <a:ext uri="{0D108BD9-81ED-4DB2-BD59-A6C34878D82A}">
                    <a16:rowId xmlns:a16="http://schemas.microsoft.com/office/drawing/2014/main" val="2999254796"/>
                  </a:ext>
                </a:extLst>
              </a:tr>
              <a:tr h="288436">
                <a:tc>
                  <a:txBody>
                    <a:bodyPr/>
                    <a:lstStyle/>
                    <a:p>
                      <a:r>
                        <a:rPr lang="en-US" sz="1200" dirty="0" smtClean="0"/>
                        <a:t>Facilities</a:t>
                      </a:r>
                      <a:r>
                        <a:rPr lang="en-US" sz="1200" baseline="0" dirty="0" smtClean="0"/>
                        <a:t> and Administrative (F&amp;A) Rate</a:t>
                      </a:r>
                      <a:endParaRPr lang="en-US" sz="1200" dirty="0"/>
                    </a:p>
                  </a:txBody>
                  <a:tcPr/>
                </a:tc>
                <a:tc>
                  <a:txBody>
                    <a:bodyPr/>
                    <a:lstStyle/>
                    <a:p>
                      <a:endParaRPr lang="en-US" sz="1200" dirty="0"/>
                    </a:p>
                  </a:txBody>
                  <a:tcPr marL="68580" marR="68580" marT="34290" marB="34290"/>
                </a:tc>
                <a:tc>
                  <a:txBody>
                    <a:bodyPr/>
                    <a:lstStyle/>
                    <a:p>
                      <a:endParaRPr lang="en-US" sz="1200"/>
                    </a:p>
                  </a:txBody>
                  <a:tcPr marL="68580" marR="68580" marT="34290" marB="34290"/>
                </a:tc>
                <a:tc>
                  <a:txBody>
                    <a:bodyPr/>
                    <a:lstStyle/>
                    <a:p>
                      <a:endParaRPr lang="en-US" sz="1200"/>
                    </a:p>
                  </a:txBody>
                  <a:tcPr marL="68580" marR="68580" marT="34290" marB="34290"/>
                </a:tc>
                <a:extLst>
                  <a:ext uri="{0D108BD9-81ED-4DB2-BD59-A6C34878D82A}">
                    <a16:rowId xmlns:a16="http://schemas.microsoft.com/office/drawing/2014/main" val="3106048143"/>
                  </a:ext>
                </a:extLst>
              </a:tr>
              <a:tr h="288436">
                <a:tc>
                  <a:txBody>
                    <a:bodyPr/>
                    <a:lstStyle/>
                    <a:p>
                      <a:pPr marL="0" indent="0">
                        <a:buFont typeface="Wingdings" panose="05000000000000000000" pitchFamily="2" charset="2"/>
                        <a:buNone/>
                      </a:pPr>
                      <a:r>
                        <a:rPr lang="en-US" sz="1200" dirty="0" smtClean="0"/>
                        <a:t>Program</a:t>
                      </a:r>
                      <a:r>
                        <a:rPr lang="en-US" sz="1200" baseline="0" dirty="0" smtClean="0"/>
                        <a:t> Income</a:t>
                      </a:r>
                      <a:endParaRPr lang="en-US" sz="1200" dirty="0"/>
                    </a:p>
                  </a:txBody>
                  <a:tcPr/>
                </a:tc>
                <a:tc>
                  <a:txBody>
                    <a:bodyPr/>
                    <a:lstStyle/>
                    <a:p>
                      <a:endParaRPr lang="en-US" sz="1200" dirty="0"/>
                    </a:p>
                  </a:txBody>
                  <a:tcPr marL="68580" marR="68580" marT="34290" marB="34290"/>
                </a:tc>
                <a:tc>
                  <a:txBody>
                    <a:bodyPr/>
                    <a:lstStyle/>
                    <a:p>
                      <a:endParaRPr lang="en-US" sz="1200"/>
                    </a:p>
                  </a:txBody>
                  <a:tcPr marL="68580" marR="68580" marT="34290" marB="34290"/>
                </a:tc>
                <a:tc>
                  <a:txBody>
                    <a:bodyPr/>
                    <a:lstStyle/>
                    <a:p>
                      <a:endParaRPr lang="en-US" sz="1200"/>
                    </a:p>
                  </a:txBody>
                  <a:tcPr marL="68580" marR="68580" marT="34290" marB="34290"/>
                </a:tc>
                <a:extLst>
                  <a:ext uri="{0D108BD9-81ED-4DB2-BD59-A6C34878D82A}">
                    <a16:rowId xmlns:a16="http://schemas.microsoft.com/office/drawing/2014/main" val="1915124760"/>
                  </a:ext>
                </a:extLst>
              </a:tr>
              <a:tr h="288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Proposal Submission</a:t>
                      </a:r>
                    </a:p>
                  </a:txBody>
                  <a:tcPr/>
                </a:tc>
                <a:tc>
                  <a:txBody>
                    <a:bodyPr/>
                    <a:lstStyle/>
                    <a:p>
                      <a:r>
                        <a:rPr lang="en-US" sz="1200" dirty="0" smtClean="0"/>
                        <a:t>High</a:t>
                      </a:r>
                      <a:endParaRPr lang="en-US" sz="1200" dirty="0"/>
                    </a:p>
                  </a:txBody>
                  <a:tcPr marL="68580" marR="68580" marT="34290" marB="34290"/>
                </a:tc>
                <a:tc>
                  <a:txBody>
                    <a:bodyPr/>
                    <a:lstStyle/>
                    <a:p>
                      <a:endParaRPr lang="en-US" sz="1200"/>
                    </a:p>
                  </a:txBody>
                  <a:tcPr marL="68580" marR="68580" marT="34290" marB="34290"/>
                </a:tc>
                <a:tc>
                  <a:txBody>
                    <a:bodyPr/>
                    <a:lstStyle/>
                    <a:p>
                      <a:endParaRPr lang="en-US" sz="1200"/>
                    </a:p>
                  </a:txBody>
                  <a:tcPr marL="68580" marR="68580" marT="34290" marB="34290"/>
                </a:tc>
                <a:extLst>
                  <a:ext uri="{0D108BD9-81ED-4DB2-BD59-A6C34878D82A}">
                    <a16:rowId xmlns:a16="http://schemas.microsoft.com/office/drawing/2014/main" val="152386529"/>
                  </a:ext>
                </a:extLst>
              </a:tr>
              <a:tr h="287786">
                <a:tc>
                  <a:txBody>
                    <a:bodyPr/>
                    <a:lstStyle/>
                    <a:p>
                      <a:r>
                        <a:rPr lang="en-US" sz="1200" dirty="0" smtClean="0"/>
                        <a:t>Research Core Facility</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High</a:t>
                      </a:r>
                    </a:p>
                  </a:txBody>
                  <a:tcPr marL="68580" marR="68580" marT="34290" marB="34290"/>
                </a:tc>
                <a:tc>
                  <a:txBody>
                    <a:bodyPr/>
                    <a:lstStyle/>
                    <a:p>
                      <a:r>
                        <a:rPr lang="en-US" sz="1200" dirty="0" smtClean="0">
                          <a:sym typeface="Wingdings" panose="05000000000000000000" pitchFamily="2" charset="2"/>
                        </a:rPr>
                        <a:t></a:t>
                      </a:r>
                      <a:endParaRPr lang="en-US" sz="1200" dirty="0"/>
                    </a:p>
                  </a:txBody>
                  <a:tcPr marL="68580" marR="68580" marT="34290" marB="34290"/>
                </a:tc>
                <a:tc>
                  <a:txBody>
                    <a:bodyPr/>
                    <a:lstStyle/>
                    <a:p>
                      <a:endParaRPr lang="en-US" sz="1200"/>
                    </a:p>
                  </a:txBody>
                  <a:tcPr marL="68580" marR="68580" marT="34290" marB="34290"/>
                </a:tc>
                <a:extLst>
                  <a:ext uri="{0D108BD9-81ED-4DB2-BD59-A6C34878D82A}">
                    <a16:rowId xmlns:a16="http://schemas.microsoft.com/office/drawing/2014/main" val="4061794665"/>
                  </a:ext>
                </a:extLst>
              </a:tr>
              <a:tr h="313955">
                <a:tc>
                  <a:txBody>
                    <a:bodyPr/>
                    <a:lstStyle/>
                    <a:p>
                      <a:pPr marL="0" indent="0">
                        <a:buFont typeface="Wingdings" panose="05000000000000000000" pitchFamily="2" charset="2"/>
                        <a:buNone/>
                      </a:pPr>
                      <a:r>
                        <a:rPr lang="en-US" sz="1200" dirty="0" smtClean="0"/>
                        <a:t>Significant Financial Conflicts of Interest</a:t>
                      </a:r>
                      <a:r>
                        <a:rPr lang="en-US" sz="1200" baseline="0" dirty="0" smtClean="0"/>
                        <a:t> in the Conduct of Research</a:t>
                      </a:r>
                      <a:endParaRPr lang="en-US" sz="1200" dirty="0"/>
                    </a:p>
                  </a:txBody>
                  <a:tcPr/>
                </a:tc>
                <a:tc>
                  <a:txBody>
                    <a:bodyPr/>
                    <a:lstStyle/>
                    <a:p>
                      <a:r>
                        <a:rPr lang="en-US" sz="1200" dirty="0" smtClean="0"/>
                        <a:t>Medium</a:t>
                      </a:r>
                      <a:endParaRPr lang="en-US" sz="1200" dirty="0"/>
                    </a:p>
                  </a:txBody>
                  <a:tcPr marL="68580" marR="68580" marT="34290" marB="34290"/>
                </a:tc>
                <a:tc>
                  <a:txBody>
                    <a:bodyPr/>
                    <a:lstStyle/>
                    <a:p>
                      <a:endParaRPr lang="en-US" sz="1200" dirty="0"/>
                    </a:p>
                  </a:txBody>
                  <a:tcPr marL="68580" marR="68580" marT="34290" marB="34290"/>
                </a:tc>
                <a:tc>
                  <a:txBody>
                    <a:bodyPr/>
                    <a:lstStyle/>
                    <a:p>
                      <a:r>
                        <a:rPr lang="en-US" sz="1200" baseline="0" dirty="0" smtClean="0"/>
                        <a:t>Compliance</a:t>
                      </a:r>
                      <a:endParaRPr lang="en-US" sz="1200" dirty="0"/>
                    </a:p>
                  </a:txBody>
                  <a:tcPr marL="68580" marR="68580" marT="34290" marB="34290"/>
                </a:tc>
                <a:extLst>
                  <a:ext uri="{0D108BD9-81ED-4DB2-BD59-A6C34878D82A}">
                    <a16:rowId xmlns:a16="http://schemas.microsoft.com/office/drawing/2014/main" val="541149607"/>
                  </a:ext>
                </a:extLst>
              </a:tr>
              <a:tr h="288436">
                <a:tc>
                  <a:txBody>
                    <a:bodyPr/>
                    <a:lstStyle/>
                    <a:p>
                      <a:r>
                        <a:rPr lang="en-US" sz="1200" dirty="0" smtClean="0"/>
                        <a:t>Sponsored Projects</a:t>
                      </a:r>
                      <a:r>
                        <a:rPr lang="en-US" sz="1200" baseline="0" dirty="0" smtClean="0"/>
                        <a:t> Fund Monitoring</a:t>
                      </a:r>
                      <a:endParaRPr lang="en-US" sz="1200" dirty="0"/>
                    </a:p>
                  </a:txBody>
                  <a:tcPr/>
                </a:tc>
                <a:tc>
                  <a:txBody>
                    <a:bodyPr/>
                    <a:lstStyle/>
                    <a:p>
                      <a:endParaRPr lang="en-US" sz="1200"/>
                    </a:p>
                  </a:txBody>
                  <a:tcPr marL="68580" marR="68580" marT="34290" marB="34290"/>
                </a:tc>
                <a:tc>
                  <a:txBody>
                    <a:bodyPr/>
                    <a:lstStyle/>
                    <a:p>
                      <a:endParaRPr lang="en-US" sz="1200" dirty="0"/>
                    </a:p>
                  </a:txBody>
                  <a:tcPr marL="68580" marR="68580" marT="34290" marB="34290"/>
                </a:tc>
                <a:tc>
                  <a:txBody>
                    <a:bodyPr/>
                    <a:lstStyle/>
                    <a:p>
                      <a:endParaRPr lang="en-US" sz="1200"/>
                    </a:p>
                  </a:txBody>
                  <a:tcPr marL="68580" marR="68580" marT="34290" marB="34290"/>
                </a:tc>
                <a:extLst>
                  <a:ext uri="{0D108BD9-81ED-4DB2-BD59-A6C34878D82A}">
                    <a16:rowId xmlns:a16="http://schemas.microsoft.com/office/drawing/2014/main" val="1227852490"/>
                  </a:ext>
                </a:extLst>
              </a:tr>
              <a:tr h="2884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Sponsored</a:t>
                      </a:r>
                      <a:r>
                        <a:rPr lang="en-US" sz="1200" baseline="0" dirty="0" smtClean="0"/>
                        <a:t> Projects Closeout</a:t>
                      </a:r>
                      <a:endParaRPr lang="en-US" sz="1200" dirty="0"/>
                    </a:p>
                  </a:txBody>
                  <a:tcPr/>
                </a:tc>
                <a:tc>
                  <a:txBody>
                    <a:bodyPr/>
                    <a:lstStyle/>
                    <a:p>
                      <a:endParaRPr lang="en-US" sz="1200"/>
                    </a:p>
                  </a:txBody>
                  <a:tcPr marL="68580" marR="68580" marT="34290" marB="34290"/>
                </a:tc>
                <a:tc>
                  <a:txBody>
                    <a:bodyPr/>
                    <a:lstStyle/>
                    <a:p>
                      <a:endParaRPr lang="en-US" sz="1200" dirty="0"/>
                    </a:p>
                  </a:txBody>
                  <a:tcPr marL="68580" marR="68580" marT="34290" marB="34290"/>
                </a:tc>
                <a:tc>
                  <a:txBody>
                    <a:bodyPr/>
                    <a:lstStyle/>
                    <a:p>
                      <a:endParaRPr lang="en-US" sz="1200" dirty="0"/>
                    </a:p>
                  </a:txBody>
                  <a:tcPr marL="68580" marR="68580" marT="34290" marB="34290"/>
                </a:tc>
                <a:extLst>
                  <a:ext uri="{0D108BD9-81ED-4DB2-BD59-A6C34878D82A}">
                    <a16:rowId xmlns:a16="http://schemas.microsoft.com/office/drawing/2014/main" val="318120266"/>
                  </a:ext>
                </a:extLst>
              </a:tr>
              <a:tr h="288436">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smtClean="0"/>
                        <a:t>Subaward Agreement</a:t>
                      </a:r>
                      <a:endParaRPr lang="en-US" sz="1200" dirty="0"/>
                    </a:p>
                  </a:txBody>
                  <a:tcPr/>
                </a:tc>
                <a:tc>
                  <a:txBody>
                    <a:bodyPr/>
                    <a:lstStyle/>
                    <a:p>
                      <a:r>
                        <a:rPr lang="en-US" sz="1200" dirty="0" smtClean="0"/>
                        <a:t>Medium</a:t>
                      </a:r>
                      <a:endParaRPr lang="en-US" sz="1200" dirty="0"/>
                    </a:p>
                  </a:txBody>
                  <a:tcPr marL="68580" marR="68580" marT="34290" marB="34290"/>
                </a:tc>
                <a:tc>
                  <a:txBody>
                    <a:bodyPr/>
                    <a:lstStyle/>
                    <a:p>
                      <a:endParaRPr lang="en-US" sz="1200"/>
                    </a:p>
                  </a:txBody>
                  <a:tcPr marL="68580" marR="68580" marT="34290" marB="34290"/>
                </a:tc>
                <a:tc>
                  <a:txBody>
                    <a:bodyPr/>
                    <a:lstStyle/>
                    <a:p>
                      <a:endParaRPr lang="en-US" sz="1200" dirty="0"/>
                    </a:p>
                  </a:txBody>
                  <a:tcPr marL="68580" marR="68580" marT="34290" marB="34290"/>
                </a:tc>
                <a:extLst>
                  <a:ext uri="{0D108BD9-81ED-4DB2-BD59-A6C34878D82A}">
                    <a16:rowId xmlns:a16="http://schemas.microsoft.com/office/drawing/2014/main" val="4034530901"/>
                  </a:ext>
                </a:extLst>
              </a:tr>
              <a:tr h="288436">
                <a:tc>
                  <a:txBody>
                    <a:bodyPr/>
                    <a:lstStyle/>
                    <a:p>
                      <a:pPr marL="0" indent="0">
                        <a:buFont typeface="Wingdings" panose="05000000000000000000" pitchFamily="2" charset="2"/>
                        <a:buNone/>
                      </a:pPr>
                      <a:r>
                        <a:rPr lang="en-US" sz="1200" dirty="0" smtClean="0"/>
                        <a:t>Subrecipient</a:t>
                      </a:r>
                      <a:r>
                        <a:rPr lang="en-US" sz="1200" baseline="0" dirty="0" smtClean="0"/>
                        <a:t> Risk Assessment and Monitoring</a:t>
                      </a:r>
                      <a:endParaRPr lang="en-US" sz="1200" dirty="0"/>
                    </a:p>
                  </a:txBody>
                  <a:tcPr/>
                </a:tc>
                <a:tc>
                  <a:txBody>
                    <a:bodyPr/>
                    <a:lstStyle/>
                    <a:p>
                      <a:r>
                        <a:rPr lang="en-US" sz="1200" dirty="0" smtClean="0"/>
                        <a:t>Medium</a:t>
                      </a:r>
                      <a:endParaRPr lang="en-US" sz="1200" dirty="0"/>
                    </a:p>
                  </a:txBody>
                  <a:tcPr marL="68580" marR="68580" marT="34290" marB="34290"/>
                </a:tc>
                <a:tc>
                  <a:txBody>
                    <a:bodyPr/>
                    <a:lstStyle/>
                    <a:p>
                      <a:endParaRPr lang="en-US" sz="1200"/>
                    </a:p>
                  </a:txBody>
                  <a:tcPr marL="68580" marR="68580" marT="34290" marB="34290"/>
                </a:tc>
                <a:tc>
                  <a:txBody>
                    <a:bodyPr/>
                    <a:lstStyle/>
                    <a:p>
                      <a:endParaRPr lang="en-US" sz="1200" dirty="0"/>
                    </a:p>
                  </a:txBody>
                  <a:tcPr marL="68580" marR="68580" marT="34290" marB="34290"/>
                </a:tc>
                <a:extLst>
                  <a:ext uri="{0D108BD9-81ED-4DB2-BD59-A6C34878D82A}">
                    <a16:rowId xmlns:a16="http://schemas.microsoft.com/office/drawing/2014/main" val="645199793"/>
                  </a:ext>
                </a:extLst>
              </a:tr>
              <a:tr h="288436">
                <a:tc>
                  <a:txBody>
                    <a:bodyPr/>
                    <a:lstStyle/>
                    <a:p>
                      <a:pPr marL="0" indent="0">
                        <a:buFont typeface="Wingdings" panose="05000000000000000000" pitchFamily="2" charset="2"/>
                        <a:buNone/>
                      </a:pPr>
                      <a:r>
                        <a:rPr lang="en-US" sz="1200" dirty="0" smtClean="0"/>
                        <a:t>Time</a:t>
                      </a:r>
                      <a:r>
                        <a:rPr lang="en-US" sz="1200" baseline="0" dirty="0" smtClean="0"/>
                        <a:t> and Effort Reporting</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High</a:t>
                      </a:r>
                    </a:p>
                  </a:txBody>
                  <a:tcPr marL="68580" marR="68580" marT="34290" marB="34290"/>
                </a:tc>
                <a:tc>
                  <a:txBody>
                    <a:bodyPr/>
                    <a:lstStyle/>
                    <a:p>
                      <a:endParaRPr lang="en-US" sz="1200" dirty="0"/>
                    </a:p>
                  </a:txBody>
                  <a:tcPr marL="68580" marR="68580" marT="34290" marB="34290"/>
                </a:tc>
                <a:tc>
                  <a:txBody>
                    <a:bodyPr/>
                    <a:lstStyle/>
                    <a:p>
                      <a:endParaRPr lang="en-US" sz="1200" dirty="0"/>
                    </a:p>
                  </a:txBody>
                  <a:tcPr marL="68580" marR="68580" marT="34290" marB="34290"/>
                </a:tc>
                <a:extLst>
                  <a:ext uri="{0D108BD9-81ED-4DB2-BD59-A6C34878D82A}">
                    <a16:rowId xmlns:a16="http://schemas.microsoft.com/office/drawing/2014/main" val="3700364234"/>
                  </a:ext>
                </a:extLst>
              </a:tr>
            </a:tbl>
          </a:graphicData>
        </a:graphic>
      </p:graphicFrame>
      <p:sp>
        <p:nvSpPr>
          <p:cNvPr id="3" name="TextBox 2"/>
          <p:cNvSpPr txBox="1"/>
          <p:nvPr/>
        </p:nvSpPr>
        <p:spPr>
          <a:xfrm>
            <a:off x="250028" y="5401682"/>
            <a:ext cx="4906172" cy="230832"/>
          </a:xfrm>
          <a:prstGeom prst="rect">
            <a:avLst/>
          </a:prstGeom>
          <a:noFill/>
        </p:spPr>
        <p:txBody>
          <a:bodyPr wrap="square" rtlCol="0">
            <a:spAutoFit/>
          </a:bodyPr>
          <a:lstStyle/>
          <a:p>
            <a:r>
              <a:rPr lang="en-US" sz="900" i="1" dirty="0">
                <a:latin typeface="Arial" panose="020B0604020202020204" pitchFamily="34" charset="0"/>
                <a:cs typeface="Arial" panose="020B0604020202020204" pitchFamily="34" charset="0"/>
              </a:rPr>
              <a:t>*Owner is Research Operations unless otherwise specified</a:t>
            </a:r>
          </a:p>
        </p:txBody>
      </p:sp>
    </p:spTree>
    <p:extLst>
      <p:ext uri="{BB962C8B-B14F-4D97-AF65-F5344CB8AC3E}">
        <p14:creationId xmlns:p14="http://schemas.microsoft.com/office/powerpoint/2010/main" val="2664789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9553" y="1656600"/>
            <a:ext cx="8754413" cy="3881382"/>
          </a:xfrm>
        </p:spPr>
        <p:txBody>
          <a:bodyPr/>
          <a:lstStyle/>
          <a:p>
            <a:endParaRPr lang="en-US" dirty="0"/>
          </a:p>
          <a:p>
            <a:pPr marL="0" indent="0">
              <a:buNone/>
            </a:pPr>
            <a:r>
              <a:rPr lang="en-US" sz="1500" b="1" dirty="0"/>
              <a:t>December: </a:t>
            </a:r>
            <a:r>
              <a:rPr lang="en-US" sz="1500" dirty="0"/>
              <a:t> Reviewed existing policies, BMC requirements, FY2021 guidance</a:t>
            </a:r>
          </a:p>
          <a:p>
            <a:pPr lvl="2"/>
            <a:r>
              <a:rPr lang="en-US" sz="1350" dirty="0"/>
              <a:t>Identified those needing update</a:t>
            </a:r>
          </a:p>
          <a:p>
            <a:pPr lvl="2"/>
            <a:r>
              <a:rPr lang="en-US" sz="1350" dirty="0"/>
              <a:t>Scheduled training, P&amp;P Committee orientation, attendance</a:t>
            </a:r>
          </a:p>
          <a:p>
            <a:pPr marL="0" indent="0">
              <a:buNone/>
            </a:pPr>
            <a:r>
              <a:rPr lang="en-US" sz="1500" b="1" dirty="0"/>
              <a:t>January: </a:t>
            </a:r>
            <a:r>
              <a:rPr lang="en-US" sz="1500" dirty="0"/>
              <a:t> Prepared phase I policy strategy and RO pipeline</a:t>
            </a:r>
          </a:p>
          <a:p>
            <a:pPr lvl="2"/>
            <a:r>
              <a:rPr lang="en-US" sz="1350" dirty="0"/>
              <a:t>Determined: most urgent new policy and updates needed</a:t>
            </a:r>
          </a:p>
          <a:p>
            <a:pPr lvl="2"/>
            <a:r>
              <a:rPr lang="en-US" sz="1350" dirty="0"/>
              <a:t>Completed training, committee orientation and attendance</a:t>
            </a:r>
          </a:p>
          <a:p>
            <a:pPr lvl="2"/>
            <a:r>
              <a:rPr lang="en-US" sz="1350" dirty="0"/>
              <a:t>Assign new owners as needed</a:t>
            </a:r>
          </a:p>
          <a:p>
            <a:pPr marL="0" indent="0">
              <a:buNone/>
            </a:pPr>
            <a:r>
              <a:rPr lang="en-US" sz="1500" b="1" dirty="0"/>
              <a:t>February-March: </a:t>
            </a:r>
            <a:r>
              <a:rPr lang="en-US" sz="1500" dirty="0"/>
              <a:t> Draft 8 or more policies</a:t>
            </a:r>
          </a:p>
          <a:p>
            <a:pPr lvl="2"/>
            <a:r>
              <a:rPr lang="en-US" sz="1350" dirty="0"/>
              <a:t>Distribute assignments, orient teams, complete drafts</a:t>
            </a:r>
          </a:p>
          <a:p>
            <a:pPr marL="0" indent="0">
              <a:buNone/>
            </a:pPr>
            <a:r>
              <a:rPr lang="en-US" sz="1500" b="1" dirty="0"/>
              <a:t>February-April: </a:t>
            </a:r>
            <a:r>
              <a:rPr lang="en-US" sz="1500" dirty="0"/>
              <a:t> Submit for approval; gather adjunct materials</a:t>
            </a:r>
          </a:p>
          <a:p>
            <a:pPr lvl="2"/>
            <a:r>
              <a:rPr lang="en-US" sz="1350" dirty="0"/>
              <a:t>Socialize and finalize drafts</a:t>
            </a:r>
          </a:p>
          <a:p>
            <a:pPr lvl="2"/>
            <a:r>
              <a:rPr lang="en-US" sz="1350" dirty="0"/>
              <a:t>Match SOPs, training modules, and correct as needed</a:t>
            </a:r>
          </a:p>
          <a:p>
            <a:pPr lvl="2"/>
            <a:r>
              <a:rPr lang="en-US" sz="1350" dirty="0"/>
              <a:t>Assign 2021 policy modules to RO teams</a:t>
            </a:r>
          </a:p>
          <a:p>
            <a:pPr lvl="2"/>
            <a:endParaRPr lang="en-US" sz="1500"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a:xfrm>
            <a:off x="173830" y="973933"/>
            <a:ext cx="8752621" cy="611450"/>
          </a:xfrm>
        </p:spPr>
        <p:txBody>
          <a:bodyPr/>
          <a:lstStyle/>
          <a:p>
            <a:r>
              <a:rPr lang="en-US" sz="1800" dirty="0"/>
              <a:t>Research Policy Initiative, FY2022</a:t>
            </a:r>
          </a:p>
        </p:txBody>
      </p:sp>
    </p:spTree>
    <p:extLst>
      <p:ext uri="{BB962C8B-B14F-4D97-AF65-F5344CB8AC3E}">
        <p14:creationId xmlns:p14="http://schemas.microsoft.com/office/powerpoint/2010/main" val="955640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73830" y="973933"/>
            <a:ext cx="8752621" cy="650330"/>
          </a:xfrm>
          <a:prstGeom prst="rect">
            <a:avLst/>
          </a:prstGeom>
        </p:spPr>
        <p:txBody>
          <a:bodyPr vert="horz" lIns="68580" tIns="34290" rIns="68580" bIns="34290" rtlCol="0" anchor="t">
            <a:normAutofit/>
          </a:bodyPr>
          <a:lstStyle>
            <a:lvl1pPr algn="l" defTabSz="914400" rtl="0" eaLnBrk="1" latinLnBrk="0" hangingPunct="1">
              <a:lnSpc>
                <a:spcPct val="80000"/>
              </a:lnSpc>
              <a:spcBef>
                <a:spcPct val="0"/>
              </a:spcBef>
              <a:buNone/>
              <a:defRPr sz="4800" b="1" kern="1200" cap="none">
                <a:solidFill>
                  <a:schemeClr val="tx2"/>
                </a:solidFill>
                <a:latin typeface="+mn-lt"/>
                <a:ea typeface="+mj-ea"/>
                <a:cs typeface="Arial" panose="020B0604020202020204" pitchFamily="34" charset="0"/>
              </a:defRPr>
            </a:lvl1pPr>
          </a:lstStyle>
          <a:p>
            <a:pPr algn="ctr"/>
            <a:endParaRPr lang="en-US" sz="1800" dirty="0"/>
          </a:p>
          <a:p>
            <a:pPr algn="ctr"/>
            <a:r>
              <a:rPr lang="en-US" sz="1800" dirty="0"/>
              <a:t>Policy Initiative Priorities FY2022 Q2</a:t>
            </a:r>
          </a:p>
        </p:txBody>
      </p:sp>
      <p:graphicFrame>
        <p:nvGraphicFramePr>
          <p:cNvPr id="2" name="Table 1"/>
          <p:cNvGraphicFramePr>
            <a:graphicFrameLocks noGrp="1"/>
          </p:cNvGraphicFramePr>
          <p:nvPr>
            <p:extLst/>
          </p:nvPr>
        </p:nvGraphicFramePr>
        <p:xfrm>
          <a:off x="1527540" y="1957916"/>
          <a:ext cx="6045199" cy="3242544"/>
        </p:xfrm>
        <a:graphic>
          <a:graphicData uri="http://schemas.openxmlformats.org/drawingml/2006/table">
            <a:tbl>
              <a:tblPr firstRow="1" bandRow="1">
                <a:tableStyleId>{5C22544A-7EE6-4342-B048-85BDC9FD1C3A}</a:tableStyleId>
              </a:tblPr>
              <a:tblGrid>
                <a:gridCol w="3987800">
                  <a:extLst>
                    <a:ext uri="{9D8B030D-6E8A-4147-A177-3AD203B41FA5}">
                      <a16:colId xmlns:a16="http://schemas.microsoft.com/office/drawing/2014/main" val="3557535472"/>
                    </a:ext>
                  </a:extLst>
                </a:gridCol>
                <a:gridCol w="1261533">
                  <a:extLst>
                    <a:ext uri="{9D8B030D-6E8A-4147-A177-3AD203B41FA5}">
                      <a16:colId xmlns:a16="http://schemas.microsoft.com/office/drawing/2014/main" val="1856636224"/>
                    </a:ext>
                  </a:extLst>
                </a:gridCol>
                <a:gridCol w="795866">
                  <a:extLst>
                    <a:ext uri="{9D8B030D-6E8A-4147-A177-3AD203B41FA5}">
                      <a16:colId xmlns:a16="http://schemas.microsoft.com/office/drawing/2014/main" val="172412796"/>
                    </a:ext>
                  </a:extLst>
                </a:gridCol>
              </a:tblGrid>
              <a:tr h="340548">
                <a:tc>
                  <a:txBody>
                    <a:bodyPr/>
                    <a:lstStyle/>
                    <a:p>
                      <a:r>
                        <a:rPr lang="en-US" sz="1400" dirty="0" smtClean="0"/>
                        <a:t>Policy</a:t>
                      </a:r>
                      <a:endParaRPr lang="en-US" sz="1400" dirty="0"/>
                    </a:p>
                  </a:txBody>
                  <a:tcPr marL="68580" marR="68580" marT="34290" marB="34290"/>
                </a:tc>
                <a:tc>
                  <a:txBody>
                    <a:bodyPr/>
                    <a:lstStyle/>
                    <a:p>
                      <a:r>
                        <a:rPr lang="en-US" sz="1400" dirty="0" smtClean="0"/>
                        <a:t>Priority</a:t>
                      </a:r>
                      <a:endParaRPr lang="en-US" sz="1400" dirty="0"/>
                    </a:p>
                  </a:txBody>
                  <a:tcPr marL="68580" marR="68580" marT="34290" marB="34290"/>
                </a:tc>
                <a:tc>
                  <a:txBody>
                    <a:bodyPr/>
                    <a:lstStyle/>
                    <a:p>
                      <a:r>
                        <a:rPr lang="en-US" sz="1400" dirty="0" smtClean="0"/>
                        <a:t>New</a:t>
                      </a:r>
                      <a:endParaRPr lang="en-US" sz="1400" dirty="0"/>
                    </a:p>
                  </a:txBody>
                  <a:tcPr marL="68580" marR="68580" marT="34290" marB="34290"/>
                </a:tc>
                <a:extLst>
                  <a:ext uri="{0D108BD9-81ED-4DB2-BD59-A6C34878D82A}">
                    <a16:rowId xmlns:a16="http://schemas.microsoft.com/office/drawing/2014/main" val="3532097919"/>
                  </a:ext>
                </a:extLst>
              </a:tr>
              <a:tr h="340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Allowable</a:t>
                      </a:r>
                      <a:r>
                        <a:rPr lang="en-US" sz="1400" baseline="0" dirty="0" smtClean="0"/>
                        <a:t> Costs for Research</a:t>
                      </a:r>
                      <a:endParaRPr lang="en-US" sz="1400" dirty="0" smtClean="0"/>
                    </a:p>
                  </a:txBody>
                  <a:tcPr/>
                </a:tc>
                <a:tc>
                  <a:txBody>
                    <a:bodyPr/>
                    <a:lstStyle/>
                    <a:p>
                      <a:r>
                        <a:rPr lang="en-US" sz="1400" dirty="0" smtClean="0"/>
                        <a:t>Medium</a:t>
                      </a:r>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2149750988"/>
                  </a:ext>
                </a:extLst>
              </a:tr>
              <a:tr h="340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Clinical Research</a:t>
                      </a:r>
                      <a:r>
                        <a:rPr lang="en-US" sz="1400" baseline="0" dirty="0" smtClean="0"/>
                        <a:t> Coverage Analysis</a:t>
                      </a:r>
                      <a:endParaRPr lang="en-US" sz="1400" dirty="0" smtClean="0"/>
                    </a:p>
                  </a:txBody>
                  <a:tcPr/>
                </a:tc>
                <a:tc>
                  <a:txBody>
                    <a:bodyPr/>
                    <a:lstStyle/>
                    <a:p>
                      <a:r>
                        <a:rPr lang="en-US" sz="1400" dirty="0" smtClean="0"/>
                        <a:t>High</a:t>
                      </a:r>
                      <a:endParaRPr lang="en-US" sz="1400" dirty="0"/>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4282884314"/>
                  </a:ext>
                </a:extLst>
              </a:tr>
              <a:tr h="3405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Contract</a:t>
                      </a:r>
                      <a:r>
                        <a:rPr lang="en-US" sz="1400" baseline="0" dirty="0" smtClean="0"/>
                        <a:t> and Subcontract </a:t>
                      </a:r>
                      <a:r>
                        <a:rPr lang="en-US" sz="1400" dirty="0" smtClean="0"/>
                        <a:t>Research Agreements</a:t>
                      </a:r>
                      <a:endParaRPr lang="en-US" sz="1400" dirty="0"/>
                    </a:p>
                  </a:txBody>
                  <a:tcPr/>
                </a:tc>
                <a:tc>
                  <a:txBody>
                    <a:bodyPr/>
                    <a:lstStyle/>
                    <a:p>
                      <a:r>
                        <a:rPr lang="en-US" sz="1400" dirty="0" smtClean="0"/>
                        <a:t>Medium</a:t>
                      </a:r>
                      <a:endParaRPr lang="en-US" sz="1400" dirty="0"/>
                    </a:p>
                  </a:txBody>
                  <a:tcPr marL="68580" marR="68580" marT="34290" marB="34290"/>
                </a:tc>
                <a:tc>
                  <a:txBody>
                    <a:bodyPr/>
                    <a:lstStyle/>
                    <a:p>
                      <a:pPr marL="0" indent="0">
                        <a:buFont typeface="Wingdings" panose="05000000000000000000" pitchFamily="2" charset="2"/>
                        <a:buNone/>
                      </a:pPr>
                      <a:endParaRPr lang="en-US" sz="1400" dirty="0"/>
                    </a:p>
                  </a:txBody>
                  <a:tcPr marL="68580" marR="68580" marT="34290" marB="34290"/>
                </a:tc>
                <a:extLst>
                  <a:ext uri="{0D108BD9-81ED-4DB2-BD59-A6C34878D82A}">
                    <a16:rowId xmlns:a16="http://schemas.microsoft.com/office/drawing/2014/main" val="1698421306"/>
                  </a:ext>
                </a:extLst>
              </a:tr>
              <a:tr h="340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Facilities</a:t>
                      </a:r>
                      <a:r>
                        <a:rPr lang="en-US" sz="1400" baseline="0" dirty="0" smtClean="0"/>
                        <a:t> and Administrative (F&amp;A) Rate</a:t>
                      </a:r>
                      <a:endParaRPr lang="en-US" sz="1400" dirty="0" smtClean="0"/>
                    </a:p>
                  </a:txBody>
                  <a:tcPr/>
                </a:tc>
                <a:tc>
                  <a:txBody>
                    <a:bodyPr/>
                    <a:lstStyle/>
                    <a:p>
                      <a:r>
                        <a:rPr lang="en-US" sz="1400" dirty="0" smtClean="0"/>
                        <a:t>High</a:t>
                      </a:r>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2999254796"/>
                  </a:ext>
                </a:extLst>
              </a:tr>
              <a:tr h="340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Federal</a:t>
                      </a:r>
                      <a:r>
                        <a:rPr lang="en-US" sz="1400" baseline="0" dirty="0" smtClean="0"/>
                        <a:t> Financial Reporting</a:t>
                      </a:r>
                      <a:endParaRPr lang="en-US" sz="1400" dirty="0" smtClean="0"/>
                    </a:p>
                  </a:txBody>
                  <a:tcPr/>
                </a:tc>
                <a:tc>
                  <a:txBody>
                    <a:bodyPr/>
                    <a:lstStyle/>
                    <a:p>
                      <a:endParaRPr lang="en-US" sz="1400" dirty="0"/>
                    </a:p>
                  </a:txBody>
                  <a:tcPr/>
                </a:tc>
                <a:tc>
                  <a:txBody>
                    <a:bodyPr/>
                    <a:lstStyle/>
                    <a:p>
                      <a:endParaRPr lang="en-US" sz="1400" dirty="0"/>
                    </a:p>
                  </a:txBody>
                  <a:tcPr marL="68580" marR="68580" marT="34290" marB="34290"/>
                </a:tc>
                <a:extLst>
                  <a:ext uri="{0D108BD9-81ED-4DB2-BD59-A6C34878D82A}">
                    <a16:rowId xmlns:a16="http://schemas.microsoft.com/office/drawing/2014/main" val="3106048143"/>
                  </a:ext>
                </a:extLst>
              </a:tr>
              <a:tr h="3405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Investigator</a:t>
                      </a:r>
                      <a:r>
                        <a:rPr lang="en-US" sz="1400" baseline="0" dirty="0" smtClean="0"/>
                        <a:t> Eligibility</a:t>
                      </a:r>
                      <a:endParaRPr lang="en-US" sz="1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High</a:t>
                      </a:r>
                    </a:p>
                  </a:txBody>
                  <a:tcPr marL="68580" marR="68580" marT="34290" marB="34290"/>
                </a:tc>
                <a:tc>
                  <a:txBody>
                    <a:bodyPr/>
                    <a:lstStyle/>
                    <a:p>
                      <a:pPr marL="0" indent="0">
                        <a:buFont typeface="Wingdings" panose="05000000000000000000" pitchFamily="2" charset="2"/>
                        <a:buNone/>
                      </a:pPr>
                      <a:r>
                        <a:rPr lang="en-US" sz="1400" dirty="0" smtClean="0">
                          <a:sym typeface="Wingdings" panose="05000000000000000000" pitchFamily="2" charset="2"/>
                        </a:rPr>
                        <a:t></a:t>
                      </a:r>
                      <a:endParaRPr lang="en-US" sz="1400" dirty="0"/>
                    </a:p>
                  </a:txBody>
                  <a:tcPr marL="68580" marR="68580" marT="34290" marB="34290"/>
                </a:tc>
                <a:extLst>
                  <a:ext uri="{0D108BD9-81ED-4DB2-BD59-A6C34878D82A}">
                    <a16:rowId xmlns:a16="http://schemas.microsoft.com/office/drawing/2014/main" val="1915124760"/>
                  </a:ext>
                </a:extLst>
              </a:tr>
              <a:tr h="340548">
                <a:tc>
                  <a:txBody>
                    <a:bodyPr/>
                    <a:lstStyle/>
                    <a:p>
                      <a:r>
                        <a:rPr lang="en-US" sz="1400" dirty="0" smtClean="0"/>
                        <a:t>Pre-award Expenditures</a:t>
                      </a:r>
                      <a:endParaRPr lang="en-US" sz="1400" dirty="0"/>
                    </a:p>
                  </a:txBody>
                  <a:tcPr/>
                </a:tc>
                <a:tc>
                  <a:txBody>
                    <a:bodyPr/>
                    <a:lstStyle/>
                    <a:p>
                      <a:endParaRPr lang="en-US" sz="1400" dirty="0"/>
                    </a:p>
                  </a:txBody>
                  <a:tcPr marL="68580" marR="68580" marT="34290" marB="34290"/>
                </a:tc>
                <a:tc>
                  <a:txBody>
                    <a:bodyPr/>
                    <a:lstStyle/>
                    <a:p>
                      <a:endParaRPr lang="en-US" sz="1400" b="1" dirty="0"/>
                    </a:p>
                  </a:txBody>
                  <a:tcPr marL="68580" marR="68580" marT="34290" marB="34290"/>
                </a:tc>
                <a:extLst>
                  <a:ext uri="{0D108BD9-81ED-4DB2-BD59-A6C34878D82A}">
                    <a16:rowId xmlns:a16="http://schemas.microsoft.com/office/drawing/2014/main" val="1227852490"/>
                  </a:ext>
                </a:extLst>
              </a:tr>
              <a:tr h="340548">
                <a:tc>
                  <a:txBody>
                    <a:bodyPr/>
                    <a:lstStyle/>
                    <a:p>
                      <a:r>
                        <a:rPr lang="en-US" sz="1400" dirty="0" smtClean="0"/>
                        <a:t>Proposal Submission</a:t>
                      </a:r>
                      <a:endParaRPr lang="en-US" sz="1400" dirty="0"/>
                    </a:p>
                  </a:txBody>
                  <a:tcPr/>
                </a:tc>
                <a:tc>
                  <a:txBody>
                    <a:bodyPr/>
                    <a:lstStyle/>
                    <a:p>
                      <a:r>
                        <a:rPr lang="en-US" sz="1400" dirty="0" smtClean="0"/>
                        <a:t>High</a:t>
                      </a:r>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4034530901"/>
                  </a:ext>
                </a:extLst>
              </a:tr>
            </a:tbl>
          </a:graphicData>
        </a:graphic>
      </p:graphicFrame>
    </p:spTree>
    <p:extLst>
      <p:ext uri="{BB962C8B-B14F-4D97-AF65-F5344CB8AC3E}">
        <p14:creationId xmlns:p14="http://schemas.microsoft.com/office/powerpoint/2010/main" val="2390782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pPr marL="0" indent="0">
              <a:buNone/>
            </a:pPr>
            <a:r>
              <a:rPr lang="en-US" sz="1500" b="1" dirty="0"/>
              <a:t>Review remaining existing policies and identify:</a:t>
            </a:r>
            <a:endParaRPr lang="en-US" sz="1500" dirty="0"/>
          </a:p>
          <a:p>
            <a:pPr lvl="2"/>
            <a:r>
              <a:rPr lang="en-US" sz="1350" dirty="0"/>
              <a:t>New policies needed</a:t>
            </a:r>
          </a:p>
          <a:p>
            <a:pPr lvl="2"/>
            <a:r>
              <a:rPr lang="en-US" sz="1350" dirty="0"/>
              <a:t>Those to be updated</a:t>
            </a:r>
          </a:p>
          <a:p>
            <a:pPr lvl="2">
              <a:spcAft>
                <a:spcPts val="450"/>
              </a:spcAft>
            </a:pPr>
            <a:r>
              <a:rPr lang="en-US" sz="1350" dirty="0"/>
              <a:t>Those to be retired</a:t>
            </a:r>
          </a:p>
          <a:p>
            <a:pPr marL="0" indent="0">
              <a:buNone/>
            </a:pPr>
            <a:r>
              <a:rPr lang="en-US" sz="1500" b="1" dirty="0"/>
              <a:t>Prioritize, draft, socialize, finalize and:</a:t>
            </a:r>
            <a:endParaRPr lang="en-US" sz="1500" dirty="0"/>
          </a:p>
          <a:p>
            <a:pPr lvl="2"/>
            <a:r>
              <a:rPr lang="en-US" sz="1350" dirty="0"/>
              <a:t>Submit for approval by end of FY2022</a:t>
            </a:r>
          </a:p>
          <a:p>
            <a:pPr lvl="2">
              <a:spcAft>
                <a:spcPts val="450"/>
              </a:spcAft>
            </a:pPr>
            <a:r>
              <a:rPr lang="en-US" sz="1350" dirty="0"/>
              <a:t>Update/create SOPs, training modules</a:t>
            </a:r>
          </a:p>
          <a:p>
            <a:pPr marL="0" indent="0">
              <a:buNone/>
            </a:pPr>
            <a:r>
              <a:rPr lang="en-US" sz="1500" b="1" dirty="0"/>
              <a:t>Present training:</a:t>
            </a:r>
            <a:endParaRPr lang="en-US" sz="1500" dirty="0"/>
          </a:p>
          <a:p>
            <a:pPr lvl="2"/>
            <a:r>
              <a:rPr lang="en-US" sz="1350" dirty="0"/>
              <a:t>2021 policy modules to research community</a:t>
            </a:r>
          </a:p>
          <a:p>
            <a:pPr lvl="2"/>
            <a:r>
              <a:rPr lang="en-US" sz="1350" dirty="0"/>
              <a:t>2022 modules to RO teams, then research community</a:t>
            </a:r>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sz="1800" dirty="0"/>
              <a:t>Research Policy Initiative, Looking Ahead</a:t>
            </a:r>
          </a:p>
        </p:txBody>
      </p:sp>
    </p:spTree>
    <p:extLst>
      <p:ext uri="{BB962C8B-B14F-4D97-AF65-F5344CB8AC3E}">
        <p14:creationId xmlns:p14="http://schemas.microsoft.com/office/powerpoint/2010/main" val="1416737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2280" y="2582564"/>
            <a:ext cx="6165353" cy="502445"/>
          </a:xfrm>
        </p:spPr>
        <p:txBody>
          <a:bodyPr/>
          <a:lstStyle/>
          <a:p>
            <a:r>
              <a:rPr lang="en-US" dirty="0"/>
              <a:t>Agenda</a:t>
            </a:r>
          </a:p>
        </p:txBody>
      </p:sp>
      <p:sp>
        <p:nvSpPr>
          <p:cNvPr id="3" name="Subtitle 2"/>
          <p:cNvSpPr>
            <a:spLocks noGrp="1"/>
          </p:cNvSpPr>
          <p:nvPr>
            <p:ph type="subTitle" idx="1"/>
          </p:nvPr>
        </p:nvSpPr>
        <p:spPr>
          <a:xfrm>
            <a:off x="2592280" y="3116062"/>
            <a:ext cx="6551720" cy="2332734"/>
          </a:xfrm>
        </p:spPr>
        <p:txBody>
          <a:bodyPr/>
          <a:lstStyle/>
          <a:p>
            <a:r>
              <a:rPr lang="en-US" sz="1500" dirty="0"/>
              <a:t>9:00am – </a:t>
            </a:r>
            <a:r>
              <a:rPr lang="en-US" sz="1500" dirty="0" smtClean="0"/>
              <a:t>10:00am</a:t>
            </a:r>
            <a:endParaRPr lang="en-US" sz="1500" dirty="0"/>
          </a:p>
          <a:p>
            <a:r>
              <a:rPr lang="en-US" sz="1500" dirty="0"/>
              <a:t>Welcome</a:t>
            </a:r>
          </a:p>
          <a:p>
            <a:r>
              <a:rPr lang="en-US" sz="1500" dirty="0" smtClean="0"/>
              <a:t>Research </a:t>
            </a:r>
            <a:r>
              <a:rPr lang="en-US" sz="1500" dirty="0"/>
              <a:t>Operations </a:t>
            </a:r>
            <a:r>
              <a:rPr lang="en-US" sz="1500" dirty="0" smtClean="0"/>
              <a:t>updates</a:t>
            </a:r>
          </a:p>
          <a:p>
            <a:r>
              <a:rPr lang="en-US" sz="1500" dirty="0" smtClean="0"/>
              <a:t>Accounts Payable updates</a:t>
            </a:r>
          </a:p>
          <a:p>
            <a:endParaRPr lang="en-US" sz="1500" dirty="0"/>
          </a:p>
          <a:p>
            <a:r>
              <a:rPr lang="en-US" sz="1500" dirty="0"/>
              <a:t>10:00am – </a:t>
            </a:r>
            <a:r>
              <a:rPr lang="en-US" sz="1500" dirty="0" smtClean="0"/>
              <a:t>10:30am</a:t>
            </a:r>
          </a:p>
          <a:p>
            <a:r>
              <a:rPr lang="en-US" sz="1500" dirty="0"/>
              <a:t>Community Engagement Core and CHC Research Engagement </a:t>
            </a:r>
            <a:endParaRPr lang="en-US" sz="1500" dirty="0" smtClean="0"/>
          </a:p>
          <a:p>
            <a:endParaRPr lang="en-US" sz="1500" dirty="0"/>
          </a:p>
        </p:txBody>
      </p:sp>
    </p:spTree>
    <p:extLst>
      <p:ext uri="{BB962C8B-B14F-4D97-AF65-F5344CB8AC3E}">
        <p14:creationId xmlns:p14="http://schemas.microsoft.com/office/powerpoint/2010/main" val="2925013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nSpc>
                <a:spcPct val="110000"/>
              </a:lnSpc>
            </a:pPr>
            <a:r>
              <a:rPr lang="en-US" dirty="0" smtClean="0"/>
              <a:t>Accounts Payable &amp; Supply Chain</a:t>
            </a:r>
            <a:br>
              <a:rPr lang="en-US" dirty="0" smtClean="0"/>
            </a:br>
            <a:r>
              <a:rPr lang="en-US" sz="1800" dirty="0" smtClean="0"/>
              <a:t>Sam Suneus &amp; Lee Jean-Louis</a:t>
            </a:r>
            <a:r>
              <a:rPr lang="en-US" sz="1800" dirty="0"/>
              <a:t/>
            </a:r>
            <a:br>
              <a:rPr lang="en-US" sz="1800"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5136509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a:t>
            </a:r>
            <a:r>
              <a:rPr lang="en-US" dirty="0"/>
              <a:t>to use Chrome River Reimbursement</a:t>
            </a:r>
            <a:r>
              <a:rPr lang="en-US" dirty="0" smtClean="0"/>
              <a:t>?</a:t>
            </a:r>
          </a:p>
          <a:p>
            <a:pPr lvl="1"/>
            <a:r>
              <a:rPr lang="en-US" dirty="0"/>
              <a:t>If BU or BMC employee</a:t>
            </a:r>
          </a:p>
          <a:p>
            <a:r>
              <a:rPr lang="en-US" dirty="0" smtClean="0"/>
              <a:t>What </a:t>
            </a:r>
            <a:r>
              <a:rPr lang="en-US" dirty="0"/>
              <a:t>expenses can be reimbursed (Chrome River) using grant funds</a:t>
            </a:r>
            <a:r>
              <a:rPr lang="en-US" dirty="0" smtClean="0"/>
              <a:t>?</a:t>
            </a:r>
          </a:p>
          <a:p>
            <a:pPr lvl="1"/>
            <a:r>
              <a:rPr lang="en-US" dirty="0"/>
              <a:t>All BU and BMC employee </a:t>
            </a:r>
            <a:r>
              <a:rPr lang="en-US" dirty="0" smtClean="0"/>
              <a:t>Out-of-Pocket business related transactions are </a:t>
            </a:r>
            <a:r>
              <a:rPr lang="en-US" dirty="0"/>
              <a:t>processed via Chrome </a:t>
            </a:r>
            <a:r>
              <a:rPr lang="en-US" dirty="0" smtClean="0"/>
              <a:t>River reimbursement database.  </a:t>
            </a:r>
          </a:p>
          <a:p>
            <a:pPr lvl="2"/>
            <a:r>
              <a:rPr lang="en-US" dirty="0" smtClean="0"/>
              <a:t>(</a:t>
            </a:r>
            <a:r>
              <a:rPr lang="en-US" dirty="0"/>
              <a:t>BU Contingent worker reimbursement checks are processed through AP.  </a:t>
            </a:r>
            <a:endParaRPr lang="en-US" dirty="0" smtClean="0"/>
          </a:p>
          <a:p>
            <a:pPr lvl="2"/>
            <a:r>
              <a:rPr lang="en-US" dirty="0" smtClean="0"/>
              <a:t>BMC </a:t>
            </a:r>
            <a:r>
              <a:rPr lang="en-US" dirty="0"/>
              <a:t>employees receive payment through Payroll.</a:t>
            </a:r>
          </a:p>
          <a:p>
            <a:r>
              <a:rPr lang="en-US" dirty="0" smtClean="0"/>
              <a:t>When </a:t>
            </a:r>
            <a:r>
              <a:rPr lang="en-US" dirty="0"/>
              <a:t>should services be paid directly from research staff/faculty and reimbursed</a:t>
            </a:r>
            <a:r>
              <a:rPr lang="en-US" dirty="0" smtClean="0"/>
              <a:t>?</a:t>
            </a:r>
          </a:p>
          <a:p>
            <a:pPr lvl="1"/>
            <a:r>
              <a:rPr lang="en-US" dirty="0" smtClean="0"/>
              <a:t>Cost center authorize approvers determine where products and services are charged.</a:t>
            </a:r>
          </a:p>
          <a:p>
            <a:pPr lvl="1"/>
            <a:r>
              <a:rPr lang="en-US" dirty="0" smtClean="0"/>
              <a:t>AP follows the Signature authority Matrix (SAM). Data provide by accounting and maintained by the Financial Information System department. </a:t>
            </a:r>
            <a:endParaRPr lang="en-US" dirty="0"/>
          </a:p>
          <a:p>
            <a:r>
              <a:rPr lang="en-US" dirty="0" smtClean="0"/>
              <a:t>What </a:t>
            </a:r>
            <a:r>
              <a:rPr lang="en-US" dirty="0"/>
              <a:t>vendors can be paid directly versus following the reimbursement process</a:t>
            </a:r>
            <a:r>
              <a:rPr lang="en-US" dirty="0" smtClean="0"/>
              <a:t>?</a:t>
            </a:r>
          </a:p>
          <a:p>
            <a:pPr lvl="1"/>
            <a:r>
              <a:rPr lang="en-US" dirty="0" smtClean="0"/>
              <a:t>Invoice transactions. Any documents stated as an “invoice”</a:t>
            </a:r>
          </a:p>
          <a:p>
            <a:pPr lvl="1"/>
            <a:r>
              <a:rPr lang="en-US" dirty="0" smtClean="0"/>
              <a:t>Individual Out-of-Pocket business transactions not pre-approved</a:t>
            </a:r>
            <a:endParaRPr lang="en-US" dirty="0"/>
          </a:p>
          <a:p>
            <a:pPr marL="0" indent="0">
              <a:buNone/>
            </a:pPr>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a:t>Institutional Guidance for reimbursements (Chrome River) and paying Vendors through AP, Purchasing/Supply Chain</a:t>
            </a:r>
          </a:p>
        </p:txBody>
      </p:sp>
    </p:spTree>
    <p:extLst>
      <p:ext uri="{BB962C8B-B14F-4D97-AF65-F5344CB8AC3E}">
        <p14:creationId xmlns:p14="http://schemas.microsoft.com/office/powerpoint/2010/main" val="1679417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5" name="Title 3"/>
          <p:cNvSpPr>
            <a:spLocks noGrp="1"/>
          </p:cNvSpPr>
          <p:nvPr>
            <p:ph type="title"/>
          </p:nvPr>
        </p:nvSpPr>
        <p:spPr>
          <a:xfrm>
            <a:off x="173829" y="155576"/>
            <a:ext cx="8752621" cy="634999"/>
          </a:xfrm>
        </p:spPr>
        <p:txBody>
          <a:bodyPr/>
          <a:lstStyle/>
          <a:p>
            <a:r>
              <a:rPr lang="en-US" dirty="0"/>
              <a:t>Institutional Guidance for reimbursements (Chrome River) and paying Vendors through AP, Purchasing/Supply </a:t>
            </a:r>
            <a:r>
              <a:rPr lang="en-US" dirty="0" smtClean="0"/>
              <a:t>Chain (Continued)</a:t>
            </a:r>
            <a:endParaRPr lang="en-US" dirty="0"/>
          </a:p>
        </p:txBody>
      </p:sp>
      <p:sp>
        <p:nvSpPr>
          <p:cNvPr id="6" name="Rectangle 5"/>
          <p:cNvSpPr/>
          <p:nvPr/>
        </p:nvSpPr>
        <p:spPr>
          <a:xfrm>
            <a:off x="313509" y="1088569"/>
            <a:ext cx="6653348" cy="3796939"/>
          </a:xfrm>
          <a:prstGeom prst="rect">
            <a:avLst/>
          </a:prstGeom>
        </p:spPr>
        <p:txBody>
          <a:bodyPr vert="horz" lIns="91440" tIns="45720" rIns="91440" bIns="45720" rtlCol="0">
            <a:noAutofit/>
          </a:bodyPr>
          <a:lstStyle/>
          <a:p>
            <a:pPr marL="228600" indent="-228600">
              <a:lnSpc>
                <a:spcPct val="90000"/>
              </a:lnSpc>
              <a:spcBef>
                <a:spcPts val="1000"/>
              </a:spcBef>
              <a:buClr>
                <a:schemeClr val="tx2"/>
              </a:buClr>
              <a:buFont typeface="Wingdings" panose="05000000000000000000" pitchFamily="2" charset="2"/>
              <a:buChar char="§"/>
            </a:pPr>
            <a:r>
              <a:rPr lang="en-US" sz="1600" dirty="0"/>
              <a:t>How do we know when to use each method, Chrome River, Accounts Payable Invoicing and Purchasing/Supply </a:t>
            </a:r>
            <a:r>
              <a:rPr lang="en-US" sz="1600" dirty="0" smtClean="0"/>
              <a:t>Chain?</a:t>
            </a:r>
          </a:p>
          <a:p>
            <a:pPr marL="685800" lvl="1" indent="-228600">
              <a:lnSpc>
                <a:spcPct val="90000"/>
              </a:lnSpc>
              <a:spcBef>
                <a:spcPts val="1000"/>
              </a:spcBef>
              <a:buClr>
                <a:schemeClr val="tx2"/>
              </a:buClr>
              <a:buFont typeface="Wingdings" panose="05000000000000000000" pitchFamily="2" charset="2"/>
              <a:buChar char="§"/>
            </a:pPr>
            <a:r>
              <a:rPr lang="en-US" sz="1600" b="1" dirty="0" smtClean="0">
                <a:solidFill>
                  <a:srgbClr val="C00000"/>
                </a:solidFill>
              </a:rPr>
              <a:t>Chrome River</a:t>
            </a:r>
            <a:r>
              <a:rPr lang="en-US" sz="1600" dirty="0" smtClean="0"/>
              <a:t>: BMC, BU employee out of pocket business related transactions</a:t>
            </a:r>
          </a:p>
          <a:p>
            <a:pPr marL="685800" lvl="1" indent="-228600">
              <a:lnSpc>
                <a:spcPct val="90000"/>
              </a:lnSpc>
              <a:spcBef>
                <a:spcPts val="1000"/>
              </a:spcBef>
              <a:buClr>
                <a:schemeClr val="tx2"/>
              </a:buClr>
              <a:buFont typeface="Wingdings" panose="05000000000000000000" pitchFamily="2" charset="2"/>
              <a:buChar char="§"/>
            </a:pPr>
            <a:r>
              <a:rPr lang="en-US" sz="1600" b="1" dirty="0" smtClean="0">
                <a:solidFill>
                  <a:schemeClr val="tx2"/>
                </a:solidFill>
              </a:rPr>
              <a:t>Accounts Payable Invoicing</a:t>
            </a:r>
            <a:r>
              <a:rPr lang="en-US" sz="1600" dirty="0" smtClean="0"/>
              <a:t>: Purchase </a:t>
            </a:r>
            <a:r>
              <a:rPr lang="en-US" sz="1600" dirty="0"/>
              <a:t>order (PO) Invoices, Non-PO vendor invoicing, Invoice Documents and Payments without an </a:t>
            </a:r>
            <a:r>
              <a:rPr lang="en-US" sz="1600" dirty="0" smtClean="0"/>
              <a:t>invoice (Except if Out-of-Pocket)</a:t>
            </a:r>
          </a:p>
          <a:p>
            <a:pPr marL="228600" indent="-228600">
              <a:lnSpc>
                <a:spcPct val="90000"/>
              </a:lnSpc>
              <a:spcBef>
                <a:spcPts val="1000"/>
              </a:spcBef>
              <a:buClr>
                <a:schemeClr val="tx2"/>
              </a:buClr>
              <a:buFont typeface="Wingdings" panose="05000000000000000000" pitchFamily="2" charset="2"/>
              <a:buChar char="§"/>
            </a:pPr>
            <a:r>
              <a:rPr lang="en-US" sz="1600" dirty="0">
                <a:latin typeface="Arial" panose="020B0604020202020204" pitchFamily="34" charset="0"/>
                <a:cs typeface="Arial" panose="020B0604020202020204" pitchFamily="34" charset="0"/>
              </a:rPr>
              <a:t>What guidance can we share with our Department PIs regarding the process for each method</a:t>
            </a:r>
            <a:r>
              <a:rPr lang="en-US" sz="1600" dirty="0" smtClean="0">
                <a:latin typeface="Arial" panose="020B0604020202020204" pitchFamily="34" charset="0"/>
                <a:cs typeface="Arial" panose="020B0604020202020204" pitchFamily="34" charset="0"/>
              </a:rPr>
              <a:t>? </a:t>
            </a:r>
          </a:p>
          <a:p>
            <a:pPr marL="685800" lvl="1" indent="-228600">
              <a:lnSpc>
                <a:spcPct val="90000"/>
              </a:lnSpc>
              <a:spcBef>
                <a:spcPts val="1000"/>
              </a:spcBef>
              <a:buClr>
                <a:schemeClr val="tx2"/>
              </a:buClr>
              <a:buFont typeface="Wingdings" panose="05000000000000000000" pitchFamily="2" charset="2"/>
              <a:buChar char="§"/>
            </a:pPr>
            <a:r>
              <a:rPr lang="en-US" sz="1600" dirty="0" smtClean="0">
                <a:latin typeface="Arial" panose="020B0604020202020204" pitchFamily="34" charset="0"/>
                <a:cs typeface="Arial" panose="020B0604020202020204" pitchFamily="34" charset="0"/>
              </a:rPr>
              <a:t>Process will be available in a few weeks.  In finalize stage with auditors</a:t>
            </a:r>
            <a:endParaRPr lang="en-US" sz="1600" dirty="0" smtClean="0"/>
          </a:p>
          <a:p>
            <a:pPr marL="685800" lvl="1" indent="-228600">
              <a:lnSpc>
                <a:spcPct val="90000"/>
              </a:lnSpc>
              <a:spcBef>
                <a:spcPts val="1000"/>
              </a:spcBef>
              <a:buClr>
                <a:schemeClr val="tx2"/>
              </a:buClr>
              <a:buFont typeface="Wingdings" panose="05000000000000000000" pitchFamily="2" charset="2"/>
              <a:buChar char="§"/>
            </a:pPr>
            <a:endParaRPr lang="en-US" sz="1600" dirty="0"/>
          </a:p>
          <a:p>
            <a:pPr lvl="1">
              <a:lnSpc>
                <a:spcPct val="90000"/>
              </a:lnSpc>
              <a:spcBef>
                <a:spcPts val="1000"/>
              </a:spcBef>
              <a:buClr>
                <a:schemeClr val="tx2"/>
              </a:buClr>
            </a:pPr>
            <a:endParaRPr lang="en-US" sz="1600" dirty="0"/>
          </a:p>
          <a:p>
            <a:pPr>
              <a:lnSpc>
                <a:spcPct val="90000"/>
              </a:lnSpc>
              <a:spcBef>
                <a:spcPts val="1000"/>
              </a:spcBef>
              <a:buClr>
                <a:schemeClr val="tx2"/>
              </a:buClr>
            </a:pPr>
            <a:r>
              <a:rPr lang="en-US"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28165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174D3-6B10-409E-9110-EEBEAA7E38C0}"/>
              </a:ext>
            </a:extLst>
          </p:cNvPr>
          <p:cNvSpPr>
            <a:spLocks noGrp="1"/>
          </p:cNvSpPr>
          <p:nvPr>
            <p:ph type="title"/>
          </p:nvPr>
        </p:nvSpPr>
        <p:spPr>
          <a:xfrm>
            <a:off x="253312" y="-80951"/>
            <a:ext cx="3601523" cy="1231490"/>
          </a:xfrm>
        </p:spPr>
        <p:txBody>
          <a:bodyPr>
            <a:normAutofit/>
          </a:bodyPr>
          <a:lstStyle/>
          <a:p>
            <a:r>
              <a:rPr lang="en-US" dirty="0" smtClean="0"/>
              <a:t>Invoice Paths:</a:t>
            </a:r>
            <a:endParaRPr lang="en-US" dirty="0"/>
          </a:p>
        </p:txBody>
      </p:sp>
      <p:pic>
        <p:nvPicPr>
          <p:cNvPr id="1028" name="Picture 4" descr="https://www.caroli.org/wp-content/uploads/2019/04/email-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499" y="1761425"/>
            <a:ext cx="1428416" cy="14188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2817" y="4044503"/>
            <a:ext cx="1688436" cy="999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rPr>
              <a:t>EDI</a:t>
            </a:r>
          </a:p>
        </p:txBody>
      </p:sp>
      <p:pic>
        <p:nvPicPr>
          <p:cNvPr id="1030" name="Picture 6" descr="Manual data entry errors - Beamex blog pos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473" r="7618"/>
          <a:stretch/>
        </p:blipFill>
        <p:spPr bwMode="auto">
          <a:xfrm>
            <a:off x="5795031" y="1670038"/>
            <a:ext cx="1770988" cy="14283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uman Resources | docMg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0715" y="1556057"/>
            <a:ext cx="1582487" cy="15824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26720" y="984238"/>
            <a:ext cx="7811589" cy="6858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2"/>
                </a:solidFill>
              </a:rPr>
              <a:t>There are 5 ways AP receive and process invoices/Reimbursements through INFOR</a:t>
            </a:r>
          </a:p>
        </p:txBody>
      </p:sp>
      <p:sp>
        <p:nvSpPr>
          <p:cNvPr id="7" name="Rectangle 6"/>
          <p:cNvSpPr/>
          <p:nvPr/>
        </p:nvSpPr>
        <p:spPr>
          <a:xfrm>
            <a:off x="3614960" y="2997247"/>
            <a:ext cx="933995" cy="262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eForm</a:t>
            </a:r>
            <a:endParaRPr lang="en-US" b="1" dirty="0">
              <a:solidFill>
                <a:schemeClr val="tx1"/>
              </a:solidFill>
            </a:endParaRPr>
          </a:p>
        </p:txBody>
      </p:sp>
      <p:sp>
        <p:nvSpPr>
          <p:cNvPr id="8" name="Rectangle 7"/>
          <p:cNvSpPr/>
          <p:nvPr/>
        </p:nvSpPr>
        <p:spPr>
          <a:xfrm>
            <a:off x="5953146" y="2970380"/>
            <a:ext cx="1650483" cy="174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Manual Entry</a:t>
            </a:r>
            <a:endParaRPr lang="en-US" dirty="0">
              <a:solidFill>
                <a:schemeClr val="tx1"/>
              </a:solidFill>
            </a:endParaRPr>
          </a:p>
        </p:txBody>
      </p:sp>
      <p:pic>
        <p:nvPicPr>
          <p:cNvPr id="10" name="Picture 9"/>
          <p:cNvPicPr>
            <a:picLocks noChangeAspect="1"/>
          </p:cNvPicPr>
          <p:nvPr/>
        </p:nvPicPr>
        <p:blipFill rotWithShape="1">
          <a:blip r:embed="rId6"/>
          <a:srcRect l="20946" t="12571" r="18336" b="10659"/>
          <a:stretch/>
        </p:blipFill>
        <p:spPr>
          <a:xfrm>
            <a:off x="5156604" y="4044503"/>
            <a:ext cx="1276853" cy="11047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68274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1" y="155577"/>
            <a:ext cx="8749303" cy="634999"/>
          </a:xfrm>
        </p:spPr>
        <p:txBody>
          <a:bodyPr/>
          <a:lstStyle/>
          <a:p>
            <a:r>
              <a:rPr lang="en-US" b="1" dirty="0" smtClean="0"/>
              <a:t>Software's and Sites</a:t>
            </a:r>
            <a:endParaRPr lang="en-US" b="1" dirty="0"/>
          </a:p>
        </p:txBody>
      </p:sp>
      <p:pic>
        <p:nvPicPr>
          <p:cNvPr id="4" name="Picture 3"/>
          <p:cNvPicPr>
            <a:picLocks noChangeAspect="1"/>
          </p:cNvPicPr>
          <p:nvPr/>
        </p:nvPicPr>
        <p:blipFill rotWithShape="1">
          <a:blip r:embed="rId2"/>
          <a:srcRect l="10180" r="-1" b="6239"/>
          <a:stretch/>
        </p:blipFill>
        <p:spPr>
          <a:xfrm>
            <a:off x="885858" y="3380058"/>
            <a:ext cx="1253364" cy="11858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rotWithShape="1">
          <a:blip r:embed="rId3"/>
          <a:srcRect t="4075"/>
          <a:stretch/>
        </p:blipFill>
        <p:spPr>
          <a:xfrm>
            <a:off x="3007913" y="3445385"/>
            <a:ext cx="2631734" cy="105516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812781" y="4565862"/>
            <a:ext cx="1363691" cy="254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Brainware</a:t>
            </a:r>
          </a:p>
        </p:txBody>
      </p:sp>
      <p:pic>
        <p:nvPicPr>
          <p:cNvPr id="2050" name="Picture 2" descr="Infor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0814" y="3347399"/>
            <a:ext cx="1250073" cy="12500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www.caroli.org/wp-content/uploads/2019/04/email-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4110" y="1978940"/>
            <a:ext cx="971420" cy="9649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uman Resources | docMg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2321" y="2049953"/>
            <a:ext cx="822917" cy="82291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846500" y="2097395"/>
            <a:ext cx="723731" cy="6192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EDI</a:t>
            </a:r>
          </a:p>
        </p:txBody>
      </p:sp>
      <p:pic>
        <p:nvPicPr>
          <p:cNvPr id="12" name="Picture 6" descr="Manual data entry errors - Beamex blog pos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2473" r="7618"/>
          <a:stretch/>
        </p:blipFill>
        <p:spPr bwMode="auto">
          <a:xfrm>
            <a:off x="6746917" y="2117515"/>
            <a:ext cx="717867" cy="578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5" name="Straight Arrow Connector 4"/>
          <p:cNvCxnSpPr>
            <a:stCxn id="8" idx="2"/>
            <a:endCxn id="4" idx="0"/>
          </p:cNvCxnSpPr>
          <p:nvPr/>
        </p:nvCxnSpPr>
        <p:spPr>
          <a:xfrm>
            <a:off x="1509820" y="2943884"/>
            <a:ext cx="2720" cy="43617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6" name="Straight Arrow Connector 15"/>
          <p:cNvCxnSpPr>
            <a:stCxn id="4" idx="3"/>
            <a:endCxn id="6" idx="1"/>
          </p:cNvCxnSpPr>
          <p:nvPr/>
        </p:nvCxnSpPr>
        <p:spPr>
          <a:xfrm>
            <a:off x="2139222" y="3972960"/>
            <a:ext cx="868691" cy="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2" name="Straight Arrow Connector 21"/>
          <p:cNvCxnSpPr>
            <a:stCxn id="10" idx="2"/>
            <a:endCxn id="6" idx="0"/>
          </p:cNvCxnSpPr>
          <p:nvPr/>
        </p:nvCxnSpPr>
        <p:spPr>
          <a:xfrm>
            <a:off x="4323779" y="2872870"/>
            <a:ext cx="1" cy="57251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6" name="Rectangle 25"/>
          <p:cNvSpPr/>
          <p:nvPr/>
        </p:nvSpPr>
        <p:spPr>
          <a:xfrm>
            <a:off x="3849073" y="1871833"/>
            <a:ext cx="886165" cy="213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eForm</a:t>
            </a:r>
            <a:endParaRPr lang="en-US" dirty="0">
              <a:solidFill>
                <a:schemeClr val="tx1"/>
              </a:solidFill>
            </a:endParaRPr>
          </a:p>
        </p:txBody>
      </p:sp>
      <p:sp>
        <p:nvSpPr>
          <p:cNvPr id="28" name="Rectangle 27"/>
          <p:cNvSpPr/>
          <p:nvPr/>
        </p:nvSpPr>
        <p:spPr>
          <a:xfrm>
            <a:off x="404387" y="4812313"/>
            <a:ext cx="2210863" cy="230832"/>
          </a:xfrm>
          <a:prstGeom prst="rect">
            <a:avLst/>
          </a:prstGeom>
        </p:spPr>
        <p:txBody>
          <a:bodyPr wrap="none">
            <a:spAutoFit/>
          </a:bodyPr>
          <a:lstStyle/>
          <a:p>
            <a:pPr algn="ctr"/>
            <a:r>
              <a:rPr lang="en-US" sz="900" b="1" dirty="0">
                <a:solidFill>
                  <a:schemeClr val="tx1">
                    <a:lumMod val="50000"/>
                    <a:lumOff val="50000"/>
                  </a:schemeClr>
                </a:solidFill>
              </a:rPr>
              <a:t>Optical Character Recognition (OCR)</a:t>
            </a:r>
          </a:p>
        </p:txBody>
      </p:sp>
      <p:cxnSp>
        <p:nvCxnSpPr>
          <p:cNvPr id="30" name="Straight Arrow Connector 29"/>
          <p:cNvCxnSpPr>
            <a:stCxn id="11" idx="2"/>
            <a:endCxn id="2050" idx="0"/>
          </p:cNvCxnSpPr>
          <p:nvPr/>
        </p:nvCxnSpPr>
        <p:spPr>
          <a:xfrm>
            <a:off x="6208365" y="2716608"/>
            <a:ext cx="897485" cy="63079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4" name="Straight Arrow Connector 33"/>
          <p:cNvCxnSpPr>
            <a:stCxn id="12" idx="2"/>
            <a:endCxn id="2050" idx="0"/>
          </p:cNvCxnSpPr>
          <p:nvPr/>
        </p:nvCxnSpPr>
        <p:spPr>
          <a:xfrm>
            <a:off x="7105850" y="2696488"/>
            <a:ext cx="0" cy="65091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1" name="Straight Arrow Connector 40"/>
          <p:cNvCxnSpPr>
            <a:stCxn id="6" idx="3"/>
            <a:endCxn id="2050" idx="1"/>
          </p:cNvCxnSpPr>
          <p:nvPr/>
        </p:nvCxnSpPr>
        <p:spPr>
          <a:xfrm flipV="1">
            <a:off x="5639647" y="3972435"/>
            <a:ext cx="841167" cy="53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pic>
        <p:nvPicPr>
          <p:cNvPr id="19" name="Picture 2" descr="Infor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4862" y="3717067"/>
            <a:ext cx="510737" cy="510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8"/>
          <a:srcRect l="20946" t="12571" r="18336" b="10659"/>
          <a:stretch/>
        </p:blipFill>
        <p:spPr>
          <a:xfrm>
            <a:off x="7641469" y="2115449"/>
            <a:ext cx="672738" cy="583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0" name="Straight Arrow Connector 19"/>
          <p:cNvCxnSpPr>
            <a:stCxn id="13" idx="2"/>
            <a:endCxn id="2050" idx="0"/>
          </p:cNvCxnSpPr>
          <p:nvPr/>
        </p:nvCxnSpPr>
        <p:spPr>
          <a:xfrm flipH="1">
            <a:off x="7105851" y="2698555"/>
            <a:ext cx="871988" cy="64884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125150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Chrome River</a:t>
            </a:r>
          </a:p>
        </p:txBody>
      </p:sp>
      <p:sp>
        <p:nvSpPr>
          <p:cNvPr id="4" name="Rectangle 3"/>
          <p:cNvSpPr/>
          <p:nvPr/>
        </p:nvSpPr>
        <p:spPr>
          <a:xfrm>
            <a:off x="405102" y="1031883"/>
            <a:ext cx="7776753" cy="1066446"/>
          </a:xfrm>
          <a:prstGeom prst="rect">
            <a:avLst/>
          </a:prstGeom>
        </p:spPr>
        <p:txBody>
          <a:bodyPr vert="horz" lIns="91440" tIns="45720" rIns="91440" bIns="45720" rtlCol="0" anchor="ctr">
            <a:noAutofit/>
          </a:bodyPr>
          <a:lstStyle/>
          <a:p>
            <a:pPr>
              <a:lnSpc>
                <a:spcPct val="90000"/>
              </a:lnSpc>
            </a:pPr>
            <a:r>
              <a:rPr lang="en-US" b="1" dirty="0">
                <a:solidFill>
                  <a:schemeClr val="tx2"/>
                </a:solidFill>
                <a:latin typeface="Arial" panose="020B0604020202020204" pitchFamily="34" charset="0"/>
                <a:ea typeface="+mj-ea"/>
                <a:cs typeface="Arial" panose="020B0604020202020204" pitchFamily="34" charset="0"/>
              </a:rPr>
              <a:t>BMC and BU </a:t>
            </a:r>
            <a:r>
              <a:rPr lang="en-US" sz="2400" b="1" dirty="0">
                <a:solidFill>
                  <a:schemeClr val="tx2"/>
                </a:solidFill>
                <a:latin typeface="Arial" panose="020B0604020202020204" pitchFamily="34" charset="0"/>
                <a:ea typeface="+mj-ea"/>
                <a:cs typeface="Arial" panose="020B0604020202020204" pitchFamily="34" charset="0"/>
              </a:rPr>
              <a:t>Reimbursement</a:t>
            </a:r>
            <a:r>
              <a:rPr lang="en-US" b="1" dirty="0">
                <a:solidFill>
                  <a:schemeClr val="tx2"/>
                </a:solidFill>
                <a:latin typeface="Arial" panose="020B0604020202020204" pitchFamily="34" charset="0"/>
                <a:ea typeface="+mj-ea"/>
                <a:cs typeface="Arial" panose="020B0604020202020204" pitchFamily="34" charset="0"/>
              </a:rPr>
              <a:t> Database</a:t>
            </a:r>
          </a:p>
        </p:txBody>
      </p:sp>
      <p:sp>
        <p:nvSpPr>
          <p:cNvPr id="5" name="TextBox 4"/>
          <p:cNvSpPr txBox="1"/>
          <p:nvPr/>
        </p:nvSpPr>
        <p:spPr>
          <a:xfrm>
            <a:off x="572589" y="1856265"/>
            <a:ext cx="7441781" cy="2585323"/>
          </a:xfrm>
          <a:prstGeom prst="rect">
            <a:avLst/>
          </a:prstGeom>
          <a:noFill/>
        </p:spPr>
        <p:txBody>
          <a:bodyPr wrap="none" rtlCol="0" anchor="ctr">
            <a:spAutoFit/>
          </a:bodyPr>
          <a:lstStyle/>
          <a:p>
            <a:pPr marL="214313" indent="-214313">
              <a:lnSpc>
                <a:spcPct val="200000"/>
              </a:lnSpc>
              <a:buFont typeface="Wingdings" panose="05000000000000000000" pitchFamily="2" charset="2"/>
              <a:buChar char="v"/>
            </a:pPr>
            <a:r>
              <a:rPr lang="en-US" dirty="0" smtClean="0"/>
              <a:t>All BMC and BU employees are reimburse through CHROME RIVER</a:t>
            </a:r>
          </a:p>
          <a:p>
            <a:pPr marL="214313" indent="-214313">
              <a:lnSpc>
                <a:spcPct val="200000"/>
              </a:lnSpc>
              <a:buFont typeface="Wingdings" panose="05000000000000000000" pitchFamily="2" charset="2"/>
              <a:buChar char="v"/>
            </a:pPr>
            <a:r>
              <a:rPr lang="en-US" dirty="0"/>
              <a:t>BMC employee receive payment on their paycheck (through payroll</a:t>
            </a:r>
            <a:r>
              <a:rPr lang="en-US" dirty="0" smtClean="0"/>
              <a:t>)</a:t>
            </a:r>
          </a:p>
          <a:p>
            <a:pPr marL="214313" indent="-214313">
              <a:lnSpc>
                <a:spcPct val="200000"/>
              </a:lnSpc>
              <a:buFont typeface="Wingdings" panose="05000000000000000000" pitchFamily="2" charset="2"/>
              <a:buChar char="v"/>
            </a:pPr>
            <a:r>
              <a:rPr lang="en-US" dirty="0"/>
              <a:t>BU contingent worker receive payment from Accounts </a:t>
            </a:r>
            <a:r>
              <a:rPr lang="en-US" dirty="0" smtClean="0"/>
              <a:t>Payable</a:t>
            </a:r>
          </a:p>
          <a:p>
            <a:pPr marL="214313" indent="-214313">
              <a:lnSpc>
                <a:spcPct val="200000"/>
              </a:lnSpc>
              <a:buFont typeface="Wingdings" panose="05000000000000000000" pitchFamily="2" charset="2"/>
              <a:buChar char="v"/>
            </a:pPr>
            <a:r>
              <a:rPr lang="en-US" dirty="0" smtClean="0"/>
              <a:t>All vendor “reimbursements (not invoice) are process through </a:t>
            </a:r>
            <a:r>
              <a:rPr lang="en-US" dirty="0" smtClean="0">
                <a:solidFill>
                  <a:srgbClr val="FF0000"/>
                </a:solidFill>
              </a:rPr>
              <a:t>Infor</a:t>
            </a:r>
            <a:endParaRPr lang="en-US" dirty="0">
              <a:solidFill>
                <a:srgbClr val="FF0000"/>
              </a:solidFill>
            </a:endParaRPr>
          </a:p>
          <a:p>
            <a:endParaRPr lang="en-US" dirty="0"/>
          </a:p>
        </p:txBody>
      </p:sp>
    </p:spTree>
    <p:extLst>
      <p:ext uri="{BB962C8B-B14F-4D97-AF65-F5344CB8AC3E}">
        <p14:creationId xmlns:p14="http://schemas.microsoft.com/office/powerpoint/2010/main" val="2566268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and Purpose</a:t>
            </a:r>
            <a:endParaRPr lang="en-US" dirty="0"/>
          </a:p>
        </p:txBody>
      </p:sp>
      <p:sp>
        <p:nvSpPr>
          <p:cNvPr id="3" name="Content Placeholder 2"/>
          <p:cNvSpPr>
            <a:spLocks noGrp="1"/>
          </p:cNvSpPr>
          <p:nvPr>
            <p:ph idx="1"/>
          </p:nvPr>
        </p:nvSpPr>
        <p:spPr>
          <a:xfrm>
            <a:off x="4828613" y="2002155"/>
            <a:ext cx="3958336" cy="2639513"/>
          </a:xfrm>
        </p:spPr>
        <p:txBody>
          <a:bodyPr vert="horz" lIns="68580" tIns="34290" rIns="68580" bIns="34290" rtlCol="0">
            <a:normAutofit fontScale="77500" lnSpcReduction="20000"/>
          </a:bodyPr>
          <a:lstStyle/>
          <a:p>
            <a:pPr marL="342900" indent="-342900" fontAlgn="base">
              <a:lnSpc>
                <a:spcPct val="210000"/>
              </a:lnSpc>
              <a:buClr>
                <a:schemeClr val="accent1"/>
              </a:buClr>
              <a:buSzPct val="80000"/>
              <a:buFont typeface="Wingdings 3" charset="2"/>
              <a:buChar char=""/>
            </a:pPr>
            <a:r>
              <a:rPr lang="en-US" dirty="0">
                <a:solidFill>
                  <a:schemeClr val="tx1">
                    <a:lumMod val="75000"/>
                    <a:lumOff val="25000"/>
                  </a:schemeClr>
                </a:solidFill>
                <a:latin typeface="Arial" charset="0"/>
                <a:cs typeface="Arial" charset="0"/>
              </a:rPr>
              <a:t>Purchase of Supplies and Services from vendor</a:t>
            </a:r>
          </a:p>
          <a:p>
            <a:pPr marL="342900" indent="-342900" fontAlgn="base">
              <a:lnSpc>
                <a:spcPct val="210000"/>
              </a:lnSpc>
              <a:buClr>
                <a:schemeClr val="accent1"/>
              </a:buClr>
              <a:buSzPct val="80000"/>
              <a:buFont typeface="Wingdings 3" charset="2"/>
              <a:buChar char=""/>
            </a:pPr>
            <a:r>
              <a:rPr lang="en-US" dirty="0">
                <a:solidFill>
                  <a:schemeClr val="tx1">
                    <a:lumMod val="75000"/>
                    <a:lumOff val="25000"/>
                  </a:schemeClr>
                </a:solidFill>
                <a:latin typeface="Arial" charset="0"/>
                <a:cs typeface="Arial" charset="0"/>
              </a:rPr>
              <a:t>Line item referencing</a:t>
            </a:r>
          </a:p>
          <a:p>
            <a:pPr marL="742950" lvl="1" indent="-285750" fontAlgn="base">
              <a:lnSpc>
                <a:spcPct val="210000"/>
              </a:lnSpc>
              <a:spcBef>
                <a:spcPts val="1000"/>
              </a:spcBef>
              <a:buClr>
                <a:schemeClr val="accent1"/>
              </a:buClr>
              <a:buSzPct val="80000"/>
              <a:buFont typeface="Wingdings 3" charset="2"/>
              <a:buChar char=""/>
            </a:pPr>
            <a:r>
              <a:rPr lang="en-US" sz="1200" dirty="0">
                <a:solidFill>
                  <a:schemeClr val="tx1">
                    <a:lumMod val="75000"/>
                    <a:lumOff val="25000"/>
                  </a:schemeClr>
                </a:solidFill>
                <a:latin typeface="Arial" charset="0"/>
                <a:cs typeface="Arial" charset="0"/>
              </a:rPr>
              <a:t>Use for reporting purpose</a:t>
            </a:r>
          </a:p>
          <a:p>
            <a:pPr marL="342900" indent="-342900" fontAlgn="base">
              <a:lnSpc>
                <a:spcPct val="210000"/>
              </a:lnSpc>
              <a:buClr>
                <a:schemeClr val="accent1"/>
              </a:buClr>
              <a:buSzPct val="80000"/>
              <a:buFont typeface="Wingdings 3" charset="2"/>
              <a:buChar char=""/>
            </a:pPr>
            <a:r>
              <a:rPr lang="en-US" dirty="0">
                <a:solidFill>
                  <a:schemeClr val="tx1">
                    <a:lumMod val="75000"/>
                    <a:lumOff val="25000"/>
                  </a:schemeClr>
                </a:solidFill>
                <a:latin typeface="Arial" charset="0"/>
                <a:cs typeface="Arial" charset="0"/>
              </a:rPr>
              <a:t>Pre-approve authorization to pay</a:t>
            </a:r>
          </a:p>
          <a:p>
            <a:pPr marL="342900" indent="-342900" fontAlgn="base">
              <a:lnSpc>
                <a:spcPct val="210000"/>
              </a:lnSpc>
              <a:buClr>
                <a:schemeClr val="accent1"/>
              </a:buClr>
              <a:buSzPct val="80000"/>
              <a:buFont typeface="Wingdings 3" charset="2"/>
              <a:buChar char=""/>
            </a:pPr>
            <a:r>
              <a:rPr lang="en-US" dirty="0">
                <a:solidFill>
                  <a:schemeClr val="tx1">
                    <a:lumMod val="75000"/>
                    <a:lumOff val="25000"/>
                  </a:schemeClr>
                </a:solidFill>
                <a:latin typeface="Arial" charset="0"/>
                <a:cs typeface="Arial" charset="0"/>
              </a:rPr>
              <a:t>Capital invoices ($5K and above)</a:t>
            </a:r>
          </a:p>
        </p:txBody>
      </p:sp>
      <p:sp>
        <p:nvSpPr>
          <p:cNvPr id="4" name="TextBox 3"/>
          <p:cNvSpPr txBox="1"/>
          <p:nvPr/>
        </p:nvSpPr>
        <p:spPr>
          <a:xfrm>
            <a:off x="4828614" y="1577885"/>
            <a:ext cx="1915909" cy="369332"/>
          </a:xfrm>
          <a:prstGeom prst="rect">
            <a:avLst/>
          </a:prstGeom>
          <a:noFill/>
        </p:spPr>
        <p:txBody>
          <a:bodyPr wrap="none" rtlCol="0">
            <a:spAutoFit/>
          </a:bodyPr>
          <a:lstStyle/>
          <a:p>
            <a:r>
              <a:rPr lang="en-US" b="1" dirty="0" smtClean="0"/>
              <a:t>Purchase Order</a:t>
            </a:r>
            <a:endParaRPr lang="en-US" b="1" dirty="0"/>
          </a:p>
        </p:txBody>
      </p:sp>
      <p:sp>
        <p:nvSpPr>
          <p:cNvPr id="5" name="TextBox 4"/>
          <p:cNvSpPr txBox="1"/>
          <p:nvPr/>
        </p:nvSpPr>
        <p:spPr>
          <a:xfrm>
            <a:off x="754157" y="1577884"/>
            <a:ext cx="697627" cy="369332"/>
          </a:xfrm>
          <a:prstGeom prst="rect">
            <a:avLst/>
          </a:prstGeom>
          <a:noFill/>
        </p:spPr>
        <p:txBody>
          <a:bodyPr wrap="none" rtlCol="0">
            <a:spAutoFit/>
          </a:bodyPr>
          <a:lstStyle/>
          <a:p>
            <a:r>
              <a:rPr lang="en-US" b="1" dirty="0" smtClean="0"/>
              <a:t>Infor</a:t>
            </a:r>
            <a:endParaRPr lang="en-US" b="1" dirty="0"/>
          </a:p>
        </p:txBody>
      </p:sp>
      <p:sp>
        <p:nvSpPr>
          <p:cNvPr id="6" name="TextBox 5"/>
          <p:cNvSpPr txBox="1"/>
          <p:nvPr/>
        </p:nvSpPr>
        <p:spPr>
          <a:xfrm>
            <a:off x="754157" y="1854884"/>
            <a:ext cx="2746689" cy="2020430"/>
          </a:xfrm>
          <a:prstGeom prst="rect">
            <a:avLst/>
          </a:prstGeom>
        </p:spPr>
        <p:txBody>
          <a:bodyPr vert="horz" lIns="68580" tIns="34290" rIns="68580" bIns="34290" rtlCol="0">
            <a:normAutofit fontScale="70000" lnSpcReduction="20000"/>
          </a:bodyPr>
          <a:lstStyle>
            <a:lvl1pPr marL="342900" indent="-342900">
              <a:spcBef>
                <a:spcPts val="1000"/>
              </a:spcBef>
              <a:spcAft>
                <a:spcPts val="0"/>
              </a:spcAft>
              <a:buClr>
                <a:schemeClr val="accent1"/>
              </a:buClr>
              <a:buSzPct val="80000"/>
              <a:buFont typeface="Wingdings 3" charset="2"/>
              <a:buChar char=""/>
              <a:defRPr b="0" i="0">
                <a:solidFill>
                  <a:schemeClr val="tx1">
                    <a:lumMod val="75000"/>
                    <a:lumOff val="25000"/>
                  </a:schemeClr>
                </a:solidFill>
              </a:defRPr>
            </a:lvl1pPr>
            <a:lvl2pPr marL="742950" lvl="1" indent="-285750">
              <a:spcBef>
                <a:spcPts val="1000"/>
              </a:spcBef>
              <a:spcAft>
                <a:spcPts val="0"/>
              </a:spcAft>
              <a:buClr>
                <a:schemeClr val="accent1"/>
              </a:buClr>
              <a:buSzPct val="80000"/>
              <a:buFont typeface="Wingdings 3" charset="2"/>
              <a:buChar char=""/>
              <a:defRPr sz="1600" b="0" i="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b="0" i="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9pPr>
          </a:lstStyle>
          <a:p>
            <a:pPr>
              <a:lnSpc>
                <a:spcPct val="210000"/>
              </a:lnSpc>
            </a:pPr>
            <a:r>
              <a:rPr lang="en-US" dirty="0"/>
              <a:t>Purchase order (PO) Invoices</a:t>
            </a:r>
          </a:p>
          <a:p>
            <a:pPr>
              <a:lnSpc>
                <a:spcPct val="210000"/>
              </a:lnSpc>
            </a:pPr>
            <a:r>
              <a:rPr lang="en-US" dirty="0" smtClean="0"/>
              <a:t>Non-PO </a:t>
            </a:r>
            <a:r>
              <a:rPr lang="en-US" dirty="0"/>
              <a:t>vendor </a:t>
            </a:r>
            <a:r>
              <a:rPr lang="en-US" dirty="0" smtClean="0"/>
              <a:t>invoicing</a:t>
            </a:r>
          </a:p>
          <a:p>
            <a:pPr>
              <a:lnSpc>
                <a:spcPct val="210000"/>
              </a:lnSpc>
            </a:pPr>
            <a:r>
              <a:rPr lang="en-US" dirty="0" smtClean="0"/>
              <a:t>Invoice Documents</a:t>
            </a:r>
          </a:p>
          <a:p>
            <a:pPr>
              <a:lnSpc>
                <a:spcPct val="210000"/>
              </a:lnSpc>
            </a:pPr>
            <a:r>
              <a:rPr lang="en-US" dirty="0" smtClean="0"/>
              <a:t>Payments without an invoice</a:t>
            </a:r>
          </a:p>
          <a:p>
            <a:pPr lvl="1">
              <a:lnSpc>
                <a:spcPct val="210000"/>
              </a:lnSpc>
            </a:pPr>
            <a:endParaRPr lang="en-US" sz="1200" dirty="0"/>
          </a:p>
        </p:txBody>
      </p:sp>
      <p:sp>
        <p:nvSpPr>
          <p:cNvPr id="7" name="TextBox 6"/>
          <p:cNvSpPr txBox="1"/>
          <p:nvPr/>
        </p:nvSpPr>
        <p:spPr>
          <a:xfrm>
            <a:off x="792921" y="4033708"/>
            <a:ext cx="905667" cy="369332"/>
          </a:xfrm>
          <a:prstGeom prst="rect">
            <a:avLst/>
          </a:prstGeom>
          <a:noFill/>
        </p:spPr>
        <p:txBody>
          <a:bodyPr wrap="square" rtlCol="0">
            <a:spAutoFit/>
          </a:bodyPr>
          <a:lstStyle/>
          <a:p>
            <a:r>
              <a:rPr lang="en-US" b="1" dirty="0" smtClean="0"/>
              <a:t>eForm</a:t>
            </a:r>
            <a:endParaRPr lang="en-US" b="1" dirty="0"/>
          </a:p>
        </p:txBody>
      </p:sp>
      <p:sp>
        <p:nvSpPr>
          <p:cNvPr id="8" name="TextBox 7"/>
          <p:cNvSpPr txBox="1"/>
          <p:nvPr/>
        </p:nvSpPr>
        <p:spPr>
          <a:xfrm>
            <a:off x="697592" y="4403040"/>
            <a:ext cx="3835262" cy="1989049"/>
          </a:xfrm>
          <a:prstGeom prst="rect">
            <a:avLst/>
          </a:prstGeom>
        </p:spPr>
        <p:txBody>
          <a:bodyPr vert="horz" lIns="68580" tIns="34290" rIns="68580" bIns="34290" rtlCol="0">
            <a:normAutofit/>
          </a:bodyPr>
          <a:lstStyle>
            <a:defPPr>
              <a:defRPr lang="en-US"/>
            </a:defPPr>
            <a:lvl1pPr marL="342900" indent="-342900">
              <a:lnSpc>
                <a:spcPct val="210000"/>
              </a:lnSpc>
              <a:spcBef>
                <a:spcPts val="1000"/>
              </a:spcBef>
              <a:spcAft>
                <a:spcPts val="0"/>
              </a:spcAft>
              <a:buClr>
                <a:schemeClr val="accent1"/>
              </a:buClr>
              <a:buSzPct val="80000"/>
              <a:buFont typeface="Wingdings 3" charset="2"/>
              <a:buChar char=""/>
              <a:defRPr b="0" i="0">
                <a:solidFill>
                  <a:schemeClr val="tx1">
                    <a:lumMod val="75000"/>
                    <a:lumOff val="25000"/>
                  </a:schemeClr>
                </a:solidFill>
              </a:defRPr>
            </a:lvl1pPr>
            <a:lvl2pPr marL="742950" lvl="1" indent="-285750">
              <a:lnSpc>
                <a:spcPct val="210000"/>
              </a:lnSpc>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b="0" i="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9pPr>
          </a:lstStyle>
          <a:p>
            <a:r>
              <a:rPr lang="en-US" sz="1200" dirty="0"/>
              <a:t>New vendor setup</a:t>
            </a:r>
          </a:p>
          <a:p>
            <a:r>
              <a:rPr lang="en-US" sz="1200" dirty="0"/>
              <a:t>Payment without an invoice</a:t>
            </a:r>
          </a:p>
          <a:p>
            <a:r>
              <a:rPr lang="en-US" sz="1200" dirty="0"/>
              <a:t>Vendor data Update</a:t>
            </a:r>
          </a:p>
          <a:p>
            <a:r>
              <a:rPr lang="en-US" sz="1200" dirty="0"/>
              <a:t>Non-employee Reimbursement</a:t>
            </a:r>
          </a:p>
        </p:txBody>
      </p:sp>
    </p:spTree>
    <p:extLst>
      <p:ext uri="{BB962C8B-B14F-4D97-AF65-F5344CB8AC3E}">
        <p14:creationId xmlns:p14="http://schemas.microsoft.com/office/powerpoint/2010/main" val="355300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9FD73-73A8-4C42-827E-B0D385A7E5D9}"/>
              </a:ext>
            </a:extLst>
          </p:cNvPr>
          <p:cNvSpPr>
            <a:spLocks noGrp="1"/>
          </p:cNvSpPr>
          <p:nvPr>
            <p:ph type="title"/>
          </p:nvPr>
        </p:nvSpPr>
        <p:spPr/>
        <p:txBody>
          <a:bodyPr/>
          <a:lstStyle/>
          <a:p>
            <a:r>
              <a:rPr lang="en-US" sz="2000" dirty="0" smtClean="0"/>
              <a:t>Purchase Order Requisitions, PO Creation , P2P Process related to Accounts Payable</a:t>
            </a:r>
            <a:endParaRPr lang="en-US" dirty="0"/>
          </a:p>
        </p:txBody>
      </p:sp>
      <p:sp>
        <p:nvSpPr>
          <p:cNvPr id="3" name="Content Placeholder 2">
            <a:extLst>
              <a:ext uri="{FF2B5EF4-FFF2-40B4-BE49-F238E27FC236}">
                <a16:creationId xmlns:a16="http://schemas.microsoft.com/office/drawing/2014/main" id="{E9218476-AA63-40D4-A13A-A4D6377A45E2}"/>
              </a:ext>
            </a:extLst>
          </p:cNvPr>
          <p:cNvSpPr>
            <a:spLocks noGrp="1"/>
          </p:cNvSpPr>
          <p:nvPr>
            <p:ph sz="half" idx="1"/>
          </p:nvPr>
        </p:nvSpPr>
        <p:spPr>
          <a:xfrm>
            <a:off x="173736" y="1029810"/>
            <a:ext cx="8750808" cy="5288694"/>
          </a:xfrm>
        </p:spPr>
        <p:txBody>
          <a:bodyPr/>
          <a:lstStyle/>
          <a:p>
            <a:pPr marL="0" indent="0">
              <a:buNone/>
            </a:pPr>
            <a:r>
              <a:rPr lang="en-US" sz="1600" dirty="0"/>
              <a:t> </a:t>
            </a:r>
          </a:p>
          <a:p>
            <a:r>
              <a:rPr lang="en-US" sz="1600" dirty="0" smtClean="0"/>
              <a:t> </a:t>
            </a:r>
            <a:r>
              <a:rPr lang="en-US" sz="1600" dirty="0"/>
              <a:t>Why do you need a P.O. </a:t>
            </a:r>
            <a:r>
              <a:rPr lang="en-US" sz="1600" dirty="0" smtClean="0"/>
              <a:t>? All supplies, equipment, and equipment related services require a valid BMC Purchase Order through Supply Chain Operations per BMC policy 08.13.000. This is to ensure purchases are requested, approved, received, and paid for appropriately as well as documented. </a:t>
            </a:r>
            <a:endParaRPr lang="en-US" sz="1600" dirty="0"/>
          </a:p>
          <a:p>
            <a:r>
              <a:rPr lang="en-US" sz="1600" dirty="0"/>
              <a:t> </a:t>
            </a:r>
            <a:r>
              <a:rPr lang="en-US" sz="1600" dirty="0" smtClean="0"/>
              <a:t>How </a:t>
            </a:r>
            <a:r>
              <a:rPr lang="en-US" sz="1600" dirty="0"/>
              <a:t>to create a Purchase </a:t>
            </a:r>
            <a:r>
              <a:rPr lang="en-US" sz="1600" dirty="0" smtClean="0"/>
              <a:t>Order? Purchase Orders may be requested by submitting a purchase Order requisition via </a:t>
            </a:r>
            <a:r>
              <a:rPr lang="en-US" sz="1600" dirty="0" err="1" smtClean="0"/>
              <a:t>Infor</a:t>
            </a:r>
            <a:r>
              <a:rPr lang="en-US" sz="1600" dirty="0" smtClean="0"/>
              <a:t> RSS. Information on how to gain access can be found on the Hub. Go to Departments &gt; Supply Chain Operations &gt; Purchase Order Requisition Processing Access and Training </a:t>
            </a:r>
            <a:endParaRPr lang="en-US" sz="1600" dirty="0"/>
          </a:p>
          <a:p>
            <a:r>
              <a:rPr lang="en-US" sz="1600" dirty="0"/>
              <a:t> </a:t>
            </a:r>
            <a:r>
              <a:rPr lang="en-US" sz="1600" dirty="0" smtClean="0"/>
              <a:t>Why is it </a:t>
            </a:r>
            <a:r>
              <a:rPr lang="en-US" sz="1600" dirty="0"/>
              <a:t>important to write the PO # on an </a:t>
            </a:r>
            <a:r>
              <a:rPr lang="en-US" sz="1600" dirty="0" smtClean="0"/>
              <a:t>invoice? Accounts Payable uses the Purchase Order to pay the invoice by matching up the items or service in the invoice with what was requested on the Purchase Order. The purchase order also contains where the charges should be applied to (Cost Center, Detail , project </a:t>
            </a:r>
            <a:r>
              <a:rPr lang="en-US" sz="1600" dirty="0" err="1" smtClean="0"/>
              <a:t>etc</a:t>
            </a:r>
            <a:r>
              <a:rPr lang="en-US" sz="1600" dirty="0" smtClean="0"/>
              <a:t>) If there is no PO # on the invoice AP does not know where to apply the invoice for payment.</a:t>
            </a:r>
          </a:p>
          <a:p>
            <a:r>
              <a:rPr lang="en-US" sz="1600" dirty="0" smtClean="0"/>
              <a:t>How </a:t>
            </a:r>
            <a:r>
              <a:rPr lang="en-US" sz="1600" dirty="0"/>
              <a:t>to add money to PO should it run out before the fiscal year </a:t>
            </a:r>
            <a:r>
              <a:rPr lang="en-US" sz="1600" dirty="0" smtClean="0"/>
              <a:t>end? Submit a Purchase Order requisition to your Buyer with the PO Number and how much money you want added to the PO. </a:t>
            </a:r>
            <a:endParaRPr lang="en-US" sz="1600" dirty="0"/>
          </a:p>
          <a:p>
            <a:pPr marL="342900" lvl="1" indent="0">
              <a:buNone/>
            </a:pPr>
            <a:endParaRPr lang="en-US" sz="1600" b="1" dirty="0"/>
          </a:p>
        </p:txBody>
      </p:sp>
      <p:sp>
        <p:nvSpPr>
          <p:cNvPr id="5" name="Slide Number Placeholder 4">
            <a:extLst>
              <a:ext uri="{FF2B5EF4-FFF2-40B4-BE49-F238E27FC236}">
                <a16:creationId xmlns:a16="http://schemas.microsoft.com/office/drawing/2014/main" id="{2AE56870-2ED2-4A2B-BEB4-BD90FF10F1FB}"/>
              </a:ext>
            </a:extLst>
          </p:cNvPr>
          <p:cNvSpPr>
            <a:spLocks noGrp="1"/>
          </p:cNvSpPr>
          <p:nvPr>
            <p:ph type="sldNum" sz="quarter" idx="10"/>
          </p:nvPr>
        </p:nvSpPr>
        <p:spPr/>
        <p:txBody>
          <a:bodyPr/>
          <a:lstStyle/>
          <a:p>
            <a:pPr>
              <a:defRPr/>
            </a:pPr>
            <a:fld id="{2D739399-3B41-4B37-A398-67116182ACFE}" type="slidenum">
              <a:rPr lang="en-US" altLang="en-US" smtClean="0"/>
              <a:pPr>
                <a:defRPr/>
              </a:pPr>
              <a:t>27</a:t>
            </a:fld>
            <a:endParaRPr lang="en-US" altLang="en-US" dirty="0"/>
          </a:p>
        </p:txBody>
      </p:sp>
    </p:spTree>
    <p:extLst>
      <p:ext uri="{BB962C8B-B14F-4D97-AF65-F5344CB8AC3E}">
        <p14:creationId xmlns:p14="http://schemas.microsoft.com/office/powerpoint/2010/main" val="1221240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a:t>
            </a:r>
            <a:r>
              <a:rPr lang="en-US" dirty="0"/>
              <a:t>vendors can be paid directly versus following the reimbursement process?  </a:t>
            </a:r>
            <a:r>
              <a:rPr lang="en-US" dirty="0" smtClean="0"/>
              <a:t>As mentioned all supply, equipment, and equipment related services require a PO. Staff should work with existing BMC vendors or work with their Buyer to add a new vendor if needed.</a:t>
            </a:r>
            <a:r>
              <a:rPr lang="en-US" dirty="0"/>
              <a:t> </a:t>
            </a:r>
            <a:r>
              <a:rPr lang="en-US" dirty="0" smtClean="0"/>
              <a:t>If staff have a unique scenario where they would like an exception to use their personal funds and be reimbursed for a purchase they </a:t>
            </a:r>
            <a:r>
              <a:rPr lang="en-US" dirty="0"/>
              <a:t>can email </a:t>
            </a:r>
            <a:r>
              <a:rPr lang="en-US" dirty="0" smtClean="0">
                <a:hlinkClick r:id="rId2"/>
              </a:rPr>
              <a:t>DG-SupplyChainOperations@bmc.org</a:t>
            </a:r>
            <a:r>
              <a:rPr lang="en-US" dirty="0" smtClean="0"/>
              <a:t>  </a:t>
            </a:r>
            <a:endParaRPr lang="en-US" b="1" dirty="0"/>
          </a:p>
          <a:p>
            <a:pPr marL="0" indent="0">
              <a:buNone/>
            </a:pPr>
            <a:r>
              <a:rPr lang="en-US" b="1" dirty="0" smtClean="0"/>
              <a:t>SCO </a:t>
            </a:r>
            <a:r>
              <a:rPr lang="en-US" b="1" dirty="0"/>
              <a:t>does</a:t>
            </a:r>
            <a:r>
              <a:rPr lang="en-US" b="1" u="sng" dirty="0"/>
              <a:t> NOT </a:t>
            </a:r>
            <a:r>
              <a:rPr lang="en-US" b="1" dirty="0" smtClean="0"/>
              <a:t>approve or handle expenses related to </a:t>
            </a:r>
            <a:r>
              <a:rPr lang="en-US" b="1" dirty="0"/>
              <a:t>the </a:t>
            </a:r>
            <a:r>
              <a:rPr lang="en-US" b="1" dirty="0" smtClean="0"/>
              <a:t>following:</a:t>
            </a:r>
            <a:endParaRPr lang="en-US" dirty="0"/>
          </a:p>
          <a:p>
            <a:r>
              <a:rPr lang="en-US" dirty="0"/>
              <a:t>Subscription/membership dues</a:t>
            </a:r>
          </a:p>
          <a:p>
            <a:r>
              <a:rPr lang="en-US" dirty="0"/>
              <a:t>Hotel/lodge</a:t>
            </a:r>
          </a:p>
          <a:p>
            <a:r>
              <a:rPr lang="en-US" dirty="0" smtClean="0"/>
              <a:t>Training/seminars/conferences</a:t>
            </a:r>
          </a:p>
          <a:p>
            <a:r>
              <a:rPr lang="en-US" dirty="0" smtClean="0"/>
              <a:t>Travel</a:t>
            </a:r>
            <a:endParaRPr lang="en-US" dirty="0"/>
          </a:p>
          <a:p>
            <a:r>
              <a:rPr lang="en-US" dirty="0"/>
              <a:t>Catering services</a:t>
            </a:r>
          </a:p>
          <a:p>
            <a:r>
              <a:rPr lang="en-US" dirty="0" smtClean="0"/>
              <a:t>Staffing</a:t>
            </a:r>
            <a:endParaRPr lang="en-US" dirty="0"/>
          </a:p>
          <a:p>
            <a:r>
              <a:rPr lang="en-US" dirty="0"/>
              <a:t>Entertainment-related services (e.g. guest speaker, piano rental, DJ)</a:t>
            </a:r>
          </a:p>
          <a:p>
            <a:r>
              <a:rPr lang="en-US" dirty="0"/>
              <a:t>Law firms</a:t>
            </a:r>
          </a:p>
          <a:p>
            <a:r>
              <a:rPr lang="en-US" dirty="0"/>
              <a:t>Pharmacy (drug-related only)</a:t>
            </a:r>
          </a:p>
          <a:p>
            <a:r>
              <a:rPr lang="en-US" dirty="0"/>
              <a:t>Marketing (e.g. web page designs, publications, ads, video)</a:t>
            </a:r>
          </a:p>
          <a:p>
            <a:pPr marL="0" indent="0">
              <a:buNone/>
            </a:pPr>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sz="1800" dirty="0"/>
              <a:t>Purchase Order Requisitions, PO </a:t>
            </a:r>
            <a:r>
              <a:rPr lang="en-US" sz="1800" dirty="0" smtClean="0"/>
              <a:t>Creation, </a:t>
            </a:r>
            <a:r>
              <a:rPr lang="en-US" sz="1800" dirty="0"/>
              <a:t>P2P Process related to Accounts </a:t>
            </a:r>
            <a:r>
              <a:rPr lang="en-US" sz="1800" dirty="0" smtClean="0"/>
              <a:t>Payable Cont’d</a:t>
            </a:r>
            <a:endParaRPr lang="en-US" dirty="0"/>
          </a:p>
        </p:txBody>
      </p:sp>
    </p:spTree>
    <p:extLst>
      <p:ext uri="{BB962C8B-B14F-4D97-AF65-F5344CB8AC3E}">
        <p14:creationId xmlns:p14="http://schemas.microsoft.com/office/powerpoint/2010/main" val="18784009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stretch>
            <a:fillRect/>
          </a:stretch>
        </p:blipFill>
        <p:spPr>
          <a:xfrm>
            <a:off x="785191" y="1143000"/>
            <a:ext cx="7285383" cy="5175250"/>
          </a:xfrm>
          <a:prstGeom prst="rect">
            <a:avLst/>
          </a:prstGeom>
        </p:spPr>
      </p:pic>
      <p:sp>
        <p:nvSpPr>
          <p:cNvPr id="10" name="Title 9"/>
          <p:cNvSpPr>
            <a:spLocks noGrp="1"/>
          </p:cNvSpPr>
          <p:nvPr>
            <p:ph type="title"/>
          </p:nvPr>
        </p:nvSpPr>
        <p:spPr/>
        <p:txBody>
          <a:bodyPr/>
          <a:lstStyle/>
          <a:p>
            <a:pPr algn="ctr"/>
            <a:r>
              <a:rPr lang="en-US" dirty="0" smtClean="0"/>
              <a:t>Visit Supply Chain Operations Webpage on BMC Hub</a:t>
            </a:r>
            <a:endParaRPr lang="en-US" dirty="0"/>
          </a:p>
        </p:txBody>
      </p:sp>
      <p:sp>
        <p:nvSpPr>
          <p:cNvPr id="5" name="Slide Number Placeholder 4"/>
          <p:cNvSpPr>
            <a:spLocks noGrp="1"/>
          </p:cNvSpPr>
          <p:nvPr>
            <p:ph type="sldNum" sz="quarter" idx="4294967295"/>
          </p:nvPr>
        </p:nvSpPr>
        <p:spPr>
          <a:xfrm>
            <a:off x="8945563" y="6565900"/>
            <a:ext cx="198437" cy="155575"/>
          </a:xfrm>
          <a:prstGeom prst="rect">
            <a:avLst/>
          </a:prstGeom>
        </p:spPr>
        <p:txBody>
          <a:bodyPr/>
          <a:lstStyle/>
          <a:p>
            <a:pPr>
              <a:defRPr/>
            </a:pPr>
            <a:fld id="{2D739399-3B41-4B37-A398-67116182ACFE}" type="slidenum">
              <a:rPr lang="en-US" altLang="en-US" smtClean="0"/>
              <a:pPr>
                <a:defRPr/>
              </a:pPr>
              <a:t>29</a:t>
            </a:fld>
            <a:endParaRPr lang="en-US" altLang="en-US" dirty="0"/>
          </a:p>
        </p:txBody>
      </p:sp>
    </p:spTree>
    <p:extLst>
      <p:ext uri="{BB962C8B-B14F-4D97-AF65-F5344CB8AC3E}">
        <p14:creationId xmlns:p14="http://schemas.microsoft.com/office/powerpoint/2010/main" val="1429677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gn="ctr">
              <a:lnSpc>
                <a:spcPct val="110000"/>
              </a:lnSpc>
            </a:pPr>
            <a:r>
              <a:rPr lang="en-US" dirty="0" smtClean="0"/>
              <a:t>Welcome!</a:t>
            </a: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0959997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Purchase Order Requisition Access and Training for </a:t>
            </a:r>
            <a:r>
              <a:rPr lang="en-US" dirty="0" err="1" smtClean="0"/>
              <a:t>Infor</a:t>
            </a:r>
            <a:r>
              <a:rPr lang="en-US" dirty="0"/>
              <a:t> RSS </a:t>
            </a:r>
            <a:r>
              <a:rPr lang="en-US" dirty="0" smtClean="0"/>
              <a:t>visit: </a:t>
            </a:r>
            <a:r>
              <a:rPr lang="en-US" dirty="0" smtClean="0">
                <a:hlinkClick r:id="rId2"/>
              </a:rPr>
              <a:t>https</a:t>
            </a:r>
            <a:r>
              <a:rPr lang="en-US" dirty="0">
                <a:hlinkClick r:id="rId2"/>
              </a:rPr>
              <a:t>://</a:t>
            </a:r>
            <a:r>
              <a:rPr lang="en-US" dirty="0" smtClean="0">
                <a:hlinkClick r:id="rId2"/>
              </a:rPr>
              <a:t>hub.bmc.org/departments/supply-chain-operations/purchase-order-requisition-processing-access-and-training</a:t>
            </a:r>
            <a:r>
              <a:rPr lang="en-US" dirty="0" smtClean="0"/>
              <a:t> </a:t>
            </a:r>
          </a:p>
          <a:p>
            <a:r>
              <a:rPr lang="en-US" dirty="0" smtClean="0"/>
              <a:t>Purchase Order increase funds requests Contact: Kenneth Bullock – </a:t>
            </a:r>
            <a:r>
              <a:rPr lang="en-US" dirty="0" smtClean="0">
                <a:hlinkClick r:id="rId3"/>
              </a:rPr>
              <a:t>Kenneth.Bullock@bmc.org</a:t>
            </a:r>
            <a:r>
              <a:rPr lang="en-US" dirty="0"/>
              <a:t> or </a:t>
            </a:r>
            <a:r>
              <a:rPr lang="en-US" dirty="0" smtClean="0">
                <a:hlinkClick r:id="rId4"/>
              </a:rPr>
              <a:t>DG-SupplyChainOperations@bmc.org</a:t>
            </a:r>
            <a:r>
              <a:rPr lang="en-US" dirty="0" smtClean="0"/>
              <a:t> </a:t>
            </a:r>
          </a:p>
          <a:p>
            <a:r>
              <a:rPr lang="en-US" dirty="0"/>
              <a:t>Reimbursements - </a:t>
            </a:r>
            <a:r>
              <a:rPr lang="en-US" dirty="0" smtClean="0">
                <a:hlinkClick r:id="rId5"/>
              </a:rPr>
              <a:t>DG-Accounts-Payable@bmc.org</a:t>
            </a:r>
            <a:r>
              <a:rPr lang="en-US" dirty="0"/>
              <a:t> or </a:t>
            </a:r>
            <a:r>
              <a:rPr lang="en-US" dirty="0" smtClean="0">
                <a:hlinkClick r:id="rId6"/>
              </a:rPr>
              <a:t>Sam.Suneus@bmc.org</a:t>
            </a:r>
            <a:r>
              <a:rPr lang="en-US" dirty="0" smtClean="0"/>
              <a:t> </a:t>
            </a:r>
          </a:p>
          <a:p>
            <a:r>
              <a:rPr lang="en-US" dirty="0" smtClean="0"/>
              <a:t>New Vendor add requests - </a:t>
            </a:r>
            <a:r>
              <a:rPr lang="en-US" dirty="0">
                <a:hlinkClick r:id="rId4"/>
              </a:rPr>
              <a:t>DG-SupplyChainOperations@bmc.org</a:t>
            </a:r>
            <a:r>
              <a:rPr lang="en-US" dirty="0"/>
              <a:t> </a:t>
            </a:r>
            <a:endParaRPr lang="en-US" dirty="0" smtClean="0"/>
          </a:p>
          <a:p>
            <a:pPr marL="0" indent="0">
              <a:buNone/>
            </a:pPr>
            <a:endParaRPr lang="en-US" dirty="0"/>
          </a:p>
          <a:p>
            <a:endParaRPr lang="en-US" dirty="0"/>
          </a:p>
        </p:txBody>
      </p:sp>
      <p:sp>
        <p:nvSpPr>
          <p:cNvPr id="3" name="Title 2"/>
          <p:cNvSpPr>
            <a:spLocks noGrp="1"/>
          </p:cNvSpPr>
          <p:nvPr>
            <p:ph type="title"/>
          </p:nvPr>
        </p:nvSpPr>
        <p:spPr/>
        <p:txBody>
          <a:bodyPr/>
          <a:lstStyle/>
          <a:p>
            <a:pPr algn="ctr"/>
            <a:r>
              <a:rPr lang="en-US" dirty="0" smtClean="0"/>
              <a:t>Supply Chain and P2P related Contacts</a:t>
            </a:r>
            <a:endParaRPr lang="en-US" dirty="0"/>
          </a:p>
        </p:txBody>
      </p:sp>
    </p:spTree>
    <p:extLst>
      <p:ext uri="{BB962C8B-B14F-4D97-AF65-F5344CB8AC3E}">
        <p14:creationId xmlns:p14="http://schemas.microsoft.com/office/powerpoint/2010/main" val="2912602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Rectangle 235">
            <a:extLst>
              <a:ext uri="{FF2B5EF4-FFF2-40B4-BE49-F238E27FC236}">
                <a16:creationId xmlns:a16="http://schemas.microsoft.com/office/drawing/2014/main" id="{E4F69636-8F06-2F40-8AE3-8A83E3599FD5}"/>
              </a:ext>
            </a:extLst>
          </p:cNvPr>
          <p:cNvSpPr/>
          <p:nvPr/>
        </p:nvSpPr>
        <p:spPr>
          <a:xfrm>
            <a:off x="4850782" y="3647054"/>
            <a:ext cx="925551" cy="925552"/>
          </a:xfrm>
          <a:prstGeom prst="rect">
            <a:avLst/>
          </a:prstGeom>
          <a:solidFill>
            <a:schemeClr val="tx2">
              <a:lumMod val="25000"/>
              <a:lumOff val="75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36475BBD-86B6-8B44-AE33-79CC08645149}"/>
              </a:ext>
            </a:extLst>
          </p:cNvPr>
          <p:cNvSpPr/>
          <p:nvPr/>
        </p:nvSpPr>
        <p:spPr>
          <a:xfrm>
            <a:off x="4850782" y="4699229"/>
            <a:ext cx="925551" cy="925552"/>
          </a:xfrm>
          <a:prstGeom prst="rect">
            <a:avLst/>
          </a:prstGeom>
          <a:solidFill>
            <a:srgbClr val="369B9D"/>
          </a:solidFill>
          <a:ln>
            <a:solidFill>
              <a:srgbClr val="369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BE1C5D60-A764-5840-8621-E8D31BB4E5CA}"/>
              </a:ext>
            </a:extLst>
          </p:cNvPr>
          <p:cNvSpPr/>
          <p:nvPr/>
        </p:nvSpPr>
        <p:spPr>
          <a:xfrm>
            <a:off x="4850782" y="5751404"/>
            <a:ext cx="925551" cy="925552"/>
          </a:xfrm>
          <a:prstGeom prst="rect">
            <a:avLst/>
          </a:prstGeom>
          <a:solidFill>
            <a:srgbClr val="1D4099"/>
          </a:solidFill>
          <a:ln>
            <a:solidFill>
              <a:srgbClr val="1D4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a:extLst>
              <a:ext uri="{FF2B5EF4-FFF2-40B4-BE49-F238E27FC236}">
                <a16:creationId xmlns:a16="http://schemas.microsoft.com/office/drawing/2014/main" id="{D69F7640-805E-8748-9EE6-94235647FAF2}"/>
              </a:ext>
            </a:extLst>
          </p:cNvPr>
          <p:cNvSpPr/>
          <p:nvPr/>
        </p:nvSpPr>
        <p:spPr>
          <a:xfrm>
            <a:off x="5906431" y="5751404"/>
            <a:ext cx="925551" cy="925552"/>
          </a:xfrm>
          <a:prstGeom prst="rect">
            <a:avLst/>
          </a:prstGeom>
          <a:solidFill>
            <a:schemeClr val="tx2">
              <a:lumMod val="25000"/>
              <a:lumOff val="75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DA35DEA1-865C-7348-BBCD-0381C4989969}"/>
              </a:ext>
            </a:extLst>
          </p:cNvPr>
          <p:cNvSpPr/>
          <p:nvPr/>
        </p:nvSpPr>
        <p:spPr>
          <a:xfrm>
            <a:off x="6962080" y="5751404"/>
            <a:ext cx="925551" cy="925552"/>
          </a:xfrm>
          <a:prstGeom prst="rect">
            <a:avLst/>
          </a:prstGeom>
          <a:solidFill>
            <a:srgbClr val="1D4099"/>
          </a:solidFill>
          <a:ln>
            <a:solidFill>
              <a:srgbClr val="1D4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id="{17E2B9E8-993C-3F4A-9183-CEE272FEEC2D}"/>
              </a:ext>
            </a:extLst>
          </p:cNvPr>
          <p:cNvSpPr/>
          <p:nvPr/>
        </p:nvSpPr>
        <p:spPr>
          <a:xfrm>
            <a:off x="8017729" y="5751404"/>
            <a:ext cx="925551" cy="925552"/>
          </a:xfrm>
          <a:prstGeom prst="rect">
            <a:avLst/>
          </a:prstGeom>
          <a:solidFill>
            <a:srgbClr val="369B9D"/>
          </a:solidFill>
          <a:ln>
            <a:solidFill>
              <a:srgbClr val="369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E0589714-0CF5-574F-82FD-0E231FB6AA76}"/>
              </a:ext>
            </a:extLst>
          </p:cNvPr>
          <p:cNvSpPr/>
          <p:nvPr/>
        </p:nvSpPr>
        <p:spPr>
          <a:xfrm>
            <a:off x="8017729" y="4699229"/>
            <a:ext cx="925551" cy="925552"/>
          </a:xfrm>
          <a:prstGeom prst="rect">
            <a:avLst/>
          </a:prstGeom>
          <a:solidFill>
            <a:srgbClr val="1D4099"/>
          </a:solidFill>
          <a:ln>
            <a:solidFill>
              <a:srgbClr val="1D4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a:extLst>
              <a:ext uri="{FF2B5EF4-FFF2-40B4-BE49-F238E27FC236}">
                <a16:creationId xmlns:a16="http://schemas.microsoft.com/office/drawing/2014/main" id="{5A38708A-9940-D848-A917-CF547B5BEFFB}"/>
              </a:ext>
            </a:extLst>
          </p:cNvPr>
          <p:cNvSpPr/>
          <p:nvPr/>
        </p:nvSpPr>
        <p:spPr>
          <a:xfrm>
            <a:off x="6962080" y="4699229"/>
            <a:ext cx="925551" cy="925552"/>
          </a:xfrm>
          <a:prstGeom prst="rect">
            <a:avLst/>
          </a:prstGeom>
          <a:solidFill>
            <a:schemeClr val="tx2">
              <a:lumMod val="25000"/>
              <a:lumOff val="75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E5F8A327-3202-7540-A26A-A7C8AFD0BB16}"/>
              </a:ext>
            </a:extLst>
          </p:cNvPr>
          <p:cNvSpPr/>
          <p:nvPr/>
        </p:nvSpPr>
        <p:spPr>
          <a:xfrm>
            <a:off x="8017729" y="3617742"/>
            <a:ext cx="925551" cy="925552"/>
          </a:xfrm>
          <a:prstGeom prst="rect">
            <a:avLst/>
          </a:prstGeom>
          <a:solidFill>
            <a:schemeClr val="tx2">
              <a:lumMod val="25000"/>
              <a:lumOff val="75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5D4B8367-C792-8149-B8A1-DBD3D45DA301}"/>
              </a:ext>
            </a:extLst>
          </p:cNvPr>
          <p:cNvSpPr/>
          <p:nvPr/>
        </p:nvSpPr>
        <p:spPr>
          <a:xfrm>
            <a:off x="6977074" y="3617742"/>
            <a:ext cx="925551" cy="925552"/>
          </a:xfrm>
          <a:prstGeom prst="rect">
            <a:avLst/>
          </a:prstGeom>
          <a:solidFill>
            <a:srgbClr val="369B9D"/>
          </a:solidFill>
          <a:ln>
            <a:solidFill>
              <a:srgbClr val="369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4" name="think-cell Slide" r:id="rId4" imgW="473" imgH="473" progId="TCLayout.ActiveDocument.1">
                  <p:embed/>
                </p:oleObj>
              </mc:Choice>
              <mc:Fallback>
                <p:oleObj name="think-cell Slide" r:id="rId4" imgW="473" imgH="473"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a:xfrm>
            <a:off x="2657877" y="2209371"/>
            <a:ext cx="6285403" cy="830997"/>
          </a:xfrm>
        </p:spPr>
        <p:txBody>
          <a:bodyPr vert="horz"/>
          <a:lstStyle/>
          <a:p>
            <a:pPr algn="ctr"/>
            <a:r>
              <a:rPr lang="en-US" sz="1800" b="1" dirty="0"/>
              <a:t>A Guide for Partnering with </a:t>
            </a:r>
            <a:r>
              <a:rPr lang="en-US" sz="1800" b="1" dirty="0" smtClean="0"/>
              <a:t>BHN </a:t>
            </a:r>
            <a:r>
              <a:rPr lang="en-US" sz="1800" b="1" dirty="0"/>
              <a:t>Community Health Centers </a:t>
            </a:r>
            <a:r>
              <a:rPr lang="en-US" sz="1800" b="1" dirty="0" smtClean="0"/>
              <a:t>to </a:t>
            </a:r>
            <a:r>
              <a:rPr lang="en-US" sz="1800" b="1" dirty="0"/>
              <a:t>Support Research </a:t>
            </a:r>
            <a:r>
              <a:rPr lang="en-US" sz="1800" b="1" dirty="0" smtClean="0"/>
              <a:t>Engagement</a:t>
            </a:r>
            <a:br>
              <a:rPr lang="en-US" sz="1800" b="1" dirty="0" smtClean="0"/>
            </a:br>
            <a:r>
              <a:rPr lang="en-US" sz="1800" dirty="0" err="1"/>
              <a:t>Dema</a:t>
            </a:r>
            <a:r>
              <a:rPr lang="en-US" sz="1800" dirty="0"/>
              <a:t> Hakim and Allyson Richmond</a:t>
            </a:r>
            <a:endParaRPr lang="en-US" sz="1800" dirty="0"/>
          </a:p>
        </p:txBody>
      </p:sp>
      <p:sp>
        <p:nvSpPr>
          <p:cNvPr id="4" name="Text Placeholder 3"/>
          <p:cNvSpPr>
            <a:spLocks noGrp="1"/>
          </p:cNvSpPr>
          <p:nvPr>
            <p:ph type="body" sz="quarter" idx="10"/>
          </p:nvPr>
        </p:nvSpPr>
        <p:spPr>
          <a:xfrm>
            <a:off x="2529894" y="5034169"/>
            <a:ext cx="5036084" cy="217046"/>
          </a:xfrm>
        </p:spPr>
        <p:txBody>
          <a:bodyPr/>
          <a:lstStyle/>
          <a:p>
            <a:r>
              <a:rPr lang="en-US" dirty="0"/>
              <a:t>Updated: Jan. 2022</a:t>
            </a:r>
          </a:p>
        </p:txBody>
      </p:sp>
      <p:grpSp>
        <p:nvGrpSpPr>
          <p:cNvPr id="6" name="Google Shape;237;p25">
            <a:extLst>
              <a:ext uri="{FF2B5EF4-FFF2-40B4-BE49-F238E27FC236}">
                <a16:creationId xmlns:a16="http://schemas.microsoft.com/office/drawing/2014/main" id="{9EA5C7C8-E06A-6E41-8D28-344607678141}"/>
              </a:ext>
            </a:extLst>
          </p:cNvPr>
          <p:cNvGrpSpPr/>
          <p:nvPr/>
        </p:nvGrpSpPr>
        <p:grpSpPr>
          <a:xfrm>
            <a:off x="8137595" y="3741980"/>
            <a:ext cx="685817" cy="735700"/>
            <a:chOff x="813950" y="2267050"/>
            <a:chExt cx="504500" cy="541075"/>
          </a:xfrm>
        </p:grpSpPr>
        <p:sp>
          <p:nvSpPr>
            <p:cNvPr id="7" name="Google Shape;238;p25">
              <a:extLst>
                <a:ext uri="{FF2B5EF4-FFF2-40B4-BE49-F238E27FC236}">
                  <a16:creationId xmlns:a16="http://schemas.microsoft.com/office/drawing/2014/main" id="{48CC89FF-D15E-2040-B30F-F52FB3BE4F2B}"/>
                </a:ext>
              </a:extLst>
            </p:cNvPr>
            <p:cNvSpPr/>
            <p:nvPr/>
          </p:nvSpPr>
          <p:spPr>
            <a:xfrm>
              <a:off x="1050975" y="2267050"/>
              <a:ext cx="212925" cy="370275"/>
            </a:xfrm>
            <a:custGeom>
              <a:avLst/>
              <a:gdLst/>
              <a:ahLst/>
              <a:cxnLst/>
              <a:rect l="l" t="t" r="r" b="b"/>
              <a:pathLst>
                <a:path w="8517" h="14811" extrusionOk="0">
                  <a:moveTo>
                    <a:pt x="1130" y="1"/>
                  </a:moveTo>
                  <a:cubicBezTo>
                    <a:pt x="825" y="1"/>
                    <a:pt x="636" y="26"/>
                    <a:pt x="636" y="26"/>
                  </a:cubicBezTo>
                  <a:lnTo>
                    <a:pt x="912" y="14709"/>
                  </a:lnTo>
                  <a:lnTo>
                    <a:pt x="912" y="14709"/>
                  </a:lnTo>
                  <a:cubicBezTo>
                    <a:pt x="347" y="14687"/>
                    <a:pt x="123" y="14679"/>
                    <a:pt x="86" y="14679"/>
                  </a:cubicBezTo>
                  <a:cubicBezTo>
                    <a:pt x="0" y="14679"/>
                    <a:pt x="913" y="14721"/>
                    <a:pt x="913" y="14721"/>
                  </a:cubicBezTo>
                  <a:lnTo>
                    <a:pt x="912" y="14709"/>
                  </a:lnTo>
                  <a:lnTo>
                    <a:pt x="912" y="14709"/>
                  </a:lnTo>
                  <a:cubicBezTo>
                    <a:pt x="1403" y="14729"/>
                    <a:pt x="2150" y="14760"/>
                    <a:pt x="3255" y="14806"/>
                  </a:cubicBezTo>
                  <a:cubicBezTo>
                    <a:pt x="3324" y="14809"/>
                    <a:pt x="3392" y="14811"/>
                    <a:pt x="3458" y="14811"/>
                  </a:cubicBezTo>
                  <a:cubicBezTo>
                    <a:pt x="8516" y="14811"/>
                    <a:pt x="6101" y="6491"/>
                    <a:pt x="5449" y="3338"/>
                  </a:cubicBezTo>
                  <a:cubicBezTo>
                    <a:pt x="4832" y="327"/>
                    <a:pt x="2230" y="1"/>
                    <a:pt x="1130" y="1"/>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9;p25">
              <a:extLst>
                <a:ext uri="{FF2B5EF4-FFF2-40B4-BE49-F238E27FC236}">
                  <a16:creationId xmlns:a16="http://schemas.microsoft.com/office/drawing/2014/main" id="{5BF344CA-7D3E-4348-B838-B0B8EE8DB30B}"/>
                </a:ext>
              </a:extLst>
            </p:cNvPr>
            <p:cNvSpPr/>
            <p:nvPr/>
          </p:nvSpPr>
          <p:spPr>
            <a:xfrm>
              <a:off x="1062600" y="2271325"/>
              <a:ext cx="161625" cy="366000"/>
            </a:xfrm>
            <a:custGeom>
              <a:avLst/>
              <a:gdLst/>
              <a:ahLst/>
              <a:cxnLst/>
              <a:rect l="l" t="t" r="r" b="b"/>
              <a:pathLst>
                <a:path w="6465" h="14640" extrusionOk="0">
                  <a:moveTo>
                    <a:pt x="872" y="0"/>
                  </a:moveTo>
                  <a:cubicBezTo>
                    <a:pt x="582" y="0"/>
                    <a:pt x="291" y="26"/>
                    <a:pt x="0" y="78"/>
                  </a:cubicBezTo>
                  <a:cubicBezTo>
                    <a:pt x="196" y="56"/>
                    <a:pt x="392" y="44"/>
                    <a:pt x="587" y="44"/>
                  </a:cubicBezTo>
                  <a:cubicBezTo>
                    <a:pt x="1213" y="44"/>
                    <a:pt x="1834" y="160"/>
                    <a:pt x="2418" y="387"/>
                  </a:cubicBezTo>
                  <a:cubicBezTo>
                    <a:pt x="2790" y="536"/>
                    <a:pt x="3142" y="739"/>
                    <a:pt x="3451" y="994"/>
                  </a:cubicBezTo>
                  <a:cubicBezTo>
                    <a:pt x="3759" y="1261"/>
                    <a:pt x="4026" y="1569"/>
                    <a:pt x="4228" y="1921"/>
                  </a:cubicBezTo>
                  <a:cubicBezTo>
                    <a:pt x="4430" y="2261"/>
                    <a:pt x="4590" y="2634"/>
                    <a:pt x="4696" y="3028"/>
                  </a:cubicBezTo>
                  <a:cubicBezTo>
                    <a:pt x="4750" y="3220"/>
                    <a:pt x="4792" y="3422"/>
                    <a:pt x="4846" y="3625"/>
                  </a:cubicBezTo>
                  <a:lnTo>
                    <a:pt x="5005" y="4200"/>
                  </a:lnTo>
                  <a:cubicBezTo>
                    <a:pt x="5218" y="4998"/>
                    <a:pt x="5431" y="5797"/>
                    <a:pt x="5612" y="6595"/>
                  </a:cubicBezTo>
                  <a:cubicBezTo>
                    <a:pt x="5804" y="7394"/>
                    <a:pt x="5964" y="8193"/>
                    <a:pt x="6081" y="9002"/>
                  </a:cubicBezTo>
                  <a:cubicBezTo>
                    <a:pt x="6209" y="9811"/>
                    <a:pt x="6251" y="10631"/>
                    <a:pt x="6209" y="11451"/>
                  </a:cubicBezTo>
                  <a:cubicBezTo>
                    <a:pt x="6187" y="11856"/>
                    <a:pt x="6113" y="12250"/>
                    <a:pt x="5996" y="12644"/>
                  </a:cubicBezTo>
                  <a:cubicBezTo>
                    <a:pt x="5900" y="13038"/>
                    <a:pt x="5708" y="13400"/>
                    <a:pt x="5453" y="13709"/>
                  </a:cubicBezTo>
                  <a:cubicBezTo>
                    <a:pt x="5186" y="14018"/>
                    <a:pt x="4856" y="14263"/>
                    <a:pt x="4483" y="14412"/>
                  </a:cubicBezTo>
                  <a:lnTo>
                    <a:pt x="4185" y="14507"/>
                  </a:lnTo>
                  <a:cubicBezTo>
                    <a:pt x="4089" y="14529"/>
                    <a:pt x="3994" y="14550"/>
                    <a:pt x="3887" y="14571"/>
                  </a:cubicBezTo>
                  <a:lnTo>
                    <a:pt x="3738" y="14603"/>
                  </a:lnTo>
                  <a:lnTo>
                    <a:pt x="3589" y="14614"/>
                  </a:lnTo>
                  <a:lnTo>
                    <a:pt x="3280" y="14635"/>
                  </a:lnTo>
                  <a:cubicBezTo>
                    <a:pt x="3340" y="14638"/>
                    <a:pt x="3399" y="14640"/>
                    <a:pt x="3458" y="14640"/>
                  </a:cubicBezTo>
                  <a:cubicBezTo>
                    <a:pt x="3814" y="14640"/>
                    <a:pt x="4167" y="14585"/>
                    <a:pt x="4505" y="14475"/>
                  </a:cubicBezTo>
                  <a:cubicBezTo>
                    <a:pt x="4899" y="14337"/>
                    <a:pt x="5261" y="14113"/>
                    <a:pt x="5548" y="13794"/>
                  </a:cubicBezTo>
                  <a:cubicBezTo>
                    <a:pt x="5836" y="13485"/>
                    <a:pt x="6049" y="13112"/>
                    <a:pt x="6177" y="12708"/>
                  </a:cubicBezTo>
                  <a:cubicBezTo>
                    <a:pt x="6304" y="12303"/>
                    <a:pt x="6390" y="11888"/>
                    <a:pt x="6422" y="11473"/>
                  </a:cubicBezTo>
                  <a:cubicBezTo>
                    <a:pt x="6454" y="11057"/>
                    <a:pt x="6464" y="10642"/>
                    <a:pt x="6443" y="10237"/>
                  </a:cubicBezTo>
                  <a:cubicBezTo>
                    <a:pt x="6443" y="10024"/>
                    <a:pt x="6432" y="9811"/>
                    <a:pt x="6400" y="9609"/>
                  </a:cubicBezTo>
                  <a:cubicBezTo>
                    <a:pt x="6379" y="9407"/>
                    <a:pt x="6368" y="9194"/>
                    <a:pt x="6336" y="8991"/>
                  </a:cubicBezTo>
                  <a:cubicBezTo>
                    <a:pt x="6230" y="8171"/>
                    <a:pt x="6070" y="7352"/>
                    <a:pt x="5878" y="6553"/>
                  </a:cubicBezTo>
                  <a:cubicBezTo>
                    <a:pt x="5687" y="5754"/>
                    <a:pt x="5474" y="4956"/>
                    <a:pt x="5250" y="4157"/>
                  </a:cubicBezTo>
                  <a:lnTo>
                    <a:pt x="5090" y="3550"/>
                  </a:lnTo>
                  <a:cubicBezTo>
                    <a:pt x="5037" y="3358"/>
                    <a:pt x="4984" y="3156"/>
                    <a:pt x="4920" y="2954"/>
                  </a:cubicBezTo>
                  <a:cubicBezTo>
                    <a:pt x="4803" y="2549"/>
                    <a:pt x="4633" y="2155"/>
                    <a:pt x="4409" y="1804"/>
                  </a:cubicBezTo>
                  <a:cubicBezTo>
                    <a:pt x="4185" y="1442"/>
                    <a:pt x="3898" y="1122"/>
                    <a:pt x="3568" y="856"/>
                  </a:cubicBezTo>
                  <a:cubicBezTo>
                    <a:pt x="3238" y="600"/>
                    <a:pt x="2865" y="398"/>
                    <a:pt x="2460" y="260"/>
                  </a:cubicBezTo>
                  <a:cubicBezTo>
                    <a:pt x="2066" y="121"/>
                    <a:pt x="1662" y="36"/>
                    <a:pt x="1246" y="15"/>
                  </a:cubicBezTo>
                  <a:cubicBezTo>
                    <a:pt x="1122" y="5"/>
                    <a:pt x="997" y="0"/>
                    <a:pt x="872" y="0"/>
                  </a:cubicBezTo>
                  <a:close/>
                </a:path>
              </a:pathLst>
            </a:custGeom>
            <a:solidFill>
              <a:srgbClr val="1D1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0;p25">
              <a:extLst>
                <a:ext uri="{FF2B5EF4-FFF2-40B4-BE49-F238E27FC236}">
                  <a16:creationId xmlns:a16="http://schemas.microsoft.com/office/drawing/2014/main" id="{451F2AF1-ABDB-CC44-BB46-FAEB68CE83BB}"/>
                </a:ext>
              </a:extLst>
            </p:cNvPr>
            <p:cNvSpPr/>
            <p:nvPr/>
          </p:nvSpPr>
          <p:spPr>
            <a:xfrm>
              <a:off x="876200" y="2267050"/>
              <a:ext cx="208475" cy="370275"/>
            </a:xfrm>
            <a:custGeom>
              <a:avLst/>
              <a:gdLst/>
              <a:ahLst/>
              <a:cxnLst/>
              <a:rect l="l" t="t" r="r" b="b"/>
              <a:pathLst>
                <a:path w="8339" h="14811" extrusionOk="0">
                  <a:moveTo>
                    <a:pt x="7239" y="1"/>
                  </a:moveTo>
                  <a:cubicBezTo>
                    <a:pt x="6162" y="1"/>
                    <a:pt x="3614" y="327"/>
                    <a:pt x="3005" y="3338"/>
                  </a:cubicBezTo>
                  <a:cubicBezTo>
                    <a:pt x="2364" y="6491"/>
                    <a:pt x="1" y="14811"/>
                    <a:pt x="4957" y="14811"/>
                  </a:cubicBezTo>
                  <a:cubicBezTo>
                    <a:pt x="5022" y="14811"/>
                    <a:pt x="5089" y="14809"/>
                    <a:pt x="5156" y="14806"/>
                  </a:cubicBezTo>
                  <a:cubicBezTo>
                    <a:pt x="6236" y="14760"/>
                    <a:pt x="6966" y="14729"/>
                    <a:pt x="7446" y="14709"/>
                  </a:cubicBezTo>
                  <a:lnTo>
                    <a:pt x="7446" y="14709"/>
                  </a:lnTo>
                  <a:lnTo>
                    <a:pt x="7446" y="14721"/>
                  </a:lnTo>
                  <a:cubicBezTo>
                    <a:pt x="7446" y="14721"/>
                    <a:pt x="8339" y="14679"/>
                    <a:pt x="8255" y="14679"/>
                  </a:cubicBezTo>
                  <a:cubicBezTo>
                    <a:pt x="8219" y="14679"/>
                    <a:pt x="8000" y="14687"/>
                    <a:pt x="7446" y="14709"/>
                  </a:cubicBezTo>
                  <a:lnTo>
                    <a:pt x="7446" y="14709"/>
                  </a:lnTo>
                  <a:lnTo>
                    <a:pt x="7723" y="26"/>
                  </a:lnTo>
                  <a:cubicBezTo>
                    <a:pt x="7723" y="26"/>
                    <a:pt x="7537" y="1"/>
                    <a:pt x="7239" y="1"/>
                  </a:cubicBezTo>
                  <a:close/>
                </a:path>
              </a:pathLst>
            </a:custGeom>
            <a:solidFill>
              <a:srgbClr val="1D1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1;p25">
              <a:extLst>
                <a:ext uri="{FF2B5EF4-FFF2-40B4-BE49-F238E27FC236}">
                  <a16:creationId xmlns:a16="http://schemas.microsoft.com/office/drawing/2014/main" id="{ADE0AE0B-1FC8-154B-AEFD-AE246828C059}"/>
                </a:ext>
              </a:extLst>
            </p:cNvPr>
            <p:cNvSpPr/>
            <p:nvPr/>
          </p:nvSpPr>
          <p:spPr>
            <a:xfrm>
              <a:off x="930075" y="2356125"/>
              <a:ext cx="146225" cy="276925"/>
            </a:xfrm>
            <a:custGeom>
              <a:avLst/>
              <a:gdLst/>
              <a:ahLst/>
              <a:cxnLst/>
              <a:rect l="l" t="t" r="r" b="b"/>
              <a:pathLst>
                <a:path w="5849" h="11077" extrusionOk="0">
                  <a:moveTo>
                    <a:pt x="5083" y="0"/>
                  </a:moveTo>
                  <a:cubicBezTo>
                    <a:pt x="4323" y="0"/>
                    <a:pt x="2539" y="247"/>
                    <a:pt x="2107" y="2501"/>
                  </a:cubicBezTo>
                  <a:cubicBezTo>
                    <a:pt x="1665" y="4865"/>
                    <a:pt x="0" y="11076"/>
                    <a:pt x="3476" y="11076"/>
                  </a:cubicBezTo>
                  <a:cubicBezTo>
                    <a:pt x="3523" y="11076"/>
                    <a:pt x="3570" y="11075"/>
                    <a:pt x="3619" y="11073"/>
                  </a:cubicBezTo>
                  <a:cubicBezTo>
                    <a:pt x="4383" y="11040"/>
                    <a:pt x="4899" y="11017"/>
                    <a:pt x="5238" y="11003"/>
                  </a:cubicBezTo>
                  <a:lnTo>
                    <a:pt x="5238" y="11003"/>
                  </a:lnTo>
                  <a:lnTo>
                    <a:pt x="5237" y="11009"/>
                  </a:lnTo>
                  <a:cubicBezTo>
                    <a:pt x="5237" y="11009"/>
                    <a:pt x="5849" y="10980"/>
                    <a:pt x="5809" y="10980"/>
                  </a:cubicBezTo>
                  <a:cubicBezTo>
                    <a:pt x="5790" y="10980"/>
                    <a:pt x="5639" y="10986"/>
                    <a:pt x="5238" y="11003"/>
                  </a:cubicBezTo>
                  <a:lnTo>
                    <a:pt x="5238" y="11003"/>
                  </a:lnTo>
                  <a:lnTo>
                    <a:pt x="5429" y="20"/>
                  </a:lnTo>
                  <a:cubicBezTo>
                    <a:pt x="5429" y="20"/>
                    <a:pt x="5296" y="0"/>
                    <a:pt x="5083" y="0"/>
                  </a:cubicBezTo>
                  <a:close/>
                </a:path>
              </a:pathLst>
            </a:custGeom>
            <a:solidFill>
              <a:srgbClr val="1D1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2;p25">
              <a:extLst>
                <a:ext uri="{FF2B5EF4-FFF2-40B4-BE49-F238E27FC236}">
                  <a16:creationId xmlns:a16="http://schemas.microsoft.com/office/drawing/2014/main" id="{874C0D27-D7C7-9647-A083-AE0FCB2D8A96}"/>
                </a:ext>
              </a:extLst>
            </p:cNvPr>
            <p:cNvSpPr/>
            <p:nvPr/>
          </p:nvSpPr>
          <p:spPr>
            <a:xfrm>
              <a:off x="1066200" y="2356125"/>
              <a:ext cx="146250" cy="276925"/>
            </a:xfrm>
            <a:custGeom>
              <a:avLst/>
              <a:gdLst/>
              <a:ahLst/>
              <a:cxnLst/>
              <a:rect l="l" t="t" r="r" b="b"/>
              <a:pathLst>
                <a:path w="5850" h="11077" extrusionOk="0">
                  <a:moveTo>
                    <a:pt x="767" y="0"/>
                  </a:moveTo>
                  <a:cubicBezTo>
                    <a:pt x="554" y="0"/>
                    <a:pt x="421" y="20"/>
                    <a:pt x="421" y="20"/>
                  </a:cubicBezTo>
                  <a:lnTo>
                    <a:pt x="612" y="11003"/>
                  </a:lnTo>
                  <a:lnTo>
                    <a:pt x="612" y="11003"/>
                  </a:lnTo>
                  <a:cubicBezTo>
                    <a:pt x="209" y="10986"/>
                    <a:pt x="57" y="10980"/>
                    <a:pt x="40" y="10980"/>
                  </a:cubicBezTo>
                  <a:cubicBezTo>
                    <a:pt x="1" y="10980"/>
                    <a:pt x="612" y="11009"/>
                    <a:pt x="612" y="11009"/>
                  </a:cubicBezTo>
                  <a:lnTo>
                    <a:pt x="612" y="11003"/>
                  </a:lnTo>
                  <a:lnTo>
                    <a:pt x="612" y="11003"/>
                  </a:lnTo>
                  <a:cubicBezTo>
                    <a:pt x="949" y="11018"/>
                    <a:pt x="1463" y="11040"/>
                    <a:pt x="2220" y="11073"/>
                  </a:cubicBezTo>
                  <a:cubicBezTo>
                    <a:pt x="2269" y="11075"/>
                    <a:pt x="2317" y="11076"/>
                    <a:pt x="2363" y="11076"/>
                  </a:cubicBezTo>
                  <a:cubicBezTo>
                    <a:pt x="5849" y="11076"/>
                    <a:pt x="4184" y="4865"/>
                    <a:pt x="3733" y="2501"/>
                  </a:cubicBezTo>
                  <a:cubicBezTo>
                    <a:pt x="3308" y="247"/>
                    <a:pt x="1527" y="0"/>
                    <a:pt x="767" y="0"/>
                  </a:cubicBezTo>
                  <a:close/>
                </a:path>
              </a:pathLst>
            </a:custGeom>
            <a:solidFill>
              <a:srgbClr val="1D1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43;p25">
              <a:extLst>
                <a:ext uri="{FF2B5EF4-FFF2-40B4-BE49-F238E27FC236}">
                  <a16:creationId xmlns:a16="http://schemas.microsoft.com/office/drawing/2014/main" id="{2DD0164B-E7D7-274B-AFE3-40625F11F61D}"/>
                </a:ext>
              </a:extLst>
            </p:cNvPr>
            <p:cNvSpPr/>
            <p:nvPr/>
          </p:nvSpPr>
          <p:spPr>
            <a:xfrm>
              <a:off x="914850" y="2271325"/>
              <a:ext cx="158675" cy="366200"/>
            </a:xfrm>
            <a:custGeom>
              <a:avLst/>
              <a:gdLst/>
              <a:ahLst/>
              <a:cxnLst/>
              <a:rect l="l" t="t" r="r" b="b"/>
              <a:pathLst>
                <a:path w="6347" h="14648" extrusionOk="0">
                  <a:moveTo>
                    <a:pt x="5483" y="0"/>
                  </a:moveTo>
                  <a:cubicBezTo>
                    <a:pt x="5360" y="0"/>
                    <a:pt x="5236" y="5"/>
                    <a:pt x="5112" y="15"/>
                  </a:cubicBezTo>
                  <a:cubicBezTo>
                    <a:pt x="4696" y="36"/>
                    <a:pt x="4292" y="121"/>
                    <a:pt x="3898" y="260"/>
                  </a:cubicBezTo>
                  <a:cubicBezTo>
                    <a:pt x="3099" y="547"/>
                    <a:pt x="2428" y="1101"/>
                    <a:pt x="2002" y="1836"/>
                  </a:cubicBezTo>
                  <a:cubicBezTo>
                    <a:pt x="1779" y="2198"/>
                    <a:pt x="1619" y="2581"/>
                    <a:pt x="1502" y="2986"/>
                  </a:cubicBezTo>
                  <a:lnTo>
                    <a:pt x="1182" y="4178"/>
                  </a:lnTo>
                  <a:cubicBezTo>
                    <a:pt x="969" y="4956"/>
                    <a:pt x="746" y="5754"/>
                    <a:pt x="575" y="6553"/>
                  </a:cubicBezTo>
                  <a:cubicBezTo>
                    <a:pt x="394" y="7362"/>
                    <a:pt x="235" y="8171"/>
                    <a:pt x="128" y="8981"/>
                  </a:cubicBezTo>
                  <a:cubicBezTo>
                    <a:pt x="107" y="9194"/>
                    <a:pt x="75" y="9396"/>
                    <a:pt x="64" y="9598"/>
                  </a:cubicBezTo>
                  <a:cubicBezTo>
                    <a:pt x="54" y="9811"/>
                    <a:pt x="22" y="10014"/>
                    <a:pt x="22" y="10216"/>
                  </a:cubicBezTo>
                  <a:cubicBezTo>
                    <a:pt x="0" y="10631"/>
                    <a:pt x="11" y="11047"/>
                    <a:pt x="54" y="11462"/>
                  </a:cubicBezTo>
                  <a:cubicBezTo>
                    <a:pt x="85" y="11877"/>
                    <a:pt x="160" y="12282"/>
                    <a:pt x="288" y="12687"/>
                  </a:cubicBezTo>
                  <a:cubicBezTo>
                    <a:pt x="416" y="13081"/>
                    <a:pt x="618" y="13453"/>
                    <a:pt x="884" y="13783"/>
                  </a:cubicBezTo>
                  <a:cubicBezTo>
                    <a:pt x="1161" y="14092"/>
                    <a:pt x="1523" y="14337"/>
                    <a:pt x="1917" y="14475"/>
                  </a:cubicBezTo>
                  <a:cubicBezTo>
                    <a:pt x="2283" y="14584"/>
                    <a:pt x="2657" y="14647"/>
                    <a:pt x="3041" y="14647"/>
                  </a:cubicBezTo>
                  <a:cubicBezTo>
                    <a:pt x="3071" y="14647"/>
                    <a:pt x="3101" y="14647"/>
                    <a:pt x="3131" y="14646"/>
                  </a:cubicBezTo>
                  <a:lnTo>
                    <a:pt x="2833" y="14614"/>
                  </a:lnTo>
                  <a:lnTo>
                    <a:pt x="2673" y="14603"/>
                  </a:lnTo>
                  <a:lnTo>
                    <a:pt x="2524" y="14571"/>
                  </a:lnTo>
                  <a:cubicBezTo>
                    <a:pt x="2428" y="14550"/>
                    <a:pt x="2322" y="14539"/>
                    <a:pt x="2226" y="14507"/>
                  </a:cubicBezTo>
                  <a:lnTo>
                    <a:pt x="1938" y="14401"/>
                  </a:lnTo>
                  <a:cubicBezTo>
                    <a:pt x="1566" y="14252"/>
                    <a:pt x="1236" y="14007"/>
                    <a:pt x="991" y="13698"/>
                  </a:cubicBezTo>
                  <a:cubicBezTo>
                    <a:pt x="746" y="13379"/>
                    <a:pt x="565" y="13017"/>
                    <a:pt x="458" y="12633"/>
                  </a:cubicBezTo>
                  <a:cubicBezTo>
                    <a:pt x="352" y="12239"/>
                    <a:pt x="288" y="11845"/>
                    <a:pt x="256" y="11441"/>
                  </a:cubicBezTo>
                  <a:cubicBezTo>
                    <a:pt x="224" y="10631"/>
                    <a:pt x="266" y="9822"/>
                    <a:pt x="384" y="9013"/>
                  </a:cubicBezTo>
                  <a:cubicBezTo>
                    <a:pt x="501" y="8214"/>
                    <a:pt x="660" y="7415"/>
                    <a:pt x="842" y="6617"/>
                  </a:cubicBezTo>
                  <a:cubicBezTo>
                    <a:pt x="1012" y="5829"/>
                    <a:pt x="1225" y="5030"/>
                    <a:pt x="1427" y="4242"/>
                  </a:cubicBezTo>
                  <a:lnTo>
                    <a:pt x="1736" y="3049"/>
                  </a:lnTo>
                  <a:cubicBezTo>
                    <a:pt x="1832" y="2666"/>
                    <a:pt x="1981" y="2293"/>
                    <a:pt x="2183" y="1942"/>
                  </a:cubicBezTo>
                  <a:cubicBezTo>
                    <a:pt x="2577" y="1239"/>
                    <a:pt x="3195" y="696"/>
                    <a:pt x="3951" y="387"/>
                  </a:cubicBezTo>
                  <a:cubicBezTo>
                    <a:pt x="4527" y="160"/>
                    <a:pt x="5140" y="44"/>
                    <a:pt x="5762" y="44"/>
                  </a:cubicBezTo>
                  <a:cubicBezTo>
                    <a:pt x="5956" y="44"/>
                    <a:pt x="6152" y="56"/>
                    <a:pt x="6347" y="78"/>
                  </a:cubicBezTo>
                  <a:cubicBezTo>
                    <a:pt x="6056" y="26"/>
                    <a:pt x="5771" y="0"/>
                    <a:pt x="5483"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4;p25">
              <a:extLst>
                <a:ext uri="{FF2B5EF4-FFF2-40B4-BE49-F238E27FC236}">
                  <a16:creationId xmlns:a16="http://schemas.microsoft.com/office/drawing/2014/main" id="{DF3D2167-0E3C-134D-A5BB-02887761CE7C}"/>
                </a:ext>
              </a:extLst>
            </p:cNvPr>
            <p:cNvSpPr/>
            <p:nvPr/>
          </p:nvSpPr>
          <p:spPr>
            <a:xfrm>
              <a:off x="813950" y="2528575"/>
              <a:ext cx="504500" cy="279550"/>
            </a:xfrm>
            <a:custGeom>
              <a:avLst/>
              <a:gdLst/>
              <a:ahLst/>
              <a:cxnLst/>
              <a:rect l="l" t="t" r="r" b="b"/>
              <a:pathLst>
                <a:path w="20180" h="11182" extrusionOk="0">
                  <a:moveTo>
                    <a:pt x="8306" y="1"/>
                  </a:moveTo>
                  <a:cubicBezTo>
                    <a:pt x="8306" y="1"/>
                    <a:pt x="8658" y="2620"/>
                    <a:pt x="7572" y="3419"/>
                  </a:cubicBezTo>
                  <a:cubicBezTo>
                    <a:pt x="6720" y="4026"/>
                    <a:pt x="1875" y="5048"/>
                    <a:pt x="1087" y="7178"/>
                  </a:cubicBezTo>
                  <a:cubicBezTo>
                    <a:pt x="607" y="8477"/>
                    <a:pt x="235" y="9819"/>
                    <a:pt x="0" y="11182"/>
                  </a:cubicBezTo>
                  <a:lnTo>
                    <a:pt x="20180" y="11182"/>
                  </a:lnTo>
                  <a:cubicBezTo>
                    <a:pt x="19935" y="9819"/>
                    <a:pt x="19573" y="8477"/>
                    <a:pt x="19094" y="7178"/>
                  </a:cubicBezTo>
                  <a:cubicBezTo>
                    <a:pt x="18306" y="5048"/>
                    <a:pt x="13460" y="4026"/>
                    <a:pt x="12609" y="3419"/>
                  </a:cubicBezTo>
                  <a:cubicBezTo>
                    <a:pt x="11522" y="2620"/>
                    <a:pt x="11874" y="1"/>
                    <a:pt x="11874" y="1"/>
                  </a:cubicBezTo>
                  <a:lnTo>
                    <a:pt x="11874" y="1"/>
                  </a:lnTo>
                  <a:lnTo>
                    <a:pt x="10085" y="43"/>
                  </a:lnTo>
                  <a:lnTo>
                    <a:pt x="8306" y="1"/>
                  </a:lnTo>
                  <a:close/>
                </a:path>
              </a:pathLst>
            </a:custGeom>
            <a:solidFill>
              <a:srgbClr val="FCE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45;p25">
              <a:extLst>
                <a:ext uri="{FF2B5EF4-FFF2-40B4-BE49-F238E27FC236}">
                  <a16:creationId xmlns:a16="http://schemas.microsoft.com/office/drawing/2014/main" id="{141F6F95-FD90-7540-8E58-D94BCAF73154}"/>
                </a:ext>
              </a:extLst>
            </p:cNvPr>
            <p:cNvSpPr/>
            <p:nvPr/>
          </p:nvSpPr>
          <p:spPr>
            <a:xfrm>
              <a:off x="1021600" y="2528575"/>
              <a:ext cx="97450" cy="73225"/>
            </a:xfrm>
            <a:custGeom>
              <a:avLst/>
              <a:gdLst/>
              <a:ahLst/>
              <a:cxnLst/>
              <a:rect l="l" t="t" r="r" b="b"/>
              <a:pathLst>
                <a:path w="3898" h="2929" extrusionOk="0">
                  <a:moveTo>
                    <a:pt x="0" y="1"/>
                  </a:moveTo>
                  <a:lnTo>
                    <a:pt x="0" y="1"/>
                  </a:lnTo>
                  <a:cubicBezTo>
                    <a:pt x="54" y="405"/>
                    <a:pt x="64" y="810"/>
                    <a:pt x="54" y="1225"/>
                  </a:cubicBezTo>
                  <a:cubicBezTo>
                    <a:pt x="490" y="1619"/>
                    <a:pt x="980" y="1971"/>
                    <a:pt x="1502" y="2258"/>
                  </a:cubicBezTo>
                  <a:cubicBezTo>
                    <a:pt x="2226" y="2673"/>
                    <a:pt x="3057" y="2844"/>
                    <a:pt x="3898" y="2929"/>
                  </a:cubicBezTo>
                  <a:cubicBezTo>
                    <a:pt x="3323" y="1864"/>
                    <a:pt x="3568" y="1"/>
                    <a:pt x="3568" y="1"/>
                  </a:cubicBezTo>
                  <a:lnTo>
                    <a:pt x="3568" y="1"/>
                  </a:lnTo>
                  <a:lnTo>
                    <a:pt x="1789" y="43"/>
                  </a:lnTo>
                  <a:lnTo>
                    <a:pt x="0" y="1"/>
                  </a:lnTo>
                  <a:close/>
                </a:path>
              </a:pathLst>
            </a:custGeom>
            <a:solidFill>
              <a:srgbClr val="F9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46;p25">
              <a:extLst>
                <a:ext uri="{FF2B5EF4-FFF2-40B4-BE49-F238E27FC236}">
                  <a16:creationId xmlns:a16="http://schemas.microsoft.com/office/drawing/2014/main" id="{14D5443D-28E1-3C4C-9336-1DDAAAEE8EE3}"/>
                </a:ext>
              </a:extLst>
            </p:cNvPr>
            <p:cNvSpPr/>
            <p:nvPr/>
          </p:nvSpPr>
          <p:spPr>
            <a:xfrm>
              <a:off x="882625" y="2657425"/>
              <a:ext cx="364475" cy="150700"/>
            </a:xfrm>
            <a:custGeom>
              <a:avLst/>
              <a:gdLst/>
              <a:ahLst/>
              <a:cxnLst/>
              <a:rect l="l" t="t" r="r" b="b"/>
              <a:pathLst>
                <a:path w="14579" h="6028" extrusionOk="0">
                  <a:moveTo>
                    <a:pt x="405" y="1"/>
                  </a:moveTo>
                  <a:cubicBezTo>
                    <a:pt x="267" y="75"/>
                    <a:pt x="129" y="150"/>
                    <a:pt x="1" y="224"/>
                  </a:cubicBezTo>
                  <a:cubicBezTo>
                    <a:pt x="405" y="1278"/>
                    <a:pt x="618" y="2407"/>
                    <a:pt x="608" y="3547"/>
                  </a:cubicBezTo>
                  <a:cubicBezTo>
                    <a:pt x="608" y="4377"/>
                    <a:pt x="501" y="5218"/>
                    <a:pt x="278" y="6028"/>
                  </a:cubicBezTo>
                  <a:lnTo>
                    <a:pt x="14270" y="6028"/>
                  </a:lnTo>
                  <a:cubicBezTo>
                    <a:pt x="14057" y="5229"/>
                    <a:pt x="13951" y="4409"/>
                    <a:pt x="13961" y="3589"/>
                  </a:cubicBezTo>
                  <a:cubicBezTo>
                    <a:pt x="13940" y="2450"/>
                    <a:pt x="14153" y="1310"/>
                    <a:pt x="14579" y="245"/>
                  </a:cubicBezTo>
                  <a:cubicBezTo>
                    <a:pt x="14430" y="160"/>
                    <a:pt x="14281" y="86"/>
                    <a:pt x="14132" y="1"/>
                  </a:cubicBezTo>
                  <a:cubicBezTo>
                    <a:pt x="13163" y="1566"/>
                    <a:pt x="10458" y="2695"/>
                    <a:pt x="7263" y="2695"/>
                  </a:cubicBezTo>
                  <a:cubicBezTo>
                    <a:pt x="4079" y="2695"/>
                    <a:pt x="1374" y="1566"/>
                    <a:pt x="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47;p25">
              <a:extLst>
                <a:ext uri="{FF2B5EF4-FFF2-40B4-BE49-F238E27FC236}">
                  <a16:creationId xmlns:a16="http://schemas.microsoft.com/office/drawing/2014/main" id="{0095FB4C-0BC1-4142-9FD3-4ACFA02F7535}"/>
                </a:ext>
              </a:extLst>
            </p:cNvPr>
            <p:cNvSpPr/>
            <p:nvPr/>
          </p:nvSpPr>
          <p:spPr>
            <a:xfrm>
              <a:off x="958500" y="2622550"/>
              <a:ext cx="15725" cy="15725"/>
            </a:xfrm>
            <a:custGeom>
              <a:avLst/>
              <a:gdLst/>
              <a:ahLst/>
              <a:cxnLst/>
              <a:rect l="l" t="t" r="r" b="b"/>
              <a:pathLst>
                <a:path w="629" h="629" extrusionOk="0">
                  <a:moveTo>
                    <a:pt x="320" y="1"/>
                  </a:moveTo>
                  <a:cubicBezTo>
                    <a:pt x="139" y="1"/>
                    <a:pt x="1" y="139"/>
                    <a:pt x="1" y="320"/>
                  </a:cubicBezTo>
                  <a:cubicBezTo>
                    <a:pt x="1" y="490"/>
                    <a:pt x="139" y="629"/>
                    <a:pt x="320" y="629"/>
                  </a:cubicBezTo>
                  <a:cubicBezTo>
                    <a:pt x="491" y="629"/>
                    <a:pt x="629" y="490"/>
                    <a:pt x="629" y="320"/>
                  </a:cubicBezTo>
                  <a:cubicBezTo>
                    <a:pt x="629" y="139"/>
                    <a:pt x="491" y="1"/>
                    <a:pt x="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8;p25">
              <a:extLst>
                <a:ext uri="{FF2B5EF4-FFF2-40B4-BE49-F238E27FC236}">
                  <a16:creationId xmlns:a16="http://schemas.microsoft.com/office/drawing/2014/main" id="{EBECEA83-A99B-D840-8CC0-55180A4AEE85}"/>
                </a:ext>
              </a:extLst>
            </p:cNvPr>
            <p:cNvSpPr/>
            <p:nvPr/>
          </p:nvSpPr>
          <p:spPr>
            <a:xfrm>
              <a:off x="1135000" y="2614825"/>
              <a:ext cx="15750" cy="16000"/>
            </a:xfrm>
            <a:custGeom>
              <a:avLst/>
              <a:gdLst/>
              <a:ahLst/>
              <a:cxnLst/>
              <a:rect l="l" t="t" r="r" b="b"/>
              <a:pathLst>
                <a:path w="630" h="640" extrusionOk="0">
                  <a:moveTo>
                    <a:pt x="310" y="1"/>
                  </a:moveTo>
                  <a:cubicBezTo>
                    <a:pt x="139" y="1"/>
                    <a:pt x="1" y="150"/>
                    <a:pt x="1" y="320"/>
                  </a:cubicBezTo>
                  <a:cubicBezTo>
                    <a:pt x="1" y="491"/>
                    <a:pt x="139" y="640"/>
                    <a:pt x="310" y="640"/>
                  </a:cubicBezTo>
                  <a:cubicBezTo>
                    <a:pt x="491" y="640"/>
                    <a:pt x="629" y="491"/>
                    <a:pt x="629" y="320"/>
                  </a:cubicBezTo>
                  <a:cubicBezTo>
                    <a:pt x="629" y="150"/>
                    <a:pt x="491"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9;p25">
              <a:extLst>
                <a:ext uri="{FF2B5EF4-FFF2-40B4-BE49-F238E27FC236}">
                  <a16:creationId xmlns:a16="http://schemas.microsoft.com/office/drawing/2014/main" id="{C0FAEF7B-8422-7C4D-B913-46D75B6C84C6}"/>
                </a:ext>
              </a:extLst>
            </p:cNvPr>
            <p:cNvSpPr/>
            <p:nvPr/>
          </p:nvSpPr>
          <p:spPr>
            <a:xfrm>
              <a:off x="1124100" y="2632675"/>
              <a:ext cx="15725" cy="15725"/>
            </a:xfrm>
            <a:custGeom>
              <a:avLst/>
              <a:gdLst/>
              <a:ahLst/>
              <a:cxnLst/>
              <a:rect l="l" t="t" r="r" b="b"/>
              <a:pathLst>
                <a:path w="629" h="629" extrusionOk="0">
                  <a:moveTo>
                    <a:pt x="309" y="0"/>
                  </a:moveTo>
                  <a:cubicBezTo>
                    <a:pt x="139" y="0"/>
                    <a:pt x="0" y="149"/>
                    <a:pt x="0" y="320"/>
                  </a:cubicBezTo>
                  <a:cubicBezTo>
                    <a:pt x="0" y="490"/>
                    <a:pt x="139" y="628"/>
                    <a:pt x="309" y="628"/>
                  </a:cubicBezTo>
                  <a:cubicBezTo>
                    <a:pt x="479" y="628"/>
                    <a:pt x="629" y="490"/>
                    <a:pt x="629" y="320"/>
                  </a:cubicBezTo>
                  <a:cubicBezTo>
                    <a:pt x="629" y="149"/>
                    <a:pt x="479"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0;p25">
              <a:extLst>
                <a:ext uri="{FF2B5EF4-FFF2-40B4-BE49-F238E27FC236}">
                  <a16:creationId xmlns:a16="http://schemas.microsoft.com/office/drawing/2014/main" id="{23A1C1CD-45F8-5B45-BA82-70BB70D0AA82}"/>
                </a:ext>
              </a:extLst>
            </p:cNvPr>
            <p:cNvSpPr/>
            <p:nvPr/>
          </p:nvSpPr>
          <p:spPr>
            <a:xfrm>
              <a:off x="1110525" y="2647050"/>
              <a:ext cx="15725" cy="15725"/>
            </a:xfrm>
            <a:custGeom>
              <a:avLst/>
              <a:gdLst/>
              <a:ahLst/>
              <a:cxnLst/>
              <a:rect l="l" t="t" r="r" b="b"/>
              <a:pathLst>
                <a:path w="629" h="629" extrusionOk="0">
                  <a:moveTo>
                    <a:pt x="320" y="0"/>
                  </a:moveTo>
                  <a:cubicBezTo>
                    <a:pt x="139" y="0"/>
                    <a:pt x="0" y="139"/>
                    <a:pt x="0" y="320"/>
                  </a:cubicBezTo>
                  <a:cubicBezTo>
                    <a:pt x="0" y="490"/>
                    <a:pt x="139" y="629"/>
                    <a:pt x="320" y="629"/>
                  </a:cubicBezTo>
                  <a:cubicBezTo>
                    <a:pt x="490" y="629"/>
                    <a:pt x="628" y="490"/>
                    <a:pt x="628" y="320"/>
                  </a:cubicBezTo>
                  <a:cubicBezTo>
                    <a:pt x="628" y="139"/>
                    <a:pt x="490" y="0"/>
                    <a:pt x="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1;p25">
              <a:extLst>
                <a:ext uri="{FF2B5EF4-FFF2-40B4-BE49-F238E27FC236}">
                  <a16:creationId xmlns:a16="http://schemas.microsoft.com/office/drawing/2014/main" id="{6A276B21-7358-BD42-969B-9ED21E76025B}"/>
                </a:ext>
              </a:extLst>
            </p:cNvPr>
            <p:cNvSpPr/>
            <p:nvPr/>
          </p:nvSpPr>
          <p:spPr>
            <a:xfrm>
              <a:off x="1092675" y="2660350"/>
              <a:ext cx="16000" cy="15725"/>
            </a:xfrm>
            <a:custGeom>
              <a:avLst/>
              <a:gdLst/>
              <a:ahLst/>
              <a:cxnLst/>
              <a:rect l="l" t="t" r="r" b="b"/>
              <a:pathLst>
                <a:path w="640" h="629" extrusionOk="0">
                  <a:moveTo>
                    <a:pt x="320" y="1"/>
                  </a:moveTo>
                  <a:cubicBezTo>
                    <a:pt x="150" y="1"/>
                    <a:pt x="1" y="139"/>
                    <a:pt x="1" y="320"/>
                  </a:cubicBezTo>
                  <a:cubicBezTo>
                    <a:pt x="1" y="491"/>
                    <a:pt x="150" y="629"/>
                    <a:pt x="320" y="629"/>
                  </a:cubicBezTo>
                  <a:cubicBezTo>
                    <a:pt x="491" y="629"/>
                    <a:pt x="640" y="491"/>
                    <a:pt x="640" y="320"/>
                  </a:cubicBezTo>
                  <a:cubicBezTo>
                    <a:pt x="640" y="139"/>
                    <a:pt x="491" y="1"/>
                    <a:pt x="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p25">
              <a:extLst>
                <a:ext uri="{FF2B5EF4-FFF2-40B4-BE49-F238E27FC236}">
                  <a16:creationId xmlns:a16="http://schemas.microsoft.com/office/drawing/2014/main" id="{AF5F7D77-7DA0-CF46-9147-A5B40B124B28}"/>
                </a:ext>
              </a:extLst>
            </p:cNvPr>
            <p:cNvSpPr/>
            <p:nvPr/>
          </p:nvSpPr>
          <p:spPr>
            <a:xfrm>
              <a:off x="1073775" y="2669150"/>
              <a:ext cx="16000" cy="15975"/>
            </a:xfrm>
            <a:custGeom>
              <a:avLst/>
              <a:gdLst/>
              <a:ahLst/>
              <a:cxnLst/>
              <a:rect l="l" t="t" r="r" b="b"/>
              <a:pathLst>
                <a:path w="640" h="639" extrusionOk="0">
                  <a:moveTo>
                    <a:pt x="320" y="0"/>
                  </a:moveTo>
                  <a:cubicBezTo>
                    <a:pt x="150" y="0"/>
                    <a:pt x="1" y="139"/>
                    <a:pt x="1" y="320"/>
                  </a:cubicBezTo>
                  <a:cubicBezTo>
                    <a:pt x="1" y="490"/>
                    <a:pt x="150" y="639"/>
                    <a:pt x="320" y="639"/>
                  </a:cubicBezTo>
                  <a:cubicBezTo>
                    <a:pt x="501" y="639"/>
                    <a:pt x="640" y="490"/>
                    <a:pt x="640" y="320"/>
                  </a:cubicBezTo>
                  <a:cubicBezTo>
                    <a:pt x="640" y="139"/>
                    <a:pt x="501" y="0"/>
                    <a:pt x="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3;p25">
              <a:extLst>
                <a:ext uri="{FF2B5EF4-FFF2-40B4-BE49-F238E27FC236}">
                  <a16:creationId xmlns:a16="http://schemas.microsoft.com/office/drawing/2014/main" id="{6E5EA91B-2595-8743-BC7A-774AF545DCA9}"/>
                </a:ext>
              </a:extLst>
            </p:cNvPr>
            <p:cNvSpPr/>
            <p:nvPr/>
          </p:nvSpPr>
          <p:spPr>
            <a:xfrm>
              <a:off x="1052750" y="2671525"/>
              <a:ext cx="16000" cy="15750"/>
            </a:xfrm>
            <a:custGeom>
              <a:avLst/>
              <a:gdLst/>
              <a:ahLst/>
              <a:cxnLst/>
              <a:rect l="l" t="t" r="r" b="b"/>
              <a:pathLst>
                <a:path w="640" h="630" extrusionOk="0">
                  <a:moveTo>
                    <a:pt x="320" y="1"/>
                  </a:moveTo>
                  <a:cubicBezTo>
                    <a:pt x="149" y="1"/>
                    <a:pt x="0" y="139"/>
                    <a:pt x="0" y="320"/>
                  </a:cubicBezTo>
                  <a:cubicBezTo>
                    <a:pt x="0" y="491"/>
                    <a:pt x="149" y="629"/>
                    <a:pt x="320" y="629"/>
                  </a:cubicBezTo>
                  <a:cubicBezTo>
                    <a:pt x="490" y="629"/>
                    <a:pt x="639" y="491"/>
                    <a:pt x="639" y="320"/>
                  </a:cubicBezTo>
                  <a:cubicBezTo>
                    <a:pt x="639" y="139"/>
                    <a:pt x="490" y="1"/>
                    <a:pt x="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4;p25">
              <a:extLst>
                <a:ext uri="{FF2B5EF4-FFF2-40B4-BE49-F238E27FC236}">
                  <a16:creationId xmlns:a16="http://schemas.microsoft.com/office/drawing/2014/main" id="{052FABC8-FF18-4948-81CA-251103716BD6}"/>
                </a:ext>
              </a:extLst>
            </p:cNvPr>
            <p:cNvSpPr/>
            <p:nvPr/>
          </p:nvSpPr>
          <p:spPr>
            <a:xfrm>
              <a:off x="1031725" y="2668075"/>
              <a:ext cx="15725" cy="15725"/>
            </a:xfrm>
            <a:custGeom>
              <a:avLst/>
              <a:gdLst/>
              <a:ahLst/>
              <a:cxnLst/>
              <a:rect l="l" t="t" r="r" b="b"/>
              <a:pathLst>
                <a:path w="629" h="629" extrusionOk="0">
                  <a:moveTo>
                    <a:pt x="320" y="0"/>
                  </a:moveTo>
                  <a:cubicBezTo>
                    <a:pt x="139" y="0"/>
                    <a:pt x="0" y="139"/>
                    <a:pt x="0" y="320"/>
                  </a:cubicBezTo>
                  <a:cubicBezTo>
                    <a:pt x="0" y="490"/>
                    <a:pt x="139" y="629"/>
                    <a:pt x="320" y="629"/>
                  </a:cubicBezTo>
                  <a:cubicBezTo>
                    <a:pt x="490" y="629"/>
                    <a:pt x="628" y="490"/>
                    <a:pt x="628" y="320"/>
                  </a:cubicBezTo>
                  <a:cubicBezTo>
                    <a:pt x="628" y="139"/>
                    <a:pt x="490" y="0"/>
                    <a:pt x="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5;p25">
              <a:extLst>
                <a:ext uri="{FF2B5EF4-FFF2-40B4-BE49-F238E27FC236}">
                  <a16:creationId xmlns:a16="http://schemas.microsoft.com/office/drawing/2014/main" id="{5E5A7A34-4A5E-E344-BB9C-FFF8C3A46DFF}"/>
                </a:ext>
              </a:extLst>
            </p:cNvPr>
            <p:cNvSpPr/>
            <p:nvPr/>
          </p:nvSpPr>
          <p:spPr>
            <a:xfrm>
              <a:off x="1009625" y="2662475"/>
              <a:ext cx="15725" cy="15750"/>
            </a:xfrm>
            <a:custGeom>
              <a:avLst/>
              <a:gdLst/>
              <a:ahLst/>
              <a:cxnLst/>
              <a:rect l="l" t="t" r="r" b="b"/>
              <a:pathLst>
                <a:path w="629" h="630" extrusionOk="0">
                  <a:moveTo>
                    <a:pt x="309" y="1"/>
                  </a:moveTo>
                  <a:cubicBezTo>
                    <a:pt x="139" y="1"/>
                    <a:pt x="0" y="139"/>
                    <a:pt x="0" y="320"/>
                  </a:cubicBezTo>
                  <a:cubicBezTo>
                    <a:pt x="0" y="491"/>
                    <a:pt x="139" y="629"/>
                    <a:pt x="309" y="629"/>
                  </a:cubicBezTo>
                  <a:cubicBezTo>
                    <a:pt x="490" y="629"/>
                    <a:pt x="629" y="491"/>
                    <a:pt x="629" y="320"/>
                  </a:cubicBezTo>
                  <a:cubicBezTo>
                    <a:pt x="629" y="139"/>
                    <a:pt x="490"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6;p25">
              <a:extLst>
                <a:ext uri="{FF2B5EF4-FFF2-40B4-BE49-F238E27FC236}">
                  <a16:creationId xmlns:a16="http://schemas.microsoft.com/office/drawing/2014/main" id="{29B8B600-4BE7-304C-8173-06C054B1180D}"/>
                </a:ext>
              </a:extLst>
            </p:cNvPr>
            <p:cNvSpPr/>
            <p:nvPr/>
          </p:nvSpPr>
          <p:spPr>
            <a:xfrm>
              <a:off x="988575" y="2652625"/>
              <a:ext cx="15750" cy="15750"/>
            </a:xfrm>
            <a:custGeom>
              <a:avLst/>
              <a:gdLst/>
              <a:ahLst/>
              <a:cxnLst/>
              <a:rect l="l" t="t" r="r" b="b"/>
              <a:pathLst>
                <a:path w="630" h="630" extrusionOk="0">
                  <a:moveTo>
                    <a:pt x="310" y="1"/>
                  </a:moveTo>
                  <a:cubicBezTo>
                    <a:pt x="139" y="1"/>
                    <a:pt x="1" y="139"/>
                    <a:pt x="1" y="310"/>
                  </a:cubicBezTo>
                  <a:cubicBezTo>
                    <a:pt x="1" y="491"/>
                    <a:pt x="139" y="629"/>
                    <a:pt x="310" y="629"/>
                  </a:cubicBezTo>
                  <a:cubicBezTo>
                    <a:pt x="491" y="629"/>
                    <a:pt x="629" y="491"/>
                    <a:pt x="629" y="310"/>
                  </a:cubicBezTo>
                  <a:cubicBezTo>
                    <a:pt x="629" y="139"/>
                    <a:pt x="491"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7;p25">
              <a:extLst>
                <a:ext uri="{FF2B5EF4-FFF2-40B4-BE49-F238E27FC236}">
                  <a16:creationId xmlns:a16="http://schemas.microsoft.com/office/drawing/2014/main" id="{A7D2DB25-CC76-284E-81F2-03580B86EB27}"/>
                </a:ext>
              </a:extLst>
            </p:cNvPr>
            <p:cNvSpPr/>
            <p:nvPr/>
          </p:nvSpPr>
          <p:spPr>
            <a:xfrm>
              <a:off x="971825" y="2638250"/>
              <a:ext cx="15725" cy="15750"/>
            </a:xfrm>
            <a:custGeom>
              <a:avLst/>
              <a:gdLst/>
              <a:ahLst/>
              <a:cxnLst/>
              <a:rect l="l" t="t" r="r" b="b"/>
              <a:pathLst>
                <a:path w="629" h="630" extrusionOk="0">
                  <a:moveTo>
                    <a:pt x="320" y="1"/>
                  </a:moveTo>
                  <a:cubicBezTo>
                    <a:pt x="139" y="1"/>
                    <a:pt x="0" y="139"/>
                    <a:pt x="0" y="320"/>
                  </a:cubicBezTo>
                  <a:cubicBezTo>
                    <a:pt x="0" y="491"/>
                    <a:pt x="139" y="629"/>
                    <a:pt x="320" y="629"/>
                  </a:cubicBezTo>
                  <a:cubicBezTo>
                    <a:pt x="490" y="629"/>
                    <a:pt x="628" y="491"/>
                    <a:pt x="628" y="320"/>
                  </a:cubicBezTo>
                  <a:cubicBezTo>
                    <a:pt x="628" y="139"/>
                    <a:pt x="490" y="1"/>
                    <a:pt x="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8;p25">
              <a:extLst>
                <a:ext uri="{FF2B5EF4-FFF2-40B4-BE49-F238E27FC236}">
                  <a16:creationId xmlns:a16="http://schemas.microsoft.com/office/drawing/2014/main" id="{450243DF-C7B9-7348-99D8-D9EEC8E7BBFD}"/>
                </a:ext>
              </a:extLst>
            </p:cNvPr>
            <p:cNvSpPr/>
            <p:nvPr/>
          </p:nvSpPr>
          <p:spPr>
            <a:xfrm>
              <a:off x="1133675" y="2408925"/>
              <a:ext cx="52475" cy="59875"/>
            </a:xfrm>
            <a:custGeom>
              <a:avLst/>
              <a:gdLst/>
              <a:ahLst/>
              <a:cxnLst/>
              <a:rect l="l" t="t" r="r" b="b"/>
              <a:pathLst>
                <a:path w="2099" h="2395" extrusionOk="0">
                  <a:moveTo>
                    <a:pt x="1078" y="0"/>
                  </a:moveTo>
                  <a:cubicBezTo>
                    <a:pt x="836" y="0"/>
                    <a:pt x="477" y="110"/>
                    <a:pt x="288" y="697"/>
                  </a:cubicBezTo>
                  <a:cubicBezTo>
                    <a:pt x="1" y="1603"/>
                    <a:pt x="277" y="2284"/>
                    <a:pt x="799" y="2369"/>
                  </a:cubicBezTo>
                  <a:cubicBezTo>
                    <a:pt x="858" y="2387"/>
                    <a:pt x="917" y="2395"/>
                    <a:pt x="977" y="2395"/>
                  </a:cubicBezTo>
                  <a:cubicBezTo>
                    <a:pt x="1430" y="2395"/>
                    <a:pt x="1867" y="1899"/>
                    <a:pt x="1971" y="1070"/>
                  </a:cubicBezTo>
                  <a:cubicBezTo>
                    <a:pt x="2098" y="144"/>
                    <a:pt x="1385" y="59"/>
                    <a:pt x="1321" y="37"/>
                  </a:cubicBezTo>
                  <a:cubicBezTo>
                    <a:pt x="1299" y="30"/>
                    <a:pt x="1205" y="0"/>
                    <a:pt x="1078" y="0"/>
                  </a:cubicBezTo>
                  <a:close/>
                </a:path>
              </a:pathLst>
            </a:custGeom>
            <a:solidFill>
              <a:srgbClr val="F9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9;p25">
              <a:extLst>
                <a:ext uri="{FF2B5EF4-FFF2-40B4-BE49-F238E27FC236}">
                  <a16:creationId xmlns:a16="http://schemas.microsoft.com/office/drawing/2014/main" id="{43B78FD9-A278-2643-B2C6-124313B2CDBB}"/>
                </a:ext>
              </a:extLst>
            </p:cNvPr>
            <p:cNvSpPr/>
            <p:nvPr/>
          </p:nvSpPr>
          <p:spPr>
            <a:xfrm>
              <a:off x="948400" y="2408925"/>
              <a:ext cx="52450" cy="59875"/>
            </a:xfrm>
            <a:custGeom>
              <a:avLst/>
              <a:gdLst/>
              <a:ahLst/>
              <a:cxnLst/>
              <a:rect l="l" t="t" r="r" b="b"/>
              <a:pathLst>
                <a:path w="2098" h="2395" extrusionOk="0">
                  <a:moveTo>
                    <a:pt x="1020" y="0"/>
                  </a:moveTo>
                  <a:cubicBezTo>
                    <a:pt x="894" y="0"/>
                    <a:pt x="799" y="30"/>
                    <a:pt x="777" y="37"/>
                  </a:cubicBezTo>
                  <a:cubicBezTo>
                    <a:pt x="713" y="59"/>
                    <a:pt x="0" y="144"/>
                    <a:pt x="128" y="1070"/>
                  </a:cubicBezTo>
                  <a:cubicBezTo>
                    <a:pt x="231" y="1899"/>
                    <a:pt x="668" y="2395"/>
                    <a:pt x="1122" y="2395"/>
                  </a:cubicBezTo>
                  <a:cubicBezTo>
                    <a:pt x="1181" y="2395"/>
                    <a:pt x="1240" y="2387"/>
                    <a:pt x="1299" y="2369"/>
                  </a:cubicBezTo>
                  <a:cubicBezTo>
                    <a:pt x="1832" y="2284"/>
                    <a:pt x="2098" y="1603"/>
                    <a:pt x="1810" y="697"/>
                  </a:cubicBezTo>
                  <a:cubicBezTo>
                    <a:pt x="1621" y="110"/>
                    <a:pt x="1262" y="0"/>
                    <a:pt x="1020" y="0"/>
                  </a:cubicBezTo>
                  <a:close/>
                </a:path>
              </a:pathLst>
            </a:custGeom>
            <a:solidFill>
              <a:srgbClr val="F9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0;p25">
              <a:extLst>
                <a:ext uri="{FF2B5EF4-FFF2-40B4-BE49-F238E27FC236}">
                  <a16:creationId xmlns:a16="http://schemas.microsoft.com/office/drawing/2014/main" id="{916229A0-E618-C54A-B7C1-7EF90B781BC9}"/>
                </a:ext>
              </a:extLst>
            </p:cNvPr>
            <p:cNvSpPr/>
            <p:nvPr/>
          </p:nvSpPr>
          <p:spPr>
            <a:xfrm>
              <a:off x="970175" y="2299400"/>
              <a:ext cx="197900" cy="251175"/>
            </a:xfrm>
            <a:custGeom>
              <a:avLst/>
              <a:gdLst/>
              <a:ahLst/>
              <a:cxnLst/>
              <a:rect l="l" t="t" r="r" b="b"/>
              <a:pathLst>
                <a:path w="7916" h="10047" extrusionOk="0">
                  <a:moveTo>
                    <a:pt x="3718" y="1"/>
                  </a:moveTo>
                  <a:cubicBezTo>
                    <a:pt x="2943" y="1"/>
                    <a:pt x="658" y="276"/>
                    <a:pt x="343" y="3673"/>
                  </a:cubicBezTo>
                  <a:cubicBezTo>
                    <a:pt x="1" y="7511"/>
                    <a:pt x="1649" y="10046"/>
                    <a:pt x="3783" y="10046"/>
                  </a:cubicBezTo>
                  <a:cubicBezTo>
                    <a:pt x="3839" y="10046"/>
                    <a:pt x="3896" y="10044"/>
                    <a:pt x="3953" y="10041"/>
                  </a:cubicBezTo>
                  <a:cubicBezTo>
                    <a:pt x="4010" y="10044"/>
                    <a:pt x="4067" y="10046"/>
                    <a:pt x="4123" y="10046"/>
                  </a:cubicBezTo>
                  <a:cubicBezTo>
                    <a:pt x="6257" y="10046"/>
                    <a:pt x="7916" y="7511"/>
                    <a:pt x="7563" y="3673"/>
                  </a:cubicBezTo>
                  <a:cubicBezTo>
                    <a:pt x="7257" y="276"/>
                    <a:pt x="4973" y="1"/>
                    <a:pt x="4192" y="1"/>
                  </a:cubicBezTo>
                  <a:cubicBezTo>
                    <a:pt x="4074" y="1"/>
                    <a:pt x="3991" y="7"/>
                    <a:pt x="3953" y="10"/>
                  </a:cubicBezTo>
                  <a:cubicBezTo>
                    <a:pt x="3917" y="7"/>
                    <a:pt x="3834" y="1"/>
                    <a:pt x="3718" y="1"/>
                  </a:cubicBezTo>
                  <a:close/>
                </a:path>
              </a:pathLst>
            </a:custGeom>
            <a:solidFill>
              <a:srgbClr val="FCE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1;p25">
              <a:extLst>
                <a:ext uri="{FF2B5EF4-FFF2-40B4-BE49-F238E27FC236}">
                  <a16:creationId xmlns:a16="http://schemas.microsoft.com/office/drawing/2014/main" id="{E3CFDA11-F609-5A48-8DE3-E7B19F833A47}"/>
                </a:ext>
              </a:extLst>
            </p:cNvPr>
            <p:cNvSpPr/>
            <p:nvPr/>
          </p:nvSpPr>
          <p:spPr>
            <a:xfrm>
              <a:off x="976350" y="2279900"/>
              <a:ext cx="187325" cy="118525"/>
            </a:xfrm>
            <a:custGeom>
              <a:avLst/>
              <a:gdLst/>
              <a:ahLst/>
              <a:cxnLst/>
              <a:rect l="l" t="t" r="r" b="b"/>
              <a:pathLst>
                <a:path w="7493" h="4741" extrusionOk="0">
                  <a:moveTo>
                    <a:pt x="4015" y="1248"/>
                  </a:moveTo>
                  <a:lnTo>
                    <a:pt x="4015" y="1248"/>
                  </a:lnTo>
                  <a:cubicBezTo>
                    <a:pt x="4047" y="1375"/>
                    <a:pt x="4079" y="1503"/>
                    <a:pt x="4100" y="1631"/>
                  </a:cubicBezTo>
                  <a:cubicBezTo>
                    <a:pt x="4047" y="1397"/>
                    <a:pt x="4015" y="1248"/>
                    <a:pt x="4015" y="1248"/>
                  </a:cubicBezTo>
                  <a:close/>
                  <a:moveTo>
                    <a:pt x="3837" y="1"/>
                  </a:moveTo>
                  <a:cubicBezTo>
                    <a:pt x="3729" y="1"/>
                    <a:pt x="3618" y="4"/>
                    <a:pt x="3504" y="12"/>
                  </a:cubicBezTo>
                  <a:cubicBezTo>
                    <a:pt x="3504" y="12"/>
                    <a:pt x="0" y="55"/>
                    <a:pt x="96" y="4442"/>
                  </a:cubicBezTo>
                  <a:cubicBezTo>
                    <a:pt x="96" y="4442"/>
                    <a:pt x="117" y="4485"/>
                    <a:pt x="724" y="4549"/>
                  </a:cubicBezTo>
                  <a:cubicBezTo>
                    <a:pt x="777" y="3782"/>
                    <a:pt x="1310" y="2525"/>
                    <a:pt x="1842" y="1897"/>
                  </a:cubicBezTo>
                  <a:lnTo>
                    <a:pt x="1842" y="1897"/>
                  </a:lnTo>
                  <a:cubicBezTo>
                    <a:pt x="1842" y="1897"/>
                    <a:pt x="1353" y="3452"/>
                    <a:pt x="1289" y="4591"/>
                  </a:cubicBezTo>
                  <a:cubicBezTo>
                    <a:pt x="2183" y="4687"/>
                    <a:pt x="3088" y="4740"/>
                    <a:pt x="3983" y="4740"/>
                  </a:cubicBezTo>
                  <a:cubicBezTo>
                    <a:pt x="4185" y="4048"/>
                    <a:pt x="4249" y="2568"/>
                    <a:pt x="4100" y="1631"/>
                  </a:cubicBezTo>
                  <a:lnTo>
                    <a:pt x="4100" y="1631"/>
                  </a:lnTo>
                  <a:cubicBezTo>
                    <a:pt x="4228" y="2302"/>
                    <a:pt x="4494" y="3676"/>
                    <a:pt x="4462" y="4740"/>
                  </a:cubicBezTo>
                  <a:cubicBezTo>
                    <a:pt x="5207" y="4730"/>
                    <a:pt x="5953" y="4666"/>
                    <a:pt x="6698" y="4549"/>
                  </a:cubicBezTo>
                  <a:cubicBezTo>
                    <a:pt x="6698" y="3963"/>
                    <a:pt x="6634" y="2888"/>
                    <a:pt x="6219" y="1940"/>
                  </a:cubicBezTo>
                  <a:lnTo>
                    <a:pt x="6219" y="1940"/>
                  </a:lnTo>
                  <a:cubicBezTo>
                    <a:pt x="6613" y="2738"/>
                    <a:pt x="6847" y="3612"/>
                    <a:pt x="6911" y="4506"/>
                  </a:cubicBezTo>
                  <a:cubicBezTo>
                    <a:pt x="7018" y="4485"/>
                    <a:pt x="7124" y="4453"/>
                    <a:pt x="7241" y="4432"/>
                  </a:cubicBezTo>
                  <a:cubicBezTo>
                    <a:pt x="7241" y="4432"/>
                    <a:pt x="7493" y="1"/>
                    <a:pt x="3837" y="1"/>
                  </a:cubicBezTo>
                  <a:close/>
                </a:path>
              </a:pathLst>
            </a:custGeom>
            <a:solidFill>
              <a:srgbClr val="1D1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2;p25">
              <a:extLst>
                <a:ext uri="{FF2B5EF4-FFF2-40B4-BE49-F238E27FC236}">
                  <a16:creationId xmlns:a16="http://schemas.microsoft.com/office/drawing/2014/main" id="{0A06429B-9C0D-4A43-A564-B519A0CF07F5}"/>
                </a:ext>
              </a:extLst>
            </p:cNvPr>
            <p:cNvSpPr/>
            <p:nvPr/>
          </p:nvSpPr>
          <p:spPr>
            <a:xfrm>
              <a:off x="960900" y="2343325"/>
              <a:ext cx="26925" cy="139225"/>
            </a:xfrm>
            <a:custGeom>
              <a:avLst/>
              <a:gdLst/>
              <a:ahLst/>
              <a:cxnLst/>
              <a:rect l="l" t="t" r="r" b="b"/>
              <a:pathLst>
                <a:path w="1077" h="5569" extrusionOk="0">
                  <a:moveTo>
                    <a:pt x="221" y="0"/>
                  </a:moveTo>
                  <a:cubicBezTo>
                    <a:pt x="87" y="0"/>
                    <a:pt x="1" y="311"/>
                    <a:pt x="43" y="1245"/>
                  </a:cubicBezTo>
                  <a:cubicBezTo>
                    <a:pt x="182" y="4035"/>
                    <a:pt x="1076" y="5568"/>
                    <a:pt x="1076" y="5568"/>
                  </a:cubicBezTo>
                  <a:cubicBezTo>
                    <a:pt x="778" y="4141"/>
                    <a:pt x="735" y="2683"/>
                    <a:pt x="948" y="1245"/>
                  </a:cubicBezTo>
                  <a:cubicBezTo>
                    <a:pt x="948" y="1245"/>
                    <a:pt x="489" y="0"/>
                    <a:pt x="221" y="0"/>
                  </a:cubicBezTo>
                  <a:close/>
                </a:path>
              </a:pathLst>
            </a:custGeom>
            <a:solidFill>
              <a:srgbClr val="1D1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3;p25">
              <a:extLst>
                <a:ext uri="{FF2B5EF4-FFF2-40B4-BE49-F238E27FC236}">
                  <a16:creationId xmlns:a16="http://schemas.microsoft.com/office/drawing/2014/main" id="{FA178353-8CC7-7047-B06A-3A4DD147629B}"/>
                </a:ext>
              </a:extLst>
            </p:cNvPr>
            <p:cNvSpPr/>
            <p:nvPr/>
          </p:nvSpPr>
          <p:spPr>
            <a:xfrm>
              <a:off x="1150450" y="2343325"/>
              <a:ext cx="27000" cy="139225"/>
            </a:xfrm>
            <a:custGeom>
              <a:avLst/>
              <a:gdLst/>
              <a:ahLst/>
              <a:cxnLst/>
              <a:rect l="l" t="t" r="r" b="b"/>
              <a:pathLst>
                <a:path w="1080" h="5569" extrusionOk="0">
                  <a:moveTo>
                    <a:pt x="863" y="0"/>
                  </a:moveTo>
                  <a:cubicBezTo>
                    <a:pt x="598" y="0"/>
                    <a:pt x="139" y="1245"/>
                    <a:pt x="139" y="1245"/>
                  </a:cubicBezTo>
                  <a:cubicBezTo>
                    <a:pt x="352" y="2683"/>
                    <a:pt x="299" y="4141"/>
                    <a:pt x="0" y="5568"/>
                  </a:cubicBezTo>
                  <a:cubicBezTo>
                    <a:pt x="0" y="5568"/>
                    <a:pt x="906" y="4035"/>
                    <a:pt x="1033" y="1245"/>
                  </a:cubicBezTo>
                  <a:cubicBezTo>
                    <a:pt x="1080" y="311"/>
                    <a:pt x="996" y="0"/>
                    <a:pt x="863" y="0"/>
                  </a:cubicBezTo>
                  <a:close/>
                </a:path>
              </a:pathLst>
            </a:custGeom>
            <a:solidFill>
              <a:srgbClr val="1D1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4;p25">
              <a:extLst>
                <a:ext uri="{FF2B5EF4-FFF2-40B4-BE49-F238E27FC236}">
                  <a16:creationId xmlns:a16="http://schemas.microsoft.com/office/drawing/2014/main" id="{F86BE4C2-7ABB-2A4C-BEB2-D0BE1BB3C798}"/>
                </a:ext>
              </a:extLst>
            </p:cNvPr>
            <p:cNvSpPr/>
            <p:nvPr/>
          </p:nvSpPr>
          <p:spPr>
            <a:xfrm>
              <a:off x="998700" y="2306275"/>
              <a:ext cx="39175" cy="87350"/>
            </a:xfrm>
            <a:custGeom>
              <a:avLst/>
              <a:gdLst/>
              <a:ahLst/>
              <a:cxnLst/>
              <a:rect l="l" t="t" r="r" b="b"/>
              <a:pathLst>
                <a:path w="1567" h="3494" fill="none" extrusionOk="0">
                  <a:moveTo>
                    <a:pt x="1" y="3494"/>
                  </a:moveTo>
                  <a:cubicBezTo>
                    <a:pt x="1" y="3494"/>
                    <a:pt x="629" y="768"/>
                    <a:pt x="1566" y="1"/>
                  </a:cubicBezTo>
                </a:path>
              </a:pathLst>
            </a:custGeom>
            <a:noFill/>
            <a:ln w="3450" cap="flat" cmpd="sng">
              <a:solidFill>
                <a:srgbClr val="141111"/>
              </a:solidFill>
              <a:prstDash val="solid"/>
              <a:miter lim="106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5;p25">
              <a:extLst>
                <a:ext uri="{FF2B5EF4-FFF2-40B4-BE49-F238E27FC236}">
                  <a16:creationId xmlns:a16="http://schemas.microsoft.com/office/drawing/2014/main" id="{8E4CE70B-D532-7A48-92FE-063C8568E7F7}"/>
                </a:ext>
              </a:extLst>
            </p:cNvPr>
            <p:cNvSpPr/>
            <p:nvPr/>
          </p:nvSpPr>
          <p:spPr>
            <a:xfrm>
              <a:off x="1078825" y="2320925"/>
              <a:ext cx="8825" cy="77775"/>
            </a:xfrm>
            <a:custGeom>
              <a:avLst/>
              <a:gdLst/>
              <a:ahLst/>
              <a:cxnLst/>
              <a:rect l="l" t="t" r="r" b="b"/>
              <a:pathLst>
                <a:path w="353" h="3111" fill="none" extrusionOk="0">
                  <a:moveTo>
                    <a:pt x="1" y="1"/>
                  </a:moveTo>
                  <a:cubicBezTo>
                    <a:pt x="1" y="1"/>
                    <a:pt x="352" y="2269"/>
                    <a:pt x="150" y="3110"/>
                  </a:cubicBezTo>
                </a:path>
              </a:pathLst>
            </a:custGeom>
            <a:noFill/>
            <a:ln w="3450" cap="flat" cmpd="sng">
              <a:solidFill>
                <a:srgbClr val="141111"/>
              </a:solidFill>
              <a:prstDash val="solid"/>
              <a:miter lim="106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6;p25">
              <a:extLst>
                <a:ext uri="{FF2B5EF4-FFF2-40B4-BE49-F238E27FC236}">
                  <a16:creationId xmlns:a16="http://schemas.microsoft.com/office/drawing/2014/main" id="{58C1A3BB-DD83-D14F-964B-1B09C3964F0E}"/>
                </a:ext>
              </a:extLst>
            </p:cNvPr>
            <p:cNvSpPr/>
            <p:nvPr/>
          </p:nvSpPr>
          <p:spPr>
            <a:xfrm>
              <a:off x="1062850" y="2424750"/>
              <a:ext cx="13350" cy="49275"/>
            </a:xfrm>
            <a:custGeom>
              <a:avLst/>
              <a:gdLst/>
              <a:ahLst/>
              <a:cxnLst/>
              <a:rect l="l" t="t" r="r" b="b"/>
              <a:pathLst>
                <a:path w="534" h="1971" extrusionOk="0">
                  <a:moveTo>
                    <a:pt x="235" y="1"/>
                  </a:moveTo>
                  <a:lnTo>
                    <a:pt x="235" y="1"/>
                  </a:lnTo>
                  <a:cubicBezTo>
                    <a:pt x="214" y="256"/>
                    <a:pt x="214" y="522"/>
                    <a:pt x="246" y="789"/>
                  </a:cubicBezTo>
                  <a:cubicBezTo>
                    <a:pt x="257" y="916"/>
                    <a:pt x="278" y="1044"/>
                    <a:pt x="289" y="1172"/>
                  </a:cubicBezTo>
                  <a:cubicBezTo>
                    <a:pt x="308" y="1286"/>
                    <a:pt x="335" y="1400"/>
                    <a:pt x="356" y="1514"/>
                  </a:cubicBezTo>
                  <a:lnTo>
                    <a:pt x="356" y="1514"/>
                  </a:lnTo>
                  <a:cubicBezTo>
                    <a:pt x="228" y="1663"/>
                    <a:pt x="110" y="1812"/>
                    <a:pt x="1" y="1971"/>
                  </a:cubicBezTo>
                  <a:cubicBezTo>
                    <a:pt x="171" y="1864"/>
                    <a:pt x="342" y="1747"/>
                    <a:pt x="501" y="1609"/>
                  </a:cubicBezTo>
                  <a:lnTo>
                    <a:pt x="533" y="1587"/>
                  </a:lnTo>
                  <a:lnTo>
                    <a:pt x="533" y="1534"/>
                  </a:lnTo>
                  <a:cubicBezTo>
                    <a:pt x="523" y="1417"/>
                    <a:pt x="512" y="1278"/>
                    <a:pt x="491" y="1151"/>
                  </a:cubicBezTo>
                  <a:cubicBezTo>
                    <a:pt x="480" y="1012"/>
                    <a:pt x="459" y="895"/>
                    <a:pt x="438" y="757"/>
                  </a:cubicBezTo>
                  <a:cubicBezTo>
                    <a:pt x="384" y="501"/>
                    <a:pt x="320" y="246"/>
                    <a:pt x="235" y="1"/>
                  </a:cubicBezTo>
                  <a:close/>
                </a:path>
              </a:pathLst>
            </a:custGeom>
            <a:solidFill>
              <a:srgbClr val="F9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7;p25">
              <a:extLst>
                <a:ext uri="{FF2B5EF4-FFF2-40B4-BE49-F238E27FC236}">
                  <a16:creationId xmlns:a16="http://schemas.microsoft.com/office/drawing/2014/main" id="{496DD676-300E-AC48-BAE1-979D54496E40}"/>
                </a:ext>
              </a:extLst>
            </p:cNvPr>
            <p:cNvSpPr/>
            <p:nvPr/>
          </p:nvSpPr>
          <p:spPr>
            <a:xfrm>
              <a:off x="1037300" y="2488900"/>
              <a:ext cx="57275" cy="14000"/>
            </a:xfrm>
            <a:custGeom>
              <a:avLst/>
              <a:gdLst/>
              <a:ahLst/>
              <a:cxnLst/>
              <a:rect l="l" t="t" r="r" b="b"/>
              <a:pathLst>
                <a:path w="2291" h="560" extrusionOk="0">
                  <a:moveTo>
                    <a:pt x="1" y="1"/>
                  </a:moveTo>
                  <a:lnTo>
                    <a:pt x="1" y="1"/>
                  </a:lnTo>
                  <a:cubicBezTo>
                    <a:pt x="128" y="161"/>
                    <a:pt x="299" y="288"/>
                    <a:pt x="491" y="384"/>
                  </a:cubicBezTo>
                  <a:cubicBezTo>
                    <a:pt x="682" y="480"/>
                    <a:pt x="885" y="544"/>
                    <a:pt x="1098" y="555"/>
                  </a:cubicBezTo>
                  <a:cubicBezTo>
                    <a:pt x="1141" y="558"/>
                    <a:pt x="1184" y="559"/>
                    <a:pt x="1227" y="559"/>
                  </a:cubicBezTo>
                  <a:cubicBezTo>
                    <a:pt x="1609" y="559"/>
                    <a:pt x="1984" y="433"/>
                    <a:pt x="2290" y="203"/>
                  </a:cubicBezTo>
                  <a:lnTo>
                    <a:pt x="2290" y="203"/>
                  </a:lnTo>
                  <a:cubicBezTo>
                    <a:pt x="2088" y="256"/>
                    <a:pt x="1896" y="299"/>
                    <a:pt x="1694" y="331"/>
                  </a:cubicBezTo>
                  <a:cubicBezTo>
                    <a:pt x="1572" y="351"/>
                    <a:pt x="1451" y="359"/>
                    <a:pt x="1329" y="359"/>
                  </a:cubicBezTo>
                  <a:cubicBezTo>
                    <a:pt x="1259" y="359"/>
                    <a:pt x="1189" y="356"/>
                    <a:pt x="1119" y="352"/>
                  </a:cubicBezTo>
                  <a:cubicBezTo>
                    <a:pt x="927" y="342"/>
                    <a:pt x="735" y="299"/>
                    <a:pt x="544" y="246"/>
                  </a:cubicBezTo>
                  <a:cubicBezTo>
                    <a:pt x="363" y="171"/>
                    <a:pt x="171" y="97"/>
                    <a:pt x="1" y="1"/>
                  </a:cubicBezTo>
                  <a:close/>
                </a:path>
              </a:pathLst>
            </a:custGeom>
            <a:solidFill>
              <a:srgbClr val="F9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8;p25">
              <a:extLst>
                <a:ext uri="{FF2B5EF4-FFF2-40B4-BE49-F238E27FC236}">
                  <a16:creationId xmlns:a16="http://schemas.microsoft.com/office/drawing/2014/main" id="{DE521DEA-C9B8-244F-9AD9-22020EE44C12}"/>
                </a:ext>
              </a:extLst>
            </p:cNvPr>
            <p:cNvSpPr/>
            <p:nvPr/>
          </p:nvSpPr>
          <p:spPr>
            <a:xfrm>
              <a:off x="1103050" y="2412775"/>
              <a:ext cx="12275" cy="26650"/>
            </a:xfrm>
            <a:custGeom>
              <a:avLst/>
              <a:gdLst/>
              <a:ahLst/>
              <a:cxnLst/>
              <a:rect l="l" t="t" r="r" b="b"/>
              <a:pathLst>
                <a:path w="491" h="1066" extrusionOk="0">
                  <a:moveTo>
                    <a:pt x="246" y="0"/>
                  </a:moveTo>
                  <a:cubicBezTo>
                    <a:pt x="107" y="0"/>
                    <a:pt x="1" y="245"/>
                    <a:pt x="1" y="533"/>
                  </a:cubicBezTo>
                  <a:cubicBezTo>
                    <a:pt x="1" y="831"/>
                    <a:pt x="118" y="1065"/>
                    <a:pt x="246" y="1065"/>
                  </a:cubicBezTo>
                  <a:cubicBezTo>
                    <a:pt x="384" y="1065"/>
                    <a:pt x="491" y="831"/>
                    <a:pt x="491" y="533"/>
                  </a:cubicBezTo>
                  <a:cubicBezTo>
                    <a:pt x="491" y="245"/>
                    <a:pt x="384" y="0"/>
                    <a:pt x="246"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9;p25">
              <a:extLst>
                <a:ext uri="{FF2B5EF4-FFF2-40B4-BE49-F238E27FC236}">
                  <a16:creationId xmlns:a16="http://schemas.microsoft.com/office/drawing/2014/main" id="{F46EEA42-DA8A-EB45-A185-FDC01F19B780}"/>
                </a:ext>
              </a:extLst>
            </p:cNvPr>
            <p:cNvSpPr/>
            <p:nvPr/>
          </p:nvSpPr>
          <p:spPr>
            <a:xfrm>
              <a:off x="1019200" y="2412775"/>
              <a:ext cx="12275" cy="26650"/>
            </a:xfrm>
            <a:custGeom>
              <a:avLst/>
              <a:gdLst/>
              <a:ahLst/>
              <a:cxnLst/>
              <a:rect l="l" t="t" r="r" b="b"/>
              <a:pathLst>
                <a:path w="491" h="1066" extrusionOk="0">
                  <a:moveTo>
                    <a:pt x="246" y="0"/>
                  </a:moveTo>
                  <a:cubicBezTo>
                    <a:pt x="107" y="0"/>
                    <a:pt x="1" y="245"/>
                    <a:pt x="1" y="533"/>
                  </a:cubicBezTo>
                  <a:cubicBezTo>
                    <a:pt x="1" y="831"/>
                    <a:pt x="107" y="1065"/>
                    <a:pt x="246" y="1065"/>
                  </a:cubicBezTo>
                  <a:cubicBezTo>
                    <a:pt x="384" y="1065"/>
                    <a:pt x="490" y="831"/>
                    <a:pt x="490" y="533"/>
                  </a:cubicBezTo>
                  <a:cubicBezTo>
                    <a:pt x="490" y="245"/>
                    <a:pt x="384" y="0"/>
                    <a:pt x="246"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0;p25">
              <a:extLst>
                <a:ext uri="{FF2B5EF4-FFF2-40B4-BE49-F238E27FC236}">
                  <a16:creationId xmlns:a16="http://schemas.microsoft.com/office/drawing/2014/main" id="{AD240CAF-77AE-9B4E-9283-55005E77EB91}"/>
                </a:ext>
              </a:extLst>
            </p:cNvPr>
            <p:cNvSpPr/>
            <p:nvPr/>
          </p:nvSpPr>
          <p:spPr>
            <a:xfrm>
              <a:off x="1087875" y="2388700"/>
              <a:ext cx="42375" cy="15575"/>
            </a:xfrm>
            <a:custGeom>
              <a:avLst/>
              <a:gdLst/>
              <a:ahLst/>
              <a:cxnLst/>
              <a:rect l="l" t="t" r="r" b="b"/>
              <a:pathLst>
                <a:path w="1695" h="623" extrusionOk="0">
                  <a:moveTo>
                    <a:pt x="790" y="0"/>
                  </a:moveTo>
                  <a:cubicBezTo>
                    <a:pt x="627" y="0"/>
                    <a:pt x="468" y="53"/>
                    <a:pt x="331" y="143"/>
                  </a:cubicBezTo>
                  <a:cubicBezTo>
                    <a:pt x="257" y="197"/>
                    <a:pt x="182" y="261"/>
                    <a:pt x="129" y="335"/>
                  </a:cubicBezTo>
                  <a:cubicBezTo>
                    <a:pt x="76" y="399"/>
                    <a:pt x="33" y="474"/>
                    <a:pt x="1" y="559"/>
                  </a:cubicBezTo>
                  <a:cubicBezTo>
                    <a:pt x="76" y="516"/>
                    <a:pt x="150" y="474"/>
                    <a:pt x="214" y="442"/>
                  </a:cubicBezTo>
                  <a:cubicBezTo>
                    <a:pt x="289" y="399"/>
                    <a:pt x="363" y="367"/>
                    <a:pt x="427" y="346"/>
                  </a:cubicBezTo>
                  <a:cubicBezTo>
                    <a:pt x="530" y="306"/>
                    <a:pt x="632" y="284"/>
                    <a:pt x="735" y="284"/>
                  </a:cubicBezTo>
                  <a:cubicBezTo>
                    <a:pt x="771" y="284"/>
                    <a:pt x="806" y="287"/>
                    <a:pt x="842" y="293"/>
                  </a:cubicBezTo>
                  <a:cubicBezTo>
                    <a:pt x="991" y="303"/>
                    <a:pt x="1130" y="346"/>
                    <a:pt x="1268" y="410"/>
                  </a:cubicBezTo>
                  <a:cubicBezTo>
                    <a:pt x="1407" y="474"/>
                    <a:pt x="1556" y="548"/>
                    <a:pt x="1694" y="623"/>
                  </a:cubicBezTo>
                  <a:cubicBezTo>
                    <a:pt x="1630" y="463"/>
                    <a:pt x="1524" y="324"/>
                    <a:pt x="1375" y="218"/>
                  </a:cubicBezTo>
                  <a:cubicBezTo>
                    <a:pt x="1236" y="101"/>
                    <a:pt x="1055" y="26"/>
                    <a:pt x="874" y="5"/>
                  </a:cubicBezTo>
                  <a:cubicBezTo>
                    <a:pt x="846" y="2"/>
                    <a:pt x="818" y="0"/>
                    <a:pt x="790"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1;p25">
              <a:extLst>
                <a:ext uri="{FF2B5EF4-FFF2-40B4-BE49-F238E27FC236}">
                  <a16:creationId xmlns:a16="http://schemas.microsoft.com/office/drawing/2014/main" id="{8F830422-1318-1E48-A170-1B817EBA25FD}"/>
                </a:ext>
              </a:extLst>
            </p:cNvPr>
            <p:cNvSpPr/>
            <p:nvPr/>
          </p:nvSpPr>
          <p:spPr>
            <a:xfrm>
              <a:off x="1003225" y="2388700"/>
              <a:ext cx="42625" cy="15575"/>
            </a:xfrm>
            <a:custGeom>
              <a:avLst/>
              <a:gdLst/>
              <a:ahLst/>
              <a:cxnLst/>
              <a:rect l="l" t="t" r="r" b="b"/>
              <a:pathLst>
                <a:path w="1705" h="623" extrusionOk="0">
                  <a:moveTo>
                    <a:pt x="790" y="0"/>
                  </a:moveTo>
                  <a:cubicBezTo>
                    <a:pt x="627" y="0"/>
                    <a:pt x="467" y="53"/>
                    <a:pt x="331" y="143"/>
                  </a:cubicBezTo>
                  <a:cubicBezTo>
                    <a:pt x="256" y="197"/>
                    <a:pt x="192" y="261"/>
                    <a:pt x="139" y="335"/>
                  </a:cubicBezTo>
                  <a:cubicBezTo>
                    <a:pt x="86" y="399"/>
                    <a:pt x="43" y="474"/>
                    <a:pt x="1" y="559"/>
                  </a:cubicBezTo>
                  <a:cubicBezTo>
                    <a:pt x="97" y="516"/>
                    <a:pt x="150" y="474"/>
                    <a:pt x="224" y="442"/>
                  </a:cubicBezTo>
                  <a:cubicBezTo>
                    <a:pt x="288" y="399"/>
                    <a:pt x="363" y="367"/>
                    <a:pt x="437" y="346"/>
                  </a:cubicBezTo>
                  <a:cubicBezTo>
                    <a:pt x="532" y="306"/>
                    <a:pt x="639" y="284"/>
                    <a:pt x="744" y="284"/>
                  </a:cubicBezTo>
                  <a:cubicBezTo>
                    <a:pt x="780" y="284"/>
                    <a:pt x="817" y="287"/>
                    <a:pt x="853" y="293"/>
                  </a:cubicBezTo>
                  <a:cubicBezTo>
                    <a:pt x="991" y="303"/>
                    <a:pt x="1140" y="346"/>
                    <a:pt x="1268" y="410"/>
                  </a:cubicBezTo>
                  <a:cubicBezTo>
                    <a:pt x="1417" y="474"/>
                    <a:pt x="1566" y="548"/>
                    <a:pt x="1704" y="623"/>
                  </a:cubicBezTo>
                  <a:cubicBezTo>
                    <a:pt x="1641" y="463"/>
                    <a:pt x="1523" y="324"/>
                    <a:pt x="1385" y="218"/>
                  </a:cubicBezTo>
                  <a:cubicBezTo>
                    <a:pt x="1236" y="101"/>
                    <a:pt x="1066" y="26"/>
                    <a:pt x="874" y="5"/>
                  </a:cubicBezTo>
                  <a:cubicBezTo>
                    <a:pt x="846" y="2"/>
                    <a:pt x="818" y="0"/>
                    <a:pt x="790"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2;p25">
              <a:extLst>
                <a:ext uri="{FF2B5EF4-FFF2-40B4-BE49-F238E27FC236}">
                  <a16:creationId xmlns:a16="http://schemas.microsoft.com/office/drawing/2014/main" id="{F6927EF4-AD45-4742-9BAF-45A4F5127784}"/>
                </a:ext>
              </a:extLst>
            </p:cNvPr>
            <p:cNvSpPr/>
            <p:nvPr/>
          </p:nvSpPr>
          <p:spPr>
            <a:xfrm>
              <a:off x="967300" y="2463875"/>
              <a:ext cx="15975" cy="15750"/>
            </a:xfrm>
            <a:custGeom>
              <a:avLst/>
              <a:gdLst/>
              <a:ahLst/>
              <a:cxnLst/>
              <a:rect l="l" t="t" r="r" b="b"/>
              <a:pathLst>
                <a:path w="639" h="630" extrusionOk="0">
                  <a:moveTo>
                    <a:pt x="320" y="1"/>
                  </a:moveTo>
                  <a:cubicBezTo>
                    <a:pt x="149" y="1"/>
                    <a:pt x="0" y="139"/>
                    <a:pt x="0" y="320"/>
                  </a:cubicBezTo>
                  <a:cubicBezTo>
                    <a:pt x="0" y="491"/>
                    <a:pt x="149" y="629"/>
                    <a:pt x="320" y="629"/>
                  </a:cubicBezTo>
                  <a:cubicBezTo>
                    <a:pt x="501" y="629"/>
                    <a:pt x="639" y="491"/>
                    <a:pt x="639" y="320"/>
                  </a:cubicBezTo>
                  <a:cubicBezTo>
                    <a:pt x="639" y="139"/>
                    <a:pt x="501" y="1"/>
                    <a:pt x="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3;p25">
              <a:extLst>
                <a:ext uri="{FF2B5EF4-FFF2-40B4-BE49-F238E27FC236}">
                  <a16:creationId xmlns:a16="http://schemas.microsoft.com/office/drawing/2014/main" id="{7A8A7C68-FD5F-724B-8C39-CB05632B0825}"/>
                </a:ext>
              </a:extLst>
            </p:cNvPr>
            <p:cNvSpPr/>
            <p:nvPr/>
          </p:nvSpPr>
          <p:spPr>
            <a:xfrm>
              <a:off x="1157900" y="2463875"/>
              <a:ext cx="15725" cy="15750"/>
            </a:xfrm>
            <a:custGeom>
              <a:avLst/>
              <a:gdLst/>
              <a:ahLst/>
              <a:cxnLst/>
              <a:rect l="l" t="t" r="r" b="b"/>
              <a:pathLst>
                <a:path w="629" h="630" extrusionOk="0">
                  <a:moveTo>
                    <a:pt x="320" y="1"/>
                  </a:moveTo>
                  <a:cubicBezTo>
                    <a:pt x="139" y="1"/>
                    <a:pt x="1" y="139"/>
                    <a:pt x="1" y="320"/>
                  </a:cubicBezTo>
                  <a:cubicBezTo>
                    <a:pt x="1" y="491"/>
                    <a:pt x="139" y="629"/>
                    <a:pt x="320" y="629"/>
                  </a:cubicBezTo>
                  <a:cubicBezTo>
                    <a:pt x="490" y="629"/>
                    <a:pt x="629" y="491"/>
                    <a:pt x="629" y="320"/>
                  </a:cubicBezTo>
                  <a:cubicBezTo>
                    <a:pt x="629" y="139"/>
                    <a:pt x="490" y="1"/>
                    <a:pt x="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74;p25">
            <a:extLst>
              <a:ext uri="{FF2B5EF4-FFF2-40B4-BE49-F238E27FC236}">
                <a16:creationId xmlns:a16="http://schemas.microsoft.com/office/drawing/2014/main" id="{9A0AE186-56D8-DA4F-84F3-E8E289448943}"/>
              </a:ext>
            </a:extLst>
          </p:cNvPr>
          <p:cNvGrpSpPr/>
          <p:nvPr/>
        </p:nvGrpSpPr>
        <p:grpSpPr>
          <a:xfrm>
            <a:off x="4989868" y="3738048"/>
            <a:ext cx="681720" cy="730437"/>
            <a:chOff x="1952050" y="2261800"/>
            <a:chExt cx="507950" cy="546325"/>
          </a:xfrm>
        </p:grpSpPr>
        <p:sp>
          <p:nvSpPr>
            <p:cNvPr id="44" name="Google Shape;275;p25">
              <a:extLst>
                <a:ext uri="{FF2B5EF4-FFF2-40B4-BE49-F238E27FC236}">
                  <a16:creationId xmlns:a16="http://schemas.microsoft.com/office/drawing/2014/main" id="{4B64658E-D6D7-8946-BB0B-DDE9AE4179B7}"/>
                </a:ext>
              </a:extLst>
            </p:cNvPr>
            <p:cNvSpPr/>
            <p:nvPr/>
          </p:nvSpPr>
          <p:spPr>
            <a:xfrm>
              <a:off x="1955500" y="2528575"/>
              <a:ext cx="504500" cy="279550"/>
            </a:xfrm>
            <a:custGeom>
              <a:avLst/>
              <a:gdLst/>
              <a:ahLst/>
              <a:cxnLst/>
              <a:rect l="l" t="t" r="r" b="b"/>
              <a:pathLst>
                <a:path w="20180" h="11182" extrusionOk="0">
                  <a:moveTo>
                    <a:pt x="8317" y="1"/>
                  </a:moveTo>
                  <a:cubicBezTo>
                    <a:pt x="8317" y="1"/>
                    <a:pt x="8658" y="2620"/>
                    <a:pt x="7572" y="3419"/>
                  </a:cubicBezTo>
                  <a:cubicBezTo>
                    <a:pt x="6720" y="4026"/>
                    <a:pt x="1885" y="5048"/>
                    <a:pt x="1087" y="7178"/>
                  </a:cubicBezTo>
                  <a:cubicBezTo>
                    <a:pt x="607" y="8477"/>
                    <a:pt x="245" y="9819"/>
                    <a:pt x="0" y="11182"/>
                  </a:cubicBezTo>
                  <a:lnTo>
                    <a:pt x="20180" y="11182"/>
                  </a:lnTo>
                  <a:cubicBezTo>
                    <a:pt x="19946" y="9819"/>
                    <a:pt x="19573" y="8477"/>
                    <a:pt x="19094" y="7178"/>
                  </a:cubicBezTo>
                  <a:cubicBezTo>
                    <a:pt x="18306" y="5048"/>
                    <a:pt x="13461" y="4026"/>
                    <a:pt x="12619" y="3419"/>
                  </a:cubicBezTo>
                  <a:cubicBezTo>
                    <a:pt x="11533" y="2620"/>
                    <a:pt x="11874" y="1"/>
                    <a:pt x="11874" y="1"/>
                  </a:cubicBezTo>
                  <a:lnTo>
                    <a:pt x="11874" y="1"/>
                  </a:lnTo>
                  <a:lnTo>
                    <a:pt x="10096" y="43"/>
                  </a:lnTo>
                  <a:lnTo>
                    <a:pt x="8317" y="1"/>
                  </a:lnTo>
                  <a:close/>
                </a:path>
              </a:pathLst>
            </a:custGeom>
            <a:solidFill>
              <a:srgbClr val="F5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6;p25">
              <a:extLst>
                <a:ext uri="{FF2B5EF4-FFF2-40B4-BE49-F238E27FC236}">
                  <a16:creationId xmlns:a16="http://schemas.microsoft.com/office/drawing/2014/main" id="{A855BAF9-2CC0-8E46-9954-81D7977AD386}"/>
                </a:ext>
              </a:extLst>
            </p:cNvPr>
            <p:cNvSpPr/>
            <p:nvPr/>
          </p:nvSpPr>
          <p:spPr>
            <a:xfrm>
              <a:off x="2163425" y="2528575"/>
              <a:ext cx="97175" cy="73225"/>
            </a:xfrm>
            <a:custGeom>
              <a:avLst/>
              <a:gdLst/>
              <a:ahLst/>
              <a:cxnLst/>
              <a:rect l="l" t="t" r="r" b="b"/>
              <a:pathLst>
                <a:path w="3887" h="2929" extrusionOk="0">
                  <a:moveTo>
                    <a:pt x="0" y="1"/>
                  </a:moveTo>
                  <a:cubicBezTo>
                    <a:pt x="43" y="405"/>
                    <a:pt x="53" y="810"/>
                    <a:pt x="43" y="1225"/>
                  </a:cubicBezTo>
                  <a:cubicBezTo>
                    <a:pt x="490" y="1619"/>
                    <a:pt x="969" y="1971"/>
                    <a:pt x="1491" y="2258"/>
                  </a:cubicBezTo>
                  <a:cubicBezTo>
                    <a:pt x="2215" y="2673"/>
                    <a:pt x="3056" y="2844"/>
                    <a:pt x="3887" y="2929"/>
                  </a:cubicBezTo>
                  <a:cubicBezTo>
                    <a:pt x="3312" y="1864"/>
                    <a:pt x="3557" y="1"/>
                    <a:pt x="3557" y="1"/>
                  </a:cubicBezTo>
                  <a:lnTo>
                    <a:pt x="3557" y="1"/>
                  </a:lnTo>
                  <a:lnTo>
                    <a:pt x="1779" y="43"/>
                  </a:lnTo>
                  <a:lnTo>
                    <a:pt x="0" y="1"/>
                  </a:lnTo>
                  <a:close/>
                </a:path>
              </a:pathLst>
            </a:custGeom>
            <a:solidFill>
              <a:srgbClr val="F39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7;p25">
              <a:extLst>
                <a:ext uri="{FF2B5EF4-FFF2-40B4-BE49-F238E27FC236}">
                  <a16:creationId xmlns:a16="http://schemas.microsoft.com/office/drawing/2014/main" id="{51841220-B1F8-A641-8751-09408EF0162F}"/>
                </a:ext>
              </a:extLst>
            </p:cNvPr>
            <p:cNvSpPr/>
            <p:nvPr/>
          </p:nvSpPr>
          <p:spPr>
            <a:xfrm>
              <a:off x="1952050" y="2586075"/>
              <a:ext cx="507950" cy="222050"/>
            </a:xfrm>
            <a:custGeom>
              <a:avLst/>
              <a:gdLst/>
              <a:ahLst/>
              <a:cxnLst/>
              <a:rect l="l" t="t" r="r" b="b"/>
              <a:pathLst>
                <a:path w="20318" h="8882" extrusionOk="0">
                  <a:moveTo>
                    <a:pt x="8008" y="1"/>
                  </a:moveTo>
                  <a:cubicBezTo>
                    <a:pt x="8008" y="1"/>
                    <a:pt x="7848" y="895"/>
                    <a:pt x="7231" y="1236"/>
                  </a:cubicBezTo>
                  <a:lnTo>
                    <a:pt x="7252" y="1247"/>
                  </a:lnTo>
                  <a:cubicBezTo>
                    <a:pt x="5846" y="1885"/>
                    <a:pt x="1810" y="2908"/>
                    <a:pt x="1086" y="4846"/>
                  </a:cubicBezTo>
                  <a:cubicBezTo>
                    <a:pt x="607" y="6156"/>
                    <a:pt x="234" y="7497"/>
                    <a:pt x="0" y="8882"/>
                  </a:cubicBezTo>
                  <a:lnTo>
                    <a:pt x="20318" y="8882"/>
                  </a:lnTo>
                  <a:cubicBezTo>
                    <a:pt x="20073" y="7497"/>
                    <a:pt x="19711" y="6156"/>
                    <a:pt x="19232" y="4846"/>
                  </a:cubicBezTo>
                  <a:cubicBezTo>
                    <a:pt x="18540" y="3004"/>
                    <a:pt x="14866" y="1992"/>
                    <a:pt x="13290" y="1353"/>
                  </a:cubicBezTo>
                  <a:lnTo>
                    <a:pt x="13311" y="1332"/>
                  </a:lnTo>
                  <a:cubicBezTo>
                    <a:pt x="13311" y="1332"/>
                    <a:pt x="12640" y="895"/>
                    <a:pt x="12480" y="214"/>
                  </a:cubicBezTo>
                  <a:lnTo>
                    <a:pt x="8008" y="1"/>
                  </a:lnTo>
                  <a:close/>
                </a:path>
              </a:pathLst>
            </a:custGeom>
            <a:solidFill>
              <a:srgbClr val="678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8;p25">
              <a:extLst>
                <a:ext uri="{FF2B5EF4-FFF2-40B4-BE49-F238E27FC236}">
                  <a16:creationId xmlns:a16="http://schemas.microsoft.com/office/drawing/2014/main" id="{4215C33E-DECB-BC4E-B464-67F9E90A8778}"/>
                </a:ext>
              </a:extLst>
            </p:cNvPr>
            <p:cNvSpPr/>
            <p:nvPr/>
          </p:nvSpPr>
          <p:spPr>
            <a:xfrm>
              <a:off x="2057200" y="2586075"/>
              <a:ext cx="299250" cy="91075"/>
            </a:xfrm>
            <a:custGeom>
              <a:avLst/>
              <a:gdLst/>
              <a:ahLst/>
              <a:cxnLst/>
              <a:rect l="l" t="t" r="r" b="b"/>
              <a:pathLst>
                <a:path w="11970" h="3643" extrusionOk="0">
                  <a:moveTo>
                    <a:pt x="3802" y="1"/>
                  </a:moveTo>
                  <a:cubicBezTo>
                    <a:pt x="3802" y="1"/>
                    <a:pt x="3642" y="895"/>
                    <a:pt x="3025" y="1236"/>
                  </a:cubicBezTo>
                  <a:lnTo>
                    <a:pt x="3046" y="1247"/>
                  </a:lnTo>
                  <a:cubicBezTo>
                    <a:pt x="2396" y="1545"/>
                    <a:pt x="1182" y="1917"/>
                    <a:pt x="0" y="2429"/>
                  </a:cubicBezTo>
                  <a:cubicBezTo>
                    <a:pt x="1555" y="3185"/>
                    <a:pt x="3674" y="3643"/>
                    <a:pt x="6017" y="3643"/>
                  </a:cubicBezTo>
                  <a:cubicBezTo>
                    <a:pt x="8328" y="3643"/>
                    <a:pt x="10425" y="3195"/>
                    <a:pt x="11970" y="2461"/>
                  </a:cubicBezTo>
                  <a:cubicBezTo>
                    <a:pt x="10894" y="1992"/>
                    <a:pt x="9787" y="1630"/>
                    <a:pt x="9084" y="1353"/>
                  </a:cubicBezTo>
                  <a:lnTo>
                    <a:pt x="9105" y="1342"/>
                  </a:lnTo>
                  <a:cubicBezTo>
                    <a:pt x="9105" y="1342"/>
                    <a:pt x="8434" y="895"/>
                    <a:pt x="8274" y="224"/>
                  </a:cubicBezTo>
                  <a:lnTo>
                    <a:pt x="38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9;p25">
              <a:extLst>
                <a:ext uri="{FF2B5EF4-FFF2-40B4-BE49-F238E27FC236}">
                  <a16:creationId xmlns:a16="http://schemas.microsoft.com/office/drawing/2014/main" id="{920EB248-3014-E449-AF67-15C4A03220DE}"/>
                </a:ext>
              </a:extLst>
            </p:cNvPr>
            <p:cNvSpPr/>
            <p:nvPr/>
          </p:nvSpPr>
          <p:spPr>
            <a:xfrm>
              <a:off x="1952050" y="2735150"/>
              <a:ext cx="507950" cy="72975"/>
            </a:xfrm>
            <a:custGeom>
              <a:avLst/>
              <a:gdLst/>
              <a:ahLst/>
              <a:cxnLst/>
              <a:rect l="l" t="t" r="r" b="b"/>
              <a:pathLst>
                <a:path w="20318" h="2919" extrusionOk="0">
                  <a:moveTo>
                    <a:pt x="19604" y="1"/>
                  </a:moveTo>
                  <a:cubicBezTo>
                    <a:pt x="17155" y="1247"/>
                    <a:pt x="13567" y="2035"/>
                    <a:pt x="9563" y="2035"/>
                  </a:cubicBezTo>
                  <a:cubicBezTo>
                    <a:pt x="6102" y="2035"/>
                    <a:pt x="2939" y="1449"/>
                    <a:pt x="564" y="480"/>
                  </a:cubicBezTo>
                  <a:cubicBezTo>
                    <a:pt x="330" y="1279"/>
                    <a:pt x="138" y="2099"/>
                    <a:pt x="0" y="2919"/>
                  </a:cubicBezTo>
                  <a:lnTo>
                    <a:pt x="20318" y="2919"/>
                  </a:lnTo>
                  <a:cubicBezTo>
                    <a:pt x="20148" y="1928"/>
                    <a:pt x="19913" y="959"/>
                    <a:pt x="19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0;p25">
              <a:extLst>
                <a:ext uri="{FF2B5EF4-FFF2-40B4-BE49-F238E27FC236}">
                  <a16:creationId xmlns:a16="http://schemas.microsoft.com/office/drawing/2014/main" id="{6F98920C-DDF1-4C44-A8B3-7671DA06F31F}"/>
                </a:ext>
              </a:extLst>
            </p:cNvPr>
            <p:cNvSpPr/>
            <p:nvPr/>
          </p:nvSpPr>
          <p:spPr>
            <a:xfrm>
              <a:off x="2281350" y="2404650"/>
              <a:ext cx="52475" cy="59900"/>
            </a:xfrm>
            <a:custGeom>
              <a:avLst/>
              <a:gdLst/>
              <a:ahLst/>
              <a:cxnLst/>
              <a:rect l="l" t="t" r="r" b="b"/>
              <a:pathLst>
                <a:path w="2099" h="2396" extrusionOk="0">
                  <a:moveTo>
                    <a:pt x="1078" y="1"/>
                  </a:moveTo>
                  <a:cubicBezTo>
                    <a:pt x="836" y="1"/>
                    <a:pt x="477" y="110"/>
                    <a:pt x="288" y="698"/>
                  </a:cubicBezTo>
                  <a:cubicBezTo>
                    <a:pt x="1" y="1593"/>
                    <a:pt x="277" y="2285"/>
                    <a:pt x="799" y="2370"/>
                  </a:cubicBezTo>
                  <a:cubicBezTo>
                    <a:pt x="858" y="2387"/>
                    <a:pt x="917" y="2396"/>
                    <a:pt x="977" y="2396"/>
                  </a:cubicBezTo>
                  <a:cubicBezTo>
                    <a:pt x="1430" y="2396"/>
                    <a:pt x="1867" y="1900"/>
                    <a:pt x="1971" y="1071"/>
                  </a:cubicBezTo>
                  <a:cubicBezTo>
                    <a:pt x="2098" y="144"/>
                    <a:pt x="1385" y="59"/>
                    <a:pt x="1321" y="38"/>
                  </a:cubicBezTo>
                  <a:cubicBezTo>
                    <a:pt x="1299" y="31"/>
                    <a:pt x="1205" y="1"/>
                    <a:pt x="1078" y="1"/>
                  </a:cubicBezTo>
                  <a:close/>
                </a:path>
              </a:pathLst>
            </a:custGeom>
            <a:solidFill>
              <a:srgbClr val="F39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1;p25">
              <a:extLst>
                <a:ext uri="{FF2B5EF4-FFF2-40B4-BE49-F238E27FC236}">
                  <a16:creationId xmlns:a16="http://schemas.microsoft.com/office/drawing/2014/main" id="{F50D1640-F521-2D48-9045-020361190A2A}"/>
                </a:ext>
              </a:extLst>
            </p:cNvPr>
            <p:cNvSpPr/>
            <p:nvPr/>
          </p:nvSpPr>
          <p:spPr>
            <a:xfrm>
              <a:off x="2090200" y="2408925"/>
              <a:ext cx="52475" cy="59875"/>
            </a:xfrm>
            <a:custGeom>
              <a:avLst/>
              <a:gdLst/>
              <a:ahLst/>
              <a:cxnLst/>
              <a:rect l="l" t="t" r="r" b="b"/>
              <a:pathLst>
                <a:path w="2099" h="2395" extrusionOk="0">
                  <a:moveTo>
                    <a:pt x="1010" y="0"/>
                  </a:moveTo>
                  <a:cubicBezTo>
                    <a:pt x="884" y="0"/>
                    <a:pt x="789" y="30"/>
                    <a:pt x="767" y="37"/>
                  </a:cubicBezTo>
                  <a:cubicBezTo>
                    <a:pt x="704" y="59"/>
                    <a:pt x="1" y="144"/>
                    <a:pt x="118" y="1070"/>
                  </a:cubicBezTo>
                  <a:cubicBezTo>
                    <a:pt x="231" y="1899"/>
                    <a:pt x="669" y="2395"/>
                    <a:pt x="1123" y="2395"/>
                  </a:cubicBezTo>
                  <a:cubicBezTo>
                    <a:pt x="1182" y="2395"/>
                    <a:pt x="1241" y="2387"/>
                    <a:pt x="1300" y="2369"/>
                  </a:cubicBezTo>
                  <a:cubicBezTo>
                    <a:pt x="1822" y="2284"/>
                    <a:pt x="2099" y="1603"/>
                    <a:pt x="1800" y="697"/>
                  </a:cubicBezTo>
                  <a:cubicBezTo>
                    <a:pt x="1611" y="110"/>
                    <a:pt x="1252" y="0"/>
                    <a:pt x="1010" y="0"/>
                  </a:cubicBezTo>
                  <a:close/>
                </a:path>
              </a:pathLst>
            </a:custGeom>
            <a:solidFill>
              <a:srgbClr val="F39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2;p25">
              <a:extLst>
                <a:ext uri="{FF2B5EF4-FFF2-40B4-BE49-F238E27FC236}">
                  <a16:creationId xmlns:a16="http://schemas.microsoft.com/office/drawing/2014/main" id="{4C84EC89-C293-0F46-BF53-6ECCC269E82B}"/>
                </a:ext>
              </a:extLst>
            </p:cNvPr>
            <p:cNvSpPr/>
            <p:nvPr/>
          </p:nvSpPr>
          <p:spPr>
            <a:xfrm>
              <a:off x="2112000" y="2299400"/>
              <a:ext cx="197625" cy="251175"/>
            </a:xfrm>
            <a:custGeom>
              <a:avLst/>
              <a:gdLst/>
              <a:ahLst/>
              <a:cxnLst/>
              <a:rect l="l" t="t" r="r" b="b"/>
              <a:pathLst>
                <a:path w="7905" h="10047" extrusionOk="0">
                  <a:moveTo>
                    <a:pt x="3714" y="1"/>
                  </a:moveTo>
                  <a:cubicBezTo>
                    <a:pt x="2932" y="1"/>
                    <a:pt x="648" y="276"/>
                    <a:pt x="343" y="3673"/>
                  </a:cubicBezTo>
                  <a:cubicBezTo>
                    <a:pt x="0" y="7511"/>
                    <a:pt x="1649" y="10046"/>
                    <a:pt x="3782" y="10046"/>
                  </a:cubicBezTo>
                  <a:cubicBezTo>
                    <a:pt x="3839" y="10046"/>
                    <a:pt x="3896" y="10044"/>
                    <a:pt x="3953" y="10041"/>
                  </a:cubicBezTo>
                  <a:cubicBezTo>
                    <a:pt x="4010" y="10044"/>
                    <a:pt x="4066" y="10046"/>
                    <a:pt x="4123" y="10046"/>
                  </a:cubicBezTo>
                  <a:cubicBezTo>
                    <a:pt x="6256" y="10046"/>
                    <a:pt x="7905" y="7511"/>
                    <a:pt x="7563" y="3673"/>
                  </a:cubicBezTo>
                  <a:cubicBezTo>
                    <a:pt x="7248" y="276"/>
                    <a:pt x="4963" y="1"/>
                    <a:pt x="4188" y="1"/>
                  </a:cubicBezTo>
                  <a:cubicBezTo>
                    <a:pt x="4071" y="1"/>
                    <a:pt x="3989" y="7"/>
                    <a:pt x="3953" y="10"/>
                  </a:cubicBezTo>
                  <a:cubicBezTo>
                    <a:pt x="3915" y="7"/>
                    <a:pt x="3831" y="1"/>
                    <a:pt x="3714" y="1"/>
                  </a:cubicBezTo>
                  <a:close/>
                </a:path>
              </a:pathLst>
            </a:custGeom>
            <a:solidFill>
              <a:srgbClr val="F5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3;p25">
              <a:extLst>
                <a:ext uri="{FF2B5EF4-FFF2-40B4-BE49-F238E27FC236}">
                  <a16:creationId xmlns:a16="http://schemas.microsoft.com/office/drawing/2014/main" id="{5EBF8C54-B5B6-DD47-8C5F-36D5486AD150}"/>
                </a:ext>
              </a:extLst>
            </p:cNvPr>
            <p:cNvSpPr/>
            <p:nvPr/>
          </p:nvSpPr>
          <p:spPr>
            <a:xfrm>
              <a:off x="2155150" y="2261800"/>
              <a:ext cx="196250" cy="174425"/>
            </a:xfrm>
            <a:custGeom>
              <a:avLst/>
              <a:gdLst/>
              <a:ahLst/>
              <a:cxnLst/>
              <a:rect l="l" t="t" r="r" b="b"/>
              <a:pathLst>
                <a:path w="7850" h="6977" extrusionOk="0">
                  <a:moveTo>
                    <a:pt x="3208" y="0"/>
                  </a:moveTo>
                  <a:cubicBezTo>
                    <a:pt x="1553" y="0"/>
                    <a:pt x="0" y="1020"/>
                    <a:pt x="129" y="2568"/>
                  </a:cubicBezTo>
                  <a:cubicBezTo>
                    <a:pt x="129" y="2568"/>
                    <a:pt x="917" y="3878"/>
                    <a:pt x="2163" y="4080"/>
                  </a:cubicBezTo>
                  <a:lnTo>
                    <a:pt x="2163" y="3548"/>
                  </a:lnTo>
                  <a:cubicBezTo>
                    <a:pt x="2163" y="3548"/>
                    <a:pt x="2887" y="4240"/>
                    <a:pt x="5027" y="4463"/>
                  </a:cubicBezTo>
                  <a:lnTo>
                    <a:pt x="4931" y="3750"/>
                  </a:lnTo>
                  <a:lnTo>
                    <a:pt x="4931" y="3750"/>
                  </a:lnTo>
                  <a:cubicBezTo>
                    <a:pt x="4932" y="3750"/>
                    <a:pt x="6113" y="5401"/>
                    <a:pt x="5922" y="6976"/>
                  </a:cubicBezTo>
                  <a:cubicBezTo>
                    <a:pt x="5922" y="6976"/>
                    <a:pt x="7849" y="3218"/>
                    <a:pt x="5869" y="1109"/>
                  </a:cubicBezTo>
                  <a:cubicBezTo>
                    <a:pt x="5149" y="339"/>
                    <a:pt x="4161" y="0"/>
                    <a:pt x="3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4;p25">
              <a:extLst>
                <a:ext uri="{FF2B5EF4-FFF2-40B4-BE49-F238E27FC236}">
                  <a16:creationId xmlns:a16="http://schemas.microsoft.com/office/drawing/2014/main" id="{65D79088-5D6A-F841-8C38-24D63BF7219C}"/>
                </a:ext>
              </a:extLst>
            </p:cNvPr>
            <p:cNvSpPr/>
            <p:nvPr/>
          </p:nvSpPr>
          <p:spPr>
            <a:xfrm>
              <a:off x="2068100" y="2286600"/>
              <a:ext cx="100125" cy="151225"/>
            </a:xfrm>
            <a:custGeom>
              <a:avLst/>
              <a:gdLst/>
              <a:ahLst/>
              <a:cxnLst/>
              <a:rect l="l" t="t" r="r" b="b"/>
              <a:pathLst>
                <a:path w="4005" h="6049" extrusionOk="0">
                  <a:moveTo>
                    <a:pt x="2924" y="0"/>
                  </a:moveTo>
                  <a:cubicBezTo>
                    <a:pt x="2586" y="0"/>
                    <a:pt x="2202" y="115"/>
                    <a:pt x="1822" y="468"/>
                  </a:cubicBezTo>
                  <a:cubicBezTo>
                    <a:pt x="1" y="2162"/>
                    <a:pt x="1257" y="5069"/>
                    <a:pt x="1257" y="5069"/>
                  </a:cubicBezTo>
                  <a:lnTo>
                    <a:pt x="1683" y="5111"/>
                  </a:lnTo>
                  <a:cubicBezTo>
                    <a:pt x="1683" y="5111"/>
                    <a:pt x="1619" y="5463"/>
                    <a:pt x="2088" y="6048"/>
                  </a:cubicBezTo>
                  <a:cubicBezTo>
                    <a:pt x="2088" y="6048"/>
                    <a:pt x="2152" y="2694"/>
                    <a:pt x="3600" y="1576"/>
                  </a:cubicBezTo>
                  <a:lnTo>
                    <a:pt x="4005" y="383"/>
                  </a:lnTo>
                  <a:cubicBezTo>
                    <a:pt x="4005" y="383"/>
                    <a:pt x="3542" y="0"/>
                    <a:pt x="2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5;p25">
              <a:extLst>
                <a:ext uri="{FF2B5EF4-FFF2-40B4-BE49-F238E27FC236}">
                  <a16:creationId xmlns:a16="http://schemas.microsoft.com/office/drawing/2014/main" id="{3DEBA7C5-1331-EE45-8E9D-295231C0E598}"/>
                </a:ext>
              </a:extLst>
            </p:cNvPr>
            <p:cNvSpPr/>
            <p:nvPr/>
          </p:nvSpPr>
          <p:spPr>
            <a:xfrm>
              <a:off x="2246750" y="2266075"/>
              <a:ext cx="104650" cy="170150"/>
            </a:xfrm>
            <a:custGeom>
              <a:avLst/>
              <a:gdLst/>
              <a:ahLst/>
              <a:cxnLst/>
              <a:rect l="l" t="t" r="r" b="b"/>
              <a:pathLst>
                <a:path w="4186" h="6806" extrusionOk="0">
                  <a:moveTo>
                    <a:pt x="682" y="1"/>
                  </a:moveTo>
                  <a:lnTo>
                    <a:pt x="682" y="1"/>
                  </a:lnTo>
                  <a:cubicBezTo>
                    <a:pt x="799" y="587"/>
                    <a:pt x="884" y="1194"/>
                    <a:pt x="820" y="1779"/>
                  </a:cubicBezTo>
                  <a:cubicBezTo>
                    <a:pt x="714" y="2589"/>
                    <a:pt x="437" y="3366"/>
                    <a:pt x="0" y="4058"/>
                  </a:cubicBezTo>
                  <a:cubicBezTo>
                    <a:pt x="447" y="4175"/>
                    <a:pt x="905" y="4250"/>
                    <a:pt x="1363" y="4292"/>
                  </a:cubicBezTo>
                  <a:lnTo>
                    <a:pt x="1267" y="3579"/>
                  </a:lnTo>
                  <a:lnTo>
                    <a:pt x="1267" y="3579"/>
                  </a:lnTo>
                  <a:cubicBezTo>
                    <a:pt x="1268" y="3579"/>
                    <a:pt x="2449" y="5230"/>
                    <a:pt x="2258" y="6805"/>
                  </a:cubicBezTo>
                  <a:cubicBezTo>
                    <a:pt x="2258" y="6805"/>
                    <a:pt x="4185" y="3047"/>
                    <a:pt x="2215" y="938"/>
                  </a:cubicBezTo>
                  <a:cubicBezTo>
                    <a:pt x="1789" y="491"/>
                    <a:pt x="1267" y="171"/>
                    <a:pt x="682" y="1"/>
                  </a:cubicBezTo>
                  <a:close/>
                </a:path>
              </a:pathLst>
            </a:custGeom>
            <a:solidFill>
              <a:srgbClr val="C44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6;p25">
              <a:extLst>
                <a:ext uri="{FF2B5EF4-FFF2-40B4-BE49-F238E27FC236}">
                  <a16:creationId xmlns:a16="http://schemas.microsoft.com/office/drawing/2014/main" id="{5454CE08-1BB2-0143-AE9A-C0886B8A7109}"/>
                </a:ext>
              </a:extLst>
            </p:cNvPr>
            <p:cNvSpPr/>
            <p:nvPr/>
          </p:nvSpPr>
          <p:spPr>
            <a:xfrm>
              <a:off x="2071050" y="2305225"/>
              <a:ext cx="63650" cy="132875"/>
            </a:xfrm>
            <a:custGeom>
              <a:avLst/>
              <a:gdLst/>
              <a:ahLst/>
              <a:cxnLst/>
              <a:rect l="l" t="t" r="r" b="b"/>
              <a:pathLst>
                <a:path w="2546" h="5315" extrusionOk="0">
                  <a:moveTo>
                    <a:pt x="1438" y="0"/>
                  </a:moveTo>
                  <a:lnTo>
                    <a:pt x="1438" y="0"/>
                  </a:lnTo>
                  <a:cubicBezTo>
                    <a:pt x="0" y="1704"/>
                    <a:pt x="1139" y="4324"/>
                    <a:pt x="1139" y="4324"/>
                  </a:cubicBezTo>
                  <a:lnTo>
                    <a:pt x="1565" y="4366"/>
                  </a:lnTo>
                  <a:cubicBezTo>
                    <a:pt x="1565" y="4366"/>
                    <a:pt x="1501" y="4718"/>
                    <a:pt x="1959" y="5314"/>
                  </a:cubicBezTo>
                  <a:cubicBezTo>
                    <a:pt x="1959" y="5314"/>
                    <a:pt x="1991" y="3589"/>
                    <a:pt x="2545" y="2194"/>
                  </a:cubicBezTo>
                  <a:cubicBezTo>
                    <a:pt x="1810" y="1715"/>
                    <a:pt x="1384" y="874"/>
                    <a:pt x="1438" y="0"/>
                  </a:cubicBezTo>
                  <a:close/>
                </a:path>
              </a:pathLst>
            </a:custGeom>
            <a:solidFill>
              <a:srgbClr val="C44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7;p25">
              <a:extLst>
                <a:ext uri="{FF2B5EF4-FFF2-40B4-BE49-F238E27FC236}">
                  <a16:creationId xmlns:a16="http://schemas.microsoft.com/office/drawing/2014/main" id="{3B52613F-DB9C-8A40-8F58-8E9660B9464E}"/>
                </a:ext>
              </a:extLst>
            </p:cNvPr>
            <p:cNvSpPr/>
            <p:nvPr/>
          </p:nvSpPr>
          <p:spPr>
            <a:xfrm>
              <a:off x="2217725" y="2423950"/>
              <a:ext cx="16000" cy="49275"/>
            </a:xfrm>
            <a:custGeom>
              <a:avLst/>
              <a:gdLst/>
              <a:ahLst/>
              <a:cxnLst/>
              <a:rect l="l" t="t" r="r" b="b"/>
              <a:pathLst>
                <a:path w="640" h="1971" extrusionOk="0">
                  <a:moveTo>
                    <a:pt x="1" y="1"/>
                  </a:moveTo>
                  <a:lnTo>
                    <a:pt x="1" y="1"/>
                  </a:lnTo>
                  <a:cubicBezTo>
                    <a:pt x="54" y="256"/>
                    <a:pt x="128" y="522"/>
                    <a:pt x="224" y="778"/>
                  </a:cubicBezTo>
                  <a:cubicBezTo>
                    <a:pt x="307" y="1015"/>
                    <a:pt x="399" y="1262"/>
                    <a:pt x="501" y="1500"/>
                  </a:cubicBezTo>
                  <a:lnTo>
                    <a:pt x="501" y="1500"/>
                  </a:lnTo>
                  <a:cubicBezTo>
                    <a:pt x="455" y="1567"/>
                    <a:pt x="410" y="1641"/>
                    <a:pt x="373" y="1715"/>
                  </a:cubicBezTo>
                  <a:cubicBezTo>
                    <a:pt x="320" y="1800"/>
                    <a:pt x="267" y="1885"/>
                    <a:pt x="224" y="1971"/>
                  </a:cubicBezTo>
                  <a:cubicBezTo>
                    <a:pt x="299" y="1907"/>
                    <a:pt x="363" y="1832"/>
                    <a:pt x="426" y="1758"/>
                  </a:cubicBezTo>
                  <a:cubicBezTo>
                    <a:pt x="490" y="1683"/>
                    <a:pt x="554" y="1609"/>
                    <a:pt x="618" y="1534"/>
                  </a:cubicBezTo>
                  <a:lnTo>
                    <a:pt x="639" y="1513"/>
                  </a:lnTo>
                  <a:lnTo>
                    <a:pt x="629" y="1481"/>
                  </a:lnTo>
                  <a:cubicBezTo>
                    <a:pt x="544" y="1225"/>
                    <a:pt x="448" y="970"/>
                    <a:pt x="352" y="725"/>
                  </a:cubicBezTo>
                  <a:cubicBezTo>
                    <a:pt x="245" y="469"/>
                    <a:pt x="128" y="235"/>
                    <a:pt x="1" y="1"/>
                  </a:cubicBezTo>
                  <a:close/>
                </a:path>
              </a:pathLst>
            </a:custGeom>
            <a:solidFill>
              <a:srgbClr val="F39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8;p25">
              <a:extLst>
                <a:ext uri="{FF2B5EF4-FFF2-40B4-BE49-F238E27FC236}">
                  <a16:creationId xmlns:a16="http://schemas.microsoft.com/office/drawing/2014/main" id="{7A7BBD02-D972-2841-B257-8D74FE084E5A}"/>
                </a:ext>
              </a:extLst>
            </p:cNvPr>
            <p:cNvSpPr/>
            <p:nvPr/>
          </p:nvSpPr>
          <p:spPr>
            <a:xfrm>
              <a:off x="2191100" y="2484925"/>
              <a:ext cx="57000" cy="13525"/>
            </a:xfrm>
            <a:custGeom>
              <a:avLst/>
              <a:gdLst/>
              <a:ahLst/>
              <a:cxnLst/>
              <a:rect l="l" t="t" r="r" b="b"/>
              <a:pathLst>
                <a:path w="2280" h="541" extrusionOk="0">
                  <a:moveTo>
                    <a:pt x="2279" y="0"/>
                  </a:moveTo>
                  <a:cubicBezTo>
                    <a:pt x="1939" y="203"/>
                    <a:pt x="1555" y="330"/>
                    <a:pt x="1161" y="384"/>
                  </a:cubicBezTo>
                  <a:cubicBezTo>
                    <a:pt x="1089" y="389"/>
                    <a:pt x="1017" y="392"/>
                    <a:pt x="944" y="392"/>
                  </a:cubicBezTo>
                  <a:cubicBezTo>
                    <a:pt x="620" y="392"/>
                    <a:pt x="296" y="333"/>
                    <a:pt x="1" y="203"/>
                  </a:cubicBezTo>
                  <a:lnTo>
                    <a:pt x="1" y="203"/>
                  </a:lnTo>
                  <a:cubicBezTo>
                    <a:pt x="160" y="330"/>
                    <a:pt x="352" y="426"/>
                    <a:pt x="554" y="479"/>
                  </a:cubicBezTo>
                  <a:cubicBezTo>
                    <a:pt x="704" y="519"/>
                    <a:pt x="854" y="541"/>
                    <a:pt x="1009" y="541"/>
                  </a:cubicBezTo>
                  <a:cubicBezTo>
                    <a:pt x="1063" y="541"/>
                    <a:pt x="1117" y="538"/>
                    <a:pt x="1172" y="533"/>
                  </a:cubicBezTo>
                  <a:cubicBezTo>
                    <a:pt x="1587" y="490"/>
                    <a:pt x="1981" y="298"/>
                    <a:pt x="2279" y="0"/>
                  </a:cubicBezTo>
                  <a:close/>
                </a:path>
              </a:pathLst>
            </a:custGeom>
            <a:solidFill>
              <a:srgbClr val="F39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9;p25">
              <a:extLst>
                <a:ext uri="{FF2B5EF4-FFF2-40B4-BE49-F238E27FC236}">
                  <a16:creationId xmlns:a16="http://schemas.microsoft.com/office/drawing/2014/main" id="{901C2F15-7915-A344-9B87-0B4E5BF6D456}"/>
                </a:ext>
              </a:extLst>
            </p:cNvPr>
            <p:cNvSpPr/>
            <p:nvPr/>
          </p:nvSpPr>
          <p:spPr>
            <a:xfrm>
              <a:off x="2244625" y="2412775"/>
              <a:ext cx="12250" cy="26650"/>
            </a:xfrm>
            <a:custGeom>
              <a:avLst/>
              <a:gdLst/>
              <a:ahLst/>
              <a:cxnLst/>
              <a:rect l="l" t="t" r="r" b="b"/>
              <a:pathLst>
                <a:path w="490" h="1066" extrusionOk="0">
                  <a:moveTo>
                    <a:pt x="245" y="0"/>
                  </a:moveTo>
                  <a:cubicBezTo>
                    <a:pt x="117" y="0"/>
                    <a:pt x="0" y="245"/>
                    <a:pt x="0" y="533"/>
                  </a:cubicBezTo>
                  <a:cubicBezTo>
                    <a:pt x="0" y="831"/>
                    <a:pt x="117" y="1065"/>
                    <a:pt x="245" y="1065"/>
                  </a:cubicBezTo>
                  <a:cubicBezTo>
                    <a:pt x="383" y="1065"/>
                    <a:pt x="490" y="831"/>
                    <a:pt x="490" y="533"/>
                  </a:cubicBezTo>
                  <a:cubicBezTo>
                    <a:pt x="490" y="245"/>
                    <a:pt x="383" y="0"/>
                    <a:pt x="245"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0;p25">
              <a:extLst>
                <a:ext uri="{FF2B5EF4-FFF2-40B4-BE49-F238E27FC236}">
                  <a16:creationId xmlns:a16="http://schemas.microsoft.com/office/drawing/2014/main" id="{2DE168CC-32BF-3143-BFA4-6B3524C889BD}"/>
                </a:ext>
              </a:extLst>
            </p:cNvPr>
            <p:cNvSpPr/>
            <p:nvPr/>
          </p:nvSpPr>
          <p:spPr>
            <a:xfrm>
              <a:off x="2160750" y="2412775"/>
              <a:ext cx="12275" cy="26650"/>
            </a:xfrm>
            <a:custGeom>
              <a:avLst/>
              <a:gdLst/>
              <a:ahLst/>
              <a:cxnLst/>
              <a:rect l="l" t="t" r="r" b="b"/>
              <a:pathLst>
                <a:path w="491" h="1066" extrusionOk="0">
                  <a:moveTo>
                    <a:pt x="246" y="0"/>
                  </a:moveTo>
                  <a:cubicBezTo>
                    <a:pt x="118" y="0"/>
                    <a:pt x="1" y="245"/>
                    <a:pt x="1" y="533"/>
                  </a:cubicBezTo>
                  <a:cubicBezTo>
                    <a:pt x="1" y="831"/>
                    <a:pt x="118" y="1065"/>
                    <a:pt x="246" y="1065"/>
                  </a:cubicBezTo>
                  <a:cubicBezTo>
                    <a:pt x="384" y="1065"/>
                    <a:pt x="491" y="831"/>
                    <a:pt x="491" y="533"/>
                  </a:cubicBezTo>
                  <a:cubicBezTo>
                    <a:pt x="491" y="245"/>
                    <a:pt x="384" y="0"/>
                    <a:pt x="246"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1;p25">
              <a:extLst>
                <a:ext uri="{FF2B5EF4-FFF2-40B4-BE49-F238E27FC236}">
                  <a16:creationId xmlns:a16="http://schemas.microsoft.com/office/drawing/2014/main" id="{034F23F0-A651-1F4D-9080-2E44552E61A0}"/>
                </a:ext>
              </a:extLst>
            </p:cNvPr>
            <p:cNvSpPr/>
            <p:nvPr/>
          </p:nvSpPr>
          <p:spPr>
            <a:xfrm>
              <a:off x="2229450" y="2388700"/>
              <a:ext cx="42600" cy="15575"/>
            </a:xfrm>
            <a:custGeom>
              <a:avLst/>
              <a:gdLst/>
              <a:ahLst/>
              <a:cxnLst/>
              <a:rect l="l" t="t" r="r" b="b"/>
              <a:pathLst>
                <a:path w="1704" h="623" extrusionOk="0">
                  <a:moveTo>
                    <a:pt x="796" y="0"/>
                  </a:moveTo>
                  <a:cubicBezTo>
                    <a:pt x="626" y="0"/>
                    <a:pt x="467" y="53"/>
                    <a:pt x="330" y="143"/>
                  </a:cubicBezTo>
                  <a:cubicBezTo>
                    <a:pt x="256" y="197"/>
                    <a:pt x="192" y="261"/>
                    <a:pt x="128" y="335"/>
                  </a:cubicBezTo>
                  <a:cubicBezTo>
                    <a:pt x="75" y="399"/>
                    <a:pt x="32" y="474"/>
                    <a:pt x="0" y="559"/>
                  </a:cubicBezTo>
                  <a:cubicBezTo>
                    <a:pt x="85" y="516"/>
                    <a:pt x="149" y="474"/>
                    <a:pt x="224" y="442"/>
                  </a:cubicBezTo>
                  <a:cubicBezTo>
                    <a:pt x="288" y="399"/>
                    <a:pt x="362" y="367"/>
                    <a:pt x="437" y="346"/>
                  </a:cubicBezTo>
                  <a:cubicBezTo>
                    <a:pt x="531" y="306"/>
                    <a:pt x="632" y="284"/>
                    <a:pt x="739" y="284"/>
                  </a:cubicBezTo>
                  <a:cubicBezTo>
                    <a:pt x="776" y="284"/>
                    <a:pt x="813" y="287"/>
                    <a:pt x="852" y="293"/>
                  </a:cubicBezTo>
                  <a:cubicBezTo>
                    <a:pt x="990" y="303"/>
                    <a:pt x="1129" y="346"/>
                    <a:pt x="1267" y="410"/>
                  </a:cubicBezTo>
                  <a:cubicBezTo>
                    <a:pt x="1416" y="474"/>
                    <a:pt x="1555" y="548"/>
                    <a:pt x="1704" y="623"/>
                  </a:cubicBezTo>
                  <a:cubicBezTo>
                    <a:pt x="1629" y="463"/>
                    <a:pt x="1523" y="324"/>
                    <a:pt x="1384" y="218"/>
                  </a:cubicBezTo>
                  <a:cubicBezTo>
                    <a:pt x="1246" y="101"/>
                    <a:pt x="1065" y="26"/>
                    <a:pt x="884" y="5"/>
                  </a:cubicBezTo>
                  <a:cubicBezTo>
                    <a:pt x="854" y="2"/>
                    <a:pt x="825" y="0"/>
                    <a:pt x="796"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2;p25">
              <a:extLst>
                <a:ext uri="{FF2B5EF4-FFF2-40B4-BE49-F238E27FC236}">
                  <a16:creationId xmlns:a16="http://schemas.microsoft.com/office/drawing/2014/main" id="{3D7577F1-4366-D94E-82D8-F13C02B38865}"/>
                </a:ext>
              </a:extLst>
            </p:cNvPr>
            <p:cNvSpPr/>
            <p:nvPr/>
          </p:nvSpPr>
          <p:spPr>
            <a:xfrm>
              <a:off x="2145050" y="2388700"/>
              <a:ext cx="42350" cy="15575"/>
            </a:xfrm>
            <a:custGeom>
              <a:avLst/>
              <a:gdLst/>
              <a:ahLst/>
              <a:cxnLst/>
              <a:rect l="l" t="t" r="r" b="b"/>
              <a:pathLst>
                <a:path w="1694" h="623" extrusionOk="0">
                  <a:moveTo>
                    <a:pt x="783" y="0"/>
                  </a:moveTo>
                  <a:cubicBezTo>
                    <a:pt x="627" y="0"/>
                    <a:pt x="467" y="53"/>
                    <a:pt x="330" y="143"/>
                  </a:cubicBezTo>
                  <a:cubicBezTo>
                    <a:pt x="256" y="197"/>
                    <a:pt x="181" y="261"/>
                    <a:pt x="128" y="335"/>
                  </a:cubicBezTo>
                  <a:cubicBezTo>
                    <a:pt x="75" y="399"/>
                    <a:pt x="32" y="474"/>
                    <a:pt x="0" y="559"/>
                  </a:cubicBezTo>
                  <a:cubicBezTo>
                    <a:pt x="86" y="516"/>
                    <a:pt x="149" y="474"/>
                    <a:pt x="213" y="442"/>
                  </a:cubicBezTo>
                  <a:cubicBezTo>
                    <a:pt x="288" y="399"/>
                    <a:pt x="352" y="367"/>
                    <a:pt x="426" y="346"/>
                  </a:cubicBezTo>
                  <a:cubicBezTo>
                    <a:pt x="529" y="306"/>
                    <a:pt x="632" y="284"/>
                    <a:pt x="734" y="284"/>
                  </a:cubicBezTo>
                  <a:cubicBezTo>
                    <a:pt x="770" y="284"/>
                    <a:pt x="806" y="287"/>
                    <a:pt x="842" y="293"/>
                  </a:cubicBezTo>
                  <a:cubicBezTo>
                    <a:pt x="991" y="303"/>
                    <a:pt x="1129" y="346"/>
                    <a:pt x="1257" y="410"/>
                  </a:cubicBezTo>
                  <a:cubicBezTo>
                    <a:pt x="1406" y="474"/>
                    <a:pt x="1555" y="548"/>
                    <a:pt x="1694" y="623"/>
                  </a:cubicBezTo>
                  <a:cubicBezTo>
                    <a:pt x="1630" y="463"/>
                    <a:pt x="1513" y="324"/>
                    <a:pt x="1374" y="218"/>
                  </a:cubicBezTo>
                  <a:cubicBezTo>
                    <a:pt x="1236" y="101"/>
                    <a:pt x="1055" y="26"/>
                    <a:pt x="863" y="5"/>
                  </a:cubicBezTo>
                  <a:cubicBezTo>
                    <a:pt x="837" y="2"/>
                    <a:pt x="810" y="0"/>
                    <a:pt x="783"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3;p25">
              <a:extLst>
                <a:ext uri="{FF2B5EF4-FFF2-40B4-BE49-F238E27FC236}">
                  <a16:creationId xmlns:a16="http://schemas.microsoft.com/office/drawing/2014/main" id="{BEFCE0F4-3E70-3844-9A1B-3D74ADD1E6AF}"/>
                </a:ext>
              </a:extLst>
            </p:cNvPr>
            <p:cNvSpPr/>
            <p:nvPr/>
          </p:nvSpPr>
          <p:spPr>
            <a:xfrm>
              <a:off x="2069450" y="2455900"/>
              <a:ext cx="76425" cy="82825"/>
            </a:xfrm>
            <a:custGeom>
              <a:avLst/>
              <a:gdLst/>
              <a:ahLst/>
              <a:cxnLst/>
              <a:rect l="l" t="t" r="r" b="b"/>
              <a:pathLst>
                <a:path w="3057" h="3313" fill="none" extrusionOk="0">
                  <a:moveTo>
                    <a:pt x="1853" y="0"/>
                  </a:moveTo>
                  <a:cubicBezTo>
                    <a:pt x="724" y="0"/>
                    <a:pt x="0" y="1182"/>
                    <a:pt x="501" y="2183"/>
                  </a:cubicBezTo>
                  <a:cubicBezTo>
                    <a:pt x="1001" y="3184"/>
                    <a:pt x="2385" y="3312"/>
                    <a:pt x="3056" y="2407"/>
                  </a:cubicBezTo>
                </a:path>
              </a:pathLst>
            </a:custGeom>
            <a:noFill/>
            <a:ln w="3450" cap="rnd" cmpd="sng">
              <a:solidFill>
                <a:schemeClr val="accent5"/>
              </a:solidFill>
              <a:prstDash val="solid"/>
              <a:miter lim="106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4;p25">
              <a:extLst>
                <a:ext uri="{FF2B5EF4-FFF2-40B4-BE49-F238E27FC236}">
                  <a16:creationId xmlns:a16="http://schemas.microsoft.com/office/drawing/2014/main" id="{D477384C-DC7B-CD49-AA46-79AC9D7FC80D}"/>
                </a:ext>
              </a:extLst>
            </p:cNvPr>
            <p:cNvSpPr/>
            <p:nvPr/>
          </p:nvSpPr>
          <p:spPr>
            <a:xfrm>
              <a:off x="2276025" y="2455900"/>
              <a:ext cx="76425" cy="82825"/>
            </a:xfrm>
            <a:custGeom>
              <a:avLst/>
              <a:gdLst/>
              <a:ahLst/>
              <a:cxnLst/>
              <a:rect l="l" t="t" r="r" b="b"/>
              <a:pathLst>
                <a:path w="3057" h="3313" fill="none" extrusionOk="0">
                  <a:moveTo>
                    <a:pt x="1204" y="0"/>
                  </a:moveTo>
                  <a:cubicBezTo>
                    <a:pt x="2322" y="0"/>
                    <a:pt x="3057" y="1182"/>
                    <a:pt x="2556" y="2183"/>
                  </a:cubicBezTo>
                  <a:cubicBezTo>
                    <a:pt x="2045" y="3184"/>
                    <a:pt x="661" y="3312"/>
                    <a:pt x="1" y="2407"/>
                  </a:cubicBezTo>
                </a:path>
              </a:pathLst>
            </a:custGeom>
            <a:noFill/>
            <a:ln w="3450" cap="rnd" cmpd="sng">
              <a:solidFill>
                <a:schemeClr val="accent5"/>
              </a:solidFill>
              <a:prstDash val="solid"/>
              <a:miter lim="106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295;p25">
            <a:extLst>
              <a:ext uri="{FF2B5EF4-FFF2-40B4-BE49-F238E27FC236}">
                <a16:creationId xmlns:a16="http://schemas.microsoft.com/office/drawing/2014/main" id="{5A351AE4-2F05-1047-A7DA-34A5ADF9A9B0}"/>
              </a:ext>
            </a:extLst>
          </p:cNvPr>
          <p:cNvGrpSpPr/>
          <p:nvPr/>
        </p:nvGrpSpPr>
        <p:grpSpPr>
          <a:xfrm>
            <a:off x="4994894" y="4804792"/>
            <a:ext cx="671678" cy="737943"/>
            <a:chOff x="4535700" y="2961725"/>
            <a:chExt cx="527675" cy="579825"/>
          </a:xfrm>
        </p:grpSpPr>
        <p:sp>
          <p:nvSpPr>
            <p:cNvPr id="65" name="Google Shape;296;p25">
              <a:extLst>
                <a:ext uri="{FF2B5EF4-FFF2-40B4-BE49-F238E27FC236}">
                  <a16:creationId xmlns:a16="http://schemas.microsoft.com/office/drawing/2014/main" id="{774AE74F-D8A6-D54B-B024-65EB86ED3B1B}"/>
                </a:ext>
              </a:extLst>
            </p:cNvPr>
            <p:cNvSpPr/>
            <p:nvPr/>
          </p:nvSpPr>
          <p:spPr>
            <a:xfrm>
              <a:off x="4537025" y="3256675"/>
              <a:ext cx="524750" cy="284875"/>
            </a:xfrm>
            <a:custGeom>
              <a:avLst/>
              <a:gdLst/>
              <a:ahLst/>
              <a:cxnLst/>
              <a:rect l="l" t="t" r="r" b="b"/>
              <a:pathLst>
                <a:path w="20990" h="11395" extrusionOk="0">
                  <a:moveTo>
                    <a:pt x="10320" y="1"/>
                  </a:moveTo>
                  <a:lnTo>
                    <a:pt x="10320" y="107"/>
                  </a:lnTo>
                  <a:lnTo>
                    <a:pt x="8626" y="1"/>
                  </a:lnTo>
                  <a:lnTo>
                    <a:pt x="8626" y="1"/>
                  </a:lnTo>
                  <a:cubicBezTo>
                    <a:pt x="8626" y="1"/>
                    <a:pt x="8935" y="2972"/>
                    <a:pt x="7806" y="3589"/>
                  </a:cubicBezTo>
                  <a:cubicBezTo>
                    <a:pt x="6678" y="4207"/>
                    <a:pt x="1" y="4516"/>
                    <a:pt x="725" y="11395"/>
                  </a:cubicBezTo>
                  <a:lnTo>
                    <a:pt x="20276" y="11395"/>
                  </a:lnTo>
                  <a:cubicBezTo>
                    <a:pt x="20990" y="4516"/>
                    <a:pt x="14324" y="4207"/>
                    <a:pt x="13195" y="3589"/>
                  </a:cubicBezTo>
                  <a:cubicBezTo>
                    <a:pt x="12066" y="2972"/>
                    <a:pt x="12375" y="1"/>
                    <a:pt x="12375" y="1"/>
                  </a:cubicBezTo>
                  <a:lnTo>
                    <a:pt x="12375" y="1"/>
                  </a:lnTo>
                  <a:lnTo>
                    <a:pt x="10682" y="107"/>
                  </a:lnTo>
                  <a:lnTo>
                    <a:pt x="10682" y="1"/>
                  </a:lnTo>
                  <a:lnTo>
                    <a:pt x="10501" y="54"/>
                  </a:lnTo>
                  <a:lnTo>
                    <a:pt x="10320" y="1"/>
                  </a:lnTo>
                  <a:close/>
                </a:path>
              </a:pathLst>
            </a:custGeom>
            <a:solidFill>
              <a:srgbClr val="FCE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p25">
              <a:extLst>
                <a:ext uri="{FF2B5EF4-FFF2-40B4-BE49-F238E27FC236}">
                  <a16:creationId xmlns:a16="http://schemas.microsoft.com/office/drawing/2014/main" id="{2173DF72-D881-EC4E-BA7D-5AA5B84F5F3A}"/>
                </a:ext>
              </a:extLst>
            </p:cNvPr>
            <p:cNvSpPr/>
            <p:nvPr/>
          </p:nvSpPr>
          <p:spPr>
            <a:xfrm>
              <a:off x="4746825" y="3256675"/>
              <a:ext cx="101175" cy="70575"/>
            </a:xfrm>
            <a:custGeom>
              <a:avLst/>
              <a:gdLst/>
              <a:ahLst/>
              <a:cxnLst/>
              <a:rect l="l" t="t" r="r" b="b"/>
              <a:pathLst>
                <a:path w="4047" h="2823" extrusionOk="0">
                  <a:moveTo>
                    <a:pt x="1928" y="1"/>
                  </a:moveTo>
                  <a:lnTo>
                    <a:pt x="1928" y="107"/>
                  </a:lnTo>
                  <a:lnTo>
                    <a:pt x="234" y="1"/>
                  </a:lnTo>
                  <a:lnTo>
                    <a:pt x="234" y="1"/>
                  </a:lnTo>
                  <a:cubicBezTo>
                    <a:pt x="234" y="1"/>
                    <a:pt x="415" y="1726"/>
                    <a:pt x="0" y="2823"/>
                  </a:cubicBezTo>
                  <a:cubicBezTo>
                    <a:pt x="1353" y="2620"/>
                    <a:pt x="2694" y="2418"/>
                    <a:pt x="4047" y="2205"/>
                  </a:cubicBezTo>
                  <a:cubicBezTo>
                    <a:pt x="3930" y="1470"/>
                    <a:pt x="3908" y="735"/>
                    <a:pt x="3983" y="1"/>
                  </a:cubicBezTo>
                  <a:lnTo>
                    <a:pt x="3983" y="1"/>
                  </a:lnTo>
                  <a:lnTo>
                    <a:pt x="2290" y="107"/>
                  </a:lnTo>
                  <a:lnTo>
                    <a:pt x="2290" y="1"/>
                  </a:lnTo>
                  <a:lnTo>
                    <a:pt x="2109" y="54"/>
                  </a:lnTo>
                  <a:lnTo>
                    <a:pt x="1928" y="1"/>
                  </a:lnTo>
                  <a:close/>
                </a:path>
              </a:pathLst>
            </a:custGeom>
            <a:solidFill>
              <a:srgbClr val="FAD4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8;p25">
              <a:extLst>
                <a:ext uri="{FF2B5EF4-FFF2-40B4-BE49-F238E27FC236}">
                  <a16:creationId xmlns:a16="http://schemas.microsoft.com/office/drawing/2014/main" id="{36C1E0EC-9CEA-944B-8493-2E93FB7A0344}"/>
                </a:ext>
              </a:extLst>
            </p:cNvPr>
            <p:cNvSpPr/>
            <p:nvPr/>
          </p:nvSpPr>
          <p:spPr>
            <a:xfrm>
              <a:off x="4535700" y="3349600"/>
              <a:ext cx="527675" cy="191950"/>
            </a:xfrm>
            <a:custGeom>
              <a:avLst/>
              <a:gdLst/>
              <a:ahLst/>
              <a:cxnLst/>
              <a:rect l="l" t="t" r="r" b="b"/>
              <a:pathLst>
                <a:path w="21107" h="7678" extrusionOk="0">
                  <a:moveTo>
                    <a:pt x="7135" y="0"/>
                  </a:moveTo>
                  <a:cubicBezTo>
                    <a:pt x="5069" y="575"/>
                    <a:pt x="1" y="1587"/>
                    <a:pt x="629" y="7678"/>
                  </a:cubicBezTo>
                  <a:lnTo>
                    <a:pt x="20468" y="7678"/>
                  </a:lnTo>
                  <a:cubicBezTo>
                    <a:pt x="21107" y="1587"/>
                    <a:pt x="16027" y="575"/>
                    <a:pt x="13961" y="0"/>
                  </a:cubicBezTo>
                  <a:cubicBezTo>
                    <a:pt x="13173" y="809"/>
                    <a:pt x="11938" y="1331"/>
                    <a:pt x="10554" y="1331"/>
                  </a:cubicBezTo>
                  <a:cubicBezTo>
                    <a:pt x="9159" y="1331"/>
                    <a:pt x="7923" y="809"/>
                    <a:pt x="7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9;p25">
              <a:extLst>
                <a:ext uri="{FF2B5EF4-FFF2-40B4-BE49-F238E27FC236}">
                  <a16:creationId xmlns:a16="http://schemas.microsoft.com/office/drawing/2014/main" id="{FBB6FE9A-A7D3-0342-A342-9321924F2424}"/>
                </a:ext>
              </a:extLst>
            </p:cNvPr>
            <p:cNvSpPr/>
            <p:nvPr/>
          </p:nvSpPr>
          <p:spPr>
            <a:xfrm>
              <a:off x="4818700" y="3487450"/>
              <a:ext cx="28500" cy="26675"/>
            </a:xfrm>
            <a:custGeom>
              <a:avLst/>
              <a:gdLst/>
              <a:ahLst/>
              <a:cxnLst/>
              <a:rect l="l" t="t" r="r" b="b"/>
              <a:pathLst>
                <a:path w="1140" h="1067" extrusionOk="0">
                  <a:moveTo>
                    <a:pt x="543" y="141"/>
                  </a:moveTo>
                  <a:cubicBezTo>
                    <a:pt x="682" y="343"/>
                    <a:pt x="810" y="545"/>
                    <a:pt x="948" y="747"/>
                  </a:cubicBezTo>
                  <a:lnTo>
                    <a:pt x="980" y="801"/>
                  </a:lnTo>
                  <a:lnTo>
                    <a:pt x="181" y="971"/>
                  </a:lnTo>
                  <a:lnTo>
                    <a:pt x="149" y="982"/>
                  </a:lnTo>
                  <a:lnTo>
                    <a:pt x="543" y="162"/>
                  </a:lnTo>
                  <a:lnTo>
                    <a:pt x="543" y="141"/>
                  </a:lnTo>
                  <a:close/>
                  <a:moveTo>
                    <a:pt x="566" y="0"/>
                  </a:moveTo>
                  <a:cubicBezTo>
                    <a:pt x="547" y="0"/>
                    <a:pt x="524" y="7"/>
                    <a:pt x="511" y="13"/>
                  </a:cubicBezTo>
                  <a:cubicBezTo>
                    <a:pt x="501" y="23"/>
                    <a:pt x="501" y="23"/>
                    <a:pt x="501" y="23"/>
                  </a:cubicBezTo>
                  <a:cubicBezTo>
                    <a:pt x="362" y="322"/>
                    <a:pt x="224" y="609"/>
                    <a:pt x="86" y="897"/>
                  </a:cubicBezTo>
                  <a:lnTo>
                    <a:pt x="32" y="1024"/>
                  </a:lnTo>
                  <a:cubicBezTo>
                    <a:pt x="0" y="1067"/>
                    <a:pt x="64" y="1067"/>
                    <a:pt x="86" y="1067"/>
                  </a:cubicBezTo>
                  <a:lnTo>
                    <a:pt x="959" y="886"/>
                  </a:lnTo>
                  <a:lnTo>
                    <a:pt x="1076" y="854"/>
                  </a:lnTo>
                  <a:cubicBezTo>
                    <a:pt x="1108" y="854"/>
                    <a:pt x="1140" y="822"/>
                    <a:pt x="1129" y="801"/>
                  </a:cubicBezTo>
                  <a:lnTo>
                    <a:pt x="661" y="109"/>
                  </a:lnTo>
                  <a:lnTo>
                    <a:pt x="597" y="13"/>
                  </a:lnTo>
                  <a:cubicBezTo>
                    <a:pt x="592" y="4"/>
                    <a:pt x="580" y="0"/>
                    <a:pt x="566" y="0"/>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00;p25">
              <a:extLst>
                <a:ext uri="{FF2B5EF4-FFF2-40B4-BE49-F238E27FC236}">
                  <a16:creationId xmlns:a16="http://schemas.microsoft.com/office/drawing/2014/main" id="{01F5EB7C-59EA-3041-B2F1-19B0D04A4C6E}"/>
                </a:ext>
              </a:extLst>
            </p:cNvPr>
            <p:cNvSpPr/>
            <p:nvPr/>
          </p:nvSpPr>
          <p:spPr>
            <a:xfrm>
              <a:off x="4867775" y="3403325"/>
              <a:ext cx="28425" cy="26575"/>
            </a:xfrm>
            <a:custGeom>
              <a:avLst/>
              <a:gdLst/>
              <a:ahLst/>
              <a:cxnLst/>
              <a:rect l="l" t="t" r="r" b="b"/>
              <a:pathLst>
                <a:path w="1137" h="1063" extrusionOk="0">
                  <a:moveTo>
                    <a:pt x="540" y="151"/>
                  </a:moveTo>
                  <a:lnTo>
                    <a:pt x="934" y="758"/>
                  </a:lnTo>
                  <a:lnTo>
                    <a:pt x="976" y="811"/>
                  </a:lnTo>
                  <a:lnTo>
                    <a:pt x="178" y="982"/>
                  </a:lnTo>
                  <a:lnTo>
                    <a:pt x="146" y="992"/>
                  </a:lnTo>
                  <a:lnTo>
                    <a:pt x="146" y="992"/>
                  </a:lnTo>
                  <a:lnTo>
                    <a:pt x="529" y="172"/>
                  </a:lnTo>
                  <a:lnTo>
                    <a:pt x="540" y="151"/>
                  </a:lnTo>
                  <a:close/>
                  <a:moveTo>
                    <a:pt x="551" y="0"/>
                  </a:moveTo>
                  <a:cubicBezTo>
                    <a:pt x="531" y="0"/>
                    <a:pt x="505" y="7"/>
                    <a:pt x="487" y="13"/>
                  </a:cubicBezTo>
                  <a:lnTo>
                    <a:pt x="487" y="23"/>
                  </a:lnTo>
                  <a:cubicBezTo>
                    <a:pt x="487" y="23"/>
                    <a:pt x="487" y="23"/>
                    <a:pt x="487" y="34"/>
                  </a:cubicBezTo>
                  <a:cubicBezTo>
                    <a:pt x="348" y="322"/>
                    <a:pt x="210" y="609"/>
                    <a:pt x="71" y="907"/>
                  </a:cubicBezTo>
                  <a:lnTo>
                    <a:pt x="7" y="1024"/>
                  </a:lnTo>
                  <a:cubicBezTo>
                    <a:pt x="0" y="1053"/>
                    <a:pt x="22" y="1062"/>
                    <a:pt x="43" y="1062"/>
                  </a:cubicBezTo>
                  <a:cubicBezTo>
                    <a:pt x="53" y="1062"/>
                    <a:pt x="64" y="1060"/>
                    <a:pt x="71" y="1056"/>
                  </a:cubicBezTo>
                  <a:lnTo>
                    <a:pt x="944" y="875"/>
                  </a:lnTo>
                  <a:lnTo>
                    <a:pt x="1072" y="854"/>
                  </a:lnTo>
                  <a:cubicBezTo>
                    <a:pt x="1094" y="854"/>
                    <a:pt x="1136" y="822"/>
                    <a:pt x="1115" y="790"/>
                  </a:cubicBezTo>
                  <a:lnTo>
                    <a:pt x="657" y="109"/>
                  </a:lnTo>
                  <a:lnTo>
                    <a:pt x="582" y="13"/>
                  </a:lnTo>
                  <a:cubicBezTo>
                    <a:pt x="578" y="4"/>
                    <a:pt x="566" y="0"/>
                    <a:pt x="551" y="0"/>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01;p25">
              <a:extLst>
                <a:ext uri="{FF2B5EF4-FFF2-40B4-BE49-F238E27FC236}">
                  <a16:creationId xmlns:a16="http://schemas.microsoft.com/office/drawing/2014/main" id="{119BC248-8FEB-5B43-B2D7-DED924F86321}"/>
                </a:ext>
              </a:extLst>
            </p:cNvPr>
            <p:cNvSpPr/>
            <p:nvPr/>
          </p:nvSpPr>
          <p:spPr>
            <a:xfrm>
              <a:off x="4887850" y="3361625"/>
              <a:ext cx="28300" cy="26375"/>
            </a:xfrm>
            <a:custGeom>
              <a:avLst/>
              <a:gdLst/>
              <a:ahLst/>
              <a:cxnLst/>
              <a:rect l="l" t="t" r="r" b="b"/>
              <a:pathLst>
                <a:path w="1132" h="1055" extrusionOk="0">
                  <a:moveTo>
                    <a:pt x="535" y="147"/>
                  </a:moveTo>
                  <a:lnTo>
                    <a:pt x="940" y="744"/>
                  </a:lnTo>
                  <a:lnTo>
                    <a:pt x="983" y="808"/>
                  </a:lnTo>
                  <a:lnTo>
                    <a:pt x="184" y="978"/>
                  </a:lnTo>
                  <a:lnTo>
                    <a:pt x="141" y="989"/>
                  </a:lnTo>
                  <a:cubicBezTo>
                    <a:pt x="269" y="701"/>
                    <a:pt x="408" y="424"/>
                    <a:pt x="535" y="147"/>
                  </a:cubicBezTo>
                  <a:close/>
                  <a:moveTo>
                    <a:pt x="566" y="0"/>
                  </a:moveTo>
                  <a:cubicBezTo>
                    <a:pt x="536" y="0"/>
                    <a:pt x="490" y="18"/>
                    <a:pt x="482" y="41"/>
                  </a:cubicBezTo>
                  <a:cubicBezTo>
                    <a:pt x="344" y="328"/>
                    <a:pt x="205" y="627"/>
                    <a:pt x="67" y="914"/>
                  </a:cubicBezTo>
                  <a:lnTo>
                    <a:pt x="14" y="1031"/>
                  </a:lnTo>
                  <a:cubicBezTo>
                    <a:pt x="1" y="1050"/>
                    <a:pt x="23" y="1054"/>
                    <a:pt x="44" y="1054"/>
                  </a:cubicBezTo>
                  <a:cubicBezTo>
                    <a:pt x="59" y="1054"/>
                    <a:pt x="73" y="1052"/>
                    <a:pt x="78" y="1052"/>
                  </a:cubicBezTo>
                  <a:lnTo>
                    <a:pt x="940" y="871"/>
                  </a:lnTo>
                  <a:lnTo>
                    <a:pt x="1068" y="840"/>
                  </a:lnTo>
                  <a:cubicBezTo>
                    <a:pt x="1089" y="840"/>
                    <a:pt x="1132" y="818"/>
                    <a:pt x="1121" y="797"/>
                  </a:cubicBezTo>
                  <a:lnTo>
                    <a:pt x="653" y="105"/>
                  </a:lnTo>
                  <a:lnTo>
                    <a:pt x="589" y="9"/>
                  </a:lnTo>
                  <a:cubicBezTo>
                    <a:pt x="586" y="3"/>
                    <a:pt x="577" y="0"/>
                    <a:pt x="566" y="0"/>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02;p25">
              <a:extLst>
                <a:ext uri="{FF2B5EF4-FFF2-40B4-BE49-F238E27FC236}">
                  <a16:creationId xmlns:a16="http://schemas.microsoft.com/office/drawing/2014/main" id="{9717E8D5-71B2-B742-B5D6-0C1FC364CCE6}"/>
                </a:ext>
              </a:extLst>
            </p:cNvPr>
            <p:cNvSpPr/>
            <p:nvPr/>
          </p:nvSpPr>
          <p:spPr>
            <a:xfrm>
              <a:off x="4936375" y="3368500"/>
              <a:ext cx="28500" cy="19575"/>
            </a:xfrm>
            <a:custGeom>
              <a:avLst/>
              <a:gdLst/>
              <a:ahLst/>
              <a:cxnLst/>
              <a:rect l="l" t="t" r="r" b="b"/>
              <a:pathLst>
                <a:path w="1140" h="783" extrusionOk="0">
                  <a:moveTo>
                    <a:pt x="373" y="0"/>
                  </a:moveTo>
                  <a:cubicBezTo>
                    <a:pt x="266" y="213"/>
                    <a:pt x="170" y="426"/>
                    <a:pt x="75" y="639"/>
                  </a:cubicBezTo>
                  <a:cubicBezTo>
                    <a:pt x="53" y="671"/>
                    <a:pt x="32" y="714"/>
                    <a:pt x="11" y="756"/>
                  </a:cubicBezTo>
                  <a:cubicBezTo>
                    <a:pt x="0" y="777"/>
                    <a:pt x="16" y="783"/>
                    <a:pt x="35" y="783"/>
                  </a:cubicBezTo>
                  <a:cubicBezTo>
                    <a:pt x="53" y="783"/>
                    <a:pt x="75" y="777"/>
                    <a:pt x="75" y="777"/>
                  </a:cubicBezTo>
                  <a:lnTo>
                    <a:pt x="958" y="596"/>
                  </a:lnTo>
                  <a:lnTo>
                    <a:pt x="1076" y="575"/>
                  </a:lnTo>
                  <a:cubicBezTo>
                    <a:pt x="1097" y="575"/>
                    <a:pt x="1140" y="543"/>
                    <a:pt x="1129" y="522"/>
                  </a:cubicBezTo>
                  <a:lnTo>
                    <a:pt x="958" y="266"/>
                  </a:lnTo>
                  <a:lnTo>
                    <a:pt x="756" y="171"/>
                  </a:lnTo>
                  <a:lnTo>
                    <a:pt x="958" y="469"/>
                  </a:lnTo>
                  <a:lnTo>
                    <a:pt x="1001" y="533"/>
                  </a:lnTo>
                  <a:lnTo>
                    <a:pt x="202" y="703"/>
                  </a:lnTo>
                  <a:lnTo>
                    <a:pt x="160" y="703"/>
                  </a:lnTo>
                  <a:lnTo>
                    <a:pt x="469" y="43"/>
                  </a:lnTo>
                  <a:lnTo>
                    <a:pt x="373" y="0"/>
                  </a:ln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03;p25">
              <a:extLst>
                <a:ext uri="{FF2B5EF4-FFF2-40B4-BE49-F238E27FC236}">
                  <a16:creationId xmlns:a16="http://schemas.microsoft.com/office/drawing/2014/main" id="{0612B1D5-11A8-254B-8402-8D1F1F5649D3}"/>
                </a:ext>
              </a:extLst>
            </p:cNvPr>
            <p:cNvSpPr/>
            <p:nvPr/>
          </p:nvSpPr>
          <p:spPr>
            <a:xfrm>
              <a:off x="4790325" y="3381525"/>
              <a:ext cx="28125" cy="6775"/>
            </a:xfrm>
            <a:custGeom>
              <a:avLst/>
              <a:gdLst/>
              <a:ahLst/>
              <a:cxnLst/>
              <a:rect l="l" t="t" r="r" b="b"/>
              <a:pathLst>
                <a:path w="1125" h="271" extrusionOk="0">
                  <a:moveTo>
                    <a:pt x="1125" y="1"/>
                  </a:moveTo>
                  <a:cubicBezTo>
                    <a:pt x="986" y="22"/>
                    <a:pt x="858" y="33"/>
                    <a:pt x="720" y="44"/>
                  </a:cubicBezTo>
                  <a:lnTo>
                    <a:pt x="177" y="161"/>
                  </a:lnTo>
                  <a:lnTo>
                    <a:pt x="156" y="161"/>
                  </a:lnTo>
                  <a:lnTo>
                    <a:pt x="209" y="54"/>
                  </a:lnTo>
                  <a:lnTo>
                    <a:pt x="92" y="54"/>
                  </a:lnTo>
                  <a:cubicBezTo>
                    <a:pt x="92" y="65"/>
                    <a:pt x="81" y="86"/>
                    <a:pt x="70" y="97"/>
                  </a:cubicBezTo>
                  <a:lnTo>
                    <a:pt x="17" y="225"/>
                  </a:lnTo>
                  <a:cubicBezTo>
                    <a:pt x="1" y="257"/>
                    <a:pt x="28" y="271"/>
                    <a:pt x="56" y="271"/>
                  </a:cubicBezTo>
                  <a:cubicBezTo>
                    <a:pt x="65" y="271"/>
                    <a:pt x="74" y="270"/>
                    <a:pt x="81" y="267"/>
                  </a:cubicBezTo>
                  <a:lnTo>
                    <a:pt x="954" y="86"/>
                  </a:lnTo>
                  <a:lnTo>
                    <a:pt x="1082" y="65"/>
                  </a:lnTo>
                  <a:cubicBezTo>
                    <a:pt x="1103" y="65"/>
                    <a:pt x="1125" y="33"/>
                    <a:pt x="1125" y="1"/>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04;p25">
              <a:extLst>
                <a:ext uri="{FF2B5EF4-FFF2-40B4-BE49-F238E27FC236}">
                  <a16:creationId xmlns:a16="http://schemas.microsoft.com/office/drawing/2014/main" id="{435A693E-77B6-434B-8337-37FC844C9F4D}"/>
                </a:ext>
              </a:extLst>
            </p:cNvPr>
            <p:cNvSpPr/>
            <p:nvPr/>
          </p:nvSpPr>
          <p:spPr>
            <a:xfrm>
              <a:off x="4741625" y="3372750"/>
              <a:ext cx="28650" cy="15550"/>
            </a:xfrm>
            <a:custGeom>
              <a:avLst/>
              <a:gdLst/>
              <a:ahLst/>
              <a:cxnLst/>
              <a:rect l="l" t="t" r="r" b="b"/>
              <a:pathLst>
                <a:path w="1146" h="622" extrusionOk="0">
                  <a:moveTo>
                    <a:pt x="283" y="1"/>
                  </a:moveTo>
                  <a:lnTo>
                    <a:pt x="70" y="448"/>
                  </a:lnTo>
                  <a:cubicBezTo>
                    <a:pt x="59" y="490"/>
                    <a:pt x="38" y="533"/>
                    <a:pt x="16" y="576"/>
                  </a:cubicBezTo>
                  <a:cubicBezTo>
                    <a:pt x="0" y="608"/>
                    <a:pt x="27" y="622"/>
                    <a:pt x="55" y="622"/>
                  </a:cubicBezTo>
                  <a:cubicBezTo>
                    <a:pt x="64" y="622"/>
                    <a:pt x="73" y="621"/>
                    <a:pt x="80" y="618"/>
                  </a:cubicBezTo>
                  <a:lnTo>
                    <a:pt x="954" y="437"/>
                  </a:lnTo>
                  <a:lnTo>
                    <a:pt x="1081" y="416"/>
                  </a:lnTo>
                  <a:cubicBezTo>
                    <a:pt x="1103" y="416"/>
                    <a:pt x="1145" y="373"/>
                    <a:pt x="1124" y="341"/>
                  </a:cubicBezTo>
                  <a:lnTo>
                    <a:pt x="1071" y="267"/>
                  </a:lnTo>
                  <a:cubicBezTo>
                    <a:pt x="1007" y="256"/>
                    <a:pt x="954" y="235"/>
                    <a:pt x="900" y="224"/>
                  </a:cubicBezTo>
                  <a:lnTo>
                    <a:pt x="900" y="224"/>
                  </a:lnTo>
                  <a:lnTo>
                    <a:pt x="954" y="299"/>
                  </a:lnTo>
                  <a:lnTo>
                    <a:pt x="986" y="341"/>
                  </a:lnTo>
                  <a:lnTo>
                    <a:pt x="187" y="512"/>
                  </a:lnTo>
                  <a:lnTo>
                    <a:pt x="155" y="512"/>
                  </a:lnTo>
                  <a:cubicBezTo>
                    <a:pt x="229" y="352"/>
                    <a:pt x="304" y="203"/>
                    <a:pt x="379" y="43"/>
                  </a:cubicBezTo>
                  <a:lnTo>
                    <a:pt x="283" y="1"/>
                  </a:ln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05;p25">
              <a:extLst>
                <a:ext uri="{FF2B5EF4-FFF2-40B4-BE49-F238E27FC236}">
                  <a16:creationId xmlns:a16="http://schemas.microsoft.com/office/drawing/2014/main" id="{8F104CC8-9103-1C47-9166-729409969E46}"/>
                </a:ext>
              </a:extLst>
            </p:cNvPr>
            <p:cNvSpPr/>
            <p:nvPr/>
          </p:nvSpPr>
          <p:spPr>
            <a:xfrm>
              <a:off x="4839100" y="3368750"/>
              <a:ext cx="28350" cy="19350"/>
            </a:xfrm>
            <a:custGeom>
              <a:avLst/>
              <a:gdLst/>
              <a:ahLst/>
              <a:cxnLst/>
              <a:rect l="l" t="t" r="r" b="b"/>
              <a:pathLst>
                <a:path w="1134" h="774" extrusionOk="0">
                  <a:moveTo>
                    <a:pt x="782" y="1"/>
                  </a:moveTo>
                  <a:lnTo>
                    <a:pt x="675" y="54"/>
                  </a:lnTo>
                  <a:lnTo>
                    <a:pt x="941" y="459"/>
                  </a:lnTo>
                  <a:lnTo>
                    <a:pt x="984" y="512"/>
                  </a:lnTo>
                  <a:lnTo>
                    <a:pt x="185" y="682"/>
                  </a:lnTo>
                  <a:lnTo>
                    <a:pt x="153" y="693"/>
                  </a:lnTo>
                  <a:lnTo>
                    <a:pt x="388" y="192"/>
                  </a:lnTo>
                  <a:lnTo>
                    <a:pt x="249" y="246"/>
                  </a:lnTo>
                  <a:lnTo>
                    <a:pt x="68" y="618"/>
                  </a:lnTo>
                  <a:lnTo>
                    <a:pt x="15" y="736"/>
                  </a:lnTo>
                  <a:cubicBezTo>
                    <a:pt x="1" y="764"/>
                    <a:pt x="24" y="773"/>
                    <a:pt x="48" y="773"/>
                  </a:cubicBezTo>
                  <a:cubicBezTo>
                    <a:pt x="60" y="773"/>
                    <a:pt x="72" y="771"/>
                    <a:pt x="79" y="767"/>
                  </a:cubicBezTo>
                  <a:lnTo>
                    <a:pt x="952" y="586"/>
                  </a:lnTo>
                  <a:lnTo>
                    <a:pt x="1069" y="565"/>
                  </a:lnTo>
                  <a:cubicBezTo>
                    <a:pt x="1090" y="565"/>
                    <a:pt x="1133" y="533"/>
                    <a:pt x="1122" y="501"/>
                  </a:cubicBezTo>
                  <a:lnTo>
                    <a:pt x="782" y="1"/>
                  </a:ln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06;p25">
              <a:extLst>
                <a:ext uri="{FF2B5EF4-FFF2-40B4-BE49-F238E27FC236}">
                  <a16:creationId xmlns:a16="http://schemas.microsoft.com/office/drawing/2014/main" id="{2E0E06FE-9DDB-5A4F-837E-413FC8DFFCE3}"/>
                </a:ext>
              </a:extLst>
            </p:cNvPr>
            <p:cNvSpPr/>
            <p:nvPr/>
          </p:nvSpPr>
          <p:spPr>
            <a:xfrm>
              <a:off x="4964850" y="3487450"/>
              <a:ext cx="28500" cy="26675"/>
            </a:xfrm>
            <a:custGeom>
              <a:avLst/>
              <a:gdLst/>
              <a:ahLst/>
              <a:cxnLst/>
              <a:rect l="l" t="t" r="r" b="b"/>
              <a:pathLst>
                <a:path w="1140" h="1067" extrusionOk="0">
                  <a:moveTo>
                    <a:pt x="544" y="141"/>
                  </a:moveTo>
                  <a:lnTo>
                    <a:pt x="948" y="747"/>
                  </a:lnTo>
                  <a:lnTo>
                    <a:pt x="980" y="801"/>
                  </a:lnTo>
                  <a:lnTo>
                    <a:pt x="182" y="971"/>
                  </a:lnTo>
                  <a:lnTo>
                    <a:pt x="150" y="971"/>
                  </a:lnTo>
                  <a:cubicBezTo>
                    <a:pt x="288" y="705"/>
                    <a:pt x="416" y="428"/>
                    <a:pt x="544" y="162"/>
                  </a:cubicBezTo>
                  <a:lnTo>
                    <a:pt x="544" y="141"/>
                  </a:lnTo>
                  <a:close/>
                  <a:moveTo>
                    <a:pt x="561" y="0"/>
                  </a:moveTo>
                  <a:cubicBezTo>
                    <a:pt x="541" y="0"/>
                    <a:pt x="519" y="7"/>
                    <a:pt x="501" y="13"/>
                  </a:cubicBezTo>
                  <a:cubicBezTo>
                    <a:pt x="501" y="23"/>
                    <a:pt x="501" y="23"/>
                    <a:pt x="490" y="34"/>
                  </a:cubicBezTo>
                  <a:lnTo>
                    <a:pt x="86" y="897"/>
                  </a:lnTo>
                  <a:lnTo>
                    <a:pt x="22" y="1024"/>
                  </a:lnTo>
                  <a:cubicBezTo>
                    <a:pt x="1" y="1067"/>
                    <a:pt x="54" y="1067"/>
                    <a:pt x="86" y="1067"/>
                  </a:cubicBezTo>
                  <a:lnTo>
                    <a:pt x="959" y="886"/>
                  </a:lnTo>
                  <a:lnTo>
                    <a:pt x="1076" y="854"/>
                  </a:lnTo>
                  <a:cubicBezTo>
                    <a:pt x="1097" y="854"/>
                    <a:pt x="1140" y="822"/>
                    <a:pt x="1119" y="801"/>
                  </a:cubicBezTo>
                  <a:cubicBezTo>
                    <a:pt x="970" y="566"/>
                    <a:pt x="820" y="332"/>
                    <a:pt x="661" y="109"/>
                  </a:cubicBezTo>
                  <a:lnTo>
                    <a:pt x="597" y="13"/>
                  </a:lnTo>
                  <a:cubicBezTo>
                    <a:pt x="588" y="4"/>
                    <a:pt x="575" y="0"/>
                    <a:pt x="561" y="0"/>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07;p25">
              <a:extLst>
                <a:ext uri="{FF2B5EF4-FFF2-40B4-BE49-F238E27FC236}">
                  <a16:creationId xmlns:a16="http://schemas.microsoft.com/office/drawing/2014/main" id="{3CCF74A4-09BD-9347-8619-EF2E3FD50589}"/>
                </a:ext>
              </a:extLst>
            </p:cNvPr>
            <p:cNvSpPr/>
            <p:nvPr/>
          </p:nvSpPr>
          <p:spPr>
            <a:xfrm>
              <a:off x="4867775" y="3487550"/>
              <a:ext cx="28425" cy="26625"/>
            </a:xfrm>
            <a:custGeom>
              <a:avLst/>
              <a:gdLst/>
              <a:ahLst/>
              <a:cxnLst/>
              <a:rect l="l" t="t" r="r" b="b"/>
              <a:pathLst>
                <a:path w="1137" h="1065" extrusionOk="0">
                  <a:moveTo>
                    <a:pt x="540" y="137"/>
                  </a:moveTo>
                  <a:lnTo>
                    <a:pt x="934" y="743"/>
                  </a:lnTo>
                  <a:lnTo>
                    <a:pt x="976" y="807"/>
                  </a:lnTo>
                  <a:lnTo>
                    <a:pt x="178" y="967"/>
                  </a:lnTo>
                  <a:lnTo>
                    <a:pt x="135" y="978"/>
                  </a:lnTo>
                  <a:lnTo>
                    <a:pt x="540" y="147"/>
                  </a:lnTo>
                  <a:lnTo>
                    <a:pt x="540" y="137"/>
                  </a:lnTo>
                  <a:close/>
                  <a:moveTo>
                    <a:pt x="563" y="0"/>
                  </a:moveTo>
                  <a:cubicBezTo>
                    <a:pt x="530" y="0"/>
                    <a:pt x="484" y="18"/>
                    <a:pt x="476" y="41"/>
                  </a:cubicBezTo>
                  <a:cubicBezTo>
                    <a:pt x="348" y="328"/>
                    <a:pt x="199" y="626"/>
                    <a:pt x="61" y="914"/>
                  </a:cubicBezTo>
                  <a:lnTo>
                    <a:pt x="7" y="1042"/>
                  </a:lnTo>
                  <a:cubicBezTo>
                    <a:pt x="1" y="1061"/>
                    <a:pt x="21" y="1065"/>
                    <a:pt x="41" y="1065"/>
                  </a:cubicBezTo>
                  <a:cubicBezTo>
                    <a:pt x="54" y="1065"/>
                    <a:pt x="67" y="1063"/>
                    <a:pt x="71" y="1063"/>
                  </a:cubicBezTo>
                  <a:lnTo>
                    <a:pt x="944" y="871"/>
                  </a:lnTo>
                  <a:lnTo>
                    <a:pt x="1072" y="850"/>
                  </a:lnTo>
                  <a:cubicBezTo>
                    <a:pt x="1094" y="850"/>
                    <a:pt x="1136" y="829"/>
                    <a:pt x="1115" y="797"/>
                  </a:cubicBezTo>
                  <a:lnTo>
                    <a:pt x="657" y="105"/>
                  </a:lnTo>
                  <a:lnTo>
                    <a:pt x="593" y="9"/>
                  </a:lnTo>
                  <a:cubicBezTo>
                    <a:pt x="587" y="3"/>
                    <a:pt x="576" y="0"/>
                    <a:pt x="563" y="0"/>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08;p25">
              <a:extLst>
                <a:ext uri="{FF2B5EF4-FFF2-40B4-BE49-F238E27FC236}">
                  <a16:creationId xmlns:a16="http://schemas.microsoft.com/office/drawing/2014/main" id="{B141BF72-FBD6-0044-82B5-ADAA23BCCDDE}"/>
                </a:ext>
              </a:extLst>
            </p:cNvPr>
            <p:cNvSpPr/>
            <p:nvPr/>
          </p:nvSpPr>
          <p:spPr>
            <a:xfrm>
              <a:off x="4644425" y="3365300"/>
              <a:ext cx="28400" cy="22700"/>
            </a:xfrm>
            <a:custGeom>
              <a:avLst/>
              <a:gdLst/>
              <a:ahLst/>
              <a:cxnLst/>
              <a:rect l="l" t="t" r="r" b="b"/>
              <a:pathLst>
                <a:path w="1136" h="908" extrusionOk="0">
                  <a:moveTo>
                    <a:pt x="689" y="0"/>
                  </a:moveTo>
                  <a:lnTo>
                    <a:pt x="571" y="43"/>
                  </a:lnTo>
                  <a:lnTo>
                    <a:pt x="944" y="597"/>
                  </a:lnTo>
                  <a:lnTo>
                    <a:pt x="987" y="661"/>
                  </a:lnTo>
                  <a:lnTo>
                    <a:pt x="188" y="831"/>
                  </a:lnTo>
                  <a:lnTo>
                    <a:pt x="145" y="831"/>
                  </a:lnTo>
                  <a:lnTo>
                    <a:pt x="508" y="75"/>
                  </a:lnTo>
                  <a:lnTo>
                    <a:pt x="508" y="75"/>
                  </a:lnTo>
                  <a:lnTo>
                    <a:pt x="369" y="128"/>
                  </a:lnTo>
                  <a:lnTo>
                    <a:pt x="60" y="767"/>
                  </a:lnTo>
                  <a:lnTo>
                    <a:pt x="7" y="884"/>
                  </a:lnTo>
                  <a:cubicBezTo>
                    <a:pt x="1" y="903"/>
                    <a:pt x="21" y="907"/>
                    <a:pt x="41" y="907"/>
                  </a:cubicBezTo>
                  <a:cubicBezTo>
                    <a:pt x="54" y="907"/>
                    <a:pt x="67" y="905"/>
                    <a:pt x="71" y="905"/>
                  </a:cubicBezTo>
                  <a:lnTo>
                    <a:pt x="944" y="724"/>
                  </a:lnTo>
                  <a:lnTo>
                    <a:pt x="1072" y="693"/>
                  </a:lnTo>
                  <a:cubicBezTo>
                    <a:pt x="1083" y="693"/>
                    <a:pt x="1136" y="671"/>
                    <a:pt x="1114" y="650"/>
                  </a:cubicBezTo>
                  <a:lnTo>
                    <a:pt x="689" y="0"/>
                  </a:ln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09;p25">
              <a:extLst>
                <a:ext uri="{FF2B5EF4-FFF2-40B4-BE49-F238E27FC236}">
                  <a16:creationId xmlns:a16="http://schemas.microsoft.com/office/drawing/2014/main" id="{FB86C313-675A-914D-850A-F596114AD795}"/>
                </a:ext>
              </a:extLst>
            </p:cNvPr>
            <p:cNvSpPr/>
            <p:nvPr/>
          </p:nvSpPr>
          <p:spPr>
            <a:xfrm>
              <a:off x="4575500" y="3406825"/>
              <a:ext cx="28125" cy="22975"/>
            </a:xfrm>
            <a:custGeom>
              <a:avLst/>
              <a:gdLst/>
              <a:ahLst/>
              <a:cxnLst/>
              <a:rect l="l" t="t" r="r" b="b"/>
              <a:pathLst>
                <a:path w="1125" h="919" extrusionOk="0">
                  <a:moveTo>
                    <a:pt x="677" y="1"/>
                  </a:moveTo>
                  <a:lnTo>
                    <a:pt x="592" y="86"/>
                  </a:lnTo>
                  <a:lnTo>
                    <a:pt x="943" y="608"/>
                  </a:lnTo>
                  <a:lnTo>
                    <a:pt x="996" y="682"/>
                  </a:lnTo>
                  <a:lnTo>
                    <a:pt x="198" y="852"/>
                  </a:lnTo>
                  <a:lnTo>
                    <a:pt x="134" y="863"/>
                  </a:lnTo>
                  <a:cubicBezTo>
                    <a:pt x="219" y="671"/>
                    <a:pt x="315" y="480"/>
                    <a:pt x="411" y="288"/>
                  </a:cubicBezTo>
                  <a:lnTo>
                    <a:pt x="411" y="288"/>
                  </a:lnTo>
                  <a:cubicBezTo>
                    <a:pt x="325" y="373"/>
                    <a:pt x="240" y="469"/>
                    <a:pt x="166" y="576"/>
                  </a:cubicBezTo>
                  <a:lnTo>
                    <a:pt x="70" y="778"/>
                  </a:lnTo>
                  <a:lnTo>
                    <a:pt x="6" y="906"/>
                  </a:lnTo>
                  <a:cubicBezTo>
                    <a:pt x="1" y="916"/>
                    <a:pt x="11" y="919"/>
                    <a:pt x="23" y="919"/>
                  </a:cubicBezTo>
                  <a:cubicBezTo>
                    <a:pt x="35" y="919"/>
                    <a:pt x="49" y="916"/>
                    <a:pt x="49" y="916"/>
                  </a:cubicBezTo>
                  <a:lnTo>
                    <a:pt x="922" y="735"/>
                  </a:lnTo>
                  <a:lnTo>
                    <a:pt x="1050" y="703"/>
                  </a:lnTo>
                  <a:cubicBezTo>
                    <a:pt x="1050" y="703"/>
                    <a:pt x="1124" y="682"/>
                    <a:pt x="1124" y="671"/>
                  </a:cubicBezTo>
                  <a:lnTo>
                    <a:pt x="677" y="1"/>
                  </a:ln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10;p25">
              <a:extLst>
                <a:ext uri="{FF2B5EF4-FFF2-40B4-BE49-F238E27FC236}">
                  <a16:creationId xmlns:a16="http://schemas.microsoft.com/office/drawing/2014/main" id="{7B6C28AC-B672-8A48-933B-F64846AB2CDD}"/>
                </a:ext>
              </a:extLst>
            </p:cNvPr>
            <p:cNvSpPr/>
            <p:nvPr/>
          </p:nvSpPr>
          <p:spPr>
            <a:xfrm>
              <a:off x="4916125" y="3403350"/>
              <a:ext cx="28525" cy="26925"/>
            </a:xfrm>
            <a:custGeom>
              <a:avLst/>
              <a:gdLst/>
              <a:ahLst/>
              <a:cxnLst/>
              <a:rect l="l" t="t" r="r" b="b"/>
              <a:pathLst>
                <a:path w="1141" h="1077" extrusionOk="0">
                  <a:moveTo>
                    <a:pt x="555" y="150"/>
                  </a:moveTo>
                  <a:cubicBezTo>
                    <a:pt x="682" y="353"/>
                    <a:pt x="821" y="555"/>
                    <a:pt x="949" y="757"/>
                  </a:cubicBezTo>
                  <a:lnTo>
                    <a:pt x="980" y="800"/>
                  </a:lnTo>
                  <a:lnTo>
                    <a:pt x="182" y="970"/>
                  </a:lnTo>
                  <a:lnTo>
                    <a:pt x="150" y="981"/>
                  </a:lnTo>
                  <a:lnTo>
                    <a:pt x="544" y="171"/>
                  </a:lnTo>
                  <a:lnTo>
                    <a:pt x="555" y="150"/>
                  </a:lnTo>
                  <a:close/>
                  <a:moveTo>
                    <a:pt x="561" y="1"/>
                  </a:moveTo>
                  <a:cubicBezTo>
                    <a:pt x="538" y="1"/>
                    <a:pt x="515" y="12"/>
                    <a:pt x="501" y="33"/>
                  </a:cubicBezTo>
                  <a:cubicBezTo>
                    <a:pt x="363" y="321"/>
                    <a:pt x="224" y="619"/>
                    <a:pt x="86" y="906"/>
                  </a:cubicBezTo>
                  <a:lnTo>
                    <a:pt x="22" y="1034"/>
                  </a:lnTo>
                  <a:cubicBezTo>
                    <a:pt x="1" y="1077"/>
                    <a:pt x="65" y="1077"/>
                    <a:pt x="86" y="1077"/>
                  </a:cubicBezTo>
                  <a:lnTo>
                    <a:pt x="959" y="885"/>
                  </a:lnTo>
                  <a:lnTo>
                    <a:pt x="1076" y="864"/>
                  </a:lnTo>
                  <a:cubicBezTo>
                    <a:pt x="1108" y="864"/>
                    <a:pt x="1140" y="832"/>
                    <a:pt x="1119" y="800"/>
                  </a:cubicBezTo>
                  <a:lnTo>
                    <a:pt x="661" y="108"/>
                  </a:lnTo>
                  <a:lnTo>
                    <a:pt x="597" y="12"/>
                  </a:lnTo>
                  <a:cubicBezTo>
                    <a:pt x="586" y="4"/>
                    <a:pt x="573" y="1"/>
                    <a:pt x="561" y="1"/>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11;p25">
              <a:extLst>
                <a:ext uri="{FF2B5EF4-FFF2-40B4-BE49-F238E27FC236}">
                  <a16:creationId xmlns:a16="http://schemas.microsoft.com/office/drawing/2014/main" id="{1C4D43B0-F0DD-4B4A-BC1E-CB047A3A8CA5}"/>
                </a:ext>
              </a:extLst>
            </p:cNvPr>
            <p:cNvSpPr/>
            <p:nvPr/>
          </p:nvSpPr>
          <p:spPr>
            <a:xfrm>
              <a:off x="4936500" y="3445400"/>
              <a:ext cx="28375" cy="26775"/>
            </a:xfrm>
            <a:custGeom>
              <a:avLst/>
              <a:gdLst/>
              <a:ahLst/>
              <a:cxnLst/>
              <a:rect l="l" t="t" r="r" b="b"/>
              <a:pathLst>
                <a:path w="1135" h="1071" extrusionOk="0">
                  <a:moveTo>
                    <a:pt x="549" y="151"/>
                  </a:moveTo>
                  <a:lnTo>
                    <a:pt x="943" y="758"/>
                  </a:lnTo>
                  <a:lnTo>
                    <a:pt x="975" y="800"/>
                  </a:lnTo>
                  <a:lnTo>
                    <a:pt x="176" y="971"/>
                  </a:lnTo>
                  <a:lnTo>
                    <a:pt x="155" y="981"/>
                  </a:lnTo>
                  <a:cubicBezTo>
                    <a:pt x="283" y="715"/>
                    <a:pt x="410" y="438"/>
                    <a:pt x="538" y="161"/>
                  </a:cubicBezTo>
                  <a:lnTo>
                    <a:pt x="549" y="151"/>
                  </a:lnTo>
                  <a:close/>
                  <a:moveTo>
                    <a:pt x="555" y="1"/>
                  </a:moveTo>
                  <a:cubicBezTo>
                    <a:pt x="535" y="1"/>
                    <a:pt x="515" y="10"/>
                    <a:pt x="496" y="23"/>
                  </a:cubicBezTo>
                  <a:cubicBezTo>
                    <a:pt x="496" y="23"/>
                    <a:pt x="496" y="23"/>
                    <a:pt x="485" y="34"/>
                  </a:cubicBezTo>
                  <a:lnTo>
                    <a:pt x="80" y="907"/>
                  </a:lnTo>
                  <a:lnTo>
                    <a:pt x="16" y="1024"/>
                  </a:lnTo>
                  <a:cubicBezTo>
                    <a:pt x="0" y="1056"/>
                    <a:pt x="34" y="1070"/>
                    <a:pt x="60" y="1070"/>
                  </a:cubicBezTo>
                  <a:cubicBezTo>
                    <a:pt x="68" y="1070"/>
                    <a:pt x="75" y="1069"/>
                    <a:pt x="80" y="1066"/>
                  </a:cubicBezTo>
                  <a:lnTo>
                    <a:pt x="953" y="885"/>
                  </a:lnTo>
                  <a:lnTo>
                    <a:pt x="1071" y="853"/>
                  </a:lnTo>
                  <a:cubicBezTo>
                    <a:pt x="1092" y="853"/>
                    <a:pt x="1135" y="832"/>
                    <a:pt x="1113" y="800"/>
                  </a:cubicBezTo>
                  <a:lnTo>
                    <a:pt x="655" y="108"/>
                  </a:lnTo>
                  <a:lnTo>
                    <a:pt x="591" y="12"/>
                  </a:lnTo>
                  <a:cubicBezTo>
                    <a:pt x="579" y="4"/>
                    <a:pt x="567" y="1"/>
                    <a:pt x="555" y="1"/>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12;p25">
              <a:extLst>
                <a:ext uri="{FF2B5EF4-FFF2-40B4-BE49-F238E27FC236}">
                  <a16:creationId xmlns:a16="http://schemas.microsoft.com/office/drawing/2014/main" id="{40401F8C-A534-6B47-B47C-410D4FF32F69}"/>
                </a:ext>
              </a:extLst>
            </p:cNvPr>
            <p:cNvSpPr/>
            <p:nvPr/>
          </p:nvSpPr>
          <p:spPr>
            <a:xfrm>
              <a:off x="4887925" y="3445550"/>
              <a:ext cx="28225" cy="26250"/>
            </a:xfrm>
            <a:custGeom>
              <a:avLst/>
              <a:gdLst/>
              <a:ahLst/>
              <a:cxnLst/>
              <a:rect l="l" t="t" r="r" b="b"/>
              <a:pathLst>
                <a:path w="1129" h="1050" extrusionOk="0">
                  <a:moveTo>
                    <a:pt x="532" y="134"/>
                  </a:moveTo>
                  <a:lnTo>
                    <a:pt x="926" y="741"/>
                  </a:lnTo>
                  <a:lnTo>
                    <a:pt x="980" y="816"/>
                  </a:lnTo>
                  <a:lnTo>
                    <a:pt x="192" y="975"/>
                  </a:lnTo>
                  <a:lnTo>
                    <a:pt x="128" y="997"/>
                  </a:lnTo>
                  <a:cubicBezTo>
                    <a:pt x="266" y="709"/>
                    <a:pt x="394" y="432"/>
                    <a:pt x="532" y="145"/>
                  </a:cubicBezTo>
                  <a:lnTo>
                    <a:pt x="532" y="134"/>
                  </a:lnTo>
                  <a:close/>
                  <a:moveTo>
                    <a:pt x="563" y="0"/>
                  </a:moveTo>
                  <a:cubicBezTo>
                    <a:pt x="543" y="0"/>
                    <a:pt x="520" y="10"/>
                    <a:pt x="501" y="17"/>
                  </a:cubicBezTo>
                  <a:cubicBezTo>
                    <a:pt x="490" y="17"/>
                    <a:pt x="490" y="28"/>
                    <a:pt x="479" y="28"/>
                  </a:cubicBezTo>
                  <a:lnTo>
                    <a:pt x="479" y="38"/>
                  </a:lnTo>
                  <a:cubicBezTo>
                    <a:pt x="351" y="326"/>
                    <a:pt x="202" y="624"/>
                    <a:pt x="64" y="911"/>
                  </a:cubicBezTo>
                  <a:lnTo>
                    <a:pt x="11" y="1039"/>
                  </a:lnTo>
                  <a:cubicBezTo>
                    <a:pt x="0" y="1050"/>
                    <a:pt x="53" y="1050"/>
                    <a:pt x="53" y="1050"/>
                  </a:cubicBezTo>
                  <a:lnTo>
                    <a:pt x="926" y="869"/>
                  </a:lnTo>
                  <a:lnTo>
                    <a:pt x="1044" y="847"/>
                  </a:lnTo>
                  <a:cubicBezTo>
                    <a:pt x="1044" y="847"/>
                    <a:pt x="1129" y="826"/>
                    <a:pt x="1118" y="805"/>
                  </a:cubicBezTo>
                  <a:lnTo>
                    <a:pt x="660" y="113"/>
                  </a:lnTo>
                  <a:cubicBezTo>
                    <a:pt x="639" y="81"/>
                    <a:pt x="618" y="49"/>
                    <a:pt x="596" y="17"/>
                  </a:cubicBezTo>
                  <a:cubicBezTo>
                    <a:pt x="588" y="4"/>
                    <a:pt x="576" y="0"/>
                    <a:pt x="563" y="0"/>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13;p25">
              <a:extLst>
                <a:ext uri="{FF2B5EF4-FFF2-40B4-BE49-F238E27FC236}">
                  <a16:creationId xmlns:a16="http://schemas.microsoft.com/office/drawing/2014/main" id="{8ADB3A98-F1E2-CA44-B377-E9F2C3B1F358}"/>
                </a:ext>
              </a:extLst>
            </p:cNvPr>
            <p:cNvSpPr/>
            <p:nvPr/>
          </p:nvSpPr>
          <p:spPr>
            <a:xfrm>
              <a:off x="4916575" y="3487825"/>
              <a:ext cx="28075" cy="25900"/>
            </a:xfrm>
            <a:custGeom>
              <a:avLst/>
              <a:gdLst/>
              <a:ahLst/>
              <a:cxnLst/>
              <a:rect l="l" t="t" r="r" b="b"/>
              <a:pathLst>
                <a:path w="1123" h="1036" extrusionOk="0">
                  <a:moveTo>
                    <a:pt x="526" y="126"/>
                  </a:moveTo>
                  <a:lnTo>
                    <a:pt x="931" y="722"/>
                  </a:lnTo>
                  <a:lnTo>
                    <a:pt x="984" y="807"/>
                  </a:lnTo>
                  <a:lnTo>
                    <a:pt x="185" y="967"/>
                  </a:lnTo>
                  <a:lnTo>
                    <a:pt x="111" y="988"/>
                  </a:lnTo>
                  <a:cubicBezTo>
                    <a:pt x="249" y="701"/>
                    <a:pt x="387" y="413"/>
                    <a:pt x="526" y="126"/>
                  </a:cubicBezTo>
                  <a:close/>
                  <a:moveTo>
                    <a:pt x="559" y="0"/>
                  </a:moveTo>
                  <a:cubicBezTo>
                    <a:pt x="550" y="0"/>
                    <a:pt x="542" y="3"/>
                    <a:pt x="537" y="8"/>
                  </a:cubicBezTo>
                  <a:cubicBezTo>
                    <a:pt x="515" y="8"/>
                    <a:pt x="483" y="8"/>
                    <a:pt x="473" y="30"/>
                  </a:cubicBezTo>
                  <a:lnTo>
                    <a:pt x="68" y="903"/>
                  </a:lnTo>
                  <a:lnTo>
                    <a:pt x="4" y="1031"/>
                  </a:lnTo>
                  <a:cubicBezTo>
                    <a:pt x="1" y="1034"/>
                    <a:pt x="3" y="1035"/>
                    <a:pt x="8" y="1035"/>
                  </a:cubicBezTo>
                  <a:cubicBezTo>
                    <a:pt x="18" y="1035"/>
                    <a:pt x="40" y="1031"/>
                    <a:pt x="47" y="1031"/>
                  </a:cubicBezTo>
                  <a:lnTo>
                    <a:pt x="920" y="850"/>
                  </a:lnTo>
                  <a:lnTo>
                    <a:pt x="1037" y="828"/>
                  </a:lnTo>
                  <a:cubicBezTo>
                    <a:pt x="1037" y="828"/>
                    <a:pt x="1122" y="807"/>
                    <a:pt x="1112" y="786"/>
                  </a:cubicBezTo>
                  <a:lnTo>
                    <a:pt x="654" y="104"/>
                  </a:lnTo>
                  <a:cubicBezTo>
                    <a:pt x="632" y="72"/>
                    <a:pt x="611" y="40"/>
                    <a:pt x="590" y="8"/>
                  </a:cubicBezTo>
                  <a:cubicBezTo>
                    <a:pt x="579" y="3"/>
                    <a:pt x="568" y="0"/>
                    <a:pt x="559" y="0"/>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14;p25">
              <a:extLst>
                <a:ext uri="{FF2B5EF4-FFF2-40B4-BE49-F238E27FC236}">
                  <a16:creationId xmlns:a16="http://schemas.microsoft.com/office/drawing/2014/main" id="{C4981D6B-2F19-404C-970D-2536F61E0DA0}"/>
                </a:ext>
              </a:extLst>
            </p:cNvPr>
            <p:cNvSpPr/>
            <p:nvPr/>
          </p:nvSpPr>
          <p:spPr>
            <a:xfrm>
              <a:off x="4985525" y="3445000"/>
              <a:ext cx="28075" cy="26700"/>
            </a:xfrm>
            <a:custGeom>
              <a:avLst/>
              <a:gdLst/>
              <a:ahLst/>
              <a:cxnLst/>
              <a:rect l="l" t="t" r="r" b="b"/>
              <a:pathLst>
                <a:path w="1123" h="1068" extrusionOk="0">
                  <a:moveTo>
                    <a:pt x="526" y="156"/>
                  </a:moveTo>
                  <a:lnTo>
                    <a:pt x="920" y="763"/>
                  </a:lnTo>
                  <a:lnTo>
                    <a:pt x="963" y="816"/>
                  </a:lnTo>
                  <a:lnTo>
                    <a:pt x="164" y="987"/>
                  </a:lnTo>
                  <a:lnTo>
                    <a:pt x="132" y="997"/>
                  </a:lnTo>
                  <a:cubicBezTo>
                    <a:pt x="260" y="720"/>
                    <a:pt x="398" y="454"/>
                    <a:pt x="515" y="177"/>
                  </a:cubicBezTo>
                  <a:lnTo>
                    <a:pt x="526" y="156"/>
                  </a:lnTo>
                  <a:close/>
                  <a:moveTo>
                    <a:pt x="546" y="1"/>
                  </a:moveTo>
                  <a:cubicBezTo>
                    <a:pt x="526" y="1"/>
                    <a:pt x="503" y="11"/>
                    <a:pt x="483" y="18"/>
                  </a:cubicBezTo>
                  <a:lnTo>
                    <a:pt x="483" y="28"/>
                  </a:lnTo>
                  <a:lnTo>
                    <a:pt x="68" y="901"/>
                  </a:lnTo>
                  <a:lnTo>
                    <a:pt x="15" y="1029"/>
                  </a:lnTo>
                  <a:cubicBezTo>
                    <a:pt x="1" y="1058"/>
                    <a:pt x="20" y="1067"/>
                    <a:pt x="43" y="1067"/>
                  </a:cubicBezTo>
                  <a:cubicBezTo>
                    <a:pt x="55" y="1067"/>
                    <a:pt x="68" y="1065"/>
                    <a:pt x="79" y="1061"/>
                  </a:cubicBezTo>
                  <a:lnTo>
                    <a:pt x="941" y="880"/>
                  </a:lnTo>
                  <a:lnTo>
                    <a:pt x="1058" y="869"/>
                  </a:lnTo>
                  <a:cubicBezTo>
                    <a:pt x="1080" y="869"/>
                    <a:pt x="1122" y="838"/>
                    <a:pt x="1101" y="806"/>
                  </a:cubicBezTo>
                  <a:lnTo>
                    <a:pt x="643" y="124"/>
                  </a:lnTo>
                  <a:cubicBezTo>
                    <a:pt x="622" y="92"/>
                    <a:pt x="600" y="50"/>
                    <a:pt x="579" y="18"/>
                  </a:cubicBezTo>
                  <a:cubicBezTo>
                    <a:pt x="571" y="5"/>
                    <a:pt x="559" y="1"/>
                    <a:pt x="546" y="1"/>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15;p25">
              <a:extLst>
                <a:ext uri="{FF2B5EF4-FFF2-40B4-BE49-F238E27FC236}">
                  <a16:creationId xmlns:a16="http://schemas.microsoft.com/office/drawing/2014/main" id="{40D5DD0C-BF9A-4847-8D81-89B46233CE1C}"/>
                </a:ext>
              </a:extLst>
            </p:cNvPr>
            <p:cNvSpPr/>
            <p:nvPr/>
          </p:nvSpPr>
          <p:spPr>
            <a:xfrm>
              <a:off x="4965025" y="3403325"/>
              <a:ext cx="28325" cy="26825"/>
            </a:xfrm>
            <a:custGeom>
              <a:avLst/>
              <a:gdLst/>
              <a:ahLst/>
              <a:cxnLst/>
              <a:rect l="l" t="t" r="r" b="b"/>
              <a:pathLst>
                <a:path w="1133" h="1073" extrusionOk="0">
                  <a:moveTo>
                    <a:pt x="537" y="151"/>
                  </a:moveTo>
                  <a:lnTo>
                    <a:pt x="941" y="748"/>
                  </a:lnTo>
                  <a:lnTo>
                    <a:pt x="973" y="811"/>
                  </a:lnTo>
                  <a:lnTo>
                    <a:pt x="175" y="971"/>
                  </a:lnTo>
                  <a:lnTo>
                    <a:pt x="143" y="982"/>
                  </a:lnTo>
                  <a:cubicBezTo>
                    <a:pt x="270" y="716"/>
                    <a:pt x="409" y="439"/>
                    <a:pt x="537" y="162"/>
                  </a:cubicBezTo>
                  <a:lnTo>
                    <a:pt x="537" y="151"/>
                  </a:lnTo>
                  <a:close/>
                  <a:moveTo>
                    <a:pt x="558" y="0"/>
                  </a:moveTo>
                  <a:cubicBezTo>
                    <a:pt x="538" y="0"/>
                    <a:pt x="512" y="7"/>
                    <a:pt x="494" y="13"/>
                  </a:cubicBezTo>
                  <a:lnTo>
                    <a:pt x="494" y="23"/>
                  </a:lnTo>
                  <a:lnTo>
                    <a:pt x="79" y="897"/>
                  </a:lnTo>
                  <a:lnTo>
                    <a:pt x="15" y="1024"/>
                  </a:lnTo>
                  <a:cubicBezTo>
                    <a:pt x="0" y="1061"/>
                    <a:pt x="21" y="1073"/>
                    <a:pt x="46" y="1073"/>
                  </a:cubicBezTo>
                  <a:cubicBezTo>
                    <a:pt x="57" y="1073"/>
                    <a:pt x="69" y="1070"/>
                    <a:pt x="79" y="1067"/>
                  </a:cubicBezTo>
                  <a:lnTo>
                    <a:pt x="941" y="886"/>
                  </a:lnTo>
                  <a:lnTo>
                    <a:pt x="1069" y="854"/>
                  </a:lnTo>
                  <a:cubicBezTo>
                    <a:pt x="1090" y="854"/>
                    <a:pt x="1133" y="833"/>
                    <a:pt x="1112" y="801"/>
                  </a:cubicBezTo>
                  <a:lnTo>
                    <a:pt x="654" y="109"/>
                  </a:lnTo>
                  <a:lnTo>
                    <a:pt x="590" y="13"/>
                  </a:lnTo>
                  <a:cubicBezTo>
                    <a:pt x="585" y="4"/>
                    <a:pt x="573" y="0"/>
                    <a:pt x="558" y="0"/>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16;p25">
              <a:extLst>
                <a:ext uri="{FF2B5EF4-FFF2-40B4-BE49-F238E27FC236}">
                  <a16:creationId xmlns:a16="http://schemas.microsoft.com/office/drawing/2014/main" id="{CBFC50E3-9CDD-AB49-9B0E-30FB291FAF60}"/>
                </a:ext>
              </a:extLst>
            </p:cNvPr>
            <p:cNvSpPr/>
            <p:nvPr/>
          </p:nvSpPr>
          <p:spPr>
            <a:xfrm>
              <a:off x="4575625" y="3487825"/>
              <a:ext cx="28250" cy="26050"/>
            </a:xfrm>
            <a:custGeom>
              <a:avLst/>
              <a:gdLst/>
              <a:ahLst/>
              <a:cxnLst/>
              <a:rect l="l" t="t" r="r" b="b"/>
              <a:pathLst>
                <a:path w="1130" h="1042" extrusionOk="0">
                  <a:moveTo>
                    <a:pt x="523" y="126"/>
                  </a:moveTo>
                  <a:lnTo>
                    <a:pt x="927" y="722"/>
                  </a:lnTo>
                  <a:lnTo>
                    <a:pt x="991" y="807"/>
                  </a:lnTo>
                  <a:lnTo>
                    <a:pt x="193" y="967"/>
                  </a:lnTo>
                  <a:lnTo>
                    <a:pt x="129" y="988"/>
                  </a:lnTo>
                  <a:cubicBezTo>
                    <a:pt x="267" y="701"/>
                    <a:pt x="395" y="413"/>
                    <a:pt x="523" y="126"/>
                  </a:cubicBezTo>
                  <a:close/>
                  <a:moveTo>
                    <a:pt x="565" y="0"/>
                  </a:moveTo>
                  <a:cubicBezTo>
                    <a:pt x="557" y="0"/>
                    <a:pt x="549" y="3"/>
                    <a:pt x="544" y="8"/>
                  </a:cubicBezTo>
                  <a:cubicBezTo>
                    <a:pt x="523" y="8"/>
                    <a:pt x="491" y="8"/>
                    <a:pt x="480" y="30"/>
                  </a:cubicBezTo>
                  <a:lnTo>
                    <a:pt x="65" y="903"/>
                  </a:lnTo>
                  <a:lnTo>
                    <a:pt x="12" y="1031"/>
                  </a:lnTo>
                  <a:cubicBezTo>
                    <a:pt x="1" y="1041"/>
                    <a:pt x="54" y="1041"/>
                    <a:pt x="54" y="1041"/>
                  </a:cubicBezTo>
                  <a:lnTo>
                    <a:pt x="927" y="850"/>
                  </a:lnTo>
                  <a:lnTo>
                    <a:pt x="1055" y="828"/>
                  </a:lnTo>
                  <a:cubicBezTo>
                    <a:pt x="1055" y="828"/>
                    <a:pt x="1130" y="807"/>
                    <a:pt x="1119" y="796"/>
                  </a:cubicBezTo>
                  <a:lnTo>
                    <a:pt x="661" y="104"/>
                  </a:lnTo>
                  <a:lnTo>
                    <a:pt x="587" y="8"/>
                  </a:lnTo>
                  <a:cubicBezTo>
                    <a:pt x="581" y="3"/>
                    <a:pt x="573" y="0"/>
                    <a:pt x="565" y="0"/>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17;p25">
              <a:extLst>
                <a:ext uri="{FF2B5EF4-FFF2-40B4-BE49-F238E27FC236}">
                  <a16:creationId xmlns:a16="http://schemas.microsoft.com/office/drawing/2014/main" id="{7FE2673F-C479-5444-8539-479C722D353C}"/>
                </a:ext>
              </a:extLst>
            </p:cNvPr>
            <p:cNvSpPr/>
            <p:nvPr/>
          </p:nvSpPr>
          <p:spPr>
            <a:xfrm>
              <a:off x="4555675" y="3448350"/>
              <a:ext cx="19725" cy="22400"/>
            </a:xfrm>
            <a:custGeom>
              <a:avLst/>
              <a:gdLst/>
              <a:ahLst/>
              <a:cxnLst/>
              <a:rect l="l" t="t" r="r" b="b"/>
              <a:pathLst>
                <a:path w="789" h="896" extrusionOk="0">
                  <a:moveTo>
                    <a:pt x="309" y="1"/>
                  </a:moveTo>
                  <a:cubicBezTo>
                    <a:pt x="288" y="43"/>
                    <a:pt x="277" y="86"/>
                    <a:pt x="256" y="129"/>
                  </a:cubicBezTo>
                  <a:lnTo>
                    <a:pt x="597" y="629"/>
                  </a:lnTo>
                  <a:lnTo>
                    <a:pt x="629" y="682"/>
                  </a:lnTo>
                  <a:lnTo>
                    <a:pt x="22" y="810"/>
                  </a:lnTo>
                  <a:lnTo>
                    <a:pt x="0" y="895"/>
                  </a:lnTo>
                  <a:lnTo>
                    <a:pt x="597" y="778"/>
                  </a:lnTo>
                  <a:lnTo>
                    <a:pt x="724" y="746"/>
                  </a:lnTo>
                  <a:cubicBezTo>
                    <a:pt x="756" y="746"/>
                    <a:pt x="788" y="714"/>
                    <a:pt x="767" y="682"/>
                  </a:cubicBezTo>
                  <a:lnTo>
                    <a:pt x="309" y="1"/>
                  </a:ln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18;p25">
              <a:extLst>
                <a:ext uri="{FF2B5EF4-FFF2-40B4-BE49-F238E27FC236}">
                  <a16:creationId xmlns:a16="http://schemas.microsoft.com/office/drawing/2014/main" id="{567C4E6D-84C2-3F45-B053-508F8E0A525F}"/>
                </a:ext>
              </a:extLst>
            </p:cNvPr>
            <p:cNvSpPr/>
            <p:nvPr/>
          </p:nvSpPr>
          <p:spPr>
            <a:xfrm>
              <a:off x="5013700" y="3487725"/>
              <a:ext cx="28125" cy="25950"/>
            </a:xfrm>
            <a:custGeom>
              <a:avLst/>
              <a:gdLst/>
              <a:ahLst/>
              <a:cxnLst/>
              <a:rect l="l" t="t" r="r" b="b"/>
              <a:pathLst>
                <a:path w="1125" h="1038" extrusionOk="0">
                  <a:moveTo>
                    <a:pt x="528" y="130"/>
                  </a:moveTo>
                  <a:lnTo>
                    <a:pt x="922" y="726"/>
                  </a:lnTo>
                  <a:lnTo>
                    <a:pt x="975" y="811"/>
                  </a:lnTo>
                  <a:lnTo>
                    <a:pt x="198" y="971"/>
                  </a:lnTo>
                  <a:lnTo>
                    <a:pt x="123" y="992"/>
                  </a:lnTo>
                  <a:lnTo>
                    <a:pt x="528" y="140"/>
                  </a:lnTo>
                  <a:lnTo>
                    <a:pt x="528" y="130"/>
                  </a:lnTo>
                  <a:close/>
                  <a:moveTo>
                    <a:pt x="565" y="0"/>
                  </a:moveTo>
                  <a:cubicBezTo>
                    <a:pt x="549" y="0"/>
                    <a:pt x="529" y="6"/>
                    <a:pt x="517" y="12"/>
                  </a:cubicBezTo>
                  <a:cubicBezTo>
                    <a:pt x="496" y="12"/>
                    <a:pt x="485" y="12"/>
                    <a:pt x="474" y="23"/>
                  </a:cubicBezTo>
                  <a:cubicBezTo>
                    <a:pt x="336" y="321"/>
                    <a:pt x="198" y="609"/>
                    <a:pt x="59" y="896"/>
                  </a:cubicBezTo>
                  <a:lnTo>
                    <a:pt x="6" y="1024"/>
                  </a:lnTo>
                  <a:cubicBezTo>
                    <a:pt x="1" y="1035"/>
                    <a:pt x="11" y="1037"/>
                    <a:pt x="23" y="1037"/>
                  </a:cubicBezTo>
                  <a:cubicBezTo>
                    <a:pt x="35" y="1037"/>
                    <a:pt x="48" y="1035"/>
                    <a:pt x="48" y="1035"/>
                  </a:cubicBezTo>
                  <a:lnTo>
                    <a:pt x="922" y="854"/>
                  </a:lnTo>
                  <a:lnTo>
                    <a:pt x="1049" y="822"/>
                  </a:lnTo>
                  <a:cubicBezTo>
                    <a:pt x="1049" y="822"/>
                    <a:pt x="1124" y="800"/>
                    <a:pt x="1113" y="790"/>
                  </a:cubicBezTo>
                  <a:lnTo>
                    <a:pt x="655" y="108"/>
                  </a:lnTo>
                  <a:lnTo>
                    <a:pt x="592" y="12"/>
                  </a:lnTo>
                  <a:cubicBezTo>
                    <a:pt x="587" y="3"/>
                    <a:pt x="577" y="0"/>
                    <a:pt x="565" y="0"/>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19;p25">
              <a:extLst>
                <a:ext uri="{FF2B5EF4-FFF2-40B4-BE49-F238E27FC236}">
                  <a16:creationId xmlns:a16="http://schemas.microsoft.com/office/drawing/2014/main" id="{134C5D4A-346D-FA45-AFBD-309B144131EC}"/>
                </a:ext>
              </a:extLst>
            </p:cNvPr>
            <p:cNvSpPr/>
            <p:nvPr/>
          </p:nvSpPr>
          <p:spPr>
            <a:xfrm>
              <a:off x="4818700" y="3403350"/>
              <a:ext cx="28500" cy="26925"/>
            </a:xfrm>
            <a:custGeom>
              <a:avLst/>
              <a:gdLst/>
              <a:ahLst/>
              <a:cxnLst/>
              <a:rect l="l" t="t" r="r" b="b"/>
              <a:pathLst>
                <a:path w="1140" h="1077" extrusionOk="0">
                  <a:moveTo>
                    <a:pt x="554" y="150"/>
                  </a:moveTo>
                  <a:cubicBezTo>
                    <a:pt x="682" y="353"/>
                    <a:pt x="820" y="555"/>
                    <a:pt x="948" y="757"/>
                  </a:cubicBezTo>
                  <a:lnTo>
                    <a:pt x="980" y="800"/>
                  </a:lnTo>
                  <a:lnTo>
                    <a:pt x="181" y="970"/>
                  </a:lnTo>
                  <a:lnTo>
                    <a:pt x="160" y="981"/>
                  </a:lnTo>
                  <a:lnTo>
                    <a:pt x="543" y="171"/>
                  </a:lnTo>
                  <a:lnTo>
                    <a:pt x="554" y="150"/>
                  </a:lnTo>
                  <a:close/>
                  <a:moveTo>
                    <a:pt x="560" y="1"/>
                  </a:moveTo>
                  <a:cubicBezTo>
                    <a:pt x="537" y="1"/>
                    <a:pt x="515" y="12"/>
                    <a:pt x="501" y="33"/>
                  </a:cubicBezTo>
                  <a:lnTo>
                    <a:pt x="86" y="906"/>
                  </a:lnTo>
                  <a:lnTo>
                    <a:pt x="22" y="1034"/>
                  </a:lnTo>
                  <a:cubicBezTo>
                    <a:pt x="0" y="1066"/>
                    <a:pt x="54" y="1077"/>
                    <a:pt x="86" y="1077"/>
                  </a:cubicBezTo>
                  <a:lnTo>
                    <a:pt x="959" y="885"/>
                  </a:lnTo>
                  <a:lnTo>
                    <a:pt x="1087" y="864"/>
                  </a:lnTo>
                  <a:cubicBezTo>
                    <a:pt x="1108" y="864"/>
                    <a:pt x="1140" y="832"/>
                    <a:pt x="1129" y="800"/>
                  </a:cubicBezTo>
                  <a:lnTo>
                    <a:pt x="661" y="108"/>
                  </a:lnTo>
                  <a:lnTo>
                    <a:pt x="597" y="12"/>
                  </a:lnTo>
                  <a:cubicBezTo>
                    <a:pt x="585" y="4"/>
                    <a:pt x="573" y="1"/>
                    <a:pt x="560" y="1"/>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20;p25">
              <a:extLst>
                <a:ext uri="{FF2B5EF4-FFF2-40B4-BE49-F238E27FC236}">
                  <a16:creationId xmlns:a16="http://schemas.microsoft.com/office/drawing/2014/main" id="{0F4BED64-AF9A-7B46-A98A-2D02226ED34F}"/>
                </a:ext>
              </a:extLst>
            </p:cNvPr>
            <p:cNvSpPr/>
            <p:nvPr/>
          </p:nvSpPr>
          <p:spPr>
            <a:xfrm>
              <a:off x="5013675" y="3420125"/>
              <a:ext cx="10575" cy="9925"/>
            </a:xfrm>
            <a:custGeom>
              <a:avLst/>
              <a:gdLst/>
              <a:ahLst/>
              <a:cxnLst/>
              <a:rect l="l" t="t" r="r" b="b"/>
              <a:pathLst>
                <a:path w="423" h="397" extrusionOk="0">
                  <a:moveTo>
                    <a:pt x="188" y="1"/>
                  </a:moveTo>
                  <a:lnTo>
                    <a:pt x="71" y="246"/>
                  </a:lnTo>
                  <a:lnTo>
                    <a:pt x="7" y="374"/>
                  </a:lnTo>
                  <a:cubicBezTo>
                    <a:pt x="1" y="393"/>
                    <a:pt x="25" y="397"/>
                    <a:pt x="45" y="397"/>
                  </a:cubicBezTo>
                  <a:cubicBezTo>
                    <a:pt x="59" y="397"/>
                    <a:pt x="71" y="395"/>
                    <a:pt x="71" y="395"/>
                  </a:cubicBezTo>
                  <a:lnTo>
                    <a:pt x="422" y="320"/>
                  </a:lnTo>
                  <a:lnTo>
                    <a:pt x="390" y="267"/>
                  </a:lnTo>
                  <a:lnTo>
                    <a:pt x="188" y="310"/>
                  </a:lnTo>
                  <a:lnTo>
                    <a:pt x="145" y="320"/>
                  </a:lnTo>
                  <a:lnTo>
                    <a:pt x="145" y="320"/>
                  </a:lnTo>
                  <a:lnTo>
                    <a:pt x="252" y="86"/>
                  </a:lnTo>
                  <a:cubicBezTo>
                    <a:pt x="231" y="54"/>
                    <a:pt x="209" y="22"/>
                    <a:pt x="188" y="1"/>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21;p25">
              <a:extLst>
                <a:ext uri="{FF2B5EF4-FFF2-40B4-BE49-F238E27FC236}">
                  <a16:creationId xmlns:a16="http://schemas.microsoft.com/office/drawing/2014/main" id="{69E83C8B-5A91-6842-BB85-73C7AE161355}"/>
                </a:ext>
              </a:extLst>
            </p:cNvPr>
            <p:cNvSpPr/>
            <p:nvPr/>
          </p:nvSpPr>
          <p:spPr>
            <a:xfrm>
              <a:off x="4595700" y="3445475"/>
              <a:ext cx="28425" cy="26650"/>
            </a:xfrm>
            <a:custGeom>
              <a:avLst/>
              <a:gdLst/>
              <a:ahLst/>
              <a:cxnLst/>
              <a:rect l="l" t="t" r="r" b="b"/>
              <a:pathLst>
                <a:path w="1137" h="1066" extrusionOk="0">
                  <a:moveTo>
                    <a:pt x="540" y="137"/>
                  </a:moveTo>
                  <a:lnTo>
                    <a:pt x="934" y="744"/>
                  </a:lnTo>
                  <a:lnTo>
                    <a:pt x="976" y="797"/>
                  </a:lnTo>
                  <a:lnTo>
                    <a:pt x="178" y="968"/>
                  </a:lnTo>
                  <a:lnTo>
                    <a:pt x="135" y="978"/>
                  </a:lnTo>
                  <a:lnTo>
                    <a:pt x="540" y="148"/>
                  </a:lnTo>
                  <a:lnTo>
                    <a:pt x="540" y="137"/>
                  </a:lnTo>
                  <a:close/>
                  <a:moveTo>
                    <a:pt x="565" y="1"/>
                  </a:moveTo>
                  <a:cubicBezTo>
                    <a:pt x="535" y="1"/>
                    <a:pt x="494" y="18"/>
                    <a:pt x="486" y="41"/>
                  </a:cubicBezTo>
                  <a:lnTo>
                    <a:pt x="71" y="914"/>
                  </a:lnTo>
                  <a:lnTo>
                    <a:pt x="7" y="1042"/>
                  </a:lnTo>
                  <a:cubicBezTo>
                    <a:pt x="1" y="1061"/>
                    <a:pt x="25" y="1065"/>
                    <a:pt x="48" y="1065"/>
                  </a:cubicBezTo>
                  <a:cubicBezTo>
                    <a:pt x="63" y="1065"/>
                    <a:pt x="78" y="1063"/>
                    <a:pt x="82" y="1063"/>
                  </a:cubicBezTo>
                  <a:lnTo>
                    <a:pt x="955" y="872"/>
                  </a:lnTo>
                  <a:lnTo>
                    <a:pt x="1072" y="850"/>
                  </a:lnTo>
                  <a:cubicBezTo>
                    <a:pt x="1083" y="850"/>
                    <a:pt x="1136" y="819"/>
                    <a:pt x="1115" y="797"/>
                  </a:cubicBezTo>
                  <a:lnTo>
                    <a:pt x="657" y="105"/>
                  </a:lnTo>
                  <a:lnTo>
                    <a:pt x="593" y="9"/>
                  </a:lnTo>
                  <a:cubicBezTo>
                    <a:pt x="587" y="3"/>
                    <a:pt x="577" y="1"/>
                    <a:pt x="565" y="1"/>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22;p25">
              <a:extLst>
                <a:ext uri="{FF2B5EF4-FFF2-40B4-BE49-F238E27FC236}">
                  <a16:creationId xmlns:a16="http://schemas.microsoft.com/office/drawing/2014/main" id="{DED08E95-A94B-FB40-86EE-D083087A6F77}"/>
                </a:ext>
              </a:extLst>
            </p:cNvPr>
            <p:cNvSpPr/>
            <p:nvPr/>
          </p:nvSpPr>
          <p:spPr>
            <a:xfrm>
              <a:off x="4721575" y="3487550"/>
              <a:ext cx="28450" cy="26600"/>
            </a:xfrm>
            <a:custGeom>
              <a:avLst/>
              <a:gdLst/>
              <a:ahLst/>
              <a:cxnLst/>
              <a:rect l="l" t="t" r="r" b="b"/>
              <a:pathLst>
                <a:path w="1138" h="1064" extrusionOk="0">
                  <a:moveTo>
                    <a:pt x="542" y="137"/>
                  </a:moveTo>
                  <a:lnTo>
                    <a:pt x="936" y="743"/>
                  </a:lnTo>
                  <a:lnTo>
                    <a:pt x="978" y="807"/>
                  </a:lnTo>
                  <a:lnTo>
                    <a:pt x="180" y="978"/>
                  </a:lnTo>
                  <a:lnTo>
                    <a:pt x="137" y="978"/>
                  </a:lnTo>
                  <a:cubicBezTo>
                    <a:pt x="275" y="701"/>
                    <a:pt x="403" y="424"/>
                    <a:pt x="542" y="147"/>
                  </a:cubicBezTo>
                  <a:lnTo>
                    <a:pt x="542" y="137"/>
                  </a:lnTo>
                  <a:close/>
                  <a:moveTo>
                    <a:pt x="565" y="0"/>
                  </a:moveTo>
                  <a:cubicBezTo>
                    <a:pt x="532" y="0"/>
                    <a:pt x="485" y="18"/>
                    <a:pt x="478" y="41"/>
                  </a:cubicBezTo>
                  <a:cubicBezTo>
                    <a:pt x="350" y="328"/>
                    <a:pt x="211" y="626"/>
                    <a:pt x="73" y="914"/>
                  </a:cubicBezTo>
                  <a:cubicBezTo>
                    <a:pt x="52" y="956"/>
                    <a:pt x="30" y="999"/>
                    <a:pt x="9" y="1042"/>
                  </a:cubicBezTo>
                  <a:cubicBezTo>
                    <a:pt x="1" y="1059"/>
                    <a:pt x="7" y="1064"/>
                    <a:pt x="19" y="1064"/>
                  </a:cubicBezTo>
                  <a:cubicBezTo>
                    <a:pt x="37" y="1064"/>
                    <a:pt x="67" y="1052"/>
                    <a:pt x="73" y="1052"/>
                  </a:cubicBezTo>
                  <a:lnTo>
                    <a:pt x="946" y="871"/>
                  </a:lnTo>
                  <a:lnTo>
                    <a:pt x="1074" y="850"/>
                  </a:lnTo>
                  <a:cubicBezTo>
                    <a:pt x="1085" y="850"/>
                    <a:pt x="1138" y="818"/>
                    <a:pt x="1117" y="797"/>
                  </a:cubicBezTo>
                  <a:lnTo>
                    <a:pt x="659" y="105"/>
                  </a:lnTo>
                  <a:lnTo>
                    <a:pt x="595" y="9"/>
                  </a:lnTo>
                  <a:cubicBezTo>
                    <a:pt x="589" y="3"/>
                    <a:pt x="578" y="0"/>
                    <a:pt x="565" y="0"/>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23;p25">
              <a:extLst>
                <a:ext uri="{FF2B5EF4-FFF2-40B4-BE49-F238E27FC236}">
                  <a16:creationId xmlns:a16="http://schemas.microsoft.com/office/drawing/2014/main" id="{0FA946A5-32D6-3140-B9DD-162EA50EF4D4}"/>
                </a:ext>
              </a:extLst>
            </p:cNvPr>
            <p:cNvSpPr/>
            <p:nvPr/>
          </p:nvSpPr>
          <p:spPr>
            <a:xfrm>
              <a:off x="4790200" y="3445400"/>
              <a:ext cx="28525" cy="26950"/>
            </a:xfrm>
            <a:custGeom>
              <a:avLst/>
              <a:gdLst/>
              <a:ahLst/>
              <a:cxnLst/>
              <a:rect l="l" t="t" r="r" b="b"/>
              <a:pathLst>
                <a:path w="1141" h="1078" extrusionOk="0">
                  <a:moveTo>
                    <a:pt x="544" y="151"/>
                  </a:moveTo>
                  <a:lnTo>
                    <a:pt x="949" y="747"/>
                  </a:lnTo>
                  <a:lnTo>
                    <a:pt x="981" y="800"/>
                  </a:lnTo>
                  <a:lnTo>
                    <a:pt x="182" y="971"/>
                  </a:lnTo>
                  <a:lnTo>
                    <a:pt x="150" y="981"/>
                  </a:lnTo>
                  <a:cubicBezTo>
                    <a:pt x="288" y="715"/>
                    <a:pt x="406" y="438"/>
                    <a:pt x="544" y="161"/>
                  </a:cubicBezTo>
                  <a:lnTo>
                    <a:pt x="544" y="151"/>
                  </a:lnTo>
                  <a:close/>
                  <a:moveTo>
                    <a:pt x="561" y="1"/>
                  </a:moveTo>
                  <a:cubicBezTo>
                    <a:pt x="541" y="1"/>
                    <a:pt x="521" y="10"/>
                    <a:pt x="501" y="23"/>
                  </a:cubicBezTo>
                  <a:cubicBezTo>
                    <a:pt x="501" y="23"/>
                    <a:pt x="491" y="34"/>
                    <a:pt x="491" y="34"/>
                  </a:cubicBezTo>
                  <a:lnTo>
                    <a:pt x="75" y="907"/>
                  </a:lnTo>
                  <a:lnTo>
                    <a:pt x="22" y="1035"/>
                  </a:lnTo>
                  <a:cubicBezTo>
                    <a:pt x="1" y="1077"/>
                    <a:pt x="54" y="1077"/>
                    <a:pt x="86" y="1077"/>
                  </a:cubicBezTo>
                  <a:lnTo>
                    <a:pt x="959" y="885"/>
                  </a:lnTo>
                  <a:lnTo>
                    <a:pt x="1076" y="864"/>
                  </a:lnTo>
                  <a:cubicBezTo>
                    <a:pt x="1098" y="864"/>
                    <a:pt x="1140" y="832"/>
                    <a:pt x="1119" y="800"/>
                  </a:cubicBezTo>
                  <a:lnTo>
                    <a:pt x="661" y="108"/>
                  </a:lnTo>
                  <a:cubicBezTo>
                    <a:pt x="640" y="76"/>
                    <a:pt x="619" y="44"/>
                    <a:pt x="597" y="12"/>
                  </a:cubicBezTo>
                  <a:cubicBezTo>
                    <a:pt x="585" y="4"/>
                    <a:pt x="573" y="1"/>
                    <a:pt x="561" y="1"/>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24;p25">
              <a:extLst>
                <a:ext uri="{FF2B5EF4-FFF2-40B4-BE49-F238E27FC236}">
                  <a16:creationId xmlns:a16="http://schemas.microsoft.com/office/drawing/2014/main" id="{0014E4EC-C4C5-804A-9120-A4E2074AC479}"/>
                </a:ext>
              </a:extLst>
            </p:cNvPr>
            <p:cNvSpPr/>
            <p:nvPr/>
          </p:nvSpPr>
          <p:spPr>
            <a:xfrm>
              <a:off x="4721525" y="3403825"/>
              <a:ext cx="28500" cy="26175"/>
            </a:xfrm>
            <a:custGeom>
              <a:avLst/>
              <a:gdLst/>
              <a:ahLst/>
              <a:cxnLst/>
              <a:rect l="l" t="t" r="r" b="b"/>
              <a:pathLst>
                <a:path w="1140" h="1047" extrusionOk="0">
                  <a:moveTo>
                    <a:pt x="533" y="131"/>
                  </a:moveTo>
                  <a:cubicBezTo>
                    <a:pt x="671" y="334"/>
                    <a:pt x="799" y="525"/>
                    <a:pt x="938" y="728"/>
                  </a:cubicBezTo>
                  <a:lnTo>
                    <a:pt x="991" y="802"/>
                  </a:lnTo>
                  <a:lnTo>
                    <a:pt x="203" y="972"/>
                  </a:lnTo>
                  <a:lnTo>
                    <a:pt x="139" y="983"/>
                  </a:lnTo>
                  <a:lnTo>
                    <a:pt x="533" y="142"/>
                  </a:lnTo>
                  <a:lnTo>
                    <a:pt x="533" y="131"/>
                  </a:lnTo>
                  <a:close/>
                  <a:moveTo>
                    <a:pt x="564" y="1"/>
                  </a:moveTo>
                  <a:cubicBezTo>
                    <a:pt x="531" y="1"/>
                    <a:pt x="487" y="21"/>
                    <a:pt x="480" y="35"/>
                  </a:cubicBezTo>
                  <a:cubicBezTo>
                    <a:pt x="352" y="323"/>
                    <a:pt x="203" y="621"/>
                    <a:pt x="64" y="909"/>
                  </a:cubicBezTo>
                  <a:lnTo>
                    <a:pt x="11" y="1026"/>
                  </a:lnTo>
                  <a:cubicBezTo>
                    <a:pt x="1" y="1047"/>
                    <a:pt x="54" y="1047"/>
                    <a:pt x="54" y="1047"/>
                  </a:cubicBezTo>
                  <a:lnTo>
                    <a:pt x="927" y="866"/>
                  </a:lnTo>
                  <a:lnTo>
                    <a:pt x="1055" y="834"/>
                  </a:lnTo>
                  <a:cubicBezTo>
                    <a:pt x="1055" y="834"/>
                    <a:pt x="1140" y="813"/>
                    <a:pt x="1119" y="791"/>
                  </a:cubicBezTo>
                  <a:lnTo>
                    <a:pt x="661" y="110"/>
                  </a:lnTo>
                  <a:lnTo>
                    <a:pt x="597" y="14"/>
                  </a:lnTo>
                  <a:cubicBezTo>
                    <a:pt x="590" y="4"/>
                    <a:pt x="578" y="1"/>
                    <a:pt x="564" y="1"/>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25;p25">
              <a:extLst>
                <a:ext uri="{FF2B5EF4-FFF2-40B4-BE49-F238E27FC236}">
                  <a16:creationId xmlns:a16="http://schemas.microsoft.com/office/drawing/2014/main" id="{441F206C-BCB1-8F4C-9B2D-ED0B6B6E42EC}"/>
                </a:ext>
              </a:extLst>
            </p:cNvPr>
            <p:cNvSpPr/>
            <p:nvPr/>
          </p:nvSpPr>
          <p:spPr>
            <a:xfrm>
              <a:off x="4770375" y="3403900"/>
              <a:ext cx="28125" cy="25900"/>
            </a:xfrm>
            <a:custGeom>
              <a:avLst/>
              <a:gdLst/>
              <a:ahLst/>
              <a:cxnLst/>
              <a:rect l="l" t="t" r="r" b="b"/>
              <a:pathLst>
                <a:path w="1125" h="1036" extrusionOk="0">
                  <a:moveTo>
                    <a:pt x="528" y="118"/>
                  </a:moveTo>
                  <a:lnTo>
                    <a:pt x="932" y="725"/>
                  </a:lnTo>
                  <a:lnTo>
                    <a:pt x="986" y="799"/>
                  </a:lnTo>
                  <a:lnTo>
                    <a:pt x="187" y="969"/>
                  </a:lnTo>
                  <a:lnTo>
                    <a:pt x="123" y="980"/>
                  </a:lnTo>
                  <a:cubicBezTo>
                    <a:pt x="261" y="703"/>
                    <a:pt x="400" y="416"/>
                    <a:pt x="528" y="128"/>
                  </a:cubicBezTo>
                  <a:lnTo>
                    <a:pt x="528" y="118"/>
                  </a:lnTo>
                  <a:close/>
                  <a:moveTo>
                    <a:pt x="538" y="0"/>
                  </a:moveTo>
                  <a:cubicBezTo>
                    <a:pt x="528" y="0"/>
                    <a:pt x="496" y="11"/>
                    <a:pt x="485" y="32"/>
                  </a:cubicBezTo>
                  <a:cubicBezTo>
                    <a:pt x="347" y="320"/>
                    <a:pt x="208" y="607"/>
                    <a:pt x="70" y="906"/>
                  </a:cubicBezTo>
                  <a:cubicBezTo>
                    <a:pt x="48" y="948"/>
                    <a:pt x="27" y="991"/>
                    <a:pt x="6" y="1023"/>
                  </a:cubicBezTo>
                  <a:cubicBezTo>
                    <a:pt x="1" y="1033"/>
                    <a:pt x="11" y="1036"/>
                    <a:pt x="23" y="1036"/>
                  </a:cubicBezTo>
                  <a:cubicBezTo>
                    <a:pt x="35" y="1036"/>
                    <a:pt x="48" y="1033"/>
                    <a:pt x="48" y="1033"/>
                  </a:cubicBezTo>
                  <a:lnTo>
                    <a:pt x="922" y="852"/>
                  </a:lnTo>
                  <a:lnTo>
                    <a:pt x="1049" y="820"/>
                  </a:lnTo>
                  <a:cubicBezTo>
                    <a:pt x="1049" y="820"/>
                    <a:pt x="1124" y="799"/>
                    <a:pt x="1113" y="788"/>
                  </a:cubicBezTo>
                  <a:lnTo>
                    <a:pt x="655" y="96"/>
                  </a:lnTo>
                  <a:lnTo>
                    <a:pt x="592" y="0"/>
                  </a:ln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26;p25">
              <a:extLst>
                <a:ext uri="{FF2B5EF4-FFF2-40B4-BE49-F238E27FC236}">
                  <a16:creationId xmlns:a16="http://schemas.microsoft.com/office/drawing/2014/main" id="{C714AF77-036A-CC4B-A409-251DD28286A1}"/>
                </a:ext>
              </a:extLst>
            </p:cNvPr>
            <p:cNvSpPr/>
            <p:nvPr/>
          </p:nvSpPr>
          <p:spPr>
            <a:xfrm>
              <a:off x="4742300" y="3445575"/>
              <a:ext cx="27975" cy="25975"/>
            </a:xfrm>
            <a:custGeom>
              <a:avLst/>
              <a:gdLst/>
              <a:ahLst/>
              <a:cxnLst/>
              <a:rect l="l" t="t" r="r" b="b"/>
              <a:pathLst>
                <a:path w="1119" h="1039" extrusionOk="0">
                  <a:moveTo>
                    <a:pt x="511" y="133"/>
                  </a:moveTo>
                  <a:lnTo>
                    <a:pt x="916" y="740"/>
                  </a:lnTo>
                  <a:lnTo>
                    <a:pt x="959" y="804"/>
                  </a:lnTo>
                  <a:lnTo>
                    <a:pt x="170" y="974"/>
                  </a:lnTo>
                  <a:lnTo>
                    <a:pt x="117" y="985"/>
                  </a:lnTo>
                  <a:lnTo>
                    <a:pt x="511" y="144"/>
                  </a:lnTo>
                  <a:lnTo>
                    <a:pt x="511" y="133"/>
                  </a:lnTo>
                  <a:close/>
                  <a:moveTo>
                    <a:pt x="555" y="1"/>
                  </a:moveTo>
                  <a:cubicBezTo>
                    <a:pt x="537" y="1"/>
                    <a:pt x="511" y="5"/>
                    <a:pt x="490" y="5"/>
                  </a:cubicBezTo>
                  <a:lnTo>
                    <a:pt x="479" y="16"/>
                  </a:lnTo>
                  <a:lnTo>
                    <a:pt x="479" y="27"/>
                  </a:lnTo>
                  <a:lnTo>
                    <a:pt x="64" y="900"/>
                  </a:lnTo>
                  <a:lnTo>
                    <a:pt x="11" y="1017"/>
                  </a:lnTo>
                  <a:cubicBezTo>
                    <a:pt x="0" y="1038"/>
                    <a:pt x="53" y="1038"/>
                    <a:pt x="53" y="1038"/>
                  </a:cubicBezTo>
                  <a:lnTo>
                    <a:pt x="927" y="857"/>
                  </a:lnTo>
                  <a:lnTo>
                    <a:pt x="1033" y="846"/>
                  </a:lnTo>
                  <a:cubicBezTo>
                    <a:pt x="1044" y="846"/>
                    <a:pt x="1118" y="825"/>
                    <a:pt x="1097" y="793"/>
                  </a:cubicBezTo>
                  <a:lnTo>
                    <a:pt x="639" y="101"/>
                  </a:lnTo>
                  <a:lnTo>
                    <a:pt x="575" y="5"/>
                  </a:lnTo>
                  <a:cubicBezTo>
                    <a:pt x="572" y="2"/>
                    <a:pt x="565" y="1"/>
                    <a:pt x="555" y="1"/>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27;p25">
              <a:extLst>
                <a:ext uri="{FF2B5EF4-FFF2-40B4-BE49-F238E27FC236}">
                  <a16:creationId xmlns:a16="http://schemas.microsoft.com/office/drawing/2014/main" id="{D42ED6D8-95A4-E741-8E61-9D1A025E4AB6}"/>
                </a:ext>
              </a:extLst>
            </p:cNvPr>
            <p:cNvSpPr/>
            <p:nvPr/>
          </p:nvSpPr>
          <p:spPr>
            <a:xfrm>
              <a:off x="4839075" y="3445625"/>
              <a:ext cx="28375" cy="26350"/>
            </a:xfrm>
            <a:custGeom>
              <a:avLst/>
              <a:gdLst/>
              <a:ahLst/>
              <a:cxnLst/>
              <a:rect l="l" t="t" r="r" b="b"/>
              <a:pathLst>
                <a:path w="1135" h="1054" extrusionOk="0">
                  <a:moveTo>
                    <a:pt x="538" y="131"/>
                  </a:moveTo>
                  <a:lnTo>
                    <a:pt x="942" y="727"/>
                  </a:lnTo>
                  <a:lnTo>
                    <a:pt x="985" y="802"/>
                  </a:lnTo>
                  <a:lnTo>
                    <a:pt x="197" y="972"/>
                  </a:lnTo>
                  <a:lnTo>
                    <a:pt x="144" y="983"/>
                  </a:lnTo>
                  <a:lnTo>
                    <a:pt x="144" y="983"/>
                  </a:lnTo>
                  <a:lnTo>
                    <a:pt x="538" y="142"/>
                  </a:lnTo>
                  <a:lnTo>
                    <a:pt x="538" y="131"/>
                  </a:lnTo>
                  <a:close/>
                  <a:moveTo>
                    <a:pt x="566" y="0"/>
                  </a:moveTo>
                  <a:cubicBezTo>
                    <a:pt x="531" y="0"/>
                    <a:pt x="484" y="20"/>
                    <a:pt x="484" y="35"/>
                  </a:cubicBezTo>
                  <a:lnTo>
                    <a:pt x="69" y="908"/>
                  </a:lnTo>
                  <a:cubicBezTo>
                    <a:pt x="48" y="951"/>
                    <a:pt x="27" y="994"/>
                    <a:pt x="5" y="1036"/>
                  </a:cubicBezTo>
                  <a:cubicBezTo>
                    <a:pt x="1" y="1050"/>
                    <a:pt x="8" y="1054"/>
                    <a:pt x="18" y="1054"/>
                  </a:cubicBezTo>
                  <a:cubicBezTo>
                    <a:pt x="32" y="1054"/>
                    <a:pt x="52" y="1047"/>
                    <a:pt x="59" y="1047"/>
                  </a:cubicBezTo>
                  <a:lnTo>
                    <a:pt x="932" y="866"/>
                  </a:lnTo>
                  <a:lnTo>
                    <a:pt x="1060" y="844"/>
                  </a:lnTo>
                  <a:cubicBezTo>
                    <a:pt x="1060" y="844"/>
                    <a:pt x="1134" y="823"/>
                    <a:pt x="1123" y="802"/>
                  </a:cubicBezTo>
                  <a:cubicBezTo>
                    <a:pt x="974" y="568"/>
                    <a:pt x="815" y="344"/>
                    <a:pt x="666" y="110"/>
                  </a:cubicBezTo>
                  <a:lnTo>
                    <a:pt x="602" y="14"/>
                  </a:lnTo>
                  <a:cubicBezTo>
                    <a:pt x="595" y="4"/>
                    <a:pt x="582" y="0"/>
                    <a:pt x="566" y="0"/>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28;p25">
              <a:extLst>
                <a:ext uri="{FF2B5EF4-FFF2-40B4-BE49-F238E27FC236}">
                  <a16:creationId xmlns:a16="http://schemas.microsoft.com/office/drawing/2014/main" id="{21B63B86-CBC3-254A-B4DD-BB22C82B6830}"/>
                </a:ext>
              </a:extLst>
            </p:cNvPr>
            <p:cNvSpPr/>
            <p:nvPr/>
          </p:nvSpPr>
          <p:spPr>
            <a:xfrm>
              <a:off x="4770325" y="3487650"/>
              <a:ext cx="28175" cy="26250"/>
            </a:xfrm>
            <a:custGeom>
              <a:avLst/>
              <a:gdLst/>
              <a:ahLst/>
              <a:cxnLst/>
              <a:rect l="l" t="t" r="r" b="b"/>
              <a:pathLst>
                <a:path w="1127" h="1050" extrusionOk="0">
                  <a:moveTo>
                    <a:pt x="530" y="133"/>
                  </a:moveTo>
                  <a:lnTo>
                    <a:pt x="934" y="739"/>
                  </a:lnTo>
                  <a:lnTo>
                    <a:pt x="977" y="803"/>
                  </a:lnTo>
                  <a:lnTo>
                    <a:pt x="178" y="974"/>
                  </a:lnTo>
                  <a:lnTo>
                    <a:pt x="136" y="984"/>
                  </a:lnTo>
                  <a:lnTo>
                    <a:pt x="530" y="143"/>
                  </a:lnTo>
                  <a:lnTo>
                    <a:pt x="530" y="133"/>
                  </a:lnTo>
                  <a:close/>
                  <a:moveTo>
                    <a:pt x="574" y="0"/>
                  </a:moveTo>
                  <a:cubicBezTo>
                    <a:pt x="556" y="0"/>
                    <a:pt x="530" y="5"/>
                    <a:pt x="508" y="5"/>
                  </a:cubicBezTo>
                  <a:lnTo>
                    <a:pt x="498" y="15"/>
                  </a:lnTo>
                  <a:lnTo>
                    <a:pt x="498" y="26"/>
                  </a:lnTo>
                  <a:lnTo>
                    <a:pt x="82" y="899"/>
                  </a:lnTo>
                  <a:lnTo>
                    <a:pt x="29" y="1016"/>
                  </a:lnTo>
                  <a:cubicBezTo>
                    <a:pt x="1" y="1045"/>
                    <a:pt x="24" y="1049"/>
                    <a:pt x="47" y="1049"/>
                  </a:cubicBezTo>
                  <a:cubicBezTo>
                    <a:pt x="58" y="1049"/>
                    <a:pt x="68" y="1048"/>
                    <a:pt x="72" y="1048"/>
                  </a:cubicBezTo>
                  <a:lnTo>
                    <a:pt x="945" y="867"/>
                  </a:lnTo>
                  <a:lnTo>
                    <a:pt x="1062" y="835"/>
                  </a:lnTo>
                  <a:cubicBezTo>
                    <a:pt x="1083" y="835"/>
                    <a:pt x="1126" y="814"/>
                    <a:pt x="1115" y="793"/>
                  </a:cubicBezTo>
                  <a:lnTo>
                    <a:pt x="657" y="101"/>
                  </a:lnTo>
                  <a:lnTo>
                    <a:pt x="594" y="5"/>
                  </a:lnTo>
                  <a:cubicBezTo>
                    <a:pt x="590" y="1"/>
                    <a:pt x="583" y="0"/>
                    <a:pt x="574" y="0"/>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29;p25">
              <a:extLst>
                <a:ext uri="{FF2B5EF4-FFF2-40B4-BE49-F238E27FC236}">
                  <a16:creationId xmlns:a16="http://schemas.microsoft.com/office/drawing/2014/main" id="{201B764B-4FC4-6042-A547-D6779E070BF6}"/>
                </a:ext>
              </a:extLst>
            </p:cNvPr>
            <p:cNvSpPr/>
            <p:nvPr/>
          </p:nvSpPr>
          <p:spPr>
            <a:xfrm>
              <a:off x="4672800" y="3487600"/>
              <a:ext cx="28525" cy="26275"/>
            </a:xfrm>
            <a:custGeom>
              <a:avLst/>
              <a:gdLst/>
              <a:ahLst/>
              <a:cxnLst/>
              <a:rect l="l" t="t" r="r" b="b"/>
              <a:pathLst>
                <a:path w="1141" h="1051" extrusionOk="0">
                  <a:moveTo>
                    <a:pt x="533" y="135"/>
                  </a:moveTo>
                  <a:lnTo>
                    <a:pt x="938" y="731"/>
                  </a:lnTo>
                  <a:lnTo>
                    <a:pt x="991" y="805"/>
                  </a:lnTo>
                  <a:lnTo>
                    <a:pt x="203" y="976"/>
                  </a:lnTo>
                  <a:lnTo>
                    <a:pt x="139" y="986"/>
                  </a:lnTo>
                  <a:cubicBezTo>
                    <a:pt x="267" y="710"/>
                    <a:pt x="405" y="422"/>
                    <a:pt x="533" y="145"/>
                  </a:cubicBezTo>
                  <a:lnTo>
                    <a:pt x="533" y="135"/>
                  </a:lnTo>
                  <a:close/>
                  <a:moveTo>
                    <a:pt x="564" y="1"/>
                  </a:moveTo>
                  <a:cubicBezTo>
                    <a:pt x="544" y="1"/>
                    <a:pt x="521" y="11"/>
                    <a:pt x="501" y="17"/>
                  </a:cubicBezTo>
                  <a:cubicBezTo>
                    <a:pt x="501" y="17"/>
                    <a:pt x="491" y="28"/>
                    <a:pt x="491" y="28"/>
                  </a:cubicBezTo>
                  <a:lnTo>
                    <a:pt x="480" y="39"/>
                  </a:lnTo>
                  <a:lnTo>
                    <a:pt x="65" y="912"/>
                  </a:lnTo>
                  <a:lnTo>
                    <a:pt x="11" y="1040"/>
                  </a:lnTo>
                  <a:cubicBezTo>
                    <a:pt x="1" y="1050"/>
                    <a:pt x="54" y="1050"/>
                    <a:pt x="54" y="1050"/>
                  </a:cubicBezTo>
                  <a:lnTo>
                    <a:pt x="927" y="869"/>
                  </a:lnTo>
                  <a:lnTo>
                    <a:pt x="1055" y="837"/>
                  </a:lnTo>
                  <a:cubicBezTo>
                    <a:pt x="1055" y="837"/>
                    <a:pt x="1140" y="816"/>
                    <a:pt x="1119" y="795"/>
                  </a:cubicBezTo>
                  <a:lnTo>
                    <a:pt x="661" y="113"/>
                  </a:lnTo>
                  <a:cubicBezTo>
                    <a:pt x="640" y="81"/>
                    <a:pt x="618" y="49"/>
                    <a:pt x="597" y="17"/>
                  </a:cubicBezTo>
                  <a:cubicBezTo>
                    <a:pt x="589" y="5"/>
                    <a:pt x="577" y="1"/>
                    <a:pt x="564" y="1"/>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30;p25">
              <a:extLst>
                <a:ext uri="{FF2B5EF4-FFF2-40B4-BE49-F238E27FC236}">
                  <a16:creationId xmlns:a16="http://schemas.microsoft.com/office/drawing/2014/main" id="{B0A107D7-E140-094B-8D88-4DFCC38EDA1C}"/>
                </a:ext>
              </a:extLst>
            </p:cNvPr>
            <p:cNvSpPr/>
            <p:nvPr/>
          </p:nvSpPr>
          <p:spPr>
            <a:xfrm>
              <a:off x="4644050" y="3445150"/>
              <a:ext cx="28775" cy="27200"/>
            </a:xfrm>
            <a:custGeom>
              <a:avLst/>
              <a:gdLst/>
              <a:ahLst/>
              <a:cxnLst/>
              <a:rect l="l" t="t" r="r" b="b"/>
              <a:pathLst>
                <a:path w="1151" h="1088" extrusionOk="0">
                  <a:moveTo>
                    <a:pt x="554" y="161"/>
                  </a:moveTo>
                  <a:lnTo>
                    <a:pt x="959" y="768"/>
                  </a:lnTo>
                  <a:lnTo>
                    <a:pt x="991" y="810"/>
                  </a:lnTo>
                  <a:lnTo>
                    <a:pt x="192" y="981"/>
                  </a:lnTo>
                  <a:lnTo>
                    <a:pt x="171" y="981"/>
                  </a:lnTo>
                  <a:lnTo>
                    <a:pt x="544" y="182"/>
                  </a:lnTo>
                  <a:lnTo>
                    <a:pt x="554" y="161"/>
                  </a:lnTo>
                  <a:close/>
                  <a:moveTo>
                    <a:pt x="560" y="1"/>
                  </a:moveTo>
                  <a:cubicBezTo>
                    <a:pt x="533" y="1"/>
                    <a:pt x="505" y="15"/>
                    <a:pt x="491" y="44"/>
                  </a:cubicBezTo>
                  <a:lnTo>
                    <a:pt x="86" y="917"/>
                  </a:lnTo>
                  <a:lnTo>
                    <a:pt x="22" y="1034"/>
                  </a:lnTo>
                  <a:cubicBezTo>
                    <a:pt x="1" y="1076"/>
                    <a:pt x="65" y="1087"/>
                    <a:pt x="86" y="1087"/>
                  </a:cubicBezTo>
                  <a:lnTo>
                    <a:pt x="959" y="906"/>
                  </a:lnTo>
                  <a:lnTo>
                    <a:pt x="1087" y="874"/>
                  </a:lnTo>
                  <a:cubicBezTo>
                    <a:pt x="1119" y="874"/>
                    <a:pt x="1151" y="842"/>
                    <a:pt x="1129" y="810"/>
                  </a:cubicBezTo>
                  <a:lnTo>
                    <a:pt x="672" y="118"/>
                  </a:lnTo>
                  <a:lnTo>
                    <a:pt x="608" y="22"/>
                  </a:lnTo>
                  <a:cubicBezTo>
                    <a:pt x="608" y="22"/>
                    <a:pt x="597" y="12"/>
                    <a:pt x="597" y="12"/>
                  </a:cubicBezTo>
                  <a:cubicBezTo>
                    <a:pt x="586" y="4"/>
                    <a:pt x="573" y="1"/>
                    <a:pt x="560" y="1"/>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31;p25">
              <a:extLst>
                <a:ext uri="{FF2B5EF4-FFF2-40B4-BE49-F238E27FC236}">
                  <a16:creationId xmlns:a16="http://schemas.microsoft.com/office/drawing/2014/main" id="{52B14414-C960-6048-B412-1739E60C7553}"/>
                </a:ext>
              </a:extLst>
            </p:cNvPr>
            <p:cNvSpPr/>
            <p:nvPr/>
          </p:nvSpPr>
          <p:spPr>
            <a:xfrm>
              <a:off x="4623825" y="3403225"/>
              <a:ext cx="28775" cy="27050"/>
            </a:xfrm>
            <a:custGeom>
              <a:avLst/>
              <a:gdLst/>
              <a:ahLst/>
              <a:cxnLst/>
              <a:rect l="l" t="t" r="r" b="b"/>
              <a:pathLst>
                <a:path w="1151" h="1082" extrusionOk="0">
                  <a:moveTo>
                    <a:pt x="554" y="155"/>
                  </a:moveTo>
                  <a:cubicBezTo>
                    <a:pt x="693" y="358"/>
                    <a:pt x="820" y="560"/>
                    <a:pt x="959" y="762"/>
                  </a:cubicBezTo>
                  <a:lnTo>
                    <a:pt x="991" y="805"/>
                  </a:lnTo>
                  <a:lnTo>
                    <a:pt x="192" y="975"/>
                  </a:lnTo>
                  <a:lnTo>
                    <a:pt x="160" y="975"/>
                  </a:lnTo>
                  <a:lnTo>
                    <a:pt x="543" y="176"/>
                  </a:lnTo>
                  <a:lnTo>
                    <a:pt x="554" y="155"/>
                  </a:lnTo>
                  <a:close/>
                  <a:moveTo>
                    <a:pt x="558" y="1"/>
                  </a:moveTo>
                  <a:cubicBezTo>
                    <a:pt x="532" y="1"/>
                    <a:pt x="504" y="17"/>
                    <a:pt x="490" y="38"/>
                  </a:cubicBezTo>
                  <a:cubicBezTo>
                    <a:pt x="362" y="326"/>
                    <a:pt x="224" y="624"/>
                    <a:pt x="86" y="911"/>
                  </a:cubicBezTo>
                  <a:lnTo>
                    <a:pt x="22" y="1028"/>
                  </a:lnTo>
                  <a:cubicBezTo>
                    <a:pt x="0" y="1082"/>
                    <a:pt x="64" y="1082"/>
                    <a:pt x="86" y="1082"/>
                  </a:cubicBezTo>
                  <a:lnTo>
                    <a:pt x="959" y="901"/>
                  </a:lnTo>
                  <a:lnTo>
                    <a:pt x="1087" y="869"/>
                  </a:lnTo>
                  <a:cubicBezTo>
                    <a:pt x="1119" y="869"/>
                    <a:pt x="1150" y="837"/>
                    <a:pt x="1129" y="805"/>
                  </a:cubicBezTo>
                  <a:lnTo>
                    <a:pt x="671" y="113"/>
                  </a:lnTo>
                  <a:cubicBezTo>
                    <a:pt x="650" y="81"/>
                    <a:pt x="629" y="49"/>
                    <a:pt x="607" y="17"/>
                  </a:cubicBezTo>
                  <a:lnTo>
                    <a:pt x="597" y="17"/>
                  </a:lnTo>
                  <a:cubicBezTo>
                    <a:pt x="586" y="6"/>
                    <a:pt x="572" y="1"/>
                    <a:pt x="558" y="1"/>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32;p25">
              <a:extLst>
                <a:ext uri="{FF2B5EF4-FFF2-40B4-BE49-F238E27FC236}">
                  <a16:creationId xmlns:a16="http://schemas.microsoft.com/office/drawing/2014/main" id="{8126974A-69A1-844C-929B-84E79BBE02DE}"/>
                </a:ext>
              </a:extLst>
            </p:cNvPr>
            <p:cNvSpPr/>
            <p:nvPr/>
          </p:nvSpPr>
          <p:spPr>
            <a:xfrm>
              <a:off x="4693225" y="3361325"/>
              <a:ext cx="28325" cy="26500"/>
            </a:xfrm>
            <a:custGeom>
              <a:avLst/>
              <a:gdLst/>
              <a:ahLst/>
              <a:cxnLst/>
              <a:rect l="l" t="t" r="r" b="b"/>
              <a:pathLst>
                <a:path w="1133" h="1060" extrusionOk="0">
                  <a:moveTo>
                    <a:pt x="536" y="149"/>
                  </a:moveTo>
                  <a:lnTo>
                    <a:pt x="941" y="756"/>
                  </a:lnTo>
                  <a:cubicBezTo>
                    <a:pt x="951" y="766"/>
                    <a:pt x="962" y="788"/>
                    <a:pt x="973" y="809"/>
                  </a:cubicBezTo>
                  <a:lnTo>
                    <a:pt x="973" y="820"/>
                  </a:lnTo>
                  <a:lnTo>
                    <a:pt x="174" y="979"/>
                  </a:lnTo>
                  <a:lnTo>
                    <a:pt x="142" y="990"/>
                  </a:lnTo>
                  <a:lnTo>
                    <a:pt x="142" y="990"/>
                  </a:lnTo>
                  <a:lnTo>
                    <a:pt x="526" y="170"/>
                  </a:lnTo>
                  <a:lnTo>
                    <a:pt x="536" y="149"/>
                  </a:lnTo>
                  <a:close/>
                  <a:moveTo>
                    <a:pt x="547" y="1"/>
                  </a:moveTo>
                  <a:cubicBezTo>
                    <a:pt x="527" y="1"/>
                    <a:pt x="505" y="9"/>
                    <a:pt x="494" y="21"/>
                  </a:cubicBezTo>
                  <a:lnTo>
                    <a:pt x="483" y="21"/>
                  </a:lnTo>
                  <a:cubicBezTo>
                    <a:pt x="355" y="319"/>
                    <a:pt x="206" y="607"/>
                    <a:pt x="68" y="894"/>
                  </a:cubicBezTo>
                  <a:lnTo>
                    <a:pt x="14" y="1022"/>
                  </a:lnTo>
                  <a:cubicBezTo>
                    <a:pt x="0" y="1050"/>
                    <a:pt x="19" y="1060"/>
                    <a:pt x="43" y="1060"/>
                  </a:cubicBezTo>
                  <a:cubicBezTo>
                    <a:pt x="55" y="1060"/>
                    <a:pt x="68" y="1057"/>
                    <a:pt x="78" y="1054"/>
                  </a:cubicBezTo>
                  <a:lnTo>
                    <a:pt x="951" y="873"/>
                  </a:lnTo>
                  <a:lnTo>
                    <a:pt x="1069" y="841"/>
                  </a:lnTo>
                  <a:cubicBezTo>
                    <a:pt x="1090" y="841"/>
                    <a:pt x="1133" y="820"/>
                    <a:pt x="1122" y="788"/>
                  </a:cubicBezTo>
                  <a:lnTo>
                    <a:pt x="653" y="95"/>
                  </a:lnTo>
                  <a:cubicBezTo>
                    <a:pt x="632" y="85"/>
                    <a:pt x="611" y="53"/>
                    <a:pt x="589" y="21"/>
                  </a:cubicBezTo>
                  <a:cubicBezTo>
                    <a:pt x="580" y="6"/>
                    <a:pt x="564" y="1"/>
                    <a:pt x="547" y="1"/>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33;p25">
              <a:extLst>
                <a:ext uri="{FF2B5EF4-FFF2-40B4-BE49-F238E27FC236}">
                  <a16:creationId xmlns:a16="http://schemas.microsoft.com/office/drawing/2014/main" id="{023FE826-CE3A-7246-AF1B-D103E591B4C0}"/>
                </a:ext>
              </a:extLst>
            </p:cNvPr>
            <p:cNvSpPr/>
            <p:nvPr/>
          </p:nvSpPr>
          <p:spPr>
            <a:xfrm>
              <a:off x="4624350" y="3487550"/>
              <a:ext cx="28250" cy="26350"/>
            </a:xfrm>
            <a:custGeom>
              <a:avLst/>
              <a:gdLst/>
              <a:ahLst/>
              <a:cxnLst/>
              <a:rect l="l" t="t" r="r" b="b"/>
              <a:pathLst>
                <a:path w="1130" h="1054" extrusionOk="0">
                  <a:moveTo>
                    <a:pt x="533" y="137"/>
                  </a:moveTo>
                  <a:lnTo>
                    <a:pt x="927" y="743"/>
                  </a:lnTo>
                  <a:lnTo>
                    <a:pt x="970" y="807"/>
                  </a:lnTo>
                  <a:lnTo>
                    <a:pt x="171" y="978"/>
                  </a:lnTo>
                  <a:lnTo>
                    <a:pt x="128" y="988"/>
                  </a:lnTo>
                  <a:lnTo>
                    <a:pt x="533" y="147"/>
                  </a:lnTo>
                  <a:lnTo>
                    <a:pt x="533" y="137"/>
                  </a:lnTo>
                  <a:close/>
                  <a:moveTo>
                    <a:pt x="553" y="1"/>
                  </a:moveTo>
                  <a:cubicBezTo>
                    <a:pt x="538" y="1"/>
                    <a:pt x="522" y="3"/>
                    <a:pt x="512" y="9"/>
                  </a:cubicBezTo>
                  <a:lnTo>
                    <a:pt x="491" y="19"/>
                  </a:lnTo>
                  <a:lnTo>
                    <a:pt x="491" y="30"/>
                  </a:lnTo>
                  <a:cubicBezTo>
                    <a:pt x="363" y="318"/>
                    <a:pt x="224" y="605"/>
                    <a:pt x="86" y="903"/>
                  </a:cubicBezTo>
                  <a:lnTo>
                    <a:pt x="22" y="1020"/>
                  </a:lnTo>
                  <a:cubicBezTo>
                    <a:pt x="1" y="1049"/>
                    <a:pt x="22" y="1053"/>
                    <a:pt x="42" y="1053"/>
                  </a:cubicBezTo>
                  <a:cubicBezTo>
                    <a:pt x="52" y="1053"/>
                    <a:pt x="61" y="1052"/>
                    <a:pt x="65" y="1052"/>
                  </a:cubicBezTo>
                  <a:lnTo>
                    <a:pt x="938" y="871"/>
                  </a:lnTo>
                  <a:lnTo>
                    <a:pt x="1066" y="839"/>
                  </a:lnTo>
                  <a:cubicBezTo>
                    <a:pt x="1076" y="839"/>
                    <a:pt x="1129" y="818"/>
                    <a:pt x="1108" y="797"/>
                  </a:cubicBezTo>
                  <a:lnTo>
                    <a:pt x="650" y="105"/>
                  </a:lnTo>
                  <a:cubicBezTo>
                    <a:pt x="629" y="73"/>
                    <a:pt x="608" y="41"/>
                    <a:pt x="586" y="9"/>
                  </a:cubicBezTo>
                  <a:cubicBezTo>
                    <a:pt x="581" y="3"/>
                    <a:pt x="568" y="1"/>
                    <a:pt x="553" y="1"/>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34;p25">
              <a:extLst>
                <a:ext uri="{FF2B5EF4-FFF2-40B4-BE49-F238E27FC236}">
                  <a16:creationId xmlns:a16="http://schemas.microsoft.com/office/drawing/2014/main" id="{5612F929-8C37-AE4E-A149-EAD6161B872C}"/>
                </a:ext>
              </a:extLst>
            </p:cNvPr>
            <p:cNvSpPr/>
            <p:nvPr/>
          </p:nvSpPr>
          <p:spPr>
            <a:xfrm>
              <a:off x="4672625" y="3403100"/>
              <a:ext cx="28700" cy="27250"/>
            </a:xfrm>
            <a:custGeom>
              <a:avLst/>
              <a:gdLst/>
              <a:ahLst/>
              <a:cxnLst/>
              <a:rect l="l" t="t" r="r" b="b"/>
              <a:pathLst>
                <a:path w="1148" h="1090" extrusionOk="0">
                  <a:moveTo>
                    <a:pt x="551" y="160"/>
                  </a:moveTo>
                  <a:lnTo>
                    <a:pt x="956" y="767"/>
                  </a:lnTo>
                  <a:lnTo>
                    <a:pt x="987" y="810"/>
                  </a:lnTo>
                  <a:lnTo>
                    <a:pt x="189" y="980"/>
                  </a:lnTo>
                  <a:lnTo>
                    <a:pt x="157" y="980"/>
                  </a:lnTo>
                  <a:cubicBezTo>
                    <a:pt x="295" y="714"/>
                    <a:pt x="423" y="448"/>
                    <a:pt x="540" y="181"/>
                  </a:cubicBezTo>
                  <a:lnTo>
                    <a:pt x="551" y="160"/>
                  </a:lnTo>
                  <a:close/>
                  <a:moveTo>
                    <a:pt x="552" y="0"/>
                  </a:moveTo>
                  <a:cubicBezTo>
                    <a:pt x="525" y="0"/>
                    <a:pt x="501" y="15"/>
                    <a:pt x="487" y="43"/>
                  </a:cubicBezTo>
                  <a:cubicBezTo>
                    <a:pt x="359" y="331"/>
                    <a:pt x="210" y="618"/>
                    <a:pt x="82" y="916"/>
                  </a:cubicBezTo>
                  <a:lnTo>
                    <a:pt x="18" y="1033"/>
                  </a:lnTo>
                  <a:cubicBezTo>
                    <a:pt x="1" y="1069"/>
                    <a:pt x="42" y="1089"/>
                    <a:pt x="68" y="1089"/>
                  </a:cubicBezTo>
                  <a:cubicBezTo>
                    <a:pt x="74" y="1089"/>
                    <a:pt x="79" y="1088"/>
                    <a:pt x="82" y="1087"/>
                  </a:cubicBezTo>
                  <a:lnTo>
                    <a:pt x="956" y="906"/>
                  </a:lnTo>
                  <a:lnTo>
                    <a:pt x="1083" y="874"/>
                  </a:lnTo>
                  <a:cubicBezTo>
                    <a:pt x="1115" y="874"/>
                    <a:pt x="1147" y="842"/>
                    <a:pt x="1126" y="810"/>
                  </a:cubicBezTo>
                  <a:lnTo>
                    <a:pt x="668" y="118"/>
                  </a:lnTo>
                  <a:lnTo>
                    <a:pt x="604" y="32"/>
                  </a:lnTo>
                  <a:cubicBezTo>
                    <a:pt x="604" y="22"/>
                    <a:pt x="593" y="22"/>
                    <a:pt x="593" y="11"/>
                  </a:cubicBezTo>
                  <a:cubicBezTo>
                    <a:pt x="579" y="4"/>
                    <a:pt x="565" y="0"/>
                    <a:pt x="552" y="0"/>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35;p25">
              <a:extLst>
                <a:ext uri="{FF2B5EF4-FFF2-40B4-BE49-F238E27FC236}">
                  <a16:creationId xmlns:a16="http://schemas.microsoft.com/office/drawing/2014/main" id="{0A487B2F-D96D-F44B-8D12-5D2944F1885E}"/>
                </a:ext>
              </a:extLst>
            </p:cNvPr>
            <p:cNvSpPr/>
            <p:nvPr/>
          </p:nvSpPr>
          <p:spPr>
            <a:xfrm>
              <a:off x="4692900" y="3445150"/>
              <a:ext cx="28650" cy="27025"/>
            </a:xfrm>
            <a:custGeom>
              <a:avLst/>
              <a:gdLst/>
              <a:ahLst/>
              <a:cxnLst/>
              <a:rect l="l" t="t" r="r" b="b"/>
              <a:pathLst>
                <a:path w="1146" h="1081" extrusionOk="0">
                  <a:moveTo>
                    <a:pt x="549" y="161"/>
                  </a:moveTo>
                  <a:lnTo>
                    <a:pt x="954" y="757"/>
                  </a:lnTo>
                  <a:lnTo>
                    <a:pt x="986" y="810"/>
                  </a:lnTo>
                  <a:lnTo>
                    <a:pt x="187" y="981"/>
                  </a:lnTo>
                  <a:lnTo>
                    <a:pt x="155" y="981"/>
                  </a:lnTo>
                  <a:lnTo>
                    <a:pt x="539" y="171"/>
                  </a:lnTo>
                  <a:lnTo>
                    <a:pt x="549" y="161"/>
                  </a:lnTo>
                  <a:close/>
                  <a:moveTo>
                    <a:pt x="555" y="1"/>
                  </a:moveTo>
                  <a:cubicBezTo>
                    <a:pt x="528" y="1"/>
                    <a:pt x="499" y="15"/>
                    <a:pt x="485" y="44"/>
                  </a:cubicBezTo>
                  <a:cubicBezTo>
                    <a:pt x="358" y="331"/>
                    <a:pt x="208" y="619"/>
                    <a:pt x="70" y="917"/>
                  </a:cubicBezTo>
                  <a:lnTo>
                    <a:pt x="17" y="1034"/>
                  </a:lnTo>
                  <a:cubicBezTo>
                    <a:pt x="0" y="1066"/>
                    <a:pt x="34" y="1080"/>
                    <a:pt x="60" y="1080"/>
                  </a:cubicBezTo>
                  <a:cubicBezTo>
                    <a:pt x="68" y="1080"/>
                    <a:pt x="76" y="1079"/>
                    <a:pt x="81" y="1076"/>
                  </a:cubicBezTo>
                  <a:lnTo>
                    <a:pt x="954" y="895"/>
                  </a:lnTo>
                  <a:lnTo>
                    <a:pt x="1082" y="874"/>
                  </a:lnTo>
                  <a:cubicBezTo>
                    <a:pt x="1103" y="874"/>
                    <a:pt x="1146" y="842"/>
                    <a:pt x="1124" y="810"/>
                  </a:cubicBezTo>
                  <a:lnTo>
                    <a:pt x="666" y="118"/>
                  </a:lnTo>
                  <a:lnTo>
                    <a:pt x="602" y="22"/>
                  </a:lnTo>
                  <a:cubicBezTo>
                    <a:pt x="592" y="22"/>
                    <a:pt x="592" y="22"/>
                    <a:pt x="592" y="12"/>
                  </a:cubicBezTo>
                  <a:cubicBezTo>
                    <a:pt x="581" y="4"/>
                    <a:pt x="568" y="1"/>
                    <a:pt x="555" y="1"/>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36;p25">
              <a:extLst>
                <a:ext uri="{FF2B5EF4-FFF2-40B4-BE49-F238E27FC236}">
                  <a16:creationId xmlns:a16="http://schemas.microsoft.com/office/drawing/2014/main" id="{527951AD-B0F4-7447-9A81-36E724E11298}"/>
                </a:ext>
              </a:extLst>
            </p:cNvPr>
            <p:cNvSpPr/>
            <p:nvPr/>
          </p:nvSpPr>
          <p:spPr>
            <a:xfrm>
              <a:off x="4642375" y="3112400"/>
              <a:ext cx="116450" cy="140825"/>
            </a:xfrm>
            <a:custGeom>
              <a:avLst/>
              <a:gdLst/>
              <a:ahLst/>
              <a:cxnLst/>
              <a:rect l="l" t="t" r="r" b="b"/>
              <a:pathLst>
                <a:path w="4658" h="5633" extrusionOk="0">
                  <a:moveTo>
                    <a:pt x="3167" y="0"/>
                  </a:moveTo>
                  <a:cubicBezTo>
                    <a:pt x="3167" y="0"/>
                    <a:pt x="419" y="1672"/>
                    <a:pt x="302" y="1821"/>
                  </a:cubicBezTo>
                  <a:cubicBezTo>
                    <a:pt x="193" y="1960"/>
                    <a:pt x="1" y="5633"/>
                    <a:pt x="1178" y="5633"/>
                  </a:cubicBezTo>
                  <a:cubicBezTo>
                    <a:pt x="1265" y="5633"/>
                    <a:pt x="1360" y="5613"/>
                    <a:pt x="1463" y="5569"/>
                  </a:cubicBezTo>
                  <a:cubicBezTo>
                    <a:pt x="2096" y="5303"/>
                    <a:pt x="2767" y="5226"/>
                    <a:pt x="3330" y="5226"/>
                  </a:cubicBezTo>
                  <a:cubicBezTo>
                    <a:pt x="4093" y="5226"/>
                    <a:pt x="4657" y="5367"/>
                    <a:pt x="4657" y="5367"/>
                  </a:cubicBezTo>
                  <a:lnTo>
                    <a:pt x="3167" y="0"/>
                  </a:ln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37;p25">
              <a:extLst>
                <a:ext uri="{FF2B5EF4-FFF2-40B4-BE49-F238E27FC236}">
                  <a16:creationId xmlns:a16="http://schemas.microsoft.com/office/drawing/2014/main" id="{0D508539-A702-D247-A04B-D5C8203A3474}"/>
                </a:ext>
              </a:extLst>
            </p:cNvPr>
            <p:cNvSpPr/>
            <p:nvPr/>
          </p:nvSpPr>
          <p:spPr>
            <a:xfrm>
              <a:off x="4832550" y="3113450"/>
              <a:ext cx="116400" cy="143675"/>
            </a:xfrm>
            <a:custGeom>
              <a:avLst/>
              <a:gdLst/>
              <a:ahLst/>
              <a:cxnLst/>
              <a:rect l="l" t="t" r="r" b="b"/>
              <a:pathLst>
                <a:path w="4656" h="5747" extrusionOk="0">
                  <a:moveTo>
                    <a:pt x="1810" y="1"/>
                  </a:moveTo>
                  <a:lnTo>
                    <a:pt x="0" y="5261"/>
                  </a:lnTo>
                  <a:cubicBezTo>
                    <a:pt x="0" y="5261"/>
                    <a:pt x="381" y="5191"/>
                    <a:pt x="935" y="5191"/>
                  </a:cubicBezTo>
                  <a:cubicBezTo>
                    <a:pt x="1562" y="5191"/>
                    <a:pt x="2410" y="5281"/>
                    <a:pt x="3173" y="5666"/>
                  </a:cubicBezTo>
                  <a:cubicBezTo>
                    <a:pt x="3286" y="5721"/>
                    <a:pt x="3390" y="5747"/>
                    <a:pt x="3485" y="5747"/>
                  </a:cubicBezTo>
                  <a:cubicBezTo>
                    <a:pt x="4627" y="5747"/>
                    <a:pt x="4656" y="2130"/>
                    <a:pt x="4558" y="1992"/>
                  </a:cubicBezTo>
                  <a:cubicBezTo>
                    <a:pt x="4451" y="1832"/>
                    <a:pt x="1810" y="1"/>
                    <a:pt x="1810" y="1"/>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38;p25">
              <a:extLst>
                <a:ext uri="{FF2B5EF4-FFF2-40B4-BE49-F238E27FC236}">
                  <a16:creationId xmlns:a16="http://schemas.microsoft.com/office/drawing/2014/main" id="{F283C327-CFCD-8947-8C72-6C0DC3FE837A}"/>
                </a:ext>
              </a:extLst>
            </p:cNvPr>
            <p:cNvSpPr/>
            <p:nvPr/>
          </p:nvSpPr>
          <p:spPr>
            <a:xfrm>
              <a:off x="4664550" y="3127425"/>
              <a:ext cx="60725" cy="69300"/>
            </a:xfrm>
            <a:custGeom>
              <a:avLst/>
              <a:gdLst/>
              <a:ahLst/>
              <a:cxnLst/>
              <a:rect l="l" t="t" r="r" b="b"/>
              <a:pathLst>
                <a:path w="2429" h="2772" extrusionOk="0">
                  <a:moveTo>
                    <a:pt x="1161" y="1"/>
                  </a:moveTo>
                  <a:cubicBezTo>
                    <a:pt x="1023" y="1"/>
                    <a:pt x="920" y="31"/>
                    <a:pt x="895" y="38"/>
                  </a:cubicBezTo>
                  <a:cubicBezTo>
                    <a:pt x="821" y="70"/>
                    <a:pt x="1" y="176"/>
                    <a:pt x="139" y="1252"/>
                  </a:cubicBezTo>
                  <a:cubicBezTo>
                    <a:pt x="271" y="2196"/>
                    <a:pt x="772" y="2772"/>
                    <a:pt x="1299" y="2772"/>
                  </a:cubicBezTo>
                  <a:cubicBezTo>
                    <a:pt x="1366" y="2772"/>
                    <a:pt x="1434" y="2762"/>
                    <a:pt x="1502" y="2743"/>
                  </a:cubicBezTo>
                  <a:cubicBezTo>
                    <a:pt x="2109" y="2658"/>
                    <a:pt x="2429" y="1859"/>
                    <a:pt x="2088" y="815"/>
                  </a:cubicBezTo>
                  <a:cubicBezTo>
                    <a:pt x="1867" y="125"/>
                    <a:pt x="1441" y="1"/>
                    <a:pt x="1161" y="1"/>
                  </a:cubicBezTo>
                  <a:close/>
                </a:path>
              </a:pathLst>
            </a:custGeom>
            <a:solidFill>
              <a:srgbClr val="D8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39;p25">
              <a:extLst>
                <a:ext uri="{FF2B5EF4-FFF2-40B4-BE49-F238E27FC236}">
                  <a16:creationId xmlns:a16="http://schemas.microsoft.com/office/drawing/2014/main" id="{74A0FC5C-6532-9C47-BC07-D3F438DEAC2B}"/>
                </a:ext>
              </a:extLst>
            </p:cNvPr>
            <p:cNvSpPr/>
            <p:nvPr/>
          </p:nvSpPr>
          <p:spPr>
            <a:xfrm>
              <a:off x="4874600" y="3127425"/>
              <a:ext cx="60450" cy="69300"/>
            </a:xfrm>
            <a:custGeom>
              <a:avLst/>
              <a:gdLst/>
              <a:ahLst/>
              <a:cxnLst/>
              <a:rect l="l" t="t" r="r" b="b"/>
              <a:pathLst>
                <a:path w="2418" h="2772" extrusionOk="0">
                  <a:moveTo>
                    <a:pt x="1260" y="1"/>
                  </a:moveTo>
                  <a:cubicBezTo>
                    <a:pt x="977" y="1"/>
                    <a:pt x="551" y="125"/>
                    <a:pt x="331" y="815"/>
                  </a:cubicBezTo>
                  <a:cubicBezTo>
                    <a:pt x="1" y="1859"/>
                    <a:pt x="309" y="2658"/>
                    <a:pt x="927" y="2743"/>
                  </a:cubicBezTo>
                  <a:cubicBezTo>
                    <a:pt x="994" y="2762"/>
                    <a:pt x="1061" y="2772"/>
                    <a:pt x="1128" y="2772"/>
                  </a:cubicBezTo>
                  <a:cubicBezTo>
                    <a:pt x="1649" y="2772"/>
                    <a:pt x="2157" y="2196"/>
                    <a:pt x="2279" y="1252"/>
                  </a:cubicBezTo>
                  <a:cubicBezTo>
                    <a:pt x="2418" y="176"/>
                    <a:pt x="1609" y="70"/>
                    <a:pt x="1534" y="38"/>
                  </a:cubicBezTo>
                  <a:cubicBezTo>
                    <a:pt x="1506" y="31"/>
                    <a:pt x="1400" y="1"/>
                    <a:pt x="1260" y="1"/>
                  </a:cubicBezTo>
                  <a:close/>
                </a:path>
              </a:pathLst>
            </a:custGeom>
            <a:solidFill>
              <a:srgbClr val="D8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40;p25">
              <a:extLst>
                <a:ext uri="{FF2B5EF4-FFF2-40B4-BE49-F238E27FC236}">
                  <a16:creationId xmlns:a16="http://schemas.microsoft.com/office/drawing/2014/main" id="{F9C3A04E-3059-DF41-B061-E67A0ED3F270}"/>
                </a:ext>
              </a:extLst>
            </p:cNvPr>
            <p:cNvSpPr/>
            <p:nvPr/>
          </p:nvSpPr>
          <p:spPr>
            <a:xfrm>
              <a:off x="4686650" y="3002400"/>
              <a:ext cx="228975" cy="290400"/>
            </a:xfrm>
            <a:custGeom>
              <a:avLst/>
              <a:gdLst/>
              <a:ahLst/>
              <a:cxnLst/>
              <a:rect l="l" t="t" r="r" b="b"/>
              <a:pathLst>
                <a:path w="9159" h="11616" extrusionOk="0">
                  <a:moveTo>
                    <a:pt x="4287" y="0"/>
                  </a:moveTo>
                  <a:cubicBezTo>
                    <a:pt x="3369" y="0"/>
                    <a:pt x="755" y="342"/>
                    <a:pt x="405" y="4251"/>
                  </a:cubicBezTo>
                  <a:cubicBezTo>
                    <a:pt x="1" y="8681"/>
                    <a:pt x="1911" y="11615"/>
                    <a:pt x="4383" y="11615"/>
                  </a:cubicBezTo>
                  <a:cubicBezTo>
                    <a:pt x="4448" y="11615"/>
                    <a:pt x="4514" y="11613"/>
                    <a:pt x="4580" y="11609"/>
                  </a:cubicBezTo>
                  <a:cubicBezTo>
                    <a:pt x="4645" y="11613"/>
                    <a:pt x="4711" y="11615"/>
                    <a:pt x="4776" y="11615"/>
                  </a:cubicBezTo>
                  <a:cubicBezTo>
                    <a:pt x="7248" y="11615"/>
                    <a:pt x="9158" y="8681"/>
                    <a:pt x="8754" y="4251"/>
                  </a:cubicBezTo>
                  <a:cubicBezTo>
                    <a:pt x="8395" y="342"/>
                    <a:pt x="5780" y="0"/>
                    <a:pt x="4868" y="0"/>
                  </a:cubicBezTo>
                  <a:cubicBezTo>
                    <a:pt x="4724" y="0"/>
                    <a:pt x="4623" y="9"/>
                    <a:pt x="4580" y="13"/>
                  </a:cubicBezTo>
                  <a:cubicBezTo>
                    <a:pt x="4535" y="9"/>
                    <a:pt x="4432" y="0"/>
                    <a:pt x="4287" y="0"/>
                  </a:cubicBezTo>
                  <a:close/>
                </a:path>
              </a:pathLst>
            </a:custGeom>
            <a:solidFill>
              <a:srgbClr val="FCE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41;p25">
              <a:extLst>
                <a:ext uri="{FF2B5EF4-FFF2-40B4-BE49-F238E27FC236}">
                  <a16:creationId xmlns:a16="http://schemas.microsoft.com/office/drawing/2014/main" id="{9169463F-3A5A-D144-B1A6-C885FFF13843}"/>
                </a:ext>
              </a:extLst>
            </p:cNvPr>
            <p:cNvSpPr/>
            <p:nvPr/>
          </p:nvSpPr>
          <p:spPr>
            <a:xfrm>
              <a:off x="4684525" y="3135275"/>
              <a:ext cx="233500" cy="25850"/>
            </a:xfrm>
            <a:custGeom>
              <a:avLst/>
              <a:gdLst/>
              <a:ahLst/>
              <a:cxnLst/>
              <a:rect l="l" t="t" r="r" b="b"/>
              <a:pathLst>
                <a:path w="9340" h="1034" fill="none" extrusionOk="0">
                  <a:moveTo>
                    <a:pt x="0" y="1"/>
                  </a:moveTo>
                  <a:lnTo>
                    <a:pt x="1161" y="895"/>
                  </a:lnTo>
                  <a:lnTo>
                    <a:pt x="3951" y="1034"/>
                  </a:lnTo>
                  <a:cubicBezTo>
                    <a:pt x="3951" y="1034"/>
                    <a:pt x="4771" y="118"/>
                    <a:pt x="5665" y="981"/>
                  </a:cubicBezTo>
                  <a:lnTo>
                    <a:pt x="8232" y="1034"/>
                  </a:lnTo>
                  <a:lnTo>
                    <a:pt x="9339" y="139"/>
                  </a:lnTo>
                </a:path>
              </a:pathLst>
            </a:custGeom>
            <a:noFill/>
            <a:ln w="4800" cap="flat" cmpd="sng">
              <a:solidFill>
                <a:srgbClr val="BF5758"/>
              </a:solidFill>
              <a:prstDash val="solid"/>
              <a:miter lim="106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42;p25">
              <a:extLst>
                <a:ext uri="{FF2B5EF4-FFF2-40B4-BE49-F238E27FC236}">
                  <a16:creationId xmlns:a16="http://schemas.microsoft.com/office/drawing/2014/main" id="{65BD27FB-F9B7-8046-B958-A46CDADB30E8}"/>
                </a:ext>
              </a:extLst>
            </p:cNvPr>
            <p:cNvSpPr/>
            <p:nvPr/>
          </p:nvSpPr>
          <p:spPr>
            <a:xfrm>
              <a:off x="4710875" y="3122650"/>
              <a:ext cx="76425" cy="70025"/>
            </a:xfrm>
            <a:custGeom>
              <a:avLst/>
              <a:gdLst/>
              <a:ahLst/>
              <a:cxnLst/>
              <a:rect l="l" t="t" r="r" b="b"/>
              <a:pathLst>
                <a:path w="3057" h="2801" extrusionOk="0">
                  <a:moveTo>
                    <a:pt x="1529" y="0"/>
                  </a:moveTo>
                  <a:cubicBezTo>
                    <a:pt x="1439" y="0"/>
                    <a:pt x="1348" y="9"/>
                    <a:pt x="1257" y="27"/>
                  </a:cubicBezTo>
                  <a:cubicBezTo>
                    <a:pt x="501" y="186"/>
                    <a:pt x="1" y="921"/>
                    <a:pt x="160" y="1677"/>
                  </a:cubicBezTo>
                  <a:cubicBezTo>
                    <a:pt x="291" y="2342"/>
                    <a:pt x="875" y="2801"/>
                    <a:pt x="1528" y="2801"/>
                  </a:cubicBezTo>
                  <a:cubicBezTo>
                    <a:pt x="1618" y="2801"/>
                    <a:pt x="1709" y="2792"/>
                    <a:pt x="1800" y="2774"/>
                  </a:cubicBezTo>
                  <a:cubicBezTo>
                    <a:pt x="2556" y="2625"/>
                    <a:pt x="3057" y="1890"/>
                    <a:pt x="2897" y="1134"/>
                  </a:cubicBezTo>
                  <a:cubicBezTo>
                    <a:pt x="2766" y="460"/>
                    <a:pt x="2182" y="0"/>
                    <a:pt x="1529" y="0"/>
                  </a:cubicBezTo>
                  <a:close/>
                </a:path>
              </a:pathLst>
            </a:custGeom>
            <a:solidFill>
              <a:schemeClr val="accent1"/>
            </a:solidFill>
            <a:ln w="4525" cap="flat" cmpd="sng">
              <a:solidFill>
                <a:srgbClr val="BF5758"/>
              </a:solidFill>
              <a:prstDash val="solid"/>
              <a:miter lim="106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43;p25">
              <a:extLst>
                <a:ext uri="{FF2B5EF4-FFF2-40B4-BE49-F238E27FC236}">
                  <a16:creationId xmlns:a16="http://schemas.microsoft.com/office/drawing/2014/main" id="{25ABF212-F901-8543-B091-4BB3BABF3E68}"/>
                </a:ext>
              </a:extLst>
            </p:cNvPr>
            <p:cNvSpPr/>
            <p:nvPr/>
          </p:nvSpPr>
          <p:spPr>
            <a:xfrm>
              <a:off x="4817900" y="3123150"/>
              <a:ext cx="79100" cy="69975"/>
            </a:xfrm>
            <a:custGeom>
              <a:avLst/>
              <a:gdLst/>
              <a:ahLst/>
              <a:cxnLst/>
              <a:rect l="l" t="t" r="r" b="b"/>
              <a:pathLst>
                <a:path w="3164" h="2799" extrusionOk="0">
                  <a:moveTo>
                    <a:pt x="1574" y="0"/>
                  </a:moveTo>
                  <a:cubicBezTo>
                    <a:pt x="1010" y="0"/>
                    <a:pt x="481" y="350"/>
                    <a:pt x="267" y="912"/>
                  </a:cubicBezTo>
                  <a:cubicBezTo>
                    <a:pt x="0" y="1636"/>
                    <a:pt x="362" y="2435"/>
                    <a:pt x="1087" y="2711"/>
                  </a:cubicBezTo>
                  <a:cubicBezTo>
                    <a:pt x="1248" y="2771"/>
                    <a:pt x="1413" y="2799"/>
                    <a:pt x="1575" y="2799"/>
                  </a:cubicBezTo>
                  <a:cubicBezTo>
                    <a:pt x="2144" y="2799"/>
                    <a:pt x="2679" y="2455"/>
                    <a:pt x="2886" y="1892"/>
                  </a:cubicBezTo>
                  <a:cubicBezTo>
                    <a:pt x="3163" y="1167"/>
                    <a:pt x="2790" y="358"/>
                    <a:pt x="2066" y="92"/>
                  </a:cubicBezTo>
                  <a:cubicBezTo>
                    <a:pt x="1904" y="30"/>
                    <a:pt x="1737" y="0"/>
                    <a:pt x="1574" y="0"/>
                  </a:cubicBezTo>
                  <a:close/>
                </a:path>
              </a:pathLst>
            </a:custGeom>
            <a:solidFill>
              <a:schemeClr val="accent1"/>
            </a:solidFill>
            <a:ln w="4525" cap="flat" cmpd="sng">
              <a:solidFill>
                <a:srgbClr val="BF5758"/>
              </a:solidFill>
              <a:prstDash val="solid"/>
              <a:miter lim="106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44;p25">
              <a:extLst>
                <a:ext uri="{FF2B5EF4-FFF2-40B4-BE49-F238E27FC236}">
                  <a16:creationId xmlns:a16="http://schemas.microsoft.com/office/drawing/2014/main" id="{B09394C6-39EA-7C4E-BD3F-164ED426927E}"/>
                </a:ext>
              </a:extLst>
            </p:cNvPr>
            <p:cNvSpPr/>
            <p:nvPr/>
          </p:nvSpPr>
          <p:spPr>
            <a:xfrm>
              <a:off x="4809650" y="3164575"/>
              <a:ext cx="15450" cy="46875"/>
            </a:xfrm>
            <a:custGeom>
              <a:avLst/>
              <a:gdLst/>
              <a:ahLst/>
              <a:cxnLst/>
              <a:rect l="l" t="t" r="r" b="b"/>
              <a:pathLst>
                <a:path w="618" h="1875" extrusionOk="0">
                  <a:moveTo>
                    <a:pt x="256" y="0"/>
                  </a:moveTo>
                  <a:lnTo>
                    <a:pt x="256" y="0"/>
                  </a:lnTo>
                  <a:cubicBezTo>
                    <a:pt x="235" y="235"/>
                    <a:pt x="245" y="458"/>
                    <a:pt x="288" y="692"/>
                  </a:cubicBezTo>
                  <a:cubicBezTo>
                    <a:pt x="298" y="799"/>
                    <a:pt x="320" y="916"/>
                    <a:pt x="352" y="1023"/>
                  </a:cubicBezTo>
                  <a:cubicBezTo>
                    <a:pt x="371" y="1127"/>
                    <a:pt x="398" y="1223"/>
                    <a:pt x="427" y="1318"/>
                  </a:cubicBezTo>
                  <a:lnTo>
                    <a:pt x="427" y="1318"/>
                  </a:lnTo>
                  <a:cubicBezTo>
                    <a:pt x="360" y="1401"/>
                    <a:pt x="288" y="1483"/>
                    <a:pt x="224" y="1566"/>
                  </a:cubicBezTo>
                  <a:cubicBezTo>
                    <a:pt x="149" y="1672"/>
                    <a:pt x="75" y="1768"/>
                    <a:pt x="0" y="1874"/>
                  </a:cubicBezTo>
                  <a:cubicBezTo>
                    <a:pt x="107" y="1811"/>
                    <a:pt x="203" y="1725"/>
                    <a:pt x="309" y="1651"/>
                  </a:cubicBezTo>
                  <a:cubicBezTo>
                    <a:pt x="405" y="1566"/>
                    <a:pt x="501" y="1480"/>
                    <a:pt x="586" y="1395"/>
                  </a:cubicBezTo>
                  <a:lnTo>
                    <a:pt x="618" y="1374"/>
                  </a:lnTo>
                  <a:lnTo>
                    <a:pt x="618" y="1321"/>
                  </a:lnTo>
                  <a:cubicBezTo>
                    <a:pt x="607" y="1204"/>
                    <a:pt x="586" y="1097"/>
                    <a:pt x="565" y="980"/>
                  </a:cubicBezTo>
                  <a:cubicBezTo>
                    <a:pt x="543" y="873"/>
                    <a:pt x="522" y="756"/>
                    <a:pt x="490" y="650"/>
                  </a:cubicBezTo>
                  <a:cubicBezTo>
                    <a:pt x="437" y="426"/>
                    <a:pt x="352" y="203"/>
                    <a:pt x="256" y="0"/>
                  </a:cubicBezTo>
                  <a:close/>
                </a:path>
              </a:pathLst>
            </a:custGeom>
            <a:solidFill>
              <a:srgbClr val="F5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45;p25">
              <a:extLst>
                <a:ext uri="{FF2B5EF4-FFF2-40B4-BE49-F238E27FC236}">
                  <a16:creationId xmlns:a16="http://schemas.microsoft.com/office/drawing/2014/main" id="{42D98D4F-B299-2342-BC80-A038733414CC}"/>
                </a:ext>
              </a:extLst>
            </p:cNvPr>
            <p:cNvSpPr/>
            <p:nvPr/>
          </p:nvSpPr>
          <p:spPr>
            <a:xfrm>
              <a:off x="4763600" y="3231925"/>
              <a:ext cx="81200" cy="14625"/>
            </a:xfrm>
            <a:custGeom>
              <a:avLst/>
              <a:gdLst/>
              <a:ahLst/>
              <a:cxnLst/>
              <a:rect l="l" t="t" r="r" b="b"/>
              <a:pathLst>
                <a:path w="3248" h="585" extrusionOk="0">
                  <a:moveTo>
                    <a:pt x="3248" y="0"/>
                  </a:moveTo>
                  <a:lnTo>
                    <a:pt x="0" y="43"/>
                  </a:lnTo>
                  <a:cubicBezTo>
                    <a:pt x="524" y="396"/>
                    <a:pt x="1133" y="585"/>
                    <a:pt x="1714" y="585"/>
                  </a:cubicBezTo>
                  <a:cubicBezTo>
                    <a:pt x="2291" y="585"/>
                    <a:pt x="2839" y="398"/>
                    <a:pt x="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46;p25">
              <a:extLst>
                <a:ext uri="{FF2B5EF4-FFF2-40B4-BE49-F238E27FC236}">
                  <a16:creationId xmlns:a16="http://schemas.microsoft.com/office/drawing/2014/main" id="{F375FA6F-9BBD-BD43-85F0-98773E626DD6}"/>
                </a:ext>
              </a:extLst>
            </p:cNvPr>
            <p:cNvSpPr/>
            <p:nvPr/>
          </p:nvSpPr>
          <p:spPr>
            <a:xfrm>
              <a:off x="4828275" y="3106425"/>
              <a:ext cx="53800" cy="19825"/>
            </a:xfrm>
            <a:custGeom>
              <a:avLst/>
              <a:gdLst/>
              <a:ahLst/>
              <a:cxnLst/>
              <a:rect l="l" t="t" r="r" b="b"/>
              <a:pathLst>
                <a:path w="2152" h="793" extrusionOk="0">
                  <a:moveTo>
                    <a:pt x="1014" y="1"/>
                  </a:moveTo>
                  <a:cubicBezTo>
                    <a:pt x="922" y="1"/>
                    <a:pt x="834" y="13"/>
                    <a:pt x="746" y="37"/>
                  </a:cubicBezTo>
                  <a:cubicBezTo>
                    <a:pt x="682" y="58"/>
                    <a:pt x="629" y="79"/>
                    <a:pt x="576" y="101"/>
                  </a:cubicBezTo>
                  <a:cubicBezTo>
                    <a:pt x="522" y="122"/>
                    <a:pt x="469" y="154"/>
                    <a:pt x="416" y="186"/>
                  </a:cubicBezTo>
                  <a:cubicBezTo>
                    <a:pt x="320" y="250"/>
                    <a:pt x="235" y="324"/>
                    <a:pt x="171" y="420"/>
                  </a:cubicBezTo>
                  <a:cubicBezTo>
                    <a:pt x="97" y="505"/>
                    <a:pt x="43" y="601"/>
                    <a:pt x="1" y="708"/>
                  </a:cubicBezTo>
                  <a:cubicBezTo>
                    <a:pt x="107" y="654"/>
                    <a:pt x="192" y="601"/>
                    <a:pt x="278" y="548"/>
                  </a:cubicBezTo>
                  <a:cubicBezTo>
                    <a:pt x="363" y="505"/>
                    <a:pt x="459" y="473"/>
                    <a:pt x="544" y="441"/>
                  </a:cubicBezTo>
                  <a:cubicBezTo>
                    <a:pt x="673" y="385"/>
                    <a:pt x="808" y="359"/>
                    <a:pt x="945" y="359"/>
                  </a:cubicBezTo>
                  <a:cubicBezTo>
                    <a:pt x="988" y="359"/>
                    <a:pt x="1032" y="362"/>
                    <a:pt x="1076" y="367"/>
                  </a:cubicBezTo>
                  <a:cubicBezTo>
                    <a:pt x="1257" y="388"/>
                    <a:pt x="1438" y="431"/>
                    <a:pt x="1609" y="505"/>
                  </a:cubicBezTo>
                  <a:cubicBezTo>
                    <a:pt x="1790" y="591"/>
                    <a:pt x="1981" y="686"/>
                    <a:pt x="2152" y="793"/>
                  </a:cubicBezTo>
                  <a:cubicBezTo>
                    <a:pt x="2067" y="591"/>
                    <a:pt x="1928" y="409"/>
                    <a:pt x="1747" y="271"/>
                  </a:cubicBezTo>
                  <a:cubicBezTo>
                    <a:pt x="1566" y="122"/>
                    <a:pt x="1342" y="37"/>
                    <a:pt x="1108" y="5"/>
                  </a:cubicBezTo>
                  <a:cubicBezTo>
                    <a:pt x="1076" y="2"/>
                    <a:pt x="1045" y="1"/>
                    <a:pt x="1014" y="1"/>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47;p25">
              <a:extLst>
                <a:ext uri="{FF2B5EF4-FFF2-40B4-BE49-F238E27FC236}">
                  <a16:creationId xmlns:a16="http://schemas.microsoft.com/office/drawing/2014/main" id="{43E17386-61EA-8344-ABC6-CDA2CE0F6C8C}"/>
                </a:ext>
              </a:extLst>
            </p:cNvPr>
            <p:cNvSpPr/>
            <p:nvPr/>
          </p:nvSpPr>
          <p:spPr>
            <a:xfrm>
              <a:off x="4721250" y="3106425"/>
              <a:ext cx="53800" cy="19825"/>
            </a:xfrm>
            <a:custGeom>
              <a:avLst/>
              <a:gdLst/>
              <a:ahLst/>
              <a:cxnLst/>
              <a:rect l="l" t="t" r="r" b="b"/>
              <a:pathLst>
                <a:path w="2152" h="793" extrusionOk="0">
                  <a:moveTo>
                    <a:pt x="1014" y="1"/>
                  </a:moveTo>
                  <a:cubicBezTo>
                    <a:pt x="922" y="1"/>
                    <a:pt x="834" y="13"/>
                    <a:pt x="746" y="37"/>
                  </a:cubicBezTo>
                  <a:cubicBezTo>
                    <a:pt x="682" y="58"/>
                    <a:pt x="629" y="79"/>
                    <a:pt x="576" y="101"/>
                  </a:cubicBezTo>
                  <a:cubicBezTo>
                    <a:pt x="512" y="122"/>
                    <a:pt x="469" y="154"/>
                    <a:pt x="416" y="186"/>
                  </a:cubicBezTo>
                  <a:cubicBezTo>
                    <a:pt x="320" y="250"/>
                    <a:pt x="235" y="324"/>
                    <a:pt x="161" y="420"/>
                  </a:cubicBezTo>
                  <a:cubicBezTo>
                    <a:pt x="97" y="505"/>
                    <a:pt x="43" y="601"/>
                    <a:pt x="1" y="708"/>
                  </a:cubicBezTo>
                  <a:cubicBezTo>
                    <a:pt x="97" y="654"/>
                    <a:pt x="182" y="601"/>
                    <a:pt x="278" y="548"/>
                  </a:cubicBezTo>
                  <a:cubicBezTo>
                    <a:pt x="363" y="505"/>
                    <a:pt x="448" y="473"/>
                    <a:pt x="544" y="441"/>
                  </a:cubicBezTo>
                  <a:cubicBezTo>
                    <a:pt x="673" y="385"/>
                    <a:pt x="808" y="359"/>
                    <a:pt x="940" y="359"/>
                  </a:cubicBezTo>
                  <a:cubicBezTo>
                    <a:pt x="982" y="359"/>
                    <a:pt x="1024" y="362"/>
                    <a:pt x="1066" y="367"/>
                  </a:cubicBezTo>
                  <a:cubicBezTo>
                    <a:pt x="1257" y="388"/>
                    <a:pt x="1428" y="431"/>
                    <a:pt x="1598" y="505"/>
                  </a:cubicBezTo>
                  <a:cubicBezTo>
                    <a:pt x="1790" y="591"/>
                    <a:pt x="1971" y="686"/>
                    <a:pt x="2152" y="793"/>
                  </a:cubicBezTo>
                  <a:cubicBezTo>
                    <a:pt x="2067" y="591"/>
                    <a:pt x="1928" y="409"/>
                    <a:pt x="1747" y="271"/>
                  </a:cubicBezTo>
                  <a:cubicBezTo>
                    <a:pt x="1566" y="122"/>
                    <a:pt x="1343" y="37"/>
                    <a:pt x="1108" y="5"/>
                  </a:cubicBezTo>
                  <a:cubicBezTo>
                    <a:pt x="1076" y="2"/>
                    <a:pt x="1045" y="1"/>
                    <a:pt x="1014" y="1"/>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48;p25">
              <a:extLst>
                <a:ext uri="{FF2B5EF4-FFF2-40B4-BE49-F238E27FC236}">
                  <a16:creationId xmlns:a16="http://schemas.microsoft.com/office/drawing/2014/main" id="{B037E7B8-A16D-554F-971B-444DDCD4AD60}"/>
                </a:ext>
              </a:extLst>
            </p:cNvPr>
            <p:cNvSpPr/>
            <p:nvPr/>
          </p:nvSpPr>
          <p:spPr>
            <a:xfrm>
              <a:off x="4736175" y="3144875"/>
              <a:ext cx="35700" cy="22375"/>
            </a:xfrm>
            <a:custGeom>
              <a:avLst/>
              <a:gdLst/>
              <a:ahLst/>
              <a:cxnLst/>
              <a:rect l="l" t="t" r="r" b="b"/>
              <a:pathLst>
                <a:path w="1428" h="895" extrusionOk="0">
                  <a:moveTo>
                    <a:pt x="692" y="0"/>
                  </a:moveTo>
                  <a:cubicBezTo>
                    <a:pt x="586" y="0"/>
                    <a:pt x="479" y="11"/>
                    <a:pt x="373" y="64"/>
                  </a:cubicBezTo>
                  <a:cubicBezTo>
                    <a:pt x="277" y="107"/>
                    <a:pt x="192" y="181"/>
                    <a:pt x="128" y="288"/>
                  </a:cubicBezTo>
                  <a:cubicBezTo>
                    <a:pt x="32" y="469"/>
                    <a:pt x="0" y="682"/>
                    <a:pt x="43" y="884"/>
                  </a:cubicBezTo>
                  <a:cubicBezTo>
                    <a:pt x="64" y="692"/>
                    <a:pt x="128" y="511"/>
                    <a:pt x="234" y="352"/>
                  </a:cubicBezTo>
                  <a:cubicBezTo>
                    <a:pt x="288" y="288"/>
                    <a:pt x="352" y="235"/>
                    <a:pt x="437" y="203"/>
                  </a:cubicBezTo>
                  <a:cubicBezTo>
                    <a:pt x="522" y="171"/>
                    <a:pt x="607" y="160"/>
                    <a:pt x="703" y="160"/>
                  </a:cubicBezTo>
                  <a:cubicBezTo>
                    <a:pt x="884" y="160"/>
                    <a:pt x="1054" y="235"/>
                    <a:pt x="1161" y="373"/>
                  </a:cubicBezTo>
                  <a:cubicBezTo>
                    <a:pt x="1289" y="522"/>
                    <a:pt x="1374" y="703"/>
                    <a:pt x="1416" y="895"/>
                  </a:cubicBezTo>
                  <a:cubicBezTo>
                    <a:pt x="1427" y="682"/>
                    <a:pt x="1374" y="469"/>
                    <a:pt x="1257" y="298"/>
                  </a:cubicBezTo>
                  <a:cubicBezTo>
                    <a:pt x="1129" y="107"/>
                    <a:pt x="927" y="0"/>
                    <a:pt x="692"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49;p25">
              <a:extLst>
                <a:ext uri="{FF2B5EF4-FFF2-40B4-BE49-F238E27FC236}">
                  <a16:creationId xmlns:a16="http://schemas.microsoft.com/office/drawing/2014/main" id="{0F1203CC-A002-8C4D-8BB5-BD692CFAFB0B}"/>
                </a:ext>
              </a:extLst>
            </p:cNvPr>
            <p:cNvSpPr/>
            <p:nvPr/>
          </p:nvSpPr>
          <p:spPr>
            <a:xfrm>
              <a:off x="4832550" y="3143475"/>
              <a:ext cx="35675" cy="22175"/>
            </a:xfrm>
            <a:custGeom>
              <a:avLst/>
              <a:gdLst/>
              <a:ahLst/>
              <a:cxnLst/>
              <a:rect l="l" t="t" r="r" b="b"/>
              <a:pathLst>
                <a:path w="1427" h="887" extrusionOk="0">
                  <a:moveTo>
                    <a:pt x="643" y="0"/>
                  </a:moveTo>
                  <a:cubicBezTo>
                    <a:pt x="549" y="0"/>
                    <a:pt x="461" y="21"/>
                    <a:pt x="373" y="56"/>
                  </a:cubicBezTo>
                  <a:cubicBezTo>
                    <a:pt x="277" y="109"/>
                    <a:pt x="192" y="184"/>
                    <a:pt x="128" y="280"/>
                  </a:cubicBezTo>
                  <a:cubicBezTo>
                    <a:pt x="32" y="461"/>
                    <a:pt x="0" y="685"/>
                    <a:pt x="43" y="887"/>
                  </a:cubicBezTo>
                  <a:cubicBezTo>
                    <a:pt x="64" y="695"/>
                    <a:pt x="128" y="514"/>
                    <a:pt x="234" y="354"/>
                  </a:cubicBezTo>
                  <a:cubicBezTo>
                    <a:pt x="288" y="280"/>
                    <a:pt x="351" y="227"/>
                    <a:pt x="437" y="195"/>
                  </a:cubicBezTo>
                  <a:cubicBezTo>
                    <a:pt x="501" y="171"/>
                    <a:pt x="564" y="159"/>
                    <a:pt x="628" y="159"/>
                  </a:cubicBezTo>
                  <a:cubicBezTo>
                    <a:pt x="650" y="159"/>
                    <a:pt x="671" y="160"/>
                    <a:pt x="692" y="163"/>
                  </a:cubicBezTo>
                  <a:cubicBezTo>
                    <a:pt x="702" y="162"/>
                    <a:pt x="713" y="162"/>
                    <a:pt x="723" y="162"/>
                  </a:cubicBezTo>
                  <a:cubicBezTo>
                    <a:pt x="892" y="162"/>
                    <a:pt x="1050" y="245"/>
                    <a:pt x="1161" y="376"/>
                  </a:cubicBezTo>
                  <a:cubicBezTo>
                    <a:pt x="1278" y="525"/>
                    <a:pt x="1363" y="695"/>
                    <a:pt x="1416" y="887"/>
                  </a:cubicBezTo>
                  <a:cubicBezTo>
                    <a:pt x="1427" y="674"/>
                    <a:pt x="1374" y="472"/>
                    <a:pt x="1257" y="301"/>
                  </a:cubicBezTo>
                  <a:cubicBezTo>
                    <a:pt x="1144" y="118"/>
                    <a:pt x="944" y="2"/>
                    <a:pt x="731" y="2"/>
                  </a:cubicBezTo>
                  <a:cubicBezTo>
                    <a:pt x="722" y="2"/>
                    <a:pt x="712" y="3"/>
                    <a:pt x="703" y="3"/>
                  </a:cubicBezTo>
                  <a:cubicBezTo>
                    <a:pt x="683" y="1"/>
                    <a:pt x="663" y="0"/>
                    <a:pt x="643"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50;p25">
              <a:extLst>
                <a:ext uri="{FF2B5EF4-FFF2-40B4-BE49-F238E27FC236}">
                  <a16:creationId xmlns:a16="http://schemas.microsoft.com/office/drawing/2014/main" id="{F8B056D4-265F-2640-9A1E-4F8D54F69908}"/>
                </a:ext>
              </a:extLst>
            </p:cNvPr>
            <p:cNvSpPr/>
            <p:nvPr/>
          </p:nvSpPr>
          <p:spPr>
            <a:xfrm>
              <a:off x="4700750" y="2961725"/>
              <a:ext cx="187725" cy="64175"/>
            </a:xfrm>
            <a:custGeom>
              <a:avLst/>
              <a:gdLst/>
              <a:ahLst/>
              <a:cxnLst/>
              <a:rect l="l" t="t" r="r" b="b"/>
              <a:pathLst>
                <a:path w="7509" h="2567" extrusionOk="0">
                  <a:moveTo>
                    <a:pt x="5465" y="0"/>
                  </a:moveTo>
                  <a:cubicBezTo>
                    <a:pt x="4974" y="0"/>
                    <a:pt x="4447" y="153"/>
                    <a:pt x="3866" y="522"/>
                  </a:cubicBezTo>
                  <a:cubicBezTo>
                    <a:pt x="3235" y="261"/>
                    <a:pt x="2681" y="162"/>
                    <a:pt x="2204" y="162"/>
                  </a:cubicBezTo>
                  <a:cubicBezTo>
                    <a:pt x="735" y="162"/>
                    <a:pt x="1" y="1097"/>
                    <a:pt x="1" y="1097"/>
                  </a:cubicBezTo>
                  <a:lnTo>
                    <a:pt x="4090" y="2566"/>
                  </a:lnTo>
                  <a:lnTo>
                    <a:pt x="7508" y="831"/>
                  </a:lnTo>
                  <a:cubicBezTo>
                    <a:pt x="6867" y="350"/>
                    <a:pt x="6207" y="0"/>
                    <a:pt x="5465" y="0"/>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51;p25">
              <a:extLst>
                <a:ext uri="{FF2B5EF4-FFF2-40B4-BE49-F238E27FC236}">
                  <a16:creationId xmlns:a16="http://schemas.microsoft.com/office/drawing/2014/main" id="{1FCB57EA-7D0D-CE48-8AB2-0DD826820725}"/>
                </a:ext>
              </a:extLst>
            </p:cNvPr>
            <p:cNvSpPr/>
            <p:nvPr/>
          </p:nvSpPr>
          <p:spPr>
            <a:xfrm>
              <a:off x="4576975" y="2983800"/>
              <a:ext cx="137650" cy="244425"/>
            </a:xfrm>
            <a:custGeom>
              <a:avLst/>
              <a:gdLst/>
              <a:ahLst/>
              <a:cxnLst/>
              <a:rect l="l" t="t" r="r" b="b"/>
              <a:pathLst>
                <a:path w="5506" h="9777" extrusionOk="0">
                  <a:moveTo>
                    <a:pt x="5506" y="1"/>
                  </a:moveTo>
                  <a:lnTo>
                    <a:pt x="5506" y="1"/>
                  </a:lnTo>
                  <a:cubicBezTo>
                    <a:pt x="5048" y="214"/>
                    <a:pt x="4664" y="555"/>
                    <a:pt x="4398" y="991"/>
                  </a:cubicBezTo>
                  <a:cubicBezTo>
                    <a:pt x="4153" y="1428"/>
                    <a:pt x="3972" y="1907"/>
                    <a:pt x="3866" y="2397"/>
                  </a:cubicBezTo>
                  <a:cubicBezTo>
                    <a:pt x="3738" y="2876"/>
                    <a:pt x="3642" y="3366"/>
                    <a:pt x="3482" y="3824"/>
                  </a:cubicBezTo>
                  <a:cubicBezTo>
                    <a:pt x="3344" y="4282"/>
                    <a:pt x="3088" y="4686"/>
                    <a:pt x="2748" y="5016"/>
                  </a:cubicBezTo>
                  <a:cubicBezTo>
                    <a:pt x="2567" y="5176"/>
                    <a:pt x="2375" y="5314"/>
                    <a:pt x="2162" y="5421"/>
                  </a:cubicBezTo>
                  <a:cubicBezTo>
                    <a:pt x="1938" y="5527"/>
                    <a:pt x="1715" y="5655"/>
                    <a:pt x="1502" y="5783"/>
                  </a:cubicBezTo>
                  <a:cubicBezTo>
                    <a:pt x="1065" y="6060"/>
                    <a:pt x="692" y="6422"/>
                    <a:pt x="416" y="6848"/>
                  </a:cubicBezTo>
                  <a:cubicBezTo>
                    <a:pt x="277" y="7072"/>
                    <a:pt x="171" y="7306"/>
                    <a:pt x="96" y="7551"/>
                  </a:cubicBezTo>
                  <a:cubicBezTo>
                    <a:pt x="32" y="7796"/>
                    <a:pt x="0" y="8051"/>
                    <a:pt x="0" y="8307"/>
                  </a:cubicBezTo>
                  <a:cubicBezTo>
                    <a:pt x="0" y="8807"/>
                    <a:pt x="96" y="9308"/>
                    <a:pt x="277" y="9776"/>
                  </a:cubicBezTo>
                  <a:cubicBezTo>
                    <a:pt x="149" y="9297"/>
                    <a:pt x="96" y="8807"/>
                    <a:pt x="128" y="8317"/>
                  </a:cubicBezTo>
                  <a:cubicBezTo>
                    <a:pt x="149" y="8072"/>
                    <a:pt x="192" y="7838"/>
                    <a:pt x="266" y="7615"/>
                  </a:cubicBezTo>
                  <a:cubicBezTo>
                    <a:pt x="341" y="7380"/>
                    <a:pt x="447" y="7167"/>
                    <a:pt x="586" y="6965"/>
                  </a:cubicBezTo>
                  <a:cubicBezTo>
                    <a:pt x="863" y="6571"/>
                    <a:pt x="1214" y="6241"/>
                    <a:pt x="1629" y="5996"/>
                  </a:cubicBezTo>
                  <a:cubicBezTo>
                    <a:pt x="1832" y="5868"/>
                    <a:pt x="2055" y="5762"/>
                    <a:pt x="2268" y="5655"/>
                  </a:cubicBezTo>
                  <a:cubicBezTo>
                    <a:pt x="2503" y="5538"/>
                    <a:pt x="2726" y="5400"/>
                    <a:pt x="2918" y="5219"/>
                  </a:cubicBezTo>
                  <a:cubicBezTo>
                    <a:pt x="3291" y="4857"/>
                    <a:pt x="3568" y="4409"/>
                    <a:pt x="3717" y="3909"/>
                  </a:cubicBezTo>
                  <a:cubicBezTo>
                    <a:pt x="3855" y="3430"/>
                    <a:pt x="3972" y="2940"/>
                    <a:pt x="4068" y="2450"/>
                  </a:cubicBezTo>
                  <a:cubicBezTo>
                    <a:pt x="4153" y="1960"/>
                    <a:pt x="4302" y="1492"/>
                    <a:pt x="4515" y="1055"/>
                  </a:cubicBezTo>
                  <a:cubicBezTo>
                    <a:pt x="4622" y="842"/>
                    <a:pt x="4760" y="640"/>
                    <a:pt x="4931" y="459"/>
                  </a:cubicBezTo>
                  <a:cubicBezTo>
                    <a:pt x="5101" y="288"/>
                    <a:pt x="5293" y="129"/>
                    <a:pt x="5506" y="1"/>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52;p25">
              <a:extLst>
                <a:ext uri="{FF2B5EF4-FFF2-40B4-BE49-F238E27FC236}">
                  <a16:creationId xmlns:a16="http://schemas.microsoft.com/office/drawing/2014/main" id="{E2762497-A69E-8246-9DEF-4B77123E3F74}"/>
                </a:ext>
              </a:extLst>
            </p:cNvPr>
            <p:cNvSpPr/>
            <p:nvPr/>
          </p:nvSpPr>
          <p:spPr>
            <a:xfrm>
              <a:off x="4684525" y="3032350"/>
              <a:ext cx="120075" cy="231800"/>
            </a:xfrm>
            <a:custGeom>
              <a:avLst/>
              <a:gdLst/>
              <a:ahLst/>
              <a:cxnLst/>
              <a:rect l="l" t="t" r="r" b="b"/>
              <a:pathLst>
                <a:path w="4803" h="9272" extrusionOk="0">
                  <a:moveTo>
                    <a:pt x="3834" y="0"/>
                  </a:moveTo>
                  <a:cubicBezTo>
                    <a:pt x="3668" y="0"/>
                    <a:pt x="3502" y="31"/>
                    <a:pt x="3344" y="93"/>
                  </a:cubicBezTo>
                  <a:cubicBezTo>
                    <a:pt x="3099" y="199"/>
                    <a:pt x="2897" y="391"/>
                    <a:pt x="2758" y="625"/>
                  </a:cubicBezTo>
                  <a:cubicBezTo>
                    <a:pt x="2694" y="742"/>
                    <a:pt x="2641" y="859"/>
                    <a:pt x="2599" y="987"/>
                  </a:cubicBezTo>
                  <a:cubicBezTo>
                    <a:pt x="2556" y="1104"/>
                    <a:pt x="2513" y="1221"/>
                    <a:pt x="2481" y="1349"/>
                  </a:cubicBezTo>
                  <a:cubicBezTo>
                    <a:pt x="2354" y="1839"/>
                    <a:pt x="2322" y="2340"/>
                    <a:pt x="2194" y="2787"/>
                  </a:cubicBezTo>
                  <a:cubicBezTo>
                    <a:pt x="2077" y="3245"/>
                    <a:pt x="1843" y="3649"/>
                    <a:pt x="1523" y="3990"/>
                  </a:cubicBezTo>
                  <a:cubicBezTo>
                    <a:pt x="1449" y="4075"/>
                    <a:pt x="1363" y="4160"/>
                    <a:pt x="1278" y="4235"/>
                  </a:cubicBezTo>
                  <a:cubicBezTo>
                    <a:pt x="1193" y="4320"/>
                    <a:pt x="1097" y="4384"/>
                    <a:pt x="1001" y="4469"/>
                  </a:cubicBezTo>
                  <a:cubicBezTo>
                    <a:pt x="916" y="4544"/>
                    <a:pt x="810" y="4608"/>
                    <a:pt x="714" y="4672"/>
                  </a:cubicBezTo>
                  <a:lnTo>
                    <a:pt x="565" y="4778"/>
                  </a:lnTo>
                  <a:cubicBezTo>
                    <a:pt x="501" y="4821"/>
                    <a:pt x="448" y="4863"/>
                    <a:pt x="394" y="4917"/>
                  </a:cubicBezTo>
                  <a:cubicBezTo>
                    <a:pt x="288" y="5012"/>
                    <a:pt x="203" y="5130"/>
                    <a:pt x="139" y="5257"/>
                  </a:cubicBezTo>
                  <a:cubicBezTo>
                    <a:pt x="75" y="5396"/>
                    <a:pt x="43" y="5534"/>
                    <a:pt x="22" y="5673"/>
                  </a:cubicBezTo>
                  <a:cubicBezTo>
                    <a:pt x="0" y="5939"/>
                    <a:pt x="22" y="6205"/>
                    <a:pt x="96" y="6461"/>
                  </a:cubicBezTo>
                  <a:cubicBezTo>
                    <a:pt x="224" y="6961"/>
                    <a:pt x="426" y="7408"/>
                    <a:pt x="597" y="7866"/>
                  </a:cubicBezTo>
                  <a:cubicBezTo>
                    <a:pt x="682" y="8090"/>
                    <a:pt x="735" y="8324"/>
                    <a:pt x="778" y="8569"/>
                  </a:cubicBezTo>
                  <a:cubicBezTo>
                    <a:pt x="788" y="8686"/>
                    <a:pt x="788" y="8803"/>
                    <a:pt x="778" y="8931"/>
                  </a:cubicBezTo>
                  <a:cubicBezTo>
                    <a:pt x="756" y="9048"/>
                    <a:pt x="724" y="9165"/>
                    <a:pt x="671" y="9272"/>
                  </a:cubicBezTo>
                  <a:cubicBezTo>
                    <a:pt x="746" y="9176"/>
                    <a:pt x="799" y="9059"/>
                    <a:pt x="831" y="8942"/>
                  </a:cubicBezTo>
                  <a:cubicBezTo>
                    <a:pt x="863" y="8814"/>
                    <a:pt x="874" y="8686"/>
                    <a:pt x="874" y="8558"/>
                  </a:cubicBezTo>
                  <a:cubicBezTo>
                    <a:pt x="863" y="8303"/>
                    <a:pt x="831" y="8058"/>
                    <a:pt x="767" y="7813"/>
                  </a:cubicBezTo>
                  <a:cubicBezTo>
                    <a:pt x="650" y="7323"/>
                    <a:pt x="480" y="6865"/>
                    <a:pt x="384" y="6397"/>
                  </a:cubicBezTo>
                  <a:cubicBezTo>
                    <a:pt x="341" y="6173"/>
                    <a:pt x="330" y="5939"/>
                    <a:pt x="352" y="5715"/>
                  </a:cubicBezTo>
                  <a:cubicBezTo>
                    <a:pt x="362" y="5609"/>
                    <a:pt x="394" y="5513"/>
                    <a:pt x="448" y="5417"/>
                  </a:cubicBezTo>
                  <a:cubicBezTo>
                    <a:pt x="501" y="5332"/>
                    <a:pt x="565" y="5247"/>
                    <a:pt x="639" y="5183"/>
                  </a:cubicBezTo>
                  <a:cubicBezTo>
                    <a:pt x="682" y="5151"/>
                    <a:pt x="714" y="5119"/>
                    <a:pt x="767" y="5087"/>
                  </a:cubicBezTo>
                  <a:cubicBezTo>
                    <a:pt x="810" y="5055"/>
                    <a:pt x="863" y="5023"/>
                    <a:pt x="916" y="4980"/>
                  </a:cubicBezTo>
                  <a:cubicBezTo>
                    <a:pt x="1023" y="4906"/>
                    <a:pt x="1129" y="4842"/>
                    <a:pt x="1225" y="4767"/>
                  </a:cubicBezTo>
                  <a:cubicBezTo>
                    <a:pt x="1321" y="4682"/>
                    <a:pt x="1438" y="4608"/>
                    <a:pt x="1523" y="4523"/>
                  </a:cubicBezTo>
                  <a:cubicBezTo>
                    <a:pt x="1619" y="4437"/>
                    <a:pt x="1715" y="4352"/>
                    <a:pt x="1800" y="4256"/>
                  </a:cubicBezTo>
                  <a:cubicBezTo>
                    <a:pt x="2162" y="3873"/>
                    <a:pt x="2418" y="3404"/>
                    <a:pt x="2545" y="2893"/>
                  </a:cubicBezTo>
                  <a:cubicBezTo>
                    <a:pt x="2663" y="2382"/>
                    <a:pt x="2684" y="1892"/>
                    <a:pt x="2780" y="1424"/>
                  </a:cubicBezTo>
                  <a:cubicBezTo>
                    <a:pt x="2822" y="1190"/>
                    <a:pt x="2886" y="966"/>
                    <a:pt x="2982" y="753"/>
                  </a:cubicBezTo>
                  <a:cubicBezTo>
                    <a:pt x="3067" y="551"/>
                    <a:pt x="3227" y="380"/>
                    <a:pt x="3419" y="263"/>
                  </a:cubicBezTo>
                  <a:cubicBezTo>
                    <a:pt x="3585" y="180"/>
                    <a:pt x="3765" y="136"/>
                    <a:pt x="3947" y="136"/>
                  </a:cubicBezTo>
                  <a:cubicBezTo>
                    <a:pt x="3998" y="136"/>
                    <a:pt x="4049" y="139"/>
                    <a:pt x="4100" y="146"/>
                  </a:cubicBezTo>
                  <a:cubicBezTo>
                    <a:pt x="4345" y="167"/>
                    <a:pt x="4579" y="220"/>
                    <a:pt x="4803" y="316"/>
                  </a:cubicBezTo>
                  <a:cubicBezTo>
                    <a:pt x="4590" y="178"/>
                    <a:pt x="4356" y="82"/>
                    <a:pt x="4111" y="29"/>
                  </a:cubicBezTo>
                  <a:cubicBezTo>
                    <a:pt x="4019" y="10"/>
                    <a:pt x="3927" y="0"/>
                    <a:pt x="3834" y="0"/>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53;p25">
              <a:extLst>
                <a:ext uri="{FF2B5EF4-FFF2-40B4-BE49-F238E27FC236}">
                  <a16:creationId xmlns:a16="http://schemas.microsoft.com/office/drawing/2014/main" id="{397C9CE0-DE4D-A446-8524-517E97E7AF92}"/>
                </a:ext>
              </a:extLst>
            </p:cNvPr>
            <p:cNvSpPr/>
            <p:nvPr/>
          </p:nvSpPr>
          <p:spPr>
            <a:xfrm>
              <a:off x="4578025" y="2967875"/>
              <a:ext cx="226575" cy="292025"/>
            </a:xfrm>
            <a:custGeom>
              <a:avLst/>
              <a:gdLst/>
              <a:ahLst/>
              <a:cxnLst/>
              <a:rect l="l" t="t" r="r" b="b"/>
              <a:pathLst>
                <a:path w="9063" h="11681" extrusionOk="0">
                  <a:moveTo>
                    <a:pt x="6991" y="0"/>
                  </a:moveTo>
                  <a:cubicBezTo>
                    <a:pt x="6472" y="0"/>
                    <a:pt x="5874" y="187"/>
                    <a:pt x="5229" y="585"/>
                  </a:cubicBezTo>
                  <a:cubicBezTo>
                    <a:pt x="3014" y="1958"/>
                    <a:pt x="4612" y="5068"/>
                    <a:pt x="2301" y="6356"/>
                  </a:cubicBezTo>
                  <a:cubicBezTo>
                    <a:pt x="1" y="7645"/>
                    <a:pt x="224" y="9412"/>
                    <a:pt x="704" y="10701"/>
                  </a:cubicBezTo>
                  <a:cubicBezTo>
                    <a:pt x="885" y="11159"/>
                    <a:pt x="1364" y="11414"/>
                    <a:pt x="1907" y="11542"/>
                  </a:cubicBezTo>
                  <a:cubicBezTo>
                    <a:pt x="1737" y="10882"/>
                    <a:pt x="1598" y="9923"/>
                    <a:pt x="1843" y="9018"/>
                  </a:cubicBezTo>
                  <a:lnTo>
                    <a:pt x="1843" y="9018"/>
                  </a:lnTo>
                  <a:cubicBezTo>
                    <a:pt x="1843" y="9019"/>
                    <a:pt x="1673" y="10563"/>
                    <a:pt x="2194" y="11595"/>
                  </a:cubicBezTo>
                  <a:cubicBezTo>
                    <a:pt x="2471" y="11638"/>
                    <a:pt x="2759" y="11670"/>
                    <a:pt x="3036" y="11670"/>
                  </a:cubicBezTo>
                  <a:cubicBezTo>
                    <a:pt x="2951" y="11361"/>
                    <a:pt x="2929" y="11031"/>
                    <a:pt x="2961" y="10701"/>
                  </a:cubicBezTo>
                  <a:lnTo>
                    <a:pt x="2961" y="10701"/>
                  </a:lnTo>
                  <a:cubicBezTo>
                    <a:pt x="3025" y="11031"/>
                    <a:pt x="3132" y="11361"/>
                    <a:pt x="3249" y="11680"/>
                  </a:cubicBezTo>
                  <a:cubicBezTo>
                    <a:pt x="3547" y="11680"/>
                    <a:pt x="3834" y="11659"/>
                    <a:pt x="4122" y="11627"/>
                  </a:cubicBezTo>
                  <a:cubicBezTo>
                    <a:pt x="5006" y="10562"/>
                    <a:pt x="2833" y="8124"/>
                    <a:pt x="4473" y="7283"/>
                  </a:cubicBezTo>
                  <a:cubicBezTo>
                    <a:pt x="6901" y="6037"/>
                    <a:pt x="6337" y="4801"/>
                    <a:pt x="7008" y="3428"/>
                  </a:cubicBezTo>
                  <a:cubicBezTo>
                    <a:pt x="7288" y="2840"/>
                    <a:pt x="7672" y="2671"/>
                    <a:pt x="8022" y="2671"/>
                  </a:cubicBezTo>
                  <a:cubicBezTo>
                    <a:pt x="8495" y="2671"/>
                    <a:pt x="8903" y="2981"/>
                    <a:pt x="8903" y="2981"/>
                  </a:cubicBezTo>
                  <a:cubicBezTo>
                    <a:pt x="9062" y="1120"/>
                    <a:pt x="8265" y="0"/>
                    <a:pt x="6991" y="0"/>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54;p25">
              <a:extLst>
                <a:ext uri="{FF2B5EF4-FFF2-40B4-BE49-F238E27FC236}">
                  <a16:creationId xmlns:a16="http://schemas.microsoft.com/office/drawing/2014/main" id="{5C41ACA5-7F5A-A546-BD21-B804606F5BFD}"/>
                </a:ext>
              </a:extLst>
            </p:cNvPr>
            <p:cNvSpPr/>
            <p:nvPr/>
          </p:nvSpPr>
          <p:spPr>
            <a:xfrm>
              <a:off x="4882850" y="2983550"/>
              <a:ext cx="137675" cy="244675"/>
            </a:xfrm>
            <a:custGeom>
              <a:avLst/>
              <a:gdLst/>
              <a:ahLst/>
              <a:cxnLst/>
              <a:rect l="l" t="t" r="r" b="b"/>
              <a:pathLst>
                <a:path w="5507" h="9787" extrusionOk="0">
                  <a:moveTo>
                    <a:pt x="1" y="0"/>
                  </a:moveTo>
                  <a:lnTo>
                    <a:pt x="1" y="0"/>
                  </a:lnTo>
                  <a:cubicBezTo>
                    <a:pt x="203" y="128"/>
                    <a:pt x="395" y="288"/>
                    <a:pt x="576" y="458"/>
                  </a:cubicBezTo>
                  <a:cubicBezTo>
                    <a:pt x="735" y="639"/>
                    <a:pt x="885" y="841"/>
                    <a:pt x="991" y="1054"/>
                  </a:cubicBezTo>
                  <a:cubicBezTo>
                    <a:pt x="1204" y="1502"/>
                    <a:pt x="1353" y="1960"/>
                    <a:pt x="1438" y="2449"/>
                  </a:cubicBezTo>
                  <a:cubicBezTo>
                    <a:pt x="1523" y="2939"/>
                    <a:pt x="1641" y="3429"/>
                    <a:pt x="1790" y="3908"/>
                  </a:cubicBezTo>
                  <a:cubicBezTo>
                    <a:pt x="1928" y="4409"/>
                    <a:pt x="2205" y="4856"/>
                    <a:pt x="2588" y="5218"/>
                  </a:cubicBezTo>
                  <a:cubicBezTo>
                    <a:pt x="2780" y="5399"/>
                    <a:pt x="2993" y="5537"/>
                    <a:pt x="3227" y="5655"/>
                  </a:cubicBezTo>
                  <a:cubicBezTo>
                    <a:pt x="3451" y="5761"/>
                    <a:pt x="3664" y="5878"/>
                    <a:pt x="3866" y="6006"/>
                  </a:cubicBezTo>
                  <a:cubicBezTo>
                    <a:pt x="4282" y="6251"/>
                    <a:pt x="4644" y="6581"/>
                    <a:pt x="4920" y="6975"/>
                  </a:cubicBezTo>
                  <a:cubicBezTo>
                    <a:pt x="5048" y="7167"/>
                    <a:pt x="5155" y="7380"/>
                    <a:pt x="5240" y="7614"/>
                  </a:cubicBezTo>
                  <a:cubicBezTo>
                    <a:pt x="5304" y="7838"/>
                    <a:pt x="5357" y="8082"/>
                    <a:pt x="5368" y="8317"/>
                  </a:cubicBezTo>
                  <a:cubicBezTo>
                    <a:pt x="5400" y="8807"/>
                    <a:pt x="5346" y="9307"/>
                    <a:pt x="5229" y="9786"/>
                  </a:cubicBezTo>
                  <a:cubicBezTo>
                    <a:pt x="5400" y="9307"/>
                    <a:pt x="5495" y="8817"/>
                    <a:pt x="5506" y="8306"/>
                  </a:cubicBezTo>
                  <a:cubicBezTo>
                    <a:pt x="5495" y="8051"/>
                    <a:pt x="5464" y="7806"/>
                    <a:pt x="5400" y="7550"/>
                  </a:cubicBezTo>
                  <a:cubicBezTo>
                    <a:pt x="5325" y="7305"/>
                    <a:pt x="5219" y="7071"/>
                    <a:pt x="5091" y="6858"/>
                  </a:cubicBezTo>
                  <a:cubicBezTo>
                    <a:pt x="4814" y="6421"/>
                    <a:pt x="4441" y="6059"/>
                    <a:pt x="4005" y="5793"/>
                  </a:cubicBezTo>
                  <a:cubicBezTo>
                    <a:pt x="3792" y="5655"/>
                    <a:pt x="3568" y="5527"/>
                    <a:pt x="3334" y="5420"/>
                  </a:cubicBezTo>
                  <a:cubicBezTo>
                    <a:pt x="3121" y="5314"/>
                    <a:pt x="2929" y="5186"/>
                    <a:pt x="2759" y="5016"/>
                  </a:cubicBezTo>
                  <a:cubicBezTo>
                    <a:pt x="2407" y="4686"/>
                    <a:pt x="2162" y="4281"/>
                    <a:pt x="2024" y="3823"/>
                  </a:cubicBezTo>
                  <a:cubicBezTo>
                    <a:pt x="1854" y="3365"/>
                    <a:pt x="1758" y="2875"/>
                    <a:pt x="1641" y="2396"/>
                  </a:cubicBezTo>
                  <a:cubicBezTo>
                    <a:pt x="1523" y="1906"/>
                    <a:pt x="1353" y="1427"/>
                    <a:pt x="1108" y="990"/>
                  </a:cubicBezTo>
                  <a:cubicBezTo>
                    <a:pt x="842" y="565"/>
                    <a:pt x="459" y="213"/>
                    <a:pt x="1" y="0"/>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55;p25">
              <a:extLst>
                <a:ext uri="{FF2B5EF4-FFF2-40B4-BE49-F238E27FC236}">
                  <a16:creationId xmlns:a16="http://schemas.microsoft.com/office/drawing/2014/main" id="{B2765AE9-B5F1-7744-845C-B63E0E3FD5BA}"/>
                </a:ext>
              </a:extLst>
            </p:cNvPr>
            <p:cNvSpPr/>
            <p:nvPr/>
          </p:nvSpPr>
          <p:spPr>
            <a:xfrm>
              <a:off x="4792350" y="3032400"/>
              <a:ext cx="120350" cy="232025"/>
            </a:xfrm>
            <a:custGeom>
              <a:avLst/>
              <a:gdLst/>
              <a:ahLst/>
              <a:cxnLst/>
              <a:rect l="l" t="t" r="r" b="b"/>
              <a:pathLst>
                <a:path w="4814" h="9281" extrusionOk="0">
                  <a:moveTo>
                    <a:pt x="1000" y="1"/>
                  </a:moveTo>
                  <a:cubicBezTo>
                    <a:pt x="901" y="1"/>
                    <a:pt x="801" y="13"/>
                    <a:pt x="703" y="37"/>
                  </a:cubicBezTo>
                  <a:cubicBezTo>
                    <a:pt x="458" y="91"/>
                    <a:pt x="213" y="176"/>
                    <a:pt x="0" y="314"/>
                  </a:cubicBezTo>
                  <a:cubicBezTo>
                    <a:pt x="224" y="218"/>
                    <a:pt x="458" y="165"/>
                    <a:pt x="703" y="144"/>
                  </a:cubicBezTo>
                  <a:cubicBezTo>
                    <a:pt x="742" y="140"/>
                    <a:pt x="781" y="139"/>
                    <a:pt x="820" y="139"/>
                  </a:cubicBezTo>
                  <a:cubicBezTo>
                    <a:pt x="1015" y="139"/>
                    <a:pt x="1207" y="183"/>
                    <a:pt x="1384" y="272"/>
                  </a:cubicBezTo>
                  <a:cubicBezTo>
                    <a:pt x="1576" y="378"/>
                    <a:pt x="1736" y="549"/>
                    <a:pt x="1821" y="751"/>
                  </a:cubicBezTo>
                  <a:cubicBezTo>
                    <a:pt x="1917" y="964"/>
                    <a:pt x="1981" y="1198"/>
                    <a:pt x="2023" y="1422"/>
                  </a:cubicBezTo>
                  <a:cubicBezTo>
                    <a:pt x="2119" y="1890"/>
                    <a:pt x="2141" y="2380"/>
                    <a:pt x="2258" y="2891"/>
                  </a:cubicBezTo>
                  <a:cubicBezTo>
                    <a:pt x="2385" y="3402"/>
                    <a:pt x="2641" y="3871"/>
                    <a:pt x="3003" y="4254"/>
                  </a:cubicBezTo>
                  <a:cubicBezTo>
                    <a:pt x="3088" y="4350"/>
                    <a:pt x="3184" y="4435"/>
                    <a:pt x="3280" y="4521"/>
                  </a:cubicBezTo>
                  <a:cubicBezTo>
                    <a:pt x="3376" y="4606"/>
                    <a:pt x="3472" y="4680"/>
                    <a:pt x="3578" y="4765"/>
                  </a:cubicBezTo>
                  <a:cubicBezTo>
                    <a:pt x="3674" y="4851"/>
                    <a:pt x="3780" y="4915"/>
                    <a:pt x="3887" y="4978"/>
                  </a:cubicBezTo>
                  <a:cubicBezTo>
                    <a:pt x="3940" y="5021"/>
                    <a:pt x="3993" y="5064"/>
                    <a:pt x="4036" y="5085"/>
                  </a:cubicBezTo>
                  <a:cubicBezTo>
                    <a:pt x="4079" y="5117"/>
                    <a:pt x="4121" y="5149"/>
                    <a:pt x="4164" y="5191"/>
                  </a:cubicBezTo>
                  <a:cubicBezTo>
                    <a:pt x="4238" y="5255"/>
                    <a:pt x="4302" y="5330"/>
                    <a:pt x="4355" y="5426"/>
                  </a:cubicBezTo>
                  <a:cubicBezTo>
                    <a:pt x="4398" y="5511"/>
                    <a:pt x="4430" y="5617"/>
                    <a:pt x="4451" y="5724"/>
                  </a:cubicBezTo>
                  <a:cubicBezTo>
                    <a:pt x="4473" y="5947"/>
                    <a:pt x="4462" y="6171"/>
                    <a:pt x="4419" y="6395"/>
                  </a:cubicBezTo>
                  <a:cubicBezTo>
                    <a:pt x="4324" y="6863"/>
                    <a:pt x="4153" y="7332"/>
                    <a:pt x="4036" y="7811"/>
                  </a:cubicBezTo>
                  <a:cubicBezTo>
                    <a:pt x="3972" y="8056"/>
                    <a:pt x="3930" y="8311"/>
                    <a:pt x="3930" y="8567"/>
                  </a:cubicBezTo>
                  <a:cubicBezTo>
                    <a:pt x="3919" y="8684"/>
                    <a:pt x="3940" y="8812"/>
                    <a:pt x="3972" y="8940"/>
                  </a:cubicBezTo>
                  <a:cubicBezTo>
                    <a:pt x="4004" y="9057"/>
                    <a:pt x="4057" y="9174"/>
                    <a:pt x="4132" y="9280"/>
                  </a:cubicBezTo>
                  <a:cubicBezTo>
                    <a:pt x="4079" y="9163"/>
                    <a:pt x="4036" y="9046"/>
                    <a:pt x="4025" y="8929"/>
                  </a:cubicBezTo>
                  <a:cubicBezTo>
                    <a:pt x="4015" y="8812"/>
                    <a:pt x="4015" y="8684"/>
                    <a:pt x="4036" y="8567"/>
                  </a:cubicBezTo>
                  <a:cubicBezTo>
                    <a:pt x="4068" y="8333"/>
                    <a:pt x="4132" y="8098"/>
                    <a:pt x="4217" y="7875"/>
                  </a:cubicBezTo>
                  <a:cubicBezTo>
                    <a:pt x="4377" y="7406"/>
                    <a:pt x="4579" y="6959"/>
                    <a:pt x="4707" y="6459"/>
                  </a:cubicBezTo>
                  <a:cubicBezTo>
                    <a:pt x="4781" y="6203"/>
                    <a:pt x="4813" y="5937"/>
                    <a:pt x="4781" y="5671"/>
                  </a:cubicBezTo>
                  <a:cubicBezTo>
                    <a:pt x="4771" y="5532"/>
                    <a:pt x="4728" y="5394"/>
                    <a:pt x="4664" y="5266"/>
                  </a:cubicBezTo>
                  <a:cubicBezTo>
                    <a:pt x="4600" y="5138"/>
                    <a:pt x="4515" y="5021"/>
                    <a:pt x="4409" y="4915"/>
                  </a:cubicBezTo>
                  <a:cubicBezTo>
                    <a:pt x="4355" y="4872"/>
                    <a:pt x="4302" y="4819"/>
                    <a:pt x="4249" y="4787"/>
                  </a:cubicBezTo>
                  <a:lnTo>
                    <a:pt x="4100" y="4680"/>
                  </a:lnTo>
                  <a:cubicBezTo>
                    <a:pt x="4004" y="4595"/>
                    <a:pt x="3887" y="4542"/>
                    <a:pt x="3802" y="4467"/>
                  </a:cubicBezTo>
                  <a:cubicBezTo>
                    <a:pt x="3717" y="4393"/>
                    <a:pt x="3621" y="4318"/>
                    <a:pt x="3535" y="4244"/>
                  </a:cubicBezTo>
                  <a:cubicBezTo>
                    <a:pt x="3450" y="4158"/>
                    <a:pt x="3365" y="4073"/>
                    <a:pt x="3291" y="3988"/>
                  </a:cubicBezTo>
                  <a:cubicBezTo>
                    <a:pt x="2971" y="3658"/>
                    <a:pt x="2737" y="3243"/>
                    <a:pt x="2620" y="2795"/>
                  </a:cubicBezTo>
                  <a:cubicBezTo>
                    <a:pt x="2492" y="2348"/>
                    <a:pt x="2460" y="1848"/>
                    <a:pt x="2332" y="1347"/>
                  </a:cubicBezTo>
                  <a:cubicBezTo>
                    <a:pt x="2290" y="1230"/>
                    <a:pt x="2258" y="1102"/>
                    <a:pt x="2215" y="985"/>
                  </a:cubicBezTo>
                  <a:cubicBezTo>
                    <a:pt x="2172" y="857"/>
                    <a:pt x="2119" y="740"/>
                    <a:pt x="2055" y="623"/>
                  </a:cubicBezTo>
                  <a:cubicBezTo>
                    <a:pt x="1917" y="389"/>
                    <a:pt x="1715" y="208"/>
                    <a:pt x="1470" y="91"/>
                  </a:cubicBezTo>
                  <a:cubicBezTo>
                    <a:pt x="1319" y="32"/>
                    <a:pt x="1160" y="1"/>
                    <a:pt x="1000" y="1"/>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56;p25">
              <a:extLst>
                <a:ext uri="{FF2B5EF4-FFF2-40B4-BE49-F238E27FC236}">
                  <a16:creationId xmlns:a16="http://schemas.microsoft.com/office/drawing/2014/main" id="{7B241D27-0A6F-9948-9DAA-4E53B9F78B42}"/>
                </a:ext>
              </a:extLst>
            </p:cNvPr>
            <p:cNvSpPr/>
            <p:nvPr/>
          </p:nvSpPr>
          <p:spPr>
            <a:xfrm>
              <a:off x="4796800" y="2967875"/>
              <a:ext cx="222375" cy="292025"/>
            </a:xfrm>
            <a:custGeom>
              <a:avLst/>
              <a:gdLst/>
              <a:ahLst/>
              <a:cxnLst/>
              <a:rect l="l" t="t" r="r" b="b"/>
              <a:pathLst>
                <a:path w="8895" h="11681" extrusionOk="0">
                  <a:moveTo>
                    <a:pt x="1939" y="0"/>
                  </a:moveTo>
                  <a:cubicBezTo>
                    <a:pt x="715" y="0"/>
                    <a:pt x="1" y="1120"/>
                    <a:pt x="152" y="2981"/>
                  </a:cubicBezTo>
                  <a:cubicBezTo>
                    <a:pt x="152" y="2981"/>
                    <a:pt x="503" y="2675"/>
                    <a:pt x="929" y="2675"/>
                  </a:cubicBezTo>
                  <a:cubicBezTo>
                    <a:pt x="1245" y="2675"/>
                    <a:pt x="1602" y="2843"/>
                    <a:pt x="1888" y="3428"/>
                  </a:cubicBezTo>
                  <a:cubicBezTo>
                    <a:pt x="2548" y="4801"/>
                    <a:pt x="1994" y="6047"/>
                    <a:pt x="4412" y="7283"/>
                  </a:cubicBezTo>
                  <a:cubicBezTo>
                    <a:pt x="6062" y="8134"/>
                    <a:pt x="3879" y="10573"/>
                    <a:pt x="4774" y="11638"/>
                  </a:cubicBezTo>
                  <a:cubicBezTo>
                    <a:pt x="5050" y="11668"/>
                    <a:pt x="5326" y="11681"/>
                    <a:pt x="5604" y="11681"/>
                  </a:cubicBezTo>
                  <a:cubicBezTo>
                    <a:pt x="5819" y="11681"/>
                    <a:pt x="6036" y="11673"/>
                    <a:pt x="6254" y="11659"/>
                  </a:cubicBezTo>
                  <a:cubicBezTo>
                    <a:pt x="6446" y="11137"/>
                    <a:pt x="6573" y="10594"/>
                    <a:pt x="6637" y="10041"/>
                  </a:cubicBezTo>
                  <a:lnTo>
                    <a:pt x="6637" y="10041"/>
                  </a:lnTo>
                  <a:cubicBezTo>
                    <a:pt x="6701" y="10573"/>
                    <a:pt x="6669" y="11105"/>
                    <a:pt x="6531" y="11627"/>
                  </a:cubicBezTo>
                  <a:cubicBezTo>
                    <a:pt x="6733" y="11595"/>
                    <a:pt x="6925" y="11563"/>
                    <a:pt x="7127" y="11510"/>
                  </a:cubicBezTo>
                  <a:cubicBezTo>
                    <a:pt x="7202" y="11286"/>
                    <a:pt x="7266" y="11063"/>
                    <a:pt x="7298" y="10839"/>
                  </a:cubicBezTo>
                  <a:lnTo>
                    <a:pt x="7298" y="10839"/>
                  </a:lnTo>
                  <a:cubicBezTo>
                    <a:pt x="7308" y="11042"/>
                    <a:pt x="7298" y="11255"/>
                    <a:pt x="7276" y="11457"/>
                  </a:cubicBezTo>
                  <a:cubicBezTo>
                    <a:pt x="7702" y="11318"/>
                    <a:pt x="8043" y="11073"/>
                    <a:pt x="8192" y="10711"/>
                  </a:cubicBezTo>
                  <a:cubicBezTo>
                    <a:pt x="8671" y="9412"/>
                    <a:pt x="8895" y="7645"/>
                    <a:pt x="6595" y="6356"/>
                  </a:cubicBezTo>
                  <a:cubicBezTo>
                    <a:pt x="4284" y="5068"/>
                    <a:pt x="5881" y="1958"/>
                    <a:pt x="3666" y="585"/>
                  </a:cubicBezTo>
                  <a:cubicBezTo>
                    <a:pt x="3022" y="187"/>
                    <a:pt x="2438" y="0"/>
                    <a:pt x="1939" y="0"/>
                  </a:cubicBezTo>
                  <a:close/>
                </a:path>
              </a:pathLst>
            </a:custGeom>
            <a:solidFill>
              <a:srgbClr val="0804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357;p25">
            <a:extLst>
              <a:ext uri="{FF2B5EF4-FFF2-40B4-BE49-F238E27FC236}">
                <a16:creationId xmlns:a16="http://schemas.microsoft.com/office/drawing/2014/main" id="{B455FC45-7487-E24E-90A8-F735C1C9B87F}"/>
              </a:ext>
            </a:extLst>
          </p:cNvPr>
          <p:cNvGrpSpPr/>
          <p:nvPr/>
        </p:nvGrpSpPr>
        <p:grpSpPr>
          <a:xfrm>
            <a:off x="8142689" y="4796876"/>
            <a:ext cx="675629" cy="730257"/>
            <a:chOff x="2833225" y="2204425"/>
            <a:chExt cx="538050" cy="581600"/>
          </a:xfrm>
        </p:grpSpPr>
        <p:sp>
          <p:nvSpPr>
            <p:cNvPr id="127" name="Google Shape;358;p25">
              <a:extLst>
                <a:ext uri="{FF2B5EF4-FFF2-40B4-BE49-F238E27FC236}">
                  <a16:creationId xmlns:a16="http://schemas.microsoft.com/office/drawing/2014/main" id="{CD4799D8-6D57-2B4C-AC62-6B9027DCD901}"/>
                </a:ext>
              </a:extLst>
            </p:cNvPr>
            <p:cNvSpPr/>
            <p:nvPr/>
          </p:nvSpPr>
          <p:spPr>
            <a:xfrm>
              <a:off x="3004950" y="2492775"/>
              <a:ext cx="212525" cy="150450"/>
            </a:xfrm>
            <a:custGeom>
              <a:avLst/>
              <a:gdLst/>
              <a:ahLst/>
              <a:cxnLst/>
              <a:rect l="l" t="t" r="r" b="b"/>
              <a:pathLst>
                <a:path w="8501" h="6018" extrusionOk="0">
                  <a:moveTo>
                    <a:pt x="3481" y="1"/>
                  </a:moveTo>
                  <a:cubicBezTo>
                    <a:pt x="2323" y="1"/>
                    <a:pt x="2034" y="1709"/>
                    <a:pt x="2034" y="1709"/>
                  </a:cubicBezTo>
                  <a:cubicBezTo>
                    <a:pt x="2034" y="1709"/>
                    <a:pt x="0" y="2998"/>
                    <a:pt x="1107" y="4947"/>
                  </a:cubicBezTo>
                  <a:cubicBezTo>
                    <a:pt x="1498" y="5637"/>
                    <a:pt x="2703" y="6018"/>
                    <a:pt x="3929" y="6018"/>
                  </a:cubicBezTo>
                  <a:cubicBezTo>
                    <a:pt x="6182" y="6018"/>
                    <a:pt x="8501" y="4730"/>
                    <a:pt x="5942" y="1709"/>
                  </a:cubicBezTo>
                  <a:cubicBezTo>
                    <a:pt x="4856" y="428"/>
                    <a:pt x="4060" y="1"/>
                    <a:pt x="3481" y="1"/>
                  </a:cubicBezTo>
                  <a:close/>
                </a:path>
              </a:pathLst>
            </a:custGeom>
            <a:solidFill>
              <a:srgbClr val="BA2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59;p25">
              <a:extLst>
                <a:ext uri="{FF2B5EF4-FFF2-40B4-BE49-F238E27FC236}">
                  <a16:creationId xmlns:a16="http://schemas.microsoft.com/office/drawing/2014/main" id="{F40937C0-C17A-0545-8A50-78ADF8AD2A6E}"/>
                </a:ext>
              </a:extLst>
            </p:cNvPr>
            <p:cNvSpPr/>
            <p:nvPr/>
          </p:nvSpPr>
          <p:spPr>
            <a:xfrm>
              <a:off x="3052850" y="2407975"/>
              <a:ext cx="189850" cy="131925"/>
            </a:xfrm>
            <a:custGeom>
              <a:avLst/>
              <a:gdLst/>
              <a:ahLst/>
              <a:cxnLst/>
              <a:rect l="l" t="t" r="r" b="b"/>
              <a:pathLst>
                <a:path w="7594" h="5277" extrusionOk="0">
                  <a:moveTo>
                    <a:pt x="2578" y="1"/>
                  </a:moveTo>
                  <a:cubicBezTo>
                    <a:pt x="2578" y="1"/>
                    <a:pt x="1" y="4484"/>
                    <a:pt x="2397" y="5144"/>
                  </a:cubicBezTo>
                  <a:cubicBezTo>
                    <a:pt x="2721" y="5235"/>
                    <a:pt x="3044" y="5276"/>
                    <a:pt x="3360" y="5276"/>
                  </a:cubicBezTo>
                  <a:cubicBezTo>
                    <a:pt x="5379" y="5276"/>
                    <a:pt x="7101" y="3584"/>
                    <a:pt x="6880" y="2258"/>
                  </a:cubicBezTo>
                  <a:cubicBezTo>
                    <a:pt x="6699" y="1193"/>
                    <a:pt x="7593" y="129"/>
                    <a:pt x="7593" y="129"/>
                  </a:cubicBezTo>
                  <a:lnTo>
                    <a:pt x="2578" y="1"/>
                  </a:lnTo>
                  <a:close/>
                </a:path>
              </a:pathLst>
            </a:custGeom>
            <a:solidFill>
              <a:srgbClr val="BA2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60;p25">
              <a:extLst>
                <a:ext uri="{FF2B5EF4-FFF2-40B4-BE49-F238E27FC236}">
                  <a16:creationId xmlns:a16="http://schemas.microsoft.com/office/drawing/2014/main" id="{BBE4FCFB-E249-9645-AAFB-079A83E98846}"/>
                </a:ext>
              </a:extLst>
            </p:cNvPr>
            <p:cNvSpPr/>
            <p:nvPr/>
          </p:nvSpPr>
          <p:spPr>
            <a:xfrm>
              <a:off x="2962600" y="2407975"/>
              <a:ext cx="189850" cy="131925"/>
            </a:xfrm>
            <a:custGeom>
              <a:avLst/>
              <a:gdLst/>
              <a:ahLst/>
              <a:cxnLst/>
              <a:rect l="l" t="t" r="r" b="b"/>
              <a:pathLst>
                <a:path w="7594" h="5277" extrusionOk="0">
                  <a:moveTo>
                    <a:pt x="5016" y="1"/>
                  </a:moveTo>
                  <a:lnTo>
                    <a:pt x="1" y="129"/>
                  </a:lnTo>
                  <a:cubicBezTo>
                    <a:pt x="1" y="129"/>
                    <a:pt x="895" y="1193"/>
                    <a:pt x="714" y="2258"/>
                  </a:cubicBezTo>
                  <a:cubicBezTo>
                    <a:pt x="493" y="3584"/>
                    <a:pt x="2215" y="5276"/>
                    <a:pt x="4234" y="5276"/>
                  </a:cubicBezTo>
                  <a:cubicBezTo>
                    <a:pt x="4550" y="5276"/>
                    <a:pt x="4873" y="5235"/>
                    <a:pt x="5197" y="5144"/>
                  </a:cubicBezTo>
                  <a:cubicBezTo>
                    <a:pt x="7593" y="4484"/>
                    <a:pt x="5016" y="1"/>
                    <a:pt x="5016" y="1"/>
                  </a:cubicBezTo>
                  <a:close/>
                </a:path>
              </a:pathLst>
            </a:custGeom>
            <a:solidFill>
              <a:srgbClr val="BA2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61;p25">
              <a:extLst>
                <a:ext uri="{FF2B5EF4-FFF2-40B4-BE49-F238E27FC236}">
                  <a16:creationId xmlns:a16="http://schemas.microsoft.com/office/drawing/2014/main" id="{D517CD8A-01CA-EA4A-8A18-85900A524B65}"/>
                </a:ext>
              </a:extLst>
            </p:cNvPr>
            <p:cNvSpPr/>
            <p:nvPr/>
          </p:nvSpPr>
          <p:spPr>
            <a:xfrm>
              <a:off x="3087475" y="2407975"/>
              <a:ext cx="155225" cy="87150"/>
            </a:xfrm>
            <a:custGeom>
              <a:avLst/>
              <a:gdLst/>
              <a:ahLst/>
              <a:cxnLst/>
              <a:rect l="l" t="t" r="r" b="b"/>
              <a:pathLst>
                <a:path w="6209" h="3486" extrusionOk="0">
                  <a:moveTo>
                    <a:pt x="1193" y="1"/>
                  </a:moveTo>
                  <a:cubicBezTo>
                    <a:pt x="1193" y="1"/>
                    <a:pt x="107" y="1907"/>
                    <a:pt x="0" y="3408"/>
                  </a:cubicBezTo>
                  <a:cubicBezTo>
                    <a:pt x="362" y="3451"/>
                    <a:pt x="735" y="3483"/>
                    <a:pt x="1097" y="3483"/>
                  </a:cubicBezTo>
                  <a:cubicBezTo>
                    <a:pt x="1164" y="3485"/>
                    <a:pt x="1230" y="3486"/>
                    <a:pt x="1296" y="3486"/>
                  </a:cubicBezTo>
                  <a:cubicBezTo>
                    <a:pt x="2336" y="3486"/>
                    <a:pt x="3361" y="3251"/>
                    <a:pt x="4292" y="2791"/>
                  </a:cubicBezTo>
                  <a:cubicBezTo>
                    <a:pt x="4771" y="2546"/>
                    <a:pt x="5175" y="2184"/>
                    <a:pt x="5495" y="1747"/>
                  </a:cubicBezTo>
                  <a:cubicBezTo>
                    <a:pt x="5591" y="874"/>
                    <a:pt x="6208" y="129"/>
                    <a:pt x="6208" y="129"/>
                  </a:cubicBezTo>
                  <a:lnTo>
                    <a:pt x="1193" y="1"/>
                  </a:lnTo>
                  <a:close/>
                </a:path>
              </a:pathLst>
            </a:custGeom>
            <a:solidFill>
              <a:srgbClr val="C44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62;p25">
              <a:extLst>
                <a:ext uri="{FF2B5EF4-FFF2-40B4-BE49-F238E27FC236}">
                  <a16:creationId xmlns:a16="http://schemas.microsoft.com/office/drawing/2014/main" id="{90C4D228-3F3D-4E4B-96ED-E2B484B991F8}"/>
                </a:ext>
              </a:extLst>
            </p:cNvPr>
            <p:cNvSpPr/>
            <p:nvPr/>
          </p:nvSpPr>
          <p:spPr>
            <a:xfrm>
              <a:off x="2962600" y="2407975"/>
              <a:ext cx="155250" cy="87075"/>
            </a:xfrm>
            <a:custGeom>
              <a:avLst/>
              <a:gdLst/>
              <a:ahLst/>
              <a:cxnLst/>
              <a:rect l="l" t="t" r="r" b="b"/>
              <a:pathLst>
                <a:path w="6210" h="3483" extrusionOk="0">
                  <a:moveTo>
                    <a:pt x="5016" y="1"/>
                  </a:moveTo>
                  <a:lnTo>
                    <a:pt x="1" y="139"/>
                  </a:lnTo>
                  <a:cubicBezTo>
                    <a:pt x="1" y="139"/>
                    <a:pt x="789" y="1087"/>
                    <a:pt x="736" y="2077"/>
                  </a:cubicBezTo>
                  <a:cubicBezTo>
                    <a:pt x="2386" y="2961"/>
                    <a:pt x="4218" y="3440"/>
                    <a:pt x="6092" y="3483"/>
                  </a:cubicBezTo>
                  <a:lnTo>
                    <a:pt x="6209" y="3483"/>
                  </a:lnTo>
                  <a:cubicBezTo>
                    <a:pt x="6145" y="1960"/>
                    <a:pt x="5016" y="1"/>
                    <a:pt x="5016" y="1"/>
                  </a:cubicBezTo>
                  <a:close/>
                </a:path>
              </a:pathLst>
            </a:custGeom>
            <a:solidFill>
              <a:srgbClr val="C44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63;p25">
              <a:extLst>
                <a:ext uri="{FF2B5EF4-FFF2-40B4-BE49-F238E27FC236}">
                  <a16:creationId xmlns:a16="http://schemas.microsoft.com/office/drawing/2014/main" id="{5196A87F-9A29-A24D-8373-3ED6B0E82185}"/>
                </a:ext>
              </a:extLst>
            </p:cNvPr>
            <p:cNvSpPr/>
            <p:nvPr/>
          </p:nvSpPr>
          <p:spPr>
            <a:xfrm>
              <a:off x="2833225" y="2501150"/>
              <a:ext cx="538050" cy="284875"/>
            </a:xfrm>
            <a:custGeom>
              <a:avLst/>
              <a:gdLst/>
              <a:ahLst/>
              <a:cxnLst/>
              <a:rect l="l" t="t" r="r" b="b"/>
              <a:pathLst>
                <a:path w="21522" h="11395" extrusionOk="0">
                  <a:moveTo>
                    <a:pt x="10585" y="1"/>
                  </a:moveTo>
                  <a:lnTo>
                    <a:pt x="10585" y="107"/>
                  </a:lnTo>
                  <a:lnTo>
                    <a:pt x="8892" y="1"/>
                  </a:lnTo>
                  <a:lnTo>
                    <a:pt x="8892" y="1"/>
                  </a:lnTo>
                  <a:cubicBezTo>
                    <a:pt x="8892" y="1"/>
                    <a:pt x="9201" y="2982"/>
                    <a:pt x="8072" y="3600"/>
                  </a:cubicBezTo>
                  <a:cubicBezTo>
                    <a:pt x="6944" y="4218"/>
                    <a:pt x="1" y="4516"/>
                    <a:pt x="725" y="11395"/>
                  </a:cubicBezTo>
                  <a:lnTo>
                    <a:pt x="20808" y="11395"/>
                  </a:lnTo>
                  <a:cubicBezTo>
                    <a:pt x="21522" y="4516"/>
                    <a:pt x="14589" y="4207"/>
                    <a:pt x="13461" y="3600"/>
                  </a:cubicBezTo>
                  <a:cubicBezTo>
                    <a:pt x="12332" y="2982"/>
                    <a:pt x="12641" y="1"/>
                    <a:pt x="12641" y="1"/>
                  </a:cubicBezTo>
                  <a:lnTo>
                    <a:pt x="12641" y="1"/>
                  </a:lnTo>
                  <a:lnTo>
                    <a:pt x="10948" y="107"/>
                  </a:lnTo>
                  <a:lnTo>
                    <a:pt x="10948" y="1"/>
                  </a:lnTo>
                  <a:lnTo>
                    <a:pt x="10766" y="54"/>
                  </a:lnTo>
                  <a:lnTo>
                    <a:pt x="10585" y="1"/>
                  </a:lnTo>
                  <a:close/>
                </a:path>
              </a:pathLst>
            </a:custGeom>
            <a:solidFill>
              <a:srgbClr val="F7B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64;p25">
              <a:extLst>
                <a:ext uri="{FF2B5EF4-FFF2-40B4-BE49-F238E27FC236}">
                  <a16:creationId xmlns:a16="http://schemas.microsoft.com/office/drawing/2014/main" id="{D0BAB9F6-40C8-8345-ADDB-6343AD2116BB}"/>
                </a:ext>
              </a:extLst>
            </p:cNvPr>
            <p:cNvSpPr/>
            <p:nvPr/>
          </p:nvSpPr>
          <p:spPr>
            <a:xfrm>
              <a:off x="3049675" y="2501150"/>
              <a:ext cx="101175" cy="70850"/>
            </a:xfrm>
            <a:custGeom>
              <a:avLst/>
              <a:gdLst/>
              <a:ahLst/>
              <a:cxnLst/>
              <a:rect l="l" t="t" r="r" b="b"/>
              <a:pathLst>
                <a:path w="4047" h="2834" extrusionOk="0">
                  <a:moveTo>
                    <a:pt x="1927" y="1"/>
                  </a:moveTo>
                  <a:lnTo>
                    <a:pt x="1927" y="107"/>
                  </a:lnTo>
                  <a:lnTo>
                    <a:pt x="234" y="1"/>
                  </a:lnTo>
                  <a:lnTo>
                    <a:pt x="234" y="1"/>
                  </a:lnTo>
                  <a:cubicBezTo>
                    <a:pt x="234" y="1"/>
                    <a:pt x="415" y="1737"/>
                    <a:pt x="0" y="2833"/>
                  </a:cubicBezTo>
                  <a:cubicBezTo>
                    <a:pt x="1352" y="2631"/>
                    <a:pt x="2694" y="2418"/>
                    <a:pt x="4047" y="2205"/>
                  </a:cubicBezTo>
                  <a:cubicBezTo>
                    <a:pt x="3929" y="1481"/>
                    <a:pt x="3908" y="736"/>
                    <a:pt x="3983" y="1"/>
                  </a:cubicBezTo>
                  <a:lnTo>
                    <a:pt x="3983" y="1"/>
                  </a:lnTo>
                  <a:lnTo>
                    <a:pt x="2290" y="107"/>
                  </a:lnTo>
                  <a:lnTo>
                    <a:pt x="2290" y="1"/>
                  </a:lnTo>
                  <a:lnTo>
                    <a:pt x="2108" y="54"/>
                  </a:lnTo>
                  <a:lnTo>
                    <a:pt x="1927" y="1"/>
                  </a:lnTo>
                  <a:close/>
                </a:path>
              </a:pathLst>
            </a:custGeom>
            <a:solidFill>
              <a:srgbClr val="F39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65;p25">
              <a:extLst>
                <a:ext uri="{FF2B5EF4-FFF2-40B4-BE49-F238E27FC236}">
                  <a16:creationId xmlns:a16="http://schemas.microsoft.com/office/drawing/2014/main" id="{E06E7B0A-1D80-4C41-87B0-156D06D70198}"/>
                </a:ext>
              </a:extLst>
            </p:cNvPr>
            <p:cNvSpPr/>
            <p:nvPr/>
          </p:nvSpPr>
          <p:spPr>
            <a:xfrm>
              <a:off x="2834550" y="2604175"/>
              <a:ext cx="536725" cy="181850"/>
            </a:xfrm>
            <a:custGeom>
              <a:avLst/>
              <a:gdLst/>
              <a:ahLst/>
              <a:cxnLst/>
              <a:rect l="l" t="t" r="r" b="b"/>
              <a:pathLst>
                <a:path w="21469" h="7274" extrusionOk="0">
                  <a:moveTo>
                    <a:pt x="5772" y="1"/>
                  </a:moveTo>
                  <a:cubicBezTo>
                    <a:pt x="3430" y="757"/>
                    <a:pt x="1" y="2386"/>
                    <a:pt x="512" y="7274"/>
                  </a:cubicBezTo>
                  <a:lnTo>
                    <a:pt x="20958" y="7274"/>
                  </a:lnTo>
                  <a:cubicBezTo>
                    <a:pt x="21469" y="2386"/>
                    <a:pt x="18051" y="757"/>
                    <a:pt x="15697" y="1"/>
                  </a:cubicBezTo>
                  <a:cubicBezTo>
                    <a:pt x="14717" y="895"/>
                    <a:pt x="13259" y="1524"/>
                    <a:pt x="11587" y="1683"/>
                  </a:cubicBezTo>
                  <a:lnTo>
                    <a:pt x="10692" y="4910"/>
                  </a:lnTo>
                  <a:lnTo>
                    <a:pt x="10224" y="1705"/>
                  </a:lnTo>
                  <a:cubicBezTo>
                    <a:pt x="8413" y="1598"/>
                    <a:pt x="6827" y="959"/>
                    <a:pt x="5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66;p25">
              <a:extLst>
                <a:ext uri="{FF2B5EF4-FFF2-40B4-BE49-F238E27FC236}">
                  <a16:creationId xmlns:a16="http://schemas.microsoft.com/office/drawing/2014/main" id="{775438E7-C144-7F47-96E7-C3A9DA6D932A}"/>
                </a:ext>
              </a:extLst>
            </p:cNvPr>
            <p:cNvSpPr/>
            <p:nvPr/>
          </p:nvSpPr>
          <p:spPr>
            <a:xfrm>
              <a:off x="2947700" y="2604175"/>
              <a:ext cx="145375" cy="63125"/>
            </a:xfrm>
            <a:custGeom>
              <a:avLst/>
              <a:gdLst/>
              <a:ahLst/>
              <a:cxnLst/>
              <a:rect l="l" t="t" r="r" b="b"/>
              <a:pathLst>
                <a:path w="5815" h="2525" extrusionOk="0">
                  <a:moveTo>
                    <a:pt x="1246" y="1"/>
                  </a:moveTo>
                  <a:cubicBezTo>
                    <a:pt x="820" y="139"/>
                    <a:pt x="405" y="299"/>
                    <a:pt x="1" y="480"/>
                  </a:cubicBezTo>
                  <a:cubicBezTo>
                    <a:pt x="831" y="1609"/>
                    <a:pt x="3099" y="2439"/>
                    <a:pt x="5815" y="2525"/>
                  </a:cubicBezTo>
                  <a:lnTo>
                    <a:pt x="5687" y="1705"/>
                  </a:lnTo>
                  <a:cubicBezTo>
                    <a:pt x="3887" y="1598"/>
                    <a:pt x="2301" y="959"/>
                    <a:pt x="1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67;p25">
              <a:extLst>
                <a:ext uri="{FF2B5EF4-FFF2-40B4-BE49-F238E27FC236}">
                  <a16:creationId xmlns:a16="http://schemas.microsoft.com/office/drawing/2014/main" id="{5D9EB873-EB77-E04A-8809-B16FDCDB5928}"/>
                </a:ext>
              </a:extLst>
            </p:cNvPr>
            <p:cNvSpPr/>
            <p:nvPr/>
          </p:nvSpPr>
          <p:spPr>
            <a:xfrm>
              <a:off x="3118350" y="2604450"/>
              <a:ext cx="143250" cy="62850"/>
            </a:xfrm>
            <a:custGeom>
              <a:avLst/>
              <a:gdLst/>
              <a:ahLst/>
              <a:cxnLst/>
              <a:rect l="l" t="t" r="r" b="b"/>
              <a:pathLst>
                <a:path w="5730" h="2514" extrusionOk="0">
                  <a:moveTo>
                    <a:pt x="4345" y="0"/>
                  </a:moveTo>
                  <a:cubicBezTo>
                    <a:pt x="3365" y="895"/>
                    <a:pt x="1907" y="1513"/>
                    <a:pt x="235" y="1672"/>
                  </a:cubicBezTo>
                  <a:lnTo>
                    <a:pt x="0" y="2514"/>
                  </a:lnTo>
                  <a:cubicBezTo>
                    <a:pt x="2652" y="2418"/>
                    <a:pt x="4867" y="1619"/>
                    <a:pt x="5729" y="533"/>
                  </a:cubicBezTo>
                  <a:cubicBezTo>
                    <a:pt x="5282" y="320"/>
                    <a:pt x="4824" y="139"/>
                    <a:pt x="4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68;p25">
              <a:extLst>
                <a:ext uri="{FF2B5EF4-FFF2-40B4-BE49-F238E27FC236}">
                  <a16:creationId xmlns:a16="http://schemas.microsoft.com/office/drawing/2014/main" id="{C1CBAD57-4424-764D-ABD4-C0FC3848A091}"/>
                </a:ext>
              </a:extLst>
            </p:cNvPr>
            <p:cNvSpPr/>
            <p:nvPr/>
          </p:nvSpPr>
          <p:spPr>
            <a:xfrm>
              <a:off x="3096775" y="2737025"/>
              <a:ext cx="21600" cy="18725"/>
            </a:xfrm>
            <a:custGeom>
              <a:avLst/>
              <a:gdLst/>
              <a:ahLst/>
              <a:cxnLst/>
              <a:rect l="l" t="t" r="r" b="b"/>
              <a:pathLst>
                <a:path w="864" h="749" extrusionOk="0">
                  <a:moveTo>
                    <a:pt x="374" y="0"/>
                  </a:moveTo>
                  <a:cubicBezTo>
                    <a:pt x="161" y="0"/>
                    <a:pt x="1" y="171"/>
                    <a:pt x="1" y="373"/>
                  </a:cubicBezTo>
                  <a:cubicBezTo>
                    <a:pt x="1" y="597"/>
                    <a:pt x="183" y="748"/>
                    <a:pt x="373" y="748"/>
                  </a:cubicBezTo>
                  <a:cubicBezTo>
                    <a:pt x="463" y="748"/>
                    <a:pt x="554" y="715"/>
                    <a:pt x="629" y="639"/>
                  </a:cubicBezTo>
                  <a:cubicBezTo>
                    <a:pt x="863" y="405"/>
                    <a:pt x="704" y="0"/>
                    <a:pt x="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69;p25">
              <a:extLst>
                <a:ext uri="{FF2B5EF4-FFF2-40B4-BE49-F238E27FC236}">
                  <a16:creationId xmlns:a16="http://schemas.microsoft.com/office/drawing/2014/main" id="{D568B1A9-8F52-C64C-9E0C-480DF62AAE69}"/>
                </a:ext>
              </a:extLst>
            </p:cNvPr>
            <p:cNvSpPr/>
            <p:nvPr/>
          </p:nvSpPr>
          <p:spPr>
            <a:xfrm>
              <a:off x="2967400" y="2371975"/>
              <a:ext cx="60725" cy="69475"/>
            </a:xfrm>
            <a:custGeom>
              <a:avLst/>
              <a:gdLst/>
              <a:ahLst/>
              <a:cxnLst/>
              <a:rect l="l" t="t" r="r" b="b"/>
              <a:pathLst>
                <a:path w="2429" h="2779" extrusionOk="0">
                  <a:moveTo>
                    <a:pt x="1172" y="1"/>
                  </a:moveTo>
                  <a:cubicBezTo>
                    <a:pt x="1028" y="1"/>
                    <a:pt x="920" y="35"/>
                    <a:pt x="895" y="46"/>
                  </a:cubicBezTo>
                  <a:cubicBezTo>
                    <a:pt x="820" y="78"/>
                    <a:pt x="1" y="174"/>
                    <a:pt x="139" y="1238"/>
                  </a:cubicBezTo>
                  <a:cubicBezTo>
                    <a:pt x="272" y="2185"/>
                    <a:pt x="783" y="2779"/>
                    <a:pt x="1307" y="2779"/>
                  </a:cubicBezTo>
                  <a:cubicBezTo>
                    <a:pt x="1372" y="2779"/>
                    <a:pt x="1437" y="2769"/>
                    <a:pt x="1502" y="2751"/>
                  </a:cubicBezTo>
                  <a:cubicBezTo>
                    <a:pt x="2109" y="2655"/>
                    <a:pt x="2428" y="1856"/>
                    <a:pt x="2088" y="812"/>
                  </a:cubicBezTo>
                  <a:cubicBezTo>
                    <a:pt x="1870" y="130"/>
                    <a:pt x="1452" y="1"/>
                    <a:pt x="1172" y="1"/>
                  </a:cubicBezTo>
                  <a:close/>
                </a:path>
              </a:pathLst>
            </a:custGeom>
            <a:solidFill>
              <a:srgbClr val="F39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70;p25">
              <a:extLst>
                <a:ext uri="{FF2B5EF4-FFF2-40B4-BE49-F238E27FC236}">
                  <a16:creationId xmlns:a16="http://schemas.microsoft.com/office/drawing/2014/main" id="{A99ED578-EFEF-954D-880B-1B1D0798F3E6}"/>
                </a:ext>
              </a:extLst>
            </p:cNvPr>
            <p:cNvSpPr/>
            <p:nvPr/>
          </p:nvSpPr>
          <p:spPr>
            <a:xfrm>
              <a:off x="3177450" y="2371975"/>
              <a:ext cx="60450" cy="69475"/>
            </a:xfrm>
            <a:custGeom>
              <a:avLst/>
              <a:gdLst/>
              <a:ahLst/>
              <a:cxnLst/>
              <a:rect l="l" t="t" r="r" b="b"/>
              <a:pathLst>
                <a:path w="2418" h="2779" extrusionOk="0">
                  <a:moveTo>
                    <a:pt x="1250" y="1"/>
                  </a:moveTo>
                  <a:cubicBezTo>
                    <a:pt x="967" y="1"/>
                    <a:pt x="549" y="130"/>
                    <a:pt x="331" y="812"/>
                  </a:cubicBezTo>
                  <a:cubicBezTo>
                    <a:pt x="0" y="1856"/>
                    <a:pt x="309" y="2655"/>
                    <a:pt x="916" y="2751"/>
                  </a:cubicBezTo>
                  <a:cubicBezTo>
                    <a:pt x="982" y="2769"/>
                    <a:pt x="1049" y="2779"/>
                    <a:pt x="1115" y="2779"/>
                  </a:cubicBezTo>
                  <a:cubicBezTo>
                    <a:pt x="1646" y="2779"/>
                    <a:pt x="2156" y="2185"/>
                    <a:pt x="2279" y="1238"/>
                  </a:cubicBezTo>
                  <a:cubicBezTo>
                    <a:pt x="2418" y="174"/>
                    <a:pt x="1608" y="78"/>
                    <a:pt x="1534" y="46"/>
                  </a:cubicBezTo>
                  <a:cubicBezTo>
                    <a:pt x="1505" y="35"/>
                    <a:pt x="1395" y="1"/>
                    <a:pt x="1250" y="1"/>
                  </a:cubicBezTo>
                  <a:close/>
                </a:path>
              </a:pathLst>
            </a:custGeom>
            <a:solidFill>
              <a:srgbClr val="F39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71;p25">
              <a:extLst>
                <a:ext uri="{FF2B5EF4-FFF2-40B4-BE49-F238E27FC236}">
                  <a16:creationId xmlns:a16="http://schemas.microsoft.com/office/drawing/2014/main" id="{35BFF816-F6E1-B74A-A5CC-0E77E76D6CAD}"/>
                </a:ext>
              </a:extLst>
            </p:cNvPr>
            <p:cNvSpPr/>
            <p:nvPr/>
          </p:nvSpPr>
          <p:spPr>
            <a:xfrm>
              <a:off x="2989525" y="2246875"/>
              <a:ext cx="228925" cy="290425"/>
            </a:xfrm>
            <a:custGeom>
              <a:avLst/>
              <a:gdLst/>
              <a:ahLst/>
              <a:cxnLst/>
              <a:rect l="l" t="t" r="r" b="b"/>
              <a:pathLst>
                <a:path w="9157" h="11617" extrusionOk="0">
                  <a:moveTo>
                    <a:pt x="4286" y="0"/>
                  </a:moveTo>
                  <a:cubicBezTo>
                    <a:pt x="3368" y="0"/>
                    <a:pt x="754" y="342"/>
                    <a:pt x="404" y="4251"/>
                  </a:cubicBezTo>
                  <a:cubicBezTo>
                    <a:pt x="0" y="8684"/>
                    <a:pt x="1903" y="11616"/>
                    <a:pt x="4369" y="11616"/>
                  </a:cubicBezTo>
                  <a:cubicBezTo>
                    <a:pt x="4439" y="11616"/>
                    <a:pt x="4508" y="11614"/>
                    <a:pt x="4578" y="11609"/>
                  </a:cubicBezTo>
                  <a:cubicBezTo>
                    <a:pt x="4648" y="11614"/>
                    <a:pt x="4718" y="11616"/>
                    <a:pt x="4787" y="11616"/>
                  </a:cubicBezTo>
                  <a:cubicBezTo>
                    <a:pt x="7253" y="11616"/>
                    <a:pt x="9157" y="8684"/>
                    <a:pt x="8753" y="4251"/>
                  </a:cubicBezTo>
                  <a:cubicBezTo>
                    <a:pt x="8394" y="342"/>
                    <a:pt x="5779" y="0"/>
                    <a:pt x="4867" y="0"/>
                  </a:cubicBezTo>
                  <a:cubicBezTo>
                    <a:pt x="4723" y="0"/>
                    <a:pt x="4622" y="9"/>
                    <a:pt x="4578" y="13"/>
                  </a:cubicBezTo>
                  <a:cubicBezTo>
                    <a:pt x="4533" y="9"/>
                    <a:pt x="4431" y="0"/>
                    <a:pt x="4286" y="0"/>
                  </a:cubicBezTo>
                  <a:close/>
                </a:path>
              </a:pathLst>
            </a:custGeom>
            <a:solidFill>
              <a:srgbClr val="F7B6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72;p25">
              <a:extLst>
                <a:ext uri="{FF2B5EF4-FFF2-40B4-BE49-F238E27FC236}">
                  <a16:creationId xmlns:a16="http://schemas.microsoft.com/office/drawing/2014/main" id="{C0D27585-7907-6D4C-9B47-A83A543FC834}"/>
                </a:ext>
              </a:extLst>
            </p:cNvPr>
            <p:cNvSpPr/>
            <p:nvPr/>
          </p:nvSpPr>
          <p:spPr>
            <a:xfrm>
              <a:off x="2990300" y="2339050"/>
              <a:ext cx="229050" cy="203325"/>
            </a:xfrm>
            <a:custGeom>
              <a:avLst/>
              <a:gdLst/>
              <a:ahLst/>
              <a:cxnLst/>
              <a:rect l="l" t="t" r="r" b="b"/>
              <a:pathLst>
                <a:path w="9162" h="8133" extrusionOk="0">
                  <a:moveTo>
                    <a:pt x="447" y="0"/>
                  </a:moveTo>
                  <a:cubicBezTo>
                    <a:pt x="325" y="0"/>
                    <a:pt x="224" y="1427"/>
                    <a:pt x="224" y="1427"/>
                  </a:cubicBezTo>
                  <a:cubicBezTo>
                    <a:pt x="224" y="1427"/>
                    <a:pt x="0" y="7369"/>
                    <a:pt x="3514" y="8039"/>
                  </a:cubicBezTo>
                  <a:cubicBezTo>
                    <a:pt x="3845" y="8102"/>
                    <a:pt x="4163" y="8132"/>
                    <a:pt x="4469" y="8132"/>
                  </a:cubicBezTo>
                  <a:cubicBezTo>
                    <a:pt x="7406" y="8132"/>
                    <a:pt x="9161" y="5332"/>
                    <a:pt x="8881" y="1118"/>
                  </a:cubicBezTo>
                  <a:lnTo>
                    <a:pt x="8434" y="1075"/>
                  </a:lnTo>
                  <a:cubicBezTo>
                    <a:pt x="8434" y="1075"/>
                    <a:pt x="8147" y="5771"/>
                    <a:pt x="7082" y="5814"/>
                  </a:cubicBezTo>
                  <a:cubicBezTo>
                    <a:pt x="7067" y="5814"/>
                    <a:pt x="7053" y="5815"/>
                    <a:pt x="7039" y="5815"/>
                  </a:cubicBezTo>
                  <a:cubicBezTo>
                    <a:pt x="6060" y="5815"/>
                    <a:pt x="7564" y="4354"/>
                    <a:pt x="5548" y="4270"/>
                  </a:cubicBezTo>
                  <a:cubicBezTo>
                    <a:pt x="4611" y="4226"/>
                    <a:pt x="3891" y="4057"/>
                    <a:pt x="3370" y="4057"/>
                  </a:cubicBezTo>
                  <a:cubicBezTo>
                    <a:pt x="2761" y="4057"/>
                    <a:pt x="2424" y="4288"/>
                    <a:pt x="2332" y="5218"/>
                  </a:cubicBezTo>
                  <a:cubicBezTo>
                    <a:pt x="2311" y="5447"/>
                    <a:pt x="2239" y="5554"/>
                    <a:pt x="2135" y="5554"/>
                  </a:cubicBezTo>
                  <a:cubicBezTo>
                    <a:pt x="1711" y="5554"/>
                    <a:pt x="765" y="3794"/>
                    <a:pt x="629" y="1341"/>
                  </a:cubicBezTo>
                  <a:cubicBezTo>
                    <a:pt x="569" y="338"/>
                    <a:pt x="506" y="0"/>
                    <a:pt x="447" y="0"/>
                  </a:cubicBezTo>
                  <a:close/>
                </a:path>
              </a:pathLst>
            </a:custGeom>
            <a:solidFill>
              <a:srgbClr val="C44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73;p25">
              <a:extLst>
                <a:ext uri="{FF2B5EF4-FFF2-40B4-BE49-F238E27FC236}">
                  <a16:creationId xmlns:a16="http://schemas.microsoft.com/office/drawing/2014/main" id="{D6C51477-6621-AB43-A613-34DF0984E2C2}"/>
                </a:ext>
              </a:extLst>
            </p:cNvPr>
            <p:cNvSpPr/>
            <p:nvPr/>
          </p:nvSpPr>
          <p:spPr>
            <a:xfrm>
              <a:off x="2995625" y="2339050"/>
              <a:ext cx="14650" cy="74025"/>
            </a:xfrm>
            <a:custGeom>
              <a:avLst/>
              <a:gdLst/>
              <a:ahLst/>
              <a:cxnLst/>
              <a:rect l="l" t="t" r="r" b="b"/>
              <a:pathLst>
                <a:path w="586" h="2961" extrusionOk="0">
                  <a:moveTo>
                    <a:pt x="234" y="0"/>
                  </a:moveTo>
                  <a:cubicBezTo>
                    <a:pt x="112" y="0"/>
                    <a:pt x="11" y="1427"/>
                    <a:pt x="11" y="1427"/>
                  </a:cubicBezTo>
                  <a:cubicBezTo>
                    <a:pt x="0" y="1938"/>
                    <a:pt x="32" y="2449"/>
                    <a:pt x="86" y="2960"/>
                  </a:cubicBezTo>
                  <a:cubicBezTo>
                    <a:pt x="245" y="2875"/>
                    <a:pt x="416" y="2790"/>
                    <a:pt x="586" y="2704"/>
                  </a:cubicBezTo>
                  <a:cubicBezTo>
                    <a:pt x="501" y="2257"/>
                    <a:pt x="437" y="1799"/>
                    <a:pt x="416" y="1341"/>
                  </a:cubicBezTo>
                  <a:cubicBezTo>
                    <a:pt x="356" y="338"/>
                    <a:pt x="293" y="0"/>
                    <a:pt x="234" y="0"/>
                  </a:cubicBezTo>
                  <a:close/>
                </a:path>
              </a:pathLst>
            </a:custGeom>
            <a:solidFill>
              <a:srgbClr val="B6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74;p25">
              <a:extLst>
                <a:ext uri="{FF2B5EF4-FFF2-40B4-BE49-F238E27FC236}">
                  <a16:creationId xmlns:a16="http://schemas.microsoft.com/office/drawing/2014/main" id="{D7468718-8502-8643-B76F-4783319773EF}"/>
                </a:ext>
              </a:extLst>
            </p:cNvPr>
            <p:cNvSpPr/>
            <p:nvPr/>
          </p:nvSpPr>
          <p:spPr>
            <a:xfrm>
              <a:off x="3197675" y="2365925"/>
              <a:ext cx="15475" cy="41825"/>
            </a:xfrm>
            <a:custGeom>
              <a:avLst/>
              <a:gdLst/>
              <a:ahLst/>
              <a:cxnLst/>
              <a:rect l="l" t="t" r="r" b="b"/>
              <a:pathLst>
                <a:path w="619" h="1673" extrusionOk="0">
                  <a:moveTo>
                    <a:pt x="139" y="0"/>
                  </a:moveTo>
                  <a:cubicBezTo>
                    <a:pt x="139" y="0"/>
                    <a:pt x="107" y="639"/>
                    <a:pt x="1" y="1459"/>
                  </a:cubicBezTo>
                  <a:cubicBezTo>
                    <a:pt x="192" y="1523"/>
                    <a:pt x="395" y="1598"/>
                    <a:pt x="586" y="1672"/>
                  </a:cubicBezTo>
                  <a:cubicBezTo>
                    <a:pt x="618" y="1129"/>
                    <a:pt x="618" y="586"/>
                    <a:pt x="586" y="43"/>
                  </a:cubicBezTo>
                  <a:lnTo>
                    <a:pt x="139" y="0"/>
                  </a:lnTo>
                  <a:close/>
                </a:path>
              </a:pathLst>
            </a:custGeom>
            <a:solidFill>
              <a:srgbClr val="B6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75;p25">
              <a:extLst>
                <a:ext uri="{FF2B5EF4-FFF2-40B4-BE49-F238E27FC236}">
                  <a16:creationId xmlns:a16="http://schemas.microsoft.com/office/drawing/2014/main" id="{47A435DB-6CF5-784B-A279-B87EE3886910}"/>
                </a:ext>
              </a:extLst>
            </p:cNvPr>
            <p:cNvSpPr/>
            <p:nvPr/>
          </p:nvSpPr>
          <p:spPr>
            <a:xfrm>
              <a:off x="3106100" y="2366450"/>
              <a:ext cx="21850" cy="76950"/>
            </a:xfrm>
            <a:custGeom>
              <a:avLst/>
              <a:gdLst/>
              <a:ahLst/>
              <a:cxnLst/>
              <a:rect l="l" t="t" r="r" b="b"/>
              <a:pathLst>
                <a:path w="874" h="3078" extrusionOk="0">
                  <a:moveTo>
                    <a:pt x="512" y="1"/>
                  </a:moveTo>
                  <a:lnTo>
                    <a:pt x="512" y="1"/>
                  </a:lnTo>
                  <a:cubicBezTo>
                    <a:pt x="490" y="426"/>
                    <a:pt x="501" y="852"/>
                    <a:pt x="544" y="1278"/>
                  </a:cubicBezTo>
                  <a:cubicBezTo>
                    <a:pt x="554" y="1491"/>
                    <a:pt x="586" y="1704"/>
                    <a:pt x="608" y="1917"/>
                  </a:cubicBezTo>
                  <a:cubicBezTo>
                    <a:pt x="627" y="2114"/>
                    <a:pt x="656" y="2302"/>
                    <a:pt x="686" y="2498"/>
                  </a:cubicBezTo>
                  <a:lnTo>
                    <a:pt x="686" y="2498"/>
                  </a:lnTo>
                  <a:cubicBezTo>
                    <a:pt x="575" y="2581"/>
                    <a:pt x="465" y="2666"/>
                    <a:pt x="363" y="2759"/>
                  </a:cubicBezTo>
                  <a:cubicBezTo>
                    <a:pt x="235" y="2865"/>
                    <a:pt x="118" y="2961"/>
                    <a:pt x="1" y="3078"/>
                  </a:cubicBezTo>
                  <a:cubicBezTo>
                    <a:pt x="139" y="3003"/>
                    <a:pt x="288" y="2929"/>
                    <a:pt x="427" y="2854"/>
                  </a:cubicBezTo>
                  <a:cubicBezTo>
                    <a:pt x="565" y="2769"/>
                    <a:pt x="693" y="2695"/>
                    <a:pt x="831" y="2609"/>
                  </a:cubicBezTo>
                  <a:lnTo>
                    <a:pt x="874" y="2588"/>
                  </a:lnTo>
                  <a:lnTo>
                    <a:pt x="874" y="2524"/>
                  </a:lnTo>
                  <a:cubicBezTo>
                    <a:pt x="863" y="2311"/>
                    <a:pt x="842" y="2098"/>
                    <a:pt x="821" y="1896"/>
                  </a:cubicBezTo>
                  <a:cubicBezTo>
                    <a:pt x="810" y="1683"/>
                    <a:pt x="778" y="1470"/>
                    <a:pt x="746" y="1257"/>
                  </a:cubicBezTo>
                  <a:cubicBezTo>
                    <a:pt x="693" y="831"/>
                    <a:pt x="608" y="416"/>
                    <a:pt x="512" y="1"/>
                  </a:cubicBezTo>
                  <a:close/>
                </a:path>
              </a:pathLst>
            </a:custGeom>
            <a:solidFill>
              <a:srgbClr val="F39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76;p25">
              <a:extLst>
                <a:ext uri="{FF2B5EF4-FFF2-40B4-BE49-F238E27FC236}">
                  <a16:creationId xmlns:a16="http://schemas.microsoft.com/office/drawing/2014/main" id="{67569E18-B3F4-4345-A31D-7C433F94B03D}"/>
                </a:ext>
              </a:extLst>
            </p:cNvPr>
            <p:cNvSpPr/>
            <p:nvPr/>
          </p:nvSpPr>
          <p:spPr>
            <a:xfrm>
              <a:off x="3131125" y="2338400"/>
              <a:ext cx="53800" cy="19825"/>
            </a:xfrm>
            <a:custGeom>
              <a:avLst/>
              <a:gdLst/>
              <a:ahLst/>
              <a:cxnLst/>
              <a:rect l="l" t="t" r="r" b="b"/>
              <a:pathLst>
                <a:path w="2152" h="793" extrusionOk="0">
                  <a:moveTo>
                    <a:pt x="1007" y="0"/>
                  </a:moveTo>
                  <a:cubicBezTo>
                    <a:pt x="917" y="0"/>
                    <a:pt x="832" y="10"/>
                    <a:pt x="746" y="26"/>
                  </a:cubicBezTo>
                  <a:cubicBezTo>
                    <a:pt x="682" y="47"/>
                    <a:pt x="629" y="68"/>
                    <a:pt x="576" y="90"/>
                  </a:cubicBezTo>
                  <a:cubicBezTo>
                    <a:pt x="522" y="122"/>
                    <a:pt x="469" y="143"/>
                    <a:pt x="416" y="185"/>
                  </a:cubicBezTo>
                  <a:cubicBezTo>
                    <a:pt x="320" y="249"/>
                    <a:pt x="235" y="324"/>
                    <a:pt x="171" y="409"/>
                  </a:cubicBezTo>
                  <a:cubicBezTo>
                    <a:pt x="96" y="494"/>
                    <a:pt x="43" y="601"/>
                    <a:pt x="1" y="697"/>
                  </a:cubicBezTo>
                  <a:cubicBezTo>
                    <a:pt x="107" y="654"/>
                    <a:pt x="192" y="590"/>
                    <a:pt x="277" y="548"/>
                  </a:cubicBezTo>
                  <a:cubicBezTo>
                    <a:pt x="363" y="505"/>
                    <a:pt x="458" y="462"/>
                    <a:pt x="544" y="430"/>
                  </a:cubicBezTo>
                  <a:cubicBezTo>
                    <a:pt x="686" y="377"/>
                    <a:pt x="837" y="353"/>
                    <a:pt x="988" y="353"/>
                  </a:cubicBezTo>
                  <a:cubicBezTo>
                    <a:pt x="1017" y="353"/>
                    <a:pt x="1047" y="354"/>
                    <a:pt x="1076" y="356"/>
                  </a:cubicBezTo>
                  <a:cubicBezTo>
                    <a:pt x="1257" y="377"/>
                    <a:pt x="1438" y="430"/>
                    <a:pt x="1609" y="505"/>
                  </a:cubicBezTo>
                  <a:cubicBezTo>
                    <a:pt x="1790" y="590"/>
                    <a:pt x="1981" y="686"/>
                    <a:pt x="2152" y="792"/>
                  </a:cubicBezTo>
                  <a:cubicBezTo>
                    <a:pt x="2066" y="579"/>
                    <a:pt x="1928" y="398"/>
                    <a:pt x="1747" y="271"/>
                  </a:cubicBezTo>
                  <a:cubicBezTo>
                    <a:pt x="1566" y="122"/>
                    <a:pt x="1342" y="26"/>
                    <a:pt x="1108" y="4"/>
                  </a:cubicBezTo>
                  <a:cubicBezTo>
                    <a:pt x="1074" y="2"/>
                    <a:pt x="1040" y="0"/>
                    <a:pt x="1007"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77;p25">
              <a:extLst>
                <a:ext uri="{FF2B5EF4-FFF2-40B4-BE49-F238E27FC236}">
                  <a16:creationId xmlns:a16="http://schemas.microsoft.com/office/drawing/2014/main" id="{36C8A3D5-7B19-1545-9525-02BDFACF52AC}"/>
                </a:ext>
              </a:extLst>
            </p:cNvPr>
            <p:cNvSpPr/>
            <p:nvPr/>
          </p:nvSpPr>
          <p:spPr>
            <a:xfrm>
              <a:off x="3024100" y="2338400"/>
              <a:ext cx="53800" cy="19825"/>
            </a:xfrm>
            <a:custGeom>
              <a:avLst/>
              <a:gdLst/>
              <a:ahLst/>
              <a:cxnLst/>
              <a:rect l="l" t="t" r="r" b="b"/>
              <a:pathLst>
                <a:path w="2152" h="793" extrusionOk="0">
                  <a:moveTo>
                    <a:pt x="1003" y="0"/>
                  </a:moveTo>
                  <a:cubicBezTo>
                    <a:pt x="917" y="0"/>
                    <a:pt x="829" y="10"/>
                    <a:pt x="736" y="26"/>
                  </a:cubicBezTo>
                  <a:cubicBezTo>
                    <a:pt x="682" y="47"/>
                    <a:pt x="629" y="68"/>
                    <a:pt x="565" y="90"/>
                  </a:cubicBezTo>
                  <a:cubicBezTo>
                    <a:pt x="512" y="122"/>
                    <a:pt x="469" y="143"/>
                    <a:pt x="416" y="185"/>
                  </a:cubicBezTo>
                  <a:cubicBezTo>
                    <a:pt x="320" y="249"/>
                    <a:pt x="235" y="324"/>
                    <a:pt x="160" y="409"/>
                  </a:cubicBezTo>
                  <a:cubicBezTo>
                    <a:pt x="97" y="494"/>
                    <a:pt x="43" y="601"/>
                    <a:pt x="1" y="697"/>
                  </a:cubicBezTo>
                  <a:cubicBezTo>
                    <a:pt x="97" y="654"/>
                    <a:pt x="182" y="590"/>
                    <a:pt x="278" y="548"/>
                  </a:cubicBezTo>
                  <a:cubicBezTo>
                    <a:pt x="363" y="505"/>
                    <a:pt x="448" y="462"/>
                    <a:pt x="544" y="430"/>
                  </a:cubicBezTo>
                  <a:cubicBezTo>
                    <a:pt x="687" y="377"/>
                    <a:pt x="837" y="353"/>
                    <a:pt x="982" y="353"/>
                  </a:cubicBezTo>
                  <a:cubicBezTo>
                    <a:pt x="1010" y="353"/>
                    <a:pt x="1038" y="354"/>
                    <a:pt x="1066" y="356"/>
                  </a:cubicBezTo>
                  <a:cubicBezTo>
                    <a:pt x="1257" y="377"/>
                    <a:pt x="1428" y="430"/>
                    <a:pt x="1598" y="505"/>
                  </a:cubicBezTo>
                  <a:cubicBezTo>
                    <a:pt x="1779" y="579"/>
                    <a:pt x="1960" y="675"/>
                    <a:pt x="2152" y="792"/>
                  </a:cubicBezTo>
                  <a:cubicBezTo>
                    <a:pt x="2067" y="579"/>
                    <a:pt x="1928" y="398"/>
                    <a:pt x="1747" y="271"/>
                  </a:cubicBezTo>
                  <a:cubicBezTo>
                    <a:pt x="1566" y="122"/>
                    <a:pt x="1342" y="26"/>
                    <a:pt x="1098" y="4"/>
                  </a:cubicBezTo>
                  <a:cubicBezTo>
                    <a:pt x="1066" y="2"/>
                    <a:pt x="1035" y="0"/>
                    <a:pt x="1003"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78;p25">
              <a:extLst>
                <a:ext uri="{FF2B5EF4-FFF2-40B4-BE49-F238E27FC236}">
                  <a16:creationId xmlns:a16="http://schemas.microsoft.com/office/drawing/2014/main" id="{DA4D210D-8C55-C947-B275-81810604BA4F}"/>
                </a:ext>
              </a:extLst>
            </p:cNvPr>
            <p:cNvSpPr/>
            <p:nvPr/>
          </p:nvSpPr>
          <p:spPr>
            <a:xfrm>
              <a:off x="3039025" y="2376825"/>
              <a:ext cx="35700" cy="22400"/>
            </a:xfrm>
            <a:custGeom>
              <a:avLst/>
              <a:gdLst/>
              <a:ahLst/>
              <a:cxnLst/>
              <a:rect l="l" t="t" r="r" b="b"/>
              <a:pathLst>
                <a:path w="1428" h="896" extrusionOk="0">
                  <a:moveTo>
                    <a:pt x="703" y="1"/>
                  </a:moveTo>
                  <a:cubicBezTo>
                    <a:pt x="596" y="1"/>
                    <a:pt x="479" y="22"/>
                    <a:pt x="383" y="65"/>
                  </a:cubicBezTo>
                  <a:cubicBezTo>
                    <a:pt x="277" y="107"/>
                    <a:pt x="192" y="182"/>
                    <a:pt x="128" y="278"/>
                  </a:cubicBezTo>
                  <a:cubicBezTo>
                    <a:pt x="32" y="469"/>
                    <a:pt x="0" y="682"/>
                    <a:pt x="43" y="885"/>
                  </a:cubicBezTo>
                  <a:cubicBezTo>
                    <a:pt x="64" y="693"/>
                    <a:pt x="128" y="512"/>
                    <a:pt x="234" y="352"/>
                  </a:cubicBezTo>
                  <a:cubicBezTo>
                    <a:pt x="288" y="288"/>
                    <a:pt x="351" y="235"/>
                    <a:pt x="437" y="203"/>
                  </a:cubicBezTo>
                  <a:cubicBezTo>
                    <a:pt x="522" y="171"/>
                    <a:pt x="607" y="161"/>
                    <a:pt x="703" y="161"/>
                  </a:cubicBezTo>
                  <a:cubicBezTo>
                    <a:pt x="884" y="161"/>
                    <a:pt x="1054" y="235"/>
                    <a:pt x="1171" y="374"/>
                  </a:cubicBezTo>
                  <a:cubicBezTo>
                    <a:pt x="1289" y="523"/>
                    <a:pt x="1374" y="704"/>
                    <a:pt x="1416" y="895"/>
                  </a:cubicBezTo>
                  <a:cubicBezTo>
                    <a:pt x="1427" y="682"/>
                    <a:pt x="1374" y="480"/>
                    <a:pt x="1267" y="299"/>
                  </a:cubicBezTo>
                  <a:cubicBezTo>
                    <a:pt x="1139" y="118"/>
                    <a:pt x="927" y="1"/>
                    <a:pt x="703" y="1"/>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79;p25">
              <a:extLst>
                <a:ext uri="{FF2B5EF4-FFF2-40B4-BE49-F238E27FC236}">
                  <a16:creationId xmlns:a16="http://schemas.microsoft.com/office/drawing/2014/main" id="{F0E052C9-F94F-6E44-B591-A7D67DC0A956}"/>
                </a:ext>
              </a:extLst>
            </p:cNvPr>
            <p:cNvSpPr/>
            <p:nvPr/>
          </p:nvSpPr>
          <p:spPr>
            <a:xfrm>
              <a:off x="3135125" y="2375225"/>
              <a:ext cx="35950" cy="22400"/>
            </a:xfrm>
            <a:custGeom>
              <a:avLst/>
              <a:gdLst/>
              <a:ahLst/>
              <a:cxnLst/>
              <a:rect l="l" t="t" r="r" b="b"/>
              <a:pathLst>
                <a:path w="1438" h="896" extrusionOk="0">
                  <a:moveTo>
                    <a:pt x="703" y="1"/>
                  </a:moveTo>
                  <a:cubicBezTo>
                    <a:pt x="597" y="1"/>
                    <a:pt x="479" y="22"/>
                    <a:pt x="384" y="65"/>
                  </a:cubicBezTo>
                  <a:cubicBezTo>
                    <a:pt x="277" y="107"/>
                    <a:pt x="192" y="193"/>
                    <a:pt x="139" y="288"/>
                  </a:cubicBezTo>
                  <a:cubicBezTo>
                    <a:pt x="32" y="469"/>
                    <a:pt x="0" y="682"/>
                    <a:pt x="54" y="885"/>
                  </a:cubicBezTo>
                  <a:cubicBezTo>
                    <a:pt x="64" y="693"/>
                    <a:pt x="128" y="512"/>
                    <a:pt x="235" y="352"/>
                  </a:cubicBezTo>
                  <a:cubicBezTo>
                    <a:pt x="288" y="288"/>
                    <a:pt x="362" y="235"/>
                    <a:pt x="437" y="203"/>
                  </a:cubicBezTo>
                  <a:cubicBezTo>
                    <a:pt x="522" y="171"/>
                    <a:pt x="618" y="161"/>
                    <a:pt x="703" y="161"/>
                  </a:cubicBezTo>
                  <a:cubicBezTo>
                    <a:pt x="884" y="161"/>
                    <a:pt x="1055" y="235"/>
                    <a:pt x="1172" y="374"/>
                  </a:cubicBezTo>
                  <a:cubicBezTo>
                    <a:pt x="1289" y="533"/>
                    <a:pt x="1374" y="704"/>
                    <a:pt x="1427" y="895"/>
                  </a:cubicBezTo>
                  <a:cubicBezTo>
                    <a:pt x="1438" y="682"/>
                    <a:pt x="1385" y="469"/>
                    <a:pt x="1267" y="299"/>
                  </a:cubicBezTo>
                  <a:cubicBezTo>
                    <a:pt x="1140" y="107"/>
                    <a:pt x="927" y="1"/>
                    <a:pt x="703" y="1"/>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80;p25">
              <a:extLst>
                <a:ext uri="{FF2B5EF4-FFF2-40B4-BE49-F238E27FC236}">
                  <a16:creationId xmlns:a16="http://schemas.microsoft.com/office/drawing/2014/main" id="{74B15121-F075-FB42-8BF2-4BEC94E66F37}"/>
                </a:ext>
              </a:extLst>
            </p:cNvPr>
            <p:cNvSpPr/>
            <p:nvPr/>
          </p:nvSpPr>
          <p:spPr>
            <a:xfrm>
              <a:off x="3066425" y="2463625"/>
              <a:ext cx="81225" cy="14725"/>
            </a:xfrm>
            <a:custGeom>
              <a:avLst/>
              <a:gdLst/>
              <a:ahLst/>
              <a:cxnLst/>
              <a:rect l="l" t="t" r="r" b="b"/>
              <a:pathLst>
                <a:path w="3249" h="589" extrusionOk="0">
                  <a:moveTo>
                    <a:pt x="3249" y="0"/>
                  </a:moveTo>
                  <a:lnTo>
                    <a:pt x="1" y="43"/>
                  </a:lnTo>
                  <a:cubicBezTo>
                    <a:pt x="523" y="400"/>
                    <a:pt x="1132" y="589"/>
                    <a:pt x="1713" y="589"/>
                  </a:cubicBezTo>
                  <a:cubicBezTo>
                    <a:pt x="2293" y="589"/>
                    <a:pt x="2844" y="400"/>
                    <a:pt x="3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81;p25">
              <a:extLst>
                <a:ext uri="{FF2B5EF4-FFF2-40B4-BE49-F238E27FC236}">
                  <a16:creationId xmlns:a16="http://schemas.microsoft.com/office/drawing/2014/main" id="{1FE5D87D-3966-7B48-B2AF-E8DD48E07FE7}"/>
                </a:ext>
              </a:extLst>
            </p:cNvPr>
            <p:cNvSpPr/>
            <p:nvPr/>
          </p:nvSpPr>
          <p:spPr>
            <a:xfrm>
              <a:off x="2918150" y="2204425"/>
              <a:ext cx="198275" cy="229125"/>
            </a:xfrm>
            <a:custGeom>
              <a:avLst/>
              <a:gdLst/>
              <a:ahLst/>
              <a:cxnLst/>
              <a:rect l="l" t="t" r="r" b="b"/>
              <a:pathLst>
                <a:path w="7931" h="9165" extrusionOk="0">
                  <a:moveTo>
                    <a:pt x="5868" y="1"/>
                  </a:moveTo>
                  <a:cubicBezTo>
                    <a:pt x="5644" y="1"/>
                    <a:pt x="5389" y="23"/>
                    <a:pt x="5101" y="71"/>
                  </a:cubicBezTo>
                  <a:cubicBezTo>
                    <a:pt x="2173" y="550"/>
                    <a:pt x="2663" y="3628"/>
                    <a:pt x="1459" y="5033"/>
                  </a:cubicBezTo>
                  <a:cubicBezTo>
                    <a:pt x="1" y="6769"/>
                    <a:pt x="2492" y="9165"/>
                    <a:pt x="2492" y="9165"/>
                  </a:cubicBezTo>
                  <a:cubicBezTo>
                    <a:pt x="1651" y="7078"/>
                    <a:pt x="2972" y="6812"/>
                    <a:pt x="2972" y="6812"/>
                  </a:cubicBezTo>
                  <a:cubicBezTo>
                    <a:pt x="3094" y="6832"/>
                    <a:pt x="3205" y="6842"/>
                    <a:pt x="3307" y="6842"/>
                  </a:cubicBezTo>
                  <a:cubicBezTo>
                    <a:pt x="4720" y="6842"/>
                    <a:pt x="4244" y="4929"/>
                    <a:pt x="4611" y="3479"/>
                  </a:cubicBezTo>
                  <a:cubicBezTo>
                    <a:pt x="4870" y="2492"/>
                    <a:pt x="5976" y="2314"/>
                    <a:pt x="6741" y="2314"/>
                  </a:cubicBezTo>
                  <a:cubicBezTo>
                    <a:pt x="7174" y="2314"/>
                    <a:pt x="7497" y="2371"/>
                    <a:pt x="7497" y="2371"/>
                  </a:cubicBezTo>
                  <a:cubicBezTo>
                    <a:pt x="7497" y="1853"/>
                    <a:pt x="7930" y="1"/>
                    <a:pt x="5868" y="1"/>
                  </a:cubicBezTo>
                  <a:close/>
                </a:path>
              </a:pathLst>
            </a:custGeom>
            <a:solidFill>
              <a:srgbClr val="B6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82;p25">
              <a:extLst>
                <a:ext uri="{FF2B5EF4-FFF2-40B4-BE49-F238E27FC236}">
                  <a16:creationId xmlns:a16="http://schemas.microsoft.com/office/drawing/2014/main" id="{9488756D-FF74-1E45-ABE5-63B627CA9024}"/>
                </a:ext>
              </a:extLst>
            </p:cNvPr>
            <p:cNvSpPr/>
            <p:nvPr/>
          </p:nvSpPr>
          <p:spPr>
            <a:xfrm>
              <a:off x="2918150" y="2204425"/>
              <a:ext cx="198275" cy="229125"/>
            </a:xfrm>
            <a:custGeom>
              <a:avLst/>
              <a:gdLst/>
              <a:ahLst/>
              <a:cxnLst/>
              <a:rect l="l" t="t" r="r" b="b"/>
              <a:pathLst>
                <a:path w="7931" h="9165" extrusionOk="0">
                  <a:moveTo>
                    <a:pt x="5868" y="1"/>
                  </a:moveTo>
                  <a:cubicBezTo>
                    <a:pt x="5644" y="1"/>
                    <a:pt x="5389" y="23"/>
                    <a:pt x="5101" y="71"/>
                  </a:cubicBezTo>
                  <a:cubicBezTo>
                    <a:pt x="2173" y="550"/>
                    <a:pt x="2663" y="3628"/>
                    <a:pt x="1459" y="5033"/>
                  </a:cubicBezTo>
                  <a:cubicBezTo>
                    <a:pt x="1" y="6769"/>
                    <a:pt x="2492" y="9165"/>
                    <a:pt x="2492" y="9165"/>
                  </a:cubicBezTo>
                  <a:cubicBezTo>
                    <a:pt x="1651" y="7078"/>
                    <a:pt x="2972" y="6812"/>
                    <a:pt x="2972" y="6812"/>
                  </a:cubicBezTo>
                  <a:cubicBezTo>
                    <a:pt x="3094" y="6832"/>
                    <a:pt x="3205" y="6842"/>
                    <a:pt x="3307" y="6842"/>
                  </a:cubicBezTo>
                  <a:cubicBezTo>
                    <a:pt x="4720" y="6842"/>
                    <a:pt x="4244" y="4929"/>
                    <a:pt x="4611" y="3479"/>
                  </a:cubicBezTo>
                  <a:cubicBezTo>
                    <a:pt x="4870" y="2492"/>
                    <a:pt x="5976" y="2314"/>
                    <a:pt x="6741" y="2314"/>
                  </a:cubicBezTo>
                  <a:cubicBezTo>
                    <a:pt x="7174" y="2314"/>
                    <a:pt x="7497" y="2371"/>
                    <a:pt x="7497" y="2371"/>
                  </a:cubicBezTo>
                  <a:cubicBezTo>
                    <a:pt x="7497" y="1853"/>
                    <a:pt x="7930" y="1"/>
                    <a:pt x="5868" y="1"/>
                  </a:cubicBezTo>
                  <a:close/>
                </a:path>
              </a:pathLst>
            </a:custGeom>
            <a:solidFill>
              <a:srgbClr val="C44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83;p25">
              <a:extLst>
                <a:ext uri="{FF2B5EF4-FFF2-40B4-BE49-F238E27FC236}">
                  <a16:creationId xmlns:a16="http://schemas.microsoft.com/office/drawing/2014/main" id="{4D8A3690-88CD-5543-8D6D-B53F82A0E1E1}"/>
                </a:ext>
              </a:extLst>
            </p:cNvPr>
            <p:cNvSpPr/>
            <p:nvPr/>
          </p:nvSpPr>
          <p:spPr>
            <a:xfrm>
              <a:off x="3088900" y="2204425"/>
              <a:ext cx="198250" cy="229125"/>
            </a:xfrm>
            <a:custGeom>
              <a:avLst/>
              <a:gdLst/>
              <a:ahLst/>
              <a:cxnLst/>
              <a:rect l="l" t="t" r="r" b="b"/>
              <a:pathLst>
                <a:path w="7930" h="9165" extrusionOk="0">
                  <a:moveTo>
                    <a:pt x="2062" y="1"/>
                  </a:moveTo>
                  <a:cubicBezTo>
                    <a:pt x="0" y="1"/>
                    <a:pt x="433" y="1853"/>
                    <a:pt x="433" y="2371"/>
                  </a:cubicBezTo>
                  <a:cubicBezTo>
                    <a:pt x="433" y="2371"/>
                    <a:pt x="758" y="2314"/>
                    <a:pt x="1192" y="2314"/>
                  </a:cubicBezTo>
                  <a:cubicBezTo>
                    <a:pt x="1960" y="2314"/>
                    <a:pt x="3067" y="2492"/>
                    <a:pt x="3319" y="3479"/>
                  </a:cubicBezTo>
                  <a:cubicBezTo>
                    <a:pt x="3696" y="4929"/>
                    <a:pt x="3212" y="6842"/>
                    <a:pt x="4623" y="6842"/>
                  </a:cubicBezTo>
                  <a:cubicBezTo>
                    <a:pt x="4725" y="6842"/>
                    <a:pt x="4836" y="6832"/>
                    <a:pt x="4959" y="6812"/>
                  </a:cubicBezTo>
                  <a:cubicBezTo>
                    <a:pt x="4959" y="6812"/>
                    <a:pt x="6279" y="7078"/>
                    <a:pt x="5438" y="9165"/>
                  </a:cubicBezTo>
                  <a:cubicBezTo>
                    <a:pt x="5438" y="9165"/>
                    <a:pt x="7930" y="6769"/>
                    <a:pt x="6471" y="5033"/>
                  </a:cubicBezTo>
                  <a:cubicBezTo>
                    <a:pt x="5268" y="3628"/>
                    <a:pt x="5757" y="550"/>
                    <a:pt x="2829" y="71"/>
                  </a:cubicBezTo>
                  <a:cubicBezTo>
                    <a:pt x="2541" y="23"/>
                    <a:pt x="2287" y="1"/>
                    <a:pt x="2062" y="1"/>
                  </a:cubicBezTo>
                  <a:close/>
                </a:path>
              </a:pathLst>
            </a:custGeom>
            <a:solidFill>
              <a:srgbClr val="C44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84;p25">
              <a:extLst>
                <a:ext uri="{FF2B5EF4-FFF2-40B4-BE49-F238E27FC236}">
                  <a16:creationId xmlns:a16="http://schemas.microsoft.com/office/drawing/2014/main" id="{41FFDFCF-0D89-3349-BED8-84EEEA483A93}"/>
                </a:ext>
              </a:extLst>
            </p:cNvPr>
            <p:cNvSpPr/>
            <p:nvPr/>
          </p:nvSpPr>
          <p:spPr>
            <a:xfrm>
              <a:off x="3098650" y="2254600"/>
              <a:ext cx="124875" cy="145425"/>
            </a:xfrm>
            <a:custGeom>
              <a:avLst/>
              <a:gdLst/>
              <a:ahLst/>
              <a:cxnLst/>
              <a:rect l="l" t="t" r="r" b="b"/>
              <a:pathLst>
                <a:path w="4995" h="5817" extrusionOk="0">
                  <a:moveTo>
                    <a:pt x="132" y="0"/>
                  </a:moveTo>
                  <a:cubicBezTo>
                    <a:pt x="88" y="0"/>
                    <a:pt x="44" y="1"/>
                    <a:pt x="0" y="2"/>
                  </a:cubicBezTo>
                  <a:lnTo>
                    <a:pt x="22" y="353"/>
                  </a:lnTo>
                  <a:cubicBezTo>
                    <a:pt x="331" y="353"/>
                    <a:pt x="639" y="375"/>
                    <a:pt x="948" y="428"/>
                  </a:cubicBezTo>
                  <a:cubicBezTo>
                    <a:pt x="1257" y="471"/>
                    <a:pt x="1555" y="566"/>
                    <a:pt x="1843" y="684"/>
                  </a:cubicBezTo>
                  <a:cubicBezTo>
                    <a:pt x="2109" y="801"/>
                    <a:pt x="2343" y="982"/>
                    <a:pt x="2524" y="1216"/>
                  </a:cubicBezTo>
                  <a:cubicBezTo>
                    <a:pt x="2599" y="1344"/>
                    <a:pt x="2663" y="1472"/>
                    <a:pt x="2695" y="1621"/>
                  </a:cubicBezTo>
                  <a:cubicBezTo>
                    <a:pt x="2726" y="1770"/>
                    <a:pt x="2748" y="1919"/>
                    <a:pt x="2758" y="2079"/>
                  </a:cubicBezTo>
                  <a:cubicBezTo>
                    <a:pt x="2822" y="2707"/>
                    <a:pt x="2769" y="3356"/>
                    <a:pt x="2833" y="4027"/>
                  </a:cubicBezTo>
                  <a:cubicBezTo>
                    <a:pt x="2854" y="4187"/>
                    <a:pt x="2886" y="4357"/>
                    <a:pt x="2939" y="4517"/>
                  </a:cubicBezTo>
                  <a:cubicBezTo>
                    <a:pt x="3003" y="4688"/>
                    <a:pt x="3099" y="4837"/>
                    <a:pt x="3227" y="4954"/>
                  </a:cubicBezTo>
                  <a:cubicBezTo>
                    <a:pt x="3365" y="5071"/>
                    <a:pt x="3515" y="5145"/>
                    <a:pt x="3685" y="5167"/>
                  </a:cubicBezTo>
                  <a:cubicBezTo>
                    <a:pt x="3770" y="5177"/>
                    <a:pt x="3855" y="5183"/>
                    <a:pt x="3939" y="5183"/>
                  </a:cubicBezTo>
                  <a:cubicBezTo>
                    <a:pt x="4023" y="5183"/>
                    <a:pt x="4106" y="5177"/>
                    <a:pt x="4185" y="5167"/>
                  </a:cubicBezTo>
                  <a:cubicBezTo>
                    <a:pt x="4377" y="5177"/>
                    <a:pt x="4558" y="5241"/>
                    <a:pt x="4718" y="5337"/>
                  </a:cubicBezTo>
                  <a:cubicBezTo>
                    <a:pt x="4888" y="5444"/>
                    <a:pt x="4984" y="5625"/>
                    <a:pt x="4984" y="5816"/>
                  </a:cubicBezTo>
                  <a:cubicBezTo>
                    <a:pt x="4995" y="5720"/>
                    <a:pt x="4973" y="5625"/>
                    <a:pt x="4931" y="5529"/>
                  </a:cubicBezTo>
                  <a:cubicBezTo>
                    <a:pt x="4888" y="5444"/>
                    <a:pt x="4835" y="5358"/>
                    <a:pt x="4750" y="5305"/>
                  </a:cubicBezTo>
                  <a:cubicBezTo>
                    <a:pt x="4675" y="5241"/>
                    <a:pt x="4590" y="5188"/>
                    <a:pt x="4494" y="5156"/>
                  </a:cubicBezTo>
                  <a:cubicBezTo>
                    <a:pt x="4398" y="5124"/>
                    <a:pt x="4303" y="5092"/>
                    <a:pt x="4207" y="5082"/>
                  </a:cubicBezTo>
                  <a:lnTo>
                    <a:pt x="4196" y="5082"/>
                  </a:lnTo>
                  <a:cubicBezTo>
                    <a:pt x="4168" y="5082"/>
                    <a:pt x="4140" y="5083"/>
                    <a:pt x="4111" y="5083"/>
                  </a:cubicBezTo>
                  <a:cubicBezTo>
                    <a:pt x="3826" y="5083"/>
                    <a:pt x="3527" y="5030"/>
                    <a:pt x="3333" y="4837"/>
                  </a:cubicBezTo>
                  <a:cubicBezTo>
                    <a:pt x="3120" y="4634"/>
                    <a:pt x="3057" y="4315"/>
                    <a:pt x="3035" y="4006"/>
                  </a:cubicBezTo>
                  <a:cubicBezTo>
                    <a:pt x="2993" y="3367"/>
                    <a:pt x="3089" y="2718"/>
                    <a:pt x="3046" y="2057"/>
                  </a:cubicBezTo>
                  <a:cubicBezTo>
                    <a:pt x="3046" y="1887"/>
                    <a:pt x="3025" y="1717"/>
                    <a:pt x="2993" y="1546"/>
                  </a:cubicBezTo>
                  <a:cubicBezTo>
                    <a:pt x="2950" y="1376"/>
                    <a:pt x="2886" y="1205"/>
                    <a:pt x="2790" y="1046"/>
                  </a:cubicBezTo>
                  <a:cubicBezTo>
                    <a:pt x="2588" y="747"/>
                    <a:pt x="2311" y="524"/>
                    <a:pt x="1981" y="375"/>
                  </a:cubicBezTo>
                  <a:cubicBezTo>
                    <a:pt x="1672" y="236"/>
                    <a:pt x="1342" y="130"/>
                    <a:pt x="1012" y="77"/>
                  </a:cubicBezTo>
                  <a:cubicBezTo>
                    <a:pt x="725" y="30"/>
                    <a:pt x="429" y="0"/>
                    <a:pt x="132" y="0"/>
                  </a:cubicBezTo>
                  <a:close/>
                </a:path>
              </a:pathLst>
            </a:custGeom>
            <a:solidFill>
              <a:srgbClr val="C15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385;p25">
            <a:extLst>
              <a:ext uri="{FF2B5EF4-FFF2-40B4-BE49-F238E27FC236}">
                <a16:creationId xmlns:a16="http://schemas.microsoft.com/office/drawing/2014/main" id="{01425568-6C62-A149-AFF8-CB4B19FEA520}"/>
              </a:ext>
            </a:extLst>
          </p:cNvPr>
          <p:cNvGrpSpPr/>
          <p:nvPr/>
        </p:nvGrpSpPr>
        <p:grpSpPr>
          <a:xfrm>
            <a:off x="7115041" y="3669035"/>
            <a:ext cx="619628" cy="822965"/>
            <a:chOff x="5723850" y="2801025"/>
            <a:chExt cx="508225" cy="666800"/>
          </a:xfrm>
        </p:grpSpPr>
        <p:sp>
          <p:nvSpPr>
            <p:cNvPr id="155" name="Google Shape;386;p25">
              <a:extLst>
                <a:ext uri="{FF2B5EF4-FFF2-40B4-BE49-F238E27FC236}">
                  <a16:creationId xmlns:a16="http://schemas.microsoft.com/office/drawing/2014/main" id="{57D266A8-ED70-4A49-8861-27683401828F}"/>
                </a:ext>
              </a:extLst>
            </p:cNvPr>
            <p:cNvSpPr/>
            <p:nvPr/>
          </p:nvSpPr>
          <p:spPr>
            <a:xfrm>
              <a:off x="5723850" y="3188000"/>
              <a:ext cx="504500" cy="279550"/>
            </a:xfrm>
            <a:custGeom>
              <a:avLst/>
              <a:gdLst/>
              <a:ahLst/>
              <a:cxnLst/>
              <a:rect l="l" t="t" r="r" b="b"/>
              <a:pathLst>
                <a:path w="20180" h="11182" extrusionOk="0">
                  <a:moveTo>
                    <a:pt x="8306" y="0"/>
                  </a:moveTo>
                  <a:cubicBezTo>
                    <a:pt x="8306" y="0"/>
                    <a:pt x="8658" y="2620"/>
                    <a:pt x="7572" y="3419"/>
                  </a:cubicBezTo>
                  <a:cubicBezTo>
                    <a:pt x="6720" y="4026"/>
                    <a:pt x="1885" y="5048"/>
                    <a:pt x="1086" y="7178"/>
                  </a:cubicBezTo>
                  <a:cubicBezTo>
                    <a:pt x="607" y="8477"/>
                    <a:pt x="245" y="9818"/>
                    <a:pt x="0" y="11181"/>
                  </a:cubicBezTo>
                  <a:lnTo>
                    <a:pt x="20180" y="11181"/>
                  </a:lnTo>
                  <a:cubicBezTo>
                    <a:pt x="19935" y="9818"/>
                    <a:pt x="19573" y="8477"/>
                    <a:pt x="19094" y="7178"/>
                  </a:cubicBezTo>
                  <a:cubicBezTo>
                    <a:pt x="18306" y="5048"/>
                    <a:pt x="13460" y="4026"/>
                    <a:pt x="12619" y="3419"/>
                  </a:cubicBezTo>
                  <a:cubicBezTo>
                    <a:pt x="11522" y="2620"/>
                    <a:pt x="11874" y="0"/>
                    <a:pt x="11874" y="0"/>
                  </a:cubicBezTo>
                  <a:lnTo>
                    <a:pt x="11874" y="0"/>
                  </a:lnTo>
                  <a:lnTo>
                    <a:pt x="10095" y="43"/>
                  </a:lnTo>
                  <a:lnTo>
                    <a:pt x="8306" y="0"/>
                  </a:lnTo>
                  <a:close/>
                </a:path>
              </a:pathLst>
            </a:custGeom>
            <a:solidFill>
              <a:srgbClr val="C44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87;p25">
              <a:extLst>
                <a:ext uri="{FF2B5EF4-FFF2-40B4-BE49-F238E27FC236}">
                  <a16:creationId xmlns:a16="http://schemas.microsoft.com/office/drawing/2014/main" id="{9768D47E-92BE-E244-87B3-07651DF3F08F}"/>
                </a:ext>
              </a:extLst>
            </p:cNvPr>
            <p:cNvSpPr/>
            <p:nvPr/>
          </p:nvSpPr>
          <p:spPr>
            <a:xfrm>
              <a:off x="5923250" y="3188000"/>
              <a:ext cx="97450" cy="73225"/>
            </a:xfrm>
            <a:custGeom>
              <a:avLst/>
              <a:gdLst/>
              <a:ahLst/>
              <a:cxnLst/>
              <a:rect l="l" t="t" r="r" b="b"/>
              <a:pathLst>
                <a:path w="3898" h="2929" extrusionOk="0">
                  <a:moveTo>
                    <a:pt x="330" y="0"/>
                  </a:moveTo>
                  <a:lnTo>
                    <a:pt x="330" y="0"/>
                  </a:lnTo>
                  <a:cubicBezTo>
                    <a:pt x="330" y="0"/>
                    <a:pt x="586" y="1864"/>
                    <a:pt x="0" y="2929"/>
                  </a:cubicBezTo>
                  <a:cubicBezTo>
                    <a:pt x="841" y="2844"/>
                    <a:pt x="1672" y="2673"/>
                    <a:pt x="2396" y="2258"/>
                  </a:cubicBezTo>
                  <a:cubicBezTo>
                    <a:pt x="2918" y="1970"/>
                    <a:pt x="3408" y="1619"/>
                    <a:pt x="3844" y="1225"/>
                  </a:cubicBezTo>
                  <a:cubicBezTo>
                    <a:pt x="3834" y="810"/>
                    <a:pt x="3844" y="405"/>
                    <a:pt x="3898" y="0"/>
                  </a:cubicBezTo>
                  <a:lnTo>
                    <a:pt x="3898" y="0"/>
                  </a:lnTo>
                  <a:lnTo>
                    <a:pt x="2119" y="43"/>
                  </a:lnTo>
                  <a:lnTo>
                    <a:pt x="330" y="0"/>
                  </a:lnTo>
                  <a:close/>
                </a:path>
              </a:pathLst>
            </a:custGeom>
            <a:solidFill>
              <a:srgbClr val="BA2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88;p25">
              <a:extLst>
                <a:ext uri="{FF2B5EF4-FFF2-40B4-BE49-F238E27FC236}">
                  <a16:creationId xmlns:a16="http://schemas.microsoft.com/office/drawing/2014/main" id="{177AB948-A9E8-EE44-96D5-D719E0EE69D6}"/>
                </a:ext>
              </a:extLst>
            </p:cNvPr>
            <p:cNvSpPr/>
            <p:nvPr/>
          </p:nvSpPr>
          <p:spPr>
            <a:xfrm>
              <a:off x="5723850" y="3318700"/>
              <a:ext cx="508225" cy="149125"/>
            </a:xfrm>
            <a:custGeom>
              <a:avLst/>
              <a:gdLst/>
              <a:ahLst/>
              <a:cxnLst/>
              <a:rect l="l" t="t" r="r" b="b"/>
              <a:pathLst>
                <a:path w="20329" h="5965" extrusionOk="0">
                  <a:moveTo>
                    <a:pt x="3195" y="1"/>
                  </a:moveTo>
                  <a:cubicBezTo>
                    <a:pt x="2215" y="512"/>
                    <a:pt x="1385" y="1140"/>
                    <a:pt x="1097" y="1928"/>
                  </a:cubicBezTo>
                  <a:cubicBezTo>
                    <a:pt x="618" y="3238"/>
                    <a:pt x="245" y="4580"/>
                    <a:pt x="0" y="5964"/>
                  </a:cubicBezTo>
                  <a:lnTo>
                    <a:pt x="20329" y="5964"/>
                  </a:lnTo>
                  <a:cubicBezTo>
                    <a:pt x="20084" y="4580"/>
                    <a:pt x="19722" y="3238"/>
                    <a:pt x="19243" y="1928"/>
                  </a:cubicBezTo>
                  <a:cubicBezTo>
                    <a:pt x="18944" y="1140"/>
                    <a:pt x="18125" y="512"/>
                    <a:pt x="17145" y="1"/>
                  </a:cubicBezTo>
                  <a:cubicBezTo>
                    <a:pt x="15398" y="1193"/>
                    <a:pt x="12917" y="1939"/>
                    <a:pt x="10170" y="1939"/>
                  </a:cubicBezTo>
                  <a:cubicBezTo>
                    <a:pt x="7422" y="1939"/>
                    <a:pt x="4941" y="1183"/>
                    <a:pt x="31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89;p25">
              <a:extLst>
                <a:ext uri="{FF2B5EF4-FFF2-40B4-BE49-F238E27FC236}">
                  <a16:creationId xmlns:a16="http://schemas.microsoft.com/office/drawing/2014/main" id="{6942AB9D-FDBA-944A-AA19-E48DA41F6E97}"/>
                </a:ext>
              </a:extLst>
            </p:cNvPr>
            <p:cNvSpPr/>
            <p:nvPr/>
          </p:nvSpPr>
          <p:spPr>
            <a:xfrm>
              <a:off x="5730500" y="3448625"/>
              <a:ext cx="498650" cy="2950"/>
            </a:xfrm>
            <a:custGeom>
              <a:avLst/>
              <a:gdLst/>
              <a:ahLst/>
              <a:cxnLst/>
              <a:rect l="l" t="t" r="r" b="b"/>
              <a:pathLst>
                <a:path w="19946" h="118" extrusionOk="0">
                  <a:moveTo>
                    <a:pt x="0" y="0"/>
                  </a:moveTo>
                  <a:lnTo>
                    <a:pt x="0" y="118"/>
                  </a:lnTo>
                  <a:lnTo>
                    <a:pt x="19946" y="118"/>
                  </a:lnTo>
                  <a:cubicBezTo>
                    <a:pt x="19935" y="75"/>
                    <a:pt x="19924" y="43"/>
                    <a:pt x="199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90;p25">
              <a:extLst>
                <a:ext uri="{FF2B5EF4-FFF2-40B4-BE49-F238E27FC236}">
                  <a16:creationId xmlns:a16="http://schemas.microsoft.com/office/drawing/2014/main" id="{20151434-C97F-0145-A0D9-A200D92EE96B}"/>
                </a:ext>
              </a:extLst>
            </p:cNvPr>
            <p:cNvSpPr/>
            <p:nvPr/>
          </p:nvSpPr>
          <p:spPr>
            <a:xfrm>
              <a:off x="5739550" y="3399100"/>
              <a:ext cx="477100" cy="2950"/>
            </a:xfrm>
            <a:custGeom>
              <a:avLst/>
              <a:gdLst/>
              <a:ahLst/>
              <a:cxnLst/>
              <a:rect l="l" t="t" r="r" b="b"/>
              <a:pathLst>
                <a:path w="19084" h="118" extrusionOk="0">
                  <a:moveTo>
                    <a:pt x="32" y="1"/>
                  </a:moveTo>
                  <a:cubicBezTo>
                    <a:pt x="22" y="43"/>
                    <a:pt x="11" y="75"/>
                    <a:pt x="1" y="118"/>
                  </a:cubicBezTo>
                  <a:lnTo>
                    <a:pt x="19083" y="118"/>
                  </a:lnTo>
                  <a:cubicBezTo>
                    <a:pt x="19073" y="75"/>
                    <a:pt x="19062" y="43"/>
                    <a:pt x="19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91;p25">
              <a:extLst>
                <a:ext uri="{FF2B5EF4-FFF2-40B4-BE49-F238E27FC236}">
                  <a16:creationId xmlns:a16="http://schemas.microsoft.com/office/drawing/2014/main" id="{339CE27B-6B37-8942-97FB-5034B47FA628}"/>
                </a:ext>
              </a:extLst>
            </p:cNvPr>
            <p:cNvSpPr/>
            <p:nvPr/>
          </p:nvSpPr>
          <p:spPr>
            <a:xfrm>
              <a:off x="5761650" y="3346650"/>
              <a:ext cx="105975" cy="2975"/>
            </a:xfrm>
            <a:custGeom>
              <a:avLst/>
              <a:gdLst/>
              <a:ahLst/>
              <a:cxnLst/>
              <a:rect l="l" t="t" r="r" b="b"/>
              <a:pathLst>
                <a:path w="4239" h="119" extrusionOk="0">
                  <a:moveTo>
                    <a:pt x="107" y="1"/>
                  </a:moveTo>
                  <a:cubicBezTo>
                    <a:pt x="64" y="33"/>
                    <a:pt x="32" y="75"/>
                    <a:pt x="0" y="118"/>
                  </a:cubicBezTo>
                  <a:lnTo>
                    <a:pt x="4239" y="118"/>
                  </a:lnTo>
                  <a:cubicBezTo>
                    <a:pt x="4121" y="75"/>
                    <a:pt x="4004" y="33"/>
                    <a:pt x="38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92;p25">
              <a:extLst>
                <a:ext uri="{FF2B5EF4-FFF2-40B4-BE49-F238E27FC236}">
                  <a16:creationId xmlns:a16="http://schemas.microsoft.com/office/drawing/2014/main" id="{15DE62E9-D899-A34A-B7AF-90924DC0D06F}"/>
                </a:ext>
              </a:extLst>
            </p:cNvPr>
            <p:cNvSpPr/>
            <p:nvPr/>
          </p:nvSpPr>
          <p:spPr>
            <a:xfrm>
              <a:off x="6088300" y="3346650"/>
              <a:ext cx="105975" cy="2975"/>
            </a:xfrm>
            <a:custGeom>
              <a:avLst/>
              <a:gdLst/>
              <a:ahLst/>
              <a:cxnLst/>
              <a:rect l="l" t="t" r="r" b="b"/>
              <a:pathLst>
                <a:path w="4239" h="119" extrusionOk="0">
                  <a:moveTo>
                    <a:pt x="341" y="1"/>
                  </a:moveTo>
                  <a:cubicBezTo>
                    <a:pt x="235" y="33"/>
                    <a:pt x="118" y="75"/>
                    <a:pt x="0" y="118"/>
                  </a:cubicBezTo>
                  <a:lnTo>
                    <a:pt x="4239" y="118"/>
                  </a:lnTo>
                  <a:cubicBezTo>
                    <a:pt x="4207" y="75"/>
                    <a:pt x="4175" y="33"/>
                    <a:pt x="4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93;p25">
              <a:extLst>
                <a:ext uri="{FF2B5EF4-FFF2-40B4-BE49-F238E27FC236}">
                  <a16:creationId xmlns:a16="http://schemas.microsoft.com/office/drawing/2014/main" id="{67AB0850-4A0D-B24B-B332-F51769835AD7}"/>
                </a:ext>
              </a:extLst>
            </p:cNvPr>
            <p:cNvSpPr/>
            <p:nvPr/>
          </p:nvSpPr>
          <p:spPr>
            <a:xfrm>
              <a:off x="5856425" y="3068325"/>
              <a:ext cx="52200" cy="59900"/>
            </a:xfrm>
            <a:custGeom>
              <a:avLst/>
              <a:gdLst/>
              <a:ahLst/>
              <a:cxnLst/>
              <a:rect l="l" t="t" r="r" b="b"/>
              <a:pathLst>
                <a:path w="2088" h="2396" extrusionOk="0">
                  <a:moveTo>
                    <a:pt x="1010" y="1"/>
                  </a:moveTo>
                  <a:cubicBezTo>
                    <a:pt x="884" y="1"/>
                    <a:pt x="789" y="31"/>
                    <a:pt x="767" y="38"/>
                  </a:cubicBezTo>
                  <a:cubicBezTo>
                    <a:pt x="703" y="59"/>
                    <a:pt x="0" y="145"/>
                    <a:pt x="117" y="1071"/>
                  </a:cubicBezTo>
                  <a:cubicBezTo>
                    <a:pt x="221" y="1900"/>
                    <a:pt x="658" y="2396"/>
                    <a:pt x="1112" y="2396"/>
                  </a:cubicBezTo>
                  <a:cubicBezTo>
                    <a:pt x="1171" y="2396"/>
                    <a:pt x="1230" y="2387"/>
                    <a:pt x="1289" y="2370"/>
                  </a:cubicBezTo>
                  <a:cubicBezTo>
                    <a:pt x="1811" y="2285"/>
                    <a:pt x="2088" y="1603"/>
                    <a:pt x="1800" y="698"/>
                  </a:cubicBezTo>
                  <a:cubicBezTo>
                    <a:pt x="1611" y="110"/>
                    <a:pt x="1252" y="1"/>
                    <a:pt x="1010" y="1"/>
                  </a:cubicBezTo>
                  <a:close/>
                </a:path>
              </a:pathLst>
            </a:custGeom>
            <a:solidFill>
              <a:srgbClr val="BA2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94;p25">
              <a:extLst>
                <a:ext uri="{FF2B5EF4-FFF2-40B4-BE49-F238E27FC236}">
                  <a16:creationId xmlns:a16="http://schemas.microsoft.com/office/drawing/2014/main" id="{B04E654A-2002-4742-B284-2890FBBFFD28}"/>
                </a:ext>
              </a:extLst>
            </p:cNvPr>
            <p:cNvSpPr/>
            <p:nvPr/>
          </p:nvSpPr>
          <p:spPr>
            <a:xfrm>
              <a:off x="6041450" y="3068325"/>
              <a:ext cx="52200" cy="59900"/>
            </a:xfrm>
            <a:custGeom>
              <a:avLst/>
              <a:gdLst/>
              <a:ahLst/>
              <a:cxnLst/>
              <a:rect l="l" t="t" r="r" b="b"/>
              <a:pathLst>
                <a:path w="2088" h="2396" extrusionOk="0">
                  <a:moveTo>
                    <a:pt x="1078" y="1"/>
                  </a:moveTo>
                  <a:cubicBezTo>
                    <a:pt x="836" y="1"/>
                    <a:pt x="477" y="110"/>
                    <a:pt x="288" y="698"/>
                  </a:cubicBezTo>
                  <a:cubicBezTo>
                    <a:pt x="0" y="1603"/>
                    <a:pt x="277" y="2285"/>
                    <a:pt x="799" y="2370"/>
                  </a:cubicBezTo>
                  <a:cubicBezTo>
                    <a:pt x="857" y="2387"/>
                    <a:pt x="915" y="2396"/>
                    <a:pt x="973" y="2396"/>
                  </a:cubicBezTo>
                  <a:cubicBezTo>
                    <a:pt x="1419" y="2396"/>
                    <a:pt x="1857" y="1900"/>
                    <a:pt x="1970" y="1071"/>
                  </a:cubicBezTo>
                  <a:cubicBezTo>
                    <a:pt x="2087" y="145"/>
                    <a:pt x="1385" y="59"/>
                    <a:pt x="1321" y="38"/>
                  </a:cubicBezTo>
                  <a:cubicBezTo>
                    <a:pt x="1299" y="31"/>
                    <a:pt x="1204" y="1"/>
                    <a:pt x="1078" y="1"/>
                  </a:cubicBezTo>
                  <a:close/>
                </a:path>
              </a:pathLst>
            </a:custGeom>
            <a:solidFill>
              <a:srgbClr val="BA2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95;p25">
              <a:extLst>
                <a:ext uri="{FF2B5EF4-FFF2-40B4-BE49-F238E27FC236}">
                  <a16:creationId xmlns:a16="http://schemas.microsoft.com/office/drawing/2014/main" id="{F70938FE-07E8-3E49-9DD9-75479DEE39C8}"/>
                </a:ext>
              </a:extLst>
            </p:cNvPr>
            <p:cNvSpPr/>
            <p:nvPr/>
          </p:nvSpPr>
          <p:spPr>
            <a:xfrm>
              <a:off x="5874225" y="2958750"/>
              <a:ext cx="198150" cy="251225"/>
            </a:xfrm>
            <a:custGeom>
              <a:avLst/>
              <a:gdLst/>
              <a:ahLst/>
              <a:cxnLst/>
              <a:rect l="l" t="t" r="r" b="b"/>
              <a:pathLst>
                <a:path w="7926" h="10049" extrusionOk="0">
                  <a:moveTo>
                    <a:pt x="3705" y="0"/>
                  </a:moveTo>
                  <a:cubicBezTo>
                    <a:pt x="2906" y="0"/>
                    <a:pt x="656" y="307"/>
                    <a:pt x="353" y="3676"/>
                  </a:cubicBezTo>
                  <a:cubicBezTo>
                    <a:pt x="1" y="7514"/>
                    <a:pt x="1659" y="10049"/>
                    <a:pt x="3793" y="10049"/>
                  </a:cubicBezTo>
                  <a:cubicBezTo>
                    <a:pt x="3849" y="10049"/>
                    <a:pt x="3906" y="10047"/>
                    <a:pt x="3963" y="10044"/>
                  </a:cubicBezTo>
                  <a:cubicBezTo>
                    <a:pt x="4020" y="10047"/>
                    <a:pt x="4077" y="10049"/>
                    <a:pt x="4133" y="10049"/>
                  </a:cubicBezTo>
                  <a:cubicBezTo>
                    <a:pt x="6267" y="10049"/>
                    <a:pt x="7926" y="7514"/>
                    <a:pt x="7573" y="3676"/>
                  </a:cubicBezTo>
                  <a:cubicBezTo>
                    <a:pt x="7261" y="307"/>
                    <a:pt x="5010" y="0"/>
                    <a:pt x="4218" y="0"/>
                  </a:cubicBezTo>
                  <a:cubicBezTo>
                    <a:pt x="4091" y="0"/>
                    <a:pt x="4001" y="8"/>
                    <a:pt x="3963" y="12"/>
                  </a:cubicBezTo>
                  <a:cubicBezTo>
                    <a:pt x="3924" y="8"/>
                    <a:pt x="3833" y="0"/>
                    <a:pt x="3705" y="0"/>
                  </a:cubicBezTo>
                  <a:close/>
                </a:path>
              </a:pathLst>
            </a:custGeom>
            <a:solidFill>
              <a:srgbClr val="C44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96;p25">
              <a:extLst>
                <a:ext uri="{FF2B5EF4-FFF2-40B4-BE49-F238E27FC236}">
                  <a16:creationId xmlns:a16="http://schemas.microsoft.com/office/drawing/2014/main" id="{DB9F8343-0BDC-D741-A8FD-3553D9F335E1}"/>
                </a:ext>
              </a:extLst>
            </p:cNvPr>
            <p:cNvSpPr/>
            <p:nvPr/>
          </p:nvSpPr>
          <p:spPr>
            <a:xfrm>
              <a:off x="5978075" y="3084175"/>
              <a:ext cx="12800" cy="49275"/>
            </a:xfrm>
            <a:custGeom>
              <a:avLst/>
              <a:gdLst/>
              <a:ahLst/>
              <a:cxnLst/>
              <a:rect l="l" t="t" r="r" b="b"/>
              <a:pathLst>
                <a:path w="512" h="1971" extrusionOk="0">
                  <a:moveTo>
                    <a:pt x="235" y="0"/>
                  </a:moveTo>
                  <a:cubicBezTo>
                    <a:pt x="224" y="256"/>
                    <a:pt x="235" y="522"/>
                    <a:pt x="267" y="778"/>
                  </a:cubicBezTo>
                  <a:cubicBezTo>
                    <a:pt x="298" y="1035"/>
                    <a:pt x="339" y="1281"/>
                    <a:pt x="380" y="1528"/>
                  </a:cubicBezTo>
                  <a:lnTo>
                    <a:pt x="380" y="1528"/>
                  </a:lnTo>
                  <a:cubicBezTo>
                    <a:pt x="316" y="1594"/>
                    <a:pt x="258" y="1661"/>
                    <a:pt x="193" y="1736"/>
                  </a:cubicBezTo>
                  <a:cubicBezTo>
                    <a:pt x="129" y="1811"/>
                    <a:pt x="65" y="1885"/>
                    <a:pt x="1" y="1970"/>
                  </a:cubicBezTo>
                  <a:cubicBezTo>
                    <a:pt x="86" y="1917"/>
                    <a:pt x="171" y="1853"/>
                    <a:pt x="246" y="1789"/>
                  </a:cubicBezTo>
                  <a:cubicBezTo>
                    <a:pt x="331" y="1725"/>
                    <a:pt x="406" y="1662"/>
                    <a:pt x="491" y="1587"/>
                  </a:cubicBezTo>
                  <a:lnTo>
                    <a:pt x="512" y="1576"/>
                  </a:lnTo>
                  <a:lnTo>
                    <a:pt x="512" y="1544"/>
                  </a:lnTo>
                  <a:cubicBezTo>
                    <a:pt x="491" y="1278"/>
                    <a:pt x="459" y="1023"/>
                    <a:pt x="406" y="767"/>
                  </a:cubicBezTo>
                  <a:cubicBezTo>
                    <a:pt x="363" y="501"/>
                    <a:pt x="310" y="245"/>
                    <a:pt x="235" y="0"/>
                  </a:cubicBezTo>
                  <a:close/>
                </a:path>
              </a:pathLst>
            </a:custGeom>
            <a:solidFill>
              <a:srgbClr val="BA2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97;p25">
              <a:extLst>
                <a:ext uri="{FF2B5EF4-FFF2-40B4-BE49-F238E27FC236}">
                  <a16:creationId xmlns:a16="http://schemas.microsoft.com/office/drawing/2014/main" id="{22613175-D164-0445-A8D3-D50883F5C35B}"/>
                </a:ext>
              </a:extLst>
            </p:cNvPr>
            <p:cNvSpPr/>
            <p:nvPr/>
          </p:nvSpPr>
          <p:spPr>
            <a:xfrm>
              <a:off x="5930175" y="3147275"/>
              <a:ext cx="88400" cy="15425"/>
            </a:xfrm>
            <a:custGeom>
              <a:avLst/>
              <a:gdLst/>
              <a:ahLst/>
              <a:cxnLst/>
              <a:rect l="l" t="t" r="r" b="b"/>
              <a:pathLst>
                <a:path w="3536" h="617" extrusionOk="0">
                  <a:moveTo>
                    <a:pt x="3535" y="0"/>
                  </a:moveTo>
                  <a:lnTo>
                    <a:pt x="0" y="21"/>
                  </a:lnTo>
                  <a:cubicBezTo>
                    <a:pt x="699" y="467"/>
                    <a:pt x="1322" y="617"/>
                    <a:pt x="1842" y="617"/>
                  </a:cubicBezTo>
                  <a:cubicBezTo>
                    <a:pt x="2899" y="617"/>
                    <a:pt x="3535" y="0"/>
                    <a:pt x="3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98;p25">
              <a:extLst>
                <a:ext uri="{FF2B5EF4-FFF2-40B4-BE49-F238E27FC236}">
                  <a16:creationId xmlns:a16="http://schemas.microsoft.com/office/drawing/2014/main" id="{DA4E0B37-73B7-A540-A4AF-89BFBDD68FF1}"/>
                </a:ext>
              </a:extLst>
            </p:cNvPr>
            <p:cNvSpPr/>
            <p:nvPr/>
          </p:nvSpPr>
          <p:spPr>
            <a:xfrm>
              <a:off x="5952800" y="3159250"/>
              <a:ext cx="57000" cy="14100"/>
            </a:xfrm>
            <a:custGeom>
              <a:avLst/>
              <a:gdLst/>
              <a:ahLst/>
              <a:cxnLst/>
              <a:rect l="l" t="t" r="r" b="b"/>
              <a:pathLst>
                <a:path w="2280" h="564" extrusionOk="0">
                  <a:moveTo>
                    <a:pt x="2279" y="0"/>
                  </a:moveTo>
                  <a:lnTo>
                    <a:pt x="2279" y="0"/>
                  </a:lnTo>
                  <a:cubicBezTo>
                    <a:pt x="1949" y="224"/>
                    <a:pt x="1576" y="362"/>
                    <a:pt x="1182" y="405"/>
                  </a:cubicBezTo>
                  <a:cubicBezTo>
                    <a:pt x="1105" y="411"/>
                    <a:pt x="1029" y="414"/>
                    <a:pt x="953" y="414"/>
                  </a:cubicBezTo>
                  <a:cubicBezTo>
                    <a:pt x="628" y="414"/>
                    <a:pt x="311" y="359"/>
                    <a:pt x="0" y="256"/>
                  </a:cubicBezTo>
                  <a:lnTo>
                    <a:pt x="0" y="256"/>
                  </a:lnTo>
                  <a:cubicBezTo>
                    <a:pt x="301" y="456"/>
                    <a:pt x="648" y="563"/>
                    <a:pt x="1009" y="563"/>
                  </a:cubicBezTo>
                  <a:cubicBezTo>
                    <a:pt x="1070" y="563"/>
                    <a:pt x="1131" y="560"/>
                    <a:pt x="1193" y="554"/>
                  </a:cubicBezTo>
                  <a:cubicBezTo>
                    <a:pt x="1406" y="533"/>
                    <a:pt x="1608" y="469"/>
                    <a:pt x="1789" y="373"/>
                  </a:cubicBezTo>
                  <a:cubicBezTo>
                    <a:pt x="1981" y="288"/>
                    <a:pt x="2141" y="149"/>
                    <a:pt x="2279" y="0"/>
                  </a:cubicBezTo>
                  <a:close/>
                </a:path>
              </a:pathLst>
            </a:custGeom>
            <a:solidFill>
              <a:srgbClr val="BA2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99;p25">
              <a:extLst>
                <a:ext uri="{FF2B5EF4-FFF2-40B4-BE49-F238E27FC236}">
                  <a16:creationId xmlns:a16="http://schemas.microsoft.com/office/drawing/2014/main" id="{12A08521-4D72-784C-8ED3-8951FC674602}"/>
                </a:ext>
              </a:extLst>
            </p:cNvPr>
            <p:cNvSpPr/>
            <p:nvPr/>
          </p:nvSpPr>
          <p:spPr>
            <a:xfrm>
              <a:off x="5926975" y="3072200"/>
              <a:ext cx="12275" cy="26650"/>
            </a:xfrm>
            <a:custGeom>
              <a:avLst/>
              <a:gdLst/>
              <a:ahLst/>
              <a:cxnLst/>
              <a:rect l="l" t="t" r="r" b="b"/>
              <a:pathLst>
                <a:path w="491" h="1066" extrusionOk="0">
                  <a:moveTo>
                    <a:pt x="245" y="0"/>
                  </a:moveTo>
                  <a:cubicBezTo>
                    <a:pt x="107" y="0"/>
                    <a:pt x="0" y="245"/>
                    <a:pt x="0" y="533"/>
                  </a:cubicBezTo>
                  <a:cubicBezTo>
                    <a:pt x="0" y="831"/>
                    <a:pt x="107" y="1065"/>
                    <a:pt x="245" y="1065"/>
                  </a:cubicBezTo>
                  <a:cubicBezTo>
                    <a:pt x="384" y="1065"/>
                    <a:pt x="490" y="831"/>
                    <a:pt x="490" y="533"/>
                  </a:cubicBezTo>
                  <a:cubicBezTo>
                    <a:pt x="490" y="245"/>
                    <a:pt x="384" y="0"/>
                    <a:pt x="245"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00;p25">
              <a:extLst>
                <a:ext uri="{FF2B5EF4-FFF2-40B4-BE49-F238E27FC236}">
                  <a16:creationId xmlns:a16="http://schemas.microsoft.com/office/drawing/2014/main" id="{9C824E11-6037-AF4E-BFDF-82F01249650F}"/>
                </a:ext>
              </a:extLst>
            </p:cNvPr>
            <p:cNvSpPr/>
            <p:nvPr/>
          </p:nvSpPr>
          <p:spPr>
            <a:xfrm>
              <a:off x="6010825" y="3072200"/>
              <a:ext cx="12275" cy="26650"/>
            </a:xfrm>
            <a:custGeom>
              <a:avLst/>
              <a:gdLst/>
              <a:ahLst/>
              <a:cxnLst/>
              <a:rect l="l" t="t" r="r" b="b"/>
              <a:pathLst>
                <a:path w="491" h="1066" extrusionOk="0">
                  <a:moveTo>
                    <a:pt x="246" y="0"/>
                  </a:moveTo>
                  <a:cubicBezTo>
                    <a:pt x="118" y="0"/>
                    <a:pt x="1" y="245"/>
                    <a:pt x="1" y="533"/>
                  </a:cubicBezTo>
                  <a:cubicBezTo>
                    <a:pt x="1" y="831"/>
                    <a:pt x="107" y="1065"/>
                    <a:pt x="246" y="1065"/>
                  </a:cubicBezTo>
                  <a:cubicBezTo>
                    <a:pt x="384" y="1065"/>
                    <a:pt x="491" y="831"/>
                    <a:pt x="491" y="533"/>
                  </a:cubicBezTo>
                  <a:cubicBezTo>
                    <a:pt x="491" y="245"/>
                    <a:pt x="384" y="0"/>
                    <a:pt x="246"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01;p25">
              <a:extLst>
                <a:ext uri="{FF2B5EF4-FFF2-40B4-BE49-F238E27FC236}">
                  <a16:creationId xmlns:a16="http://schemas.microsoft.com/office/drawing/2014/main" id="{2C0B07FE-3916-0A42-8F97-84754171A8F4}"/>
                </a:ext>
              </a:extLst>
            </p:cNvPr>
            <p:cNvSpPr/>
            <p:nvPr/>
          </p:nvSpPr>
          <p:spPr>
            <a:xfrm>
              <a:off x="5912050" y="3048375"/>
              <a:ext cx="42375" cy="15600"/>
            </a:xfrm>
            <a:custGeom>
              <a:avLst/>
              <a:gdLst/>
              <a:ahLst/>
              <a:cxnLst/>
              <a:rect l="l" t="t" r="r" b="b"/>
              <a:pathLst>
                <a:path w="1695" h="624" extrusionOk="0">
                  <a:moveTo>
                    <a:pt x="905" y="1"/>
                  </a:moveTo>
                  <a:cubicBezTo>
                    <a:pt x="877" y="1"/>
                    <a:pt x="849" y="2"/>
                    <a:pt x="821" y="5"/>
                  </a:cubicBezTo>
                  <a:cubicBezTo>
                    <a:pt x="640" y="27"/>
                    <a:pt x="459" y="91"/>
                    <a:pt x="320" y="208"/>
                  </a:cubicBezTo>
                  <a:cubicBezTo>
                    <a:pt x="171" y="314"/>
                    <a:pt x="65" y="463"/>
                    <a:pt x="1" y="623"/>
                  </a:cubicBezTo>
                  <a:cubicBezTo>
                    <a:pt x="139" y="538"/>
                    <a:pt x="278" y="463"/>
                    <a:pt x="427" y="399"/>
                  </a:cubicBezTo>
                  <a:cubicBezTo>
                    <a:pt x="565" y="336"/>
                    <a:pt x="704" y="304"/>
                    <a:pt x="853" y="282"/>
                  </a:cubicBezTo>
                  <a:cubicBezTo>
                    <a:pt x="876" y="281"/>
                    <a:pt x="899" y="280"/>
                    <a:pt x="922" y="280"/>
                  </a:cubicBezTo>
                  <a:cubicBezTo>
                    <a:pt x="1037" y="280"/>
                    <a:pt x="1153" y="302"/>
                    <a:pt x="1268" y="346"/>
                  </a:cubicBezTo>
                  <a:cubicBezTo>
                    <a:pt x="1332" y="367"/>
                    <a:pt x="1407" y="399"/>
                    <a:pt x="1481" y="431"/>
                  </a:cubicBezTo>
                  <a:cubicBezTo>
                    <a:pt x="1545" y="463"/>
                    <a:pt x="1620" y="517"/>
                    <a:pt x="1694" y="549"/>
                  </a:cubicBezTo>
                  <a:cubicBezTo>
                    <a:pt x="1662" y="474"/>
                    <a:pt x="1620" y="399"/>
                    <a:pt x="1566" y="325"/>
                  </a:cubicBezTo>
                  <a:cubicBezTo>
                    <a:pt x="1502" y="261"/>
                    <a:pt x="1439" y="197"/>
                    <a:pt x="1364" y="144"/>
                  </a:cubicBezTo>
                  <a:cubicBezTo>
                    <a:pt x="1228" y="53"/>
                    <a:pt x="1068" y="1"/>
                    <a:pt x="905" y="1"/>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02;p25">
              <a:extLst>
                <a:ext uri="{FF2B5EF4-FFF2-40B4-BE49-F238E27FC236}">
                  <a16:creationId xmlns:a16="http://schemas.microsoft.com/office/drawing/2014/main" id="{42133A66-FA66-4641-9D18-CC7BC6B3C174}"/>
                </a:ext>
              </a:extLst>
            </p:cNvPr>
            <p:cNvSpPr/>
            <p:nvPr/>
          </p:nvSpPr>
          <p:spPr>
            <a:xfrm>
              <a:off x="5996450" y="3048375"/>
              <a:ext cx="42625" cy="15600"/>
            </a:xfrm>
            <a:custGeom>
              <a:avLst/>
              <a:gdLst/>
              <a:ahLst/>
              <a:cxnLst/>
              <a:rect l="l" t="t" r="r" b="b"/>
              <a:pathLst>
                <a:path w="1705" h="624" extrusionOk="0">
                  <a:moveTo>
                    <a:pt x="915" y="1"/>
                  </a:moveTo>
                  <a:cubicBezTo>
                    <a:pt x="887" y="1"/>
                    <a:pt x="859" y="2"/>
                    <a:pt x="831" y="5"/>
                  </a:cubicBezTo>
                  <a:cubicBezTo>
                    <a:pt x="640" y="27"/>
                    <a:pt x="469" y="91"/>
                    <a:pt x="320" y="208"/>
                  </a:cubicBezTo>
                  <a:cubicBezTo>
                    <a:pt x="182" y="314"/>
                    <a:pt x="65" y="463"/>
                    <a:pt x="1" y="623"/>
                  </a:cubicBezTo>
                  <a:cubicBezTo>
                    <a:pt x="150" y="527"/>
                    <a:pt x="299" y="453"/>
                    <a:pt x="437" y="399"/>
                  </a:cubicBezTo>
                  <a:cubicBezTo>
                    <a:pt x="565" y="336"/>
                    <a:pt x="714" y="304"/>
                    <a:pt x="853" y="282"/>
                  </a:cubicBezTo>
                  <a:cubicBezTo>
                    <a:pt x="876" y="281"/>
                    <a:pt x="899" y="280"/>
                    <a:pt x="922" y="280"/>
                  </a:cubicBezTo>
                  <a:cubicBezTo>
                    <a:pt x="1040" y="280"/>
                    <a:pt x="1161" y="302"/>
                    <a:pt x="1268" y="346"/>
                  </a:cubicBezTo>
                  <a:cubicBezTo>
                    <a:pt x="1342" y="367"/>
                    <a:pt x="1417" y="399"/>
                    <a:pt x="1481" y="431"/>
                  </a:cubicBezTo>
                  <a:cubicBezTo>
                    <a:pt x="1555" y="463"/>
                    <a:pt x="1619" y="517"/>
                    <a:pt x="1704" y="549"/>
                  </a:cubicBezTo>
                  <a:cubicBezTo>
                    <a:pt x="1662" y="474"/>
                    <a:pt x="1619" y="399"/>
                    <a:pt x="1566" y="325"/>
                  </a:cubicBezTo>
                  <a:cubicBezTo>
                    <a:pt x="1513" y="261"/>
                    <a:pt x="1449" y="197"/>
                    <a:pt x="1374" y="144"/>
                  </a:cubicBezTo>
                  <a:cubicBezTo>
                    <a:pt x="1238" y="53"/>
                    <a:pt x="1078" y="1"/>
                    <a:pt x="915" y="1"/>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03;p25">
              <a:extLst>
                <a:ext uri="{FF2B5EF4-FFF2-40B4-BE49-F238E27FC236}">
                  <a16:creationId xmlns:a16="http://schemas.microsoft.com/office/drawing/2014/main" id="{A319C053-6AA9-F541-9092-59245C3A113F}"/>
                </a:ext>
              </a:extLst>
            </p:cNvPr>
            <p:cNvSpPr/>
            <p:nvPr/>
          </p:nvSpPr>
          <p:spPr>
            <a:xfrm>
              <a:off x="5866550" y="2801025"/>
              <a:ext cx="216150" cy="161950"/>
            </a:xfrm>
            <a:custGeom>
              <a:avLst/>
              <a:gdLst/>
              <a:ahLst/>
              <a:cxnLst/>
              <a:rect l="l" t="t" r="r" b="b"/>
              <a:pathLst>
                <a:path w="8646" h="6478" extrusionOk="0">
                  <a:moveTo>
                    <a:pt x="4330" y="1"/>
                  </a:moveTo>
                  <a:cubicBezTo>
                    <a:pt x="4239" y="1"/>
                    <a:pt x="4142" y="10"/>
                    <a:pt x="4036" y="28"/>
                  </a:cubicBezTo>
                  <a:cubicBezTo>
                    <a:pt x="2799" y="246"/>
                    <a:pt x="2856" y="1189"/>
                    <a:pt x="3225" y="2080"/>
                  </a:cubicBezTo>
                  <a:lnTo>
                    <a:pt x="3225" y="2080"/>
                  </a:lnTo>
                  <a:cubicBezTo>
                    <a:pt x="2790" y="1526"/>
                    <a:pt x="2267" y="1055"/>
                    <a:pt x="1746" y="1055"/>
                  </a:cubicBezTo>
                  <a:cubicBezTo>
                    <a:pt x="1618" y="1055"/>
                    <a:pt x="1490" y="1083"/>
                    <a:pt x="1363" y="1146"/>
                  </a:cubicBezTo>
                  <a:cubicBezTo>
                    <a:pt x="0" y="1828"/>
                    <a:pt x="2790" y="4245"/>
                    <a:pt x="2790" y="4245"/>
                  </a:cubicBezTo>
                  <a:cubicBezTo>
                    <a:pt x="2790" y="4245"/>
                    <a:pt x="1890" y="3512"/>
                    <a:pt x="1264" y="3512"/>
                  </a:cubicBezTo>
                  <a:cubicBezTo>
                    <a:pt x="1036" y="3512"/>
                    <a:pt x="845" y="3608"/>
                    <a:pt x="745" y="3872"/>
                  </a:cubicBezTo>
                  <a:cubicBezTo>
                    <a:pt x="373" y="4873"/>
                    <a:pt x="2545" y="5619"/>
                    <a:pt x="2545" y="5619"/>
                  </a:cubicBezTo>
                  <a:cubicBezTo>
                    <a:pt x="3579" y="6184"/>
                    <a:pt x="4090" y="6477"/>
                    <a:pt x="4561" y="6477"/>
                  </a:cubicBezTo>
                  <a:cubicBezTo>
                    <a:pt x="5020" y="6477"/>
                    <a:pt x="5441" y="6198"/>
                    <a:pt x="6272" y="5619"/>
                  </a:cubicBezTo>
                  <a:cubicBezTo>
                    <a:pt x="7401" y="4820"/>
                    <a:pt x="8445" y="3872"/>
                    <a:pt x="8008" y="3500"/>
                  </a:cubicBezTo>
                  <a:cubicBezTo>
                    <a:pt x="7967" y="3465"/>
                    <a:pt x="7911" y="3449"/>
                    <a:pt x="7844" y="3449"/>
                  </a:cubicBezTo>
                  <a:cubicBezTo>
                    <a:pt x="7323" y="3449"/>
                    <a:pt x="6105" y="4400"/>
                    <a:pt x="5644" y="4776"/>
                  </a:cubicBezTo>
                  <a:lnTo>
                    <a:pt x="5644" y="4776"/>
                  </a:lnTo>
                  <a:cubicBezTo>
                    <a:pt x="6330" y="4193"/>
                    <a:pt x="8646" y="2086"/>
                    <a:pt x="7018" y="1519"/>
                  </a:cubicBezTo>
                  <a:cubicBezTo>
                    <a:pt x="6922" y="1485"/>
                    <a:pt x="6829" y="1470"/>
                    <a:pt x="6738" y="1470"/>
                  </a:cubicBezTo>
                  <a:cubicBezTo>
                    <a:pt x="5921" y="1470"/>
                    <a:pt x="5315" y="2742"/>
                    <a:pt x="4989" y="3638"/>
                  </a:cubicBezTo>
                  <a:lnTo>
                    <a:pt x="4989" y="3638"/>
                  </a:lnTo>
                  <a:cubicBezTo>
                    <a:pt x="5353" y="2331"/>
                    <a:pt x="5796" y="1"/>
                    <a:pt x="4330" y="1"/>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04;p25">
              <a:extLst>
                <a:ext uri="{FF2B5EF4-FFF2-40B4-BE49-F238E27FC236}">
                  <a16:creationId xmlns:a16="http://schemas.microsoft.com/office/drawing/2014/main" id="{7F91B74E-A22C-D743-B162-EC774C579171}"/>
                </a:ext>
              </a:extLst>
            </p:cNvPr>
            <p:cNvSpPr/>
            <p:nvPr/>
          </p:nvSpPr>
          <p:spPr>
            <a:xfrm>
              <a:off x="5930175" y="2921525"/>
              <a:ext cx="86525" cy="56450"/>
            </a:xfrm>
            <a:custGeom>
              <a:avLst/>
              <a:gdLst/>
              <a:ahLst/>
              <a:cxnLst/>
              <a:rect l="l" t="t" r="r" b="b"/>
              <a:pathLst>
                <a:path w="3461" h="2258" extrusionOk="0">
                  <a:moveTo>
                    <a:pt x="1725" y="0"/>
                  </a:moveTo>
                  <a:cubicBezTo>
                    <a:pt x="777" y="0"/>
                    <a:pt x="0" y="511"/>
                    <a:pt x="0" y="1129"/>
                  </a:cubicBezTo>
                  <a:cubicBezTo>
                    <a:pt x="0" y="1757"/>
                    <a:pt x="777" y="2258"/>
                    <a:pt x="1725" y="2258"/>
                  </a:cubicBezTo>
                  <a:cubicBezTo>
                    <a:pt x="2684" y="2258"/>
                    <a:pt x="3461" y="1757"/>
                    <a:pt x="3461" y="1129"/>
                  </a:cubicBezTo>
                  <a:cubicBezTo>
                    <a:pt x="3461" y="511"/>
                    <a:pt x="2684" y="0"/>
                    <a:pt x="1725" y="0"/>
                  </a:cubicBezTo>
                  <a:close/>
                </a:path>
              </a:pathLst>
            </a:custGeom>
            <a:solidFill>
              <a:srgbClr val="F1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05;p25">
              <a:extLst>
                <a:ext uri="{FF2B5EF4-FFF2-40B4-BE49-F238E27FC236}">
                  <a16:creationId xmlns:a16="http://schemas.microsoft.com/office/drawing/2014/main" id="{029AC9EA-F31F-5C47-BB23-A63C520D8403}"/>
                </a:ext>
              </a:extLst>
            </p:cNvPr>
            <p:cNvSpPr/>
            <p:nvPr/>
          </p:nvSpPr>
          <p:spPr>
            <a:xfrm>
              <a:off x="5821075" y="2939225"/>
              <a:ext cx="151450" cy="172250"/>
            </a:xfrm>
            <a:custGeom>
              <a:avLst/>
              <a:gdLst/>
              <a:ahLst/>
              <a:cxnLst/>
              <a:rect l="l" t="t" r="r" b="b"/>
              <a:pathLst>
                <a:path w="6058" h="6890" extrusionOk="0">
                  <a:moveTo>
                    <a:pt x="5773" y="0"/>
                  </a:moveTo>
                  <a:cubicBezTo>
                    <a:pt x="0" y="0"/>
                    <a:pt x="2039" y="6748"/>
                    <a:pt x="2501" y="6885"/>
                  </a:cubicBezTo>
                  <a:cubicBezTo>
                    <a:pt x="2512" y="6888"/>
                    <a:pt x="2524" y="6889"/>
                    <a:pt x="2535" y="6889"/>
                  </a:cubicBezTo>
                  <a:cubicBezTo>
                    <a:pt x="2959" y="6889"/>
                    <a:pt x="2767" y="4552"/>
                    <a:pt x="2767" y="4552"/>
                  </a:cubicBezTo>
                  <a:cubicBezTo>
                    <a:pt x="6025" y="3615"/>
                    <a:pt x="6015" y="2007"/>
                    <a:pt x="6015" y="2007"/>
                  </a:cubicBezTo>
                  <a:lnTo>
                    <a:pt x="6057" y="5"/>
                  </a:lnTo>
                  <a:cubicBezTo>
                    <a:pt x="5961" y="2"/>
                    <a:pt x="5866" y="0"/>
                    <a:pt x="5773"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06;p25">
              <a:extLst>
                <a:ext uri="{FF2B5EF4-FFF2-40B4-BE49-F238E27FC236}">
                  <a16:creationId xmlns:a16="http://schemas.microsoft.com/office/drawing/2014/main" id="{B0AAAF29-22FE-7545-B7B2-38C59BA29DE1}"/>
                </a:ext>
              </a:extLst>
            </p:cNvPr>
            <p:cNvSpPr/>
            <p:nvPr/>
          </p:nvSpPr>
          <p:spPr>
            <a:xfrm>
              <a:off x="5971425" y="2939325"/>
              <a:ext cx="151250" cy="172150"/>
            </a:xfrm>
            <a:custGeom>
              <a:avLst/>
              <a:gdLst/>
              <a:ahLst/>
              <a:cxnLst/>
              <a:rect l="l" t="t" r="r" b="b"/>
              <a:pathLst>
                <a:path w="6050" h="6886" extrusionOk="0">
                  <a:moveTo>
                    <a:pt x="182" y="0"/>
                  </a:moveTo>
                  <a:cubicBezTo>
                    <a:pt x="136" y="0"/>
                    <a:pt x="90" y="1"/>
                    <a:pt x="43" y="1"/>
                  </a:cubicBezTo>
                  <a:lnTo>
                    <a:pt x="1" y="2003"/>
                  </a:lnTo>
                  <a:cubicBezTo>
                    <a:pt x="1" y="2003"/>
                    <a:pt x="54" y="3611"/>
                    <a:pt x="3312" y="4548"/>
                  </a:cubicBezTo>
                  <a:cubicBezTo>
                    <a:pt x="3312" y="4548"/>
                    <a:pt x="3120" y="6885"/>
                    <a:pt x="3544" y="6885"/>
                  </a:cubicBezTo>
                  <a:cubicBezTo>
                    <a:pt x="3555" y="6885"/>
                    <a:pt x="3567" y="6884"/>
                    <a:pt x="3579" y="6881"/>
                  </a:cubicBezTo>
                  <a:cubicBezTo>
                    <a:pt x="4044" y="6743"/>
                    <a:pt x="6050" y="0"/>
                    <a:pt x="182"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07;p25">
              <a:extLst>
                <a:ext uri="{FF2B5EF4-FFF2-40B4-BE49-F238E27FC236}">
                  <a16:creationId xmlns:a16="http://schemas.microsoft.com/office/drawing/2014/main" id="{499B9CB9-DA05-0043-A491-E42A340E2C40}"/>
                </a:ext>
              </a:extLst>
            </p:cNvPr>
            <p:cNvSpPr/>
            <p:nvPr/>
          </p:nvSpPr>
          <p:spPr>
            <a:xfrm>
              <a:off x="5954650" y="2941225"/>
              <a:ext cx="58700" cy="107675"/>
            </a:xfrm>
            <a:custGeom>
              <a:avLst/>
              <a:gdLst/>
              <a:ahLst/>
              <a:cxnLst/>
              <a:rect l="l" t="t" r="r" b="b"/>
              <a:pathLst>
                <a:path w="2348" h="4307" extrusionOk="0">
                  <a:moveTo>
                    <a:pt x="810" y="0"/>
                  </a:moveTo>
                  <a:lnTo>
                    <a:pt x="810" y="0"/>
                  </a:lnTo>
                  <a:cubicBezTo>
                    <a:pt x="363" y="1118"/>
                    <a:pt x="1" y="2982"/>
                    <a:pt x="1918" y="4132"/>
                  </a:cubicBezTo>
                  <a:cubicBezTo>
                    <a:pt x="1918" y="4132"/>
                    <a:pt x="2157" y="4306"/>
                    <a:pt x="2251" y="4306"/>
                  </a:cubicBezTo>
                  <a:cubicBezTo>
                    <a:pt x="2347" y="4306"/>
                    <a:pt x="2292" y="4124"/>
                    <a:pt x="1673" y="3386"/>
                  </a:cubicBezTo>
                  <a:cubicBezTo>
                    <a:pt x="661" y="2183"/>
                    <a:pt x="523" y="1363"/>
                    <a:pt x="938" y="32"/>
                  </a:cubicBezTo>
                  <a:cubicBezTo>
                    <a:pt x="895" y="21"/>
                    <a:pt x="853" y="11"/>
                    <a:pt x="810"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08;p25">
              <a:extLst>
                <a:ext uri="{FF2B5EF4-FFF2-40B4-BE49-F238E27FC236}">
                  <a16:creationId xmlns:a16="http://schemas.microsoft.com/office/drawing/2014/main" id="{AF0D36CC-3D10-CC40-99B2-2A4826699A63}"/>
                </a:ext>
              </a:extLst>
            </p:cNvPr>
            <p:cNvSpPr/>
            <p:nvPr/>
          </p:nvSpPr>
          <p:spPr>
            <a:xfrm>
              <a:off x="5945075" y="2951850"/>
              <a:ext cx="37400" cy="92850"/>
            </a:xfrm>
            <a:custGeom>
              <a:avLst/>
              <a:gdLst/>
              <a:ahLst/>
              <a:cxnLst/>
              <a:rect l="l" t="t" r="r" b="b"/>
              <a:pathLst>
                <a:path w="1496" h="3714" extrusionOk="0">
                  <a:moveTo>
                    <a:pt x="1385" y="1"/>
                  </a:moveTo>
                  <a:cubicBezTo>
                    <a:pt x="756" y="746"/>
                    <a:pt x="0" y="2109"/>
                    <a:pt x="1193" y="3494"/>
                  </a:cubicBezTo>
                  <a:cubicBezTo>
                    <a:pt x="1199" y="3494"/>
                    <a:pt x="1362" y="3713"/>
                    <a:pt x="1432" y="3713"/>
                  </a:cubicBezTo>
                  <a:cubicBezTo>
                    <a:pt x="1496" y="3713"/>
                    <a:pt x="1482" y="3533"/>
                    <a:pt x="1204" y="2844"/>
                  </a:cubicBezTo>
                  <a:cubicBezTo>
                    <a:pt x="725" y="1652"/>
                    <a:pt x="820" y="981"/>
                    <a:pt x="1470" y="54"/>
                  </a:cubicBezTo>
                  <a:cubicBezTo>
                    <a:pt x="1438" y="33"/>
                    <a:pt x="1406" y="22"/>
                    <a:pt x="1385" y="1"/>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409;p25">
            <a:extLst>
              <a:ext uri="{FF2B5EF4-FFF2-40B4-BE49-F238E27FC236}">
                <a16:creationId xmlns:a16="http://schemas.microsoft.com/office/drawing/2014/main" id="{1EC6986C-9D3F-0C40-95F2-C10ECD82885A}"/>
              </a:ext>
            </a:extLst>
          </p:cNvPr>
          <p:cNvGrpSpPr/>
          <p:nvPr/>
        </p:nvGrpSpPr>
        <p:grpSpPr>
          <a:xfrm>
            <a:off x="8136461" y="5820977"/>
            <a:ext cx="688086" cy="786406"/>
            <a:chOff x="6296225" y="2180550"/>
            <a:chExt cx="508225" cy="589775"/>
          </a:xfrm>
        </p:grpSpPr>
        <p:sp>
          <p:nvSpPr>
            <p:cNvPr id="179" name="Google Shape;410;p25">
              <a:extLst>
                <a:ext uri="{FF2B5EF4-FFF2-40B4-BE49-F238E27FC236}">
                  <a16:creationId xmlns:a16="http://schemas.microsoft.com/office/drawing/2014/main" id="{22C600AF-0B87-DF41-84ED-BB3841A3F2BF}"/>
                </a:ext>
              </a:extLst>
            </p:cNvPr>
            <p:cNvSpPr/>
            <p:nvPr/>
          </p:nvSpPr>
          <p:spPr>
            <a:xfrm>
              <a:off x="6296225" y="2490775"/>
              <a:ext cx="504500" cy="279550"/>
            </a:xfrm>
            <a:custGeom>
              <a:avLst/>
              <a:gdLst/>
              <a:ahLst/>
              <a:cxnLst/>
              <a:rect l="l" t="t" r="r" b="b"/>
              <a:pathLst>
                <a:path w="20180" h="11182" extrusionOk="0">
                  <a:moveTo>
                    <a:pt x="8306" y="0"/>
                  </a:moveTo>
                  <a:lnTo>
                    <a:pt x="8306" y="0"/>
                  </a:lnTo>
                  <a:cubicBezTo>
                    <a:pt x="8306" y="1"/>
                    <a:pt x="8658" y="2631"/>
                    <a:pt x="7571" y="3419"/>
                  </a:cubicBezTo>
                  <a:cubicBezTo>
                    <a:pt x="6720" y="4036"/>
                    <a:pt x="1874" y="5048"/>
                    <a:pt x="1086" y="7178"/>
                  </a:cubicBezTo>
                  <a:cubicBezTo>
                    <a:pt x="607" y="8477"/>
                    <a:pt x="245" y="9819"/>
                    <a:pt x="0" y="11182"/>
                  </a:cubicBezTo>
                  <a:lnTo>
                    <a:pt x="20180" y="11182"/>
                  </a:lnTo>
                  <a:cubicBezTo>
                    <a:pt x="19935" y="9819"/>
                    <a:pt x="19573" y="8477"/>
                    <a:pt x="19093" y="7178"/>
                  </a:cubicBezTo>
                  <a:cubicBezTo>
                    <a:pt x="18305" y="5048"/>
                    <a:pt x="13460" y="4036"/>
                    <a:pt x="12608" y="3419"/>
                  </a:cubicBezTo>
                  <a:cubicBezTo>
                    <a:pt x="11522" y="2631"/>
                    <a:pt x="11874" y="1"/>
                    <a:pt x="11874" y="0"/>
                  </a:cubicBezTo>
                  <a:lnTo>
                    <a:pt x="11874" y="0"/>
                  </a:lnTo>
                  <a:lnTo>
                    <a:pt x="10095" y="54"/>
                  </a:lnTo>
                  <a:lnTo>
                    <a:pt x="8306" y="0"/>
                  </a:lnTo>
                  <a:close/>
                </a:path>
              </a:pathLst>
            </a:custGeom>
            <a:solidFill>
              <a:srgbClr val="C44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11;p25">
              <a:extLst>
                <a:ext uri="{FF2B5EF4-FFF2-40B4-BE49-F238E27FC236}">
                  <a16:creationId xmlns:a16="http://schemas.microsoft.com/office/drawing/2014/main" id="{929042F1-D01C-1648-B96F-900FD49DCD76}"/>
                </a:ext>
              </a:extLst>
            </p:cNvPr>
            <p:cNvSpPr/>
            <p:nvPr/>
          </p:nvSpPr>
          <p:spPr>
            <a:xfrm>
              <a:off x="6495625" y="2490775"/>
              <a:ext cx="97450" cy="73225"/>
            </a:xfrm>
            <a:custGeom>
              <a:avLst/>
              <a:gdLst/>
              <a:ahLst/>
              <a:cxnLst/>
              <a:rect l="l" t="t" r="r" b="b"/>
              <a:pathLst>
                <a:path w="3898" h="2929" extrusionOk="0">
                  <a:moveTo>
                    <a:pt x="330" y="0"/>
                  </a:moveTo>
                  <a:cubicBezTo>
                    <a:pt x="330" y="1"/>
                    <a:pt x="575" y="1875"/>
                    <a:pt x="0" y="2929"/>
                  </a:cubicBezTo>
                  <a:cubicBezTo>
                    <a:pt x="841" y="2844"/>
                    <a:pt x="1672" y="2673"/>
                    <a:pt x="2396" y="2269"/>
                  </a:cubicBezTo>
                  <a:cubicBezTo>
                    <a:pt x="2918" y="1970"/>
                    <a:pt x="3408" y="1619"/>
                    <a:pt x="3844" y="1225"/>
                  </a:cubicBezTo>
                  <a:cubicBezTo>
                    <a:pt x="3834" y="820"/>
                    <a:pt x="3844" y="405"/>
                    <a:pt x="3898" y="0"/>
                  </a:cubicBezTo>
                  <a:lnTo>
                    <a:pt x="3898" y="0"/>
                  </a:lnTo>
                  <a:lnTo>
                    <a:pt x="2109" y="43"/>
                  </a:lnTo>
                  <a:lnTo>
                    <a:pt x="330" y="0"/>
                  </a:lnTo>
                  <a:close/>
                </a:path>
              </a:pathLst>
            </a:custGeom>
            <a:solidFill>
              <a:srgbClr val="BA2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12;p25">
              <a:extLst>
                <a:ext uri="{FF2B5EF4-FFF2-40B4-BE49-F238E27FC236}">
                  <a16:creationId xmlns:a16="http://schemas.microsoft.com/office/drawing/2014/main" id="{DA310C24-13ED-EA48-A76C-2401E70B9780}"/>
                </a:ext>
              </a:extLst>
            </p:cNvPr>
            <p:cNvSpPr/>
            <p:nvPr/>
          </p:nvSpPr>
          <p:spPr>
            <a:xfrm>
              <a:off x="6296225" y="2576225"/>
              <a:ext cx="508225" cy="194100"/>
            </a:xfrm>
            <a:custGeom>
              <a:avLst/>
              <a:gdLst/>
              <a:ahLst/>
              <a:cxnLst/>
              <a:rect l="l" t="t" r="r" b="b"/>
              <a:pathLst>
                <a:path w="20329" h="7764" extrusionOk="0">
                  <a:moveTo>
                    <a:pt x="12811" y="1"/>
                  </a:moveTo>
                  <a:cubicBezTo>
                    <a:pt x="11912" y="513"/>
                    <a:pt x="10900" y="789"/>
                    <a:pt x="9866" y="789"/>
                  </a:cubicBezTo>
                  <a:cubicBezTo>
                    <a:pt x="9847" y="789"/>
                    <a:pt x="9827" y="789"/>
                    <a:pt x="9808" y="789"/>
                  </a:cubicBezTo>
                  <a:cubicBezTo>
                    <a:pt x="8881" y="789"/>
                    <a:pt x="7976" y="586"/>
                    <a:pt x="7146" y="192"/>
                  </a:cubicBezTo>
                  <a:cubicBezTo>
                    <a:pt x="5644" y="831"/>
                    <a:pt x="1800" y="1843"/>
                    <a:pt x="1097" y="3728"/>
                  </a:cubicBezTo>
                  <a:cubicBezTo>
                    <a:pt x="607" y="5038"/>
                    <a:pt x="245" y="6390"/>
                    <a:pt x="0" y="7764"/>
                  </a:cubicBezTo>
                  <a:lnTo>
                    <a:pt x="20329" y="7764"/>
                  </a:lnTo>
                  <a:cubicBezTo>
                    <a:pt x="20084" y="6390"/>
                    <a:pt x="19722" y="5038"/>
                    <a:pt x="19243" y="3728"/>
                  </a:cubicBezTo>
                  <a:cubicBezTo>
                    <a:pt x="18465" y="1662"/>
                    <a:pt x="13886" y="629"/>
                    <a:pt x="12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13;p25">
              <a:extLst>
                <a:ext uri="{FF2B5EF4-FFF2-40B4-BE49-F238E27FC236}">
                  <a16:creationId xmlns:a16="http://schemas.microsoft.com/office/drawing/2014/main" id="{03EB683E-6154-644F-88C6-7693242A5B37}"/>
                </a:ext>
              </a:extLst>
            </p:cNvPr>
            <p:cNvSpPr/>
            <p:nvPr/>
          </p:nvSpPr>
          <p:spPr>
            <a:xfrm>
              <a:off x="6304725" y="2581550"/>
              <a:ext cx="492000" cy="188775"/>
            </a:xfrm>
            <a:custGeom>
              <a:avLst/>
              <a:gdLst/>
              <a:ahLst/>
              <a:cxnLst/>
              <a:rect l="l" t="t" r="r" b="b"/>
              <a:pathLst>
                <a:path w="19680" h="7551" extrusionOk="0">
                  <a:moveTo>
                    <a:pt x="5634" y="948"/>
                  </a:moveTo>
                  <a:lnTo>
                    <a:pt x="5634" y="2066"/>
                  </a:lnTo>
                  <a:lnTo>
                    <a:pt x="4569" y="2066"/>
                  </a:lnTo>
                  <a:lnTo>
                    <a:pt x="4569" y="948"/>
                  </a:lnTo>
                  <a:close/>
                  <a:moveTo>
                    <a:pt x="6880" y="948"/>
                  </a:moveTo>
                  <a:lnTo>
                    <a:pt x="6880" y="2066"/>
                  </a:lnTo>
                  <a:lnTo>
                    <a:pt x="5815" y="2066"/>
                  </a:lnTo>
                  <a:lnTo>
                    <a:pt x="5815" y="948"/>
                  </a:lnTo>
                  <a:close/>
                  <a:moveTo>
                    <a:pt x="8137" y="948"/>
                  </a:moveTo>
                  <a:lnTo>
                    <a:pt x="8137" y="2066"/>
                  </a:lnTo>
                  <a:lnTo>
                    <a:pt x="7072" y="2066"/>
                  </a:lnTo>
                  <a:lnTo>
                    <a:pt x="7072" y="948"/>
                  </a:lnTo>
                  <a:close/>
                  <a:moveTo>
                    <a:pt x="9383" y="948"/>
                  </a:moveTo>
                  <a:lnTo>
                    <a:pt x="9383" y="2066"/>
                  </a:lnTo>
                  <a:lnTo>
                    <a:pt x="8318" y="2066"/>
                  </a:lnTo>
                  <a:lnTo>
                    <a:pt x="8318" y="948"/>
                  </a:lnTo>
                  <a:close/>
                  <a:moveTo>
                    <a:pt x="10639" y="948"/>
                  </a:moveTo>
                  <a:lnTo>
                    <a:pt x="10639" y="2066"/>
                  </a:lnTo>
                  <a:lnTo>
                    <a:pt x="9574" y="2066"/>
                  </a:lnTo>
                  <a:lnTo>
                    <a:pt x="9574" y="948"/>
                  </a:lnTo>
                  <a:close/>
                  <a:moveTo>
                    <a:pt x="11885" y="948"/>
                  </a:moveTo>
                  <a:lnTo>
                    <a:pt x="11885" y="2066"/>
                  </a:lnTo>
                  <a:lnTo>
                    <a:pt x="10820" y="2066"/>
                  </a:lnTo>
                  <a:lnTo>
                    <a:pt x="10820" y="948"/>
                  </a:lnTo>
                  <a:close/>
                  <a:moveTo>
                    <a:pt x="13131" y="948"/>
                  </a:moveTo>
                  <a:lnTo>
                    <a:pt x="13131" y="2066"/>
                  </a:lnTo>
                  <a:lnTo>
                    <a:pt x="12066" y="2066"/>
                  </a:lnTo>
                  <a:lnTo>
                    <a:pt x="12066" y="948"/>
                  </a:lnTo>
                  <a:close/>
                  <a:moveTo>
                    <a:pt x="14387" y="948"/>
                  </a:moveTo>
                  <a:lnTo>
                    <a:pt x="14387" y="2066"/>
                  </a:lnTo>
                  <a:lnTo>
                    <a:pt x="13323" y="2066"/>
                  </a:lnTo>
                  <a:lnTo>
                    <a:pt x="13323" y="948"/>
                  </a:lnTo>
                  <a:close/>
                  <a:moveTo>
                    <a:pt x="3132" y="2205"/>
                  </a:moveTo>
                  <a:lnTo>
                    <a:pt x="3132" y="3323"/>
                  </a:lnTo>
                  <a:lnTo>
                    <a:pt x="2067" y="3323"/>
                  </a:lnTo>
                  <a:lnTo>
                    <a:pt x="2067" y="2205"/>
                  </a:lnTo>
                  <a:close/>
                  <a:moveTo>
                    <a:pt x="4378" y="2205"/>
                  </a:moveTo>
                  <a:lnTo>
                    <a:pt x="4378" y="3323"/>
                  </a:lnTo>
                  <a:lnTo>
                    <a:pt x="3313" y="3323"/>
                  </a:lnTo>
                  <a:lnTo>
                    <a:pt x="3313" y="2205"/>
                  </a:lnTo>
                  <a:close/>
                  <a:moveTo>
                    <a:pt x="5634" y="2205"/>
                  </a:moveTo>
                  <a:lnTo>
                    <a:pt x="5634" y="3323"/>
                  </a:lnTo>
                  <a:lnTo>
                    <a:pt x="4569" y="3323"/>
                  </a:lnTo>
                  <a:lnTo>
                    <a:pt x="4569" y="2205"/>
                  </a:lnTo>
                  <a:close/>
                  <a:moveTo>
                    <a:pt x="6880" y="2205"/>
                  </a:moveTo>
                  <a:lnTo>
                    <a:pt x="6880" y="3323"/>
                  </a:lnTo>
                  <a:lnTo>
                    <a:pt x="5815" y="3323"/>
                  </a:lnTo>
                  <a:lnTo>
                    <a:pt x="5815" y="2205"/>
                  </a:lnTo>
                  <a:close/>
                  <a:moveTo>
                    <a:pt x="8137" y="2205"/>
                  </a:moveTo>
                  <a:lnTo>
                    <a:pt x="8137" y="3323"/>
                  </a:lnTo>
                  <a:lnTo>
                    <a:pt x="7072" y="3323"/>
                  </a:lnTo>
                  <a:lnTo>
                    <a:pt x="7072" y="2205"/>
                  </a:lnTo>
                  <a:close/>
                  <a:moveTo>
                    <a:pt x="9383" y="2205"/>
                  </a:moveTo>
                  <a:lnTo>
                    <a:pt x="9383" y="3323"/>
                  </a:lnTo>
                  <a:lnTo>
                    <a:pt x="8318" y="3323"/>
                  </a:lnTo>
                  <a:lnTo>
                    <a:pt x="8318" y="2205"/>
                  </a:lnTo>
                  <a:close/>
                  <a:moveTo>
                    <a:pt x="10639" y="2205"/>
                  </a:moveTo>
                  <a:lnTo>
                    <a:pt x="10639" y="3323"/>
                  </a:lnTo>
                  <a:lnTo>
                    <a:pt x="9574" y="3323"/>
                  </a:lnTo>
                  <a:lnTo>
                    <a:pt x="9574" y="2205"/>
                  </a:lnTo>
                  <a:close/>
                  <a:moveTo>
                    <a:pt x="11885" y="2205"/>
                  </a:moveTo>
                  <a:lnTo>
                    <a:pt x="11885" y="3323"/>
                  </a:lnTo>
                  <a:lnTo>
                    <a:pt x="10820" y="3323"/>
                  </a:lnTo>
                  <a:lnTo>
                    <a:pt x="10820" y="2205"/>
                  </a:lnTo>
                  <a:close/>
                  <a:moveTo>
                    <a:pt x="13131" y="2205"/>
                  </a:moveTo>
                  <a:lnTo>
                    <a:pt x="13131" y="3323"/>
                  </a:lnTo>
                  <a:lnTo>
                    <a:pt x="12066" y="3323"/>
                  </a:lnTo>
                  <a:lnTo>
                    <a:pt x="12066" y="2205"/>
                  </a:lnTo>
                  <a:close/>
                  <a:moveTo>
                    <a:pt x="14387" y="2205"/>
                  </a:moveTo>
                  <a:lnTo>
                    <a:pt x="14387" y="3323"/>
                  </a:lnTo>
                  <a:lnTo>
                    <a:pt x="13323" y="3323"/>
                  </a:lnTo>
                  <a:lnTo>
                    <a:pt x="13323" y="2205"/>
                  </a:lnTo>
                  <a:close/>
                  <a:moveTo>
                    <a:pt x="15633" y="2205"/>
                  </a:moveTo>
                  <a:lnTo>
                    <a:pt x="15633" y="3323"/>
                  </a:lnTo>
                  <a:lnTo>
                    <a:pt x="14569" y="3323"/>
                  </a:lnTo>
                  <a:lnTo>
                    <a:pt x="14569" y="2205"/>
                  </a:lnTo>
                  <a:close/>
                  <a:moveTo>
                    <a:pt x="16890" y="2205"/>
                  </a:moveTo>
                  <a:lnTo>
                    <a:pt x="16890" y="3323"/>
                  </a:lnTo>
                  <a:lnTo>
                    <a:pt x="15825" y="3323"/>
                  </a:lnTo>
                  <a:lnTo>
                    <a:pt x="15825" y="2205"/>
                  </a:lnTo>
                  <a:close/>
                  <a:moveTo>
                    <a:pt x="1886" y="3461"/>
                  </a:moveTo>
                  <a:lnTo>
                    <a:pt x="1886" y="4569"/>
                  </a:lnTo>
                  <a:lnTo>
                    <a:pt x="821" y="4569"/>
                  </a:lnTo>
                  <a:lnTo>
                    <a:pt x="821" y="3461"/>
                  </a:lnTo>
                  <a:close/>
                  <a:moveTo>
                    <a:pt x="3132" y="3461"/>
                  </a:moveTo>
                  <a:lnTo>
                    <a:pt x="3132" y="4569"/>
                  </a:lnTo>
                  <a:lnTo>
                    <a:pt x="2067" y="4569"/>
                  </a:lnTo>
                  <a:lnTo>
                    <a:pt x="2067" y="3461"/>
                  </a:lnTo>
                  <a:close/>
                  <a:moveTo>
                    <a:pt x="4378" y="3461"/>
                  </a:moveTo>
                  <a:lnTo>
                    <a:pt x="4378" y="4569"/>
                  </a:lnTo>
                  <a:lnTo>
                    <a:pt x="3313" y="4569"/>
                  </a:lnTo>
                  <a:lnTo>
                    <a:pt x="3313" y="3461"/>
                  </a:lnTo>
                  <a:close/>
                  <a:moveTo>
                    <a:pt x="5634" y="3461"/>
                  </a:moveTo>
                  <a:lnTo>
                    <a:pt x="5634" y="4569"/>
                  </a:lnTo>
                  <a:lnTo>
                    <a:pt x="4569" y="4569"/>
                  </a:lnTo>
                  <a:lnTo>
                    <a:pt x="4569" y="3461"/>
                  </a:lnTo>
                  <a:close/>
                  <a:moveTo>
                    <a:pt x="6880" y="3461"/>
                  </a:moveTo>
                  <a:lnTo>
                    <a:pt x="6880" y="4569"/>
                  </a:lnTo>
                  <a:lnTo>
                    <a:pt x="5815" y="4569"/>
                  </a:lnTo>
                  <a:lnTo>
                    <a:pt x="5815" y="3461"/>
                  </a:lnTo>
                  <a:close/>
                  <a:moveTo>
                    <a:pt x="8137" y="3461"/>
                  </a:moveTo>
                  <a:lnTo>
                    <a:pt x="8137" y="4569"/>
                  </a:lnTo>
                  <a:lnTo>
                    <a:pt x="7072" y="4569"/>
                  </a:lnTo>
                  <a:lnTo>
                    <a:pt x="7072" y="3461"/>
                  </a:lnTo>
                  <a:close/>
                  <a:moveTo>
                    <a:pt x="9383" y="3461"/>
                  </a:moveTo>
                  <a:lnTo>
                    <a:pt x="9383" y="4569"/>
                  </a:lnTo>
                  <a:lnTo>
                    <a:pt x="8318" y="4569"/>
                  </a:lnTo>
                  <a:lnTo>
                    <a:pt x="8318" y="3461"/>
                  </a:lnTo>
                  <a:close/>
                  <a:moveTo>
                    <a:pt x="10639" y="3461"/>
                  </a:moveTo>
                  <a:lnTo>
                    <a:pt x="10639" y="4569"/>
                  </a:lnTo>
                  <a:lnTo>
                    <a:pt x="9574" y="4569"/>
                  </a:lnTo>
                  <a:lnTo>
                    <a:pt x="9574" y="3461"/>
                  </a:lnTo>
                  <a:close/>
                  <a:moveTo>
                    <a:pt x="11885" y="3461"/>
                  </a:moveTo>
                  <a:lnTo>
                    <a:pt x="11885" y="4569"/>
                  </a:lnTo>
                  <a:lnTo>
                    <a:pt x="10820" y="4569"/>
                  </a:lnTo>
                  <a:lnTo>
                    <a:pt x="10820" y="3461"/>
                  </a:lnTo>
                  <a:close/>
                  <a:moveTo>
                    <a:pt x="13131" y="3461"/>
                  </a:moveTo>
                  <a:lnTo>
                    <a:pt x="13131" y="4569"/>
                  </a:lnTo>
                  <a:lnTo>
                    <a:pt x="12066" y="4569"/>
                  </a:lnTo>
                  <a:lnTo>
                    <a:pt x="12066" y="3461"/>
                  </a:lnTo>
                  <a:close/>
                  <a:moveTo>
                    <a:pt x="14387" y="3461"/>
                  </a:moveTo>
                  <a:lnTo>
                    <a:pt x="14387" y="4569"/>
                  </a:lnTo>
                  <a:lnTo>
                    <a:pt x="13323" y="4569"/>
                  </a:lnTo>
                  <a:lnTo>
                    <a:pt x="13323" y="3461"/>
                  </a:lnTo>
                  <a:close/>
                  <a:moveTo>
                    <a:pt x="15633" y="3461"/>
                  </a:moveTo>
                  <a:lnTo>
                    <a:pt x="15633" y="4569"/>
                  </a:lnTo>
                  <a:lnTo>
                    <a:pt x="14569" y="4569"/>
                  </a:lnTo>
                  <a:lnTo>
                    <a:pt x="14569" y="3461"/>
                  </a:lnTo>
                  <a:close/>
                  <a:moveTo>
                    <a:pt x="16890" y="3461"/>
                  </a:moveTo>
                  <a:lnTo>
                    <a:pt x="16890" y="4569"/>
                  </a:lnTo>
                  <a:lnTo>
                    <a:pt x="15825" y="4569"/>
                  </a:lnTo>
                  <a:lnTo>
                    <a:pt x="15825" y="3461"/>
                  </a:lnTo>
                  <a:close/>
                  <a:moveTo>
                    <a:pt x="18136" y="3461"/>
                  </a:moveTo>
                  <a:lnTo>
                    <a:pt x="18136" y="4569"/>
                  </a:lnTo>
                  <a:lnTo>
                    <a:pt x="17071" y="4569"/>
                  </a:lnTo>
                  <a:lnTo>
                    <a:pt x="17071" y="3461"/>
                  </a:lnTo>
                  <a:close/>
                  <a:moveTo>
                    <a:pt x="1886" y="4707"/>
                  </a:moveTo>
                  <a:lnTo>
                    <a:pt x="1886" y="5825"/>
                  </a:lnTo>
                  <a:lnTo>
                    <a:pt x="821" y="5825"/>
                  </a:lnTo>
                  <a:lnTo>
                    <a:pt x="821" y="4707"/>
                  </a:lnTo>
                  <a:close/>
                  <a:moveTo>
                    <a:pt x="3132" y="4707"/>
                  </a:moveTo>
                  <a:lnTo>
                    <a:pt x="3132" y="5825"/>
                  </a:lnTo>
                  <a:lnTo>
                    <a:pt x="2067" y="5825"/>
                  </a:lnTo>
                  <a:lnTo>
                    <a:pt x="2067" y="4707"/>
                  </a:lnTo>
                  <a:close/>
                  <a:moveTo>
                    <a:pt x="4378" y="4707"/>
                  </a:moveTo>
                  <a:lnTo>
                    <a:pt x="4378" y="5825"/>
                  </a:lnTo>
                  <a:lnTo>
                    <a:pt x="3313" y="5825"/>
                  </a:lnTo>
                  <a:lnTo>
                    <a:pt x="3313" y="4707"/>
                  </a:lnTo>
                  <a:close/>
                  <a:moveTo>
                    <a:pt x="5634" y="4707"/>
                  </a:moveTo>
                  <a:lnTo>
                    <a:pt x="5634" y="5825"/>
                  </a:lnTo>
                  <a:lnTo>
                    <a:pt x="4569" y="5825"/>
                  </a:lnTo>
                  <a:lnTo>
                    <a:pt x="4569" y="4707"/>
                  </a:lnTo>
                  <a:close/>
                  <a:moveTo>
                    <a:pt x="6880" y="4707"/>
                  </a:moveTo>
                  <a:lnTo>
                    <a:pt x="6880" y="5825"/>
                  </a:lnTo>
                  <a:lnTo>
                    <a:pt x="5815" y="5825"/>
                  </a:lnTo>
                  <a:lnTo>
                    <a:pt x="5815" y="4707"/>
                  </a:lnTo>
                  <a:close/>
                  <a:moveTo>
                    <a:pt x="8137" y="4707"/>
                  </a:moveTo>
                  <a:lnTo>
                    <a:pt x="8137" y="5825"/>
                  </a:lnTo>
                  <a:lnTo>
                    <a:pt x="7072" y="5825"/>
                  </a:lnTo>
                  <a:lnTo>
                    <a:pt x="7072" y="4707"/>
                  </a:lnTo>
                  <a:close/>
                  <a:moveTo>
                    <a:pt x="9383" y="4707"/>
                  </a:moveTo>
                  <a:lnTo>
                    <a:pt x="9383" y="5825"/>
                  </a:lnTo>
                  <a:lnTo>
                    <a:pt x="8318" y="5825"/>
                  </a:lnTo>
                  <a:lnTo>
                    <a:pt x="8318" y="4707"/>
                  </a:lnTo>
                  <a:close/>
                  <a:moveTo>
                    <a:pt x="10639" y="4707"/>
                  </a:moveTo>
                  <a:lnTo>
                    <a:pt x="10639" y="5825"/>
                  </a:lnTo>
                  <a:lnTo>
                    <a:pt x="9574" y="5825"/>
                  </a:lnTo>
                  <a:lnTo>
                    <a:pt x="9574" y="4707"/>
                  </a:lnTo>
                  <a:close/>
                  <a:moveTo>
                    <a:pt x="11885" y="4707"/>
                  </a:moveTo>
                  <a:lnTo>
                    <a:pt x="11885" y="5825"/>
                  </a:lnTo>
                  <a:lnTo>
                    <a:pt x="10820" y="5825"/>
                  </a:lnTo>
                  <a:lnTo>
                    <a:pt x="10820" y="4707"/>
                  </a:lnTo>
                  <a:close/>
                  <a:moveTo>
                    <a:pt x="13131" y="4707"/>
                  </a:moveTo>
                  <a:lnTo>
                    <a:pt x="13131" y="5825"/>
                  </a:lnTo>
                  <a:lnTo>
                    <a:pt x="12066" y="5825"/>
                  </a:lnTo>
                  <a:lnTo>
                    <a:pt x="12066" y="4707"/>
                  </a:lnTo>
                  <a:close/>
                  <a:moveTo>
                    <a:pt x="14387" y="4707"/>
                  </a:moveTo>
                  <a:lnTo>
                    <a:pt x="14387" y="5825"/>
                  </a:lnTo>
                  <a:lnTo>
                    <a:pt x="13323" y="5825"/>
                  </a:lnTo>
                  <a:lnTo>
                    <a:pt x="13323" y="4707"/>
                  </a:lnTo>
                  <a:close/>
                  <a:moveTo>
                    <a:pt x="15633" y="4707"/>
                  </a:moveTo>
                  <a:lnTo>
                    <a:pt x="15633" y="5825"/>
                  </a:lnTo>
                  <a:lnTo>
                    <a:pt x="14569" y="5825"/>
                  </a:lnTo>
                  <a:lnTo>
                    <a:pt x="14569" y="4707"/>
                  </a:lnTo>
                  <a:close/>
                  <a:moveTo>
                    <a:pt x="16890" y="4707"/>
                  </a:moveTo>
                  <a:lnTo>
                    <a:pt x="16890" y="5825"/>
                  </a:lnTo>
                  <a:lnTo>
                    <a:pt x="15825" y="5825"/>
                  </a:lnTo>
                  <a:lnTo>
                    <a:pt x="15825" y="4707"/>
                  </a:lnTo>
                  <a:close/>
                  <a:moveTo>
                    <a:pt x="18136" y="4707"/>
                  </a:moveTo>
                  <a:lnTo>
                    <a:pt x="18136" y="5825"/>
                  </a:lnTo>
                  <a:lnTo>
                    <a:pt x="17071" y="5825"/>
                  </a:lnTo>
                  <a:lnTo>
                    <a:pt x="17071" y="4707"/>
                  </a:lnTo>
                  <a:close/>
                  <a:moveTo>
                    <a:pt x="6848" y="1"/>
                  </a:moveTo>
                  <a:lnTo>
                    <a:pt x="6848" y="810"/>
                  </a:lnTo>
                  <a:lnTo>
                    <a:pt x="5783" y="810"/>
                  </a:lnTo>
                  <a:lnTo>
                    <a:pt x="5783" y="341"/>
                  </a:lnTo>
                  <a:lnTo>
                    <a:pt x="5602" y="416"/>
                  </a:lnTo>
                  <a:lnTo>
                    <a:pt x="5602" y="810"/>
                  </a:lnTo>
                  <a:lnTo>
                    <a:pt x="4537" y="810"/>
                  </a:lnTo>
                  <a:cubicBezTo>
                    <a:pt x="4420" y="853"/>
                    <a:pt x="4314" y="906"/>
                    <a:pt x="4197" y="948"/>
                  </a:cubicBezTo>
                  <a:lnTo>
                    <a:pt x="4388" y="948"/>
                  </a:lnTo>
                  <a:lnTo>
                    <a:pt x="4388" y="2066"/>
                  </a:lnTo>
                  <a:lnTo>
                    <a:pt x="3323" y="2066"/>
                  </a:lnTo>
                  <a:lnTo>
                    <a:pt x="3323" y="1353"/>
                  </a:lnTo>
                  <a:cubicBezTo>
                    <a:pt x="3259" y="1374"/>
                    <a:pt x="3196" y="1406"/>
                    <a:pt x="3132" y="1438"/>
                  </a:cubicBezTo>
                  <a:lnTo>
                    <a:pt x="3132" y="2066"/>
                  </a:lnTo>
                  <a:lnTo>
                    <a:pt x="2067" y="2066"/>
                  </a:lnTo>
                  <a:lnTo>
                    <a:pt x="2067" y="2045"/>
                  </a:lnTo>
                  <a:cubicBezTo>
                    <a:pt x="2003" y="2098"/>
                    <a:pt x="1928" y="2141"/>
                    <a:pt x="1864" y="2194"/>
                  </a:cubicBezTo>
                  <a:lnTo>
                    <a:pt x="1886" y="2194"/>
                  </a:lnTo>
                  <a:lnTo>
                    <a:pt x="1886" y="3323"/>
                  </a:lnTo>
                  <a:lnTo>
                    <a:pt x="842" y="3323"/>
                  </a:lnTo>
                  <a:cubicBezTo>
                    <a:pt x="810" y="3387"/>
                    <a:pt x="778" y="3461"/>
                    <a:pt x="757" y="3515"/>
                  </a:cubicBezTo>
                  <a:cubicBezTo>
                    <a:pt x="714" y="3632"/>
                    <a:pt x="672" y="3749"/>
                    <a:pt x="629" y="3866"/>
                  </a:cubicBezTo>
                  <a:lnTo>
                    <a:pt x="629" y="4580"/>
                  </a:lnTo>
                  <a:lnTo>
                    <a:pt x="395" y="4580"/>
                  </a:lnTo>
                  <a:cubicBezTo>
                    <a:pt x="384" y="4622"/>
                    <a:pt x="363" y="4665"/>
                    <a:pt x="352" y="4707"/>
                  </a:cubicBezTo>
                  <a:lnTo>
                    <a:pt x="629" y="4707"/>
                  </a:lnTo>
                  <a:lnTo>
                    <a:pt x="629" y="5825"/>
                  </a:lnTo>
                  <a:lnTo>
                    <a:pt x="33" y="5825"/>
                  </a:lnTo>
                  <a:cubicBezTo>
                    <a:pt x="22" y="5868"/>
                    <a:pt x="12" y="5911"/>
                    <a:pt x="1" y="5953"/>
                  </a:cubicBezTo>
                  <a:lnTo>
                    <a:pt x="629" y="5953"/>
                  </a:lnTo>
                  <a:lnTo>
                    <a:pt x="629" y="7551"/>
                  </a:lnTo>
                  <a:lnTo>
                    <a:pt x="821" y="7551"/>
                  </a:lnTo>
                  <a:lnTo>
                    <a:pt x="821" y="5953"/>
                  </a:lnTo>
                  <a:lnTo>
                    <a:pt x="1886" y="5953"/>
                  </a:lnTo>
                  <a:lnTo>
                    <a:pt x="1886" y="7551"/>
                  </a:lnTo>
                  <a:lnTo>
                    <a:pt x="2077" y="7551"/>
                  </a:lnTo>
                  <a:lnTo>
                    <a:pt x="2077" y="5953"/>
                  </a:lnTo>
                  <a:lnTo>
                    <a:pt x="3142" y="5953"/>
                  </a:lnTo>
                  <a:lnTo>
                    <a:pt x="3142" y="7551"/>
                  </a:lnTo>
                  <a:lnTo>
                    <a:pt x="3323" y="7551"/>
                  </a:lnTo>
                  <a:lnTo>
                    <a:pt x="3323" y="5953"/>
                  </a:lnTo>
                  <a:lnTo>
                    <a:pt x="4388" y="5953"/>
                  </a:lnTo>
                  <a:lnTo>
                    <a:pt x="4388" y="7551"/>
                  </a:lnTo>
                  <a:lnTo>
                    <a:pt x="4580" y="7551"/>
                  </a:lnTo>
                  <a:lnTo>
                    <a:pt x="4580" y="5953"/>
                  </a:lnTo>
                  <a:lnTo>
                    <a:pt x="5645" y="5953"/>
                  </a:lnTo>
                  <a:lnTo>
                    <a:pt x="5645" y="7551"/>
                  </a:lnTo>
                  <a:lnTo>
                    <a:pt x="5826" y="7551"/>
                  </a:lnTo>
                  <a:lnTo>
                    <a:pt x="5826" y="5953"/>
                  </a:lnTo>
                  <a:lnTo>
                    <a:pt x="6891" y="5953"/>
                  </a:lnTo>
                  <a:lnTo>
                    <a:pt x="6891" y="7551"/>
                  </a:lnTo>
                  <a:lnTo>
                    <a:pt x="7082" y="7551"/>
                  </a:lnTo>
                  <a:lnTo>
                    <a:pt x="7082" y="5953"/>
                  </a:lnTo>
                  <a:lnTo>
                    <a:pt x="8147" y="5953"/>
                  </a:lnTo>
                  <a:lnTo>
                    <a:pt x="8147" y="7551"/>
                  </a:lnTo>
                  <a:lnTo>
                    <a:pt x="8339" y="7551"/>
                  </a:lnTo>
                  <a:lnTo>
                    <a:pt x="8339" y="5953"/>
                  </a:lnTo>
                  <a:lnTo>
                    <a:pt x="9404" y="5953"/>
                  </a:lnTo>
                  <a:lnTo>
                    <a:pt x="9404" y="7551"/>
                  </a:lnTo>
                  <a:lnTo>
                    <a:pt x="9585" y="7551"/>
                  </a:lnTo>
                  <a:lnTo>
                    <a:pt x="9585" y="5953"/>
                  </a:lnTo>
                  <a:lnTo>
                    <a:pt x="10650" y="5953"/>
                  </a:lnTo>
                  <a:lnTo>
                    <a:pt x="10650" y="7551"/>
                  </a:lnTo>
                  <a:lnTo>
                    <a:pt x="10841" y="7551"/>
                  </a:lnTo>
                  <a:lnTo>
                    <a:pt x="10841" y="5953"/>
                  </a:lnTo>
                  <a:lnTo>
                    <a:pt x="11906" y="5953"/>
                  </a:lnTo>
                  <a:lnTo>
                    <a:pt x="11906" y="7551"/>
                  </a:lnTo>
                  <a:lnTo>
                    <a:pt x="12098" y="7551"/>
                  </a:lnTo>
                  <a:lnTo>
                    <a:pt x="12098" y="5953"/>
                  </a:lnTo>
                  <a:lnTo>
                    <a:pt x="13163" y="5953"/>
                  </a:lnTo>
                  <a:lnTo>
                    <a:pt x="13163" y="7551"/>
                  </a:lnTo>
                  <a:lnTo>
                    <a:pt x="13344" y="7551"/>
                  </a:lnTo>
                  <a:lnTo>
                    <a:pt x="13344" y="5953"/>
                  </a:lnTo>
                  <a:lnTo>
                    <a:pt x="14409" y="5953"/>
                  </a:lnTo>
                  <a:lnTo>
                    <a:pt x="14409" y="7551"/>
                  </a:lnTo>
                  <a:lnTo>
                    <a:pt x="14600" y="7551"/>
                  </a:lnTo>
                  <a:lnTo>
                    <a:pt x="14600" y="5953"/>
                  </a:lnTo>
                  <a:lnTo>
                    <a:pt x="15665" y="5953"/>
                  </a:lnTo>
                  <a:lnTo>
                    <a:pt x="15665" y="7551"/>
                  </a:lnTo>
                  <a:lnTo>
                    <a:pt x="15857" y="7551"/>
                  </a:lnTo>
                  <a:lnTo>
                    <a:pt x="15857" y="5953"/>
                  </a:lnTo>
                  <a:lnTo>
                    <a:pt x="16922" y="5953"/>
                  </a:lnTo>
                  <a:lnTo>
                    <a:pt x="16922" y="7551"/>
                  </a:lnTo>
                  <a:lnTo>
                    <a:pt x="17103" y="7551"/>
                  </a:lnTo>
                  <a:lnTo>
                    <a:pt x="17103" y="5953"/>
                  </a:lnTo>
                  <a:lnTo>
                    <a:pt x="18168" y="5953"/>
                  </a:lnTo>
                  <a:lnTo>
                    <a:pt x="18168" y="7551"/>
                  </a:lnTo>
                  <a:lnTo>
                    <a:pt x="18359" y="7551"/>
                  </a:lnTo>
                  <a:lnTo>
                    <a:pt x="18359" y="5953"/>
                  </a:lnTo>
                  <a:lnTo>
                    <a:pt x="19680" y="5953"/>
                  </a:lnTo>
                  <a:cubicBezTo>
                    <a:pt x="19669" y="5911"/>
                    <a:pt x="19659" y="5868"/>
                    <a:pt x="19648" y="5825"/>
                  </a:cubicBezTo>
                  <a:lnTo>
                    <a:pt x="18359" y="5825"/>
                  </a:lnTo>
                  <a:lnTo>
                    <a:pt x="18359" y="4707"/>
                  </a:lnTo>
                  <a:lnTo>
                    <a:pt x="19297" y="4707"/>
                  </a:lnTo>
                  <a:cubicBezTo>
                    <a:pt x="19286" y="4665"/>
                    <a:pt x="19265" y="4622"/>
                    <a:pt x="19254" y="4580"/>
                  </a:cubicBezTo>
                  <a:lnTo>
                    <a:pt x="18328" y="4580"/>
                  </a:lnTo>
                  <a:lnTo>
                    <a:pt x="18328" y="3461"/>
                  </a:lnTo>
                  <a:lnTo>
                    <a:pt x="18860" y="3461"/>
                  </a:lnTo>
                  <a:cubicBezTo>
                    <a:pt x="18849" y="3408"/>
                    <a:pt x="18828" y="3366"/>
                    <a:pt x="18807" y="3323"/>
                  </a:cubicBezTo>
                  <a:lnTo>
                    <a:pt x="18317" y="3323"/>
                  </a:lnTo>
                  <a:lnTo>
                    <a:pt x="18317" y="2673"/>
                  </a:lnTo>
                  <a:cubicBezTo>
                    <a:pt x="18264" y="2610"/>
                    <a:pt x="18200" y="2546"/>
                    <a:pt x="18136" y="2482"/>
                  </a:cubicBezTo>
                  <a:lnTo>
                    <a:pt x="18136" y="3323"/>
                  </a:lnTo>
                  <a:lnTo>
                    <a:pt x="17071" y="3323"/>
                  </a:lnTo>
                  <a:lnTo>
                    <a:pt x="17071" y="2205"/>
                  </a:lnTo>
                  <a:lnTo>
                    <a:pt x="17784" y="2205"/>
                  </a:lnTo>
                  <a:cubicBezTo>
                    <a:pt x="17721" y="2162"/>
                    <a:pt x="17657" y="2120"/>
                    <a:pt x="17593" y="2077"/>
                  </a:cubicBezTo>
                  <a:lnTo>
                    <a:pt x="17060" y="2077"/>
                  </a:lnTo>
                  <a:lnTo>
                    <a:pt x="17060" y="1747"/>
                  </a:lnTo>
                  <a:lnTo>
                    <a:pt x="16879" y="1641"/>
                  </a:lnTo>
                  <a:lnTo>
                    <a:pt x="16879" y="2077"/>
                  </a:lnTo>
                  <a:lnTo>
                    <a:pt x="15814" y="2077"/>
                  </a:lnTo>
                  <a:lnTo>
                    <a:pt x="15814" y="1129"/>
                  </a:lnTo>
                  <a:cubicBezTo>
                    <a:pt x="15751" y="1097"/>
                    <a:pt x="15687" y="1076"/>
                    <a:pt x="15623" y="1044"/>
                  </a:cubicBezTo>
                  <a:lnTo>
                    <a:pt x="15623" y="2066"/>
                  </a:lnTo>
                  <a:lnTo>
                    <a:pt x="14558" y="2066"/>
                  </a:lnTo>
                  <a:lnTo>
                    <a:pt x="14558" y="948"/>
                  </a:lnTo>
                  <a:lnTo>
                    <a:pt x="15399" y="948"/>
                  </a:lnTo>
                  <a:cubicBezTo>
                    <a:pt x="15282" y="906"/>
                    <a:pt x="15176" y="863"/>
                    <a:pt x="15058" y="821"/>
                  </a:cubicBezTo>
                  <a:lnTo>
                    <a:pt x="14558" y="821"/>
                  </a:lnTo>
                  <a:lnTo>
                    <a:pt x="14558" y="629"/>
                  </a:lnTo>
                  <a:lnTo>
                    <a:pt x="14366" y="554"/>
                  </a:lnTo>
                  <a:lnTo>
                    <a:pt x="14366" y="821"/>
                  </a:lnTo>
                  <a:lnTo>
                    <a:pt x="13301" y="821"/>
                  </a:lnTo>
                  <a:lnTo>
                    <a:pt x="13301" y="171"/>
                  </a:lnTo>
                  <a:lnTo>
                    <a:pt x="13120" y="96"/>
                  </a:lnTo>
                  <a:lnTo>
                    <a:pt x="13120" y="821"/>
                  </a:lnTo>
                  <a:lnTo>
                    <a:pt x="12055" y="821"/>
                  </a:lnTo>
                  <a:lnTo>
                    <a:pt x="12055" y="1"/>
                  </a:lnTo>
                  <a:cubicBezTo>
                    <a:pt x="11992" y="22"/>
                    <a:pt x="11928" y="54"/>
                    <a:pt x="11864" y="75"/>
                  </a:cubicBezTo>
                  <a:lnTo>
                    <a:pt x="11864" y="821"/>
                  </a:lnTo>
                  <a:lnTo>
                    <a:pt x="10799" y="821"/>
                  </a:lnTo>
                  <a:lnTo>
                    <a:pt x="10799" y="416"/>
                  </a:lnTo>
                  <a:cubicBezTo>
                    <a:pt x="10735" y="437"/>
                    <a:pt x="10671" y="448"/>
                    <a:pt x="10607" y="459"/>
                  </a:cubicBezTo>
                  <a:lnTo>
                    <a:pt x="10607" y="810"/>
                  </a:lnTo>
                  <a:lnTo>
                    <a:pt x="9542" y="810"/>
                  </a:lnTo>
                  <a:lnTo>
                    <a:pt x="9542" y="565"/>
                  </a:lnTo>
                  <a:lnTo>
                    <a:pt x="9361" y="565"/>
                  </a:lnTo>
                  <a:lnTo>
                    <a:pt x="9361" y="810"/>
                  </a:lnTo>
                  <a:lnTo>
                    <a:pt x="8296" y="810"/>
                  </a:lnTo>
                  <a:lnTo>
                    <a:pt x="8296" y="469"/>
                  </a:lnTo>
                  <a:cubicBezTo>
                    <a:pt x="8232" y="448"/>
                    <a:pt x="8158" y="437"/>
                    <a:pt x="8105" y="427"/>
                  </a:cubicBezTo>
                  <a:lnTo>
                    <a:pt x="8105" y="810"/>
                  </a:lnTo>
                  <a:lnTo>
                    <a:pt x="7040" y="810"/>
                  </a:lnTo>
                  <a:lnTo>
                    <a:pt x="7040" y="86"/>
                  </a:lnTo>
                  <a:cubicBezTo>
                    <a:pt x="6976" y="65"/>
                    <a:pt x="6912" y="33"/>
                    <a:pt x="6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14;p25">
              <a:extLst>
                <a:ext uri="{FF2B5EF4-FFF2-40B4-BE49-F238E27FC236}">
                  <a16:creationId xmlns:a16="http://schemas.microsoft.com/office/drawing/2014/main" id="{2DCCA7F5-5A43-DC45-880C-E1D186319570}"/>
                </a:ext>
              </a:extLst>
            </p:cNvPr>
            <p:cNvSpPr/>
            <p:nvPr/>
          </p:nvSpPr>
          <p:spPr>
            <a:xfrm>
              <a:off x="6428525" y="2371175"/>
              <a:ext cx="52475" cy="59825"/>
            </a:xfrm>
            <a:custGeom>
              <a:avLst/>
              <a:gdLst/>
              <a:ahLst/>
              <a:cxnLst/>
              <a:rect l="l" t="t" r="r" b="b"/>
              <a:pathLst>
                <a:path w="2099" h="2393" extrusionOk="0">
                  <a:moveTo>
                    <a:pt x="1010" y="1"/>
                  </a:moveTo>
                  <a:cubicBezTo>
                    <a:pt x="889" y="1"/>
                    <a:pt x="799" y="28"/>
                    <a:pt x="778" y="35"/>
                  </a:cubicBezTo>
                  <a:cubicBezTo>
                    <a:pt x="714" y="56"/>
                    <a:pt x="1" y="152"/>
                    <a:pt x="128" y="1079"/>
                  </a:cubicBezTo>
                  <a:cubicBezTo>
                    <a:pt x="232" y="1898"/>
                    <a:pt x="669" y="2393"/>
                    <a:pt x="1122" y="2393"/>
                  </a:cubicBezTo>
                  <a:cubicBezTo>
                    <a:pt x="1181" y="2393"/>
                    <a:pt x="1241" y="2384"/>
                    <a:pt x="1300" y="2367"/>
                  </a:cubicBezTo>
                  <a:cubicBezTo>
                    <a:pt x="1822" y="2293"/>
                    <a:pt x="2098" y="1601"/>
                    <a:pt x="1811" y="706"/>
                  </a:cubicBezTo>
                  <a:cubicBezTo>
                    <a:pt x="1619" y="110"/>
                    <a:pt x="1252" y="1"/>
                    <a:pt x="1010" y="1"/>
                  </a:cubicBezTo>
                  <a:close/>
                </a:path>
              </a:pathLst>
            </a:custGeom>
            <a:solidFill>
              <a:srgbClr val="BA2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15;p25">
              <a:extLst>
                <a:ext uri="{FF2B5EF4-FFF2-40B4-BE49-F238E27FC236}">
                  <a16:creationId xmlns:a16="http://schemas.microsoft.com/office/drawing/2014/main" id="{B1325949-C96A-0442-9929-688F3B5808BC}"/>
                </a:ext>
              </a:extLst>
            </p:cNvPr>
            <p:cNvSpPr/>
            <p:nvPr/>
          </p:nvSpPr>
          <p:spPr>
            <a:xfrm>
              <a:off x="6613825" y="2371175"/>
              <a:ext cx="52200" cy="59825"/>
            </a:xfrm>
            <a:custGeom>
              <a:avLst/>
              <a:gdLst/>
              <a:ahLst/>
              <a:cxnLst/>
              <a:rect l="l" t="t" r="r" b="b"/>
              <a:pathLst>
                <a:path w="2088" h="2393" extrusionOk="0">
                  <a:moveTo>
                    <a:pt x="1088" y="1"/>
                  </a:moveTo>
                  <a:cubicBezTo>
                    <a:pt x="846" y="1"/>
                    <a:pt x="479" y="110"/>
                    <a:pt x="288" y="706"/>
                  </a:cubicBezTo>
                  <a:cubicBezTo>
                    <a:pt x="0" y="1601"/>
                    <a:pt x="277" y="2293"/>
                    <a:pt x="799" y="2367"/>
                  </a:cubicBezTo>
                  <a:cubicBezTo>
                    <a:pt x="857" y="2384"/>
                    <a:pt x="915" y="2393"/>
                    <a:pt x="973" y="2393"/>
                  </a:cubicBezTo>
                  <a:cubicBezTo>
                    <a:pt x="1421" y="2393"/>
                    <a:pt x="1867" y="1898"/>
                    <a:pt x="1970" y="1079"/>
                  </a:cubicBezTo>
                  <a:cubicBezTo>
                    <a:pt x="2087" y="152"/>
                    <a:pt x="1385" y="56"/>
                    <a:pt x="1321" y="35"/>
                  </a:cubicBezTo>
                  <a:cubicBezTo>
                    <a:pt x="1299" y="28"/>
                    <a:pt x="1209" y="1"/>
                    <a:pt x="1088" y="1"/>
                  </a:cubicBezTo>
                  <a:close/>
                </a:path>
              </a:pathLst>
            </a:custGeom>
            <a:solidFill>
              <a:srgbClr val="BA2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16;p25">
              <a:extLst>
                <a:ext uri="{FF2B5EF4-FFF2-40B4-BE49-F238E27FC236}">
                  <a16:creationId xmlns:a16="http://schemas.microsoft.com/office/drawing/2014/main" id="{F9A616E5-195B-9043-8DF9-4435A1E4EAE6}"/>
                </a:ext>
              </a:extLst>
            </p:cNvPr>
            <p:cNvSpPr/>
            <p:nvPr/>
          </p:nvSpPr>
          <p:spPr>
            <a:xfrm>
              <a:off x="6446625" y="2261775"/>
              <a:ext cx="197850" cy="251000"/>
            </a:xfrm>
            <a:custGeom>
              <a:avLst/>
              <a:gdLst/>
              <a:ahLst/>
              <a:cxnLst/>
              <a:rect l="l" t="t" r="r" b="b"/>
              <a:pathLst>
                <a:path w="7914" h="10040" extrusionOk="0">
                  <a:moveTo>
                    <a:pt x="3696" y="0"/>
                  </a:moveTo>
                  <a:cubicBezTo>
                    <a:pt x="2890" y="0"/>
                    <a:pt x="654" y="309"/>
                    <a:pt x="352" y="3676"/>
                  </a:cubicBezTo>
                  <a:cubicBezTo>
                    <a:pt x="0" y="7498"/>
                    <a:pt x="1652" y="10040"/>
                    <a:pt x="3780" y="10040"/>
                  </a:cubicBezTo>
                  <a:cubicBezTo>
                    <a:pt x="3840" y="10040"/>
                    <a:pt x="3901" y="10038"/>
                    <a:pt x="3962" y="10034"/>
                  </a:cubicBezTo>
                  <a:cubicBezTo>
                    <a:pt x="4023" y="10038"/>
                    <a:pt x="4084" y="10040"/>
                    <a:pt x="4144" y="10040"/>
                  </a:cubicBezTo>
                  <a:cubicBezTo>
                    <a:pt x="6272" y="10040"/>
                    <a:pt x="7914" y="7498"/>
                    <a:pt x="7572" y="3676"/>
                  </a:cubicBezTo>
                  <a:cubicBezTo>
                    <a:pt x="7261" y="309"/>
                    <a:pt x="5024" y="0"/>
                    <a:pt x="4224" y="0"/>
                  </a:cubicBezTo>
                  <a:cubicBezTo>
                    <a:pt x="4093" y="0"/>
                    <a:pt x="4001" y="9"/>
                    <a:pt x="3962" y="13"/>
                  </a:cubicBezTo>
                  <a:cubicBezTo>
                    <a:pt x="3922" y="9"/>
                    <a:pt x="3828" y="0"/>
                    <a:pt x="3696" y="0"/>
                  </a:cubicBezTo>
                  <a:close/>
                </a:path>
              </a:pathLst>
            </a:custGeom>
            <a:solidFill>
              <a:srgbClr val="C44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17;p25">
              <a:extLst>
                <a:ext uri="{FF2B5EF4-FFF2-40B4-BE49-F238E27FC236}">
                  <a16:creationId xmlns:a16="http://schemas.microsoft.com/office/drawing/2014/main" id="{307B6B47-98A5-DC41-8B3C-7A4E24AB3957}"/>
                </a:ext>
              </a:extLst>
            </p:cNvPr>
            <p:cNvSpPr/>
            <p:nvPr/>
          </p:nvSpPr>
          <p:spPr>
            <a:xfrm>
              <a:off x="6550450" y="2386950"/>
              <a:ext cx="12800" cy="49550"/>
            </a:xfrm>
            <a:custGeom>
              <a:avLst/>
              <a:gdLst/>
              <a:ahLst/>
              <a:cxnLst/>
              <a:rect l="l" t="t" r="r" b="b"/>
              <a:pathLst>
                <a:path w="512" h="1982" extrusionOk="0">
                  <a:moveTo>
                    <a:pt x="235" y="0"/>
                  </a:moveTo>
                  <a:lnTo>
                    <a:pt x="235" y="0"/>
                  </a:lnTo>
                  <a:cubicBezTo>
                    <a:pt x="246" y="256"/>
                    <a:pt x="278" y="522"/>
                    <a:pt x="299" y="778"/>
                  </a:cubicBezTo>
                  <a:cubicBezTo>
                    <a:pt x="330" y="1033"/>
                    <a:pt x="360" y="1268"/>
                    <a:pt x="391" y="1521"/>
                  </a:cubicBezTo>
                  <a:lnTo>
                    <a:pt x="391" y="1521"/>
                  </a:lnTo>
                  <a:cubicBezTo>
                    <a:pt x="314" y="1579"/>
                    <a:pt x="239" y="1638"/>
                    <a:pt x="182" y="1715"/>
                  </a:cubicBezTo>
                  <a:cubicBezTo>
                    <a:pt x="107" y="1789"/>
                    <a:pt x="43" y="1875"/>
                    <a:pt x="1" y="1981"/>
                  </a:cubicBezTo>
                  <a:cubicBezTo>
                    <a:pt x="97" y="1939"/>
                    <a:pt x="192" y="1885"/>
                    <a:pt x="267" y="1811"/>
                  </a:cubicBezTo>
                  <a:cubicBezTo>
                    <a:pt x="352" y="1747"/>
                    <a:pt x="427" y="1672"/>
                    <a:pt x="491" y="1598"/>
                  </a:cubicBezTo>
                  <a:lnTo>
                    <a:pt x="512" y="1566"/>
                  </a:lnTo>
                  <a:lnTo>
                    <a:pt x="512" y="1545"/>
                  </a:lnTo>
                  <a:cubicBezTo>
                    <a:pt x="469" y="1278"/>
                    <a:pt x="427" y="1023"/>
                    <a:pt x="374" y="767"/>
                  </a:cubicBezTo>
                  <a:cubicBezTo>
                    <a:pt x="331" y="512"/>
                    <a:pt x="288" y="256"/>
                    <a:pt x="235" y="0"/>
                  </a:cubicBezTo>
                  <a:close/>
                </a:path>
              </a:pathLst>
            </a:custGeom>
            <a:solidFill>
              <a:srgbClr val="B6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18;p25">
              <a:extLst>
                <a:ext uri="{FF2B5EF4-FFF2-40B4-BE49-F238E27FC236}">
                  <a16:creationId xmlns:a16="http://schemas.microsoft.com/office/drawing/2014/main" id="{47466BA1-7535-6348-A31B-DCB3D3DE2B82}"/>
                </a:ext>
              </a:extLst>
            </p:cNvPr>
            <p:cNvSpPr/>
            <p:nvPr/>
          </p:nvSpPr>
          <p:spPr>
            <a:xfrm>
              <a:off x="6499350" y="2375225"/>
              <a:ext cx="12275" cy="26650"/>
            </a:xfrm>
            <a:custGeom>
              <a:avLst/>
              <a:gdLst/>
              <a:ahLst/>
              <a:cxnLst/>
              <a:rect l="l" t="t" r="r" b="b"/>
              <a:pathLst>
                <a:path w="491" h="1066" extrusionOk="0">
                  <a:moveTo>
                    <a:pt x="245" y="1"/>
                  </a:moveTo>
                  <a:cubicBezTo>
                    <a:pt x="107" y="1"/>
                    <a:pt x="0" y="235"/>
                    <a:pt x="0" y="533"/>
                  </a:cubicBezTo>
                  <a:cubicBezTo>
                    <a:pt x="0" y="821"/>
                    <a:pt x="107" y="1066"/>
                    <a:pt x="245" y="1066"/>
                  </a:cubicBezTo>
                  <a:cubicBezTo>
                    <a:pt x="373" y="1066"/>
                    <a:pt x="490" y="821"/>
                    <a:pt x="490" y="533"/>
                  </a:cubicBezTo>
                  <a:cubicBezTo>
                    <a:pt x="490" y="235"/>
                    <a:pt x="384" y="1"/>
                    <a:pt x="245" y="1"/>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19;p25">
              <a:extLst>
                <a:ext uri="{FF2B5EF4-FFF2-40B4-BE49-F238E27FC236}">
                  <a16:creationId xmlns:a16="http://schemas.microsoft.com/office/drawing/2014/main" id="{CA53A6BF-136E-654E-BF2A-42E0FF026AF3}"/>
                </a:ext>
              </a:extLst>
            </p:cNvPr>
            <p:cNvSpPr/>
            <p:nvPr/>
          </p:nvSpPr>
          <p:spPr>
            <a:xfrm>
              <a:off x="6583200" y="2375225"/>
              <a:ext cx="12275" cy="26650"/>
            </a:xfrm>
            <a:custGeom>
              <a:avLst/>
              <a:gdLst/>
              <a:ahLst/>
              <a:cxnLst/>
              <a:rect l="l" t="t" r="r" b="b"/>
              <a:pathLst>
                <a:path w="491" h="1066" extrusionOk="0">
                  <a:moveTo>
                    <a:pt x="246" y="1"/>
                  </a:moveTo>
                  <a:cubicBezTo>
                    <a:pt x="107" y="1"/>
                    <a:pt x="1" y="235"/>
                    <a:pt x="1" y="533"/>
                  </a:cubicBezTo>
                  <a:cubicBezTo>
                    <a:pt x="1" y="821"/>
                    <a:pt x="107" y="1066"/>
                    <a:pt x="246" y="1066"/>
                  </a:cubicBezTo>
                  <a:cubicBezTo>
                    <a:pt x="384" y="1066"/>
                    <a:pt x="490" y="821"/>
                    <a:pt x="490" y="533"/>
                  </a:cubicBezTo>
                  <a:cubicBezTo>
                    <a:pt x="490" y="235"/>
                    <a:pt x="384" y="1"/>
                    <a:pt x="246" y="1"/>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20;p25">
              <a:extLst>
                <a:ext uri="{FF2B5EF4-FFF2-40B4-BE49-F238E27FC236}">
                  <a16:creationId xmlns:a16="http://schemas.microsoft.com/office/drawing/2014/main" id="{A103D0AA-43B3-A14D-BB35-38BF67AB3181}"/>
                </a:ext>
              </a:extLst>
            </p:cNvPr>
            <p:cNvSpPr/>
            <p:nvPr/>
          </p:nvSpPr>
          <p:spPr>
            <a:xfrm>
              <a:off x="6484425" y="2351150"/>
              <a:ext cx="42375" cy="15600"/>
            </a:xfrm>
            <a:custGeom>
              <a:avLst/>
              <a:gdLst/>
              <a:ahLst/>
              <a:cxnLst/>
              <a:rect l="l" t="t" r="r" b="b"/>
              <a:pathLst>
                <a:path w="1695" h="624" extrusionOk="0">
                  <a:moveTo>
                    <a:pt x="915" y="0"/>
                  </a:moveTo>
                  <a:cubicBezTo>
                    <a:pt x="884" y="0"/>
                    <a:pt x="852" y="2"/>
                    <a:pt x="821" y="6"/>
                  </a:cubicBezTo>
                  <a:cubicBezTo>
                    <a:pt x="640" y="16"/>
                    <a:pt x="459" y="91"/>
                    <a:pt x="320" y="208"/>
                  </a:cubicBezTo>
                  <a:cubicBezTo>
                    <a:pt x="171" y="314"/>
                    <a:pt x="65" y="453"/>
                    <a:pt x="1" y="623"/>
                  </a:cubicBezTo>
                  <a:cubicBezTo>
                    <a:pt x="150" y="538"/>
                    <a:pt x="288" y="463"/>
                    <a:pt x="427" y="400"/>
                  </a:cubicBezTo>
                  <a:cubicBezTo>
                    <a:pt x="565" y="336"/>
                    <a:pt x="704" y="304"/>
                    <a:pt x="853" y="282"/>
                  </a:cubicBezTo>
                  <a:cubicBezTo>
                    <a:pt x="876" y="281"/>
                    <a:pt x="899" y="280"/>
                    <a:pt x="922" y="280"/>
                  </a:cubicBezTo>
                  <a:cubicBezTo>
                    <a:pt x="1037" y="280"/>
                    <a:pt x="1153" y="302"/>
                    <a:pt x="1268" y="346"/>
                  </a:cubicBezTo>
                  <a:cubicBezTo>
                    <a:pt x="1332" y="368"/>
                    <a:pt x="1407" y="400"/>
                    <a:pt x="1481" y="432"/>
                  </a:cubicBezTo>
                  <a:cubicBezTo>
                    <a:pt x="1545" y="463"/>
                    <a:pt x="1620" y="517"/>
                    <a:pt x="1694" y="549"/>
                  </a:cubicBezTo>
                  <a:cubicBezTo>
                    <a:pt x="1662" y="474"/>
                    <a:pt x="1620" y="389"/>
                    <a:pt x="1566" y="325"/>
                  </a:cubicBezTo>
                  <a:cubicBezTo>
                    <a:pt x="1502" y="250"/>
                    <a:pt x="1438" y="197"/>
                    <a:pt x="1364" y="144"/>
                  </a:cubicBezTo>
                  <a:cubicBezTo>
                    <a:pt x="1230" y="46"/>
                    <a:pt x="1075" y="0"/>
                    <a:pt x="915"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21;p25">
              <a:extLst>
                <a:ext uri="{FF2B5EF4-FFF2-40B4-BE49-F238E27FC236}">
                  <a16:creationId xmlns:a16="http://schemas.microsoft.com/office/drawing/2014/main" id="{7894C4E3-D45A-F940-BB06-619E6FA3E5C9}"/>
                </a:ext>
              </a:extLst>
            </p:cNvPr>
            <p:cNvSpPr/>
            <p:nvPr/>
          </p:nvSpPr>
          <p:spPr>
            <a:xfrm>
              <a:off x="6568825" y="2351150"/>
              <a:ext cx="42625" cy="15600"/>
            </a:xfrm>
            <a:custGeom>
              <a:avLst/>
              <a:gdLst/>
              <a:ahLst/>
              <a:cxnLst/>
              <a:rect l="l" t="t" r="r" b="b"/>
              <a:pathLst>
                <a:path w="1705" h="624" extrusionOk="0">
                  <a:moveTo>
                    <a:pt x="926" y="0"/>
                  </a:moveTo>
                  <a:cubicBezTo>
                    <a:pt x="894" y="0"/>
                    <a:pt x="863" y="2"/>
                    <a:pt x="831" y="6"/>
                  </a:cubicBezTo>
                  <a:cubicBezTo>
                    <a:pt x="639" y="16"/>
                    <a:pt x="469" y="91"/>
                    <a:pt x="320" y="208"/>
                  </a:cubicBezTo>
                  <a:cubicBezTo>
                    <a:pt x="182" y="314"/>
                    <a:pt x="64" y="453"/>
                    <a:pt x="1" y="623"/>
                  </a:cubicBezTo>
                  <a:cubicBezTo>
                    <a:pt x="139" y="538"/>
                    <a:pt x="288" y="463"/>
                    <a:pt x="437" y="400"/>
                  </a:cubicBezTo>
                  <a:cubicBezTo>
                    <a:pt x="565" y="336"/>
                    <a:pt x="714" y="304"/>
                    <a:pt x="852" y="282"/>
                  </a:cubicBezTo>
                  <a:cubicBezTo>
                    <a:pt x="876" y="281"/>
                    <a:pt x="899" y="280"/>
                    <a:pt x="922" y="280"/>
                  </a:cubicBezTo>
                  <a:cubicBezTo>
                    <a:pt x="1040" y="280"/>
                    <a:pt x="1161" y="302"/>
                    <a:pt x="1268" y="346"/>
                  </a:cubicBezTo>
                  <a:cubicBezTo>
                    <a:pt x="1342" y="368"/>
                    <a:pt x="1406" y="400"/>
                    <a:pt x="1481" y="432"/>
                  </a:cubicBezTo>
                  <a:cubicBezTo>
                    <a:pt x="1555" y="463"/>
                    <a:pt x="1619" y="517"/>
                    <a:pt x="1704" y="549"/>
                  </a:cubicBezTo>
                  <a:cubicBezTo>
                    <a:pt x="1662" y="474"/>
                    <a:pt x="1619" y="389"/>
                    <a:pt x="1566" y="325"/>
                  </a:cubicBezTo>
                  <a:cubicBezTo>
                    <a:pt x="1513" y="250"/>
                    <a:pt x="1449" y="197"/>
                    <a:pt x="1374" y="144"/>
                  </a:cubicBezTo>
                  <a:cubicBezTo>
                    <a:pt x="1241" y="46"/>
                    <a:pt x="1085" y="0"/>
                    <a:pt x="926"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22;p25">
              <a:extLst>
                <a:ext uri="{FF2B5EF4-FFF2-40B4-BE49-F238E27FC236}">
                  <a16:creationId xmlns:a16="http://schemas.microsoft.com/office/drawing/2014/main" id="{7A9388F2-1E99-EE49-8434-03CE55B13FE3}"/>
                </a:ext>
              </a:extLst>
            </p:cNvPr>
            <p:cNvSpPr/>
            <p:nvPr/>
          </p:nvSpPr>
          <p:spPr>
            <a:xfrm>
              <a:off x="6508400" y="2449775"/>
              <a:ext cx="82275" cy="15050"/>
            </a:xfrm>
            <a:custGeom>
              <a:avLst/>
              <a:gdLst/>
              <a:ahLst/>
              <a:cxnLst/>
              <a:rect l="l" t="t" r="r" b="b"/>
              <a:pathLst>
                <a:path w="3291" h="602" extrusionOk="0">
                  <a:moveTo>
                    <a:pt x="3291" y="1"/>
                  </a:moveTo>
                  <a:lnTo>
                    <a:pt x="0" y="33"/>
                  </a:lnTo>
                  <a:cubicBezTo>
                    <a:pt x="611" y="459"/>
                    <a:pt x="1176" y="602"/>
                    <a:pt x="1658" y="602"/>
                  </a:cubicBezTo>
                  <a:cubicBezTo>
                    <a:pt x="2646" y="602"/>
                    <a:pt x="3291" y="1"/>
                    <a:pt x="3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23;p25">
              <a:extLst>
                <a:ext uri="{FF2B5EF4-FFF2-40B4-BE49-F238E27FC236}">
                  <a16:creationId xmlns:a16="http://schemas.microsoft.com/office/drawing/2014/main" id="{8F75B775-E58F-7645-BB4E-FAA2878D2BF3}"/>
                </a:ext>
              </a:extLst>
            </p:cNvPr>
            <p:cNvSpPr/>
            <p:nvPr/>
          </p:nvSpPr>
          <p:spPr>
            <a:xfrm>
              <a:off x="6445025" y="2282425"/>
              <a:ext cx="199700" cy="258500"/>
            </a:xfrm>
            <a:custGeom>
              <a:avLst/>
              <a:gdLst/>
              <a:ahLst/>
              <a:cxnLst/>
              <a:rect l="l" t="t" r="r" b="b"/>
              <a:pathLst>
                <a:path w="7988" h="10340" extrusionOk="0">
                  <a:moveTo>
                    <a:pt x="1061" y="1"/>
                  </a:moveTo>
                  <a:cubicBezTo>
                    <a:pt x="684" y="1"/>
                    <a:pt x="203" y="604"/>
                    <a:pt x="203" y="604"/>
                  </a:cubicBezTo>
                  <a:cubicBezTo>
                    <a:pt x="203" y="604"/>
                    <a:pt x="1" y="5502"/>
                    <a:pt x="565" y="7791"/>
                  </a:cubicBezTo>
                  <a:cubicBezTo>
                    <a:pt x="991" y="9527"/>
                    <a:pt x="2237" y="9996"/>
                    <a:pt x="2237" y="9996"/>
                  </a:cubicBezTo>
                  <a:cubicBezTo>
                    <a:pt x="2237" y="9996"/>
                    <a:pt x="3130" y="10340"/>
                    <a:pt x="4203" y="10340"/>
                  </a:cubicBezTo>
                  <a:cubicBezTo>
                    <a:pt x="5075" y="10340"/>
                    <a:pt x="6065" y="10113"/>
                    <a:pt x="6795" y="9293"/>
                  </a:cubicBezTo>
                  <a:cubicBezTo>
                    <a:pt x="7263" y="8760"/>
                    <a:pt x="7987" y="6002"/>
                    <a:pt x="7657" y="1040"/>
                  </a:cubicBezTo>
                  <a:lnTo>
                    <a:pt x="6465" y="540"/>
                  </a:lnTo>
                  <a:lnTo>
                    <a:pt x="6465" y="540"/>
                  </a:lnTo>
                  <a:cubicBezTo>
                    <a:pt x="6465" y="540"/>
                    <a:pt x="6656" y="2968"/>
                    <a:pt x="7263" y="3266"/>
                  </a:cubicBezTo>
                  <a:cubicBezTo>
                    <a:pt x="7263" y="3266"/>
                    <a:pt x="7082" y="7610"/>
                    <a:pt x="6326" y="8132"/>
                  </a:cubicBezTo>
                  <a:cubicBezTo>
                    <a:pt x="6276" y="8167"/>
                    <a:pt x="6236" y="8182"/>
                    <a:pt x="6205" y="8182"/>
                  </a:cubicBezTo>
                  <a:cubicBezTo>
                    <a:pt x="5857" y="8182"/>
                    <a:pt x="6652" y="6162"/>
                    <a:pt x="5552" y="6162"/>
                  </a:cubicBezTo>
                  <a:cubicBezTo>
                    <a:pt x="5544" y="6162"/>
                    <a:pt x="5536" y="6162"/>
                    <a:pt x="5528" y="6162"/>
                  </a:cubicBezTo>
                  <a:cubicBezTo>
                    <a:pt x="4292" y="6194"/>
                    <a:pt x="4260" y="6226"/>
                    <a:pt x="4260" y="6226"/>
                  </a:cubicBezTo>
                  <a:cubicBezTo>
                    <a:pt x="4260" y="6226"/>
                    <a:pt x="3803" y="6151"/>
                    <a:pt x="3310" y="6151"/>
                  </a:cubicBezTo>
                  <a:cubicBezTo>
                    <a:pt x="2722" y="6151"/>
                    <a:pt x="2081" y="6258"/>
                    <a:pt x="2099" y="6727"/>
                  </a:cubicBezTo>
                  <a:cubicBezTo>
                    <a:pt x="2131" y="7600"/>
                    <a:pt x="2365" y="8164"/>
                    <a:pt x="2067" y="8164"/>
                  </a:cubicBezTo>
                  <a:cubicBezTo>
                    <a:pt x="1769" y="8164"/>
                    <a:pt x="672" y="7461"/>
                    <a:pt x="874" y="2904"/>
                  </a:cubicBezTo>
                  <a:cubicBezTo>
                    <a:pt x="874" y="2904"/>
                    <a:pt x="1502" y="2669"/>
                    <a:pt x="1502" y="1072"/>
                  </a:cubicBezTo>
                  <a:cubicBezTo>
                    <a:pt x="1502" y="250"/>
                    <a:pt x="1303" y="1"/>
                    <a:pt x="1061" y="1"/>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24;p25">
              <a:extLst>
                <a:ext uri="{FF2B5EF4-FFF2-40B4-BE49-F238E27FC236}">
                  <a16:creationId xmlns:a16="http://schemas.microsoft.com/office/drawing/2014/main" id="{6BD52716-601B-744B-9266-71D8DD30C160}"/>
                </a:ext>
              </a:extLst>
            </p:cNvPr>
            <p:cNvSpPr/>
            <p:nvPr/>
          </p:nvSpPr>
          <p:spPr>
            <a:xfrm>
              <a:off x="6429325" y="2180550"/>
              <a:ext cx="253750" cy="190725"/>
            </a:xfrm>
            <a:custGeom>
              <a:avLst/>
              <a:gdLst/>
              <a:ahLst/>
              <a:cxnLst/>
              <a:rect l="l" t="t" r="r" b="b"/>
              <a:pathLst>
                <a:path w="10150" h="7629" extrusionOk="0">
                  <a:moveTo>
                    <a:pt x="5902" y="1"/>
                  </a:moveTo>
                  <a:cubicBezTo>
                    <a:pt x="5054" y="1"/>
                    <a:pt x="1404" y="946"/>
                    <a:pt x="799" y="2623"/>
                  </a:cubicBezTo>
                  <a:cubicBezTo>
                    <a:pt x="1" y="4849"/>
                    <a:pt x="608" y="6116"/>
                    <a:pt x="863" y="7628"/>
                  </a:cubicBezTo>
                  <a:lnTo>
                    <a:pt x="1992" y="4412"/>
                  </a:lnTo>
                  <a:cubicBezTo>
                    <a:pt x="1992" y="4412"/>
                    <a:pt x="2950" y="5711"/>
                    <a:pt x="4090" y="5711"/>
                  </a:cubicBezTo>
                  <a:cubicBezTo>
                    <a:pt x="4728" y="5711"/>
                    <a:pt x="4090" y="4615"/>
                    <a:pt x="4090" y="4615"/>
                  </a:cubicBezTo>
                  <a:lnTo>
                    <a:pt x="4090" y="4615"/>
                  </a:lnTo>
                  <a:cubicBezTo>
                    <a:pt x="4090" y="4615"/>
                    <a:pt x="4975" y="5978"/>
                    <a:pt x="5900" y="5978"/>
                  </a:cubicBezTo>
                  <a:cubicBezTo>
                    <a:pt x="5911" y="5978"/>
                    <a:pt x="5921" y="5978"/>
                    <a:pt x="5932" y="5978"/>
                  </a:cubicBezTo>
                  <a:cubicBezTo>
                    <a:pt x="6663" y="5952"/>
                    <a:pt x="6320" y="5119"/>
                    <a:pt x="6143" y="4768"/>
                  </a:cubicBezTo>
                  <a:lnTo>
                    <a:pt x="6143" y="4768"/>
                  </a:lnTo>
                  <a:cubicBezTo>
                    <a:pt x="6347" y="5124"/>
                    <a:pt x="6906" y="5980"/>
                    <a:pt x="7569" y="5980"/>
                  </a:cubicBezTo>
                  <a:cubicBezTo>
                    <a:pt x="7587" y="5980"/>
                    <a:pt x="7606" y="5979"/>
                    <a:pt x="7625" y="5978"/>
                  </a:cubicBezTo>
                  <a:cubicBezTo>
                    <a:pt x="8108" y="5942"/>
                    <a:pt x="8090" y="5490"/>
                    <a:pt x="7981" y="5098"/>
                  </a:cubicBezTo>
                  <a:lnTo>
                    <a:pt x="7981" y="5098"/>
                  </a:lnTo>
                  <a:cubicBezTo>
                    <a:pt x="8161" y="5451"/>
                    <a:pt x="8447" y="5835"/>
                    <a:pt x="8842" y="5835"/>
                  </a:cubicBezTo>
                  <a:cubicBezTo>
                    <a:pt x="8889" y="5835"/>
                    <a:pt x="8938" y="5830"/>
                    <a:pt x="8988" y="5818"/>
                  </a:cubicBezTo>
                  <a:cubicBezTo>
                    <a:pt x="9819" y="5616"/>
                    <a:pt x="8786" y="4317"/>
                    <a:pt x="8786" y="4316"/>
                  </a:cubicBezTo>
                  <a:lnTo>
                    <a:pt x="8786" y="4316"/>
                  </a:lnTo>
                  <a:cubicBezTo>
                    <a:pt x="8786" y="4317"/>
                    <a:pt x="9456" y="4946"/>
                    <a:pt x="9765" y="4946"/>
                  </a:cubicBezTo>
                  <a:cubicBezTo>
                    <a:pt x="9773" y="4946"/>
                    <a:pt x="9780" y="4945"/>
                    <a:pt x="9787" y="4945"/>
                  </a:cubicBezTo>
                  <a:cubicBezTo>
                    <a:pt x="10085" y="4913"/>
                    <a:pt x="10085" y="4018"/>
                    <a:pt x="9052" y="3582"/>
                  </a:cubicBezTo>
                  <a:cubicBezTo>
                    <a:pt x="9052" y="3582"/>
                    <a:pt x="10085" y="3550"/>
                    <a:pt x="10117" y="3049"/>
                  </a:cubicBezTo>
                  <a:cubicBezTo>
                    <a:pt x="10150" y="2614"/>
                    <a:pt x="9759" y="2394"/>
                    <a:pt x="8876" y="2394"/>
                  </a:cubicBezTo>
                  <a:cubicBezTo>
                    <a:pt x="8613" y="2394"/>
                    <a:pt x="8307" y="2414"/>
                    <a:pt x="7955" y="2453"/>
                  </a:cubicBezTo>
                  <a:cubicBezTo>
                    <a:pt x="7955" y="2453"/>
                    <a:pt x="9222" y="1921"/>
                    <a:pt x="8956" y="1452"/>
                  </a:cubicBezTo>
                  <a:cubicBezTo>
                    <a:pt x="8887" y="1331"/>
                    <a:pt x="8761" y="1286"/>
                    <a:pt x="8611" y="1286"/>
                  </a:cubicBezTo>
                  <a:cubicBezTo>
                    <a:pt x="8227" y="1286"/>
                    <a:pt x="7692" y="1580"/>
                    <a:pt x="7582" y="1643"/>
                  </a:cubicBezTo>
                  <a:lnTo>
                    <a:pt x="7582" y="1643"/>
                  </a:lnTo>
                  <a:cubicBezTo>
                    <a:pt x="7731" y="1554"/>
                    <a:pt x="8636" y="986"/>
                    <a:pt x="8019" y="526"/>
                  </a:cubicBezTo>
                  <a:cubicBezTo>
                    <a:pt x="7852" y="398"/>
                    <a:pt x="7469" y="311"/>
                    <a:pt x="6967" y="311"/>
                  </a:cubicBezTo>
                  <a:cubicBezTo>
                    <a:pt x="6616" y="311"/>
                    <a:pt x="6208" y="353"/>
                    <a:pt x="5776" y="454"/>
                  </a:cubicBezTo>
                  <a:lnTo>
                    <a:pt x="5776" y="454"/>
                  </a:lnTo>
                  <a:cubicBezTo>
                    <a:pt x="6035" y="249"/>
                    <a:pt x="6165" y="89"/>
                    <a:pt x="6060" y="25"/>
                  </a:cubicBezTo>
                  <a:cubicBezTo>
                    <a:pt x="6034" y="9"/>
                    <a:pt x="5980" y="1"/>
                    <a:pt x="5902" y="1"/>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425;p25">
            <a:extLst>
              <a:ext uri="{FF2B5EF4-FFF2-40B4-BE49-F238E27FC236}">
                <a16:creationId xmlns:a16="http://schemas.microsoft.com/office/drawing/2014/main" id="{173DB5A1-773D-DD4A-A216-5FD27215844F}"/>
              </a:ext>
            </a:extLst>
          </p:cNvPr>
          <p:cNvGrpSpPr/>
          <p:nvPr/>
        </p:nvGrpSpPr>
        <p:grpSpPr>
          <a:xfrm>
            <a:off x="7078940" y="5827427"/>
            <a:ext cx="691830" cy="773505"/>
            <a:chOff x="2839875" y="2954850"/>
            <a:chExt cx="524750" cy="586700"/>
          </a:xfrm>
        </p:grpSpPr>
        <p:sp>
          <p:nvSpPr>
            <p:cNvPr id="195" name="Google Shape;426;p25">
              <a:extLst>
                <a:ext uri="{FF2B5EF4-FFF2-40B4-BE49-F238E27FC236}">
                  <a16:creationId xmlns:a16="http://schemas.microsoft.com/office/drawing/2014/main" id="{1B717918-78B0-484E-9729-04AF807777B7}"/>
                </a:ext>
              </a:extLst>
            </p:cNvPr>
            <p:cNvSpPr/>
            <p:nvPr/>
          </p:nvSpPr>
          <p:spPr>
            <a:xfrm>
              <a:off x="3122350" y="3040250"/>
              <a:ext cx="241750" cy="408575"/>
            </a:xfrm>
            <a:custGeom>
              <a:avLst/>
              <a:gdLst/>
              <a:ahLst/>
              <a:cxnLst/>
              <a:rect l="l" t="t" r="r" b="b"/>
              <a:pathLst>
                <a:path w="9670" h="16343" extrusionOk="0">
                  <a:moveTo>
                    <a:pt x="4835" y="0"/>
                  </a:moveTo>
                  <a:lnTo>
                    <a:pt x="0" y="6784"/>
                  </a:lnTo>
                  <a:lnTo>
                    <a:pt x="799" y="13226"/>
                  </a:lnTo>
                  <a:cubicBezTo>
                    <a:pt x="799" y="13226"/>
                    <a:pt x="2606" y="16342"/>
                    <a:pt x="4547" y="16342"/>
                  </a:cubicBezTo>
                  <a:cubicBezTo>
                    <a:pt x="5045" y="16342"/>
                    <a:pt x="5551" y="16137"/>
                    <a:pt x="6038" y="15622"/>
                  </a:cubicBezTo>
                  <a:cubicBezTo>
                    <a:pt x="9669" y="11756"/>
                    <a:pt x="6613" y="10340"/>
                    <a:pt x="6208" y="8647"/>
                  </a:cubicBezTo>
                  <a:cubicBezTo>
                    <a:pt x="5814" y="6965"/>
                    <a:pt x="7795" y="6645"/>
                    <a:pt x="6262" y="4217"/>
                  </a:cubicBezTo>
                  <a:cubicBezTo>
                    <a:pt x="5197" y="2524"/>
                    <a:pt x="4835" y="0"/>
                    <a:pt x="4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27;p25">
              <a:extLst>
                <a:ext uri="{FF2B5EF4-FFF2-40B4-BE49-F238E27FC236}">
                  <a16:creationId xmlns:a16="http://schemas.microsoft.com/office/drawing/2014/main" id="{AFF7AA43-D559-4E41-8708-4AFD441960BC}"/>
                </a:ext>
              </a:extLst>
            </p:cNvPr>
            <p:cNvSpPr/>
            <p:nvPr/>
          </p:nvSpPr>
          <p:spPr>
            <a:xfrm>
              <a:off x="3122350" y="3120900"/>
              <a:ext cx="174125" cy="291200"/>
            </a:xfrm>
            <a:custGeom>
              <a:avLst/>
              <a:gdLst/>
              <a:ahLst/>
              <a:cxnLst/>
              <a:rect l="l" t="t" r="r" b="b"/>
              <a:pathLst>
                <a:path w="6965" h="11648" extrusionOk="0">
                  <a:moveTo>
                    <a:pt x="2545" y="1"/>
                  </a:moveTo>
                  <a:lnTo>
                    <a:pt x="0" y="3142"/>
                  </a:lnTo>
                  <a:lnTo>
                    <a:pt x="799" y="8829"/>
                  </a:lnTo>
                  <a:cubicBezTo>
                    <a:pt x="1278" y="9531"/>
                    <a:pt x="1853" y="10160"/>
                    <a:pt x="2513" y="10703"/>
                  </a:cubicBezTo>
                  <a:cubicBezTo>
                    <a:pt x="2538" y="10675"/>
                    <a:pt x="2566" y="10662"/>
                    <a:pt x="2597" y="10662"/>
                  </a:cubicBezTo>
                  <a:cubicBezTo>
                    <a:pt x="2873" y="10662"/>
                    <a:pt x="3370" y="11647"/>
                    <a:pt x="3683" y="11647"/>
                  </a:cubicBezTo>
                  <a:cubicBezTo>
                    <a:pt x="3698" y="11647"/>
                    <a:pt x="3713" y="11645"/>
                    <a:pt x="3727" y="11640"/>
                  </a:cubicBezTo>
                  <a:cubicBezTo>
                    <a:pt x="4888" y="11235"/>
                    <a:pt x="6964" y="9020"/>
                    <a:pt x="5463" y="7338"/>
                  </a:cubicBezTo>
                  <a:cubicBezTo>
                    <a:pt x="3653" y="5325"/>
                    <a:pt x="5814" y="3025"/>
                    <a:pt x="3663" y="885"/>
                  </a:cubicBezTo>
                  <a:cubicBezTo>
                    <a:pt x="3280" y="597"/>
                    <a:pt x="2907" y="299"/>
                    <a:pt x="2545" y="1"/>
                  </a:cubicBezTo>
                  <a:close/>
                </a:path>
              </a:pathLst>
            </a:custGeom>
            <a:solidFill>
              <a:srgbClr val="C44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28;p25">
              <a:extLst>
                <a:ext uri="{FF2B5EF4-FFF2-40B4-BE49-F238E27FC236}">
                  <a16:creationId xmlns:a16="http://schemas.microsoft.com/office/drawing/2014/main" id="{CE976612-75D5-7047-9317-C40EFB117268}"/>
                </a:ext>
              </a:extLst>
            </p:cNvPr>
            <p:cNvSpPr/>
            <p:nvPr/>
          </p:nvSpPr>
          <p:spPr>
            <a:xfrm>
              <a:off x="2839875" y="3256675"/>
              <a:ext cx="524750" cy="284875"/>
            </a:xfrm>
            <a:custGeom>
              <a:avLst/>
              <a:gdLst/>
              <a:ahLst/>
              <a:cxnLst/>
              <a:rect l="l" t="t" r="r" b="b"/>
              <a:pathLst>
                <a:path w="20990" h="11395" extrusionOk="0">
                  <a:moveTo>
                    <a:pt x="10319" y="1"/>
                  </a:moveTo>
                  <a:lnTo>
                    <a:pt x="10319" y="107"/>
                  </a:lnTo>
                  <a:lnTo>
                    <a:pt x="8626" y="1"/>
                  </a:lnTo>
                  <a:lnTo>
                    <a:pt x="8626" y="1"/>
                  </a:lnTo>
                  <a:cubicBezTo>
                    <a:pt x="8626" y="1"/>
                    <a:pt x="8935" y="2972"/>
                    <a:pt x="7806" y="3589"/>
                  </a:cubicBezTo>
                  <a:cubicBezTo>
                    <a:pt x="6678" y="4207"/>
                    <a:pt x="1" y="4516"/>
                    <a:pt x="725" y="11395"/>
                  </a:cubicBezTo>
                  <a:lnTo>
                    <a:pt x="20276" y="11395"/>
                  </a:lnTo>
                  <a:cubicBezTo>
                    <a:pt x="20990" y="4516"/>
                    <a:pt x="14323" y="4207"/>
                    <a:pt x="13195" y="3589"/>
                  </a:cubicBezTo>
                  <a:cubicBezTo>
                    <a:pt x="12066" y="2972"/>
                    <a:pt x="12375" y="1"/>
                    <a:pt x="12375" y="1"/>
                  </a:cubicBezTo>
                  <a:lnTo>
                    <a:pt x="12375" y="1"/>
                  </a:lnTo>
                  <a:lnTo>
                    <a:pt x="10682" y="107"/>
                  </a:lnTo>
                  <a:lnTo>
                    <a:pt x="10682" y="1"/>
                  </a:lnTo>
                  <a:lnTo>
                    <a:pt x="10500" y="54"/>
                  </a:lnTo>
                  <a:lnTo>
                    <a:pt x="10319" y="1"/>
                  </a:lnTo>
                  <a:close/>
                </a:path>
              </a:pathLst>
            </a:custGeom>
            <a:solidFill>
              <a:srgbClr val="F5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29;p25">
              <a:extLst>
                <a:ext uri="{FF2B5EF4-FFF2-40B4-BE49-F238E27FC236}">
                  <a16:creationId xmlns:a16="http://schemas.microsoft.com/office/drawing/2014/main" id="{52CF716B-23CE-C34A-8424-CDEFC2E9FFC4}"/>
                </a:ext>
              </a:extLst>
            </p:cNvPr>
            <p:cNvSpPr/>
            <p:nvPr/>
          </p:nvSpPr>
          <p:spPr>
            <a:xfrm>
              <a:off x="3049675" y="3256675"/>
              <a:ext cx="101175" cy="70575"/>
            </a:xfrm>
            <a:custGeom>
              <a:avLst/>
              <a:gdLst/>
              <a:ahLst/>
              <a:cxnLst/>
              <a:rect l="l" t="t" r="r" b="b"/>
              <a:pathLst>
                <a:path w="4047" h="2823" extrusionOk="0">
                  <a:moveTo>
                    <a:pt x="1927" y="1"/>
                  </a:moveTo>
                  <a:lnTo>
                    <a:pt x="1927" y="107"/>
                  </a:lnTo>
                  <a:lnTo>
                    <a:pt x="234" y="1"/>
                  </a:lnTo>
                  <a:lnTo>
                    <a:pt x="234" y="1"/>
                  </a:lnTo>
                  <a:cubicBezTo>
                    <a:pt x="234" y="1"/>
                    <a:pt x="415" y="1726"/>
                    <a:pt x="0" y="2823"/>
                  </a:cubicBezTo>
                  <a:cubicBezTo>
                    <a:pt x="1352" y="2620"/>
                    <a:pt x="2694" y="2418"/>
                    <a:pt x="4047" y="2205"/>
                  </a:cubicBezTo>
                  <a:cubicBezTo>
                    <a:pt x="3929" y="1470"/>
                    <a:pt x="3908" y="735"/>
                    <a:pt x="3983" y="1"/>
                  </a:cubicBezTo>
                  <a:lnTo>
                    <a:pt x="3983" y="1"/>
                  </a:lnTo>
                  <a:lnTo>
                    <a:pt x="2290" y="107"/>
                  </a:lnTo>
                  <a:lnTo>
                    <a:pt x="2290" y="1"/>
                  </a:lnTo>
                  <a:lnTo>
                    <a:pt x="2108" y="54"/>
                  </a:lnTo>
                  <a:lnTo>
                    <a:pt x="1927" y="1"/>
                  </a:lnTo>
                  <a:close/>
                </a:path>
              </a:pathLst>
            </a:custGeom>
            <a:solidFill>
              <a:srgbClr val="E18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30;p25">
              <a:extLst>
                <a:ext uri="{FF2B5EF4-FFF2-40B4-BE49-F238E27FC236}">
                  <a16:creationId xmlns:a16="http://schemas.microsoft.com/office/drawing/2014/main" id="{8CC9AE3A-46BE-5B42-BF20-34112B123059}"/>
                </a:ext>
              </a:extLst>
            </p:cNvPr>
            <p:cNvSpPr/>
            <p:nvPr/>
          </p:nvSpPr>
          <p:spPr>
            <a:xfrm>
              <a:off x="3158550" y="3354125"/>
              <a:ext cx="53800" cy="119800"/>
            </a:xfrm>
            <a:custGeom>
              <a:avLst/>
              <a:gdLst/>
              <a:ahLst/>
              <a:cxnLst/>
              <a:rect l="l" t="t" r="r" b="b"/>
              <a:pathLst>
                <a:path w="2152" h="4792" extrusionOk="0">
                  <a:moveTo>
                    <a:pt x="1363" y="0"/>
                  </a:moveTo>
                  <a:cubicBezTo>
                    <a:pt x="1257" y="1235"/>
                    <a:pt x="1119" y="2503"/>
                    <a:pt x="650" y="3621"/>
                  </a:cubicBezTo>
                  <a:cubicBezTo>
                    <a:pt x="469" y="4036"/>
                    <a:pt x="256" y="4430"/>
                    <a:pt x="0" y="4792"/>
                  </a:cubicBezTo>
                  <a:lnTo>
                    <a:pt x="2024" y="4792"/>
                  </a:lnTo>
                  <a:cubicBezTo>
                    <a:pt x="1736" y="3280"/>
                    <a:pt x="1779" y="1715"/>
                    <a:pt x="2151" y="213"/>
                  </a:cubicBezTo>
                  <a:cubicBezTo>
                    <a:pt x="1875" y="128"/>
                    <a:pt x="1608" y="53"/>
                    <a:pt x="1363"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31;p25">
              <a:extLst>
                <a:ext uri="{FF2B5EF4-FFF2-40B4-BE49-F238E27FC236}">
                  <a16:creationId xmlns:a16="http://schemas.microsoft.com/office/drawing/2014/main" id="{C3F67448-6282-0240-8EAF-6CDAFCEFBCA6}"/>
                </a:ext>
              </a:extLst>
            </p:cNvPr>
            <p:cNvSpPr/>
            <p:nvPr/>
          </p:nvSpPr>
          <p:spPr>
            <a:xfrm>
              <a:off x="2847875" y="3375675"/>
              <a:ext cx="511150" cy="165875"/>
            </a:xfrm>
            <a:custGeom>
              <a:avLst/>
              <a:gdLst/>
              <a:ahLst/>
              <a:cxnLst/>
              <a:rect l="l" t="t" r="r" b="b"/>
              <a:pathLst>
                <a:path w="20446" h="6635" extrusionOk="0">
                  <a:moveTo>
                    <a:pt x="3940" y="1"/>
                  </a:moveTo>
                  <a:cubicBezTo>
                    <a:pt x="1960" y="927"/>
                    <a:pt x="0" y="2727"/>
                    <a:pt x="405" y="6635"/>
                  </a:cubicBezTo>
                  <a:lnTo>
                    <a:pt x="20041" y="6635"/>
                  </a:lnTo>
                  <a:cubicBezTo>
                    <a:pt x="20446" y="2727"/>
                    <a:pt x="18497" y="938"/>
                    <a:pt x="16506" y="1"/>
                  </a:cubicBezTo>
                  <a:cubicBezTo>
                    <a:pt x="15388" y="1523"/>
                    <a:pt x="12992" y="2578"/>
                    <a:pt x="10223" y="2578"/>
                  </a:cubicBezTo>
                  <a:cubicBezTo>
                    <a:pt x="7454" y="2578"/>
                    <a:pt x="5058" y="1523"/>
                    <a:pt x="39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32;p25">
              <a:extLst>
                <a:ext uri="{FF2B5EF4-FFF2-40B4-BE49-F238E27FC236}">
                  <a16:creationId xmlns:a16="http://schemas.microsoft.com/office/drawing/2014/main" id="{F6976B13-73B4-9546-B25A-41680B84D4A6}"/>
                </a:ext>
              </a:extLst>
            </p:cNvPr>
            <p:cNvSpPr/>
            <p:nvPr/>
          </p:nvSpPr>
          <p:spPr>
            <a:xfrm>
              <a:off x="2875300" y="3375675"/>
              <a:ext cx="447800" cy="120350"/>
            </a:xfrm>
            <a:custGeom>
              <a:avLst/>
              <a:gdLst/>
              <a:ahLst/>
              <a:cxnLst/>
              <a:rect l="l" t="t" r="r" b="b"/>
              <a:pathLst>
                <a:path w="17912" h="4814" extrusionOk="0">
                  <a:moveTo>
                    <a:pt x="2843" y="1"/>
                  </a:moveTo>
                  <a:cubicBezTo>
                    <a:pt x="1757" y="512"/>
                    <a:pt x="682" y="1278"/>
                    <a:pt x="0" y="2503"/>
                  </a:cubicBezTo>
                  <a:cubicBezTo>
                    <a:pt x="1981" y="3909"/>
                    <a:pt x="5101" y="4814"/>
                    <a:pt x="8615" y="4814"/>
                  </a:cubicBezTo>
                  <a:cubicBezTo>
                    <a:pt x="12566" y="4814"/>
                    <a:pt x="16016" y="3674"/>
                    <a:pt x="17911" y="1971"/>
                  </a:cubicBezTo>
                  <a:cubicBezTo>
                    <a:pt x="17240" y="1044"/>
                    <a:pt x="16325" y="427"/>
                    <a:pt x="15409" y="1"/>
                  </a:cubicBezTo>
                  <a:cubicBezTo>
                    <a:pt x="14291" y="1523"/>
                    <a:pt x="11895" y="2578"/>
                    <a:pt x="9126" y="2578"/>
                  </a:cubicBezTo>
                  <a:cubicBezTo>
                    <a:pt x="6357" y="2578"/>
                    <a:pt x="3961" y="1523"/>
                    <a:pt x="2843" y="1"/>
                  </a:cubicBezTo>
                  <a:close/>
                </a:path>
              </a:pathLst>
            </a:custGeom>
            <a:solidFill>
              <a:srgbClr val="356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33;p25">
              <a:extLst>
                <a:ext uri="{FF2B5EF4-FFF2-40B4-BE49-F238E27FC236}">
                  <a16:creationId xmlns:a16="http://schemas.microsoft.com/office/drawing/2014/main" id="{AFDD63FC-D949-8E4E-8758-07C767A4FD1C}"/>
                </a:ext>
              </a:extLst>
            </p:cNvPr>
            <p:cNvSpPr/>
            <p:nvPr/>
          </p:nvSpPr>
          <p:spPr>
            <a:xfrm>
              <a:off x="2967400" y="3127425"/>
              <a:ext cx="60725" cy="69375"/>
            </a:xfrm>
            <a:custGeom>
              <a:avLst/>
              <a:gdLst/>
              <a:ahLst/>
              <a:cxnLst/>
              <a:rect l="l" t="t" r="r" b="b"/>
              <a:pathLst>
                <a:path w="2429" h="2775" extrusionOk="0">
                  <a:moveTo>
                    <a:pt x="1161" y="1"/>
                  </a:moveTo>
                  <a:cubicBezTo>
                    <a:pt x="1023" y="1"/>
                    <a:pt x="920" y="31"/>
                    <a:pt x="895" y="38"/>
                  </a:cubicBezTo>
                  <a:cubicBezTo>
                    <a:pt x="820" y="70"/>
                    <a:pt x="1" y="176"/>
                    <a:pt x="139" y="1252"/>
                  </a:cubicBezTo>
                  <a:cubicBezTo>
                    <a:pt x="271" y="2191"/>
                    <a:pt x="775" y="2774"/>
                    <a:pt x="1294" y="2774"/>
                  </a:cubicBezTo>
                  <a:cubicBezTo>
                    <a:pt x="1363" y="2774"/>
                    <a:pt x="1433" y="2764"/>
                    <a:pt x="1502" y="2743"/>
                  </a:cubicBezTo>
                  <a:cubicBezTo>
                    <a:pt x="2109" y="2658"/>
                    <a:pt x="2428" y="1859"/>
                    <a:pt x="2088" y="815"/>
                  </a:cubicBezTo>
                  <a:cubicBezTo>
                    <a:pt x="1867" y="125"/>
                    <a:pt x="1441" y="1"/>
                    <a:pt x="1161" y="1"/>
                  </a:cubicBezTo>
                  <a:close/>
                </a:path>
              </a:pathLst>
            </a:custGeom>
            <a:solidFill>
              <a:srgbClr val="D28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34;p25">
              <a:extLst>
                <a:ext uri="{FF2B5EF4-FFF2-40B4-BE49-F238E27FC236}">
                  <a16:creationId xmlns:a16="http://schemas.microsoft.com/office/drawing/2014/main" id="{EA207614-2B5A-1F4D-888D-C759F08F9899}"/>
                </a:ext>
              </a:extLst>
            </p:cNvPr>
            <p:cNvSpPr/>
            <p:nvPr/>
          </p:nvSpPr>
          <p:spPr>
            <a:xfrm>
              <a:off x="3177450" y="3127425"/>
              <a:ext cx="60450" cy="69300"/>
            </a:xfrm>
            <a:custGeom>
              <a:avLst/>
              <a:gdLst/>
              <a:ahLst/>
              <a:cxnLst/>
              <a:rect l="l" t="t" r="r" b="b"/>
              <a:pathLst>
                <a:path w="2418" h="2772" extrusionOk="0">
                  <a:moveTo>
                    <a:pt x="1260" y="1"/>
                  </a:moveTo>
                  <a:cubicBezTo>
                    <a:pt x="977" y="1"/>
                    <a:pt x="551" y="125"/>
                    <a:pt x="331" y="815"/>
                  </a:cubicBezTo>
                  <a:cubicBezTo>
                    <a:pt x="0" y="1859"/>
                    <a:pt x="309" y="2658"/>
                    <a:pt x="927" y="2743"/>
                  </a:cubicBezTo>
                  <a:cubicBezTo>
                    <a:pt x="993" y="2762"/>
                    <a:pt x="1061" y="2772"/>
                    <a:pt x="1127" y="2772"/>
                  </a:cubicBezTo>
                  <a:cubicBezTo>
                    <a:pt x="1649" y="2772"/>
                    <a:pt x="2157" y="2196"/>
                    <a:pt x="2279" y="1252"/>
                  </a:cubicBezTo>
                  <a:cubicBezTo>
                    <a:pt x="2418" y="176"/>
                    <a:pt x="1608" y="70"/>
                    <a:pt x="1534" y="38"/>
                  </a:cubicBezTo>
                  <a:cubicBezTo>
                    <a:pt x="1506" y="31"/>
                    <a:pt x="1400" y="1"/>
                    <a:pt x="1260" y="1"/>
                  </a:cubicBezTo>
                  <a:close/>
                </a:path>
              </a:pathLst>
            </a:custGeom>
            <a:solidFill>
              <a:srgbClr val="E18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35;p25">
              <a:extLst>
                <a:ext uri="{FF2B5EF4-FFF2-40B4-BE49-F238E27FC236}">
                  <a16:creationId xmlns:a16="http://schemas.microsoft.com/office/drawing/2014/main" id="{C8E2D4C7-16C8-F44F-9F8B-DDA2FA4BCE96}"/>
                </a:ext>
              </a:extLst>
            </p:cNvPr>
            <p:cNvSpPr/>
            <p:nvPr/>
          </p:nvSpPr>
          <p:spPr>
            <a:xfrm>
              <a:off x="2989500" y="3002400"/>
              <a:ext cx="228975" cy="290400"/>
            </a:xfrm>
            <a:custGeom>
              <a:avLst/>
              <a:gdLst/>
              <a:ahLst/>
              <a:cxnLst/>
              <a:rect l="l" t="t" r="r" b="b"/>
              <a:pathLst>
                <a:path w="9159" h="11616" extrusionOk="0">
                  <a:moveTo>
                    <a:pt x="4287" y="0"/>
                  </a:moveTo>
                  <a:cubicBezTo>
                    <a:pt x="3369" y="0"/>
                    <a:pt x="755" y="342"/>
                    <a:pt x="405" y="4251"/>
                  </a:cubicBezTo>
                  <a:cubicBezTo>
                    <a:pt x="0" y="8681"/>
                    <a:pt x="1911" y="11615"/>
                    <a:pt x="4383" y="11615"/>
                  </a:cubicBezTo>
                  <a:cubicBezTo>
                    <a:pt x="4448" y="11615"/>
                    <a:pt x="4513" y="11613"/>
                    <a:pt x="4579" y="11609"/>
                  </a:cubicBezTo>
                  <a:cubicBezTo>
                    <a:pt x="4645" y="11613"/>
                    <a:pt x="4711" y="11615"/>
                    <a:pt x="4776" y="11615"/>
                  </a:cubicBezTo>
                  <a:cubicBezTo>
                    <a:pt x="7248" y="11615"/>
                    <a:pt x="9158" y="8681"/>
                    <a:pt x="8754" y="4251"/>
                  </a:cubicBezTo>
                  <a:cubicBezTo>
                    <a:pt x="8395" y="342"/>
                    <a:pt x="5780" y="0"/>
                    <a:pt x="4868" y="0"/>
                  </a:cubicBezTo>
                  <a:cubicBezTo>
                    <a:pt x="4724" y="0"/>
                    <a:pt x="4623" y="9"/>
                    <a:pt x="4579" y="13"/>
                  </a:cubicBezTo>
                  <a:cubicBezTo>
                    <a:pt x="4534" y="9"/>
                    <a:pt x="4432" y="0"/>
                    <a:pt x="4287" y="0"/>
                  </a:cubicBezTo>
                  <a:close/>
                </a:path>
              </a:pathLst>
            </a:custGeom>
            <a:solidFill>
              <a:srgbClr val="F5A6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36;p25">
              <a:extLst>
                <a:ext uri="{FF2B5EF4-FFF2-40B4-BE49-F238E27FC236}">
                  <a16:creationId xmlns:a16="http://schemas.microsoft.com/office/drawing/2014/main" id="{2C6DF4AE-2FC5-8F44-8840-D5BD5EEF0174}"/>
                </a:ext>
              </a:extLst>
            </p:cNvPr>
            <p:cNvSpPr/>
            <p:nvPr/>
          </p:nvSpPr>
          <p:spPr>
            <a:xfrm>
              <a:off x="3041950" y="2954850"/>
              <a:ext cx="221250" cy="220650"/>
            </a:xfrm>
            <a:custGeom>
              <a:avLst/>
              <a:gdLst/>
              <a:ahLst/>
              <a:cxnLst/>
              <a:rect l="l" t="t" r="r" b="b"/>
              <a:pathLst>
                <a:path w="8850" h="8826" extrusionOk="0">
                  <a:moveTo>
                    <a:pt x="3444" y="1"/>
                  </a:moveTo>
                  <a:cubicBezTo>
                    <a:pt x="1842" y="1"/>
                    <a:pt x="313" y="756"/>
                    <a:pt x="0" y="2501"/>
                  </a:cubicBezTo>
                  <a:cubicBezTo>
                    <a:pt x="0" y="2501"/>
                    <a:pt x="426" y="5940"/>
                    <a:pt x="3844" y="6600"/>
                  </a:cubicBezTo>
                  <a:lnTo>
                    <a:pt x="3432" y="5584"/>
                  </a:lnTo>
                  <a:lnTo>
                    <a:pt x="3432" y="5584"/>
                  </a:lnTo>
                  <a:cubicBezTo>
                    <a:pt x="3870" y="6229"/>
                    <a:pt x="4737" y="6924"/>
                    <a:pt x="6433" y="6924"/>
                  </a:cubicBezTo>
                  <a:cubicBezTo>
                    <a:pt x="6512" y="6924"/>
                    <a:pt x="6594" y="6923"/>
                    <a:pt x="6677" y="6920"/>
                  </a:cubicBezTo>
                  <a:cubicBezTo>
                    <a:pt x="6677" y="6920"/>
                    <a:pt x="7923" y="7495"/>
                    <a:pt x="7476" y="8826"/>
                  </a:cubicBezTo>
                  <a:cubicBezTo>
                    <a:pt x="8221" y="8123"/>
                    <a:pt x="8519" y="7058"/>
                    <a:pt x="8232" y="6068"/>
                  </a:cubicBezTo>
                  <a:cubicBezTo>
                    <a:pt x="7763" y="4343"/>
                    <a:pt x="8849" y="4236"/>
                    <a:pt x="7124" y="1681"/>
                  </a:cubicBezTo>
                  <a:cubicBezTo>
                    <a:pt x="6401" y="619"/>
                    <a:pt x="4893" y="1"/>
                    <a:pt x="34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37;p25">
              <a:extLst>
                <a:ext uri="{FF2B5EF4-FFF2-40B4-BE49-F238E27FC236}">
                  <a16:creationId xmlns:a16="http://schemas.microsoft.com/office/drawing/2014/main" id="{7DB44140-5D2F-0C41-B894-5F97C0EA38EC}"/>
                </a:ext>
              </a:extLst>
            </p:cNvPr>
            <p:cNvSpPr/>
            <p:nvPr/>
          </p:nvSpPr>
          <p:spPr>
            <a:xfrm>
              <a:off x="2852925" y="2985650"/>
              <a:ext cx="228450" cy="452975"/>
            </a:xfrm>
            <a:custGeom>
              <a:avLst/>
              <a:gdLst/>
              <a:ahLst/>
              <a:cxnLst/>
              <a:rect l="l" t="t" r="r" b="b"/>
              <a:pathLst>
                <a:path w="9138" h="18119" extrusionOk="0">
                  <a:moveTo>
                    <a:pt x="7040" y="0"/>
                  </a:moveTo>
                  <a:cubicBezTo>
                    <a:pt x="6584" y="0"/>
                    <a:pt x="6083" y="173"/>
                    <a:pt x="5634" y="715"/>
                  </a:cubicBezTo>
                  <a:cubicBezTo>
                    <a:pt x="4388" y="2227"/>
                    <a:pt x="4697" y="4580"/>
                    <a:pt x="3547" y="6039"/>
                  </a:cubicBezTo>
                  <a:cubicBezTo>
                    <a:pt x="2397" y="7509"/>
                    <a:pt x="2567" y="8797"/>
                    <a:pt x="3994" y="10171"/>
                  </a:cubicBezTo>
                  <a:cubicBezTo>
                    <a:pt x="5410" y="11544"/>
                    <a:pt x="1" y="12833"/>
                    <a:pt x="1726" y="16251"/>
                  </a:cubicBezTo>
                  <a:cubicBezTo>
                    <a:pt x="2401" y="17581"/>
                    <a:pt x="3465" y="18118"/>
                    <a:pt x="4532" y="18118"/>
                  </a:cubicBezTo>
                  <a:cubicBezTo>
                    <a:pt x="6205" y="18118"/>
                    <a:pt x="7884" y="16796"/>
                    <a:pt x="8072" y="15144"/>
                  </a:cubicBezTo>
                  <a:cubicBezTo>
                    <a:pt x="8381" y="12439"/>
                    <a:pt x="8211" y="11853"/>
                    <a:pt x="8211" y="11853"/>
                  </a:cubicBezTo>
                  <a:cubicBezTo>
                    <a:pt x="8211" y="11853"/>
                    <a:pt x="6390" y="10437"/>
                    <a:pt x="6081" y="8169"/>
                  </a:cubicBezTo>
                  <a:cubicBezTo>
                    <a:pt x="5762" y="5911"/>
                    <a:pt x="6294" y="4804"/>
                    <a:pt x="7274" y="4005"/>
                  </a:cubicBezTo>
                  <a:cubicBezTo>
                    <a:pt x="8253" y="3207"/>
                    <a:pt x="9137" y="2493"/>
                    <a:pt x="8520" y="544"/>
                  </a:cubicBezTo>
                  <a:cubicBezTo>
                    <a:pt x="8520" y="544"/>
                    <a:pt x="7849" y="0"/>
                    <a:pt x="70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38;p25">
              <a:extLst>
                <a:ext uri="{FF2B5EF4-FFF2-40B4-BE49-F238E27FC236}">
                  <a16:creationId xmlns:a16="http://schemas.microsoft.com/office/drawing/2014/main" id="{F0F167C8-F60D-F64A-A989-0E407CEE1E2C}"/>
                </a:ext>
              </a:extLst>
            </p:cNvPr>
            <p:cNvSpPr/>
            <p:nvPr/>
          </p:nvSpPr>
          <p:spPr>
            <a:xfrm>
              <a:off x="2878475" y="3309650"/>
              <a:ext cx="176800" cy="128975"/>
            </a:xfrm>
            <a:custGeom>
              <a:avLst/>
              <a:gdLst/>
              <a:ahLst/>
              <a:cxnLst/>
              <a:rect l="l" t="t" r="r" b="b"/>
              <a:pathLst>
                <a:path w="7072" h="5159" extrusionOk="0">
                  <a:moveTo>
                    <a:pt x="1215" y="1"/>
                  </a:moveTo>
                  <a:lnTo>
                    <a:pt x="1215" y="1"/>
                  </a:lnTo>
                  <a:cubicBezTo>
                    <a:pt x="491" y="842"/>
                    <a:pt x="1" y="1886"/>
                    <a:pt x="704" y="3291"/>
                  </a:cubicBezTo>
                  <a:cubicBezTo>
                    <a:pt x="1379" y="4621"/>
                    <a:pt x="2443" y="5158"/>
                    <a:pt x="3510" y="5158"/>
                  </a:cubicBezTo>
                  <a:cubicBezTo>
                    <a:pt x="5183" y="5158"/>
                    <a:pt x="6862" y="3836"/>
                    <a:pt x="7050" y="2184"/>
                  </a:cubicBezTo>
                  <a:lnTo>
                    <a:pt x="7072" y="2003"/>
                  </a:lnTo>
                  <a:lnTo>
                    <a:pt x="7072" y="2003"/>
                  </a:lnTo>
                  <a:cubicBezTo>
                    <a:pt x="6313" y="2607"/>
                    <a:pt x="5091" y="3241"/>
                    <a:pt x="3924" y="3241"/>
                  </a:cubicBezTo>
                  <a:cubicBezTo>
                    <a:pt x="2993" y="3241"/>
                    <a:pt x="2098" y="2837"/>
                    <a:pt x="1502" y="1694"/>
                  </a:cubicBezTo>
                  <a:cubicBezTo>
                    <a:pt x="1140" y="991"/>
                    <a:pt x="1087" y="448"/>
                    <a:pt x="1215" y="1"/>
                  </a:cubicBezTo>
                  <a:close/>
                </a:path>
              </a:pathLst>
            </a:custGeom>
            <a:solidFill>
              <a:srgbClr val="C44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39;p25">
              <a:extLst>
                <a:ext uri="{FF2B5EF4-FFF2-40B4-BE49-F238E27FC236}">
                  <a16:creationId xmlns:a16="http://schemas.microsoft.com/office/drawing/2014/main" id="{A742FA7D-16F3-8345-AA65-5CFD83F3038F}"/>
                </a:ext>
              </a:extLst>
            </p:cNvPr>
            <p:cNvSpPr/>
            <p:nvPr/>
          </p:nvSpPr>
          <p:spPr>
            <a:xfrm>
              <a:off x="3112750" y="3165100"/>
              <a:ext cx="15200" cy="46875"/>
            </a:xfrm>
            <a:custGeom>
              <a:avLst/>
              <a:gdLst/>
              <a:ahLst/>
              <a:cxnLst/>
              <a:rect l="l" t="t" r="r" b="b"/>
              <a:pathLst>
                <a:path w="608" h="1875" extrusionOk="0">
                  <a:moveTo>
                    <a:pt x="246" y="1"/>
                  </a:moveTo>
                  <a:cubicBezTo>
                    <a:pt x="224" y="235"/>
                    <a:pt x="235" y="458"/>
                    <a:pt x="278" y="693"/>
                  </a:cubicBezTo>
                  <a:cubicBezTo>
                    <a:pt x="299" y="810"/>
                    <a:pt x="320" y="916"/>
                    <a:pt x="342" y="1023"/>
                  </a:cubicBezTo>
                  <a:cubicBezTo>
                    <a:pt x="361" y="1127"/>
                    <a:pt x="388" y="1223"/>
                    <a:pt x="424" y="1318"/>
                  </a:cubicBezTo>
                  <a:lnTo>
                    <a:pt x="424" y="1318"/>
                  </a:lnTo>
                  <a:cubicBezTo>
                    <a:pt x="353" y="1401"/>
                    <a:pt x="289" y="1483"/>
                    <a:pt x="224" y="1566"/>
                  </a:cubicBezTo>
                  <a:cubicBezTo>
                    <a:pt x="139" y="1672"/>
                    <a:pt x="65" y="1768"/>
                    <a:pt x="1" y="1875"/>
                  </a:cubicBezTo>
                  <a:cubicBezTo>
                    <a:pt x="107" y="1811"/>
                    <a:pt x="203" y="1726"/>
                    <a:pt x="299" y="1651"/>
                  </a:cubicBezTo>
                  <a:cubicBezTo>
                    <a:pt x="405" y="1566"/>
                    <a:pt x="491" y="1481"/>
                    <a:pt x="586" y="1406"/>
                  </a:cubicBezTo>
                  <a:lnTo>
                    <a:pt x="608" y="1374"/>
                  </a:lnTo>
                  <a:lnTo>
                    <a:pt x="608" y="1321"/>
                  </a:lnTo>
                  <a:cubicBezTo>
                    <a:pt x="597" y="1204"/>
                    <a:pt x="576" y="1097"/>
                    <a:pt x="555" y="980"/>
                  </a:cubicBezTo>
                  <a:cubicBezTo>
                    <a:pt x="533" y="874"/>
                    <a:pt x="512" y="757"/>
                    <a:pt x="480" y="650"/>
                  </a:cubicBezTo>
                  <a:cubicBezTo>
                    <a:pt x="427" y="426"/>
                    <a:pt x="342" y="203"/>
                    <a:pt x="246" y="1"/>
                  </a:cubicBezTo>
                  <a:close/>
                </a:path>
              </a:pathLst>
            </a:custGeom>
            <a:solidFill>
              <a:srgbClr val="E189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40;p25">
              <a:extLst>
                <a:ext uri="{FF2B5EF4-FFF2-40B4-BE49-F238E27FC236}">
                  <a16:creationId xmlns:a16="http://schemas.microsoft.com/office/drawing/2014/main" id="{6D8900FA-BBAB-4B41-87F7-64478D56B64E}"/>
                </a:ext>
              </a:extLst>
            </p:cNvPr>
            <p:cNvSpPr/>
            <p:nvPr/>
          </p:nvSpPr>
          <p:spPr>
            <a:xfrm>
              <a:off x="3066425" y="3232450"/>
              <a:ext cx="81225" cy="14650"/>
            </a:xfrm>
            <a:custGeom>
              <a:avLst/>
              <a:gdLst/>
              <a:ahLst/>
              <a:cxnLst/>
              <a:rect l="l" t="t" r="r" b="b"/>
              <a:pathLst>
                <a:path w="3249" h="586" extrusionOk="0">
                  <a:moveTo>
                    <a:pt x="3249" y="1"/>
                  </a:moveTo>
                  <a:lnTo>
                    <a:pt x="1" y="43"/>
                  </a:lnTo>
                  <a:cubicBezTo>
                    <a:pt x="525" y="396"/>
                    <a:pt x="1137" y="585"/>
                    <a:pt x="1719" y="585"/>
                  </a:cubicBezTo>
                  <a:cubicBezTo>
                    <a:pt x="2297" y="585"/>
                    <a:pt x="2846" y="399"/>
                    <a:pt x="32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41;p25">
              <a:extLst>
                <a:ext uri="{FF2B5EF4-FFF2-40B4-BE49-F238E27FC236}">
                  <a16:creationId xmlns:a16="http://schemas.microsoft.com/office/drawing/2014/main" id="{D51B25E9-3094-014F-9424-FA0B72DC6A14}"/>
                </a:ext>
              </a:extLst>
            </p:cNvPr>
            <p:cNvSpPr/>
            <p:nvPr/>
          </p:nvSpPr>
          <p:spPr>
            <a:xfrm>
              <a:off x="3131125" y="3106975"/>
              <a:ext cx="53800" cy="19825"/>
            </a:xfrm>
            <a:custGeom>
              <a:avLst/>
              <a:gdLst/>
              <a:ahLst/>
              <a:cxnLst/>
              <a:rect l="l" t="t" r="r" b="b"/>
              <a:pathLst>
                <a:path w="2152" h="793" extrusionOk="0">
                  <a:moveTo>
                    <a:pt x="1014" y="0"/>
                  </a:moveTo>
                  <a:cubicBezTo>
                    <a:pt x="922" y="0"/>
                    <a:pt x="834" y="12"/>
                    <a:pt x="746" y="36"/>
                  </a:cubicBezTo>
                  <a:cubicBezTo>
                    <a:pt x="682" y="57"/>
                    <a:pt x="629" y="79"/>
                    <a:pt x="576" y="100"/>
                  </a:cubicBezTo>
                  <a:cubicBezTo>
                    <a:pt x="522" y="121"/>
                    <a:pt x="469" y="153"/>
                    <a:pt x="416" y="185"/>
                  </a:cubicBezTo>
                  <a:cubicBezTo>
                    <a:pt x="320" y="249"/>
                    <a:pt x="235" y="324"/>
                    <a:pt x="171" y="419"/>
                  </a:cubicBezTo>
                  <a:cubicBezTo>
                    <a:pt x="96" y="505"/>
                    <a:pt x="43" y="600"/>
                    <a:pt x="1" y="707"/>
                  </a:cubicBezTo>
                  <a:cubicBezTo>
                    <a:pt x="107" y="654"/>
                    <a:pt x="192" y="600"/>
                    <a:pt x="277" y="558"/>
                  </a:cubicBezTo>
                  <a:cubicBezTo>
                    <a:pt x="363" y="505"/>
                    <a:pt x="458" y="473"/>
                    <a:pt x="544" y="441"/>
                  </a:cubicBezTo>
                  <a:cubicBezTo>
                    <a:pt x="678" y="390"/>
                    <a:pt x="820" y="360"/>
                    <a:pt x="963" y="360"/>
                  </a:cubicBezTo>
                  <a:cubicBezTo>
                    <a:pt x="1001" y="360"/>
                    <a:pt x="1038" y="362"/>
                    <a:pt x="1076" y="366"/>
                  </a:cubicBezTo>
                  <a:cubicBezTo>
                    <a:pt x="1257" y="387"/>
                    <a:pt x="1438" y="430"/>
                    <a:pt x="1609" y="515"/>
                  </a:cubicBezTo>
                  <a:cubicBezTo>
                    <a:pt x="1790" y="590"/>
                    <a:pt x="1981" y="686"/>
                    <a:pt x="2152" y="792"/>
                  </a:cubicBezTo>
                  <a:cubicBezTo>
                    <a:pt x="2066" y="590"/>
                    <a:pt x="1928" y="409"/>
                    <a:pt x="1747" y="270"/>
                  </a:cubicBezTo>
                  <a:cubicBezTo>
                    <a:pt x="1566" y="121"/>
                    <a:pt x="1342" y="36"/>
                    <a:pt x="1108" y="4"/>
                  </a:cubicBezTo>
                  <a:cubicBezTo>
                    <a:pt x="1076" y="1"/>
                    <a:pt x="1045" y="0"/>
                    <a:pt x="1014"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42;p25">
              <a:extLst>
                <a:ext uri="{FF2B5EF4-FFF2-40B4-BE49-F238E27FC236}">
                  <a16:creationId xmlns:a16="http://schemas.microsoft.com/office/drawing/2014/main" id="{6EF62A3A-A147-FA4B-8717-8EA55D6FB227}"/>
                </a:ext>
              </a:extLst>
            </p:cNvPr>
            <p:cNvSpPr/>
            <p:nvPr/>
          </p:nvSpPr>
          <p:spPr>
            <a:xfrm>
              <a:off x="3024100" y="3106975"/>
              <a:ext cx="53800" cy="19825"/>
            </a:xfrm>
            <a:custGeom>
              <a:avLst/>
              <a:gdLst/>
              <a:ahLst/>
              <a:cxnLst/>
              <a:rect l="l" t="t" r="r" b="b"/>
              <a:pathLst>
                <a:path w="2152" h="793" extrusionOk="0">
                  <a:moveTo>
                    <a:pt x="1010" y="0"/>
                  </a:moveTo>
                  <a:cubicBezTo>
                    <a:pt x="921" y="0"/>
                    <a:pt x="831" y="12"/>
                    <a:pt x="736" y="36"/>
                  </a:cubicBezTo>
                  <a:cubicBezTo>
                    <a:pt x="682" y="57"/>
                    <a:pt x="629" y="79"/>
                    <a:pt x="565" y="100"/>
                  </a:cubicBezTo>
                  <a:cubicBezTo>
                    <a:pt x="512" y="121"/>
                    <a:pt x="469" y="153"/>
                    <a:pt x="416" y="185"/>
                  </a:cubicBezTo>
                  <a:cubicBezTo>
                    <a:pt x="320" y="249"/>
                    <a:pt x="235" y="324"/>
                    <a:pt x="160" y="419"/>
                  </a:cubicBezTo>
                  <a:cubicBezTo>
                    <a:pt x="97" y="505"/>
                    <a:pt x="43" y="600"/>
                    <a:pt x="1" y="707"/>
                  </a:cubicBezTo>
                  <a:cubicBezTo>
                    <a:pt x="97" y="654"/>
                    <a:pt x="182" y="600"/>
                    <a:pt x="278" y="558"/>
                  </a:cubicBezTo>
                  <a:cubicBezTo>
                    <a:pt x="363" y="505"/>
                    <a:pt x="448" y="473"/>
                    <a:pt x="544" y="441"/>
                  </a:cubicBezTo>
                  <a:cubicBezTo>
                    <a:pt x="679" y="390"/>
                    <a:pt x="820" y="360"/>
                    <a:pt x="958" y="360"/>
                  </a:cubicBezTo>
                  <a:cubicBezTo>
                    <a:pt x="994" y="360"/>
                    <a:pt x="1030" y="362"/>
                    <a:pt x="1066" y="366"/>
                  </a:cubicBezTo>
                  <a:cubicBezTo>
                    <a:pt x="1257" y="387"/>
                    <a:pt x="1428" y="430"/>
                    <a:pt x="1598" y="515"/>
                  </a:cubicBezTo>
                  <a:cubicBezTo>
                    <a:pt x="1790" y="590"/>
                    <a:pt x="1971" y="686"/>
                    <a:pt x="2152" y="792"/>
                  </a:cubicBezTo>
                  <a:cubicBezTo>
                    <a:pt x="2067" y="590"/>
                    <a:pt x="1928" y="409"/>
                    <a:pt x="1747" y="270"/>
                  </a:cubicBezTo>
                  <a:cubicBezTo>
                    <a:pt x="1566" y="121"/>
                    <a:pt x="1342" y="36"/>
                    <a:pt x="1098" y="4"/>
                  </a:cubicBezTo>
                  <a:cubicBezTo>
                    <a:pt x="1068" y="1"/>
                    <a:pt x="1039" y="0"/>
                    <a:pt x="1010"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43;p25">
              <a:extLst>
                <a:ext uri="{FF2B5EF4-FFF2-40B4-BE49-F238E27FC236}">
                  <a16:creationId xmlns:a16="http://schemas.microsoft.com/office/drawing/2014/main" id="{7512C0C7-F7DA-4245-A268-D0DCB504249D}"/>
                </a:ext>
              </a:extLst>
            </p:cNvPr>
            <p:cNvSpPr/>
            <p:nvPr/>
          </p:nvSpPr>
          <p:spPr>
            <a:xfrm>
              <a:off x="3039025" y="3145400"/>
              <a:ext cx="35700" cy="22400"/>
            </a:xfrm>
            <a:custGeom>
              <a:avLst/>
              <a:gdLst/>
              <a:ahLst/>
              <a:cxnLst/>
              <a:rect l="l" t="t" r="r" b="b"/>
              <a:pathLst>
                <a:path w="1428" h="896" extrusionOk="0">
                  <a:moveTo>
                    <a:pt x="703" y="1"/>
                  </a:moveTo>
                  <a:cubicBezTo>
                    <a:pt x="586" y="1"/>
                    <a:pt x="479" y="22"/>
                    <a:pt x="373" y="64"/>
                  </a:cubicBezTo>
                  <a:cubicBezTo>
                    <a:pt x="277" y="118"/>
                    <a:pt x="192" y="192"/>
                    <a:pt x="128" y="288"/>
                  </a:cubicBezTo>
                  <a:cubicBezTo>
                    <a:pt x="21" y="469"/>
                    <a:pt x="0" y="693"/>
                    <a:pt x="43" y="895"/>
                  </a:cubicBezTo>
                  <a:cubicBezTo>
                    <a:pt x="64" y="703"/>
                    <a:pt x="128" y="522"/>
                    <a:pt x="234" y="363"/>
                  </a:cubicBezTo>
                  <a:cubicBezTo>
                    <a:pt x="288" y="288"/>
                    <a:pt x="351" y="235"/>
                    <a:pt x="437" y="203"/>
                  </a:cubicBezTo>
                  <a:cubicBezTo>
                    <a:pt x="522" y="171"/>
                    <a:pt x="607" y="160"/>
                    <a:pt x="703" y="160"/>
                  </a:cubicBezTo>
                  <a:cubicBezTo>
                    <a:pt x="884" y="160"/>
                    <a:pt x="1054" y="245"/>
                    <a:pt x="1171" y="384"/>
                  </a:cubicBezTo>
                  <a:cubicBezTo>
                    <a:pt x="1289" y="533"/>
                    <a:pt x="1374" y="703"/>
                    <a:pt x="1416" y="895"/>
                  </a:cubicBezTo>
                  <a:cubicBezTo>
                    <a:pt x="1427" y="682"/>
                    <a:pt x="1374" y="480"/>
                    <a:pt x="1257" y="299"/>
                  </a:cubicBezTo>
                  <a:cubicBezTo>
                    <a:pt x="1129" y="118"/>
                    <a:pt x="927" y="1"/>
                    <a:pt x="703" y="1"/>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44;p25">
              <a:extLst>
                <a:ext uri="{FF2B5EF4-FFF2-40B4-BE49-F238E27FC236}">
                  <a16:creationId xmlns:a16="http://schemas.microsoft.com/office/drawing/2014/main" id="{5BCC06DC-6520-6D4F-A5CE-86C308C1CCC6}"/>
                </a:ext>
              </a:extLst>
            </p:cNvPr>
            <p:cNvSpPr/>
            <p:nvPr/>
          </p:nvSpPr>
          <p:spPr>
            <a:xfrm>
              <a:off x="3135125" y="3144000"/>
              <a:ext cx="35950" cy="22200"/>
            </a:xfrm>
            <a:custGeom>
              <a:avLst/>
              <a:gdLst/>
              <a:ahLst/>
              <a:cxnLst/>
              <a:rect l="l" t="t" r="r" b="b"/>
              <a:pathLst>
                <a:path w="1438" h="888" extrusionOk="0">
                  <a:moveTo>
                    <a:pt x="648" y="1"/>
                  </a:moveTo>
                  <a:cubicBezTo>
                    <a:pt x="557" y="1"/>
                    <a:pt x="463" y="21"/>
                    <a:pt x="384" y="57"/>
                  </a:cubicBezTo>
                  <a:cubicBezTo>
                    <a:pt x="277" y="110"/>
                    <a:pt x="192" y="184"/>
                    <a:pt x="139" y="280"/>
                  </a:cubicBezTo>
                  <a:cubicBezTo>
                    <a:pt x="32" y="461"/>
                    <a:pt x="0" y="685"/>
                    <a:pt x="54" y="887"/>
                  </a:cubicBezTo>
                  <a:cubicBezTo>
                    <a:pt x="64" y="695"/>
                    <a:pt x="128" y="514"/>
                    <a:pt x="235" y="355"/>
                  </a:cubicBezTo>
                  <a:cubicBezTo>
                    <a:pt x="288" y="280"/>
                    <a:pt x="362" y="227"/>
                    <a:pt x="437" y="195"/>
                  </a:cubicBezTo>
                  <a:cubicBezTo>
                    <a:pt x="501" y="171"/>
                    <a:pt x="571" y="159"/>
                    <a:pt x="638" y="159"/>
                  </a:cubicBezTo>
                  <a:cubicBezTo>
                    <a:pt x="660" y="159"/>
                    <a:pt x="682" y="160"/>
                    <a:pt x="703" y="163"/>
                  </a:cubicBezTo>
                  <a:cubicBezTo>
                    <a:pt x="884" y="163"/>
                    <a:pt x="1055" y="238"/>
                    <a:pt x="1172" y="376"/>
                  </a:cubicBezTo>
                  <a:cubicBezTo>
                    <a:pt x="1289" y="525"/>
                    <a:pt x="1374" y="706"/>
                    <a:pt x="1427" y="887"/>
                  </a:cubicBezTo>
                  <a:cubicBezTo>
                    <a:pt x="1438" y="674"/>
                    <a:pt x="1385" y="472"/>
                    <a:pt x="1267" y="301"/>
                  </a:cubicBezTo>
                  <a:cubicBezTo>
                    <a:pt x="1140" y="110"/>
                    <a:pt x="927" y="3"/>
                    <a:pt x="703" y="3"/>
                  </a:cubicBezTo>
                  <a:cubicBezTo>
                    <a:pt x="685" y="1"/>
                    <a:pt x="666" y="1"/>
                    <a:pt x="648" y="1"/>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445;p25">
            <a:extLst>
              <a:ext uri="{FF2B5EF4-FFF2-40B4-BE49-F238E27FC236}">
                <a16:creationId xmlns:a16="http://schemas.microsoft.com/office/drawing/2014/main" id="{8B7E68D9-8FD3-D545-AC7F-85191B5C932D}"/>
              </a:ext>
            </a:extLst>
          </p:cNvPr>
          <p:cNvGrpSpPr/>
          <p:nvPr/>
        </p:nvGrpSpPr>
        <p:grpSpPr>
          <a:xfrm>
            <a:off x="6024419" y="5820976"/>
            <a:ext cx="689574" cy="786407"/>
            <a:chOff x="719250" y="5283463"/>
            <a:chExt cx="524750" cy="593425"/>
          </a:xfrm>
        </p:grpSpPr>
        <p:sp>
          <p:nvSpPr>
            <p:cNvPr id="215" name="Google Shape;446;p25">
              <a:extLst>
                <a:ext uri="{FF2B5EF4-FFF2-40B4-BE49-F238E27FC236}">
                  <a16:creationId xmlns:a16="http://schemas.microsoft.com/office/drawing/2014/main" id="{D887325D-92FC-1943-BEAA-DB5A9EAF6145}"/>
                </a:ext>
              </a:extLst>
            </p:cNvPr>
            <p:cNvSpPr/>
            <p:nvPr/>
          </p:nvSpPr>
          <p:spPr>
            <a:xfrm>
              <a:off x="719250" y="5592013"/>
              <a:ext cx="524750" cy="284875"/>
            </a:xfrm>
            <a:custGeom>
              <a:avLst/>
              <a:gdLst/>
              <a:ahLst/>
              <a:cxnLst/>
              <a:rect l="l" t="t" r="r" b="b"/>
              <a:pathLst>
                <a:path w="20990" h="11395" extrusionOk="0">
                  <a:moveTo>
                    <a:pt x="10319" y="1"/>
                  </a:moveTo>
                  <a:lnTo>
                    <a:pt x="10319" y="107"/>
                  </a:lnTo>
                  <a:lnTo>
                    <a:pt x="8626" y="1"/>
                  </a:lnTo>
                  <a:lnTo>
                    <a:pt x="8626" y="1"/>
                  </a:lnTo>
                  <a:cubicBezTo>
                    <a:pt x="8626" y="1"/>
                    <a:pt x="8935" y="2972"/>
                    <a:pt x="7806" y="3589"/>
                  </a:cubicBezTo>
                  <a:cubicBezTo>
                    <a:pt x="6677" y="4207"/>
                    <a:pt x="0" y="4516"/>
                    <a:pt x="725" y="11395"/>
                  </a:cubicBezTo>
                  <a:lnTo>
                    <a:pt x="20276" y="11395"/>
                  </a:lnTo>
                  <a:cubicBezTo>
                    <a:pt x="20989" y="4516"/>
                    <a:pt x="14323" y="4207"/>
                    <a:pt x="13194" y="3589"/>
                  </a:cubicBezTo>
                  <a:cubicBezTo>
                    <a:pt x="12066" y="2972"/>
                    <a:pt x="12374" y="1"/>
                    <a:pt x="12374" y="1"/>
                  </a:cubicBezTo>
                  <a:lnTo>
                    <a:pt x="12374" y="1"/>
                  </a:lnTo>
                  <a:lnTo>
                    <a:pt x="10681" y="107"/>
                  </a:lnTo>
                  <a:lnTo>
                    <a:pt x="10681" y="1"/>
                  </a:lnTo>
                  <a:lnTo>
                    <a:pt x="10500" y="54"/>
                  </a:lnTo>
                  <a:lnTo>
                    <a:pt x="10319" y="1"/>
                  </a:lnTo>
                  <a:close/>
                </a:path>
              </a:pathLst>
            </a:custGeom>
            <a:solidFill>
              <a:srgbClr val="C44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47;p25">
              <a:extLst>
                <a:ext uri="{FF2B5EF4-FFF2-40B4-BE49-F238E27FC236}">
                  <a16:creationId xmlns:a16="http://schemas.microsoft.com/office/drawing/2014/main" id="{FB6CDB43-7276-2D4A-AFB7-1D74D1E6F478}"/>
                </a:ext>
              </a:extLst>
            </p:cNvPr>
            <p:cNvSpPr/>
            <p:nvPr/>
          </p:nvSpPr>
          <p:spPr>
            <a:xfrm>
              <a:off x="929025" y="5592013"/>
              <a:ext cx="101200" cy="70575"/>
            </a:xfrm>
            <a:custGeom>
              <a:avLst/>
              <a:gdLst/>
              <a:ahLst/>
              <a:cxnLst/>
              <a:rect l="l" t="t" r="r" b="b"/>
              <a:pathLst>
                <a:path w="4048" h="2823" extrusionOk="0">
                  <a:moveTo>
                    <a:pt x="1928" y="1"/>
                  </a:moveTo>
                  <a:lnTo>
                    <a:pt x="1928" y="107"/>
                  </a:lnTo>
                  <a:lnTo>
                    <a:pt x="235" y="1"/>
                  </a:lnTo>
                  <a:lnTo>
                    <a:pt x="235" y="1"/>
                  </a:lnTo>
                  <a:cubicBezTo>
                    <a:pt x="235" y="1"/>
                    <a:pt x="416" y="1726"/>
                    <a:pt x="1" y="2823"/>
                  </a:cubicBezTo>
                  <a:cubicBezTo>
                    <a:pt x="1353" y="2620"/>
                    <a:pt x="2695" y="2418"/>
                    <a:pt x="4047" y="2205"/>
                  </a:cubicBezTo>
                  <a:cubicBezTo>
                    <a:pt x="3930" y="1470"/>
                    <a:pt x="3909" y="735"/>
                    <a:pt x="3983" y="1"/>
                  </a:cubicBezTo>
                  <a:lnTo>
                    <a:pt x="3983" y="1"/>
                  </a:lnTo>
                  <a:lnTo>
                    <a:pt x="2290" y="107"/>
                  </a:lnTo>
                  <a:lnTo>
                    <a:pt x="2290" y="1"/>
                  </a:lnTo>
                  <a:lnTo>
                    <a:pt x="2109" y="54"/>
                  </a:lnTo>
                  <a:lnTo>
                    <a:pt x="19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48;p25">
              <a:extLst>
                <a:ext uri="{FF2B5EF4-FFF2-40B4-BE49-F238E27FC236}">
                  <a16:creationId xmlns:a16="http://schemas.microsoft.com/office/drawing/2014/main" id="{36A39C6E-934A-D040-B2A4-4E21CFAE2BE2}"/>
                </a:ext>
              </a:extLst>
            </p:cNvPr>
            <p:cNvSpPr/>
            <p:nvPr/>
          </p:nvSpPr>
          <p:spPr>
            <a:xfrm>
              <a:off x="722700" y="5690263"/>
              <a:ext cx="518100" cy="186375"/>
            </a:xfrm>
            <a:custGeom>
              <a:avLst/>
              <a:gdLst/>
              <a:ahLst/>
              <a:cxnLst/>
              <a:rect l="l" t="t" r="r" b="b"/>
              <a:pathLst>
                <a:path w="20724" h="7455" extrusionOk="0">
                  <a:moveTo>
                    <a:pt x="14132" y="0"/>
                  </a:moveTo>
                  <a:cubicBezTo>
                    <a:pt x="13120" y="586"/>
                    <a:pt x="11789" y="948"/>
                    <a:pt x="10320" y="948"/>
                  </a:cubicBezTo>
                  <a:cubicBezTo>
                    <a:pt x="8861" y="948"/>
                    <a:pt x="7540" y="596"/>
                    <a:pt x="6539" y="11"/>
                  </a:cubicBezTo>
                  <a:cubicBezTo>
                    <a:pt x="4314" y="618"/>
                    <a:pt x="1" y="1864"/>
                    <a:pt x="587" y="7454"/>
                  </a:cubicBezTo>
                  <a:lnTo>
                    <a:pt x="20138" y="7454"/>
                  </a:lnTo>
                  <a:cubicBezTo>
                    <a:pt x="20723" y="1821"/>
                    <a:pt x="16347" y="596"/>
                    <a:pt x="14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49;p25">
              <a:extLst>
                <a:ext uri="{FF2B5EF4-FFF2-40B4-BE49-F238E27FC236}">
                  <a16:creationId xmlns:a16="http://schemas.microsoft.com/office/drawing/2014/main" id="{154DF0F7-74C0-CD4B-BC9C-EE479B0B8493}"/>
                </a:ext>
              </a:extLst>
            </p:cNvPr>
            <p:cNvSpPr/>
            <p:nvPr/>
          </p:nvSpPr>
          <p:spPr>
            <a:xfrm>
              <a:off x="743200" y="5749363"/>
              <a:ext cx="489075" cy="127525"/>
            </a:xfrm>
            <a:custGeom>
              <a:avLst/>
              <a:gdLst/>
              <a:ahLst/>
              <a:cxnLst/>
              <a:rect l="l" t="t" r="r" b="b"/>
              <a:pathLst>
                <a:path w="19563" h="5101" extrusionOk="0">
                  <a:moveTo>
                    <a:pt x="17912" y="0"/>
                  </a:moveTo>
                  <a:cubicBezTo>
                    <a:pt x="17007" y="426"/>
                    <a:pt x="16017" y="575"/>
                    <a:pt x="15037" y="884"/>
                  </a:cubicBezTo>
                  <a:cubicBezTo>
                    <a:pt x="13642" y="1310"/>
                    <a:pt x="12247" y="1736"/>
                    <a:pt x="10852" y="2130"/>
                  </a:cubicBezTo>
                  <a:cubicBezTo>
                    <a:pt x="8041" y="2928"/>
                    <a:pt x="5219" y="3695"/>
                    <a:pt x="2407" y="4451"/>
                  </a:cubicBezTo>
                  <a:lnTo>
                    <a:pt x="1" y="5101"/>
                  </a:lnTo>
                  <a:lnTo>
                    <a:pt x="19318" y="5101"/>
                  </a:lnTo>
                  <a:cubicBezTo>
                    <a:pt x="19563" y="2694"/>
                    <a:pt x="18913" y="1086"/>
                    <a:pt x="17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50;p25">
              <a:extLst>
                <a:ext uri="{FF2B5EF4-FFF2-40B4-BE49-F238E27FC236}">
                  <a16:creationId xmlns:a16="http://schemas.microsoft.com/office/drawing/2014/main" id="{CC3B15CF-5903-EB46-A0FC-B6A9765E0C76}"/>
                </a:ext>
              </a:extLst>
            </p:cNvPr>
            <p:cNvSpPr/>
            <p:nvPr/>
          </p:nvSpPr>
          <p:spPr>
            <a:xfrm>
              <a:off x="724300" y="5696363"/>
              <a:ext cx="212200" cy="180525"/>
            </a:xfrm>
            <a:custGeom>
              <a:avLst/>
              <a:gdLst/>
              <a:ahLst/>
              <a:cxnLst/>
              <a:rect l="l" t="t" r="r" b="b"/>
              <a:pathLst>
                <a:path w="8488" h="7221" extrusionOk="0">
                  <a:moveTo>
                    <a:pt x="5687" y="1"/>
                  </a:moveTo>
                  <a:cubicBezTo>
                    <a:pt x="3366" y="693"/>
                    <a:pt x="1" y="2227"/>
                    <a:pt x="523" y="7221"/>
                  </a:cubicBezTo>
                  <a:lnTo>
                    <a:pt x="8488" y="7221"/>
                  </a:lnTo>
                  <a:lnTo>
                    <a:pt x="5687" y="1"/>
                  </a:lnTo>
                  <a:close/>
                </a:path>
              </a:pathLst>
            </a:custGeom>
            <a:solidFill>
              <a:srgbClr val="FCE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51;p25">
              <a:extLst>
                <a:ext uri="{FF2B5EF4-FFF2-40B4-BE49-F238E27FC236}">
                  <a16:creationId xmlns:a16="http://schemas.microsoft.com/office/drawing/2014/main" id="{97620990-3AEB-5E47-8CA3-79529AA74B27}"/>
                </a:ext>
              </a:extLst>
            </p:cNvPr>
            <p:cNvSpPr/>
            <p:nvPr/>
          </p:nvSpPr>
          <p:spPr>
            <a:xfrm>
              <a:off x="1063750" y="5695838"/>
              <a:ext cx="175450" cy="181050"/>
            </a:xfrm>
            <a:custGeom>
              <a:avLst/>
              <a:gdLst/>
              <a:ahLst/>
              <a:cxnLst/>
              <a:rect l="l" t="t" r="r" b="b"/>
              <a:pathLst>
                <a:path w="7018" h="7242" extrusionOk="0">
                  <a:moveTo>
                    <a:pt x="1267" y="1"/>
                  </a:moveTo>
                  <a:lnTo>
                    <a:pt x="0" y="7242"/>
                  </a:lnTo>
                  <a:lnTo>
                    <a:pt x="6496" y="7242"/>
                  </a:lnTo>
                  <a:cubicBezTo>
                    <a:pt x="7018" y="2205"/>
                    <a:pt x="3589" y="693"/>
                    <a:pt x="1267" y="1"/>
                  </a:cubicBezTo>
                  <a:close/>
                </a:path>
              </a:pathLst>
            </a:custGeom>
            <a:solidFill>
              <a:srgbClr val="FCE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52;p25">
              <a:extLst>
                <a:ext uri="{FF2B5EF4-FFF2-40B4-BE49-F238E27FC236}">
                  <a16:creationId xmlns:a16="http://schemas.microsoft.com/office/drawing/2014/main" id="{E3D9A440-F08F-6A4A-BE3D-19C2AF506F34}"/>
                </a:ext>
              </a:extLst>
            </p:cNvPr>
            <p:cNvSpPr/>
            <p:nvPr/>
          </p:nvSpPr>
          <p:spPr>
            <a:xfrm>
              <a:off x="818825" y="5696363"/>
              <a:ext cx="117675" cy="180525"/>
            </a:xfrm>
            <a:custGeom>
              <a:avLst/>
              <a:gdLst/>
              <a:ahLst/>
              <a:cxnLst/>
              <a:rect l="l" t="t" r="r" b="b"/>
              <a:pathLst>
                <a:path w="4707" h="7221" extrusionOk="0">
                  <a:moveTo>
                    <a:pt x="1917" y="1"/>
                  </a:moveTo>
                  <a:cubicBezTo>
                    <a:pt x="1257" y="182"/>
                    <a:pt x="607" y="438"/>
                    <a:pt x="0" y="746"/>
                  </a:cubicBezTo>
                  <a:lnTo>
                    <a:pt x="4004" y="7221"/>
                  </a:lnTo>
                  <a:lnTo>
                    <a:pt x="4707" y="7221"/>
                  </a:lnTo>
                  <a:lnTo>
                    <a:pt x="1917" y="1"/>
                  </a:lnTo>
                  <a:close/>
                </a:path>
              </a:pathLst>
            </a:custGeom>
            <a:solidFill>
              <a:srgbClr val="FCE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53;p25">
              <a:extLst>
                <a:ext uri="{FF2B5EF4-FFF2-40B4-BE49-F238E27FC236}">
                  <a16:creationId xmlns:a16="http://schemas.microsoft.com/office/drawing/2014/main" id="{2340D48B-91D8-6045-B68F-A65EEE3801EC}"/>
                </a:ext>
              </a:extLst>
            </p:cNvPr>
            <p:cNvSpPr/>
            <p:nvPr/>
          </p:nvSpPr>
          <p:spPr>
            <a:xfrm>
              <a:off x="1063750" y="5695838"/>
              <a:ext cx="98250" cy="181050"/>
            </a:xfrm>
            <a:custGeom>
              <a:avLst/>
              <a:gdLst/>
              <a:ahLst/>
              <a:cxnLst/>
              <a:rect l="l" t="t" r="r" b="b"/>
              <a:pathLst>
                <a:path w="3930" h="7242" extrusionOk="0">
                  <a:moveTo>
                    <a:pt x="1267" y="1"/>
                  </a:moveTo>
                  <a:lnTo>
                    <a:pt x="0" y="7242"/>
                  </a:lnTo>
                  <a:lnTo>
                    <a:pt x="586" y="7242"/>
                  </a:lnTo>
                  <a:lnTo>
                    <a:pt x="3929" y="1172"/>
                  </a:lnTo>
                  <a:cubicBezTo>
                    <a:pt x="3109" y="650"/>
                    <a:pt x="2204" y="256"/>
                    <a:pt x="1267" y="1"/>
                  </a:cubicBezTo>
                  <a:close/>
                </a:path>
              </a:pathLst>
            </a:custGeom>
            <a:solidFill>
              <a:srgbClr val="FCE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54;p25">
              <a:extLst>
                <a:ext uri="{FF2B5EF4-FFF2-40B4-BE49-F238E27FC236}">
                  <a16:creationId xmlns:a16="http://schemas.microsoft.com/office/drawing/2014/main" id="{09A599AA-85D3-8A4B-A057-38616FD94FF9}"/>
                </a:ext>
              </a:extLst>
            </p:cNvPr>
            <p:cNvSpPr/>
            <p:nvPr/>
          </p:nvSpPr>
          <p:spPr>
            <a:xfrm>
              <a:off x="846775" y="5462763"/>
              <a:ext cx="60725" cy="69375"/>
            </a:xfrm>
            <a:custGeom>
              <a:avLst/>
              <a:gdLst/>
              <a:ahLst/>
              <a:cxnLst/>
              <a:rect l="l" t="t" r="r" b="b"/>
              <a:pathLst>
                <a:path w="2429" h="2775" extrusionOk="0">
                  <a:moveTo>
                    <a:pt x="1161" y="1"/>
                  </a:moveTo>
                  <a:cubicBezTo>
                    <a:pt x="1022" y="1"/>
                    <a:pt x="919" y="31"/>
                    <a:pt x="895" y="38"/>
                  </a:cubicBezTo>
                  <a:cubicBezTo>
                    <a:pt x="820" y="70"/>
                    <a:pt x="0" y="176"/>
                    <a:pt x="139" y="1252"/>
                  </a:cubicBezTo>
                  <a:cubicBezTo>
                    <a:pt x="270" y="2191"/>
                    <a:pt x="775" y="2774"/>
                    <a:pt x="1294" y="2774"/>
                  </a:cubicBezTo>
                  <a:cubicBezTo>
                    <a:pt x="1363" y="2774"/>
                    <a:pt x="1433" y="2764"/>
                    <a:pt x="1502" y="2743"/>
                  </a:cubicBezTo>
                  <a:cubicBezTo>
                    <a:pt x="2109" y="2658"/>
                    <a:pt x="2428" y="1859"/>
                    <a:pt x="2087" y="815"/>
                  </a:cubicBezTo>
                  <a:cubicBezTo>
                    <a:pt x="1867" y="125"/>
                    <a:pt x="1441" y="1"/>
                    <a:pt x="1161" y="1"/>
                  </a:cubicBezTo>
                  <a:close/>
                </a:path>
              </a:pathLst>
            </a:custGeom>
            <a:solidFill>
              <a:srgbClr val="D8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55;p25">
              <a:extLst>
                <a:ext uri="{FF2B5EF4-FFF2-40B4-BE49-F238E27FC236}">
                  <a16:creationId xmlns:a16="http://schemas.microsoft.com/office/drawing/2014/main" id="{7B4D68E7-9AF2-CE4D-A8D0-AC05111FE532}"/>
                </a:ext>
              </a:extLst>
            </p:cNvPr>
            <p:cNvSpPr/>
            <p:nvPr/>
          </p:nvSpPr>
          <p:spPr>
            <a:xfrm>
              <a:off x="1056825" y="5462763"/>
              <a:ext cx="60450" cy="69300"/>
            </a:xfrm>
            <a:custGeom>
              <a:avLst/>
              <a:gdLst/>
              <a:ahLst/>
              <a:cxnLst/>
              <a:rect l="l" t="t" r="r" b="b"/>
              <a:pathLst>
                <a:path w="2418" h="2772" extrusionOk="0">
                  <a:moveTo>
                    <a:pt x="1260" y="1"/>
                  </a:moveTo>
                  <a:cubicBezTo>
                    <a:pt x="977" y="1"/>
                    <a:pt x="551" y="125"/>
                    <a:pt x="330" y="815"/>
                  </a:cubicBezTo>
                  <a:cubicBezTo>
                    <a:pt x="0" y="1859"/>
                    <a:pt x="309" y="2658"/>
                    <a:pt x="927" y="2743"/>
                  </a:cubicBezTo>
                  <a:cubicBezTo>
                    <a:pt x="993" y="2762"/>
                    <a:pt x="1060" y="2772"/>
                    <a:pt x="1127" y="2772"/>
                  </a:cubicBezTo>
                  <a:cubicBezTo>
                    <a:pt x="1649" y="2772"/>
                    <a:pt x="2156" y="2196"/>
                    <a:pt x="2279" y="1252"/>
                  </a:cubicBezTo>
                  <a:cubicBezTo>
                    <a:pt x="2417" y="176"/>
                    <a:pt x="1608" y="70"/>
                    <a:pt x="1534" y="38"/>
                  </a:cubicBezTo>
                  <a:cubicBezTo>
                    <a:pt x="1505" y="31"/>
                    <a:pt x="1400" y="1"/>
                    <a:pt x="12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56;p25">
              <a:extLst>
                <a:ext uri="{FF2B5EF4-FFF2-40B4-BE49-F238E27FC236}">
                  <a16:creationId xmlns:a16="http://schemas.microsoft.com/office/drawing/2014/main" id="{2710C14F-0558-8143-8A1E-893DDD4F3535}"/>
                </a:ext>
              </a:extLst>
            </p:cNvPr>
            <p:cNvSpPr/>
            <p:nvPr/>
          </p:nvSpPr>
          <p:spPr>
            <a:xfrm>
              <a:off x="868875" y="5337738"/>
              <a:ext cx="228975" cy="290400"/>
            </a:xfrm>
            <a:custGeom>
              <a:avLst/>
              <a:gdLst/>
              <a:ahLst/>
              <a:cxnLst/>
              <a:rect l="l" t="t" r="r" b="b"/>
              <a:pathLst>
                <a:path w="9159" h="11616" extrusionOk="0">
                  <a:moveTo>
                    <a:pt x="4287" y="0"/>
                  </a:moveTo>
                  <a:cubicBezTo>
                    <a:pt x="3368" y="0"/>
                    <a:pt x="754" y="342"/>
                    <a:pt x="405" y="4251"/>
                  </a:cubicBezTo>
                  <a:cubicBezTo>
                    <a:pt x="0" y="8681"/>
                    <a:pt x="1910" y="11615"/>
                    <a:pt x="4383" y="11615"/>
                  </a:cubicBezTo>
                  <a:cubicBezTo>
                    <a:pt x="4448" y="11615"/>
                    <a:pt x="4513" y="11613"/>
                    <a:pt x="4579" y="11609"/>
                  </a:cubicBezTo>
                  <a:cubicBezTo>
                    <a:pt x="4645" y="11613"/>
                    <a:pt x="4711" y="11615"/>
                    <a:pt x="4776" y="11615"/>
                  </a:cubicBezTo>
                  <a:cubicBezTo>
                    <a:pt x="7248" y="11615"/>
                    <a:pt x="9158" y="8681"/>
                    <a:pt x="8753" y="4251"/>
                  </a:cubicBezTo>
                  <a:cubicBezTo>
                    <a:pt x="8395" y="342"/>
                    <a:pt x="5780" y="0"/>
                    <a:pt x="4868" y="0"/>
                  </a:cubicBezTo>
                  <a:cubicBezTo>
                    <a:pt x="4724" y="0"/>
                    <a:pt x="4623" y="9"/>
                    <a:pt x="4579" y="13"/>
                  </a:cubicBezTo>
                  <a:cubicBezTo>
                    <a:pt x="4534" y="9"/>
                    <a:pt x="4431" y="0"/>
                    <a:pt x="4287" y="0"/>
                  </a:cubicBezTo>
                  <a:close/>
                </a:path>
              </a:pathLst>
            </a:custGeom>
            <a:solidFill>
              <a:srgbClr val="C449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57;p25">
              <a:extLst>
                <a:ext uri="{FF2B5EF4-FFF2-40B4-BE49-F238E27FC236}">
                  <a16:creationId xmlns:a16="http://schemas.microsoft.com/office/drawing/2014/main" id="{F798EC57-2B3E-2342-BAFF-3C55F5D19C3A}"/>
                </a:ext>
              </a:extLst>
            </p:cNvPr>
            <p:cNvSpPr/>
            <p:nvPr/>
          </p:nvSpPr>
          <p:spPr>
            <a:xfrm>
              <a:off x="991850" y="5497238"/>
              <a:ext cx="15475" cy="46875"/>
            </a:xfrm>
            <a:custGeom>
              <a:avLst/>
              <a:gdLst/>
              <a:ahLst/>
              <a:cxnLst/>
              <a:rect l="l" t="t" r="r" b="b"/>
              <a:pathLst>
                <a:path w="619" h="1875" extrusionOk="0">
                  <a:moveTo>
                    <a:pt x="256" y="1"/>
                  </a:moveTo>
                  <a:lnTo>
                    <a:pt x="256" y="1"/>
                  </a:lnTo>
                  <a:cubicBezTo>
                    <a:pt x="235" y="224"/>
                    <a:pt x="246" y="459"/>
                    <a:pt x="278" y="682"/>
                  </a:cubicBezTo>
                  <a:cubicBezTo>
                    <a:pt x="299" y="799"/>
                    <a:pt x="320" y="906"/>
                    <a:pt x="352" y="1023"/>
                  </a:cubicBezTo>
                  <a:cubicBezTo>
                    <a:pt x="371" y="1117"/>
                    <a:pt x="398" y="1220"/>
                    <a:pt x="426" y="1316"/>
                  </a:cubicBezTo>
                  <a:lnTo>
                    <a:pt x="426" y="1316"/>
                  </a:lnTo>
                  <a:cubicBezTo>
                    <a:pt x="360" y="1391"/>
                    <a:pt x="288" y="1475"/>
                    <a:pt x="224" y="1566"/>
                  </a:cubicBezTo>
                  <a:cubicBezTo>
                    <a:pt x="150" y="1662"/>
                    <a:pt x="75" y="1768"/>
                    <a:pt x="1" y="1875"/>
                  </a:cubicBezTo>
                  <a:cubicBezTo>
                    <a:pt x="107" y="1800"/>
                    <a:pt x="203" y="1726"/>
                    <a:pt x="310" y="1641"/>
                  </a:cubicBezTo>
                  <a:cubicBezTo>
                    <a:pt x="406" y="1566"/>
                    <a:pt x="501" y="1481"/>
                    <a:pt x="587" y="1396"/>
                  </a:cubicBezTo>
                  <a:lnTo>
                    <a:pt x="618" y="1374"/>
                  </a:lnTo>
                  <a:lnTo>
                    <a:pt x="618" y="1321"/>
                  </a:lnTo>
                  <a:cubicBezTo>
                    <a:pt x="608" y="1204"/>
                    <a:pt x="587" y="1087"/>
                    <a:pt x="565" y="980"/>
                  </a:cubicBezTo>
                  <a:cubicBezTo>
                    <a:pt x="544" y="863"/>
                    <a:pt x="523" y="757"/>
                    <a:pt x="491" y="640"/>
                  </a:cubicBezTo>
                  <a:cubicBezTo>
                    <a:pt x="437" y="416"/>
                    <a:pt x="352" y="203"/>
                    <a:pt x="2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58;p25">
              <a:extLst>
                <a:ext uri="{FF2B5EF4-FFF2-40B4-BE49-F238E27FC236}">
                  <a16:creationId xmlns:a16="http://schemas.microsoft.com/office/drawing/2014/main" id="{9255EAF5-31EE-4D4D-8129-50486942ED8C}"/>
                </a:ext>
              </a:extLst>
            </p:cNvPr>
            <p:cNvSpPr/>
            <p:nvPr/>
          </p:nvSpPr>
          <p:spPr>
            <a:xfrm>
              <a:off x="945800" y="5564338"/>
              <a:ext cx="81225" cy="14725"/>
            </a:xfrm>
            <a:custGeom>
              <a:avLst/>
              <a:gdLst/>
              <a:ahLst/>
              <a:cxnLst/>
              <a:rect l="l" t="t" r="r" b="b"/>
              <a:pathLst>
                <a:path w="3249" h="589" extrusionOk="0">
                  <a:moveTo>
                    <a:pt x="3248" y="0"/>
                  </a:moveTo>
                  <a:lnTo>
                    <a:pt x="1" y="43"/>
                  </a:lnTo>
                  <a:cubicBezTo>
                    <a:pt x="522" y="400"/>
                    <a:pt x="1129" y="589"/>
                    <a:pt x="1708" y="589"/>
                  </a:cubicBezTo>
                  <a:cubicBezTo>
                    <a:pt x="2287" y="589"/>
                    <a:pt x="2839" y="400"/>
                    <a:pt x="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59;p25">
              <a:extLst>
                <a:ext uri="{FF2B5EF4-FFF2-40B4-BE49-F238E27FC236}">
                  <a16:creationId xmlns:a16="http://schemas.microsoft.com/office/drawing/2014/main" id="{D7688934-9420-2242-808C-D3C200BEB42B}"/>
                </a:ext>
              </a:extLst>
            </p:cNvPr>
            <p:cNvSpPr/>
            <p:nvPr/>
          </p:nvSpPr>
          <p:spPr>
            <a:xfrm>
              <a:off x="1010500" y="5439113"/>
              <a:ext cx="53800" cy="19825"/>
            </a:xfrm>
            <a:custGeom>
              <a:avLst/>
              <a:gdLst/>
              <a:ahLst/>
              <a:cxnLst/>
              <a:rect l="l" t="t" r="r" b="b"/>
              <a:pathLst>
                <a:path w="2152" h="793" extrusionOk="0">
                  <a:moveTo>
                    <a:pt x="1007" y="0"/>
                  </a:moveTo>
                  <a:cubicBezTo>
                    <a:pt x="917" y="0"/>
                    <a:pt x="831" y="10"/>
                    <a:pt x="746" y="26"/>
                  </a:cubicBezTo>
                  <a:cubicBezTo>
                    <a:pt x="682" y="47"/>
                    <a:pt x="629" y="68"/>
                    <a:pt x="575" y="90"/>
                  </a:cubicBezTo>
                  <a:cubicBezTo>
                    <a:pt x="522" y="121"/>
                    <a:pt x="469" y="143"/>
                    <a:pt x="416" y="185"/>
                  </a:cubicBezTo>
                  <a:cubicBezTo>
                    <a:pt x="320" y="249"/>
                    <a:pt x="235" y="324"/>
                    <a:pt x="171" y="409"/>
                  </a:cubicBezTo>
                  <a:cubicBezTo>
                    <a:pt x="96" y="505"/>
                    <a:pt x="43" y="601"/>
                    <a:pt x="0" y="697"/>
                  </a:cubicBezTo>
                  <a:cubicBezTo>
                    <a:pt x="107" y="654"/>
                    <a:pt x="192" y="590"/>
                    <a:pt x="277" y="547"/>
                  </a:cubicBezTo>
                  <a:cubicBezTo>
                    <a:pt x="362" y="505"/>
                    <a:pt x="458" y="462"/>
                    <a:pt x="543" y="430"/>
                  </a:cubicBezTo>
                  <a:cubicBezTo>
                    <a:pt x="686" y="377"/>
                    <a:pt x="836" y="353"/>
                    <a:pt x="981" y="353"/>
                  </a:cubicBezTo>
                  <a:cubicBezTo>
                    <a:pt x="1010" y="353"/>
                    <a:pt x="1037" y="354"/>
                    <a:pt x="1065" y="356"/>
                  </a:cubicBezTo>
                  <a:cubicBezTo>
                    <a:pt x="1257" y="377"/>
                    <a:pt x="1438" y="430"/>
                    <a:pt x="1598" y="505"/>
                  </a:cubicBezTo>
                  <a:cubicBezTo>
                    <a:pt x="1789" y="590"/>
                    <a:pt x="1981" y="686"/>
                    <a:pt x="2151" y="792"/>
                  </a:cubicBezTo>
                  <a:cubicBezTo>
                    <a:pt x="2066" y="579"/>
                    <a:pt x="1928" y="398"/>
                    <a:pt x="1747" y="271"/>
                  </a:cubicBezTo>
                  <a:cubicBezTo>
                    <a:pt x="1566" y="121"/>
                    <a:pt x="1342" y="26"/>
                    <a:pt x="1108" y="4"/>
                  </a:cubicBezTo>
                  <a:cubicBezTo>
                    <a:pt x="1074" y="1"/>
                    <a:pt x="1040" y="0"/>
                    <a:pt x="1007"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60;p25">
              <a:extLst>
                <a:ext uri="{FF2B5EF4-FFF2-40B4-BE49-F238E27FC236}">
                  <a16:creationId xmlns:a16="http://schemas.microsoft.com/office/drawing/2014/main" id="{A1757080-DF94-F948-BEF2-2365A9C00C9D}"/>
                </a:ext>
              </a:extLst>
            </p:cNvPr>
            <p:cNvSpPr/>
            <p:nvPr/>
          </p:nvSpPr>
          <p:spPr>
            <a:xfrm>
              <a:off x="903475" y="5439113"/>
              <a:ext cx="53800" cy="19825"/>
            </a:xfrm>
            <a:custGeom>
              <a:avLst/>
              <a:gdLst/>
              <a:ahLst/>
              <a:cxnLst/>
              <a:rect l="l" t="t" r="r" b="b"/>
              <a:pathLst>
                <a:path w="2152" h="793" extrusionOk="0">
                  <a:moveTo>
                    <a:pt x="1003" y="0"/>
                  </a:moveTo>
                  <a:cubicBezTo>
                    <a:pt x="917" y="0"/>
                    <a:pt x="829" y="10"/>
                    <a:pt x="735" y="26"/>
                  </a:cubicBezTo>
                  <a:cubicBezTo>
                    <a:pt x="682" y="47"/>
                    <a:pt x="629" y="68"/>
                    <a:pt x="565" y="90"/>
                  </a:cubicBezTo>
                  <a:cubicBezTo>
                    <a:pt x="512" y="121"/>
                    <a:pt x="469" y="143"/>
                    <a:pt x="416" y="185"/>
                  </a:cubicBezTo>
                  <a:cubicBezTo>
                    <a:pt x="320" y="249"/>
                    <a:pt x="235" y="324"/>
                    <a:pt x="160" y="409"/>
                  </a:cubicBezTo>
                  <a:cubicBezTo>
                    <a:pt x="96" y="505"/>
                    <a:pt x="43" y="601"/>
                    <a:pt x="0" y="697"/>
                  </a:cubicBezTo>
                  <a:cubicBezTo>
                    <a:pt x="96" y="654"/>
                    <a:pt x="181" y="590"/>
                    <a:pt x="277" y="547"/>
                  </a:cubicBezTo>
                  <a:cubicBezTo>
                    <a:pt x="363" y="505"/>
                    <a:pt x="448" y="462"/>
                    <a:pt x="544" y="430"/>
                  </a:cubicBezTo>
                  <a:cubicBezTo>
                    <a:pt x="686" y="377"/>
                    <a:pt x="836" y="353"/>
                    <a:pt x="982" y="353"/>
                  </a:cubicBezTo>
                  <a:cubicBezTo>
                    <a:pt x="1010" y="353"/>
                    <a:pt x="1038" y="354"/>
                    <a:pt x="1065" y="356"/>
                  </a:cubicBezTo>
                  <a:cubicBezTo>
                    <a:pt x="1257" y="377"/>
                    <a:pt x="1427" y="430"/>
                    <a:pt x="1598" y="505"/>
                  </a:cubicBezTo>
                  <a:cubicBezTo>
                    <a:pt x="1779" y="579"/>
                    <a:pt x="1960" y="675"/>
                    <a:pt x="2152" y="792"/>
                  </a:cubicBezTo>
                  <a:cubicBezTo>
                    <a:pt x="2066" y="579"/>
                    <a:pt x="1928" y="398"/>
                    <a:pt x="1747" y="271"/>
                  </a:cubicBezTo>
                  <a:cubicBezTo>
                    <a:pt x="1566" y="121"/>
                    <a:pt x="1342" y="26"/>
                    <a:pt x="1097" y="4"/>
                  </a:cubicBezTo>
                  <a:cubicBezTo>
                    <a:pt x="1066" y="1"/>
                    <a:pt x="1035" y="0"/>
                    <a:pt x="1003"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61;p25">
              <a:extLst>
                <a:ext uri="{FF2B5EF4-FFF2-40B4-BE49-F238E27FC236}">
                  <a16:creationId xmlns:a16="http://schemas.microsoft.com/office/drawing/2014/main" id="{0BCFFC42-1F16-8641-958E-85B84CCC7641}"/>
                </a:ext>
              </a:extLst>
            </p:cNvPr>
            <p:cNvSpPr/>
            <p:nvPr/>
          </p:nvSpPr>
          <p:spPr>
            <a:xfrm>
              <a:off x="918375" y="5477538"/>
              <a:ext cx="35700" cy="22400"/>
            </a:xfrm>
            <a:custGeom>
              <a:avLst/>
              <a:gdLst/>
              <a:ahLst/>
              <a:cxnLst/>
              <a:rect l="l" t="t" r="r" b="b"/>
              <a:pathLst>
                <a:path w="1428" h="896" extrusionOk="0">
                  <a:moveTo>
                    <a:pt x="704" y="1"/>
                  </a:moveTo>
                  <a:cubicBezTo>
                    <a:pt x="586" y="1"/>
                    <a:pt x="480" y="11"/>
                    <a:pt x="373" y="54"/>
                  </a:cubicBezTo>
                  <a:cubicBezTo>
                    <a:pt x="278" y="107"/>
                    <a:pt x="192" y="182"/>
                    <a:pt x="129" y="288"/>
                  </a:cubicBezTo>
                  <a:cubicBezTo>
                    <a:pt x="22" y="469"/>
                    <a:pt x="1" y="682"/>
                    <a:pt x="43" y="885"/>
                  </a:cubicBezTo>
                  <a:cubicBezTo>
                    <a:pt x="65" y="693"/>
                    <a:pt x="129" y="512"/>
                    <a:pt x="235" y="352"/>
                  </a:cubicBezTo>
                  <a:cubicBezTo>
                    <a:pt x="288" y="288"/>
                    <a:pt x="352" y="235"/>
                    <a:pt x="437" y="203"/>
                  </a:cubicBezTo>
                  <a:cubicBezTo>
                    <a:pt x="523" y="171"/>
                    <a:pt x="608" y="160"/>
                    <a:pt x="704" y="160"/>
                  </a:cubicBezTo>
                  <a:cubicBezTo>
                    <a:pt x="885" y="160"/>
                    <a:pt x="1055" y="235"/>
                    <a:pt x="1172" y="373"/>
                  </a:cubicBezTo>
                  <a:cubicBezTo>
                    <a:pt x="1289" y="523"/>
                    <a:pt x="1374" y="704"/>
                    <a:pt x="1417" y="895"/>
                  </a:cubicBezTo>
                  <a:cubicBezTo>
                    <a:pt x="1428" y="682"/>
                    <a:pt x="1374" y="469"/>
                    <a:pt x="1257" y="299"/>
                  </a:cubicBezTo>
                  <a:cubicBezTo>
                    <a:pt x="1130" y="107"/>
                    <a:pt x="927" y="1"/>
                    <a:pt x="704" y="1"/>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62;p25">
              <a:extLst>
                <a:ext uri="{FF2B5EF4-FFF2-40B4-BE49-F238E27FC236}">
                  <a16:creationId xmlns:a16="http://schemas.microsoft.com/office/drawing/2014/main" id="{F3E83910-0520-B74F-A856-7229AC7BD51D}"/>
                </a:ext>
              </a:extLst>
            </p:cNvPr>
            <p:cNvSpPr/>
            <p:nvPr/>
          </p:nvSpPr>
          <p:spPr>
            <a:xfrm>
              <a:off x="1014750" y="5475938"/>
              <a:ext cx="35700" cy="22400"/>
            </a:xfrm>
            <a:custGeom>
              <a:avLst/>
              <a:gdLst/>
              <a:ahLst/>
              <a:cxnLst/>
              <a:rect l="l" t="t" r="r" b="b"/>
              <a:pathLst>
                <a:path w="1428" h="896" extrusionOk="0">
                  <a:moveTo>
                    <a:pt x="703" y="1"/>
                  </a:moveTo>
                  <a:cubicBezTo>
                    <a:pt x="586" y="1"/>
                    <a:pt x="480" y="22"/>
                    <a:pt x="373" y="65"/>
                  </a:cubicBezTo>
                  <a:cubicBezTo>
                    <a:pt x="278" y="107"/>
                    <a:pt x="192" y="193"/>
                    <a:pt x="128" y="288"/>
                  </a:cubicBezTo>
                  <a:cubicBezTo>
                    <a:pt x="33" y="469"/>
                    <a:pt x="1" y="682"/>
                    <a:pt x="43" y="885"/>
                  </a:cubicBezTo>
                  <a:cubicBezTo>
                    <a:pt x="65" y="693"/>
                    <a:pt x="128" y="512"/>
                    <a:pt x="235" y="352"/>
                  </a:cubicBezTo>
                  <a:cubicBezTo>
                    <a:pt x="288" y="288"/>
                    <a:pt x="352" y="235"/>
                    <a:pt x="437" y="203"/>
                  </a:cubicBezTo>
                  <a:cubicBezTo>
                    <a:pt x="522" y="171"/>
                    <a:pt x="608" y="161"/>
                    <a:pt x="693" y="161"/>
                  </a:cubicBezTo>
                  <a:cubicBezTo>
                    <a:pt x="874" y="161"/>
                    <a:pt x="1044" y="235"/>
                    <a:pt x="1161" y="374"/>
                  </a:cubicBezTo>
                  <a:cubicBezTo>
                    <a:pt x="1279" y="533"/>
                    <a:pt x="1364" y="704"/>
                    <a:pt x="1417" y="895"/>
                  </a:cubicBezTo>
                  <a:cubicBezTo>
                    <a:pt x="1428" y="682"/>
                    <a:pt x="1374" y="469"/>
                    <a:pt x="1257" y="299"/>
                  </a:cubicBezTo>
                  <a:cubicBezTo>
                    <a:pt x="1129" y="118"/>
                    <a:pt x="927" y="1"/>
                    <a:pt x="703" y="1"/>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63;p25">
              <a:extLst>
                <a:ext uri="{FF2B5EF4-FFF2-40B4-BE49-F238E27FC236}">
                  <a16:creationId xmlns:a16="http://schemas.microsoft.com/office/drawing/2014/main" id="{033AA016-C792-4747-9EBA-7996CE50E319}"/>
                </a:ext>
              </a:extLst>
            </p:cNvPr>
            <p:cNvSpPr/>
            <p:nvPr/>
          </p:nvSpPr>
          <p:spPr>
            <a:xfrm>
              <a:off x="810300" y="5351363"/>
              <a:ext cx="59400" cy="134725"/>
            </a:xfrm>
            <a:custGeom>
              <a:avLst/>
              <a:gdLst/>
              <a:ahLst/>
              <a:cxnLst/>
              <a:rect l="l" t="t" r="r" b="b"/>
              <a:pathLst>
                <a:path w="2376" h="5389" extrusionOk="0">
                  <a:moveTo>
                    <a:pt x="2375" y="0"/>
                  </a:moveTo>
                  <a:cubicBezTo>
                    <a:pt x="2194" y="85"/>
                    <a:pt x="2034" y="203"/>
                    <a:pt x="1875" y="330"/>
                  </a:cubicBezTo>
                  <a:lnTo>
                    <a:pt x="1821" y="384"/>
                  </a:lnTo>
                  <a:lnTo>
                    <a:pt x="1811" y="394"/>
                  </a:lnTo>
                  <a:lnTo>
                    <a:pt x="1789" y="416"/>
                  </a:lnTo>
                  <a:lnTo>
                    <a:pt x="1779" y="426"/>
                  </a:lnTo>
                  <a:lnTo>
                    <a:pt x="1757" y="448"/>
                  </a:lnTo>
                  <a:lnTo>
                    <a:pt x="1704" y="511"/>
                  </a:lnTo>
                  <a:lnTo>
                    <a:pt x="1651" y="586"/>
                  </a:lnTo>
                  <a:cubicBezTo>
                    <a:pt x="1619" y="639"/>
                    <a:pt x="1598" y="692"/>
                    <a:pt x="1576" y="746"/>
                  </a:cubicBezTo>
                  <a:cubicBezTo>
                    <a:pt x="1544" y="788"/>
                    <a:pt x="1523" y="842"/>
                    <a:pt x="1502" y="895"/>
                  </a:cubicBezTo>
                  <a:cubicBezTo>
                    <a:pt x="1438" y="1097"/>
                    <a:pt x="1385" y="1299"/>
                    <a:pt x="1353" y="1512"/>
                  </a:cubicBezTo>
                  <a:cubicBezTo>
                    <a:pt x="1321" y="1715"/>
                    <a:pt x="1300" y="1917"/>
                    <a:pt x="1300" y="2109"/>
                  </a:cubicBezTo>
                  <a:lnTo>
                    <a:pt x="1300" y="2258"/>
                  </a:lnTo>
                  <a:lnTo>
                    <a:pt x="1300" y="2300"/>
                  </a:lnTo>
                  <a:cubicBezTo>
                    <a:pt x="1300" y="2311"/>
                    <a:pt x="1300" y="2332"/>
                    <a:pt x="1300" y="2343"/>
                  </a:cubicBezTo>
                  <a:lnTo>
                    <a:pt x="1310" y="2418"/>
                  </a:lnTo>
                  <a:cubicBezTo>
                    <a:pt x="1321" y="2503"/>
                    <a:pt x="1331" y="2599"/>
                    <a:pt x="1342" y="2694"/>
                  </a:cubicBezTo>
                  <a:cubicBezTo>
                    <a:pt x="1363" y="3035"/>
                    <a:pt x="1342" y="3387"/>
                    <a:pt x="1204" y="3653"/>
                  </a:cubicBezTo>
                  <a:cubicBezTo>
                    <a:pt x="1065" y="3908"/>
                    <a:pt x="884" y="4121"/>
                    <a:pt x="661" y="4313"/>
                  </a:cubicBezTo>
                  <a:cubicBezTo>
                    <a:pt x="490" y="4462"/>
                    <a:pt x="352" y="4643"/>
                    <a:pt x="235" y="4845"/>
                  </a:cubicBezTo>
                  <a:cubicBezTo>
                    <a:pt x="181" y="4909"/>
                    <a:pt x="149" y="4984"/>
                    <a:pt x="118" y="5069"/>
                  </a:cubicBezTo>
                  <a:cubicBezTo>
                    <a:pt x="86" y="5122"/>
                    <a:pt x="64" y="5186"/>
                    <a:pt x="54" y="5239"/>
                  </a:cubicBezTo>
                  <a:lnTo>
                    <a:pt x="0" y="5389"/>
                  </a:lnTo>
                  <a:lnTo>
                    <a:pt x="64" y="5250"/>
                  </a:lnTo>
                  <a:cubicBezTo>
                    <a:pt x="118" y="5112"/>
                    <a:pt x="192" y="4984"/>
                    <a:pt x="277" y="4867"/>
                  </a:cubicBezTo>
                  <a:cubicBezTo>
                    <a:pt x="405" y="4686"/>
                    <a:pt x="565" y="4526"/>
                    <a:pt x="735" y="4377"/>
                  </a:cubicBezTo>
                  <a:cubicBezTo>
                    <a:pt x="980" y="4207"/>
                    <a:pt x="1182" y="3983"/>
                    <a:pt x="1353" y="3727"/>
                  </a:cubicBezTo>
                  <a:cubicBezTo>
                    <a:pt x="1385" y="3653"/>
                    <a:pt x="1427" y="3568"/>
                    <a:pt x="1459" y="3493"/>
                  </a:cubicBezTo>
                  <a:cubicBezTo>
                    <a:pt x="1470" y="3408"/>
                    <a:pt x="1502" y="3323"/>
                    <a:pt x="1512" y="3227"/>
                  </a:cubicBezTo>
                  <a:cubicBezTo>
                    <a:pt x="1534" y="3131"/>
                    <a:pt x="1544" y="3046"/>
                    <a:pt x="1544" y="2950"/>
                  </a:cubicBezTo>
                  <a:cubicBezTo>
                    <a:pt x="1544" y="2854"/>
                    <a:pt x="1544" y="2758"/>
                    <a:pt x="1544" y="2662"/>
                  </a:cubicBezTo>
                  <a:cubicBezTo>
                    <a:pt x="1544" y="2567"/>
                    <a:pt x="1534" y="2481"/>
                    <a:pt x="1523" y="2386"/>
                  </a:cubicBezTo>
                  <a:lnTo>
                    <a:pt x="1523" y="2322"/>
                  </a:lnTo>
                  <a:cubicBezTo>
                    <a:pt x="1523" y="2311"/>
                    <a:pt x="1523" y="2300"/>
                    <a:pt x="1523" y="2290"/>
                  </a:cubicBezTo>
                  <a:lnTo>
                    <a:pt x="1523" y="2258"/>
                  </a:lnTo>
                  <a:lnTo>
                    <a:pt x="1523" y="2119"/>
                  </a:lnTo>
                  <a:cubicBezTo>
                    <a:pt x="1534" y="1928"/>
                    <a:pt x="1555" y="1736"/>
                    <a:pt x="1587" y="1555"/>
                  </a:cubicBezTo>
                  <a:cubicBezTo>
                    <a:pt x="1619" y="1353"/>
                    <a:pt x="1672" y="1172"/>
                    <a:pt x="1747" y="991"/>
                  </a:cubicBezTo>
                  <a:cubicBezTo>
                    <a:pt x="1768" y="937"/>
                    <a:pt x="1779" y="895"/>
                    <a:pt x="1800" y="852"/>
                  </a:cubicBezTo>
                  <a:cubicBezTo>
                    <a:pt x="1821" y="810"/>
                    <a:pt x="1843" y="767"/>
                    <a:pt x="1875" y="735"/>
                  </a:cubicBezTo>
                  <a:lnTo>
                    <a:pt x="1907" y="682"/>
                  </a:lnTo>
                  <a:lnTo>
                    <a:pt x="1960" y="618"/>
                  </a:lnTo>
                  <a:lnTo>
                    <a:pt x="1981" y="586"/>
                  </a:lnTo>
                  <a:lnTo>
                    <a:pt x="1992" y="575"/>
                  </a:lnTo>
                  <a:lnTo>
                    <a:pt x="2056" y="522"/>
                  </a:lnTo>
                  <a:cubicBezTo>
                    <a:pt x="2151" y="426"/>
                    <a:pt x="2258" y="352"/>
                    <a:pt x="2375" y="288"/>
                  </a:cubicBezTo>
                  <a:lnTo>
                    <a:pt x="2375" y="0"/>
                  </a:ln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64;p25">
              <a:extLst>
                <a:ext uri="{FF2B5EF4-FFF2-40B4-BE49-F238E27FC236}">
                  <a16:creationId xmlns:a16="http://schemas.microsoft.com/office/drawing/2014/main" id="{C9B3FFA2-1B58-FD48-AAE1-127F31671011}"/>
                </a:ext>
              </a:extLst>
            </p:cNvPr>
            <p:cNvSpPr/>
            <p:nvPr/>
          </p:nvSpPr>
          <p:spPr>
            <a:xfrm>
              <a:off x="1025125" y="5346838"/>
              <a:ext cx="78825" cy="171725"/>
            </a:xfrm>
            <a:custGeom>
              <a:avLst/>
              <a:gdLst/>
              <a:ahLst/>
              <a:cxnLst/>
              <a:rect l="l" t="t" r="r" b="b"/>
              <a:pathLst>
                <a:path w="3153" h="6869" extrusionOk="0">
                  <a:moveTo>
                    <a:pt x="661" y="0"/>
                  </a:moveTo>
                  <a:lnTo>
                    <a:pt x="661" y="0"/>
                  </a:lnTo>
                  <a:cubicBezTo>
                    <a:pt x="1" y="2705"/>
                    <a:pt x="2088" y="3812"/>
                    <a:pt x="2088" y="3812"/>
                  </a:cubicBezTo>
                  <a:lnTo>
                    <a:pt x="2397" y="6869"/>
                  </a:lnTo>
                  <a:cubicBezTo>
                    <a:pt x="2621" y="6560"/>
                    <a:pt x="2621" y="5633"/>
                    <a:pt x="2621" y="5633"/>
                  </a:cubicBezTo>
                  <a:cubicBezTo>
                    <a:pt x="2621" y="4121"/>
                    <a:pt x="3153" y="3770"/>
                    <a:pt x="2663" y="1906"/>
                  </a:cubicBezTo>
                  <a:cubicBezTo>
                    <a:pt x="2173" y="43"/>
                    <a:pt x="661" y="0"/>
                    <a:pt x="661" y="0"/>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65;p25">
              <a:extLst>
                <a:ext uri="{FF2B5EF4-FFF2-40B4-BE49-F238E27FC236}">
                  <a16:creationId xmlns:a16="http://schemas.microsoft.com/office/drawing/2014/main" id="{1300E365-87D2-3141-9C31-6C9ABE7F4AAF}"/>
                </a:ext>
              </a:extLst>
            </p:cNvPr>
            <p:cNvSpPr/>
            <p:nvPr/>
          </p:nvSpPr>
          <p:spPr>
            <a:xfrm>
              <a:off x="808700" y="5283463"/>
              <a:ext cx="243875" cy="328275"/>
            </a:xfrm>
            <a:custGeom>
              <a:avLst/>
              <a:gdLst/>
              <a:ahLst/>
              <a:cxnLst/>
              <a:rect l="l" t="t" r="r" b="b"/>
              <a:pathLst>
                <a:path w="9755" h="13131" extrusionOk="0">
                  <a:moveTo>
                    <a:pt x="4100" y="8136"/>
                  </a:moveTo>
                  <a:lnTo>
                    <a:pt x="4079" y="8179"/>
                  </a:lnTo>
                  <a:lnTo>
                    <a:pt x="4036" y="8296"/>
                  </a:lnTo>
                  <a:cubicBezTo>
                    <a:pt x="3962" y="8435"/>
                    <a:pt x="3877" y="8573"/>
                    <a:pt x="3770" y="8680"/>
                  </a:cubicBezTo>
                  <a:cubicBezTo>
                    <a:pt x="3653" y="8807"/>
                    <a:pt x="3525" y="8914"/>
                    <a:pt x="3397" y="9084"/>
                  </a:cubicBezTo>
                  <a:cubicBezTo>
                    <a:pt x="3365" y="9127"/>
                    <a:pt x="3334" y="9169"/>
                    <a:pt x="3312" y="9212"/>
                  </a:cubicBezTo>
                  <a:cubicBezTo>
                    <a:pt x="3280" y="9265"/>
                    <a:pt x="3259" y="9318"/>
                    <a:pt x="3248" y="9361"/>
                  </a:cubicBezTo>
                  <a:lnTo>
                    <a:pt x="3227" y="9446"/>
                  </a:lnTo>
                  <a:lnTo>
                    <a:pt x="3216" y="9521"/>
                  </a:lnTo>
                  <a:cubicBezTo>
                    <a:pt x="3216" y="9574"/>
                    <a:pt x="3216" y="9627"/>
                    <a:pt x="3216" y="9681"/>
                  </a:cubicBezTo>
                  <a:lnTo>
                    <a:pt x="3216" y="9744"/>
                  </a:lnTo>
                  <a:cubicBezTo>
                    <a:pt x="2971" y="8711"/>
                    <a:pt x="3653" y="8775"/>
                    <a:pt x="4100" y="8136"/>
                  </a:cubicBezTo>
                  <a:close/>
                  <a:moveTo>
                    <a:pt x="6198" y="1"/>
                  </a:moveTo>
                  <a:cubicBezTo>
                    <a:pt x="6062" y="1"/>
                    <a:pt x="5927" y="12"/>
                    <a:pt x="5793" y="33"/>
                  </a:cubicBezTo>
                  <a:cubicBezTo>
                    <a:pt x="5591" y="65"/>
                    <a:pt x="5399" y="139"/>
                    <a:pt x="5229" y="246"/>
                  </a:cubicBezTo>
                  <a:cubicBezTo>
                    <a:pt x="5048" y="352"/>
                    <a:pt x="4888" y="491"/>
                    <a:pt x="4760" y="650"/>
                  </a:cubicBezTo>
                  <a:cubicBezTo>
                    <a:pt x="4484" y="959"/>
                    <a:pt x="4271" y="1332"/>
                    <a:pt x="4026" y="1651"/>
                  </a:cubicBezTo>
                  <a:cubicBezTo>
                    <a:pt x="3791" y="1982"/>
                    <a:pt x="3472" y="2248"/>
                    <a:pt x="3110" y="2429"/>
                  </a:cubicBezTo>
                  <a:cubicBezTo>
                    <a:pt x="3014" y="2471"/>
                    <a:pt x="2918" y="2514"/>
                    <a:pt x="2822" y="2546"/>
                  </a:cubicBezTo>
                  <a:cubicBezTo>
                    <a:pt x="2716" y="2589"/>
                    <a:pt x="2620" y="2620"/>
                    <a:pt x="2514" y="2684"/>
                  </a:cubicBezTo>
                  <a:cubicBezTo>
                    <a:pt x="2311" y="2780"/>
                    <a:pt x="2120" y="2908"/>
                    <a:pt x="1949" y="3057"/>
                  </a:cubicBezTo>
                  <a:lnTo>
                    <a:pt x="1896" y="3110"/>
                  </a:lnTo>
                  <a:lnTo>
                    <a:pt x="1875" y="3121"/>
                  </a:lnTo>
                  <a:lnTo>
                    <a:pt x="1864" y="3132"/>
                  </a:lnTo>
                  <a:lnTo>
                    <a:pt x="1853" y="3142"/>
                  </a:lnTo>
                  <a:lnTo>
                    <a:pt x="1832" y="3174"/>
                  </a:lnTo>
                  <a:lnTo>
                    <a:pt x="1779" y="3227"/>
                  </a:lnTo>
                  <a:lnTo>
                    <a:pt x="1726" y="3302"/>
                  </a:lnTo>
                  <a:cubicBezTo>
                    <a:pt x="1694" y="3355"/>
                    <a:pt x="1672" y="3408"/>
                    <a:pt x="1651" y="3462"/>
                  </a:cubicBezTo>
                  <a:cubicBezTo>
                    <a:pt x="1619" y="3515"/>
                    <a:pt x="1598" y="3558"/>
                    <a:pt x="1576" y="3611"/>
                  </a:cubicBezTo>
                  <a:cubicBezTo>
                    <a:pt x="1513" y="3813"/>
                    <a:pt x="1459" y="4015"/>
                    <a:pt x="1427" y="4228"/>
                  </a:cubicBezTo>
                  <a:cubicBezTo>
                    <a:pt x="1395" y="4431"/>
                    <a:pt x="1374" y="4633"/>
                    <a:pt x="1374" y="4835"/>
                  </a:cubicBezTo>
                  <a:lnTo>
                    <a:pt x="1374" y="4974"/>
                  </a:lnTo>
                  <a:lnTo>
                    <a:pt x="1374" y="5016"/>
                  </a:lnTo>
                  <a:cubicBezTo>
                    <a:pt x="1374" y="5027"/>
                    <a:pt x="1374" y="5048"/>
                    <a:pt x="1374" y="5059"/>
                  </a:cubicBezTo>
                  <a:lnTo>
                    <a:pt x="1385" y="5134"/>
                  </a:lnTo>
                  <a:cubicBezTo>
                    <a:pt x="1395" y="5229"/>
                    <a:pt x="1406" y="5315"/>
                    <a:pt x="1417" y="5410"/>
                  </a:cubicBezTo>
                  <a:cubicBezTo>
                    <a:pt x="1438" y="5762"/>
                    <a:pt x="1417" y="6103"/>
                    <a:pt x="1278" y="6379"/>
                  </a:cubicBezTo>
                  <a:cubicBezTo>
                    <a:pt x="1140" y="6624"/>
                    <a:pt x="959" y="6837"/>
                    <a:pt x="735" y="7029"/>
                  </a:cubicBezTo>
                  <a:cubicBezTo>
                    <a:pt x="565" y="7178"/>
                    <a:pt x="426" y="7359"/>
                    <a:pt x="309" y="7561"/>
                  </a:cubicBezTo>
                  <a:cubicBezTo>
                    <a:pt x="256" y="7625"/>
                    <a:pt x="224" y="7711"/>
                    <a:pt x="192" y="7785"/>
                  </a:cubicBezTo>
                  <a:cubicBezTo>
                    <a:pt x="160" y="7838"/>
                    <a:pt x="139" y="7902"/>
                    <a:pt x="128" y="7955"/>
                  </a:cubicBezTo>
                  <a:lnTo>
                    <a:pt x="75" y="8105"/>
                  </a:lnTo>
                  <a:lnTo>
                    <a:pt x="139" y="7966"/>
                  </a:lnTo>
                  <a:cubicBezTo>
                    <a:pt x="192" y="7828"/>
                    <a:pt x="267" y="7700"/>
                    <a:pt x="352" y="7583"/>
                  </a:cubicBezTo>
                  <a:cubicBezTo>
                    <a:pt x="480" y="7402"/>
                    <a:pt x="629" y="7242"/>
                    <a:pt x="799" y="7104"/>
                  </a:cubicBezTo>
                  <a:cubicBezTo>
                    <a:pt x="1044" y="6923"/>
                    <a:pt x="1257" y="6699"/>
                    <a:pt x="1417" y="6443"/>
                  </a:cubicBezTo>
                  <a:cubicBezTo>
                    <a:pt x="1459" y="6369"/>
                    <a:pt x="1491" y="6294"/>
                    <a:pt x="1523" y="6209"/>
                  </a:cubicBezTo>
                  <a:cubicBezTo>
                    <a:pt x="1545" y="6124"/>
                    <a:pt x="1566" y="6039"/>
                    <a:pt x="1587" y="5943"/>
                  </a:cubicBezTo>
                  <a:cubicBezTo>
                    <a:pt x="1598" y="5847"/>
                    <a:pt x="1608" y="5762"/>
                    <a:pt x="1608" y="5666"/>
                  </a:cubicBezTo>
                  <a:cubicBezTo>
                    <a:pt x="1619" y="5581"/>
                    <a:pt x="1608" y="5485"/>
                    <a:pt x="1608" y="5389"/>
                  </a:cubicBezTo>
                  <a:cubicBezTo>
                    <a:pt x="1608" y="5293"/>
                    <a:pt x="1598" y="5197"/>
                    <a:pt x="1587" y="5112"/>
                  </a:cubicBezTo>
                  <a:lnTo>
                    <a:pt x="1587" y="5038"/>
                  </a:lnTo>
                  <a:cubicBezTo>
                    <a:pt x="1587" y="5027"/>
                    <a:pt x="1587" y="5016"/>
                    <a:pt x="1587" y="5006"/>
                  </a:cubicBezTo>
                  <a:lnTo>
                    <a:pt x="1587" y="4974"/>
                  </a:lnTo>
                  <a:lnTo>
                    <a:pt x="1587" y="4846"/>
                  </a:lnTo>
                  <a:cubicBezTo>
                    <a:pt x="1598" y="4654"/>
                    <a:pt x="1619" y="4463"/>
                    <a:pt x="1651" y="4271"/>
                  </a:cubicBezTo>
                  <a:cubicBezTo>
                    <a:pt x="1683" y="4079"/>
                    <a:pt x="1736" y="3888"/>
                    <a:pt x="1811" y="3707"/>
                  </a:cubicBezTo>
                  <a:cubicBezTo>
                    <a:pt x="1832" y="3653"/>
                    <a:pt x="1843" y="3611"/>
                    <a:pt x="1864" y="3568"/>
                  </a:cubicBezTo>
                  <a:cubicBezTo>
                    <a:pt x="1885" y="3526"/>
                    <a:pt x="1907" y="3483"/>
                    <a:pt x="1939" y="3451"/>
                  </a:cubicBezTo>
                  <a:lnTo>
                    <a:pt x="1971" y="3398"/>
                  </a:lnTo>
                  <a:lnTo>
                    <a:pt x="2024" y="3334"/>
                  </a:lnTo>
                  <a:lnTo>
                    <a:pt x="2045" y="3302"/>
                  </a:lnTo>
                  <a:lnTo>
                    <a:pt x="2056" y="3291"/>
                  </a:lnTo>
                  <a:lnTo>
                    <a:pt x="2120" y="3238"/>
                  </a:lnTo>
                  <a:cubicBezTo>
                    <a:pt x="2237" y="3132"/>
                    <a:pt x="2354" y="3046"/>
                    <a:pt x="2492" y="2983"/>
                  </a:cubicBezTo>
                  <a:lnTo>
                    <a:pt x="2492" y="2983"/>
                  </a:lnTo>
                  <a:cubicBezTo>
                    <a:pt x="2428" y="3014"/>
                    <a:pt x="2375" y="3057"/>
                    <a:pt x="2322" y="3100"/>
                  </a:cubicBezTo>
                  <a:lnTo>
                    <a:pt x="2237" y="3164"/>
                  </a:lnTo>
                  <a:lnTo>
                    <a:pt x="2205" y="3195"/>
                  </a:lnTo>
                  <a:cubicBezTo>
                    <a:pt x="2173" y="3227"/>
                    <a:pt x="2130" y="3259"/>
                    <a:pt x="2098" y="3302"/>
                  </a:cubicBezTo>
                  <a:cubicBezTo>
                    <a:pt x="1619" y="3813"/>
                    <a:pt x="1672" y="5112"/>
                    <a:pt x="1683" y="5155"/>
                  </a:cubicBezTo>
                  <a:cubicBezTo>
                    <a:pt x="2034" y="7189"/>
                    <a:pt x="799" y="6795"/>
                    <a:pt x="394" y="8254"/>
                  </a:cubicBezTo>
                  <a:cubicBezTo>
                    <a:pt x="0" y="9723"/>
                    <a:pt x="1971" y="10671"/>
                    <a:pt x="1502" y="11182"/>
                  </a:cubicBezTo>
                  <a:cubicBezTo>
                    <a:pt x="1258" y="11452"/>
                    <a:pt x="1048" y="11550"/>
                    <a:pt x="871" y="11550"/>
                  </a:cubicBezTo>
                  <a:cubicBezTo>
                    <a:pt x="406" y="11550"/>
                    <a:pt x="171" y="10873"/>
                    <a:pt x="171" y="10873"/>
                  </a:cubicBezTo>
                  <a:lnTo>
                    <a:pt x="171" y="10873"/>
                  </a:lnTo>
                  <a:cubicBezTo>
                    <a:pt x="10" y="11589"/>
                    <a:pt x="716" y="12619"/>
                    <a:pt x="1614" y="12619"/>
                  </a:cubicBezTo>
                  <a:cubicBezTo>
                    <a:pt x="1665" y="12619"/>
                    <a:pt x="1716" y="12616"/>
                    <a:pt x="1768" y="12609"/>
                  </a:cubicBezTo>
                  <a:cubicBezTo>
                    <a:pt x="2700" y="12482"/>
                    <a:pt x="3685" y="11765"/>
                    <a:pt x="3360" y="10269"/>
                  </a:cubicBezTo>
                  <a:lnTo>
                    <a:pt x="3360" y="10269"/>
                  </a:lnTo>
                  <a:lnTo>
                    <a:pt x="3451" y="10500"/>
                  </a:lnTo>
                  <a:cubicBezTo>
                    <a:pt x="3483" y="10586"/>
                    <a:pt x="3525" y="10660"/>
                    <a:pt x="3547" y="10735"/>
                  </a:cubicBezTo>
                  <a:lnTo>
                    <a:pt x="3621" y="10980"/>
                  </a:lnTo>
                  <a:lnTo>
                    <a:pt x="3664" y="11225"/>
                  </a:lnTo>
                  <a:cubicBezTo>
                    <a:pt x="3664" y="11299"/>
                    <a:pt x="3685" y="11384"/>
                    <a:pt x="3685" y="11469"/>
                  </a:cubicBezTo>
                  <a:cubicBezTo>
                    <a:pt x="3685" y="11555"/>
                    <a:pt x="3674" y="11629"/>
                    <a:pt x="3664" y="11714"/>
                  </a:cubicBezTo>
                  <a:cubicBezTo>
                    <a:pt x="3653" y="11800"/>
                    <a:pt x="3642" y="11874"/>
                    <a:pt x="3610" y="11959"/>
                  </a:cubicBezTo>
                  <a:cubicBezTo>
                    <a:pt x="3589" y="12034"/>
                    <a:pt x="3557" y="12108"/>
                    <a:pt x="3525" y="12183"/>
                  </a:cubicBezTo>
                  <a:cubicBezTo>
                    <a:pt x="3451" y="12332"/>
                    <a:pt x="3344" y="12470"/>
                    <a:pt x="3227" y="12588"/>
                  </a:cubicBezTo>
                  <a:cubicBezTo>
                    <a:pt x="3110" y="12715"/>
                    <a:pt x="2971" y="12822"/>
                    <a:pt x="2833" y="12907"/>
                  </a:cubicBezTo>
                  <a:cubicBezTo>
                    <a:pt x="2673" y="13003"/>
                    <a:pt x="2514" y="13077"/>
                    <a:pt x="2354" y="13131"/>
                  </a:cubicBezTo>
                  <a:cubicBezTo>
                    <a:pt x="2524" y="13099"/>
                    <a:pt x="2695" y="13045"/>
                    <a:pt x="2865" y="12971"/>
                  </a:cubicBezTo>
                  <a:cubicBezTo>
                    <a:pt x="3025" y="12896"/>
                    <a:pt x="3184" y="12801"/>
                    <a:pt x="3323" y="12683"/>
                  </a:cubicBezTo>
                  <a:cubicBezTo>
                    <a:pt x="3461" y="12566"/>
                    <a:pt x="3578" y="12428"/>
                    <a:pt x="3685" y="12268"/>
                  </a:cubicBezTo>
                  <a:cubicBezTo>
                    <a:pt x="3728" y="12194"/>
                    <a:pt x="3770" y="12108"/>
                    <a:pt x="3802" y="12023"/>
                  </a:cubicBezTo>
                  <a:cubicBezTo>
                    <a:pt x="3845" y="11938"/>
                    <a:pt x="3866" y="11842"/>
                    <a:pt x="3887" y="11757"/>
                  </a:cubicBezTo>
                  <a:cubicBezTo>
                    <a:pt x="3909" y="11661"/>
                    <a:pt x="3919" y="11576"/>
                    <a:pt x="3930" y="11480"/>
                  </a:cubicBezTo>
                  <a:cubicBezTo>
                    <a:pt x="3941" y="11384"/>
                    <a:pt x="3930" y="11288"/>
                    <a:pt x="3930" y="11193"/>
                  </a:cubicBezTo>
                  <a:cubicBezTo>
                    <a:pt x="3930" y="11107"/>
                    <a:pt x="3909" y="11012"/>
                    <a:pt x="3898" y="10916"/>
                  </a:cubicBezTo>
                  <a:cubicBezTo>
                    <a:pt x="3887" y="10831"/>
                    <a:pt x="3855" y="10745"/>
                    <a:pt x="3834" y="10650"/>
                  </a:cubicBezTo>
                  <a:cubicBezTo>
                    <a:pt x="3802" y="10564"/>
                    <a:pt x="3770" y="10479"/>
                    <a:pt x="3738" y="10383"/>
                  </a:cubicBezTo>
                  <a:lnTo>
                    <a:pt x="3653" y="10138"/>
                  </a:lnTo>
                  <a:cubicBezTo>
                    <a:pt x="3642" y="10106"/>
                    <a:pt x="3621" y="10064"/>
                    <a:pt x="3610" y="10021"/>
                  </a:cubicBezTo>
                  <a:lnTo>
                    <a:pt x="3578" y="9904"/>
                  </a:lnTo>
                  <a:cubicBezTo>
                    <a:pt x="3568" y="9830"/>
                    <a:pt x="3557" y="9755"/>
                    <a:pt x="3557" y="9681"/>
                  </a:cubicBezTo>
                  <a:cubicBezTo>
                    <a:pt x="3547" y="9542"/>
                    <a:pt x="3600" y="9414"/>
                    <a:pt x="3685" y="9308"/>
                  </a:cubicBezTo>
                  <a:cubicBezTo>
                    <a:pt x="3770" y="9191"/>
                    <a:pt x="3909" y="9074"/>
                    <a:pt x="4047" y="8935"/>
                  </a:cubicBezTo>
                  <a:cubicBezTo>
                    <a:pt x="4111" y="8871"/>
                    <a:pt x="4175" y="8797"/>
                    <a:pt x="4228" y="8722"/>
                  </a:cubicBezTo>
                  <a:cubicBezTo>
                    <a:pt x="4281" y="8637"/>
                    <a:pt x="4335" y="8552"/>
                    <a:pt x="4377" y="8467"/>
                  </a:cubicBezTo>
                  <a:lnTo>
                    <a:pt x="4441" y="8339"/>
                  </a:lnTo>
                  <a:lnTo>
                    <a:pt x="4494" y="8200"/>
                  </a:lnTo>
                  <a:cubicBezTo>
                    <a:pt x="4505" y="8158"/>
                    <a:pt x="4526" y="8105"/>
                    <a:pt x="4537" y="8062"/>
                  </a:cubicBezTo>
                  <a:lnTo>
                    <a:pt x="4558" y="7923"/>
                  </a:lnTo>
                  <a:lnTo>
                    <a:pt x="4579" y="7774"/>
                  </a:lnTo>
                  <a:lnTo>
                    <a:pt x="4590" y="7636"/>
                  </a:lnTo>
                  <a:lnTo>
                    <a:pt x="4611" y="7370"/>
                  </a:lnTo>
                  <a:lnTo>
                    <a:pt x="4622" y="7104"/>
                  </a:lnTo>
                  <a:cubicBezTo>
                    <a:pt x="4622" y="7018"/>
                    <a:pt x="4633" y="6933"/>
                    <a:pt x="4643" y="6848"/>
                  </a:cubicBezTo>
                  <a:cubicBezTo>
                    <a:pt x="4665" y="6688"/>
                    <a:pt x="4697" y="6518"/>
                    <a:pt x="4729" y="6358"/>
                  </a:cubicBezTo>
                  <a:cubicBezTo>
                    <a:pt x="4750" y="6284"/>
                    <a:pt x="4771" y="6198"/>
                    <a:pt x="4803" y="6124"/>
                  </a:cubicBezTo>
                  <a:lnTo>
                    <a:pt x="4878" y="5900"/>
                  </a:lnTo>
                  <a:lnTo>
                    <a:pt x="4963" y="5783"/>
                  </a:lnTo>
                  <a:lnTo>
                    <a:pt x="5059" y="5677"/>
                  </a:lnTo>
                  <a:cubicBezTo>
                    <a:pt x="5101" y="5645"/>
                    <a:pt x="5133" y="5602"/>
                    <a:pt x="5176" y="5570"/>
                  </a:cubicBezTo>
                  <a:cubicBezTo>
                    <a:pt x="5208" y="5538"/>
                    <a:pt x="5250" y="5517"/>
                    <a:pt x="5304" y="5496"/>
                  </a:cubicBezTo>
                  <a:cubicBezTo>
                    <a:pt x="5346" y="5464"/>
                    <a:pt x="5389" y="5442"/>
                    <a:pt x="5431" y="5432"/>
                  </a:cubicBezTo>
                  <a:lnTo>
                    <a:pt x="5580" y="5378"/>
                  </a:lnTo>
                  <a:lnTo>
                    <a:pt x="5740" y="5347"/>
                  </a:lnTo>
                  <a:cubicBezTo>
                    <a:pt x="5793" y="5336"/>
                    <a:pt x="5847" y="5336"/>
                    <a:pt x="5900" y="5325"/>
                  </a:cubicBezTo>
                  <a:lnTo>
                    <a:pt x="6251" y="5293"/>
                  </a:lnTo>
                  <a:lnTo>
                    <a:pt x="6432" y="5272"/>
                  </a:lnTo>
                  <a:cubicBezTo>
                    <a:pt x="6486" y="5261"/>
                    <a:pt x="6549" y="5240"/>
                    <a:pt x="6613" y="5229"/>
                  </a:cubicBezTo>
                  <a:cubicBezTo>
                    <a:pt x="6731" y="5208"/>
                    <a:pt x="6848" y="5176"/>
                    <a:pt x="6975" y="5144"/>
                  </a:cubicBezTo>
                  <a:lnTo>
                    <a:pt x="7316" y="5016"/>
                  </a:lnTo>
                  <a:lnTo>
                    <a:pt x="7359" y="4995"/>
                  </a:lnTo>
                  <a:cubicBezTo>
                    <a:pt x="8381" y="4803"/>
                    <a:pt x="9201" y="4058"/>
                    <a:pt x="9489" y="3068"/>
                  </a:cubicBezTo>
                  <a:cubicBezTo>
                    <a:pt x="9755" y="1992"/>
                    <a:pt x="8615" y="171"/>
                    <a:pt x="6603" y="33"/>
                  </a:cubicBezTo>
                  <a:cubicBezTo>
                    <a:pt x="6470" y="12"/>
                    <a:pt x="6334" y="1"/>
                    <a:pt x="6198" y="1"/>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66;p25">
              <a:extLst>
                <a:ext uri="{FF2B5EF4-FFF2-40B4-BE49-F238E27FC236}">
                  <a16:creationId xmlns:a16="http://schemas.microsoft.com/office/drawing/2014/main" id="{CCFCCE12-F6EB-6E41-A6C9-0DC7C899D81B}"/>
                </a:ext>
              </a:extLst>
            </p:cNvPr>
            <p:cNvSpPr/>
            <p:nvPr/>
          </p:nvSpPr>
          <p:spPr>
            <a:xfrm>
              <a:off x="808700" y="5358538"/>
              <a:ext cx="115300" cy="252950"/>
            </a:xfrm>
            <a:custGeom>
              <a:avLst/>
              <a:gdLst/>
              <a:ahLst/>
              <a:cxnLst/>
              <a:rect l="l" t="t" r="r" b="b"/>
              <a:pathLst>
                <a:path w="4612" h="10118" extrusionOk="0">
                  <a:moveTo>
                    <a:pt x="4100" y="5133"/>
                  </a:moveTo>
                  <a:lnTo>
                    <a:pt x="4090" y="5197"/>
                  </a:lnTo>
                  <a:lnTo>
                    <a:pt x="4036" y="5304"/>
                  </a:lnTo>
                  <a:cubicBezTo>
                    <a:pt x="3972" y="5442"/>
                    <a:pt x="3877" y="5570"/>
                    <a:pt x="3770" y="5687"/>
                  </a:cubicBezTo>
                  <a:cubicBezTo>
                    <a:pt x="3664" y="5804"/>
                    <a:pt x="3525" y="5921"/>
                    <a:pt x="3408" y="6081"/>
                  </a:cubicBezTo>
                  <a:cubicBezTo>
                    <a:pt x="3365" y="6124"/>
                    <a:pt x="3344" y="6166"/>
                    <a:pt x="3323" y="6220"/>
                  </a:cubicBezTo>
                  <a:cubicBezTo>
                    <a:pt x="3291" y="6262"/>
                    <a:pt x="3270" y="6315"/>
                    <a:pt x="3259" y="6369"/>
                  </a:cubicBezTo>
                  <a:lnTo>
                    <a:pt x="3227" y="6443"/>
                  </a:lnTo>
                  <a:lnTo>
                    <a:pt x="3227" y="6528"/>
                  </a:lnTo>
                  <a:cubicBezTo>
                    <a:pt x="3216" y="6582"/>
                    <a:pt x="3216" y="6635"/>
                    <a:pt x="3227" y="6688"/>
                  </a:cubicBezTo>
                  <a:lnTo>
                    <a:pt x="3227" y="6752"/>
                  </a:lnTo>
                  <a:cubicBezTo>
                    <a:pt x="2982" y="5719"/>
                    <a:pt x="3653" y="5783"/>
                    <a:pt x="4100" y="5133"/>
                  </a:cubicBezTo>
                  <a:close/>
                  <a:moveTo>
                    <a:pt x="2450" y="1"/>
                  </a:moveTo>
                  <a:cubicBezTo>
                    <a:pt x="2407" y="33"/>
                    <a:pt x="2365" y="65"/>
                    <a:pt x="2322" y="97"/>
                  </a:cubicBezTo>
                  <a:lnTo>
                    <a:pt x="2247" y="161"/>
                  </a:lnTo>
                  <a:lnTo>
                    <a:pt x="2215" y="182"/>
                  </a:lnTo>
                  <a:cubicBezTo>
                    <a:pt x="2173" y="214"/>
                    <a:pt x="2141" y="256"/>
                    <a:pt x="2109" y="288"/>
                  </a:cubicBezTo>
                  <a:cubicBezTo>
                    <a:pt x="1630" y="799"/>
                    <a:pt x="1683" y="2109"/>
                    <a:pt x="1694" y="2141"/>
                  </a:cubicBezTo>
                  <a:cubicBezTo>
                    <a:pt x="2045" y="4186"/>
                    <a:pt x="799" y="3781"/>
                    <a:pt x="405" y="5251"/>
                  </a:cubicBezTo>
                  <a:cubicBezTo>
                    <a:pt x="0" y="6709"/>
                    <a:pt x="1981" y="7657"/>
                    <a:pt x="1513" y="8179"/>
                  </a:cubicBezTo>
                  <a:cubicBezTo>
                    <a:pt x="1271" y="8444"/>
                    <a:pt x="1062" y="8540"/>
                    <a:pt x="886" y="8540"/>
                  </a:cubicBezTo>
                  <a:cubicBezTo>
                    <a:pt x="418" y="8540"/>
                    <a:pt x="182" y="7860"/>
                    <a:pt x="182" y="7860"/>
                  </a:cubicBezTo>
                  <a:lnTo>
                    <a:pt x="182" y="7860"/>
                  </a:lnTo>
                  <a:cubicBezTo>
                    <a:pt x="10" y="8575"/>
                    <a:pt x="716" y="9605"/>
                    <a:pt x="1623" y="9605"/>
                  </a:cubicBezTo>
                  <a:cubicBezTo>
                    <a:pt x="1674" y="9605"/>
                    <a:pt x="1726" y="9602"/>
                    <a:pt x="1779" y="9595"/>
                  </a:cubicBezTo>
                  <a:cubicBezTo>
                    <a:pt x="2705" y="9467"/>
                    <a:pt x="3706" y="8743"/>
                    <a:pt x="3355" y="7242"/>
                  </a:cubicBezTo>
                  <a:lnTo>
                    <a:pt x="3355" y="7242"/>
                  </a:lnTo>
                  <a:lnTo>
                    <a:pt x="3461" y="7497"/>
                  </a:lnTo>
                  <a:cubicBezTo>
                    <a:pt x="3493" y="7572"/>
                    <a:pt x="3525" y="7647"/>
                    <a:pt x="3557" y="7732"/>
                  </a:cubicBezTo>
                  <a:lnTo>
                    <a:pt x="3632" y="7966"/>
                  </a:lnTo>
                  <a:lnTo>
                    <a:pt x="3674" y="8211"/>
                  </a:lnTo>
                  <a:cubicBezTo>
                    <a:pt x="3674" y="8296"/>
                    <a:pt x="3696" y="8381"/>
                    <a:pt x="3696" y="8456"/>
                  </a:cubicBezTo>
                  <a:cubicBezTo>
                    <a:pt x="3696" y="8541"/>
                    <a:pt x="3685" y="8626"/>
                    <a:pt x="3674" y="8701"/>
                  </a:cubicBezTo>
                  <a:cubicBezTo>
                    <a:pt x="3664" y="8786"/>
                    <a:pt x="3642" y="8871"/>
                    <a:pt x="3621" y="8946"/>
                  </a:cubicBezTo>
                  <a:cubicBezTo>
                    <a:pt x="3600" y="9020"/>
                    <a:pt x="3568" y="9105"/>
                    <a:pt x="3525" y="9180"/>
                  </a:cubicBezTo>
                  <a:cubicBezTo>
                    <a:pt x="3451" y="9329"/>
                    <a:pt x="3355" y="9467"/>
                    <a:pt x="3238" y="9585"/>
                  </a:cubicBezTo>
                  <a:cubicBezTo>
                    <a:pt x="3121" y="9702"/>
                    <a:pt x="2982" y="9808"/>
                    <a:pt x="2833" y="9904"/>
                  </a:cubicBezTo>
                  <a:cubicBezTo>
                    <a:pt x="2684" y="9989"/>
                    <a:pt x="2524" y="10064"/>
                    <a:pt x="2365" y="10117"/>
                  </a:cubicBezTo>
                  <a:cubicBezTo>
                    <a:pt x="2535" y="10085"/>
                    <a:pt x="2705" y="10032"/>
                    <a:pt x="2865" y="9968"/>
                  </a:cubicBezTo>
                  <a:cubicBezTo>
                    <a:pt x="3035" y="9893"/>
                    <a:pt x="3184" y="9798"/>
                    <a:pt x="3323" y="9680"/>
                  </a:cubicBezTo>
                  <a:cubicBezTo>
                    <a:pt x="3472" y="9563"/>
                    <a:pt x="3589" y="9414"/>
                    <a:pt x="3685" y="9265"/>
                  </a:cubicBezTo>
                  <a:cubicBezTo>
                    <a:pt x="3738" y="9180"/>
                    <a:pt x="3781" y="9095"/>
                    <a:pt x="3813" y="9010"/>
                  </a:cubicBezTo>
                  <a:cubicBezTo>
                    <a:pt x="3845" y="8924"/>
                    <a:pt x="3877" y="8839"/>
                    <a:pt x="3898" y="8743"/>
                  </a:cubicBezTo>
                  <a:cubicBezTo>
                    <a:pt x="3919" y="8658"/>
                    <a:pt x="3930" y="8562"/>
                    <a:pt x="3941" y="8466"/>
                  </a:cubicBezTo>
                  <a:cubicBezTo>
                    <a:pt x="3941" y="8371"/>
                    <a:pt x="3941" y="8275"/>
                    <a:pt x="3941" y="8190"/>
                  </a:cubicBezTo>
                  <a:cubicBezTo>
                    <a:pt x="3941" y="8094"/>
                    <a:pt x="3919" y="7998"/>
                    <a:pt x="3898" y="7913"/>
                  </a:cubicBezTo>
                  <a:cubicBezTo>
                    <a:pt x="3887" y="7817"/>
                    <a:pt x="3855" y="7732"/>
                    <a:pt x="3834" y="7647"/>
                  </a:cubicBezTo>
                  <a:cubicBezTo>
                    <a:pt x="3813" y="7561"/>
                    <a:pt x="3781" y="7466"/>
                    <a:pt x="3749" y="7380"/>
                  </a:cubicBezTo>
                  <a:lnTo>
                    <a:pt x="3664" y="7135"/>
                  </a:lnTo>
                  <a:cubicBezTo>
                    <a:pt x="3642" y="7093"/>
                    <a:pt x="3632" y="7050"/>
                    <a:pt x="3610" y="7008"/>
                  </a:cubicBezTo>
                  <a:lnTo>
                    <a:pt x="3589" y="6890"/>
                  </a:lnTo>
                  <a:cubicBezTo>
                    <a:pt x="3568" y="6827"/>
                    <a:pt x="3557" y="6752"/>
                    <a:pt x="3557" y="6667"/>
                  </a:cubicBezTo>
                  <a:cubicBezTo>
                    <a:pt x="3557" y="6539"/>
                    <a:pt x="3600" y="6401"/>
                    <a:pt x="3696" y="6294"/>
                  </a:cubicBezTo>
                  <a:cubicBezTo>
                    <a:pt x="3781" y="6177"/>
                    <a:pt x="3919" y="6071"/>
                    <a:pt x="4047" y="5932"/>
                  </a:cubicBezTo>
                  <a:cubicBezTo>
                    <a:pt x="4111" y="5858"/>
                    <a:pt x="4175" y="5794"/>
                    <a:pt x="4239" y="5708"/>
                  </a:cubicBezTo>
                  <a:cubicBezTo>
                    <a:pt x="4292" y="5634"/>
                    <a:pt x="4345" y="5549"/>
                    <a:pt x="4388" y="5453"/>
                  </a:cubicBezTo>
                  <a:lnTo>
                    <a:pt x="4452" y="5325"/>
                  </a:lnTo>
                  <a:lnTo>
                    <a:pt x="4494" y="5187"/>
                  </a:lnTo>
                  <a:cubicBezTo>
                    <a:pt x="4505" y="5144"/>
                    <a:pt x="4526" y="5102"/>
                    <a:pt x="4537" y="5048"/>
                  </a:cubicBezTo>
                  <a:lnTo>
                    <a:pt x="4569" y="4910"/>
                  </a:lnTo>
                  <a:lnTo>
                    <a:pt x="4590" y="4771"/>
                  </a:lnTo>
                  <a:lnTo>
                    <a:pt x="4601" y="4633"/>
                  </a:lnTo>
                  <a:lnTo>
                    <a:pt x="4611" y="4367"/>
                  </a:lnTo>
                  <a:cubicBezTo>
                    <a:pt x="4249" y="4058"/>
                    <a:pt x="3909" y="3707"/>
                    <a:pt x="3610" y="3334"/>
                  </a:cubicBezTo>
                  <a:cubicBezTo>
                    <a:pt x="2865" y="2386"/>
                    <a:pt x="2450" y="1215"/>
                    <a:pt x="2450" y="1"/>
                  </a:cubicBezTo>
                  <a:close/>
                </a:path>
              </a:pathLst>
            </a:custGeom>
            <a:solidFill>
              <a:srgbClr val="14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73985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8" name="think-cell Slide" r:id="rId5" imgW="347" imgH="348" progId="TCLayout.ActiveDocument.1">
                  <p:embed/>
                </p:oleObj>
              </mc:Choice>
              <mc:Fallback>
                <p:oleObj name="think-cell Slide" r:id="rId5" imgW="347" imgH="348"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8" name="Content Placeholder 5"/>
          <p:cNvSpPr txBox="1">
            <a:spLocks/>
          </p:cNvSpPr>
          <p:nvPr/>
        </p:nvSpPr>
        <p:spPr>
          <a:xfrm>
            <a:off x="209961" y="3022758"/>
            <a:ext cx="4428497" cy="33972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300"/>
              </a:spcAft>
            </a:pPr>
            <a:r>
              <a:rPr lang="en-US" sz="1500" dirty="0" smtClean="0"/>
              <a:t>A </a:t>
            </a:r>
            <a:r>
              <a:rPr lang="en-US" sz="1500" b="1" dirty="0" smtClean="0">
                <a:solidFill>
                  <a:schemeClr val="tx2"/>
                </a:solidFill>
              </a:rPr>
              <a:t>notable share of BMC patient volume </a:t>
            </a:r>
            <a:r>
              <a:rPr lang="en-US" sz="1500" dirty="0" smtClean="0"/>
              <a:t>comes from the health center network:</a:t>
            </a:r>
          </a:p>
          <a:p>
            <a:pPr lvl="1">
              <a:spcBef>
                <a:spcPts val="0"/>
              </a:spcBef>
              <a:spcAft>
                <a:spcPts val="400"/>
              </a:spcAft>
            </a:pPr>
            <a:r>
              <a:rPr lang="en-US" sz="1300" dirty="0" smtClean="0"/>
              <a:t>25% of outpatient visits </a:t>
            </a:r>
          </a:p>
          <a:p>
            <a:pPr lvl="1">
              <a:spcBef>
                <a:spcPts val="0"/>
              </a:spcBef>
              <a:spcAft>
                <a:spcPts val="400"/>
              </a:spcAft>
            </a:pPr>
            <a:r>
              <a:rPr lang="en-US" sz="1300" dirty="0" smtClean="0"/>
              <a:t>30% of inpatient admissions </a:t>
            </a:r>
          </a:p>
          <a:p>
            <a:pPr lvl="1">
              <a:spcBef>
                <a:spcPts val="0"/>
              </a:spcBef>
              <a:spcAft>
                <a:spcPts val="400"/>
              </a:spcAft>
            </a:pPr>
            <a:r>
              <a:rPr lang="en-US" sz="1300" dirty="0" smtClean="0"/>
              <a:t>32% of day surgeries </a:t>
            </a:r>
          </a:p>
          <a:p>
            <a:pPr fontAlgn="auto">
              <a:spcBef>
                <a:spcPts val="0"/>
              </a:spcBef>
              <a:spcAft>
                <a:spcPts val="600"/>
              </a:spcAft>
            </a:pPr>
            <a:r>
              <a:rPr lang="en-US" sz="1500" dirty="0" smtClean="0"/>
              <a:t>Majority of these CHCs </a:t>
            </a:r>
            <a:r>
              <a:rPr lang="en-US" sz="1500" b="1" dirty="0" smtClean="0">
                <a:solidFill>
                  <a:schemeClr val="tx2"/>
                </a:solidFill>
              </a:rPr>
              <a:t>participate in Boston Accountable Care Organization </a:t>
            </a:r>
            <a:r>
              <a:rPr lang="en-US" sz="1500" dirty="0" smtClean="0"/>
              <a:t>(BACO)  </a:t>
            </a:r>
          </a:p>
          <a:p>
            <a:pPr fontAlgn="auto">
              <a:spcBef>
                <a:spcPts val="0"/>
              </a:spcBef>
              <a:spcAft>
                <a:spcPts val="300"/>
              </a:spcAft>
            </a:pPr>
            <a:r>
              <a:rPr lang="en-US" sz="1500" dirty="0" smtClean="0"/>
              <a:t>Partnership extends into </a:t>
            </a:r>
            <a:r>
              <a:rPr lang="en-US" sz="1500" b="1" dirty="0">
                <a:solidFill>
                  <a:schemeClr val="tx2"/>
                </a:solidFill>
              </a:rPr>
              <a:t>clinician training and joint hiring</a:t>
            </a:r>
            <a:r>
              <a:rPr lang="en-US" sz="1500" baseline="30000" dirty="0" smtClean="0"/>
              <a:t>2</a:t>
            </a:r>
            <a:r>
              <a:rPr lang="en-US" sz="1500" dirty="0" smtClean="0"/>
              <a:t>:</a:t>
            </a:r>
            <a:endParaRPr lang="en-US" sz="1500" dirty="0"/>
          </a:p>
          <a:p>
            <a:pPr lvl="1">
              <a:spcBef>
                <a:spcPts val="0"/>
              </a:spcBef>
              <a:spcAft>
                <a:spcPts val="400"/>
              </a:spcAft>
            </a:pPr>
            <a:r>
              <a:rPr lang="en-US" sz="1300" dirty="0" smtClean="0"/>
              <a:t>~240 BUSM students use health center education programs (pre-COVID)</a:t>
            </a:r>
            <a:endParaRPr lang="en-US" sz="1300" dirty="0"/>
          </a:p>
          <a:p>
            <a:pPr lvl="1">
              <a:spcBef>
                <a:spcPts val="0"/>
              </a:spcBef>
              <a:spcAft>
                <a:spcPts val="400"/>
              </a:spcAft>
            </a:pPr>
            <a:r>
              <a:rPr lang="en-US" sz="1300" dirty="0" smtClean="0"/>
              <a:t>78 residents have longitudinal ambulatory experience at CHCs</a:t>
            </a:r>
            <a:endParaRPr lang="en-US" sz="1300" dirty="0"/>
          </a:p>
          <a:p>
            <a:pPr lvl="1">
              <a:spcBef>
                <a:spcPts val="0"/>
              </a:spcBef>
              <a:spcAft>
                <a:spcPts val="400"/>
              </a:spcAft>
            </a:pPr>
            <a:r>
              <a:rPr lang="en-US" sz="1300" dirty="0" smtClean="0"/>
              <a:t>38 individuals jointly hired by health centers and BU Family Medicine across 6 health centers</a:t>
            </a:r>
          </a:p>
        </p:txBody>
      </p:sp>
      <p:sp>
        <p:nvSpPr>
          <p:cNvPr id="31" name="Rounded Rectangle 30"/>
          <p:cNvSpPr/>
          <p:nvPr/>
        </p:nvSpPr>
        <p:spPr>
          <a:xfrm>
            <a:off x="169670" y="2648735"/>
            <a:ext cx="4373670" cy="33855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51061" y="1015896"/>
            <a:ext cx="4356404" cy="33855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151061" y="140204"/>
            <a:ext cx="8935789" cy="596830"/>
          </a:xfrm>
        </p:spPr>
        <p:txBody>
          <a:bodyPr vert="horz"/>
          <a:lstStyle/>
          <a:p>
            <a:r>
              <a:rPr lang="en-US" dirty="0"/>
              <a:t>Boston HealthNet is an integrated delivery network of 11 Community Health Centers which are affiliated with Boston Medical Center Health System</a:t>
            </a:r>
          </a:p>
        </p:txBody>
      </p:sp>
      <p:sp>
        <p:nvSpPr>
          <p:cNvPr id="6" name="Content Placeholder 5"/>
          <p:cNvSpPr>
            <a:spLocks noGrp="1"/>
          </p:cNvSpPr>
          <p:nvPr>
            <p:ph idx="1"/>
          </p:nvPr>
        </p:nvSpPr>
        <p:spPr>
          <a:xfrm>
            <a:off x="225176" y="1402654"/>
            <a:ext cx="4438363" cy="1906206"/>
          </a:xfrm>
        </p:spPr>
        <p:txBody>
          <a:bodyPr/>
          <a:lstStyle/>
          <a:p>
            <a:pPr lvl="0">
              <a:spcBef>
                <a:spcPts val="0"/>
              </a:spcBef>
              <a:spcAft>
                <a:spcPts val="600"/>
              </a:spcAft>
            </a:pPr>
            <a:r>
              <a:rPr lang="en-US" sz="1500" dirty="0" smtClean="0"/>
              <a:t>Over </a:t>
            </a:r>
            <a:r>
              <a:rPr lang="en-US" sz="1500" b="1" dirty="0" smtClean="0">
                <a:solidFill>
                  <a:schemeClr val="tx2"/>
                </a:solidFill>
              </a:rPr>
              <a:t>20 years of working together </a:t>
            </a:r>
            <a:r>
              <a:rPr lang="en-US" sz="1500" dirty="0" smtClean="0"/>
              <a:t>to provide quality care to the communities served</a:t>
            </a:r>
            <a:r>
              <a:rPr lang="en-US" sz="1500" baseline="30000" dirty="0" smtClean="0"/>
              <a:t>1</a:t>
            </a:r>
          </a:p>
          <a:p>
            <a:pPr>
              <a:spcBef>
                <a:spcPts val="0"/>
              </a:spcBef>
              <a:spcAft>
                <a:spcPts val="600"/>
              </a:spcAft>
            </a:pPr>
            <a:r>
              <a:rPr lang="en-US" sz="1500" b="1" dirty="0" smtClean="0">
                <a:solidFill>
                  <a:schemeClr val="tx2"/>
                </a:solidFill>
              </a:rPr>
              <a:t>275,000 </a:t>
            </a:r>
            <a:r>
              <a:rPr lang="en-US" sz="1500" b="1" dirty="0">
                <a:solidFill>
                  <a:schemeClr val="tx2"/>
                </a:solidFill>
              </a:rPr>
              <a:t>patients </a:t>
            </a:r>
            <a:r>
              <a:rPr lang="en-US" sz="1500" dirty="0"/>
              <a:t>served at </a:t>
            </a:r>
            <a:r>
              <a:rPr lang="en-US" sz="1500" dirty="0" smtClean="0"/>
              <a:t>these health </a:t>
            </a:r>
            <a:r>
              <a:rPr lang="en-US" sz="1500" dirty="0"/>
              <a:t>centers</a:t>
            </a:r>
          </a:p>
          <a:p>
            <a:pPr>
              <a:spcBef>
                <a:spcPts val="0"/>
              </a:spcBef>
              <a:spcAft>
                <a:spcPts val="600"/>
              </a:spcAft>
            </a:pPr>
            <a:r>
              <a:rPr lang="en-US" sz="1500" dirty="0" smtClean="0"/>
              <a:t>Provided </a:t>
            </a:r>
            <a:r>
              <a:rPr lang="en-US" sz="1500" b="1" dirty="0" smtClean="0">
                <a:solidFill>
                  <a:schemeClr val="tx2"/>
                </a:solidFill>
              </a:rPr>
              <a:t>1.34 </a:t>
            </a:r>
            <a:r>
              <a:rPr lang="en-US" sz="1500" b="1" dirty="0">
                <a:solidFill>
                  <a:schemeClr val="tx2"/>
                </a:solidFill>
              </a:rPr>
              <a:t>million </a:t>
            </a:r>
            <a:r>
              <a:rPr lang="en-US" sz="1500" dirty="0" smtClean="0"/>
              <a:t>patient </a:t>
            </a:r>
            <a:r>
              <a:rPr lang="en-US" sz="1500" dirty="0"/>
              <a:t>visits in </a:t>
            </a:r>
            <a:r>
              <a:rPr lang="en-US" sz="1500" dirty="0" smtClean="0"/>
              <a:t>2019</a:t>
            </a:r>
            <a:endParaRPr lang="en-US" sz="1500" dirty="0"/>
          </a:p>
        </p:txBody>
      </p:sp>
      <p:pic>
        <p:nvPicPr>
          <p:cNvPr id="11" name="Picture 10"/>
          <p:cNvPicPr>
            <a:picLocks noChangeAspect="1"/>
          </p:cNvPicPr>
          <p:nvPr/>
        </p:nvPicPr>
        <p:blipFill>
          <a:blip r:embed="rId7"/>
          <a:stretch>
            <a:fillRect/>
          </a:stretch>
        </p:blipFill>
        <p:spPr>
          <a:xfrm>
            <a:off x="7160828" y="1035678"/>
            <a:ext cx="1539428" cy="851296"/>
          </a:xfrm>
          <a:prstGeom prst="rect">
            <a:avLst/>
          </a:prstGeom>
        </p:spPr>
      </p:pic>
      <p:pic>
        <p:nvPicPr>
          <p:cNvPr id="12" name="Picture 11" descr="cid:image001.jpg@01D5A454.4958EB70"/>
          <p:cNvPicPr/>
          <p:nvPr/>
        </p:nvPicPr>
        <p:blipFill>
          <a:blip r:embed="rId8">
            <a:extLst>
              <a:ext uri="{28A0092B-C50C-407E-A947-70E740481C1C}">
                <a14:useLocalDpi xmlns:a14="http://schemas.microsoft.com/office/drawing/2010/main" val="0"/>
              </a:ext>
            </a:extLst>
          </a:blip>
          <a:srcRect/>
          <a:stretch>
            <a:fillRect/>
          </a:stretch>
        </p:blipFill>
        <p:spPr bwMode="auto">
          <a:xfrm>
            <a:off x="5175587" y="1190446"/>
            <a:ext cx="1682262" cy="424415"/>
          </a:xfrm>
          <a:prstGeom prst="rect">
            <a:avLst/>
          </a:prstGeom>
          <a:noFill/>
          <a:ln>
            <a:noFill/>
          </a:ln>
        </p:spPr>
      </p:pic>
      <p:pic>
        <p:nvPicPr>
          <p:cNvPr id="13" name="Picture 12"/>
          <p:cNvPicPr>
            <a:picLocks noChangeAspect="1"/>
          </p:cNvPicPr>
          <p:nvPr/>
        </p:nvPicPr>
        <p:blipFill>
          <a:blip r:embed="rId9"/>
          <a:stretch>
            <a:fillRect/>
          </a:stretch>
        </p:blipFill>
        <p:spPr>
          <a:xfrm>
            <a:off x="6997675" y="4775950"/>
            <a:ext cx="1732210" cy="392454"/>
          </a:xfrm>
          <a:prstGeom prst="rect">
            <a:avLst/>
          </a:prstGeom>
        </p:spPr>
      </p:pic>
      <p:pic>
        <p:nvPicPr>
          <p:cNvPr id="14" name="Picture 13"/>
          <p:cNvPicPr>
            <a:picLocks noChangeAspect="1"/>
          </p:cNvPicPr>
          <p:nvPr/>
        </p:nvPicPr>
        <p:blipFill>
          <a:blip r:embed="rId10"/>
          <a:stretch>
            <a:fillRect/>
          </a:stretch>
        </p:blipFill>
        <p:spPr>
          <a:xfrm>
            <a:off x="5173835" y="3706268"/>
            <a:ext cx="1684014" cy="743942"/>
          </a:xfrm>
          <a:prstGeom prst="rect">
            <a:avLst/>
          </a:prstGeom>
        </p:spPr>
      </p:pic>
      <p:pic>
        <p:nvPicPr>
          <p:cNvPr id="15" name="Picture 14"/>
          <p:cNvPicPr>
            <a:picLocks noChangeAspect="1"/>
          </p:cNvPicPr>
          <p:nvPr/>
        </p:nvPicPr>
        <p:blipFill>
          <a:blip r:embed="rId11"/>
          <a:stretch>
            <a:fillRect/>
          </a:stretch>
        </p:blipFill>
        <p:spPr>
          <a:xfrm>
            <a:off x="5302870" y="1710976"/>
            <a:ext cx="1125452" cy="794437"/>
          </a:xfrm>
          <a:prstGeom prst="rect">
            <a:avLst/>
          </a:prstGeom>
        </p:spPr>
      </p:pic>
      <p:pic>
        <p:nvPicPr>
          <p:cNvPr id="16" name="Picture 15"/>
          <p:cNvPicPr>
            <a:picLocks noChangeAspect="1"/>
          </p:cNvPicPr>
          <p:nvPr/>
        </p:nvPicPr>
        <p:blipFill>
          <a:blip r:embed="rId12"/>
          <a:stretch>
            <a:fillRect/>
          </a:stretch>
        </p:blipFill>
        <p:spPr>
          <a:xfrm>
            <a:off x="5069978" y="4719106"/>
            <a:ext cx="1632817" cy="898597"/>
          </a:xfrm>
          <a:prstGeom prst="rect">
            <a:avLst/>
          </a:prstGeom>
        </p:spPr>
      </p:pic>
      <p:pic>
        <p:nvPicPr>
          <p:cNvPr id="17" name="Picture 16"/>
          <p:cNvPicPr>
            <a:picLocks noChangeAspect="1"/>
          </p:cNvPicPr>
          <p:nvPr/>
        </p:nvPicPr>
        <p:blipFill>
          <a:blip r:embed="rId13"/>
          <a:stretch>
            <a:fillRect/>
          </a:stretch>
        </p:blipFill>
        <p:spPr>
          <a:xfrm>
            <a:off x="7191839" y="5372354"/>
            <a:ext cx="1508417" cy="847281"/>
          </a:xfrm>
          <a:prstGeom prst="rect">
            <a:avLst/>
          </a:prstGeom>
        </p:spPr>
      </p:pic>
      <p:pic>
        <p:nvPicPr>
          <p:cNvPr id="18" name="Picture 17"/>
          <p:cNvPicPr>
            <a:picLocks noChangeAspect="1"/>
          </p:cNvPicPr>
          <p:nvPr/>
        </p:nvPicPr>
        <p:blipFill>
          <a:blip r:embed="rId14"/>
          <a:stretch>
            <a:fillRect/>
          </a:stretch>
        </p:blipFill>
        <p:spPr>
          <a:xfrm>
            <a:off x="7114315" y="1970411"/>
            <a:ext cx="1570437" cy="743260"/>
          </a:xfrm>
          <a:prstGeom prst="rect">
            <a:avLst/>
          </a:prstGeom>
        </p:spPr>
      </p:pic>
      <p:pic>
        <p:nvPicPr>
          <p:cNvPr id="19" name="Picture 18"/>
          <p:cNvPicPr>
            <a:picLocks noChangeAspect="1"/>
          </p:cNvPicPr>
          <p:nvPr/>
        </p:nvPicPr>
        <p:blipFill>
          <a:blip r:embed="rId15"/>
          <a:stretch>
            <a:fillRect/>
          </a:stretch>
        </p:blipFill>
        <p:spPr>
          <a:xfrm>
            <a:off x="7198564" y="2901474"/>
            <a:ext cx="1463957" cy="633063"/>
          </a:xfrm>
          <a:prstGeom prst="rect">
            <a:avLst/>
          </a:prstGeom>
        </p:spPr>
      </p:pic>
      <p:pic>
        <p:nvPicPr>
          <p:cNvPr id="20" name="Picture 19"/>
          <p:cNvPicPr>
            <a:picLocks noChangeAspect="1"/>
          </p:cNvPicPr>
          <p:nvPr/>
        </p:nvPicPr>
        <p:blipFill>
          <a:blip r:embed="rId16"/>
          <a:stretch>
            <a:fillRect/>
          </a:stretch>
        </p:blipFill>
        <p:spPr>
          <a:xfrm>
            <a:off x="7215444" y="3769927"/>
            <a:ext cx="1358690" cy="679345"/>
          </a:xfrm>
          <a:prstGeom prst="rect">
            <a:avLst/>
          </a:prstGeom>
        </p:spPr>
      </p:pic>
      <p:pic>
        <p:nvPicPr>
          <p:cNvPr id="21" name="Picture 20"/>
          <p:cNvPicPr>
            <a:picLocks noChangeAspect="1"/>
          </p:cNvPicPr>
          <p:nvPr/>
        </p:nvPicPr>
        <p:blipFill>
          <a:blip r:embed="rId17"/>
          <a:stretch>
            <a:fillRect/>
          </a:stretch>
        </p:blipFill>
        <p:spPr>
          <a:xfrm>
            <a:off x="5127502" y="5958333"/>
            <a:ext cx="1639796" cy="265777"/>
          </a:xfrm>
          <a:prstGeom prst="rect">
            <a:avLst/>
          </a:prstGeom>
        </p:spPr>
      </p:pic>
      <p:cxnSp>
        <p:nvCxnSpPr>
          <p:cNvPr id="23" name="Straight Connector 22"/>
          <p:cNvCxnSpPr/>
          <p:nvPr/>
        </p:nvCxnSpPr>
        <p:spPr>
          <a:xfrm flipH="1">
            <a:off x="4755119" y="1015896"/>
            <a:ext cx="19979" cy="5367971"/>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18"/>
          <a:stretch>
            <a:fillRect/>
          </a:stretch>
        </p:blipFill>
        <p:spPr>
          <a:xfrm>
            <a:off x="5411264" y="2713671"/>
            <a:ext cx="950247" cy="930013"/>
          </a:xfrm>
          <a:prstGeom prst="rect">
            <a:avLst/>
          </a:prstGeom>
        </p:spPr>
      </p:pic>
      <p:sp>
        <p:nvSpPr>
          <p:cNvPr id="27" name="TextBox 26"/>
          <p:cNvSpPr txBox="1"/>
          <p:nvPr/>
        </p:nvSpPr>
        <p:spPr>
          <a:xfrm>
            <a:off x="169670" y="1015896"/>
            <a:ext cx="2332830" cy="338554"/>
          </a:xfrm>
          <a:prstGeom prst="rect">
            <a:avLst/>
          </a:prstGeom>
          <a:noFill/>
        </p:spPr>
        <p:txBody>
          <a:bodyPr wrap="square" rtlCol="0">
            <a:spAutoFit/>
          </a:bodyPr>
          <a:lstStyle/>
          <a:p>
            <a:r>
              <a:rPr lang="en-US" sz="1600" b="1" dirty="0" smtClean="0">
                <a:solidFill>
                  <a:schemeClr val="bg1"/>
                </a:solidFill>
                <a:latin typeface="Arial" panose="020B0604020202020204" pitchFamily="34" charset="0"/>
                <a:cs typeface="Arial" panose="020B0604020202020204" pitchFamily="34" charset="0"/>
              </a:rPr>
              <a:t>Overall</a:t>
            </a:r>
          </a:p>
        </p:txBody>
      </p:sp>
      <p:sp>
        <p:nvSpPr>
          <p:cNvPr id="29" name="TextBox 28"/>
          <p:cNvSpPr txBox="1"/>
          <p:nvPr/>
        </p:nvSpPr>
        <p:spPr>
          <a:xfrm>
            <a:off x="206574" y="2650921"/>
            <a:ext cx="4148902" cy="338554"/>
          </a:xfrm>
          <a:prstGeom prst="rect">
            <a:avLst/>
          </a:prstGeom>
          <a:noFill/>
        </p:spPr>
        <p:txBody>
          <a:bodyPr wrap="square" rtlCol="0">
            <a:spAutoFit/>
          </a:bodyPr>
          <a:lstStyle/>
          <a:p>
            <a:r>
              <a:rPr lang="en-US" sz="1600" b="1" dirty="0" smtClean="0">
                <a:solidFill>
                  <a:schemeClr val="bg1"/>
                </a:solidFill>
                <a:latin typeface="Arial" panose="020B0604020202020204" pitchFamily="34" charset="0"/>
                <a:cs typeface="Arial" panose="020B0604020202020204" pitchFamily="34" charset="0"/>
              </a:rPr>
              <a:t>BMC/BU School of Medicine Partnership</a:t>
            </a:r>
          </a:p>
        </p:txBody>
      </p:sp>
      <p:sp>
        <p:nvSpPr>
          <p:cNvPr id="32" name="TextBox 31"/>
          <p:cNvSpPr txBox="1"/>
          <p:nvPr/>
        </p:nvSpPr>
        <p:spPr>
          <a:xfrm>
            <a:off x="50172" y="6455442"/>
            <a:ext cx="4439860" cy="338554"/>
          </a:xfrm>
          <a:prstGeom prst="rect">
            <a:avLst/>
          </a:prstGeom>
          <a:solidFill>
            <a:schemeClr val="bg1">
              <a:lumMod val="95000"/>
            </a:schemeClr>
          </a:solidFill>
        </p:spPr>
        <p:txBody>
          <a:bodyPr wrap="square" rtlCol="0">
            <a:spAutoFit/>
          </a:bodyPr>
          <a:lstStyle/>
          <a:p>
            <a:pPr marL="119063" indent="-119063">
              <a:buFontTx/>
              <a:buAutoNum type="arabicPeriod"/>
            </a:pPr>
            <a:r>
              <a:rPr lang="en-US" sz="800" dirty="0" smtClean="0"/>
              <a:t>Geography </a:t>
            </a:r>
            <a:r>
              <a:rPr lang="en-US" sz="800" dirty="0"/>
              <a:t>spans Boston's neighborhoods and Winthrop, Quincy, Taunton, and </a:t>
            </a:r>
            <a:r>
              <a:rPr lang="en-US" sz="800" dirty="0" smtClean="0"/>
              <a:t>Attleboro</a:t>
            </a:r>
          </a:p>
          <a:p>
            <a:pPr marL="119063" indent="-119063">
              <a:buFontTx/>
              <a:buAutoNum type="arabicPeriod"/>
            </a:pPr>
            <a:r>
              <a:rPr lang="en-US" sz="800" dirty="0" smtClean="0"/>
              <a:t>Annual figures</a:t>
            </a:r>
            <a:endParaRPr lang="en-US" sz="800" dirty="0"/>
          </a:p>
        </p:txBody>
      </p:sp>
      <p:sp>
        <p:nvSpPr>
          <p:cNvPr id="7" name="Rounded Rectangle 6"/>
          <p:cNvSpPr/>
          <p:nvPr/>
        </p:nvSpPr>
        <p:spPr>
          <a:xfrm>
            <a:off x="4927522" y="971549"/>
            <a:ext cx="4020536" cy="3600451"/>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901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90" y="-31347"/>
            <a:ext cx="8473870" cy="895245"/>
          </a:xfrm>
        </p:spPr>
        <p:txBody>
          <a:bodyPr/>
          <a:lstStyle/>
          <a:p>
            <a:r>
              <a:rPr lang="en-US" dirty="0" smtClean="0"/>
              <a:t>Established the BHN Research Collaborative and Health Center Liaison role to streamline communication with the Research Community</a:t>
            </a:r>
            <a:endParaRPr lang="en-US" dirty="0"/>
          </a:p>
        </p:txBody>
      </p:sp>
      <p:sp>
        <p:nvSpPr>
          <p:cNvPr id="3" name="Content Placeholder 2"/>
          <p:cNvSpPr>
            <a:spLocks noGrp="1"/>
          </p:cNvSpPr>
          <p:nvPr>
            <p:ph idx="1"/>
          </p:nvPr>
        </p:nvSpPr>
        <p:spPr>
          <a:xfrm>
            <a:off x="3194413" y="1225296"/>
            <a:ext cx="5236355" cy="1536191"/>
          </a:xfrm>
        </p:spPr>
        <p:txBody>
          <a:bodyPr/>
          <a:lstStyle/>
          <a:p>
            <a:pPr marL="285750" indent="-285750">
              <a:buFont typeface="Arial" panose="020B0604020202020204" pitchFamily="34" charset="0"/>
              <a:buChar char="•"/>
            </a:pPr>
            <a:r>
              <a:rPr lang="en-US" sz="1600" dirty="0" smtClean="0"/>
              <a:t>Partnership between Boston HealthNet, CTSI CE Program and 8 participating CHCs</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1600" dirty="0" smtClean="0"/>
              <a:t>Each </a:t>
            </a:r>
            <a:r>
              <a:rPr lang="en-US" sz="1600" dirty="0"/>
              <a:t>Health Center is an independent FWA-assured institution and can be added to INSPIR studies with BMC or BU Medical Campus Principal </a:t>
            </a:r>
            <a:r>
              <a:rPr lang="en-US" sz="1600" dirty="0" smtClean="0"/>
              <a:t>Investigators</a:t>
            </a:r>
          </a:p>
          <a:p>
            <a:pPr marL="346621" indent="-231621">
              <a:spcBef>
                <a:spcPts val="600"/>
              </a:spcBef>
              <a:buFont typeface="Arial" panose="020B0604020202020204" pitchFamily="34" charset="0"/>
              <a:buChar char="•"/>
            </a:pPr>
            <a:endParaRPr lang="en-US" sz="1600" dirty="0" smtClean="0"/>
          </a:p>
          <a:p>
            <a:pPr marL="346621" indent="-231621">
              <a:spcBef>
                <a:spcPts val="600"/>
              </a:spcBef>
              <a:buFont typeface="Arial" panose="020B0604020202020204" pitchFamily="34" charset="0"/>
              <a:buChar char="•"/>
            </a:pPr>
            <a:endParaRPr lang="en-US" sz="1600" dirty="0" smtClean="0"/>
          </a:p>
          <a:p>
            <a:endParaRPr lang="en-US" sz="1600" dirty="0"/>
          </a:p>
        </p:txBody>
      </p:sp>
      <p:sp>
        <p:nvSpPr>
          <p:cNvPr id="4" name="Rectangle 3"/>
          <p:cNvSpPr/>
          <p:nvPr/>
        </p:nvSpPr>
        <p:spPr>
          <a:xfrm>
            <a:off x="414637" y="1225296"/>
            <a:ext cx="2487168" cy="15361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BHN </a:t>
            </a:r>
            <a:r>
              <a:rPr lang="en-US" b="1" dirty="0">
                <a:solidFill>
                  <a:schemeClr val="bg1"/>
                </a:solidFill>
              </a:rPr>
              <a:t>Research Collaborative</a:t>
            </a:r>
          </a:p>
        </p:txBody>
      </p:sp>
      <p:sp>
        <p:nvSpPr>
          <p:cNvPr id="5" name="Rectangle 4"/>
          <p:cNvSpPr/>
          <p:nvPr/>
        </p:nvSpPr>
        <p:spPr>
          <a:xfrm>
            <a:off x="414637" y="3421344"/>
            <a:ext cx="2487168" cy="2877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Health Center </a:t>
            </a:r>
            <a:r>
              <a:rPr lang="en-US" b="1" dirty="0">
                <a:solidFill>
                  <a:schemeClr val="bg1"/>
                </a:solidFill>
              </a:rPr>
              <a:t>Research Liaisons</a:t>
            </a:r>
          </a:p>
        </p:txBody>
      </p:sp>
      <p:sp>
        <p:nvSpPr>
          <p:cNvPr id="6" name="Rectangle 5"/>
          <p:cNvSpPr/>
          <p:nvPr/>
        </p:nvSpPr>
        <p:spPr>
          <a:xfrm>
            <a:off x="2971800" y="3421345"/>
            <a:ext cx="5458968" cy="2877711"/>
          </a:xfrm>
          <a:prstGeom prst="rect">
            <a:avLst/>
          </a:prstGeom>
        </p:spPr>
        <p:txBody>
          <a:bodyPr wrap="square">
            <a:spAutoFit/>
          </a:bodyPr>
          <a:lstStyle/>
          <a:p>
            <a:pPr marL="346621" indent="-231621">
              <a:spcBef>
                <a:spcPts val="600"/>
              </a:spcBef>
              <a:buFont typeface="Arial" panose="020B0604020202020204" pitchFamily="34" charset="0"/>
              <a:buChar char="•"/>
            </a:pPr>
            <a:r>
              <a:rPr lang="en-US" sz="1600" dirty="0"/>
              <a:t>Embedded staff at each CHC to serve as local process expert and liaison to the larger research community</a:t>
            </a:r>
          </a:p>
          <a:p>
            <a:pPr marL="346621" indent="-231621">
              <a:spcBef>
                <a:spcPts val="600"/>
              </a:spcBef>
              <a:buFont typeface="Arial" panose="020B0604020202020204" pitchFamily="34" charset="0"/>
              <a:buChar char="•"/>
            </a:pPr>
            <a:endParaRPr lang="en-US" sz="700" dirty="0" smtClean="0"/>
          </a:p>
          <a:p>
            <a:pPr marL="346621" indent="-231621">
              <a:spcBef>
                <a:spcPts val="600"/>
              </a:spcBef>
              <a:buFont typeface="Arial" panose="020B0604020202020204" pitchFamily="34" charset="0"/>
              <a:buChar char="•"/>
            </a:pPr>
            <a:r>
              <a:rPr lang="en-US" sz="1600" dirty="0" smtClean="0"/>
              <a:t>Respond </a:t>
            </a:r>
            <a:r>
              <a:rPr lang="en-US" sz="1600" dirty="0"/>
              <a:t>to initial inquiries by researchers </a:t>
            </a:r>
          </a:p>
          <a:p>
            <a:pPr marL="346621" indent="-231621">
              <a:spcBef>
                <a:spcPts val="600"/>
              </a:spcBef>
              <a:buFont typeface="Arial" panose="020B0604020202020204" pitchFamily="34" charset="0"/>
              <a:buChar char="•"/>
            </a:pPr>
            <a:endParaRPr lang="en-US" sz="800" dirty="0" smtClean="0"/>
          </a:p>
          <a:p>
            <a:pPr marL="346621" indent="-231621">
              <a:spcBef>
                <a:spcPts val="600"/>
              </a:spcBef>
              <a:buFont typeface="Arial" panose="020B0604020202020204" pitchFamily="34" charset="0"/>
              <a:buChar char="•"/>
            </a:pPr>
            <a:r>
              <a:rPr lang="en-US" sz="1600" dirty="0" smtClean="0"/>
              <a:t>Meet </a:t>
            </a:r>
            <a:r>
              <a:rPr lang="en-US" sz="1600" dirty="0"/>
              <a:t>regularly with peers in the BHN Research Forum </a:t>
            </a:r>
          </a:p>
          <a:p>
            <a:pPr marL="346621" indent="-231621">
              <a:spcBef>
                <a:spcPts val="600"/>
              </a:spcBef>
              <a:buFont typeface="Arial" panose="020B0604020202020204" pitchFamily="34" charset="0"/>
              <a:buChar char="•"/>
            </a:pPr>
            <a:endParaRPr lang="en-US" sz="800" dirty="0" smtClean="0"/>
          </a:p>
          <a:p>
            <a:pPr marL="346621" indent="-231621">
              <a:spcBef>
                <a:spcPts val="600"/>
              </a:spcBef>
              <a:buFont typeface="Arial" panose="020B0604020202020204" pitchFamily="34" charset="0"/>
              <a:buChar char="•"/>
            </a:pPr>
            <a:r>
              <a:rPr lang="en-US" sz="1600" dirty="0" smtClean="0"/>
              <a:t>Be </a:t>
            </a:r>
            <a:r>
              <a:rPr lang="en-US" sz="1600" dirty="0"/>
              <a:t>involved in research design to help represent the community and CHC perspective in the grant planning process</a:t>
            </a:r>
          </a:p>
        </p:txBody>
      </p:sp>
    </p:spTree>
    <p:extLst>
      <p:ext uri="{BB962C8B-B14F-4D97-AF65-F5344CB8AC3E}">
        <p14:creationId xmlns:p14="http://schemas.microsoft.com/office/powerpoint/2010/main" val="403598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730;p29">
            <a:extLst>
              <a:ext uri="{FF2B5EF4-FFF2-40B4-BE49-F238E27FC236}">
                <a16:creationId xmlns:a16="http://schemas.microsoft.com/office/drawing/2014/main" id="{74035F25-B210-6A44-9123-8C76E7E3E503}"/>
              </a:ext>
            </a:extLst>
          </p:cNvPr>
          <p:cNvGrpSpPr/>
          <p:nvPr/>
        </p:nvGrpSpPr>
        <p:grpSpPr>
          <a:xfrm>
            <a:off x="2470381" y="3515058"/>
            <a:ext cx="2054238" cy="2588095"/>
            <a:chOff x="4729206" y="2866217"/>
            <a:chExt cx="1821600" cy="1866300"/>
          </a:xfrm>
        </p:grpSpPr>
        <p:sp>
          <p:nvSpPr>
            <p:cNvPr id="10" name="Google Shape;731;p29">
              <a:extLst>
                <a:ext uri="{FF2B5EF4-FFF2-40B4-BE49-F238E27FC236}">
                  <a16:creationId xmlns:a16="http://schemas.microsoft.com/office/drawing/2014/main" id="{87B9C974-7E1D-5F49-95F7-96A97255F918}"/>
                </a:ext>
              </a:extLst>
            </p:cNvPr>
            <p:cNvSpPr/>
            <p:nvPr/>
          </p:nvSpPr>
          <p:spPr>
            <a:xfrm>
              <a:off x="4729206" y="2866217"/>
              <a:ext cx="1821600" cy="1866300"/>
            </a:xfrm>
            <a:prstGeom prst="rect">
              <a:avLst/>
            </a:prstGeom>
            <a:solidFill>
              <a:schemeClr val="accent1"/>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600" i="0" u="none" strike="noStrike" cap="none">
                <a:solidFill>
                  <a:srgbClr val="000000"/>
                </a:solidFill>
                <a:ea typeface="Quicksand"/>
                <a:cs typeface="Quicksand"/>
                <a:sym typeface="Quicksand"/>
              </a:endParaRPr>
            </a:p>
          </p:txBody>
        </p:sp>
        <p:grpSp>
          <p:nvGrpSpPr>
            <p:cNvPr id="11" name="Google Shape;732;p29">
              <a:extLst>
                <a:ext uri="{FF2B5EF4-FFF2-40B4-BE49-F238E27FC236}">
                  <a16:creationId xmlns:a16="http://schemas.microsoft.com/office/drawing/2014/main" id="{028AF17F-49E7-9048-A217-920221B4145B}"/>
                </a:ext>
              </a:extLst>
            </p:cNvPr>
            <p:cNvGrpSpPr/>
            <p:nvPr/>
          </p:nvGrpSpPr>
          <p:grpSpPr>
            <a:xfrm>
              <a:off x="4791660" y="2936790"/>
              <a:ext cx="1759129" cy="1589234"/>
              <a:chOff x="4744629" y="923990"/>
              <a:chExt cx="1759129" cy="1589234"/>
            </a:xfrm>
          </p:grpSpPr>
          <p:sp>
            <p:nvSpPr>
              <p:cNvPr id="12" name="Google Shape;733;p29">
                <a:extLst>
                  <a:ext uri="{FF2B5EF4-FFF2-40B4-BE49-F238E27FC236}">
                    <a16:creationId xmlns:a16="http://schemas.microsoft.com/office/drawing/2014/main" id="{CF87C240-20BE-3847-8518-6A37A2314935}"/>
                  </a:ext>
                </a:extLst>
              </p:cNvPr>
              <p:cNvSpPr txBox="1"/>
              <p:nvPr/>
            </p:nvSpPr>
            <p:spPr>
              <a:xfrm>
                <a:off x="4744629" y="923990"/>
                <a:ext cx="1660800" cy="312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600" b="1" dirty="0" smtClean="0">
                    <a:solidFill>
                      <a:schemeClr val="tx2"/>
                    </a:solidFill>
                    <a:ea typeface="Quicksand"/>
                    <a:cs typeface="Quicksand"/>
                    <a:sym typeface="Quicksand"/>
                  </a:rPr>
                  <a:t>Complete</a:t>
                </a:r>
                <a:r>
                  <a:rPr lang="en" sz="1600" b="1" i="0" u="none" strike="noStrike" cap="none" dirty="0" smtClean="0">
                    <a:solidFill>
                      <a:schemeClr val="tx2"/>
                    </a:solidFill>
                    <a:ea typeface="Quicksand"/>
                    <a:cs typeface="Quicksand"/>
                    <a:sym typeface="Quicksand"/>
                  </a:rPr>
                  <a:t> </a:t>
                </a:r>
                <a:r>
                  <a:rPr lang="en" sz="1600" b="1" dirty="0" smtClean="0">
                    <a:solidFill>
                      <a:schemeClr val="tx2"/>
                    </a:solidFill>
                    <a:ea typeface="Quicksand"/>
                    <a:cs typeface="Quicksand"/>
                    <a:sym typeface="Quicksand"/>
                  </a:rPr>
                  <a:t>Project Request Form</a:t>
                </a:r>
                <a:endParaRPr sz="1600" b="1" i="0" u="none" strike="noStrike" cap="none" dirty="0">
                  <a:solidFill>
                    <a:schemeClr val="tx2"/>
                  </a:solidFill>
                  <a:ea typeface="Quicksand"/>
                  <a:cs typeface="Quicksand"/>
                  <a:sym typeface="Quicksand"/>
                </a:endParaRPr>
              </a:p>
            </p:txBody>
          </p:sp>
          <p:sp>
            <p:nvSpPr>
              <p:cNvPr id="13" name="Google Shape;734;p29">
                <a:extLst>
                  <a:ext uri="{FF2B5EF4-FFF2-40B4-BE49-F238E27FC236}">
                    <a16:creationId xmlns:a16="http://schemas.microsoft.com/office/drawing/2014/main" id="{00F967DF-2517-4148-A73F-0EB25169E426}"/>
                  </a:ext>
                </a:extLst>
              </p:cNvPr>
              <p:cNvSpPr txBox="1"/>
              <p:nvPr/>
            </p:nvSpPr>
            <p:spPr>
              <a:xfrm>
                <a:off x="4760325" y="1302958"/>
                <a:ext cx="1743433" cy="1210266"/>
              </a:xfrm>
              <a:prstGeom prst="rect">
                <a:avLst/>
              </a:prstGeom>
              <a:solidFill>
                <a:schemeClr val="accent1"/>
              </a:solidFill>
              <a:ln>
                <a:noFill/>
              </a:ln>
            </p:spPr>
            <p:txBody>
              <a:bodyPr spcFirstLastPara="1" wrap="square" lIns="91425" tIns="91425" rIns="91425" bIns="91425" anchor="ctr" anchorCtr="0">
                <a:noAutofit/>
              </a:bodyPr>
              <a:lstStyle/>
              <a:p>
                <a:pPr marL="119063" marR="0" lvl="0" indent="-119063" algn="l" rtl="0">
                  <a:lnSpc>
                    <a:spcPct val="100000"/>
                  </a:lnSpc>
                  <a:spcBef>
                    <a:spcPts val="600"/>
                  </a:spcBef>
                  <a:spcAft>
                    <a:spcPts val="0"/>
                  </a:spcAft>
                  <a:buClr>
                    <a:srgbClr val="000000"/>
                  </a:buClr>
                  <a:buSzPts val="1100"/>
                  <a:buFont typeface="Arial" panose="020B0604020202020204" pitchFamily="34" charset="0"/>
                  <a:buChar char="•"/>
                </a:pPr>
                <a:r>
                  <a:rPr lang="en" sz="1400" i="0" u="none" strike="noStrike" cap="none" dirty="0" smtClean="0">
                    <a:solidFill>
                      <a:srgbClr val="000000"/>
                    </a:solidFill>
                    <a:ea typeface="Quicksand"/>
                    <a:cs typeface="Quicksand"/>
                    <a:sym typeface="Quicksand"/>
                  </a:rPr>
                  <a:t>Submit </a:t>
                </a:r>
                <a:r>
                  <a:rPr lang="en" sz="1400" i="0" u="none" strike="noStrike" cap="none" dirty="0">
                    <a:solidFill>
                      <a:srgbClr val="000000"/>
                    </a:solidFill>
                    <a:ea typeface="Quicksand"/>
                    <a:cs typeface="Quicksand"/>
                    <a:sym typeface="Quicksand"/>
                  </a:rPr>
                  <a:t>ASAP, at least 1 month prior to grant submission</a:t>
                </a:r>
                <a:endParaRPr sz="1400" i="0" u="none" strike="noStrike" cap="none" dirty="0">
                  <a:solidFill>
                    <a:srgbClr val="000000"/>
                  </a:solidFill>
                  <a:ea typeface="Quicksand"/>
                  <a:cs typeface="Quicksand"/>
                  <a:sym typeface="Quicksand"/>
                </a:endParaRPr>
              </a:p>
              <a:p>
                <a:pPr marL="119063" marR="0" lvl="0" indent="-119063" algn="l" rtl="0">
                  <a:lnSpc>
                    <a:spcPct val="100000"/>
                  </a:lnSpc>
                  <a:spcBef>
                    <a:spcPts val="0"/>
                  </a:spcBef>
                  <a:spcAft>
                    <a:spcPts val="0"/>
                  </a:spcAft>
                  <a:buClr>
                    <a:srgbClr val="000000"/>
                  </a:buClr>
                  <a:buSzPts val="1100"/>
                  <a:buFont typeface="Arial" panose="020B0604020202020204" pitchFamily="34" charset="0"/>
                  <a:buChar char="•"/>
                </a:pPr>
                <a:endParaRPr lang="en" sz="1400" i="0" u="none" strike="noStrike" cap="none" dirty="0" smtClean="0">
                  <a:solidFill>
                    <a:srgbClr val="000000"/>
                  </a:solidFill>
                  <a:ea typeface="Quicksand"/>
                  <a:cs typeface="Quicksand"/>
                  <a:sym typeface="Quicksand"/>
                </a:endParaRPr>
              </a:p>
              <a:p>
                <a:pPr marL="119063" marR="0" lvl="0" indent="-119063" algn="l" rtl="0">
                  <a:lnSpc>
                    <a:spcPct val="100000"/>
                  </a:lnSpc>
                  <a:spcBef>
                    <a:spcPts val="0"/>
                  </a:spcBef>
                  <a:spcAft>
                    <a:spcPts val="0"/>
                  </a:spcAft>
                  <a:buClr>
                    <a:srgbClr val="000000"/>
                  </a:buClr>
                  <a:buSzPts val="1100"/>
                  <a:buFont typeface="Arial" panose="020B0604020202020204" pitchFamily="34" charset="0"/>
                  <a:buChar char="•"/>
                </a:pPr>
                <a:r>
                  <a:rPr lang="en" sz="1400" i="0" u="none" strike="noStrike" cap="none" dirty="0" smtClean="0">
                    <a:solidFill>
                      <a:srgbClr val="000000"/>
                    </a:solidFill>
                    <a:ea typeface="Quicksand"/>
                    <a:cs typeface="Quicksand"/>
                    <a:sym typeface="Quicksand"/>
                  </a:rPr>
                  <a:t>Review </a:t>
                </a:r>
                <a:r>
                  <a:rPr lang="en" sz="1400" i="0" u="none" strike="noStrike" cap="none" dirty="0">
                    <a:solidFill>
                      <a:srgbClr val="000000"/>
                    </a:solidFill>
                    <a:ea typeface="Quicksand"/>
                    <a:cs typeface="Quicksand"/>
                    <a:sym typeface="Quicksand"/>
                  </a:rPr>
                  <a:t>guiding principles and rules of engagement</a:t>
                </a:r>
                <a:endParaRPr sz="1400" i="0" u="none" strike="noStrike" cap="none" dirty="0">
                  <a:solidFill>
                    <a:srgbClr val="000000"/>
                  </a:solidFill>
                  <a:ea typeface="Quicksand"/>
                  <a:cs typeface="Quicksand"/>
                  <a:sym typeface="Quicksand"/>
                </a:endParaRPr>
              </a:p>
            </p:txBody>
          </p:sp>
        </p:grpSp>
      </p:grpSp>
      <p:grpSp>
        <p:nvGrpSpPr>
          <p:cNvPr id="14" name="Google Shape;735;p29">
            <a:extLst>
              <a:ext uri="{FF2B5EF4-FFF2-40B4-BE49-F238E27FC236}">
                <a16:creationId xmlns:a16="http://schemas.microsoft.com/office/drawing/2014/main" id="{A4EB007F-8BDA-EB4C-826A-04F2396000D2}"/>
              </a:ext>
            </a:extLst>
          </p:cNvPr>
          <p:cNvGrpSpPr/>
          <p:nvPr/>
        </p:nvGrpSpPr>
        <p:grpSpPr>
          <a:xfrm>
            <a:off x="4705291" y="3923198"/>
            <a:ext cx="2054238" cy="2179974"/>
            <a:chOff x="2593203" y="3160684"/>
            <a:chExt cx="1821600" cy="1572000"/>
          </a:xfrm>
        </p:grpSpPr>
        <p:sp>
          <p:nvSpPr>
            <p:cNvPr id="15" name="Google Shape;736;p29">
              <a:extLst>
                <a:ext uri="{FF2B5EF4-FFF2-40B4-BE49-F238E27FC236}">
                  <a16:creationId xmlns:a16="http://schemas.microsoft.com/office/drawing/2014/main" id="{4826A1E7-23E1-FE42-BAF8-347AEF92CECB}"/>
                </a:ext>
              </a:extLst>
            </p:cNvPr>
            <p:cNvSpPr/>
            <p:nvPr/>
          </p:nvSpPr>
          <p:spPr>
            <a:xfrm>
              <a:off x="2593203" y="3160684"/>
              <a:ext cx="1821600" cy="1572000"/>
            </a:xfrm>
            <a:prstGeom prst="rect">
              <a:avLst/>
            </a:prstGeom>
            <a:solidFill>
              <a:schemeClr val="accent1"/>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600" i="0" u="none" strike="noStrike" cap="none">
                <a:solidFill>
                  <a:srgbClr val="000000"/>
                </a:solidFill>
                <a:ea typeface="Quicksand"/>
                <a:cs typeface="Quicksand"/>
                <a:sym typeface="Quicksand"/>
              </a:endParaRPr>
            </a:p>
          </p:txBody>
        </p:sp>
        <p:grpSp>
          <p:nvGrpSpPr>
            <p:cNvPr id="16" name="Google Shape;737;p29">
              <a:extLst>
                <a:ext uri="{FF2B5EF4-FFF2-40B4-BE49-F238E27FC236}">
                  <a16:creationId xmlns:a16="http://schemas.microsoft.com/office/drawing/2014/main" id="{5F4B0E93-1B02-2445-9DAA-C25051B3C917}"/>
                </a:ext>
              </a:extLst>
            </p:cNvPr>
            <p:cNvGrpSpPr/>
            <p:nvPr/>
          </p:nvGrpSpPr>
          <p:grpSpPr>
            <a:xfrm>
              <a:off x="2666643" y="3216829"/>
              <a:ext cx="1672248" cy="1309349"/>
              <a:chOff x="2724940" y="1056729"/>
              <a:chExt cx="1672248" cy="1309349"/>
            </a:xfrm>
          </p:grpSpPr>
          <p:sp>
            <p:nvSpPr>
              <p:cNvPr id="17" name="Google Shape;738;p29">
                <a:extLst>
                  <a:ext uri="{FF2B5EF4-FFF2-40B4-BE49-F238E27FC236}">
                    <a16:creationId xmlns:a16="http://schemas.microsoft.com/office/drawing/2014/main" id="{CCDB0D40-BD7E-C04A-850D-38E9BF0C4333}"/>
                  </a:ext>
                </a:extLst>
              </p:cNvPr>
              <p:cNvSpPr txBox="1"/>
              <p:nvPr/>
            </p:nvSpPr>
            <p:spPr>
              <a:xfrm>
                <a:off x="2724940" y="1056729"/>
                <a:ext cx="1665300" cy="312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600" b="1" i="0" u="none" strike="noStrike" cap="none" dirty="0" smtClean="0">
                    <a:solidFill>
                      <a:srgbClr val="369B9D"/>
                    </a:solidFill>
                    <a:ea typeface="Quicksand"/>
                    <a:cs typeface="Quicksand"/>
                    <a:sym typeface="Quicksand"/>
                  </a:rPr>
                  <a:t>Engagement with Health Center(s)</a:t>
                </a:r>
                <a:endParaRPr sz="1600" b="1" i="0" u="none" strike="noStrike" cap="none" dirty="0">
                  <a:solidFill>
                    <a:srgbClr val="369B9D"/>
                  </a:solidFill>
                  <a:ea typeface="Quicksand"/>
                  <a:cs typeface="Quicksand"/>
                  <a:sym typeface="Quicksand"/>
                </a:endParaRPr>
              </a:p>
            </p:txBody>
          </p:sp>
          <p:sp>
            <p:nvSpPr>
              <p:cNvPr id="18" name="Google Shape;739;p29">
                <a:extLst>
                  <a:ext uri="{FF2B5EF4-FFF2-40B4-BE49-F238E27FC236}">
                    <a16:creationId xmlns:a16="http://schemas.microsoft.com/office/drawing/2014/main" id="{5444C24A-E08E-C249-9165-6669378071B4}"/>
                  </a:ext>
                </a:extLst>
              </p:cNvPr>
              <p:cNvSpPr txBox="1"/>
              <p:nvPr/>
            </p:nvSpPr>
            <p:spPr>
              <a:xfrm>
                <a:off x="2727388" y="1657100"/>
                <a:ext cx="1669800" cy="70897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i="0" u="none" strike="noStrike" cap="none" dirty="0">
                  <a:solidFill>
                    <a:srgbClr val="000000"/>
                  </a:solidFill>
                  <a:ea typeface="Quicksand"/>
                  <a:cs typeface="Quicksand"/>
                  <a:sym typeface="Quicksand"/>
                </a:endParaRPr>
              </a:p>
            </p:txBody>
          </p:sp>
        </p:grpSp>
      </p:grpSp>
      <p:grpSp>
        <p:nvGrpSpPr>
          <p:cNvPr id="20" name="Google Shape;741;p29">
            <a:extLst>
              <a:ext uri="{FF2B5EF4-FFF2-40B4-BE49-F238E27FC236}">
                <a16:creationId xmlns:a16="http://schemas.microsoft.com/office/drawing/2014/main" id="{31D674C4-D1CF-A746-9936-02F5F5A21085}"/>
              </a:ext>
            </a:extLst>
          </p:cNvPr>
          <p:cNvGrpSpPr/>
          <p:nvPr/>
        </p:nvGrpSpPr>
        <p:grpSpPr>
          <a:xfrm>
            <a:off x="226780" y="3080140"/>
            <a:ext cx="2054239" cy="2997048"/>
            <a:chOff x="4951100" y="2571750"/>
            <a:chExt cx="1821601" cy="2161200"/>
          </a:xfrm>
        </p:grpSpPr>
        <p:sp>
          <p:nvSpPr>
            <p:cNvPr id="21" name="Google Shape;742;p29">
              <a:extLst>
                <a:ext uri="{FF2B5EF4-FFF2-40B4-BE49-F238E27FC236}">
                  <a16:creationId xmlns:a16="http://schemas.microsoft.com/office/drawing/2014/main" id="{A69DA3D7-5075-C340-ABCA-03E57E883419}"/>
                </a:ext>
              </a:extLst>
            </p:cNvPr>
            <p:cNvSpPr/>
            <p:nvPr/>
          </p:nvSpPr>
          <p:spPr>
            <a:xfrm>
              <a:off x="4951100" y="2571750"/>
              <a:ext cx="1821600" cy="2161200"/>
            </a:xfrm>
            <a:prstGeom prst="rect">
              <a:avLst/>
            </a:prstGeom>
            <a:solidFill>
              <a:schemeClr val="accent1"/>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i="0" u="none" strike="noStrike" cap="none">
                <a:solidFill>
                  <a:srgbClr val="000000"/>
                </a:solidFill>
                <a:ea typeface="Quicksand"/>
                <a:cs typeface="Quicksand"/>
                <a:sym typeface="Quicksand"/>
              </a:endParaRPr>
            </a:p>
          </p:txBody>
        </p:sp>
        <p:grpSp>
          <p:nvGrpSpPr>
            <p:cNvPr id="22" name="Google Shape;743;p29">
              <a:extLst>
                <a:ext uri="{FF2B5EF4-FFF2-40B4-BE49-F238E27FC236}">
                  <a16:creationId xmlns:a16="http://schemas.microsoft.com/office/drawing/2014/main" id="{6E61A920-9DDC-1541-9109-B2B93A55F9C8}"/>
                </a:ext>
              </a:extLst>
            </p:cNvPr>
            <p:cNvGrpSpPr/>
            <p:nvPr/>
          </p:nvGrpSpPr>
          <p:grpSpPr>
            <a:xfrm>
              <a:off x="5031488" y="2592813"/>
              <a:ext cx="1741213" cy="2016677"/>
              <a:chOff x="4874637" y="727038"/>
              <a:chExt cx="1741213" cy="2016677"/>
            </a:xfrm>
          </p:grpSpPr>
          <p:sp>
            <p:nvSpPr>
              <p:cNvPr id="23" name="Google Shape;744;p29">
                <a:extLst>
                  <a:ext uri="{FF2B5EF4-FFF2-40B4-BE49-F238E27FC236}">
                    <a16:creationId xmlns:a16="http://schemas.microsoft.com/office/drawing/2014/main" id="{4764BCAA-D55C-C640-8CDF-BFF9923AF0F8}"/>
                  </a:ext>
                </a:extLst>
              </p:cNvPr>
              <p:cNvSpPr txBox="1"/>
              <p:nvPr/>
            </p:nvSpPr>
            <p:spPr>
              <a:xfrm>
                <a:off x="4874661" y="727038"/>
                <a:ext cx="1660800" cy="599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600" b="1" i="0" u="none" strike="noStrike" cap="none" dirty="0">
                    <a:solidFill>
                      <a:srgbClr val="1D4099"/>
                    </a:solidFill>
                    <a:ea typeface="Quicksand"/>
                    <a:cs typeface="Quicksand"/>
                    <a:sym typeface="Quicksand"/>
                  </a:rPr>
                  <a:t>Identify potential Health Center partner(s)</a:t>
                </a:r>
                <a:endParaRPr sz="1600" b="1" i="0" u="none" strike="noStrike" cap="none" dirty="0">
                  <a:solidFill>
                    <a:srgbClr val="1D4099"/>
                  </a:solidFill>
                  <a:ea typeface="Quicksand"/>
                  <a:cs typeface="Quicksand"/>
                  <a:sym typeface="Quicksand"/>
                </a:endParaRPr>
              </a:p>
            </p:txBody>
          </p:sp>
          <p:sp>
            <p:nvSpPr>
              <p:cNvPr id="24" name="Google Shape;745;p29">
                <a:extLst>
                  <a:ext uri="{FF2B5EF4-FFF2-40B4-BE49-F238E27FC236}">
                    <a16:creationId xmlns:a16="http://schemas.microsoft.com/office/drawing/2014/main" id="{887BC5CB-0608-B34E-AD00-64BD428858BF}"/>
                  </a:ext>
                </a:extLst>
              </p:cNvPr>
              <p:cNvSpPr txBox="1"/>
              <p:nvPr/>
            </p:nvSpPr>
            <p:spPr>
              <a:xfrm>
                <a:off x="4874637" y="1469140"/>
                <a:ext cx="1741213" cy="127457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400" i="0" u="none" strike="noStrike" cap="none" dirty="0">
                    <a:solidFill>
                      <a:srgbClr val="000000"/>
                    </a:solidFill>
                    <a:ea typeface="Quicksand"/>
                    <a:cs typeface="Quicksand"/>
                    <a:sym typeface="Quicksand"/>
                  </a:rPr>
                  <a:t>Review Health Center Bios which </a:t>
                </a:r>
                <a:r>
                  <a:rPr lang="en" sz="1400" i="0" u="none" strike="noStrike" cap="none" dirty="0" smtClean="0">
                    <a:solidFill>
                      <a:srgbClr val="000000"/>
                    </a:solidFill>
                    <a:ea typeface="Quicksand"/>
                    <a:cs typeface="Quicksand"/>
                    <a:sym typeface="Quicksand"/>
                  </a:rPr>
                  <a:t>include: </a:t>
                </a:r>
                <a:endParaRPr sz="1400" i="0" u="none" strike="noStrike" cap="none" dirty="0">
                  <a:solidFill>
                    <a:srgbClr val="000000"/>
                  </a:solidFill>
                  <a:ea typeface="Quicksand"/>
                  <a:cs typeface="Quicksand"/>
                  <a:sym typeface="Quicksand"/>
                </a:endParaRPr>
              </a:p>
              <a:p>
                <a:pPr marL="173038" marR="0" lvl="0" indent="-173038" algn="l" rtl="0">
                  <a:lnSpc>
                    <a:spcPct val="100000"/>
                  </a:lnSpc>
                  <a:spcBef>
                    <a:spcPts val="600"/>
                  </a:spcBef>
                  <a:spcAft>
                    <a:spcPts val="0"/>
                  </a:spcAft>
                  <a:buClr>
                    <a:srgbClr val="000000"/>
                  </a:buClr>
                  <a:buSzPts val="1100"/>
                  <a:buFont typeface="Arial" panose="020B0604020202020204" pitchFamily="34" charset="0"/>
                  <a:buChar char="•"/>
                </a:pPr>
                <a:r>
                  <a:rPr lang="en" sz="1400" i="0" u="none" strike="noStrike" cap="none" dirty="0" smtClean="0">
                    <a:solidFill>
                      <a:srgbClr val="000000"/>
                    </a:solidFill>
                    <a:ea typeface="Quicksand"/>
                    <a:cs typeface="Quicksand"/>
                    <a:sym typeface="Quicksand"/>
                  </a:rPr>
                  <a:t>Research </a:t>
                </a:r>
                <a:r>
                  <a:rPr lang="en" sz="1400" i="0" u="none" strike="noStrike" cap="none" dirty="0">
                    <a:solidFill>
                      <a:srgbClr val="000000"/>
                    </a:solidFill>
                    <a:ea typeface="Quicksand"/>
                    <a:cs typeface="Quicksand"/>
                    <a:sym typeface="Quicksand"/>
                  </a:rPr>
                  <a:t>Liaison contact</a:t>
                </a:r>
                <a:endParaRPr sz="1400" i="0" u="none" strike="noStrike" cap="none" dirty="0">
                  <a:solidFill>
                    <a:srgbClr val="000000"/>
                  </a:solidFill>
                  <a:ea typeface="Quicksand"/>
                  <a:cs typeface="Quicksand"/>
                  <a:sym typeface="Quicksand"/>
                </a:endParaRPr>
              </a:p>
              <a:p>
                <a:pPr marL="173038" marR="0" lvl="0" indent="-173038" algn="l" rtl="0">
                  <a:lnSpc>
                    <a:spcPct val="100000"/>
                  </a:lnSpc>
                  <a:spcBef>
                    <a:spcPts val="0"/>
                  </a:spcBef>
                  <a:spcAft>
                    <a:spcPts val="0"/>
                  </a:spcAft>
                  <a:buClr>
                    <a:srgbClr val="000000"/>
                  </a:buClr>
                  <a:buSzPts val="1100"/>
                  <a:buFont typeface="Arial" panose="020B0604020202020204" pitchFamily="34" charset="0"/>
                  <a:buChar char="•"/>
                </a:pPr>
                <a:r>
                  <a:rPr lang="en" sz="1400" i="0" u="none" strike="noStrike" cap="none" dirty="0" smtClean="0">
                    <a:solidFill>
                      <a:srgbClr val="000000"/>
                    </a:solidFill>
                    <a:ea typeface="Quicksand"/>
                    <a:cs typeface="Quicksand"/>
                    <a:sym typeface="Quicksand"/>
                  </a:rPr>
                  <a:t>Clinic </a:t>
                </a:r>
                <a:r>
                  <a:rPr lang="en" sz="1400" dirty="0">
                    <a:solidFill>
                      <a:srgbClr val="000000"/>
                    </a:solidFill>
                    <a:ea typeface="Quicksand"/>
                    <a:cs typeface="Quicksand"/>
                    <a:sym typeface="Quicksand"/>
                  </a:rPr>
                  <a:t>I</a:t>
                </a:r>
                <a:r>
                  <a:rPr lang="en" sz="1400" i="0" u="none" strike="noStrike" cap="none" dirty="0" smtClean="0">
                    <a:solidFill>
                      <a:srgbClr val="000000"/>
                    </a:solidFill>
                    <a:ea typeface="Quicksand"/>
                    <a:cs typeface="Quicksand"/>
                    <a:sym typeface="Quicksand"/>
                  </a:rPr>
                  <a:t>nformation </a:t>
                </a:r>
                <a:r>
                  <a:rPr lang="en" sz="1400" i="0" u="none" strike="noStrike" cap="none" dirty="0">
                    <a:solidFill>
                      <a:srgbClr val="000000"/>
                    </a:solidFill>
                    <a:ea typeface="Quicksand"/>
                    <a:cs typeface="Quicksand"/>
                    <a:sym typeface="Quicksand"/>
                  </a:rPr>
                  <a:t>&amp; </a:t>
                </a:r>
                <a:r>
                  <a:rPr lang="en" sz="1400" i="0" u="none" strike="noStrike" cap="none" dirty="0" smtClean="0">
                    <a:solidFill>
                      <a:srgbClr val="000000"/>
                    </a:solidFill>
                    <a:ea typeface="Quicksand"/>
                    <a:cs typeface="Quicksand"/>
                    <a:sym typeface="Quicksand"/>
                  </a:rPr>
                  <a:t>Demographics</a:t>
                </a:r>
                <a:endParaRPr sz="1400" i="0" u="none" strike="noStrike" cap="none" dirty="0">
                  <a:solidFill>
                    <a:srgbClr val="000000"/>
                  </a:solidFill>
                  <a:ea typeface="Quicksand"/>
                  <a:cs typeface="Quicksand"/>
                  <a:sym typeface="Quicksand"/>
                </a:endParaRPr>
              </a:p>
              <a:p>
                <a:pPr marL="173038" marR="0" lvl="0" indent="-173038" algn="l" rtl="0">
                  <a:lnSpc>
                    <a:spcPct val="100000"/>
                  </a:lnSpc>
                  <a:spcBef>
                    <a:spcPts val="0"/>
                  </a:spcBef>
                  <a:spcAft>
                    <a:spcPts val="0"/>
                  </a:spcAft>
                  <a:buClr>
                    <a:srgbClr val="000000"/>
                  </a:buClr>
                  <a:buSzPts val="1100"/>
                  <a:buFont typeface="Arial" panose="020B0604020202020204" pitchFamily="34" charset="0"/>
                  <a:buChar char="•"/>
                </a:pPr>
                <a:r>
                  <a:rPr lang="en" sz="1400" i="0" u="none" strike="noStrike" cap="none" dirty="0" smtClean="0">
                    <a:solidFill>
                      <a:srgbClr val="000000"/>
                    </a:solidFill>
                    <a:ea typeface="Quicksand"/>
                    <a:cs typeface="Quicksand"/>
                    <a:sym typeface="Quicksand"/>
                  </a:rPr>
                  <a:t>Research </a:t>
                </a:r>
                <a:r>
                  <a:rPr lang="en" sz="1400" dirty="0" smtClean="0">
                    <a:solidFill>
                      <a:srgbClr val="000000"/>
                    </a:solidFill>
                    <a:ea typeface="Quicksand"/>
                    <a:cs typeface="Quicksand"/>
                    <a:sym typeface="Quicksand"/>
                  </a:rPr>
                  <a:t>Priorities</a:t>
                </a:r>
                <a:r>
                  <a:rPr lang="en" sz="1400" i="0" u="none" strike="noStrike" cap="none" dirty="0" smtClean="0">
                    <a:solidFill>
                      <a:srgbClr val="000000"/>
                    </a:solidFill>
                    <a:ea typeface="Quicksand"/>
                    <a:cs typeface="Quicksand"/>
                    <a:sym typeface="Quicksand"/>
                  </a:rPr>
                  <a:t> </a:t>
                </a:r>
                <a:r>
                  <a:rPr lang="en" sz="1400" i="0" u="none" strike="noStrike" cap="none" dirty="0">
                    <a:solidFill>
                      <a:srgbClr val="000000"/>
                    </a:solidFill>
                    <a:ea typeface="Quicksand"/>
                    <a:cs typeface="Quicksand"/>
                    <a:sym typeface="Quicksand"/>
                  </a:rPr>
                  <a:t>&amp; </a:t>
                </a:r>
                <a:r>
                  <a:rPr lang="en" sz="1400" i="0" u="none" strike="noStrike" cap="none" dirty="0" smtClean="0">
                    <a:solidFill>
                      <a:srgbClr val="000000"/>
                    </a:solidFill>
                    <a:ea typeface="Quicksand"/>
                    <a:cs typeface="Quicksand"/>
                    <a:sym typeface="Quicksand"/>
                  </a:rPr>
                  <a:t>Methodology </a:t>
                </a:r>
                <a:endParaRPr sz="1400" i="0" u="none" strike="noStrike" cap="none" dirty="0">
                  <a:solidFill>
                    <a:srgbClr val="000000"/>
                  </a:solidFill>
                  <a:ea typeface="Quicksand"/>
                  <a:cs typeface="Quicksand"/>
                  <a:sym typeface="Quicksand"/>
                </a:endParaRPr>
              </a:p>
            </p:txBody>
          </p:sp>
        </p:grpSp>
      </p:grpSp>
      <p:grpSp>
        <p:nvGrpSpPr>
          <p:cNvPr id="26" name="Google Shape;747;p29">
            <a:extLst>
              <a:ext uri="{FF2B5EF4-FFF2-40B4-BE49-F238E27FC236}">
                <a16:creationId xmlns:a16="http://schemas.microsoft.com/office/drawing/2014/main" id="{5C63C27B-5D38-A042-8D6F-57256AD4889E}"/>
              </a:ext>
            </a:extLst>
          </p:cNvPr>
          <p:cNvGrpSpPr/>
          <p:nvPr/>
        </p:nvGrpSpPr>
        <p:grpSpPr>
          <a:xfrm>
            <a:off x="6940188" y="4305335"/>
            <a:ext cx="2054238" cy="1771853"/>
            <a:chOff x="457200" y="3455152"/>
            <a:chExt cx="1821600" cy="1277700"/>
          </a:xfrm>
        </p:grpSpPr>
        <p:sp>
          <p:nvSpPr>
            <p:cNvPr id="27" name="Google Shape;748;p29">
              <a:extLst>
                <a:ext uri="{FF2B5EF4-FFF2-40B4-BE49-F238E27FC236}">
                  <a16:creationId xmlns:a16="http://schemas.microsoft.com/office/drawing/2014/main" id="{D227E849-750D-6141-9EAD-D583C5259FE9}"/>
                </a:ext>
              </a:extLst>
            </p:cNvPr>
            <p:cNvSpPr/>
            <p:nvPr/>
          </p:nvSpPr>
          <p:spPr>
            <a:xfrm>
              <a:off x="457200" y="3455152"/>
              <a:ext cx="1821600" cy="1277700"/>
            </a:xfrm>
            <a:prstGeom prst="rect">
              <a:avLst/>
            </a:prstGeom>
            <a:solidFill>
              <a:schemeClr val="accent1"/>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i="0" u="none" strike="noStrike" cap="none">
                <a:solidFill>
                  <a:srgbClr val="000000"/>
                </a:solidFill>
                <a:ea typeface="Quicksand"/>
                <a:cs typeface="Quicksand"/>
                <a:sym typeface="Quicksand"/>
              </a:endParaRPr>
            </a:p>
          </p:txBody>
        </p:sp>
        <p:sp>
          <p:nvSpPr>
            <p:cNvPr id="29" name="Google Shape;750;p29">
              <a:extLst>
                <a:ext uri="{FF2B5EF4-FFF2-40B4-BE49-F238E27FC236}">
                  <a16:creationId xmlns:a16="http://schemas.microsoft.com/office/drawing/2014/main" id="{7C45D1CC-B525-A749-8CB8-921E717D4DB3}"/>
                </a:ext>
              </a:extLst>
            </p:cNvPr>
            <p:cNvSpPr txBox="1"/>
            <p:nvPr/>
          </p:nvSpPr>
          <p:spPr>
            <a:xfrm>
              <a:off x="533108" y="3488238"/>
              <a:ext cx="1669800" cy="312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600" b="1" i="0" u="none" strike="noStrike" cap="none" dirty="0" smtClean="0">
                  <a:solidFill>
                    <a:srgbClr val="0070C0"/>
                  </a:solidFill>
                  <a:ea typeface="Quicksand"/>
                  <a:cs typeface="Quicksand"/>
                  <a:sym typeface="Quicksand"/>
                </a:rPr>
                <a:t>IRB Approval</a:t>
              </a:r>
              <a:endParaRPr sz="1600" b="1" i="0" u="none" strike="noStrike" cap="none" dirty="0">
                <a:solidFill>
                  <a:srgbClr val="0070C0"/>
                </a:solidFill>
                <a:ea typeface="Quicksand"/>
                <a:cs typeface="Quicksand"/>
                <a:sym typeface="Quicksand"/>
              </a:endParaRPr>
            </a:p>
          </p:txBody>
        </p:sp>
      </p:grpSp>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2" name="think-cell Slide" r:id="rId5" imgW="473" imgH="473" progId="TCLayout.ActiveDocument.1">
                  <p:embed/>
                </p:oleObj>
              </mc:Choice>
              <mc:Fallback>
                <p:oleObj name="think-cell Slide" r:id="rId5" imgW="473" imgH="473"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121489" y="117860"/>
            <a:ext cx="8683071" cy="596830"/>
          </a:xfrm>
        </p:spPr>
        <p:txBody>
          <a:bodyPr vert="horz"/>
          <a:lstStyle/>
          <a:p>
            <a:r>
              <a:rPr lang="en-US" dirty="0">
                <a:latin typeface="+mn-lt"/>
              </a:rPr>
              <a:t>Steps </a:t>
            </a:r>
            <a:r>
              <a:rPr lang="en-US" dirty="0" smtClean="0">
                <a:latin typeface="+mn-lt"/>
              </a:rPr>
              <a:t>at a Glance for </a:t>
            </a:r>
            <a:r>
              <a:rPr lang="en-US" dirty="0">
                <a:latin typeface="+mn-lt"/>
              </a:rPr>
              <a:t>Partnering with Health Centers in Research Projects </a:t>
            </a:r>
          </a:p>
        </p:txBody>
      </p:sp>
      <p:sp>
        <p:nvSpPr>
          <p:cNvPr id="7" name="Google Shape;728;p29">
            <a:extLst>
              <a:ext uri="{FF2B5EF4-FFF2-40B4-BE49-F238E27FC236}">
                <a16:creationId xmlns:a16="http://schemas.microsoft.com/office/drawing/2014/main" id="{D7EBF95C-B6D5-CB41-8FA6-37BC1747A2FD}"/>
              </a:ext>
            </a:extLst>
          </p:cNvPr>
          <p:cNvSpPr/>
          <p:nvPr/>
        </p:nvSpPr>
        <p:spPr>
          <a:xfrm>
            <a:off x="4687607" y="3312800"/>
            <a:ext cx="2054238" cy="444731"/>
          </a:xfrm>
          <a:prstGeom prst="roundRect">
            <a:avLst>
              <a:gd name="adj" fmla="val 50000"/>
            </a:avLst>
          </a:prstGeom>
          <a:solidFill>
            <a:srgbClr val="369B9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0" u="none" strike="noStrike" cap="none" dirty="0">
                <a:solidFill>
                  <a:srgbClr val="FFFFFF"/>
                </a:solidFill>
                <a:ea typeface="Quicksand"/>
                <a:cs typeface="Quicksand"/>
                <a:sym typeface="Quicksand"/>
              </a:rPr>
              <a:t>Step </a:t>
            </a:r>
            <a:r>
              <a:rPr lang="en" sz="1700" b="1" i="0" u="none" strike="noStrike" cap="none" dirty="0" smtClean="0">
                <a:solidFill>
                  <a:srgbClr val="FFFFFF"/>
                </a:solidFill>
                <a:ea typeface="Quicksand"/>
                <a:cs typeface="Quicksand"/>
                <a:sym typeface="Quicksand"/>
              </a:rPr>
              <a:t>3</a:t>
            </a:r>
            <a:endParaRPr sz="1700" b="1" i="0" u="none" strike="noStrike" cap="none" dirty="0">
              <a:solidFill>
                <a:srgbClr val="FFFFFF"/>
              </a:solidFill>
              <a:ea typeface="Quicksand"/>
              <a:cs typeface="Quicksand"/>
              <a:sym typeface="Quicksand"/>
            </a:endParaRPr>
          </a:p>
        </p:txBody>
      </p:sp>
      <p:sp>
        <p:nvSpPr>
          <p:cNvPr id="8" name="Google Shape;729;p29">
            <a:extLst>
              <a:ext uri="{FF2B5EF4-FFF2-40B4-BE49-F238E27FC236}">
                <a16:creationId xmlns:a16="http://schemas.microsoft.com/office/drawing/2014/main" id="{F99C2481-41D5-D340-97D1-713FC61B28DB}"/>
              </a:ext>
            </a:extLst>
          </p:cNvPr>
          <p:cNvSpPr/>
          <p:nvPr/>
        </p:nvSpPr>
        <p:spPr>
          <a:xfrm>
            <a:off x="2450143" y="2918286"/>
            <a:ext cx="2054238" cy="444731"/>
          </a:xfrm>
          <a:prstGeom prst="roundRect">
            <a:avLst>
              <a:gd name="adj" fmla="val 50000"/>
            </a:avLst>
          </a:prstGeom>
          <a:solidFill>
            <a:schemeClr val="accent1">
              <a:lumMod val="25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0" u="none" strike="noStrike" cap="none" dirty="0">
                <a:solidFill>
                  <a:srgbClr val="FFFFFF"/>
                </a:solidFill>
                <a:ea typeface="Quicksand"/>
                <a:cs typeface="Quicksand"/>
                <a:sym typeface="Quicksand"/>
              </a:rPr>
              <a:t>Step </a:t>
            </a:r>
            <a:r>
              <a:rPr lang="en" sz="1700" b="1" i="0" u="none" strike="noStrike" cap="none" dirty="0" smtClean="0">
                <a:solidFill>
                  <a:srgbClr val="FFFFFF"/>
                </a:solidFill>
                <a:ea typeface="Quicksand"/>
                <a:cs typeface="Quicksand"/>
                <a:sym typeface="Quicksand"/>
              </a:rPr>
              <a:t>2</a:t>
            </a:r>
            <a:endParaRPr sz="1700" b="1" i="0" u="none" strike="noStrike" cap="none" dirty="0">
              <a:solidFill>
                <a:srgbClr val="FFFFFF"/>
              </a:solidFill>
              <a:ea typeface="Quicksand"/>
              <a:cs typeface="Quicksand"/>
              <a:sym typeface="Quicksand"/>
            </a:endParaRPr>
          </a:p>
        </p:txBody>
      </p:sp>
      <p:sp>
        <p:nvSpPr>
          <p:cNvPr id="19" name="Google Shape;740;p29">
            <a:extLst>
              <a:ext uri="{FF2B5EF4-FFF2-40B4-BE49-F238E27FC236}">
                <a16:creationId xmlns:a16="http://schemas.microsoft.com/office/drawing/2014/main" id="{FC5DE186-B972-4841-9E50-E992706B04B4}"/>
              </a:ext>
            </a:extLst>
          </p:cNvPr>
          <p:cNvSpPr/>
          <p:nvPr/>
        </p:nvSpPr>
        <p:spPr>
          <a:xfrm>
            <a:off x="226780" y="2459547"/>
            <a:ext cx="2054238" cy="444731"/>
          </a:xfrm>
          <a:prstGeom prst="roundRect">
            <a:avLst>
              <a:gd name="adj" fmla="val 50000"/>
            </a:avLst>
          </a:prstGeom>
          <a:solidFill>
            <a:srgbClr val="1D409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0" u="none" strike="noStrike" cap="none">
                <a:solidFill>
                  <a:srgbClr val="FFFFFF"/>
                </a:solidFill>
                <a:ea typeface="Quicksand"/>
                <a:cs typeface="Quicksand"/>
                <a:sym typeface="Quicksand"/>
              </a:rPr>
              <a:t>Step 1</a:t>
            </a:r>
            <a:endParaRPr sz="1700" b="1" i="0" u="none" strike="noStrike" cap="none">
              <a:solidFill>
                <a:srgbClr val="FFFFFF"/>
              </a:solidFill>
              <a:ea typeface="Quicksand"/>
              <a:cs typeface="Quicksand"/>
              <a:sym typeface="Quicksand"/>
            </a:endParaRPr>
          </a:p>
        </p:txBody>
      </p:sp>
      <p:sp>
        <p:nvSpPr>
          <p:cNvPr id="25" name="Google Shape;746;p29">
            <a:extLst>
              <a:ext uri="{FF2B5EF4-FFF2-40B4-BE49-F238E27FC236}">
                <a16:creationId xmlns:a16="http://schemas.microsoft.com/office/drawing/2014/main" id="{3D8E6FDF-9F32-3245-847F-F053CEBA8E14}"/>
              </a:ext>
            </a:extLst>
          </p:cNvPr>
          <p:cNvSpPr/>
          <p:nvPr/>
        </p:nvSpPr>
        <p:spPr>
          <a:xfrm>
            <a:off x="6904833" y="3731402"/>
            <a:ext cx="2054238" cy="444731"/>
          </a:xfrm>
          <a:prstGeom prst="roundRect">
            <a:avLst>
              <a:gd name="adj" fmla="val 50000"/>
            </a:avLst>
          </a:prstGeom>
          <a:solidFill>
            <a:srgbClr val="0070C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0" u="none" strike="noStrike" cap="none" dirty="0">
                <a:solidFill>
                  <a:srgbClr val="FFFFFF"/>
                </a:solidFill>
                <a:ea typeface="Quicksand"/>
                <a:cs typeface="Quicksand"/>
                <a:sym typeface="Quicksand"/>
              </a:rPr>
              <a:t>Step </a:t>
            </a:r>
            <a:r>
              <a:rPr lang="en" sz="1700" b="1" i="0" u="none" strike="noStrike" cap="none" dirty="0" smtClean="0">
                <a:solidFill>
                  <a:srgbClr val="FFFFFF"/>
                </a:solidFill>
                <a:ea typeface="Quicksand"/>
                <a:cs typeface="Quicksand"/>
                <a:sym typeface="Quicksand"/>
              </a:rPr>
              <a:t>4</a:t>
            </a:r>
            <a:endParaRPr sz="1700" b="1" i="0" u="none" strike="noStrike" cap="none" dirty="0">
              <a:solidFill>
                <a:srgbClr val="FFFFFF"/>
              </a:solidFill>
              <a:ea typeface="Quicksand"/>
              <a:cs typeface="Quicksand"/>
              <a:sym typeface="Quicksand"/>
            </a:endParaRPr>
          </a:p>
        </p:txBody>
      </p:sp>
      <p:sp>
        <p:nvSpPr>
          <p:cNvPr id="31" name="Google Shape;752;p29">
            <a:extLst>
              <a:ext uri="{FF2B5EF4-FFF2-40B4-BE49-F238E27FC236}">
                <a16:creationId xmlns:a16="http://schemas.microsoft.com/office/drawing/2014/main" id="{337F036A-D6A6-0145-9534-5F31DA865D2F}"/>
              </a:ext>
            </a:extLst>
          </p:cNvPr>
          <p:cNvSpPr/>
          <p:nvPr/>
        </p:nvSpPr>
        <p:spPr>
          <a:xfrm>
            <a:off x="1526696" y="1636609"/>
            <a:ext cx="1815051" cy="2231977"/>
          </a:xfrm>
          <a:prstGeom prst="arc">
            <a:avLst>
              <a:gd name="adj1" fmla="val 12556311"/>
              <a:gd name="adj2" fmla="val 299328"/>
            </a:avLst>
          </a:prstGeom>
          <a:noFill/>
          <a:ln w="9525" cap="flat" cmpd="sng">
            <a:solidFill>
              <a:srgbClr val="000000"/>
            </a:solidFill>
            <a:prstDash val="dash"/>
            <a:round/>
            <a:headEnd type="none" w="sm" len="sm"/>
            <a:tailEnd type="triangl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ea typeface="Arial"/>
              <a:cs typeface="Arial"/>
              <a:sym typeface="Arial"/>
            </a:endParaRPr>
          </a:p>
        </p:txBody>
      </p:sp>
      <p:sp>
        <p:nvSpPr>
          <p:cNvPr id="32" name="Google Shape;753;p29">
            <a:extLst>
              <a:ext uri="{FF2B5EF4-FFF2-40B4-BE49-F238E27FC236}">
                <a16:creationId xmlns:a16="http://schemas.microsoft.com/office/drawing/2014/main" id="{1A239D3E-6766-E548-9A37-54112B62B93A}"/>
              </a:ext>
            </a:extLst>
          </p:cNvPr>
          <p:cNvSpPr/>
          <p:nvPr/>
        </p:nvSpPr>
        <p:spPr>
          <a:xfrm>
            <a:off x="3826446" y="2073358"/>
            <a:ext cx="1815051" cy="2231977"/>
          </a:xfrm>
          <a:prstGeom prst="arc">
            <a:avLst>
              <a:gd name="adj1" fmla="val 12556311"/>
              <a:gd name="adj2" fmla="val 299328"/>
            </a:avLst>
          </a:prstGeom>
          <a:noFill/>
          <a:ln w="9525" cap="flat" cmpd="sng">
            <a:solidFill>
              <a:srgbClr val="000000"/>
            </a:solidFill>
            <a:prstDash val="dash"/>
            <a:round/>
            <a:headEnd type="none" w="sm" len="sm"/>
            <a:tailEnd type="triangl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ea typeface="Arial"/>
              <a:cs typeface="Arial"/>
              <a:sym typeface="Arial"/>
            </a:endParaRPr>
          </a:p>
        </p:txBody>
      </p:sp>
      <p:sp>
        <p:nvSpPr>
          <p:cNvPr id="33" name="Google Shape;754;p29">
            <a:extLst>
              <a:ext uri="{FF2B5EF4-FFF2-40B4-BE49-F238E27FC236}">
                <a16:creationId xmlns:a16="http://schemas.microsoft.com/office/drawing/2014/main" id="{ADF00387-5DF1-1F46-B76E-99458FC83249}"/>
              </a:ext>
            </a:extLst>
          </p:cNvPr>
          <p:cNvSpPr/>
          <p:nvPr/>
        </p:nvSpPr>
        <p:spPr>
          <a:xfrm>
            <a:off x="6162859" y="2518812"/>
            <a:ext cx="1815051" cy="2231977"/>
          </a:xfrm>
          <a:prstGeom prst="arc">
            <a:avLst>
              <a:gd name="adj1" fmla="val 12556311"/>
              <a:gd name="adj2" fmla="val 299328"/>
            </a:avLst>
          </a:prstGeom>
          <a:noFill/>
          <a:ln w="9525" cap="flat" cmpd="sng">
            <a:solidFill>
              <a:srgbClr val="000000"/>
            </a:solidFill>
            <a:prstDash val="dash"/>
            <a:round/>
            <a:headEnd type="none" w="sm" len="sm"/>
            <a:tailEnd type="triangl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ea typeface="Arial"/>
              <a:cs typeface="Arial"/>
              <a:sym typeface="Arial"/>
            </a:endParaRPr>
          </a:p>
        </p:txBody>
      </p:sp>
      <p:sp>
        <p:nvSpPr>
          <p:cNvPr id="6" name="Rectangle 5"/>
          <p:cNvSpPr/>
          <p:nvPr/>
        </p:nvSpPr>
        <p:spPr>
          <a:xfrm>
            <a:off x="4753304" y="4511583"/>
            <a:ext cx="1912783" cy="1384995"/>
          </a:xfrm>
          <a:prstGeom prst="rect">
            <a:avLst/>
          </a:prstGeom>
        </p:spPr>
        <p:txBody>
          <a:bodyPr wrap="square">
            <a:spAutoFit/>
          </a:bodyPr>
          <a:lstStyle/>
          <a:p>
            <a:r>
              <a:rPr lang="en-US" sz="1400" dirty="0" smtClean="0"/>
              <a:t>Health Center(s) with determine interest and discussions will </a:t>
            </a:r>
            <a:r>
              <a:rPr lang="en-US" sz="1400" dirty="0"/>
              <a:t>take place to establish specifics of the </a:t>
            </a:r>
            <a:r>
              <a:rPr lang="en-US" sz="1400" dirty="0" smtClean="0"/>
              <a:t>partnership.</a:t>
            </a:r>
            <a:endParaRPr lang="en-US" sz="1400" dirty="0"/>
          </a:p>
        </p:txBody>
      </p:sp>
      <p:sp>
        <p:nvSpPr>
          <p:cNvPr id="34" name="Rectangle 33"/>
          <p:cNvSpPr/>
          <p:nvPr/>
        </p:nvSpPr>
        <p:spPr>
          <a:xfrm>
            <a:off x="7046288" y="4750789"/>
            <a:ext cx="1912783" cy="1169551"/>
          </a:xfrm>
          <a:prstGeom prst="rect">
            <a:avLst/>
          </a:prstGeom>
        </p:spPr>
        <p:txBody>
          <a:bodyPr wrap="square">
            <a:spAutoFit/>
          </a:bodyPr>
          <a:lstStyle/>
          <a:p>
            <a:r>
              <a:rPr lang="en-US" sz="1400" dirty="0" smtClean="0"/>
              <a:t>Health Center(s) will provide the IRB approval letter to be uploaded into the INSPR application.</a:t>
            </a:r>
            <a:endParaRPr lang="en-US" sz="1400" dirty="0"/>
          </a:p>
        </p:txBody>
      </p:sp>
      <p:grpSp>
        <p:nvGrpSpPr>
          <p:cNvPr id="35" name="Google Shape;747;p29">
            <a:extLst>
              <a:ext uri="{FF2B5EF4-FFF2-40B4-BE49-F238E27FC236}">
                <a16:creationId xmlns:a16="http://schemas.microsoft.com/office/drawing/2014/main" id="{5C63C27B-5D38-A042-8D6F-57256AD4889E}"/>
              </a:ext>
            </a:extLst>
          </p:cNvPr>
          <p:cNvGrpSpPr/>
          <p:nvPr/>
        </p:nvGrpSpPr>
        <p:grpSpPr>
          <a:xfrm>
            <a:off x="5870121" y="939285"/>
            <a:ext cx="3124305" cy="1179792"/>
            <a:chOff x="457200" y="3455153"/>
            <a:chExt cx="1821600" cy="1066171"/>
          </a:xfrm>
        </p:grpSpPr>
        <p:sp>
          <p:nvSpPr>
            <p:cNvPr id="36" name="Google Shape;748;p29">
              <a:extLst>
                <a:ext uri="{FF2B5EF4-FFF2-40B4-BE49-F238E27FC236}">
                  <a16:creationId xmlns:a16="http://schemas.microsoft.com/office/drawing/2014/main" id="{D227E849-750D-6141-9EAD-D583C5259FE9}"/>
                </a:ext>
              </a:extLst>
            </p:cNvPr>
            <p:cNvSpPr/>
            <p:nvPr/>
          </p:nvSpPr>
          <p:spPr>
            <a:xfrm>
              <a:off x="457200" y="3455153"/>
              <a:ext cx="1821600" cy="1066171"/>
            </a:xfrm>
            <a:prstGeom prst="rect">
              <a:avLst/>
            </a:prstGeom>
            <a:solidFill>
              <a:schemeClr val="accent1"/>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i="0" u="none" strike="noStrike" cap="none">
                <a:solidFill>
                  <a:srgbClr val="000000"/>
                </a:solidFill>
                <a:ea typeface="Quicksand"/>
                <a:cs typeface="Quicksand"/>
                <a:sym typeface="Quicksand"/>
              </a:endParaRPr>
            </a:p>
          </p:txBody>
        </p:sp>
        <p:sp>
          <p:nvSpPr>
            <p:cNvPr id="37" name="Google Shape;750;p29">
              <a:extLst>
                <a:ext uri="{FF2B5EF4-FFF2-40B4-BE49-F238E27FC236}">
                  <a16:creationId xmlns:a16="http://schemas.microsoft.com/office/drawing/2014/main" id="{7C45D1CC-B525-A749-8CB8-921E717D4DB3}"/>
                </a:ext>
              </a:extLst>
            </p:cNvPr>
            <p:cNvSpPr txBox="1"/>
            <p:nvPr/>
          </p:nvSpPr>
          <p:spPr>
            <a:xfrm>
              <a:off x="480021" y="3533004"/>
              <a:ext cx="1100020" cy="90794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600" b="1" i="0" u="none" strike="noStrike" cap="none" dirty="0">
                  <a:solidFill>
                    <a:srgbClr val="0070C0"/>
                  </a:solidFill>
                  <a:ea typeface="Quicksand"/>
                  <a:cs typeface="Quicksand"/>
                  <a:sym typeface="Quicksand"/>
                </a:rPr>
                <a:t>Scan </a:t>
              </a:r>
              <a:r>
                <a:rPr lang="en" sz="1600" b="1" i="0" u="none" strike="noStrike" cap="none" dirty="0" smtClean="0">
                  <a:solidFill>
                    <a:srgbClr val="0070C0"/>
                  </a:solidFill>
                  <a:ea typeface="Quicksand"/>
                  <a:cs typeface="Quicksand"/>
                  <a:sym typeface="Quicksand"/>
                </a:rPr>
                <a:t>now to view the Project Request Form</a:t>
              </a:r>
              <a:endParaRPr sz="1600" b="1" i="0" u="none" strike="noStrike" cap="none" dirty="0">
                <a:solidFill>
                  <a:srgbClr val="0070C0"/>
                </a:solidFill>
                <a:ea typeface="Quicksand"/>
                <a:cs typeface="Quicksand"/>
                <a:sym typeface="Quicksand"/>
              </a:endParaRPr>
            </a:p>
          </p:txBody>
        </p:sp>
      </p:grpSp>
      <p:pic>
        <p:nvPicPr>
          <p:cNvPr id="3" name="Picture 2"/>
          <p:cNvPicPr>
            <a:picLocks noChangeAspect="1"/>
          </p:cNvPicPr>
          <p:nvPr/>
        </p:nvPicPr>
        <p:blipFill>
          <a:blip r:embed="rId7"/>
          <a:stretch>
            <a:fillRect/>
          </a:stretch>
        </p:blipFill>
        <p:spPr>
          <a:xfrm>
            <a:off x="7835095" y="992352"/>
            <a:ext cx="1081006" cy="1081006"/>
          </a:xfrm>
          <a:prstGeom prst="rect">
            <a:avLst/>
          </a:prstGeom>
        </p:spPr>
      </p:pic>
    </p:spTree>
    <p:extLst>
      <p:ext uri="{BB962C8B-B14F-4D97-AF65-F5344CB8AC3E}">
        <p14:creationId xmlns:p14="http://schemas.microsoft.com/office/powerpoint/2010/main" val="1221250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90" y="267111"/>
            <a:ext cx="7012735" cy="298327"/>
          </a:xfrm>
        </p:spPr>
        <p:txBody>
          <a:bodyPr/>
          <a:lstStyle/>
          <a:p>
            <a:r>
              <a:rPr lang="en-US" sz="1900" dirty="0"/>
              <a:t>Greater Roslindale Medical &amp; Dental Center Research Bio</a:t>
            </a:r>
          </a:p>
        </p:txBody>
      </p:sp>
      <p:cxnSp>
        <p:nvCxnSpPr>
          <p:cNvPr id="16" name="Straight Connector 15"/>
          <p:cNvCxnSpPr/>
          <p:nvPr/>
        </p:nvCxnSpPr>
        <p:spPr>
          <a:xfrm>
            <a:off x="4454838" y="1034416"/>
            <a:ext cx="17143" cy="5592536"/>
          </a:xfrm>
          <a:prstGeom prst="line">
            <a:avLst/>
          </a:prstGeom>
          <a:ln>
            <a:solidFill>
              <a:schemeClr val="bg2">
                <a:lumMod val="65000"/>
              </a:schemeClr>
            </a:solidFill>
            <a:prstDash val="lgDash"/>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293912" y="3830684"/>
            <a:ext cx="8321040" cy="0"/>
          </a:xfrm>
          <a:prstGeom prst="line">
            <a:avLst/>
          </a:prstGeom>
          <a:ln>
            <a:solidFill>
              <a:schemeClr val="bg2">
                <a:lumMod val="65000"/>
              </a:schemeClr>
            </a:solidFill>
            <a:prstDash val="lgDash"/>
          </a:ln>
        </p:spPr>
        <p:style>
          <a:lnRef idx="1">
            <a:schemeClr val="accent4"/>
          </a:lnRef>
          <a:fillRef idx="0">
            <a:schemeClr val="accent4"/>
          </a:fillRef>
          <a:effectRef idx="0">
            <a:schemeClr val="accent4"/>
          </a:effectRef>
          <a:fontRef idx="minor">
            <a:schemeClr val="tx1"/>
          </a:fontRef>
        </p:style>
      </p:cxnSp>
      <p:graphicFrame>
        <p:nvGraphicFramePr>
          <p:cNvPr id="26" name="Table 25"/>
          <p:cNvGraphicFramePr>
            <a:graphicFrameLocks noGrp="1"/>
          </p:cNvGraphicFramePr>
          <p:nvPr>
            <p:extLst/>
          </p:nvPr>
        </p:nvGraphicFramePr>
        <p:xfrm>
          <a:off x="123482" y="1034416"/>
          <a:ext cx="4206240" cy="1219200"/>
        </p:xfrm>
        <a:graphic>
          <a:graphicData uri="http://schemas.openxmlformats.org/drawingml/2006/table">
            <a:tbl>
              <a:tblPr firstRow="1" bandRow="1">
                <a:tableStyleId>{5C22544A-7EE6-4342-B048-85BDC9FD1C3A}</a:tableStyleId>
              </a:tblPr>
              <a:tblGrid>
                <a:gridCol w="830428">
                  <a:extLst>
                    <a:ext uri="{9D8B030D-6E8A-4147-A177-3AD203B41FA5}">
                      <a16:colId xmlns:a16="http://schemas.microsoft.com/office/drawing/2014/main" val="4170864087"/>
                    </a:ext>
                  </a:extLst>
                </a:gridCol>
                <a:gridCol w="3375812">
                  <a:extLst>
                    <a:ext uri="{9D8B030D-6E8A-4147-A177-3AD203B41FA5}">
                      <a16:colId xmlns:a16="http://schemas.microsoft.com/office/drawing/2014/main" val="1426921940"/>
                    </a:ext>
                  </a:extLst>
                </a:gridCol>
              </a:tblGrid>
              <a:tr h="203834">
                <a:tc gridSpan="2">
                  <a:txBody>
                    <a:bodyPr/>
                    <a:lstStyle/>
                    <a:p>
                      <a:pPr marL="0" marR="0" lvl="0" indent="0" algn="ctr" defTabSz="628650" rtl="0" eaLnBrk="1" fontAlgn="auto" latinLnBrk="0" hangingPunct="1">
                        <a:lnSpc>
                          <a:spcPct val="100000"/>
                        </a:lnSpc>
                        <a:spcBef>
                          <a:spcPts val="0"/>
                        </a:spcBef>
                        <a:spcAft>
                          <a:spcPts val="0"/>
                        </a:spcAft>
                        <a:buClrTx/>
                        <a:buSzTx/>
                        <a:buFontTx/>
                        <a:buNone/>
                        <a:tabLst/>
                        <a:defRPr/>
                      </a:pPr>
                      <a:r>
                        <a:rPr lang="en-US" sz="1400" b="0" u="none" dirty="0">
                          <a:solidFill>
                            <a:schemeClr val="bg1"/>
                          </a:solidFill>
                        </a:rPr>
                        <a:t>Contact</a:t>
                      </a:r>
                      <a:r>
                        <a:rPr lang="en-US" sz="1400" b="0" u="none" baseline="0" dirty="0">
                          <a:solidFill>
                            <a:schemeClr val="bg1"/>
                          </a:solidFill>
                        </a:rPr>
                        <a:t> Info</a:t>
                      </a:r>
                      <a:endParaRPr lang="en-US" sz="1400" b="0" u="none"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extLst>
                  <a:ext uri="{0D108BD9-81ED-4DB2-BD59-A6C34878D82A}">
                    <a16:rowId xmlns:a16="http://schemas.microsoft.com/office/drawing/2014/main" val="3181110995"/>
                  </a:ext>
                </a:extLst>
              </a:tr>
              <a:tr h="143508">
                <a:tc>
                  <a:txBody>
                    <a:bodyPr/>
                    <a:lstStyle/>
                    <a:p>
                      <a:pPr marL="0" marR="0" lvl="0" indent="0" algn="ctr" defTabSz="62865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2960"/>
                          </a:solidFill>
                          <a:effectLst/>
                          <a:uLnTx/>
                          <a:uFillTx/>
                          <a:latin typeface="Arial"/>
                          <a:ea typeface="+mn-ea"/>
                          <a:cs typeface="+mn-cs"/>
                        </a:rPr>
                        <a:t>Research Liaison</a:t>
                      </a:r>
                      <a:endParaRPr lang="en-US" sz="1800" b="1" u="none"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2"/>
                          </a:solidFill>
                        </a:rPr>
                        <a:t>Arielle Albert (</a:t>
                      </a:r>
                      <a:r>
                        <a:rPr lang="en-US" sz="1050" dirty="0">
                          <a:solidFill>
                            <a:schemeClr val="tx2"/>
                          </a:solidFill>
                          <a:hlinkClick r:id="rId3"/>
                        </a:rPr>
                        <a:t>Arielle.albert@bmc.org</a:t>
                      </a:r>
                      <a:r>
                        <a:rPr lang="en-US" sz="1050" dirty="0">
                          <a:solidFill>
                            <a:schemeClr val="tx2"/>
                          </a:solidFill>
                        </a:rPr>
                        <a:t>)</a:t>
                      </a:r>
                      <a:r>
                        <a:rPr lang="en-US" sz="1050" baseline="0" dirty="0">
                          <a:solidFill>
                            <a:schemeClr val="tx2"/>
                          </a:solidFill>
                        </a:rPr>
                        <a:t> </a:t>
                      </a:r>
                      <a:endParaRPr lang="en-US" sz="1050" dirty="0">
                        <a:solidFill>
                          <a:schemeClr val="tx2"/>
                        </a:solidFill>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extLst>
                  <a:ext uri="{0D108BD9-81ED-4DB2-BD59-A6C34878D82A}">
                    <a16:rowId xmlns:a16="http://schemas.microsoft.com/office/drawing/2014/main" val="14717045"/>
                  </a:ext>
                </a:extLst>
              </a:tr>
              <a:tr h="176530">
                <a:tc>
                  <a: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50" b="1" i="0" u="none" strike="noStrike" kern="1200" cap="none" spc="0" normalizeH="0" baseline="0" noProof="0" dirty="0">
                          <a:ln>
                            <a:noFill/>
                          </a:ln>
                          <a:solidFill>
                            <a:srgbClr val="002960"/>
                          </a:solidFill>
                          <a:effectLst/>
                          <a:uLnTx/>
                          <a:uFillTx/>
                          <a:latin typeface="Arial"/>
                          <a:ea typeface="+mn-ea"/>
                          <a:cs typeface="+mn-cs"/>
                        </a:rPr>
                        <a:t>CMO</a:t>
                      </a:r>
                      <a:endParaRPr lang="en-US" sz="1800" b="1" u="none"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srgbClr val="002960"/>
                          </a:solidFill>
                          <a:effectLst/>
                          <a:uLnTx/>
                          <a:uFillTx/>
                          <a:latin typeface="Arial"/>
                          <a:ea typeface="+mn-ea"/>
                          <a:cs typeface="+mn-cs"/>
                        </a:rPr>
                        <a:t>Jennifer Trieu, MD </a:t>
                      </a:r>
                      <a:endParaRPr lang="en-US" sz="18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extLst>
                  <a:ext uri="{0D108BD9-81ED-4DB2-BD59-A6C34878D82A}">
                    <a16:rowId xmlns:a16="http://schemas.microsoft.com/office/drawing/2014/main" val="1259271721"/>
                  </a:ext>
                </a:extLst>
              </a:tr>
              <a:tr h="0">
                <a:tc>
                  <a: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050" b="1" i="0" u="none" strike="noStrike" kern="1200" cap="none" spc="0" normalizeH="0" baseline="0" noProof="0" dirty="0">
                          <a:ln>
                            <a:noFill/>
                          </a:ln>
                          <a:solidFill>
                            <a:srgbClr val="002960"/>
                          </a:solidFill>
                          <a:effectLst/>
                          <a:uLnTx/>
                          <a:uFillTx/>
                          <a:latin typeface="Arial"/>
                          <a:ea typeface="+mn-ea"/>
                          <a:cs typeface="+mn-cs"/>
                        </a:rPr>
                        <a:t>CEO</a:t>
                      </a:r>
                      <a:endParaRPr lang="en-US" sz="1800" b="1" u="none"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2960"/>
                          </a:solidFill>
                          <a:effectLst/>
                          <a:uLnTx/>
                          <a:uFillTx/>
                          <a:latin typeface="Arial"/>
                          <a:ea typeface="+mn-ea"/>
                          <a:cs typeface="+mn-cs"/>
                        </a:rPr>
                        <a:t>Courtney Urick </a:t>
                      </a:r>
                      <a:endParaRPr lang="en-US" sz="18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5EF"/>
                    </a:solidFill>
                  </a:tcPr>
                </a:tc>
                <a:extLst>
                  <a:ext uri="{0D108BD9-81ED-4DB2-BD59-A6C34878D82A}">
                    <a16:rowId xmlns:a16="http://schemas.microsoft.com/office/drawing/2014/main" val="2777062517"/>
                  </a:ext>
                </a:extLst>
              </a:tr>
            </a:tbl>
          </a:graphicData>
        </a:graphic>
      </p:graphicFrame>
      <p:graphicFrame>
        <p:nvGraphicFramePr>
          <p:cNvPr id="10" name="Table 9"/>
          <p:cNvGraphicFramePr>
            <a:graphicFrameLocks noGrp="1"/>
          </p:cNvGraphicFramePr>
          <p:nvPr>
            <p:extLst/>
          </p:nvPr>
        </p:nvGraphicFramePr>
        <p:xfrm>
          <a:off x="144432" y="2367781"/>
          <a:ext cx="4185291" cy="1310640"/>
        </p:xfrm>
        <a:graphic>
          <a:graphicData uri="http://schemas.openxmlformats.org/drawingml/2006/table">
            <a:tbl>
              <a:tblPr firstRow="1" bandRow="1">
                <a:tableStyleId>{5C22544A-7EE6-4342-B048-85BDC9FD1C3A}</a:tableStyleId>
              </a:tblPr>
              <a:tblGrid>
                <a:gridCol w="1604411">
                  <a:extLst>
                    <a:ext uri="{9D8B030D-6E8A-4147-A177-3AD203B41FA5}">
                      <a16:colId xmlns:a16="http://schemas.microsoft.com/office/drawing/2014/main" val="4170864087"/>
                    </a:ext>
                  </a:extLst>
                </a:gridCol>
                <a:gridCol w="643891">
                  <a:extLst>
                    <a:ext uri="{9D8B030D-6E8A-4147-A177-3AD203B41FA5}">
                      <a16:colId xmlns:a16="http://schemas.microsoft.com/office/drawing/2014/main" val="1426921940"/>
                    </a:ext>
                  </a:extLst>
                </a:gridCol>
                <a:gridCol w="1936989">
                  <a:extLst>
                    <a:ext uri="{9D8B030D-6E8A-4147-A177-3AD203B41FA5}">
                      <a16:colId xmlns:a16="http://schemas.microsoft.com/office/drawing/2014/main" val="1031791873"/>
                    </a:ext>
                  </a:extLst>
                </a:gridCol>
              </a:tblGrid>
              <a:tr h="0">
                <a:tc gridSpan="3">
                  <a:txBody>
                    <a:bodyPr/>
                    <a:lstStyle/>
                    <a:p>
                      <a:pPr marL="0" marR="0" lvl="0" indent="0" algn="ctr" defTabSz="628650" rtl="0" eaLnBrk="1" fontAlgn="auto" latinLnBrk="0" hangingPunct="1">
                        <a:lnSpc>
                          <a:spcPct val="100000"/>
                        </a:lnSpc>
                        <a:spcBef>
                          <a:spcPts val="0"/>
                        </a:spcBef>
                        <a:spcAft>
                          <a:spcPts val="0"/>
                        </a:spcAft>
                        <a:buClrTx/>
                        <a:buSzTx/>
                        <a:buFontTx/>
                        <a:buNone/>
                        <a:tabLst/>
                        <a:defRPr/>
                      </a:pPr>
                      <a:r>
                        <a:rPr lang="en-US" sz="1400" b="0" u="none" dirty="0">
                          <a:solidFill>
                            <a:schemeClr val="bg1"/>
                          </a:solidFill>
                        </a:rPr>
                        <a:t>Clinic</a:t>
                      </a:r>
                      <a:r>
                        <a:rPr lang="en-US" sz="1400" b="0" u="none" baseline="0" dirty="0">
                          <a:solidFill>
                            <a:schemeClr val="bg1"/>
                          </a:solidFill>
                        </a:rPr>
                        <a:t> Info</a:t>
                      </a:r>
                      <a:endParaRPr lang="en-US" sz="1400" b="0" u="none"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hMerge="1">
                  <a:txBody>
                    <a:bodyPr/>
                    <a:lstStyle/>
                    <a:p>
                      <a:pPr marL="0" marR="0" lvl="0" indent="0" algn="ctr" defTabSz="628650" rtl="0" eaLnBrk="1" fontAlgn="auto" latinLnBrk="0" hangingPunct="1">
                        <a:lnSpc>
                          <a:spcPct val="100000"/>
                        </a:lnSpc>
                        <a:spcBef>
                          <a:spcPts val="0"/>
                        </a:spcBef>
                        <a:spcAft>
                          <a:spcPts val="0"/>
                        </a:spcAft>
                        <a:buClrTx/>
                        <a:buSzTx/>
                        <a:buFontTx/>
                        <a:buNone/>
                        <a:tabLst/>
                        <a:defRPr/>
                      </a:pPr>
                      <a:endParaRPr lang="en-US" sz="1400" b="0" u="none"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4D6E"/>
                    </a:solidFill>
                  </a:tcPr>
                </a:tc>
                <a:extLst>
                  <a:ext uri="{0D108BD9-81ED-4DB2-BD59-A6C34878D82A}">
                    <a16:rowId xmlns:a16="http://schemas.microsoft.com/office/drawing/2014/main" val="3181110995"/>
                  </a:ext>
                </a:extLst>
              </a:tr>
              <a:tr h="143508">
                <a:tc>
                  <a:txBody>
                    <a:bodyPr/>
                    <a:lstStyle/>
                    <a:p>
                      <a:r>
                        <a:rPr lang="en-US" sz="1050" dirty="0">
                          <a:solidFill>
                            <a:schemeClr val="tx2"/>
                          </a:solidFill>
                          <a:latin typeface="+mn-lt"/>
                        </a:rPr>
                        <a:t>Service Area</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0" i="0" kern="1200" dirty="0">
                          <a:solidFill>
                            <a:schemeClr val="tx2"/>
                          </a:solidFill>
                          <a:effectLst/>
                          <a:latin typeface="+mn-lt"/>
                          <a:ea typeface="+mn-ea"/>
                          <a:cs typeface="+mn-cs"/>
                        </a:rPr>
                        <a:t>Roslindale, Hyde Park, West Roxbury</a:t>
                      </a:r>
                      <a:endParaRPr lang="en-US" sz="1050" dirty="0">
                        <a:solidFill>
                          <a:schemeClr val="tx2"/>
                        </a:solidFill>
                        <a:latin typeface="+mn-lt"/>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dirty="0">
                        <a:solidFill>
                          <a:schemeClr val="tx2"/>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extLst>
                  <a:ext uri="{0D108BD9-81ED-4DB2-BD59-A6C34878D82A}">
                    <a16:rowId xmlns:a16="http://schemas.microsoft.com/office/drawing/2014/main" val="14717045"/>
                  </a:ext>
                </a:extLst>
              </a:tr>
              <a:tr h="176530">
                <a:tc>
                  <a:txBody>
                    <a:bodyPr/>
                    <a:lstStyle/>
                    <a:p>
                      <a:r>
                        <a:rPr lang="en-US" sz="1050" dirty="0">
                          <a:solidFill>
                            <a:schemeClr val="tx2"/>
                          </a:solidFill>
                          <a:latin typeface="+mn-lt"/>
                        </a:rPr>
                        <a:t>Number of Sites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gridSpan="2">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050" dirty="0">
                          <a:solidFill>
                            <a:schemeClr val="tx2"/>
                          </a:solidFill>
                          <a:latin typeface="+mn-lt"/>
                        </a:rPr>
                        <a:t>1</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hMerge="1">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050" dirty="0">
                        <a:solidFill>
                          <a:schemeClr val="tx2"/>
                        </a:solidFill>
                        <a:latin typeface="+mn-lt"/>
                      </a:endParaRPr>
                    </a:p>
                  </a:txBody>
                  <a:tcP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extLst>
                  <a:ext uri="{0D108BD9-81ED-4DB2-BD59-A6C34878D82A}">
                    <a16:rowId xmlns:a16="http://schemas.microsoft.com/office/drawing/2014/main" val="1259271721"/>
                  </a:ext>
                </a:extLst>
              </a:tr>
              <a:tr h="0">
                <a:tc>
                  <a:txBody>
                    <a:bodyPr/>
                    <a:lstStyle/>
                    <a:p>
                      <a:r>
                        <a:rPr lang="en-US" sz="1050" dirty="0">
                          <a:solidFill>
                            <a:schemeClr val="tx2"/>
                          </a:solidFill>
                          <a:latin typeface="+mn-lt"/>
                        </a:rPr>
                        <a:t>Primary Care Patients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2"/>
                          </a:solidFill>
                          <a:latin typeface="+mn-lt"/>
                        </a:rPr>
                        <a:t>6,123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2"/>
                          </a:solidFill>
                          <a:latin typeface="+mn-lt"/>
                        </a:rPr>
                        <a:t>FWA# 00023612</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DFE5EF"/>
                    </a:solidFill>
                  </a:tcPr>
                </a:tc>
                <a:extLst>
                  <a:ext uri="{0D108BD9-81ED-4DB2-BD59-A6C34878D82A}">
                    <a16:rowId xmlns:a16="http://schemas.microsoft.com/office/drawing/2014/main" val="2777062517"/>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2"/>
                          </a:solidFill>
                          <a:latin typeface="+mn-lt"/>
                        </a:rPr>
                        <a:t>Annual Clinic Visits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2"/>
                          </a:solidFill>
                          <a:latin typeface="+mn-lt"/>
                        </a:rPr>
                        <a:t>12,374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2"/>
                          </a:solidFill>
                          <a:latin typeface="+mn-lt"/>
                        </a:rPr>
                        <a:t>Expiration: 6/4/2025</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lgDash"/>
                      <a:round/>
                      <a:headEnd type="none" w="med" len="med"/>
                      <a:tailEnd type="none" w="med" len="med"/>
                    </a:lnB>
                    <a:lnTlToBr w="12700" cmpd="sng">
                      <a:noFill/>
                      <a:prstDash val="solid"/>
                    </a:lnTlToBr>
                    <a:lnBlToTr w="12700" cmpd="sng">
                      <a:noFill/>
                      <a:prstDash val="solid"/>
                    </a:lnBlToTr>
                    <a:solidFill>
                      <a:srgbClr val="DFE5EF"/>
                    </a:solidFill>
                  </a:tcPr>
                </a:tc>
                <a:extLst>
                  <a:ext uri="{0D108BD9-81ED-4DB2-BD59-A6C34878D82A}">
                    <a16:rowId xmlns:a16="http://schemas.microsoft.com/office/drawing/2014/main" val="3979819460"/>
                  </a:ext>
                </a:extLst>
              </a:tr>
            </a:tbl>
          </a:graphicData>
        </a:graphic>
      </p:graphicFrame>
      <p:graphicFrame>
        <p:nvGraphicFramePr>
          <p:cNvPr id="12" name="Table 11"/>
          <p:cNvGraphicFramePr>
            <a:graphicFrameLocks noGrp="1"/>
          </p:cNvGraphicFramePr>
          <p:nvPr>
            <p:extLst/>
          </p:nvPr>
        </p:nvGraphicFramePr>
        <p:xfrm>
          <a:off x="144432" y="3977869"/>
          <a:ext cx="4206240" cy="1882140"/>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4170864087"/>
                    </a:ext>
                  </a:extLst>
                </a:gridCol>
                <a:gridCol w="457200">
                  <a:extLst>
                    <a:ext uri="{9D8B030D-6E8A-4147-A177-3AD203B41FA5}">
                      <a16:colId xmlns:a16="http://schemas.microsoft.com/office/drawing/2014/main" val="1426921940"/>
                    </a:ext>
                  </a:extLst>
                </a:gridCol>
                <a:gridCol w="1600200">
                  <a:extLst>
                    <a:ext uri="{9D8B030D-6E8A-4147-A177-3AD203B41FA5}">
                      <a16:colId xmlns:a16="http://schemas.microsoft.com/office/drawing/2014/main" val="1312946264"/>
                    </a:ext>
                  </a:extLst>
                </a:gridCol>
                <a:gridCol w="594360">
                  <a:extLst>
                    <a:ext uri="{9D8B030D-6E8A-4147-A177-3AD203B41FA5}">
                      <a16:colId xmlns:a16="http://schemas.microsoft.com/office/drawing/2014/main" val="1088520535"/>
                    </a:ext>
                  </a:extLst>
                </a:gridCol>
              </a:tblGrid>
              <a:tr h="184556">
                <a:tc gridSpan="4">
                  <a:txBody>
                    <a:bodyPr/>
                    <a:lstStyle/>
                    <a:p>
                      <a:pPr marL="0" marR="0" lvl="0" indent="0" algn="ctr" defTabSz="628650" rtl="0" eaLnBrk="1" fontAlgn="auto" latinLnBrk="0" hangingPunct="1">
                        <a:lnSpc>
                          <a:spcPct val="100000"/>
                        </a:lnSpc>
                        <a:spcBef>
                          <a:spcPts val="0"/>
                        </a:spcBef>
                        <a:spcAft>
                          <a:spcPts val="0"/>
                        </a:spcAft>
                        <a:buClrTx/>
                        <a:buSzTx/>
                        <a:buFontTx/>
                        <a:buNone/>
                        <a:tabLst/>
                        <a:defRPr/>
                      </a:pPr>
                      <a:r>
                        <a:rPr lang="en-US" sz="1400" b="0" u="none" dirty="0">
                          <a:solidFill>
                            <a:schemeClr val="bg1"/>
                          </a:solidFill>
                        </a:rPr>
                        <a:t>Patient</a:t>
                      </a:r>
                      <a:r>
                        <a:rPr lang="en-US" sz="1400" b="0" u="none" baseline="0" dirty="0">
                          <a:solidFill>
                            <a:schemeClr val="bg1"/>
                          </a:solidFill>
                        </a:rPr>
                        <a:t> Demographics</a:t>
                      </a:r>
                      <a:endParaRPr lang="en-US" sz="1400" b="0" u="none"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hMerge="1">
                  <a:txBody>
                    <a:bodyPr/>
                    <a:lstStyle/>
                    <a:p>
                      <a:pPr marL="0" marR="0" lvl="0" indent="0" algn="ctr" defTabSz="628650" rtl="0" eaLnBrk="1" fontAlgn="auto" latinLnBrk="0" hangingPunct="1">
                        <a:lnSpc>
                          <a:spcPct val="100000"/>
                        </a:lnSpc>
                        <a:spcBef>
                          <a:spcPts val="0"/>
                        </a:spcBef>
                        <a:spcAft>
                          <a:spcPts val="0"/>
                        </a:spcAft>
                        <a:buClrTx/>
                        <a:buSzTx/>
                        <a:buFontTx/>
                        <a:buNone/>
                        <a:tabLst/>
                        <a:defRPr/>
                      </a:pPr>
                      <a:endParaRPr lang="en-US" sz="1400" b="0" u="none"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4D6E"/>
                    </a:solidFill>
                  </a:tcPr>
                </a:tc>
                <a:tc hMerge="1">
                  <a:txBody>
                    <a:bodyPr/>
                    <a:lstStyle/>
                    <a:p>
                      <a:pPr marL="0" marR="0" lvl="0" indent="0" algn="ctr" defTabSz="628650" rtl="0" eaLnBrk="1" fontAlgn="auto" latinLnBrk="0" hangingPunct="1">
                        <a:lnSpc>
                          <a:spcPct val="100000"/>
                        </a:lnSpc>
                        <a:spcBef>
                          <a:spcPts val="0"/>
                        </a:spcBef>
                        <a:spcAft>
                          <a:spcPts val="0"/>
                        </a:spcAft>
                        <a:buClrTx/>
                        <a:buSzTx/>
                        <a:buFontTx/>
                        <a:buNone/>
                        <a:tabLst/>
                        <a:defRPr/>
                      </a:pPr>
                      <a:endParaRPr lang="en-US" sz="1400" b="0" u="none"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4D6E"/>
                    </a:solidFill>
                  </a:tcPr>
                </a:tc>
                <a:extLst>
                  <a:ext uri="{0D108BD9-81ED-4DB2-BD59-A6C34878D82A}">
                    <a16:rowId xmlns:a16="http://schemas.microsoft.com/office/drawing/2014/main" val="3181110995"/>
                  </a:ext>
                </a:extLst>
              </a:tr>
              <a:tr h="143508">
                <a:tc>
                  <a:txBody>
                    <a:bodyPr/>
                    <a:lstStyle/>
                    <a:p>
                      <a:r>
                        <a:rPr lang="en-US" sz="1050" dirty="0">
                          <a:solidFill>
                            <a:schemeClr val="tx2"/>
                          </a:solidFill>
                          <a:latin typeface="+mn-lt"/>
                        </a:rPr>
                        <a:t>Male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2"/>
                          </a:solidFill>
                          <a:latin typeface="+mn-lt"/>
                        </a:rPr>
                        <a:t>41%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2"/>
                          </a:solidFill>
                          <a:latin typeface="+mn-lt"/>
                        </a:rPr>
                        <a:t>Asian/Pacific Islander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2"/>
                          </a:solidFill>
                          <a:latin typeface="+mn-lt"/>
                        </a:rPr>
                        <a:t>2.4%</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extLst>
                  <a:ext uri="{0D108BD9-81ED-4DB2-BD59-A6C34878D82A}">
                    <a16:rowId xmlns:a16="http://schemas.microsoft.com/office/drawing/2014/main" val="14717045"/>
                  </a:ext>
                </a:extLst>
              </a:tr>
              <a:tr h="176530">
                <a:tc>
                  <a:txBody>
                    <a:bodyPr/>
                    <a:lstStyle/>
                    <a:p>
                      <a:r>
                        <a:rPr lang="en-US" sz="1050" dirty="0">
                          <a:solidFill>
                            <a:schemeClr val="tx2"/>
                          </a:solidFill>
                          <a:latin typeface="+mn-lt"/>
                        </a:rPr>
                        <a:t>Female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050" dirty="0">
                          <a:solidFill>
                            <a:schemeClr val="tx2"/>
                          </a:solidFill>
                          <a:latin typeface="+mn-lt"/>
                        </a:rPr>
                        <a:t>59%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050" dirty="0">
                          <a:solidFill>
                            <a:schemeClr val="tx2"/>
                          </a:solidFill>
                          <a:latin typeface="+mn-lt"/>
                        </a:rPr>
                        <a:t>Black/African American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050" dirty="0">
                          <a:solidFill>
                            <a:schemeClr val="tx2"/>
                          </a:solidFill>
                          <a:latin typeface="+mn-lt"/>
                        </a:rPr>
                        <a:t>26.1%</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extLst>
                  <a:ext uri="{0D108BD9-81ED-4DB2-BD59-A6C34878D82A}">
                    <a16:rowId xmlns:a16="http://schemas.microsoft.com/office/drawing/2014/main" val="1259271721"/>
                  </a:ext>
                </a:extLst>
              </a:tr>
              <a:tr h="0">
                <a:tc>
                  <a:txBody>
                    <a:bodyPr/>
                    <a:lstStyle/>
                    <a:p>
                      <a:r>
                        <a:rPr lang="en-US" sz="1050" dirty="0">
                          <a:solidFill>
                            <a:schemeClr val="tx2"/>
                          </a:solidFill>
                          <a:latin typeface="+mn-lt"/>
                        </a:rPr>
                        <a:t>Medicaid</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2"/>
                          </a:solidFill>
                          <a:latin typeface="+mn-lt"/>
                        </a:rPr>
                        <a:t>30%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2"/>
                          </a:solidFill>
                          <a:latin typeface="+mn-lt"/>
                        </a:rPr>
                        <a:t>White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2"/>
                          </a:solidFill>
                          <a:latin typeface="+mn-lt"/>
                        </a:rPr>
                        <a:t>36.9%</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extLst>
                  <a:ext uri="{0D108BD9-81ED-4DB2-BD59-A6C34878D82A}">
                    <a16:rowId xmlns:a16="http://schemas.microsoft.com/office/drawing/2014/main" val="2777062517"/>
                  </a:ext>
                </a:extLst>
              </a:tr>
              <a:tr h="0">
                <a:tc>
                  <a:txBody>
                    <a:bodyPr/>
                    <a:lstStyle/>
                    <a:p>
                      <a:r>
                        <a:rPr lang="en-US" sz="1050" baseline="0" dirty="0">
                          <a:solidFill>
                            <a:schemeClr val="tx2"/>
                          </a:solidFill>
                          <a:latin typeface="+mn-lt"/>
                        </a:rPr>
                        <a:t>Primary Language not English</a:t>
                      </a:r>
                      <a:endParaRPr lang="en-US" sz="105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2"/>
                          </a:solidFill>
                          <a:latin typeface="+mn-lt"/>
                        </a:rPr>
                        <a:t>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2"/>
                          </a:solidFill>
                          <a:latin typeface="+mn-lt"/>
                        </a:rPr>
                        <a:t>Hispanic/Latino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2"/>
                          </a:solidFill>
                          <a:latin typeface="+mn-lt"/>
                        </a:rPr>
                        <a:t>16.6%</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5EF"/>
                    </a:solidFill>
                  </a:tcPr>
                </a:tc>
                <a:extLst>
                  <a:ext uri="{0D108BD9-81ED-4DB2-BD59-A6C34878D82A}">
                    <a16:rowId xmlns:a16="http://schemas.microsoft.com/office/drawing/2014/main" val="3979819460"/>
                  </a:ext>
                </a:extLst>
              </a:tr>
              <a:tr h="0">
                <a:tc>
                  <a:txBody>
                    <a:bodyPr/>
                    <a:lstStyle/>
                    <a:p>
                      <a:r>
                        <a:rPr lang="en-US" sz="1050" dirty="0">
                          <a:solidFill>
                            <a:schemeClr val="tx2"/>
                          </a:solidFill>
                          <a:latin typeface="+mn-lt"/>
                        </a:rPr>
                        <a:t>Most</a:t>
                      </a:r>
                      <a:r>
                        <a:rPr lang="en-US" sz="1050" baseline="0" dirty="0">
                          <a:solidFill>
                            <a:schemeClr val="tx2"/>
                          </a:solidFill>
                          <a:latin typeface="+mn-lt"/>
                        </a:rPr>
                        <a:t> Common Languages Spoken</a:t>
                      </a:r>
                      <a:endParaRPr lang="en-US" sz="105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5EF"/>
                    </a:solidFill>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solidFill>
                            <a:schemeClr val="tx2"/>
                          </a:solidFill>
                          <a:latin typeface="+mn-lt"/>
                        </a:rPr>
                        <a:t>Albanian, English, Greek, Portuguese, French-Creole,</a:t>
                      </a:r>
                      <a:r>
                        <a:rPr lang="en-US" sz="1050" baseline="0" dirty="0">
                          <a:solidFill>
                            <a:schemeClr val="tx2"/>
                          </a:solidFill>
                          <a:latin typeface="+mn-lt"/>
                        </a:rPr>
                        <a:t> </a:t>
                      </a:r>
                      <a:r>
                        <a:rPr lang="en-US" sz="1050" dirty="0">
                          <a:solidFill>
                            <a:schemeClr val="tx2"/>
                          </a:solidFill>
                          <a:latin typeface="+mn-lt"/>
                        </a:rPr>
                        <a:t>Spanish</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5EF"/>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dirty="0">
                        <a:solidFill>
                          <a:schemeClr val="tx2"/>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5EF"/>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dirty="0">
                        <a:solidFill>
                          <a:schemeClr val="tx2"/>
                        </a:solidFill>
                        <a:latin typeface="+mn-lt"/>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5EF"/>
                    </a:solidFill>
                  </a:tcPr>
                </a:tc>
                <a:extLst>
                  <a:ext uri="{0D108BD9-81ED-4DB2-BD59-A6C34878D82A}">
                    <a16:rowId xmlns:a16="http://schemas.microsoft.com/office/drawing/2014/main" val="735282644"/>
                  </a:ext>
                </a:extLst>
              </a:tr>
            </a:tbl>
          </a:graphicData>
        </a:graphic>
      </p:graphicFrame>
      <p:graphicFrame>
        <p:nvGraphicFramePr>
          <p:cNvPr id="4" name="Table 3"/>
          <p:cNvGraphicFramePr>
            <a:graphicFrameLocks noGrp="1"/>
          </p:cNvGraphicFramePr>
          <p:nvPr/>
        </p:nvGraphicFramePr>
        <p:xfrm>
          <a:off x="133957" y="5904632"/>
          <a:ext cx="4216715" cy="396377"/>
        </p:xfrm>
        <a:graphic>
          <a:graphicData uri="http://schemas.openxmlformats.org/drawingml/2006/table">
            <a:tbl>
              <a:tblPr firstRow="1" bandRow="1">
                <a:tableStyleId>{5C22544A-7EE6-4342-B048-85BDC9FD1C3A}</a:tableStyleId>
              </a:tblPr>
              <a:tblGrid>
                <a:gridCol w="4216715">
                  <a:extLst>
                    <a:ext uri="{9D8B030D-6E8A-4147-A177-3AD203B41FA5}">
                      <a16:colId xmlns:a16="http://schemas.microsoft.com/office/drawing/2014/main" val="3218167221"/>
                    </a:ext>
                  </a:extLst>
                </a:gridCol>
              </a:tblGrid>
              <a:tr h="396377">
                <a:tc>
                  <a:txBody>
                    <a:bodyPr/>
                    <a:lstStyle/>
                    <a:p>
                      <a:pPr algn="ctr"/>
                      <a:r>
                        <a:rPr lang="en-US" sz="1050" b="1" dirty="0">
                          <a:solidFill>
                            <a:schemeClr val="tx2"/>
                          </a:solidFill>
                          <a:hlinkClick r:id="rId4"/>
                        </a:rPr>
                        <a:t>https://www.roslindale.org/</a:t>
                      </a:r>
                      <a:endParaRPr lang="en-US" sz="1050" b="1" dirty="0">
                        <a:solidFill>
                          <a:schemeClr val="tx2"/>
                        </a:solidFill>
                      </a:endParaRPr>
                    </a:p>
                  </a:txBody>
                  <a:tcPr anchor="ctr">
                    <a:solidFill>
                      <a:srgbClr val="DFE5EF"/>
                    </a:solidFill>
                  </a:tcPr>
                </a:tc>
                <a:extLst>
                  <a:ext uri="{0D108BD9-81ED-4DB2-BD59-A6C34878D82A}">
                    <a16:rowId xmlns:a16="http://schemas.microsoft.com/office/drawing/2014/main" val="1306625890"/>
                  </a:ext>
                </a:extLst>
              </a:tr>
            </a:tbl>
          </a:graphicData>
        </a:graphic>
      </p:graphicFrame>
      <p:pic>
        <p:nvPicPr>
          <p:cNvPr id="3" name="Picture 2"/>
          <p:cNvPicPr>
            <a:picLocks noChangeAspect="1"/>
          </p:cNvPicPr>
          <p:nvPr/>
        </p:nvPicPr>
        <p:blipFill>
          <a:blip r:embed="rId5"/>
          <a:stretch>
            <a:fillRect/>
          </a:stretch>
        </p:blipFill>
        <p:spPr>
          <a:xfrm>
            <a:off x="7219950" y="16455"/>
            <a:ext cx="1905000" cy="799101"/>
          </a:xfrm>
          <a:prstGeom prst="rect">
            <a:avLst/>
          </a:prstGeom>
        </p:spPr>
      </p:pic>
      <p:graphicFrame>
        <p:nvGraphicFramePr>
          <p:cNvPr id="24" name="Table 23"/>
          <p:cNvGraphicFramePr>
            <a:graphicFrameLocks noGrp="1"/>
          </p:cNvGraphicFramePr>
          <p:nvPr>
            <p:extLst/>
          </p:nvPr>
        </p:nvGraphicFramePr>
        <p:xfrm>
          <a:off x="4597094" y="1034415"/>
          <a:ext cx="4297747" cy="2634215"/>
        </p:xfrm>
        <a:graphic>
          <a:graphicData uri="http://schemas.openxmlformats.org/drawingml/2006/table">
            <a:tbl>
              <a:tblPr firstRow="1" bandRow="1">
                <a:tableStyleId>{5C22544A-7EE6-4342-B048-85BDC9FD1C3A}</a:tableStyleId>
              </a:tblPr>
              <a:tblGrid>
                <a:gridCol w="4297747">
                  <a:extLst>
                    <a:ext uri="{9D8B030D-6E8A-4147-A177-3AD203B41FA5}">
                      <a16:colId xmlns:a16="http://schemas.microsoft.com/office/drawing/2014/main" val="4170864087"/>
                    </a:ext>
                  </a:extLst>
                </a:gridCol>
              </a:tblGrid>
              <a:tr h="270510">
                <a:tc>
                  <a:txBody>
                    <a:bodyPr/>
                    <a:lstStyle/>
                    <a:p>
                      <a:pPr algn="ctr"/>
                      <a:r>
                        <a:rPr lang="en-US" sz="1400" b="0" dirty="0"/>
                        <a:t>Research Priority Topics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181110995"/>
                  </a:ext>
                </a:extLst>
              </a:tr>
              <a:tr h="2329415">
                <a:tc>
                  <a:txBody>
                    <a:bodyPr/>
                    <a:lstStyle/>
                    <a:p>
                      <a:pPr marL="171450" lvl="0" indent="-171450">
                        <a:spcBef>
                          <a:spcPts val="600"/>
                        </a:spcBef>
                        <a:buFont typeface="Arial" panose="020B0604020202020204" pitchFamily="34" charset="0"/>
                        <a:buChar char="•"/>
                      </a:pPr>
                      <a:r>
                        <a:rPr lang="en-US" sz="1200" b="1" kern="1200" dirty="0">
                          <a:solidFill>
                            <a:schemeClr val="tx2"/>
                          </a:solidFill>
                          <a:effectLst/>
                          <a:latin typeface="+mn-lt"/>
                          <a:ea typeface="+mn-ea"/>
                          <a:cs typeface="+mn-cs"/>
                        </a:rPr>
                        <a:t>Operations</a:t>
                      </a:r>
                      <a:r>
                        <a:rPr lang="en-US" sz="1200" b="0" kern="1200" dirty="0">
                          <a:solidFill>
                            <a:schemeClr val="tx2"/>
                          </a:solidFill>
                          <a:effectLst/>
                          <a:latin typeface="+mn-lt"/>
                          <a:ea typeface="+mn-ea"/>
                          <a:cs typeface="+mn-cs"/>
                        </a:rPr>
                        <a:t>: treatment cost analysis, wait-time reduction, medical equipment utilization analysis</a:t>
                      </a:r>
                    </a:p>
                    <a:p>
                      <a:pPr marL="171450" lvl="0" indent="-171450">
                        <a:spcBef>
                          <a:spcPts val="600"/>
                        </a:spcBef>
                        <a:buFont typeface="Arial" panose="020B0604020202020204" pitchFamily="34" charset="0"/>
                        <a:buChar char="•"/>
                      </a:pPr>
                      <a:r>
                        <a:rPr lang="en-US" sz="1200" b="1" kern="1200" dirty="0">
                          <a:solidFill>
                            <a:schemeClr val="tx2"/>
                          </a:solidFill>
                          <a:effectLst/>
                          <a:latin typeface="+mn-lt"/>
                          <a:ea typeface="+mn-ea"/>
                          <a:cs typeface="+mn-cs"/>
                        </a:rPr>
                        <a:t>Population Health</a:t>
                      </a:r>
                      <a:r>
                        <a:rPr lang="en-US" sz="1200" b="0" kern="1200" dirty="0">
                          <a:solidFill>
                            <a:schemeClr val="tx2"/>
                          </a:solidFill>
                          <a:effectLst/>
                          <a:latin typeface="+mn-lt"/>
                          <a:ea typeface="+mn-ea"/>
                          <a:cs typeface="+mn-cs"/>
                        </a:rPr>
                        <a:t>: diabetes (A1c), health equity (health access/affordability), needs assessment, cancer prevention, chronic conditions, hypertension, pediatric immunization, COVID-19  </a:t>
                      </a:r>
                    </a:p>
                    <a:p>
                      <a:pPr marL="171450" lvl="0" indent="-171450">
                        <a:spcBef>
                          <a:spcPts val="600"/>
                        </a:spcBef>
                        <a:buFont typeface="Arial" panose="020B0604020202020204" pitchFamily="34" charset="0"/>
                        <a:buChar char="•"/>
                      </a:pPr>
                      <a:r>
                        <a:rPr lang="en-US" sz="1200" b="1" kern="1200" dirty="0">
                          <a:solidFill>
                            <a:schemeClr val="tx2"/>
                          </a:solidFill>
                          <a:effectLst/>
                          <a:latin typeface="+mn-lt"/>
                          <a:ea typeface="+mn-ea"/>
                          <a:cs typeface="+mn-cs"/>
                        </a:rPr>
                        <a:t>Behavioral Health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5EF"/>
                    </a:solidFill>
                  </a:tcPr>
                </a:tc>
                <a:extLst>
                  <a:ext uri="{0D108BD9-81ED-4DB2-BD59-A6C34878D82A}">
                    <a16:rowId xmlns:a16="http://schemas.microsoft.com/office/drawing/2014/main" val="2777062517"/>
                  </a:ext>
                </a:extLst>
              </a:tr>
            </a:tbl>
          </a:graphicData>
        </a:graphic>
      </p:graphicFrame>
      <p:graphicFrame>
        <p:nvGraphicFramePr>
          <p:cNvPr id="25" name="Table 24"/>
          <p:cNvGraphicFramePr>
            <a:graphicFrameLocks noGrp="1"/>
          </p:cNvGraphicFramePr>
          <p:nvPr>
            <p:extLst/>
          </p:nvPr>
        </p:nvGraphicFramePr>
        <p:xfrm>
          <a:off x="4597094" y="3992740"/>
          <a:ext cx="4297747" cy="2308269"/>
        </p:xfrm>
        <a:graphic>
          <a:graphicData uri="http://schemas.openxmlformats.org/drawingml/2006/table">
            <a:tbl>
              <a:tblPr firstRow="1" bandRow="1">
                <a:tableStyleId>{5C22544A-7EE6-4342-B048-85BDC9FD1C3A}</a:tableStyleId>
              </a:tblPr>
              <a:tblGrid>
                <a:gridCol w="4297747">
                  <a:extLst>
                    <a:ext uri="{9D8B030D-6E8A-4147-A177-3AD203B41FA5}">
                      <a16:colId xmlns:a16="http://schemas.microsoft.com/office/drawing/2014/main" val="4170864087"/>
                    </a:ext>
                  </a:extLst>
                </a:gridCol>
              </a:tblGrid>
              <a:tr h="299816">
                <a:tc>
                  <a:txBody>
                    <a:bodyPr/>
                    <a:lstStyle/>
                    <a:p>
                      <a:pPr algn="ctr"/>
                      <a:r>
                        <a:rPr lang="en-US" sz="1400" b="0" dirty="0"/>
                        <a:t>Best Practices: Research Methodology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181110995"/>
                  </a:ext>
                </a:extLst>
              </a:tr>
              <a:tr h="2003469">
                <a:tc>
                  <a:txBody>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1" dirty="0">
                          <a:solidFill>
                            <a:schemeClr val="tx2"/>
                          </a:solidFill>
                        </a:rPr>
                        <a:t>Study methodologies: </a:t>
                      </a:r>
                      <a:r>
                        <a:rPr lang="en-US" sz="1200" dirty="0">
                          <a:solidFill>
                            <a:schemeClr val="tx2"/>
                          </a:solidFill>
                        </a:rPr>
                        <a:t>qualitative surveys, focus groups, 1:1 interviews, secondary data analysis (contracted out)</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1" dirty="0">
                          <a:solidFill>
                            <a:schemeClr val="tx2"/>
                          </a:solidFill>
                        </a:rPr>
                        <a:t>Workflow considerations: </a:t>
                      </a:r>
                      <a:r>
                        <a:rPr lang="en-US" sz="1200" dirty="0">
                          <a:solidFill>
                            <a:schemeClr val="tx2"/>
                          </a:solidFill>
                        </a:rPr>
                        <a:t>integrating SDOH into clinical practice, flowcharts, written-workflows (step-by-step/ if-then statements)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5EF"/>
                    </a:solidFill>
                  </a:tcPr>
                </a:tc>
                <a:extLst>
                  <a:ext uri="{0D108BD9-81ED-4DB2-BD59-A6C34878D82A}">
                    <a16:rowId xmlns:a16="http://schemas.microsoft.com/office/drawing/2014/main" val="2777062517"/>
                  </a:ext>
                </a:extLst>
              </a:tr>
            </a:tbl>
          </a:graphicData>
        </a:graphic>
      </p:graphicFrame>
    </p:spTree>
    <p:extLst>
      <p:ext uri="{BB962C8B-B14F-4D97-AF65-F5344CB8AC3E}">
        <p14:creationId xmlns:p14="http://schemas.microsoft.com/office/powerpoint/2010/main" val="2291568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730;p29">
            <a:extLst>
              <a:ext uri="{FF2B5EF4-FFF2-40B4-BE49-F238E27FC236}">
                <a16:creationId xmlns:a16="http://schemas.microsoft.com/office/drawing/2014/main" id="{74035F25-B210-6A44-9123-8C76E7E3E503}"/>
              </a:ext>
            </a:extLst>
          </p:cNvPr>
          <p:cNvGrpSpPr/>
          <p:nvPr/>
        </p:nvGrpSpPr>
        <p:grpSpPr>
          <a:xfrm>
            <a:off x="2470381" y="3515058"/>
            <a:ext cx="2054238" cy="2588095"/>
            <a:chOff x="4729206" y="2866217"/>
            <a:chExt cx="1821600" cy="1866300"/>
          </a:xfrm>
        </p:grpSpPr>
        <p:sp>
          <p:nvSpPr>
            <p:cNvPr id="10" name="Google Shape;731;p29">
              <a:extLst>
                <a:ext uri="{FF2B5EF4-FFF2-40B4-BE49-F238E27FC236}">
                  <a16:creationId xmlns:a16="http://schemas.microsoft.com/office/drawing/2014/main" id="{87B9C974-7E1D-5F49-95F7-96A97255F918}"/>
                </a:ext>
              </a:extLst>
            </p:cNvPr>
            <p:cNvSpPr/>
            <p:nvPr/>
          </p:nvSpPr>
          <p:spPr>
            <a:xfrm>
              <a:off x="4729206" y="2866217"/>
              <a:ext cx="1821600" cy="1866300"/>
            </a:xfrm>
            <a:prstGeom prst="rect">
              <a:avLst/>
            </a:prstGeom>
            <a:solidFill>
              <a:schemeClr val="accent1"/>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600" i="0" u="none" strike="noStrike" cap="none">
                <a:solidFill>
                  <a:srgbClr val="000000"/>
                </a:solidFill>
                <a:ea typeface="Quicksand"/>
                <a:cs typeface="Quicksand"/>
                <a:sym typeface="Quicksand"/>
              </a:endParaRPr>
            </a:p>
          </p:txBody>
        </p:sp>
        <p:grpSp>
          <p:nvGrpSpPr>
            <p:cNvPr id="11" name="Google Shape;732;p29">
              <a:extLst>
                <a:ext uri="{FF2B5EF4-FFF2-40B4-BE49-F238E27FC236}">
                  <a16:creationId xmlns:a16="http://schemas.microsoft.com/office/drawing/2014/main" id="{028AF17F-49E7-9048-A217-920221B4145B}"/>
                </a:ext>
              </a:extLst>
            </p:cNvPr>
            <p:cNvGrpSpPr/>
            <p:nvPr/>
          </p:nvGrpSpPr>
          <p:grpSpPr>
            <a:xfrm>
              <a:off x="4791660" y="2936790"/>
              <a:ext cx="1759129" cy="1589234"/>
              <a:chOff x="4744629" y="923990"/>
              <a:chExt cx="1759129" cy="1589234"/>
            </a:xfrm>
          </p:grpSpPr>
          <p:sp>
            <p:nvSpPr>
              <p:cNvPr id="12" name="Google Shape;733;p29">
                <a:extLst>
                  <a:ext uri="{FF2B5EF4-FFF2-40B4-BE49-F238E27FC236}">
                    <a16:creationId xmlns:a16="http://schemas.microsoft.com/office/drawing/2014/main" id="{CF87C240-20BE-3847-8518-6A37A2314935}"/>
                  </a:ext>
                </a:extLst>
              </p:cNvPr>
              <p:cNvSpPr txBox="1"/>
              <p:nvPr/>
            </p:nvSpPr>
            <p:spPr>
              <a:xfrm>
                <a:off x="4744629" y="923990"/>
                <a:ext cx="1660800" cy="312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600" b="1" dirty="0" smtClean="0">
                    <a:solidFill>
                      <a:schemeClr val="tx2"/>
                    </a:solidFill>
                    <a:ea typeface="Quicksand"/>
                    <a:cs typeface="Quicksand"/>
                    <a:sym typeface="Quicksand"/>
                  </a:rPr>
                  <a:t>Complete</a:t>
                </a:r>
                <a:r>
                  <a:rPr lang="en" sz="1600" b="1" i="0" u="none" strike="noStrike" cap="none" dirty="0" smtClean="0">
                    <a:solidFill>
                      <a:schemeClr val="tx2"/>
                    </a:solidFill>
                    <a:ea typeface="Quicksand"/>
                    <a:cs typeface="Quicksand"/>
                    <a:sym typeface="Quicksand"/>
                  </a:rPr>
                  <a:t> </a:t>
                </a:r>
                <a:r>
                  <a:rPr lang="en" sz="1600" b="1" dirty="0" smtClean="0">
                    <a:solidFill>
                      <a:schemeClr val="tx2"/>
                    </a:solidFill>
                    <a:ea typeface="Quicksand"/>
                    <a:cs typeface="Quicksand"/>
                    <a:sym typeface="Quicksand"/>
                  </a:rPr>
                  <a:t>Project Request Form</a:t>
                </a:r>
                <a:endParaRPr sz="1600" b="1" i="0" u="none" strike="noStrike" cap="none" dirty="0">
                  <a:solidFill>
                    <a:schemeClr val="tx2"/>
                  </a:solidFill>
                  <a:ea typeface="Quicksand"/>
                  <a:cs typeface="Quicksand"/>
                  <a:sym typeface="Quicksand"/>
                </a:endParaRPr>
              </a:p>
            </p:txBody>
          </p:sp>
          <p:sp>
            <p:nvSpPr>
              <p:cNvPr id="13" name="Google Shape;734;p29">
                <a:extLst>
                  <a:ext uri="{FF2B5EF4-FFF2-40B4-BE49-F238E27FC236}">
                    <a16:creationId xmlns:a16="http://schemas.microsoft.com/office/drawing/2014/main" id="{00F967DF-2517-4148-A73F-0EB25169E426}"/>
                  </a:ext>
                </a:extLst>
              </p:cNvPr>
              <p:cNvSpPr txBox="1"/>
              <p:nvPr/>
            </p:nvSpPr>
            <p:spPr>
              <a:xfrm>
                <a:off x="4760325" y="1302958"/>
                <a:ext cx="1743433" cy="1210266"/>
              </a:xfrm>
              <a:prstGeom prst="rect">
                <a:avLst/>
              </a:prstGeom>
              <a:solidFill>
                <a:schemeClr val="accent1"/>
              </a:solidFill>
              <a:ln>
                <a:noFill/>
              </a:ln>
            </p:spPr>
            <p:txBody>
              <a:bodyPr spcFirstLastPara="1" wrap="square" lIns="91425" tIns="91425" rIns="91425" bIns="91425" anchor="ctr" anchorCtr="0">
                <a:noAutofit/>
              </a:bodyPr>
              <a:lstStyle/>
              <a:p>
                <a:pPr marL="119063" marR="0" lvl="0" indent="-119063" algn="l" rtl="0">
                  <a:lnSpc>
                    <a:spcPct val="100000"/>
                  </a:lnSpc>
                  <a:spcBef>
                    <a:spcPts val="600"/>
                  </a:spcBef>
                  <a:spcAft>
                    <a:spcPts val="0"/>
                  </a:spcAft>
                  <a:buClr>
                    <a:srgbClr val="000000"/>
                  </a:buClr>
                  <a:buSzPts val="1100"/>
                  <a:buFont typeface="Arial" panose="020B0604020202020204" pitchFamily="34" charset="0"/>
                  <a:buChar char="•"/>
                </a:pPr>
                <a:r>
                  <a:rPr lang="en" sz="1400" i="0" u="none" strike="noStrike" cap="none" dirty="0" smtClean="0">
                    <a:solidFill>
                      <a:srgbClr val="000000"/>
                    </a:solidFill>
                    <a:ea typeface="Quicksand"/>
                    <a:cs typeface="Quicksand"/>
                    <a:sym typeface="Quicksand"/>
                  </a:rPr>
                  <a:t>Submit </a:t>
                </a:r>
                <a:r>
                  <a:rPr lang="en" sz="1400" i="0" u="none" strike="noStrike" cap="none" dirty="0">
                    <a:solidFill>
                      <a:srgbClr val="000000"/>
                    </a:solidFill>
                    <a:ea typeface="Quicksand"/>
                    <a:cs typeface="Quicksand"/>
                    <a:sym typeface="Quicksand"/>
                  </a:rPr>
                  <a:t>ASAP, at least 1 month prior to grant submission</a:t>
                </a:r>
                <a:endParaRPr sz="1400" i="0" u="none" strike="noStrike" cap="none" dirty="0">
                  <a:solidFill>
                    <a:srgbClr val="000000"/>
                  </a:solidFill>
                  <a:ea typeface="Quicksand"/>
                  <a:cs typeface="Quicksand"/>
                  <a:sym typeface="Quicksand"/>
                </a:endParaRPr>
              </a:p>
              <a:p>
                <a:pPr marL="119063" marR="0" lvl="0" indent="-119063" algn="l" rtl="0">
                  <a:lnSpc>
                    <a:spcPct val="100000"/>
                  </a:lnSpc>
                  <a:spcBef>
                    <a:spcPts val="0"/>
                  </a:spcBef>
                  <a:spcAft>
                    <a:spcPts val="0"/>
                  </a:spcAft>
                  <a:buClr>
                    <a:srgbClr val="000000"/>
                  </a:buClr>
                  <a:buSzPts val="1100"/>
                  <a:buFont typeface="Arial" panose="020B0604020202020204" pitchFamily="34" charset="0"/>
                  <a:buChar char="•"/>
                </a:pPr>
                <a:endParaRPr lang="en" sz="1400" i="0" u="none" strike="noStrike" cap="none" dirty="0" smtClean="0">
                  <a:solidFill>
                    <a:srgbClr val="000000"/>
                  </a:solidFill>
                  <a:ea typeface="Quicksand"/>
                  <a:cs typeface="Quicksand"/>
                  <a:sym typeface="Quicksand"/>
                </a:endParaRPr>
              </a:p>
              <a:p>
                <a:pPr marL="119063" marR="0" lvl="0" indent="-119063" algn="l" rtl="0">
                  <a:lnSpc>
                    <a:spcPct val="100000"/>
                  </a:lnSpc>
                  <a:spcBef>
                    <a:spcPts val="0"/>
                  </a:spcBef>
                  <a:spcAft>
                    <a:spcPts val="0"/>
                  </a:spcAft>
                  <a:buClr>
                    <a:srgbClr val="000000"/>
                  </a:buClr>
                  <a:buSzPts val="1100"/>
                  <a:buFont typeface="Arial" panose="020B0604020202020204" pitchFamily="34" charset="0"/>
                  <a:buChar char="•"/>
                </a:pPr>
                <a:r>
                  <a:rPr lang="en" sz="1400" i="0" u="none" strike="noStrike" cap="none" dirty="0" smtClean="0">
                    <a:solidFill>
                      <a:srgbClr val="000000"/>
                    </a:solidFill>
                    <a:ea typeface="Quicksand"/>
                    <a:cs typeface="Quicksand"/>
                    <a:sym typeface="Quicksand"/>
                  </a:rPr>
                  <a:t>Review </a:t>
                </a:r>
                <a:r>
                  <a:rPr lang="en" sz="1400" i="0" u="none" strike="noStrike" cap="none" dirty="0">
                    <a:solidFill>
                      <a:srgbClr val="000000"/>
                    </a:solidFill>
                    <a:ea typeface="Quicksand"/>
                    <a:cs typeface="Quicksand"/>
                    <a:sym typeface="Quicksand"/>
                  </a:rPr>
                  <a:t>guiding principles and rules of engagement</a:t>
                </a:r>
                <a:endParaRPr sz="1400" i="0" u="none" strike="noStrike" cap="none" dirty="0">
                  <a:solidFill>
                    <a:srgbClr val="000000"/>
                  </a:solidFill>
                  <a:ea typeface="Quicksand"/>
                  <a:cs typeface="Quicksand"/>
                  <a:sym typeface="Quicksand"/>
                </a:endParaRPr>
              </a:p>
            </p:txBody>
          </p:sp>
        </p:grpSp>
      </p:grpSp>
      <p:grpSp>
        <p:nvGrpSpPr>
          <p:cNvPr id="14" name="Google Shape;735;p29">
            <a:extLst>
              <a:ext uri="{FF2B5EF4-FFF2-40B4-BE49-F238E27FC236}">
                <a16:creationId xmlns:a16="http://schemas.microsoft.com/office/drawing/2014/main" id="{A4EB007F-8BDA-EB4C-826A-04F2396000D2}"/>
              </a:ext>
            </a:extLst>
          </p:cNvPr>
          <p:cNvGrpSpPr/>
          <p:nvPr/>
        </p:nvGrpSpPr>
        <p:grpSpPr>
          <a:xfrm>
            <a:off x="4705291" y="3923198"/>
            <a:ext cx="2054238" cy="2179974"/>
            <a:chOff x="2593203" y="3160684"/>
            <a:chExt cx="1821600" cy="1572000"/>
          </a:xfrm>
        </p:grpSpPr>
        <p:sp>
          <p:nvSpPr>
            <p:cNvPr id="15" name="Google Shape;736;p29">
              <a:extLst>
                <a:ext uri="{FF2B5EF4-FFF2-40B4-BE49-F238E27FC236}">
                  <a16:creationId xmlns:a16="http://schemas.microsoft.com/office/drawing/2014/main" id="{4826A1E7-23E1-FE42-BAF8-347AEF92CECB}"/>
                </a:ext>
              </a:extLst>
            </p:cNvPr>
            <p:cNvSpPr/>
            <p:nvPr/>
          </p:nvSpPr>
          <p:spPr>
            <a:xfrm>
              <a:off x="2593203" y="3160684"/>
              <a:ext cx="1821600" cy="1572000"/>
            </a:xfrm>
            <a:prstGeom prst="rect">
              <a:avLst/>
            </a:prstGeom>
            <a:solidFill>
              <a:schemeClr val="accent1"/>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600" i="0" u="none" strike="noStrike" cap="none">
                <a:solidFill>
                  <a:srgbClr val="000000"/>
                </a:solidFill>
                <a:ea typeface="Quicksand"/>
                <a:cs typeface="Quicksand"/>
                <a:sym typeface="Quicksand"/>
              </a:endParaRPr>
            </a:p>
          </p:txBody>
        </p:sp>
        <p:grpSp>
          <p:nvGrpSpPr>
            <p:cNvPr id="16" name="Google Shape;737;p29">
              <a:extLst>
                <a:ext uri="{FF2B5EF4-FFF2-40B4-BE49-F238E27FC236}">
                  <a16:creationId xmlns:a16="http://schemas.microsoft.com/office/drawing/2014/main" id="{5F4B0E93-1B02-2445-9DAA-C25051B3C917}"/>
                </a:ext>
              </a:extLst>
            </p:cNvPr>
            <p:cNvGrpSpPr/>
            <p:nvPr/>
          </p:nvGrpSpPr>
          <p:grpSpPr>
            <a:xfrm>
              <a:off x="2666643" y="3216829"/>
              <a:ext cx="1672248" cy="1309349"/>
              <a:chOff x="2724940" y="1056729"/>
              <a:chExt cx="1672248" cy="1309349"/>
            </a:xfrm>
          </p:grpSpPr>
          <p:sp>
            <p:nvSpPr>
              <p:cNvPr id="17" name="Google Shape;738;p29">
                <a:extLst>
                  <a:ext uri="{FF2B5EF4-FFF2-40B4-BE49-F238E27FC236}">
                    <a16:creationId xmlns:a16="http://schemas.microsoft.com/office/drawing/2014/main" id="{CCDB0D40-BD7E-C04A-850D-38E9BF0C4333}"/>
                  </a:ext>
                </a:extLst>
              </p:cNvPr>
              <p:cNvSpPr txBox="1"/>
              <p:nvPr/>
            </p:nvSpPr>
            <p:spPr>
              <a:xfrm>
                <a:off x="2724940" y="1056729"/>
                <a:ext cx="1665300" cy="312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600" b="1" i="0" u="none" strike="noStrike" cap="none" dirty="0" smtClean="0">
                    <a:solidFill>
                      <a:srgbClr val="369B9D"/>
                    </a:solidFill>
                    <a:ea typeface="Quicksand"/>
                    <a:cs typeface="Quicksand"/>
                    <a:sym typeface="Quicksand"/>
                  </a:rPr>
                  <a:t>Engagement with Health Center(s)</a:t>
                </a:r>
                <a:endParaRPr sz="1600" b="1" i="0" u="none" strike="noStrike" cap="none" dirty="0">
                  <a:solidFill>
                    <a:srgbClr val="369B9D"/>
                  </a:solidFill>
                  <a:ea typeface="Quicksand"/>
                  <a:cs typeface="Quicksand"/>
                  <a:sym typeface="Quicksand"/>
                </a:endParaRPr>
              </a:p>
            </p:txBody>
          </p:sp>
          <p:sp>
            <p:nvSpPr>
              <p:cNvPr id="18" name="Google Shape;739;p29">
                <a:extLst>
                  <a:ext uri="{FF2B5EF4-FFF2-40B4-BE49-F238E27FC236}">
                    <a16:creationId xmlns:a16="http://schemas.microsoft.com/office/drawing/2014/main" id="{5444C24A-E08E-C249-9165-6669378071B4}"/>
                  </a:ext>
                </a:extLst>
              </p:cNvPr>
              <p:cNvSpPr txBox="1"/>
              <p:nvPr/>
            </p:nvSpPr>
            <p:spPr>
              <a:xfrm>
                <a:off x="2727388" y="1657100"/>
                <a:ext cx="1669800" cy="70897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i="0" u="none" strike="noStrike" cap="none" dirty="0">
                  <a:solidFill>
                    <a:srgbClr val="000000"/>
                  </a:solidFill>
                  <a:ea typeface="Quicksand"/>
                  <a:cs typeface="Quicksand"/>
                  <a:sym typeface="Quicksand"/>
                </a:endParaRPr>
              </a:p>
            </p:txBody>
          </p:sp>
        </p:grpSp>
      </p:grpSp>
      <p:grpSp>
        <p:nvGrpSpPr>
          <p:cNvPr id="20" name="Google Shape;741;p29">
            <a:extLst>
              <a:ext uri="{FF2B5EF4-FFF2-40B4-BE49-F238E27FC236}">
                <a16:creationId xmlns:a16="http://schemas.microsoft.com/office/drawing/2014/main" id="{31D674C4-D1CF-A746-9936-02F5F5A21085}"/>
              </a:ext>
            </a:extLst>
          </p:cNvPr>
          <p:cNvGrpSpPr/>
          <p:nvPr/>
        </p:nvGrpSpPr>
        <p:grpSpPr>
          <a:xfrm>
            <a:off x="226780" y="3080140"/>
            <a:ext cx="2054239" cy="2997048"/>
            <a:chOff x="4951100" y="2571750"/>
            <a:chExt cx="1821601" cy="2161200"/>
          </a:xfrm>
        </p:grpSpPr>
        <p:sp>
          <p:nvSpPr>
            <p:cNvPr id="21" name="Google Shape;742;p29">
              <a:extLst>
                <a:ext uri="{FF2B5EF4-FFF2-40B4-BE49-F238E27FC236}">
                  <a16:creationId xmlns:a16="http://schemas.microsoft.com/office/drawing/2014/main" id="{A69DA3D7-5075-C340-ABCA-03E57E883419}"/>
                </a:ext>
              </a:extLst>
            </p:cNvPr>
            <p:cNvSpPr/>
            <p:nvPr/>
          </p:nvSpPr>
          <p:spPr>
            <a:xfrm>
              <a:off x="4951100" y="2571750"/>
              <a:ext cx="1821600" cy="2161200"/>
            </a:xfrm>
            <a:prstGeom prst="rect">
              <a:avLst/>
            </a:prstGeom>
            <a:solidFill>
              <a:schemeClr val="accent1"/>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i="0" u="none" strike="noStrike" cap="none">
                <a:solidFill>
                  <a:srgbClr val="000000"/>
                </a:solidFill>
                <a:ea typeface="Quicksand"/>
                <a:cs typeface="Quicksand"/>
                <a:sym typeface="Quicksand"/>
              </a:endParaRPr>
            </a:p>
          </p:txBody>
        </p:sp>
        <p:grpSp>
          <p:nvGrpSpPr>
            <p:cNvPr id="22" name="Google Shape;743;p29">
              <a:extLst>
                <a:ext uri="{FF2B5EF4-FFF2-40B4-BE49-F238E27FC236}">
                  <a16:creationId xmlns:a16="http://schemas.microsoft.com/office/drawing/2014/main" id="{6E61A920-9DDC-1541-9109-B2B93A55F9C8}"/>
                </a:ext>
              </a:extLst>
            </p:cNvPr>
            <p:cNvGrpSpPr/>
            <p:nvPr/>
          </p:nvGrpSpPr>
          <p:grpSpPr>
            <a:xfrm>
              <a:off x="5031488" y="2592813"/>
              <a:ext cx="1741213" cy="2016677"/>
              <a:chOff x="4874637" y="727038"/>
              <a:chExt cx="1741213" cy="2016677"/>
            </a:xfrm>
          </p:grpSpPr>
          <p:sp>
            <p:nvSpPr>
              <p:cNvPr id="23" name="Google Shape;744;p29">
                <a:extLst>
                  <a:ext uri="{FF2B5EF4-FFF2-40B4-BE49-F238E27FC236}">
                    <a16:creationId xmlns:a16="http://schemas.microsoft.com/office/drawing/2014/main" id="{4764BCAA-D55C-C640-8CDF-BFF9923AF0F8}"/>
                  </a:ext>
                </a:extLst>
              </p:cNvPr>
              <p:cNvSpPr txBox="1"/>
              <p:nvPr/>
            </p:nvSpPr>
            <p:spPr>
              <a:xfrm>
                <a:off x="4874661" y="727038"/>
                <a:ext cx="1660800" cy="599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600" b="1" i="0" u="none" strike="noStrike" cap="none" dirty="0">
                    <a:solidFill>
                      <a:srgbClr val="1D4099"/>
                    </a:solidFill>
                    <a:ea typeface="Quicksand"/>
                    <a:cs typeface="Quicksand"/>
                    <a:sym typeface="Quicksand"/>
                  </a:rPr>
                  <a:t>Identify potential Health Center partner(s)</a:t>
                </a:r>
                <a:endParaRPr sz="1600" b="1" i="0" u="none" strike="noStrike" cap="none" dirty="0">
                  <a:solidFill>
                    <a:srgbClr val="1D4099"/>
                  </a:solidFill>
                  <a:ea typeface="Quicksand"/>
                  <a:cs typeface="Quicksand"/>
                  <a:sym typeface="Quicksand"/>
                </a:endParaRPr>
              </a:p>
            </p:txBody>
          </p:sp>
          <p:sp>
            <p:nvSpPr>
              <p:cNvPr id="24" name="Google Shape;745;p29">
                <a:extLst>
                  <a:ext uri="{FF2B5EF4-FFF2-40B4-BE49-F238E27FC236}">
                    <a16:creationId xmlns:a16="http://schemas.microsoft.com/office/drawing/2014/main" id="{887BC5CB-0608-B34E-AD00-64BD428858BF}"/>
                  </a:ext>
                </a:extLst>
              </p:cNvPr>
              <p:cNvSpPr txBox="1"/>
              <p:nvPr/>
            </p:nvSpPr>
            <p:spPr>
              <a:xfrm>
                <a:off x="4874637" y="1469140"/>
                <a:ext cx="1741213" cy="127457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400" i="0" u="none" strike="noStrike" cap="none" dirty="0">
                    <a:solidFill>
                      <a:srgbClr val="000000"/>
                    </a:solidFill>
                    <a:ea typeface="Quicksand"/>
                    <a:cs typeface="Quicksand"/>
                    <a:sym typeface="Quicksand"/>
                  </a:rPr>
                  <a:t>Review Health Center Bios which </a:t>
                </a:r>
                <a:r>
                  <a:rPr lang="en" sz="1400" i="0" u="none" strike="noStrike" cap="none" dirty="0" smtClean="0">
                    <a:solidFill>
                      <a:srgbClr val="000000"/>
                    </a:solidFill>
                    <a:ea typeface="Quicksand"/>
                    <a:cs typeface="Quicksand"/>
                    <a:sym typeface="Quicksand"/>
                  </a:rPr>
                  <a:t>include: </a:t>
                </a:r>
                <a:endParaRPr sz="1400" i="0" u="none" strike="noStrike" cap="none" dirty="0">
                  <a:solidFill>
                    <a:srgbClr val="000000"/>
                  </a:solidFill>
                  <a:ea typeface="Quicksand"/>
                  <a:cs typeface="Quicksand"/>
                  <a:sym typeface="Quicksand"/>
                </a:endParaRPr>
              </a:p>
              <a:p>
                <a:pPr marL="173038" marR="0" lvl="0" indent="-173038" algn="l" rtl="0">
                  <a:lnSpc>
                    <a:spcPct val="100000"/>
                  </a:lnSpc>
                  <a:spcBef>
                    <a:spcPts val="600"/>
                  </a:spcBef>
                  <a:spcAft>
                    <a:spcPts val="0"/>
                  </a:spcAft>
                  <a:buClr>
                    <a:srgbClr val="000000"/>
                  </a:buClr>
                  <a:buSzPts val="1100"/>
                  <a:buFont typeface="Arial" panose="020B0604020202020204" pitchFamily="34" charset="0"/>
                  <a:buChar char="•"/>
                </a:pPr>
                <a:r>
                  <a:rPr lang="en" sz="1400" i="0" u="none" strike="noStrike" cap="none" dirty="0" smtClean="0">
                    <a:solidFill>
                      <a:srgbClr val="000000"/>
                    </a:solidFill>
                    <a:ea typeface="Quicksand"/>
                    <a:cs typeface="Quicksand"/>
                    <a:sym typeface="Quicksand"/>
                  </a:rPr>
                  <a:t>Research </a:t>
                </a:r>
                <a:r>
                  <a:rPr lang="en" sz="1400" i="0" u="none" strike="noStrike" cap="none" dirty="0">
                    <a:solidFill>
                      <a:srgbClr val="000000"/>
                    </a:solidFill>
                    <a:ea typeface="Quicksand"/>
                    <a:cs typeface="Quicksand"/>
                    <a:sym typeface="Quicksand"/>
                  </a:rPr>
                  <a:t>Liaison contact</a:t>
                </a:r>
                <a:endParaRPr sz="1400" i="0" u="none" strike="noStrike" cap="none" dirty="0">
                  <a:solidFill>
                    <a:srgbClr val="000000"/>
                  </a:solidFill>
                  <a:ea typeface="Quicksand"/>
                  <a:cs typeface="Quicksand"/>
                  <a:sym typeface="Quicksand"/>
                </a:endParaRPr>
              </a:p>
              <a:p>
                <a:pPr marL="173038" marR="0" lvl="0" indent="-173038" algn="l" rtl="0">
                  <a:lnSpc>
                    <a:spcPct val="100000"/>
                  </a:lnSpc>
                  <a:spcBef>
                    <a:spcPts val="0"/>
                  </a:spcBef>
                  <a:spcAft>
                    <a:spcPts val="0"/>
                  </a:spcAft>
                  <a:buClr>
                    <a:srgbClr val="000000"/>
                  </a:buClr>
                  <a:buSzPts val="1100"/>
                  <a:buFont typeface="Arial" panose="020B0604020202020204" pitchFamily="34" charset="0"/>
                  <a:buChar char="•"/>
                </a:pPr>
                <a:r>
                  <a:rPr lang="en" sz="1400" i="0" u="none" strike="noStrike" cap="none" dirty="0" smtClean="0">
                    <a:solidFill>
                      <a:srgbClr val="000000"/>
                    </a:solidFill>
                    <a:ea typeface="Quicksand"/>
                    <a:cs typeface="Quicksand"/>
                    <a:sym typeface="Quicksand"/>
                  </a:rPr>
                  <a:t>Clinic </a:t>
                </a:r>
                <a:r>
                  <a:rPr lang="en" sz="1400" dirty="0">
                    <a:solidFill>
                      <a:srgbClr val="000000"/>
                    </a:solidFill>
                    <a:ea typeface="Quicksand"/>
                    <a:cs typeface="Quicksand"/>
                    <a:sym typeface="Quicksand"/>
                  </a:rPr>
                  <a:t>I</a:t>
                </a:r>
                <a:r>
                  <a:rPr lang="en" sz="1400" i="0" u="none" strike="noStrike" cap="none" dirty="0" smtClean="0">
                    <a:solidFill>
                      <a:srgbClr val="000000"/>
                    </a:solidFill>
                    <a:ea typeface="Quicksand"/>
                    <a:cs typeface="Quicksand"/>
                    <a:sym typeface="Quicksand"/>
                  </a:rPr>
                  <a:t>nformation </a:t>
                </a:r>
                <a:r>
                  <a:rPr lang="en" sz="1400" i="0" u="none" strike="noStrike" cap="none" dirty="0">
                    <a:solidFill>
                      <a:srgbClr val="000000"/>
                    </a:solidFill>
                    <a:ea typeface="Quicksand"/>
                    <a:cs typeface="Quicksand"/>
                    <a:sym typeface="Quicksand"/>
                  </a:rPr>
                  <a:t>&amp; </a:t>
                </a:r>
                <a:r>
                  <a:rPr lang="en" sz="1400" i="0" u="none" strike="noStrike" cap="none" dirty="0" smtClean="0">
                    <a:solidFill>
                      <a:srgbClr val="000000"/>
                    </a:solidFill>
                    <a:ea typeface="Quicksand"/>
                    <a:cs typeface="Quicksand"/>
                    <a:sym typeface="Quicksand"/>
                  </a:rPr>
                  <a:t>Demographics</a:t>
                </a:r>
                <a:endParaRPr sz="1400" i="0" u="none" strike="noStrike" cap="none" dirty="0">
                  <a:solidFill>
                    <a:srgbClr val="000000"/>
                  </a:solidFill>
                  <a:ea typeface="Quicksand"/>
                  <a:cs typeface="Quicksand"/>
                  <a:sym typeface="Quicksand"/>
                </a:endParaRPr>
              </a:p>
              <a:p>
                <a:pPr marL="173038" marR="0" lvl="0" indent="-173038" algn="l" rtl="0">
                  <a:lnSpc>
                    <a:spcPct val="100000"/>
                  </a:lnSpc>
                  <a:spcBef>
                    <a:spcPts val="0"/>
                  </a:spcBef>
                  <a:spcAft>
                    <a:spcPts val="0"/>
                  </a:spcAft>
                  <a:buClr>
                    <a:srgbClr val="000000"/>
                  </a:buClr>
                  <a:buSzPts val="1100"/>
                  <a:buFont typeface="Arial" panose="020B0604020202020204" pitchFamily="34" charset="0"/>
                  <a:buChar char="•"/>
                </a:pPr>
                <a:r>
                  <a:rPr lang="en" sz="1400" i="0" u="none" strike="noStrike" cap="none" dirty="0" smtClean="0">
                    <a:solidFill>
                      <a:srgbClr val="000000"/>
                    </a:solidFill>
                    <a:ea typeface="Quicksand"/>
                    <a:cs typeface="Quicksand"/>
                    <a:sym typeface="Quicksand"/>
                  </a:rPr>
                  <a:t>Research </a:t>
                </a:r>
                <a:r>
                  <a:rPr lang="en" sz="1400" dirty="0" smtClean="0">
                    <a:solidFill>
                      <a:srgbClr val="000000"/>
                    </a:solidFill>
                    <a:ea typeface="Quicksand"/>
                    <a:cs typeface="Quicksand"/>
                    <a:sym typeface="Quicksand"/>
                  </a:rPr>
                  <a:t>Priorities</a:t>
                </a:r>
                <a:r>
                  <a:rPr lang="en" sz="1400" i="0" u="none" strike="noStrike" cap="none" dirty="0" smtClean="0">
                    <a:solidFill>
                      <a:srgbClr val="000000"/>
                    </a:solidFill>
                    <a:ea typeface="Quicksand"/>
                    <a:cs typeface="Quicksand"/>
                    <a:sym typeface="Quicksand"/>
                  </a:rPr>
                  <a:t> </a:t>
                </a:r>
                <a:r>
                  <a:rPr lang="en" sz="1400" i="0" u="none" strike="noStrike" cap="none" dirty="0">
                    <a:solidFill>
                      <a:srgbClr val="000000"/>
                    </a:solidFill>
                    <a:ea typeface="Quicksand"/>
                    <a:cs typeface="Quicksand"/>
                    <a:sym typeface="Quicksand"/>
                  </a:rPr>
                  <a:t>&amp; </a:t>
                </a:r>
                <a:r>
                  <a:rPr lang="en" sz="1400" i="0" u="none" strike="noStrike" cap="none" dirty="0" smtClean="0">
                    <a:solidFill>
                      <a:srgbClr val="000000"/>
                    </a:solidFill>
                    <a:ea typeface="Quicksand"/>
                    <a:cs typeface="Quicksand"/>
                    <a:sym typeface="Quicksand"/>
                  </a:rPr>
                  <a:t>Methodology </a:t>
                </a:r>
                <a:endParaRPr sz="1400" i="0" u="none" strike="noStrike" cap="none" dirty="0">
                  <a:solidFill>
                    <a:srgbClr val="000000"/>
                  </a:solidFill>
                  <a:ea typeface="Quicksand"/>
                  <a:cs typeface="Quicksand"/>
                  <a:sym typeface="Quicksand"/>
                </a:endParaRPr>
              </a:p>
            </p:txBody>
          </p:sp>
        </p:grpSp>
      </p:grpSp>
      <p:grpSp>
        <p:nvGrpSpPr>
          <p:cNvPr id="26" name="Google Shape;747;p29">
            <a:extLst>
              <a:ext uri="{FF2B5EF4-FFF2-40B4-BE49-F238E27FC236}">
                <a16:creationId xmlns:a16="http://schemas.microsoft.com/office/drawing/2014/main" id="{5C63C27B-5D38-A042-8D6F-57256AD4889E}"/>
              </a:ext>
            </a:extLst>
          </p:cNvPr>
          <p:cNvGrpSpPr/>
          <p:nvPr/>
        </p:nvGrpSpPr>
        <p:grpSpPr>
          <a:xfrm>
            <a:off x="6940188" y="4305335"/>
            <a:ext cx="2054238" cy="1771853"/>
            <a:chOff x="457200" y="3455152"/>
            <a:chExt cx="1821600" cy="1277700"/>
          </a:xfrm>
        </p:grpSpPr>
        <p:sp>
          <p:nvSpPr>
            <p:cNvPr id="27" name="Google Shape;748;p29">
              <a:extLst>
                <a:ext uri="{FF2B5EF4-FFF2-40B4-BE49-F238E27FC236}">
                  <a16:creationId xmlns:a16="http://schemas.microsoft.com/office/drawing/2014/main" id="{D227E849-750D-6141-9EAD-D583C5259FE9}"/>
                </a:ext>
              </a:extLst>
            </p:cNvPr>
            <p:cNvSpPr/>
            <p:nvPr/>
          </p:nvSpPr>
          <p:spPr>
            <a:xfrm>
              <a:off x="457200" y="3455152"/>
              <a:ext cx="1821600" cy="1277700"/>
            </a:xfrm>
            <a:prstGeom prst="rect">
              <a:avLst/>
            </a:prstGeom>
            <a:solidFill>
              <a:schemeClr val="accent1"/>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i="0" u="none" strike="noStrike" cap="none">
                <a:solidFill>
                  <a:srgbClr val="000000"/>
                </a:solidFill>
                <a:ea typeface="Quicksand"/>
                <a:cs typeface="Quicksand"/>
                <a:sym typeface="Quicksand"/>
              </a:endParaRPr>
            </a:p>
          </p:txBody>
        </p:sp>
        <p:sp>
          <p:nvSpPr>
            <p:cNvPr id="29" name="Google Shape;750;p29">
              <a:extLst>
                <a:ext uri="{FF2B5EF4-FFF2-40B4-BE49-F238E27FC236}">
                  <a16:creationId xmlns:a16="http://schemas.microsoft.com/office/drawing/2014/main" id="{7C45D1CC-B525-A749-8CB8-921E717D4DB3}"/>
                </a:ext>
              </a:extLst>
            </p:cNvPr>
            <p:cNvSpPr txBox="1"/>
            <p:nvPr/>
          </p:nvSpPr>
          <p:spPr>
            <a:xfrm>
              <a:off x="533108" y="3488238"/>
              <a:ext cx="1669800" cy="312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600" b="1" i="0" u="none" strike="noStrike" cap="none" dirty="0" smtClean="0">
                  <a:solidFill>
                    <a:srgbClr val="0070C0"/>
                  </a:solidFill>
                  <a:ea typeface="Quicksand"/>
                  <a:cs typeface="Quicksand"/>
                  <a:sym typeface="Quicksand"/>
                </a:rPr>
                <a:t>IRB Approval</a:t>
              </a:r>
              <a:endParaRPr sz="1600" b="1" i="0" u="none" strike="noStrike" cap="none" dirty="0">
                <a:solidFill>
                  <a:srgbClr val="0070C0"/>
                </a:solidFill>
                <a:ea typeface="Quicksand"/>
                <a:cs typeface="Quicksand"/>
                <a:sym typeface="Quicksand"/>
              </a:endParaRPr>
            </a:p>
          </p:txBody>
        </p:sp>
      </p:grpSp>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6" name="think-cell Slide" r:id="rId5" imgW="473" imgH="473" progId="TCLayout.ActiveDocument.1">
                  <p:embed/>
                </p:oleObj>
              </mc:Choice>
              <mc:Fallback>
                <p:oleObj name="think-cell Slide" r:id="rId5" imgW="473" imgH="473"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121489" y="117860"/>
            <a:ext cx="8683071" cy="596830"/>
          </a:xfrm>
        </p:spPr>
        <p:txBody>
          <a:bodyPr vert="horz"/>
          <a:lstStyle/>
          <a:p>
            <a:r>
              <a:rPr lang="en-US" dirty="0">
                <a:latin typeface="+mn-lt"/>
              </a:rPr>
              <a:t>Steps </a:t>
            </a:r>
            <a:r>
              <a:rPr lang="en-US" dirty="0" smtClean="0">
                <a:latin typeface="+mn-lt"/>
              </a:rPr>
              <a:t>at a Glance for </a:t>
            </a:r>
            <a:r>
              <a:rPr lang="en-US" dirty="0">
                <a:latin typeface="+mn-lt"/>
              </a:rPr>
              <a:t>Partnering with Health Centers in Research Projects </a:t>
            </a:r>
          </a:p>
        </p:txBody>
      </p:sp>
      <p:sp>
        <p:nvSpPr>
          <p:cNvPr id="7" name="Google Shape;728;p29">
            <a:extLst>
              <a:ext uri="{FF2B5EF4-FFF2-40B4-BE49-F238E27FC236}">
                <a16:creationId xmlns:a16="http://schemas.microsoft.com/office/drawing/2014/main" id="{D7EBF95C-B6D5-CB41-8FA6-37BC1747A2FD}"/>
              </a:ext>
            </a:extLst>
          </p:cNvPr>
          <p:cNvSpPr/>
          <p:nvPr/>
        </p:nvSpPr>
        <p:spPr>
          <a:xfrm>
            <a:off x="4687607" y="3312800"/>
            <a:ext cx="2054238" cy="444731"/>
          </a:xfrm>
          <a:prstGeom prst="roundRect">
            <a:avLst>
              <a:gd name="adj" fmla="val 50000"/>
            </a:avLst>
          </a:prstGeom>
          <a:solidFill>
            <a:srgbClr val="369B9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0" u="none" strike="noStrike" cap="none" dirty="0">
                <a:solidFill>
                  <a:srgbClr val="FFFFFF"/>
                </a:solidFill>
                <a:ea typeface="Quicksand"/>
                <a:cs typeface="Quicksand"/>
                <a:sym typeface="Quicksand"/>
              </a:rPr>
              <a:t>Step </a:t>
            </a:r>
            <a:r>
              <a:rPr lang="en" sz="1700" b="1" i="0" u="none" strike="noStrike" cap="none" dirty="0" smtClean="0">
                <a:solidFill>
                  <a:srgbClr val="FFFFFF"/>
                </a:solidFill>
                <a:ea typeface="Quicksand"/>
                <a:cs typeface="Quicksand"/>
                <a:sym typeface="Quicksand"/>
              </a:rPr>
              <a:t>3</a:t>
            </a:r>
            <a:endParaRPr sz="1700" b="1" i="0" u="none" strike="noStrike" cap="none" dirty="0">
              <a:solidFill>
                <a:srgbClr val="FFFFFF"/>
              </a:solidFill>
              <a:ea typeface="Quicksand"/>
              <a:cs typeface="Quicksand"/>
              <a:sym typeface="Quicksand"/>
            </a:endParaRPr>
          </a:p>
        </p:txBody>
      </p:sp>
      <p:sp>
        <p:nvSpPr>
          <p:cNvPr id="8" name="Google Shape;729;p29">
            <a:extLst>
              <a:ext uri="{FF2B5EF4-FFF2-40B4-BE49-F238E27FC236}">
                <a16:creationId xmlns:a16="http://schemas.microsoft.com/office/drawing/2014/main" id="{F99C2481-41D5-D340-97D1-713FC61B28DB}"/>
              </a:ext>
            </a:extLst>
          </p:cNvPr>
          <p:cNvSpPr/>
          <p:nvPr/>
        </p:nvSpPr>
        <p:spPr>
          <a:xfrm>
            <a:off x="2450143" y="2918286"/>
            <a:ext cx="2054238" cy="444731"/>
          </a:xfrm>
          <a:prstGeom prst="roundRect">
            <a:avLst>
              <a:gd name="adj" fmla="val 50000"/>
            </a:avLst>
          </a:prstGeom>
          <a:solidFill>
            <a:schemeClr val="accent1">
              <a:lumMod val="25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0" u="none" strike="noStrike" cap="none" dirty="0">
                <a:solidFill>
                  <a:srgbClr val="FFFFFF"/>
                </a:solidFill>
                <a:ea typeface="Quicksand"/>
                <a:cs typeface="Quicksand"/>
                <a:sym typeface="Quicksand"/>
              </a:rPr>
              <a:t>Step </a:t>
            </a:r>
            <a:r>
              <a:rPr lang="en" sz="1700" b="1" i="0" u="none" strike="noStrike" cap="none" dirty="0" smtClean="0">
                <a:solidFill>
                  <a:srgbClr val="FFFFFF"/>
                </a:solidFill>
                <a:ea typeface="Quicksand"/>
                <a:cs typeface="Quicksand"/>
                <a:sym typeface="Quicksand"/>
              </a:rPr>
              <a:t>2</a:t>
            </a:r>
            <a:endParaRPr sz="1700" b="1" i="0" u="none" strike="noStrike" cap="none" dirty="0">
              <a:solidFill>
                <a:srgbClr val="FFFFFF"/>
              </a:solidFill>
              <a:ea typeface="Quicksand"/>
              <a:cs typeface="Quicksand"/>
              <a:sym typeface="Quicksand"/>
            </a:endParaRPr>
          </a:p>
        </p:txBody>
      </p:sp>
      <p:sp>
        <p:nvSpPr>
          <p:cNvPr id="19" name="Google Shape;740;p29">
            <a:extLst>
              <a:ext uri="{FF2B5EF4-FFF2-40B4-BE49-F238E27FC236}">
                <a16:creationId xmlns:a16="http://schemas.microsoft.com/office/drawing/2014/main" id="{FC5DE186-B972-4841-9E50-E992706B04B4}"/>
              </a:ext>
            </a:extLst>
          </p:cNvPr>
          <p:cNvSpPr/>
          <p:nvPr/>
        </p:nvSpPr>
        <p:spPr>
          <a:xfrm>
            <a:off x="226780" y="2459547"/>
            <a:ext cx="2054238" cy="444731"/>
          </a:xfrm>
          <a:prstGeom prst="roundRect">
            <a:avLst>
              <a:gd name="adj" fmla="val 50000"/>
            </a:avLst>
          </a:prstGeom>
          <a:solidFill>
            <a:srgbClr val="1D409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0" u="none" strike="noStrike" cap="none">
                <a:solidFill>
                  <a:srgbClr val="FFFFFF"/>
                </a:solidFill>
                <a:ea typeface="Quicksand"/>
                <a:cs typeface="Quicksand"/>
                <a:sym typeface="Quicksand"/>
              </a:rPr>
              <a:t>Step 1</a:t>
            </a:r>
            <a:endParaRPr sz="1700" b="1" i="0" u="none" strike="noStrike" cap="none">
              <a:solidFill>
                <a:srgbClr val="FFFFFF"/>
              </a:solidFill>
              <a:ea typeface="Quicksand"/>
              <a:cs typeface="Quicksand"/>
              <a:sym typeface="Quicksand"/>
            </a:endParaRPr>
          </a:p>
        </p:txBody>
      </p:sp>
      <p:sp>
        <p:nvSpPr>
          <p:cNvPr id="25" name="Google Shape;746;p29">
            <a:extLst>
              <a:ext uri="{FF2B5EF4-FFF2-40B4-BE49-F238E27FC236}">
                <a16:creationId xmlns:a16="http://schemas.microsoft.com/office/drawing/2014/main" id="{3D8E6FDF-9F32-3245-847F-F053CEBA8E14}"/>
              </a:ext>
            </a:extLst>
          </p:cNvPr>
          <p:cNvSpPr/>
          <p:nvPr/>
        </p:nvSpPr>
        <p:spPr>
          <a:xfrm>
            <a:off x="6904833" y="3731402"/>
            <a:ext cx="2054238" cy="444731"/>
          </a:xfrm>
          <a:prstGeom prst="roundRect">
            <a:avLst>
              <a:gd name="adj" fmla="val 50000"/>
            </a:avLst>
          </a:prstGeom>
          <a:solidFill>
            <a:srgbClr val="0070C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0" u="none" strike="noStrike" cap="none" dirty="0">
                <a:solidFill>
                  <a:srgbClr val="FFFFFF"/>
                </a:solidFill>
                <a:ea typeface="Quicksand"/>
                <a:cs typeface="Quicksand"/>
                <a:sym typeface="Quicksand"/>
              </a:rPr>
              <a:t>Step </a:t>
            </a:r>
            <a:r>
              <a:rPr lang="en" sz="1700" b="1" i="0" u="none" strike="noStrike" cap="none" dirty="0" smtClean="0">
                <a:solidFill>
                  <a:srgbClr val="FFFFFF"/>
                </a:solidFill>
                <a:ea typeface="Quicksand"/>
                <a:cs typeface="Quicksand"/>
                <a:sym typeface="Quicksand"/>
              </a:rPr>
              <a:t>4</a:t>
            </a:r>
            <a:endParaRPr sz="1700" b="1" i="0" u="none" strike="noStrike" cap="none" dirty="0">
              <a:solidFill>
                <a:srgbClr val="FFFFFF"/>
              </a:solidFill>
              <a:ea typeface="Quicksand"/>
              <a:cs typeface="Quicksand"/>
              <a:sym typeface="Quicksand"/>
            </a:endParaRPr>
          </a:p>
        </p:txBody>
      </p:sp>
      <p:sp>
        <p:nvSpPr>
          <p:cNvPr id="31" name="Google Shape;752;p29">
            <a:extLst>
              <a:ext uri="{FF2B5EF4-FFF2-40B4-BE49-F238E27FC236}">
                <a16:creationId xmlns:a16="http://schemas.microsoft.com/office/drawing/2014/main" id="{337F036A-D6A6-0145-9534-5F31DA865D2F}"/>
              </a:ext>
            </a:extLst>
          </p:cNvPr>
          <p:cNvSpPr/>
          <p:nvPr/>
        </p:nvSpPr>
        <p:spPr>
          <a:xfrm>
            <a:off x="1526696" y="1636609"/>
            <a:ext cx="1815051" cy="2231977"/>
          </a:xfrm>
          <a:prstGeom prst="arc">
            <a:avLst>
              <a:gd name="adj1" fmla="val 12556311"/>
              <a:gd name="adj2" fmla="val 299328"/>
            </a:avLst>
          </a:prstGeom>
          <a:noFill/>
          <a:ln w="9525" cap="flat" cmpd="sng">
            <a:solidFill>
              <a:srgbClr val="000000"/>
            </a:solidFill>
            <a:prstDash val="dash"/>
            <a:round/>
            <a:headEnd type="none" w="sm" len="sm"/>
            <a:tailEnd type="triangl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ea typeface="Arial"/>
              <a:cs typeface="Arial"/>
              <a:sym typeface="Arial"/>
            </a:endParaRPr>
          </a:p>
        </p:txBody>
      </p:sp>
      <p:sp>
        <p:nvSpPr>
          <p:cNvPr id="32" name="Google Shape;753;p29">
            <a:extLst>
              <a:ext uri="{FF2B5EF4-FFF2-40B4-BE49-F238E27FC236}">
                <a16:creationId xmlns:a16="http://schemas.microsoft.com/office/drawing/2014/main" id="{1A239D3E-6766-E548-9A37-54112B62B93A}"/>
              </a:ext>
            </a:extLst>
          </p:cNvPr>
          <p:cNvSpPr/>
          <p:nvPr/>
        </p:nvSpPr>
        <p:spPr>
          <a:xfrm>
            <a:off x="3826446" y="2073358"/>
            <a:ext cx="1815051" cy="2231977"/>
          </a:xfrm>
          <a:prstGeom prst="arc">
            <a:avLst>
              <a:gd name="adj1" fmla="val 12556311"/>
              <a:gd name="adj2" fmla="val 299328"/>
            </a:avLst>
          </a:prstGeom>
          <a:noFill/>
          <a:ln w="9525" cap="flat" cmpd="sng">
            <a:solidFill>
              <a:srgbClr val="000000"/>
            </a:solidFill>
            <a:prstDash val="dash"/>
            <a:round/>
            <a:headEnd type="none" w="sm" len="sm"/>
            <a:tailEnd type="triangl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ea typeface="Arial"/>
              <a:cs typeface="Arial"/>
              <a:sym typeface="Arial"/>
            </a:endParaRPr>
          </a:p>
        </p:txBody>
      </p:sp>
      <p:sp>
        <p:nvSpPr>
          <p:cNvPr id="33" name="Google Shape;754;p29">
            <a:extLst>
              <a:ext uri="{FF2B5EF4-FFF2-40B4-BE49-F238E27FC236}">
                <a16:creationId xmlns:a16="http://schemas.microsoft.com/office/drawing/2014/main" id="{ADF00387-5DF1-1F46-B76E-99458FC83249}"/>
              </a:ext>
            </a:extLst>
          </p:cNvPr>
          <p:cNvSpPr/>
          <p:nvPr/>
        </p:nvSpPr>
        <p:spPr>
          <a:xfrm>
            <a:off x="6162859" y="2518812"/>
            <a:ext cx="1815051" cy="2231977"/>
          </a:xfrm>
          <a:prstGeom prst="arc">
            <a:avLst>
              <a:gd name="adj1" fmla="val 12556311"/>
              <a:gd name="adj2" fmla="val 299328"/>
            </a:avLst>
          </a:prstGeom>
          <a:noFill/>
          <a:ln w="9525" cap="flat" cmpd="sng">
            <a:solidFill>
              <a:srgbClr val="000000"/>
            </a:solidFill>
            <a:prstDash val="dash"/>
            <a:round/>
            <a:headEnd type="none" w="sm" len="sm"/>
            <a:tailEnd type="triangl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ea typeface="Arial"/>
              <a:cs typeface="Arial"/>
              <a:sym typeface="Arial"/>
            </a:endParaRPr>
          </a:p>
        </p:txBody>
      </p:sp>
      <p:sp>
        <p:nvSpPr>
          <p:cNvPr id="6" name="Rectangle 5"/>
          <p:cNvSpPr/>
          <p:nvPr/>
        </p:nvSpPr>
        <p:spPr>
          <a:xfrm>
            <a:off x="4753304" y="4511583"/>
            <a:ext cx="1912783" cy="1384995"/>
          </a:xfrm>
          <a:prstGeom prst="rect">
            <a:avLst/>
          </a:prstGeom>
        </p:spPr>
        <p:txBody>
          <a:bodyPr wrap="square">
            <a:spAutoFit/>
          </a:bodyPr>
          <a:lstStyle/>
          <a:p>
            <a:r>
              <a:rPr lang="en-US" sz="1400" dirty="0" smtClean="0"/>
              <a:t>Health Center(s) with determine interest and discussions will </a:t>
            </a:r>
            <a:r>
              <a:rPr lang="en-US" sz="1400" dirty="0"/>
              <a:t>take place to establish specifics of the </a:t>
            </a:r>
            <a:r>
              <a:rPr lang="en-US" sz="1400" dirty="0" smtClean="0"/>
              <a:t>partnership.</a:t>
            </a:r>
            <a:endParaRPr lang="en-US" sz="1400" dirty="0"/>
          </a:p>
        </p:txBody>
      </p:sp>
      <p:sp>
        <p:nvSpPr>
          <p:cNvPr id="34" name="Rectangle 33"/>
          <p:cNvSpPr/>
          <p:nvPr/>
        </p:nvSpPr>
        <p:spPr>
          <a:xfrm>
            <a:off x="7046288" y="4750789"/>
            <a:ext cx="1912783" cy="1169551"/>
          </a:xfrm>
          <a:prstGeom prst="rect">
            <a:avLst/>
          </a:prstGeom>
        </p:spPr>
        <p:txBody>
          <a:bodyPr wrap="square">
            <a:spAutoFit/>
          </a:bodyPr>
          <a:lstStyle/>
          <a:p>
            <a:r>
              <a:rPr lang="en-US" sz="1400" dirty="0" smtClean="0"/>
              <a:t>Health Center(s) will provide the IRB approval letter to be uploaded into the INSPR application.</a:t>
            </a:r>
            <a:endParaRPr lang="en-US" sz="1400" dirty="0"/>
          </a:p>
        </p:txBody>
      </p:sp>
      <p:grpSp>
        <p:nvGrpSpPr>
          <p:cNvPr id="35" name="Google Shape;747;p29">
            <a:extLst>
              <a:ext uri="{FF2B5EF4-FFF2-40B4-BE49-F238E27FC236}">
                <a16:creationId xmlns:a16="http://schemas.microsoft.com/office/drawing/2014/main" id="{5C63C27B-5D38-A042-8D6F-57256AD4889E}"/>
              </a:ext>
            </a:extLst>
          </p:cNvPr>
          <p:cNvGrpSpPr/>
          <p:nvPr/>
        </p:nvGrpSpPr>
        <p:grpSpPr>
          <a:xfrm>
            <a:off x="5870121" y="939285"/>
            <a:ext cx="3124305" cy="1179792"/>
            <a:chOff x="457200" y="3455153"/>
            <a:chExt cx="1821600" cy="1066171"/>
          </a:xfrm>
        </p:grpSpPr>
        <p:sp>
          <p:nvSpPr>
            <p:cNvPr id="36" name="Google Shape;748;p29">
              <a:extLst>
                <a:ext uri="{FF2B5EF4-FFF2-40B4-BE49-F238E27FC236}">
                  <a16:creationId xmlns:a16="http://schemas.microsoft.com/office/drawing/2014/main" id="{D227E849-750D-6141-9EAD-D583C5259FE9}"/>
                </a:ext>
              </a:extLst>
            </p:cNvPr>
            <p:cNvSpPr/>
            <p:nvPr/>
          </p:nvSpPr>
          <p:spPr>
            <a:xfrm>
              <a:off x="457200" y="3455153"/>
              <a:ext cx="1821600" cy="1066171"/>
            </a:xfrm>
            <a:prstGeom prst="rect">
              <a:avLst/>
            </a:prstGeom>
            <a:solidFill>
              <a:schemeClr val="accent1"/>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i="0" u="none" strike="noStrike" cap="none">
                <a:solidFill>
                  <a:srgbClr val="000000"/>
                </a:solidFill>
                <a:ea typeface="Quicksand"/>
                <a:cs typeface="Quicksand"/>
                <a:sym typeface="Quicksand"/>
              </a:endParaRPr>
            </a:p>
          </p:txBody>
        </p:sp>
        <p:sp>
          <p:nvSpPr>
            <p:cNvPr id="37" name="Google Shape;750;p29">
              <a:extLst>
                <a:ext uri="{FF2B5EF4-FFF2-40B4-BE49-F238E27FC236}">
                  <a16:creationId xmlns:a16="http://schemas.microsoft.com/office/drawing/2014/main" id="{7C45D1CC-B525-A749-8CB8-921E717D4DB3}"/>
                </a:ext>
              </a:extLst>
            </p:cNvPr>
            <p:cNvSpPr txBox="1"/>
            <p:nvPr/>
          </p:nvSpPr>
          <p:spPr>
            <a:xfrm>
              <a:off x="480021" y="3533004"/>
              <a:ext cx="1100020" cy="90794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600" b="1" i="0" u="none" strike="noStrike" cap="none" dirty="0">
                  <a:solidFill>
                    <a:srgbClr val="0070C0"/>
                  </a:solidFill>
                  <a:ea typeface="Quicksand"/>
                  <a:cs typeface="Quicksand"/>
                  <a:sym typeface="Quicksand"/>
                </a:rPr>
                <a:t>Scan </a:t>
              </a:r>
              <a:r>
                <a:rPr lang="en" sz="1600" b="1" i="0" u="none" strike="noStrike" cap="none" dirty="0" smtClean="0">
                  <a:solidFill>
                    <a:srgbClr val="0070C0"/>
                  </a:solidFill>
                  <a:ea typeface="Quicksand"/>
                  <a:cs typeface="Quicksand"/>
                  <a:sym typeface="Quicksand"/>
                </a:rPr>
                <a:t>now to view the Project Request Form</a:t>
              </a:r>
              <a:endParaRPr sz="1600" b="1" i="0" u="none" strike="noStrike" cap="none" dirty="0">
                <a:solidFill>
                  <a:srgbClr val="0070C0"/>
                </a:solidFill>
                <a:ea typeface="Quicksand"/>
                <a:cs typeface="Quicksand"/>
                <a:sym typeface="Quicksand"/>
              </a:endParaRPr>
            </a:p>
          </p:txBody>
        </p:sp>
      </p:grpSp>
      <p:pic>
        <p:nvPicPr>
          <p:cNvPr id="3" name="Picture 2"/>
          <p:cNvPicPr>
            <a:picLocks noChangeAspect="1"/>
          </p:cNvPicPr>
          <p:nvPr/>
        </p:nvPicPr>
        <p:blipFill>
          <a:blip r:embed="rId7"/>
          <a:stretch>
            <a:fillRect/>
          </a:stretch>
        </p:blipFill>
        <p:spPr>
          <a:xfrm>
            <a:off x="7835095" y="992352"/>
            <a:ext cx="1081006" cy="1081006"/>
          </a:xfrm>
          <a:prstGeom prst="rect">
            <a:avLst/>
          </a:prstGeom>
        </p:spPr>
      </p:pic>
    </p:spTree>
    <p:extLst>
      <p:ext uri="{BB962C8B-B14F-4D97-AF65-F5344CB8AC3E}">
        <p14:creationId xmlns:p14="http://schemas.microsoft.com/office/powerpoint/2010/main" val="24063367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70" name="think-cell Slide" r:id="rId4" imgW="347" imgH="348" progId="TCLayout.ActiveDocument.1">
                  <p:embed/>
                </p:oleObj>
              </mc:Choice>
              <mc:Fallback>
                <p:oleObj name="think-cell Slide" r:id="rId4" imgW="347" imgH="348"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121752" y="270081"/>
            <a:ext cx="8771719" cy="292388"/>
          </a:xfrm>
        </p:spPr>
        <p:txBody>
          <a:bodyPr vert="horz"/>
          <a:lstStyle/>
          <a:p>
            <a:r>
              <a:rPr lang="en-US" sz="1900" dirty="0"/>
              <a:t>Guiding Principles and Rules of </a:t>
            </a:r>
            <a:r>
              <a:rPr lang="en-US" sz="1900" dirty="0" smtClean="0"/>
              <a:t>Engagement: </a:t>
            </a:r>
            <a:r>
              <a:rPr lang="en-US" sz="1900" i="1" dirty="0" smtClean="0"/>
              <a:t>At a Glance</a:t>
            </a:r>
            <a:endParaRPr lang="en-US" sz="1900" i="1" dirty="0"/>
          </a:p>
        </p:txBody>
      </p:sp>
      <p:sp>
        <p:nvSpPr>
          <p:cNvPr id="39" name="Google Shape;915;p31">
            <a:extLst>
              <a:ext uri="{FF2B5EF4-FFF2-40B4-BE49-F238E27FC236}">
                <a16:creationId xmlns:a16="http://schemas.microsoft.com/office/drawing/2014/main" id="{6DA298F1-C5A3-8D4C-9DFC-FE90C864EE98}"/>
              </a:ext>
            </a:extLst>
          </p:cNvPr>
          <p:cNvSpPr/>
          <p:nvPr/>
        </p:nvSpPr>
        <p:spPr>
          <a:xfrm>
            <a:off x="470013" y="2805305"/>
            <a:ext cx="1856348" cy="1420978"/>
          </a:xfrm>
          <a:prstGeom prst="roundRect">
            <a:avLst>
              <a:gd name="adj" fmla="val 0"/>
            </a:avLst>
          </a:prstGeom>
          <a:noFill/>
          <a:ln w="9525" cap="flat" cmpd="sng">
            <a:solidFill>
              <a:srgbClr val="1D40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solidFill>
                  <a:srgbClr val="1D4099"/>
                </a:solidFill>
                <a:ea typeface="Quicksand"/>
                <a:cs typeface="Quicksand"/>
                <a:sym typeface="Quicksand"/>
              </a:rPr>
              <a:t>Research is aligned with Health Center priorities</a:t>
            </a:r>
            <a:endParaRPr sz="1400" dirty="0">
              <a:solidFill>
                <a:srgbClr val="1D4099"/>
              </a:solidFill>
              <a:ea typeface="Quicksand"/>
              <a:cs typeface="Quicksand"/>
              <a:sym typeface="Quicksand"/>
            </a:endParaRPr>
          </a:p>
        </p:txBody>
      </p:sp>
      <p:sp>
        <p:nvSpPr>
          <p:cNvPr id="40" name="Google Shape;916;p31">
            <a:extLst>
              <a:ext uri="{FF2B5EF4-FFF2-40B4-BE49-F238E27FC236}">
                <a16:creationId xmlns:a16="http://schemas.microsoft.com/office/drawing/2014/main" id="{E825D9C3-E9B4-4147-8B9C-FBAAE146ACCE}"/>
              </a:ext>
            </a:extLst>
          </p:cNvPr>
          <p:cNvSpPr/>
          <p:nvPr/>
        </p:nvSpPr>
        <p:spPr>
          <a:xfrm>
            <a:off x="6687360" y="2799212"/>
            <a:ext cx="1856348" cy="1388261"/>
          </a:xfrm>
          <a:prstGeom prst="roundRect">
            <a:avLst>
              <a:gd name="adj" fmla="val 0"/>
            </a:avLst>
          </a:prstGeom>
          <a:noFill/>
          <a:ln w="952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smtClean="0">
                <a:solidFill>
                  <a:srgbClr val="0070C0"/>
                </a:solidFill>
                <a:ea typeface="Quicksand"/>
                <a:cs typeface="Quicksand"/>
                <a:sym typeface="Quicksand"/>
              </a:rPr>
              <a:t>Potential </a:t>
            </a:r>
            <a:r>
              <a:rPr lang="en" sz="1400" dirty="0">
                <a:solidFill>
                  <a:srgbClr val="0070C0"/>
                </a:solidFill>
                <a:ea typeface="Quicksand"/>
                <a:cs typeface="Quicksand"/>
                <a:sym typeface="Quicksand"/>
              </a:rPr>
              <a:t>benefits to all participants are prioritized and workflow impact is considered</a:t>
            </a:r>
            <a:endParaRPr sz="1400" dirty="0">
              <a:solidFill>
                <a:srgbClr val="0070C0"/>
              </a:solidFill>
              <a:ea typeface="Quicksand"/>
              <a:cs typeface="Quicksand"/>
              <a:sym typeface="Quicksand"/>
            </a:endParaRPr>
          </a:p>
        </p:txBody>
      </p:sp>
      <p:sp>
        <p:nvSpPr>
          <p:cNvPr id="41" name="Google Shape;917;p31">
            <a:extLst>
              <a:ext uri="{FF2B5EF4-FFF2-40B4-BE49-F238E27FC236}">
                <a16:creationId xmlns:a16="http://schemas.microsoft.com/office/drawing/2014/main" id="{526834B8-647F-BD43-BE99-F13347387E5C}"/>
              </a:ext>
            </a:extLst>
          </p:cNvPr>
          <p:cNvSpPr/>
          <p:nvPr/>
        </p:nvSpPr>
        <p:spPr>
          <a:xfrm>
            <a:off x="4608775" y="2799213"/>
            <a:ext cx="1856348" cy="1427070"/>
          </a:xfrm>
          <a:prstGeom prst="roundRect">
            <a:avLst>
              <a:gd name="adj" fmla="val 0"/>
            </a:avLst>
          </a:prstGeom>
          <a:noFill/>
          <a:ln w="9525" cap="flat" cmpd="sng">
            <a:solidFill>
              <a:srgbClr val="369B9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solidFill>
                  <a:srgbClr val="369B9D"/>
                </a:solidFill>
                <a:ea typeface="Quicksand"/>
                <a:cs typeface="Quicksand"/>
                <a:sym typeface="Quicksand"/>
              </a:rPr>
              <a:t>Health Centers are adequately supported and treated as equitable partners</a:t>
            </a:r>
            <a:endParaRPr sz="1400" dirty="0">
              <a:solidFill>
                <a:srgbClr val="369B9D"/>
              </a:solidFill>
              <a:ea typeface="Quicksand"/>
              <a:cs typeface="Quicksand"/>
              <a:sym typeface="Quicksand"/>
            </a:endParaRPr>
          </a:p>
        </p:txBody>
      </p:sp>
      <p:sp>
        <p:nvSpPr>
          <p:cNvPr id="42" name="Google Shape;918;p31">
            <a:extLst>
              <a:ext uri="{FF2B5EF4-FFF2-40B4-BE49-F238E27FC236}">
                <a16:creationId xmlns:a16="http://schemas.microsoft.com/office/drawing/2014/main" id="{7BCFA40D-0283-634A-AC50-132D941C462A}"/>
              </a:ext>
            </a:extLst>
          </p:cNvPr>
          <p:cNvSpPr/>
          <p:nvPr/>
        </p:nvSpPr>
        <p:spPr>
          <a:xfrm>
            <a:off x="2531944" y="2812018"/>
            <a:ext cx="1856348" cy="1414265"/>
          </a:xfrm>
          <a:prstGeom prst="roundRect">
            <a:avLst>
              <a:gd name="adj" fmla="val 0"/>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solidFill>
                  <a:schemeClr val="accent6"/>
                </a:solidFill>
                <a:ea typeface="Quicksand"/>
                <a:cs typeface="Quicksand"/>
                <a:sym typeface="Quicksand"/>
              </a:rPr>
              <a:t>Communication is transparent and regular throughout the research process </a:t>
            </a:r>
            <a:endParaRPr sz="1400" dirty="0">
              <a:solidFill>
                <a:schemeClr val="accent6"/>
              </a:solidFill>
              <a:ea typeface="Quicksand"/>
              <a:cs typeface="Quicksand"/>
              <a:sym typeface="Quicksand"/>
            </a:endParaRPr>
          </a:p>
        </p:txBody>
      </p:sp>
      <p:sp>
        <p:nvSpPr>
          <p:cNvPr id="43" name="Google Shape;919;p31">
            <a:extLst>
              <a:ext uri="{FF2B5EF4-FFF2-40B4-BE49-F238E27FC236}">
                <a16:creationId xmlns:a16="http://schemas.microsoft.com/office/drawing/2014/main" id="{C14B30CA-4341-ED45-A670-CC451C2E1F47}"/>
              </a:ext>
            </a:extLst>
          </p:cNvPr>
          <p:cNvSpPr/>
          <p:nvPr/>
        </p:nvSpPr>
        <p:spPr>
          <a:xfrm>
            <a:off x="470013" y="2111651"/>
            <a:ext cx="1856348" cy="700368"/>
          </a:xfrm>
          <a:prstGeom prst="roundRect">
            <a:avLst>
              <a:gd name="adj" fmla="val 0"/>
            </a:avLst>
          </a:prstGeom>
          <a:solidFill>
            <a:srgbClr val="1D4099"/>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600" b="1" dirty="0">
                <a:solidFill>
                  <a:srgbClr val="FFFFFF"/>
                </a:solidFill>
                <a:ea typeface="Quicksand"/>
                <a:cs typeface="Quicksand"/>
                <a:sym typeface="Quicksand"/>
              </a:rPr>
              <a:t>Research Priorities</a:t>
            </a:r>
            <a:endParaRPr sz="1600" b="1" dirty="0">
              <a:solidFill>
                <a:srgbClr val="FFFFFF"/>
              </a:solidFill>
              <a:ea typeface="Quicksand"/>
              <a:cs typeface="Quicksand"/>
              <a:sym typeface="Quicksand"/>
            </a:endParaRPr>
          </a:p>
        </p:txBody>
      </p:sp>
      <p:sp>
        <p:nvSpPr>
          <p:cNvPr id="44" name="Google Shape;920;p31">
            <a:extLst>
              <a:ext uri="{FF2B5EF4-FFF2-40B4-BE49-F238E27FC236}">
                <a16:creationId xmlns:a16="http://schemas.microsoft.com/office/drawing/2014/main" id="{F7F25630-1601-9845-8C59-E4908249FF76}"/>
              </a:ext>
            </a:extLst>
          </p:cNvPr>
          <p:cNvSpPr/>
          <p:nvPr/>
        </p:nvSpPr>
        <p:spPr>
          <a:xfrm>
            <a:off x="6687360" y="2098845"/>
            <a:ext cx="1856348" cy="700368"/>
          </a:xfrm>
          <a:prstGeom prst="roundRect">
            <a:avLst>
              <a:gd name="adj" fmla="val 0"/>
            </a:avLst>
          </a:prstGeom>
          <a:solidFill>
            <a:srgbClr val="0070C0"/>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600" b="1">
                <a:solidFill>
                  <a:srgbClr val="FFFFFF"/>
                </a:solidFill>
                <a:ea typeface="Quicksand"/>
                <a:cs typeface="Quicksand"/>
                <a:sym typeface="Quicksand"/>
              </a:rPr>
              <a:t>Potential Benefits</a:t>
            </a:r>
            <a:endParaRPr sz="1600" b="1">
              <a:solidFill>
                <a:srgbClr val="FFFFFF"/>
              </a:solidFill>
              <a:ea typeface="Quicksand"/>
              <a:cs typeface="Quicksand"/>
              <a:sym typeface="Quicksand"/>
            </a:endParaRPr>
          </a:p>
        </p:txBody>
      </p:sp>
      <p:sp>
        <p:nvSpPr>
          <p:cNvPr id="45" name="Google Shape;921;p31">
            <a:extLst>
              <a:ext uri="{FF2B5EF4-FFF2-40B4-BE49-F238E27FC236}">
                <a16:creationId xmlns:a16="http://schemas.microsoft.com/office/drawing/2014/main" id="{43F0E055-4856-0C48-BEC9-21FA1B9BD49A}"/>
              </a:ext>
            </a:extLst>
          </p:cNvPr>
          <p:cNvSpPr/>
          <p:nvPr/>
        </p:nvSpPr>
        <p:spPr>
          <a:xfrm>
            <a:off x="4593875" y="2128517"/>
            <a:ext cx="1871248" cy="700368"/>
          </a:xfrm>
          <a:prstGeom prst="roundRect">
            <a:avLst>
              <a:gd name="adj" fmla="val 0"/>
            </a:avLst>
          </a:prstGeom>
          <a:solidFill>
            <a:srgbClr val="369B9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600" b="1" dirty="0">
                <a:solidFill>
                  <a:srgbClr val="FFFFFF"/>
                </a:solidFill>
                <a:ea typeface="Quicksand"/>
                <a:cs typeface="Quicksand"/>
                <a:sym typeface="Quicksand"/>
              </a:rPr>
              <a:t>Equitable Partners</a:t>
            </a:r>
            <a:endParaRPr sz="1600" dirty="0">
              <a:solidFill>
                <a:srgbClr val="FFFFFF"/>
              </a:solidFill>
              <a:ea typeface="Quicksand"/>
              <a:cs typeface="Quicksand"/>
              <a:sym typeface="Quicksand"/>
            </a:endParaRPr>
          </a:p>
        </p:txBody>
      </p:sp>
      <p:sp>
        <p:nvSpPr>
          <p:cNvPr id="46" name="Google Shape;922;p31">
            <a:extLst>
              <a:ext uri="{FF2B5EF4-FFF2-40B4-BE49-F238E27FC236}">
                <a16:creationId xmlns:a16="http://schemas.microsoft.com/office/drawing/2014/main" id="{8F18B0A9-A3AE-C040-996A-4F7D804C150E}"/>
              </a:ext>
            </a:extLst>
          </p:cNvPr>
          <p:cNvSpPr/>
          <p:nvPr/>
        </p:nvSpPr>
        <p:spPr>
          <a:xfrm>
            <a:off x="2531944" y="2128517"/>
            <a:ext cx="1856348" cy="700368"/>
          </a:xfrm>
          <a:prstGeom prst="roundRect">
            <a:avLst>
              <a:gd name="adj" fmla="val 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600" b="1" dirty="0">
                <a:solidFill>
                  <a:srgbClr val="FFFFFF"/>
                </a:solidFill>
                <a:ea typeface="Quicksand"/>
                <a:cs typeface="Quicksand"/>
                <a:sym typeface="Quicksand"/>
              </a:rPr>
              <a:t>Regular Communication</a:t>
            </a:r>
            <a:r>
              <a:rPr lang="en" sz="1600" b="1" dirty="0">
                <a:solidFill>
                  <a:schemeClr val="dk1"/>
                </a:solidFill>
                <a:ea typeface="Quicksand"/>
                <a:cs typeface="Quicksand"/>
                <a:sym typeface="Quicksand"/>
              </a:rPr>
              <a:t> </a:t>
            </a:r>
            <a:endParaRPr sz="1600" b="1" dirty="0">
              <a:solidFill>
                <a:schemeClr val="dk1"/>
              </a:solidFill>
              <a:ea typeface="Quicksand"/>
              <a:cs typeface="Quicksand"/>
              <a:sym typeface="Quicksand"/>
            </a:endParaRPr>
          </a:p>
        </p:txBody>
      </p:sp>
      <p:sp>
        <p:nvSpPr>
          <p:cNvPr id="50" name="Google Shape;926;p31">
            <a:extLst>
              <a:ext uri="{FF2B5EF4-FFF2-40B4-BE49-F238E27FC236}">
                <a16:creationId xmlns:a16="http://schemas.microsoft.com/office/drawing/2014/main" id="{7AE8C1BB-B2CD-BE43-8AD3-E47DB2ACCFA4}"/>
              </a:ext>
            </a:extLst>
          </p:cNvPr>
          <p:cNvSpPr/>
          <p:nvPr/>
        </p:nvSpPr>
        <p:spPr>
          <a:xfrm>
            <a:off x="7340993" y="5460579"/>
            <a:ext cx="569689" cy="700368"/>
          </a:xfrm>
          <a:prstGeom prst="roundRect">
            <a:avLst>
              <a:gd name="adj" fmla="val 0"/>
            </a:avLst>
          </a:prstGeom>
          <a:solidFill>
            <a:srgbClr val="0070C0"/>
          </a:solidFill>
          <a:ln w="952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000" b="1">
                <a:solidFill>
                  <a:srgbClr val="FFFFFF"/>
                </a:solidFill>
                <a:ea typeface="Quicksand"/>
                <a:cs typeface="Quicksand"/>
                <a:sym typeface="Quicksand"/>
              </a:rPr>
              <a:t>04</a:t>
            </a:r>
            <a:endParaRPr sz="2000" b="1">
              <a:solidFill>
                <a:srgbClr val="FFFFFF"/>
              </a:solidFill>
              <a:ea typeface="Quicksand"/>
              <a:cs typeface="Quicksand"/>
              <a:sym typeface="Quicksand"/>
            </a:endParaRPr>
          </a:p>
        </p:txBody>
      </p:sp>
      <p:cxnSp>
        <p:nvCxnSpPr>
          <p:cNvPr id="51" name="Google Shape;927;p31">
            <a:extLst>
              <a:ext uri="{FF2B5EF4-FFF2-40B4-BE49-F238E27FC236}">
                <a16:creationId xmlns:a16="http://schemas.microsoft.com/office/drawing/2014/main" id="{E944B149-A9D4-6047-B48E-A0FA723CA686}"/>
              </a:ext>
            </a:extLst>
          </p:cNvPr>
          <p:cNvCxnSpPr>
            <a:cxnSpLocks/>
          </p:cNvCxnSpPr>
          <p:nvPr/>
        </p:nvCxnSpPr>
        <p:spPr>
          <a:xfrm flipV="1">
            <a:off x="253822" y="4772428"/>
            <a:ext cx="8554203" cy="310"/>
          </a:xfrm>
          <a:prstGeom prst="bentConnector3">
            <a:avLst>
              <a:gd name="adj1" fmla="val 50000"/>
            </a:avLst>
          </a:prstGeom>
          <a:noFill/>
          <a:ln w="9525" cap="flat" cmpd="sng">
            <a:solidFill>
              <a:schemeClr val="tx1"/>
            </a:solidFill>
            <a:prstDash val="solid"/>
            <a:round/>
            <a:headEnd type="none" w="med" len="med"/>
            <a:tailEnd type="triangle" w="med" len="med"/>
          </a:ln>
        </p:spPr>
      </p:cxnSp>
      <p:sp>
        <p:nvSpPr>
          <p:cNvPr id="52" name="Google Shape;928;p31">
            <a:extLst>
              <a:ext uri="{FF2B5EF4-FFF2-40B4-BE49-F238E27FC236}">
                <a16:creationId xmlns:a16="http://schemas.microsoft.com/office/drawing/2014/main" id="{543619BD-7CB7-3641-8293-A8BC10657D35}"/>
              </a:ext>
            </a:extLst>
          </p:cNvPr>
          <p:cNvSpPr/>
          <p:nvPr/>
        </p:nvSpPr>
        <p:spPr>
          <a:xfrm>
            <a:off x="1326582" y="4694205"/>
            <a:ext cx="122734" cy="156446"/>
          </a:xfrm>
          <a:prstGeom prst="rect">
            <a:avLst/>
          </a:prstGeom>
          <a:solidFill>
            <a:srgbClr val="1D4099"/>
          </a:solidFill>
          <a:ln w="9525" cap="flat" cmpd="sng">
            <a:solidFill>
              <a:srgbClr val="1D40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929;p31">
            <a:extLst>
              <a:ext uri="{FF2B5EF4-FFF2-40B4-BE49-F238E27FC236}">
                <a16:creationId xmlns:a16="http://schemas.microsoft.com/office/drawing/2014/main" id="{1FC0F328-C36A-764D-B674-1682AE20C653}"/>
              </a:ext>
            </a:extLst>
          </p:cNvPr>
          <p:cNvSpPr/>
          <p:nvPr/>
        </p:nvSpPr>
        <p:spPr>
          <a:xfrm>
            <a:off x="5470623" y="4694205"/>
            <a:ext cx="122734" cy="156446"/>
          </a:xfrm>
          <a:prstGeom prst="rect">
            <a:avLst/>
          </a:prstGeom>
          <a:solidFill>
            <a:srgbClr val="369B9D"/>
          </a:solidFill>
          <a:ln w="9525" cap="flat" cmpd="sng">
            <a:solidFill>
              <a:srgbClr val="369B9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930;p31">
            <a:extLst>
              <a:ext uri="{FF2B5EF4-FFF2-40B4-BE49-F238E27FC236}">
                <a16:creationId xmlns:a16="http://schemas.microsoft.com/office/drawing/2014/main" id="{F35AF180-B5A6-A849-82F3-604D993EE27D}"/>
              </a:ext>
            </a:extLst>
          </p:cNvPr>
          <p:cNvSpPr/>
          <p:nvPr/>
        </p:nvSpPr>
        <p:spPr>
          <a:xfrm>
            <a:off x="7550615" y="4694205"/>
            <a:ext cx="122734" cy="156446"/>
          </a:xfrm>
          <a:prstGeom prst="rect">
            <a:avLst/>
          </a:prstGeom>
          <a:solidFill>
            <a:srgbClr val="0070C0"/>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933;p31">
            <a:extLst>
              <a:ext uri="{FF2B5EF4-FFF2-40B4-BE49-F238E27FC236}">
                <a16:creationId xmlns:a16="http://schemas.microsoft.com/office/drawing/2014/main" id="{B341CFFB-6AB1-2C4B-A7FC-DF06B7222440}"/>
              </a:ext>
            </a:extLst>
          </p:cNvPr>
          <p:cNvSpPr/>
          <p:nvPr/>
        </p:nvSpPr>
        <p:spPr>
          <a:xfrm>
            <a:off x="3383704" y="4694205"/>
            <a:ext cx="122734" cy="156446"/>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940;p31">
            <a:extLst>
              <a:ext uri="{FF2B5EF4-FFF2-40B4-BE49-F238E27FC236}">
                <a16:creationId xmlns:a16="http://schemas.microsoft.com/office/drawing/2014/main" id="{52060A82-C180-4048-B06C-1FFE9A0C3B25}"/>
              </a:ext>
            </a:extLst>
          </p:cNvPr>
          <p:cNvSpPr/>
          <p:nvPr/>
        </p:nvSpPr>
        <p:spPr>
          <a:xfrm>
            <a:off x="876168" y="1250478"/>
            <a:ext cx="7298568" cy="552108"/>
          </a:xfrm>
          <a:prstGeom prst="roundRect">
            <a:avLst>
              <a:gd name="adj" fmla="val 0"/>
            </a:avLst>
          </a:prstGeom>
          <a:solidFill>
            <a:srgbClr val="1D4099"/>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dirty="0">
                <a:solidFill>
                  <a:schemeClr val="bg1"/>
                </a:solidFill>
                <a:ea typeface="Quicksand"/>
                <a:cs typeface="Quicksand"/>
                <a:sym typeface="Quicksand"/>
              </a:rPr>
              <a:t>Outline of the Rules of </a:t>
            </a:r>
            <a:r>
              <a:rPr lang="en" sz="1500" b="1" dirty="0" smtClean="0">
                <a:solidFill>
                  <a:schemeClr val="bg1"/>
                </a:solidFill>
                <a:ea typeface="Quicksand"/>
                <a:cs typeface="Quicksand"/>
                <a:sym typeface="Quicksand"/>
              </a:rPr>
              <a:t>Engagement</a:t>
            </a:r>
            <a:endParaRPr sz="1500" b="1" dirty="0">
              <a:solidFill>
                <a:schemeClr val="bg1"/>
              </a:solidFill>
              <a:ea typeface="Quicksand"/>
              <a:cs typeface="Quicksand"/>
              <a:sym typeface="Quicksand"/>
            </a:endParaRPr>
          </a:p>
        </p:txBody>
      </p:sp>
      <p:sp>
        <p:nvSpPr>
          <p:cNvPr id="35" name="Google Shape;923;p31">
            <a:extLst>
              <a:ext uri="{FF2B5EF4-FFF2-40B4-BE49-F238E27FC236}">
                <a16:creationId xmlns:a16="http://schemas.microsoft.com/office/drawing/2014/main" id="{063E3D01-C4FA-DB41-9EF4-819AAB583AAE}"/>
              </a:ext>
            </a:extLst>
          </p:cNvPr>
          <p:cNvSpPr/>
          <p:nvPr/>
        </p:nvSpPr>
        <p:spPr>
          <a:xfrm>
            <a:off x="1115983" y="5460579"/>
            <a:ext cx="569689" cy="700368"/>
          </a:xfrm>
          <a:prstGeom prst="roundRect">
            <a:avLst>
              <a:gd name="adj" fmla="val 0"/>
            </a:avLst>
          </a:prstGeom>
          <a:solidFill>
            <a:srgbClr val="1D4099"/>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000" b="1">
                <a:solidFill>
                  <a:srgbClr val="FFFFFF"/>
                </a:solidFill>
                <a:ea typeface="Quicksand"/>
                <a:cs typeface="Quicksand"/>
                <a:sym typeface="Quicksand"/>
              </a:rPr>
              <a:t>01</a:t>
            </a:r>
            <a:endParaRPr sz="2000" b="1">
              <a:solidFill>
                <a:srgbClr val="FFFFFF"/>
              </a:solidFill>
              <a:ea typeface="Quicksand"/>
              <a:cs typeface="Quicksand"/>
              <a:sym typeface="Quicksand"/>
            </a:endParaRPr>
          </a:p>
        </p:txBody>
      </p:sp>
      <p:sp>
        <p:nvSpPr>
          <p:cNvPr id="36" name="Google Shape;924;p31">
            <a:extLst>
              <a:ext uri="{FF2B5EF4-FFF2-40B4-BE49-F238E27FC236}">
                <a16:creationId xmlns:a16="http://schemas.microsoft.com/office/drawing/2014/main" id="{C75D47EF-31A0-104D-AC67-341D4DEC9487}"/>
              </a:ext>
            </a:extLst>
          </p:cNvPr>
          <p:cNvSpPr/>
          <p:nvPr/>
        </p:nvSpPr>
        <p:spPr>
          <a:xfrm>
            <a:off x="3175746" y="5444069"/>
            <a:ext cx="569689" cy="700368"/>
          </a:xfrm>
          <a:prstGeom prst="roundRect">
            <a:avLst>
              <a:gd name="adj" fmla="val 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000" b="1">
                <a:solidFill>
                  <a:srgbClr val="FFFFFF"/>
                </a:solidFill>
                <a:ea typeface="Quicksand"/>
                <a:cs typeface="Quicksand"/>
                <a:sym typeface="Quicksand"/>
              </a:rPr>
              <a:t>02</a:t>
            </a:r>
            <a:endParaRPr sz="2000" b="1">
              <a:solidFill>
                <a:srgbClr val="FFFFFF"/>
              </a:solidFill>
              <a:ea typeface="Quicksand"/>
              <a:cs typeface="Quicksand"/>
              <a:sym typeface="Quicksand"/>
            </a:endParaRPr>
          </a:p>
        </p:txBody>
      </p:sp>
      <p:sp>
        <p:nvSpPr>
          <p:cNvPr id="37" name="Google Shape;925;p31">
            <a:extLst>
              <a:ext uri="{FF2B5EF4-FFF2-40B4-BE49-F238E27FC236}">
                <a16:creationId xmlns:a16="http://schemas.microsoft.com/office/drawing/2014/main" id="{4B20A2A3-A407-E741-BF4A-5ABD988675AA}"/>
              </a:ext>
            </a:extLst>
          </p:cNvPr>
          <p:cNvSpPr/>
          <p:nvPr/>
        </p:nvSpPr>
        <p:spPr>
          <a:xfrm>
            <a:off x="5251581" y="5460579"/>
            <a:ext cx="569689" cy="700368"/>
          </a:xfrm>
          <a:prstGeom prst="roundRect">
            <a:avLst>
              <a:gd name="adj" fmla="val 0"/>
            </a:avLst>
          </a:prstGeom>
          <a:solidFill>
            <a:srgbClr val="369B9D"/>
          </a:solidFill>
          <a:ln w="9525" cap="flat" cmpd="sng">
            <a:solidFill>
              <a:srgbClr val="369B9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000" b="1">
                <a:solidFill>
                  <a:srgbClr val="FFFFFF"/>
                </a:solidFill>
                <a:ea typeface="Quicksand"/>
                <a:cs typeface="Quicksand"/>
                <a:sym typeface="Quicksand"/>
              </a:rPr>
              <a:t>03</a:t>
            </a:r>
            <a:endParaRPr sz="2000" b="1">
              <a:solidFill>
                <a:srgbClr val="FFFFFF"/>
              </a:solidFill>
              <a:ea typeface="Quicksand"/>
              <a:cs typeface="Quicksand"/>
              <a:sym typeface="Quicksand"/>
            </a:endParaRPr>
          </a:p>
        </p:txBody>
      </p:sp>
      <p:cxnSp>
        <p:nvCxnSpPr>
          <p:cNvPr id="10" name="Straight Connector 9"/>
          <p:cNvCxnSpPr>
            <a:stCxn id="39" idx="2"/>
            <a:endCxn id="35" idx="0"/>
          </p:cNvCxnSpPr>
          <p:nvPr/>
        </p:nvCxnSpPr>
        <p:spPr>
          <a:xfrm>
            <a:off x="1398187" y="4226283"/>
            <a:ext cx="2641" cy="1234296"/>
          </a:xfrm>
          <a:prstGeom prst="line">
            <a:avLst/>
          </a:prstGeom>
          <a:ln>
            <a:solidFill>
              <a:srgbClr val="1D40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2" idx="2"/>
            <a:endCxn id="36" idx="0"/>
          </p:cNvCxnSpPr>
          <p:nvPr/>
        </p:nvCxnSpPr>
        <p:spPr>
          <a:xfrm>
            <a:off x="3460118" y="4226283"/>
            <a:ext cx="473" cy="1217786"/>
          </a:xfrm>
          <a:prstGeom prst="line">
            <a:avLst/>
          </a:prstGeom>
          <a:ln>
            <a:solidFill>
              <a:srgbClr val="839FE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1" idx="2"/>
            <a:endCxn id="37" idx="0"/>
          </p:cNvCxnSpPr>
          <p:nvPr/>
        </p:nvCxnSpPr>
        <p:spPr>
          <a:xfrm flipH="1">
            <a:off x="5536426" y="4226283"/>
            <a:ext cx="523" cy="1234296"/>
          </a:xfrm>
          <a:prstGeom prst="line">
            <a:avLst/>
          </a:prstGeom>
          <a:ln>
            <a:solidFill>
              <a:srgbClr val="369B9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0" idx="2"/>
            <a:endCxn id="50" idx="0"/>
          </p:cNvCxnSpPr>
          <p:nvPr/>
        </p:nvCxnSpPr>
        <p:spPr>
          <a:xfrm>
            <a:off x="7615534" y="4187473"/>
            <a:ext cx="10304" cy="127310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0457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730;p29">
            <a:extLst>
              <a:ext uri="{FF2B5EF4-FFF2-40B4-BE49-F238E27FC236}">
                <a16:creationId xmlns:a16="http://schemas.microsoft.com/office/drawing/2014/main" id="{74035F25-B210-6A44-9123-8C76E7E3E503}"/>
              </a:ext>
            </a:extLst>
          </p:cNvPr>
          <p:cNvGrpSpPr/>
          <p:nvPr/>
        </p:nvGrpSpPr>
        <p:grpSpPr>
          <a:xfrm>
            <a:off x="2470381" y="3515058"/>
            <a:ext cx="2054238" cy="2588095"/>
            <a:chOff x="4729206" y="2866217"/>
            <a:chExt cx="1821600" cy="1866300"/>
          </a:xfrm>
        </p:grpSpPr>
        <p:sp>
          <p:nvSpPr>
            <p:cNvPr id="10" name="Google Shape;731;p29">
              <a:extLst>
                <a:ext uri="{FF2B5EF4-FFF2-40B4-BE49-F238E27FC236}">
                  <a16:creationId xmlns:a16="http://schemas.microsoft.com/office/drawing/2014/main" id="{87B9C974-7E1D-5F49-95F7-96A97255F918}"/>
                </a:ext>
              </a:extLst>
            </p:cNvPr>
            <p:cNvSpPr/>
            <p:nvPr/>
          </p:nvSpPr>
          <p:spPr>
            <a:xfrm>
              <a:off x="4729206" y="2866217"/>
              <a:ext cx="1821600" cy="1866300"/>
            </a:xfrm>
            <a:prstGeom prst="rect">
              <a:avLst/>
            </a:prstGeom>
            <a:solidFill>
              <a:schemeClr val="accent1"/>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600" i="0" u="none" strike="noStrike" cap="none">
                <a:solidFill>
                  <a:srgbClr val="000000"/>
                </a:solidFill>
                <a:ea typeface="Quicksand"/>
                <a:cs typeface="Quicksand"/>
                <a:sym typeface="Quicksand"/>
              </a:endParaRPr>
            </a:p>
          </p:txBody>
        </p:sp>
        <p:grpSp>
          <p:nvGrpSpPr>
            <p:cNvPr id="11" name="Google Shape;732;p29">
              <a:extLst>
                <a:ext uri="{FF2B5EF4-FFF2-40B4-BE49-F238E27FC236}">
                  <a16:creationId xmlns:a16="http://schemas.microsoft.com/office/drawing/2014/main" id="{028AF17F-49E7-9048-A217-920221B4145B}"/>
                </a:ext>
              </a:extLst>
            </p:cNvPr>
            <p:cNvGrpSpPr/>
            <p:nvPr/>
          </p:nvGrpSpPr>
          <p:grpSpPr>
            <a:xfrm>
              <a:off x="4791660" y="2936790"/>
              <a:ext cx="1759129" cy="1589234"/>
              <a:chOff x="4744629" y="923990"/>
              <a:chExt cx="1759129" cy="1589234"/>
            </a:xfrm>
          </p:grpSpPr>
          <p:sp>
            <p:nvSpPr>
              <p:cNvPr id="12" name="Google Shape;733;p29">
                <a:extLst>
                  <a:ext uri="{FF2B5EF4-FFF2-40B4-BE49-F238E27FC236}">
                    <a16:creationId xmlns:a16="http://schemas.microsoft.com/office/drawing/2014/main" id="{CF87C240-20BE-3847-8518-6A37A2314935}"/>
                  </a:ext>
                </a:extLst>
              </p:cNvPr>
              <p:cNvSpPr txBox="1"/>
              <p:nvPr/>
            </p:nvSpPr>
            <p:spPr>
              <a:xfrm>
                <a:off x="4744629" y="923990"/>
                <a:ext cx="1660800" cy="312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600" b="1" dirty="0" smtClean="0">
                    <a:solidFill>
                      <a:schemeClr val="tx2"/>
                    </a:solidFill>
                    <a:ea typeface="Quicksand"/>
                    <a:cs typeface="Quicksand"/>
                    <a:sym typeface="Quicksand"/>
                  </a:rPr>
                  <a:t>Complete</a:t>
                </a:r>
                <a:r>
                  <a:rPr lang="en" sz="1600" b="1" i="0" u="none" strike="noStrike" cap="none" dirty="0" smtClean="0">
                    <a:solidFill>
                      <a:schemeClr val="tx2"/>
                    </a:solidFill>
                    <a:ea typeface="Quicksand"/>
                    <a:cs typeface="Quicksand"/>
                    <a:sym typeface="Quicksand"/>
                  </a:rPr>
                  <a:t> </a:t>
                </a:r>
                <a:r>
                  <a:rPr lang="en" sz="1600" b="1" dirty="0" smtClean="0">
                    <a:solidFill>
                      <a:schemeClr val="tx2"/>
                    </a:solidFill>
                    <a:ea typeface="Quicksand"/>
                    <a:cs typeface="Quicksand"/>
                    <a:sym typeface="Quicksand"/>
                  </a:rPr>
                  <a:t>Project Request Form</a:t>
                </a:r>
                <a:endParaRPr sz="1600" b="1" i="0" u="none" strike="noStrike" cap="none" dirty="0">
                  <a:solidFill>
                    <a:schemeClr val="tx2"/>
                  </a:solidFill>
                  <a:ea typeface="Quicksand"/>
                  <a:cs typeface="Quicksand"/>
                  <a:sym typeface="Quicksand"/>
                </a:endParaRPr>
              </a:p>
            </p:txBody>
          </p:sp>
          <p:sp>
            <p:nvSpPr>
              <p:cNvPr id="13" name="Google Shape;734;p29">
                <a:extLst>
                  <a:ext uri="{FF2B5EF4-FFF2-40B4-BE49-F238E27FC236}">
                    <a16:creationId xmlns:a16="http://schemas.microsoft.com/office/drawing/2014/main" id="{00F967DF-2517-4148-A73F-0EB25169E426}"/>
                  </a:ext>
                </a:extLst>
              </p:cNvPr>
              <p:cNvSpPr txBox="1"/>
              <p:nvPr/>
            </p:nvSpPr>
            <p:spPr>
              <a:xfrm>
                <a:off x="4760325" y="1302958"/>
                <a:ext cx="1743433" cy="1210266"/>
              </a:xfrm>
              <a:prstGeom prst="rect">
                <a:avLst/>
              </a:prstGeom>
              <a:solidFill>
                <a:schemeClr val="accent1"/>
              </a:solidFill>
              <a:ln>
                <a:noFill/>
              </a:ln>
            </p:spPr>
            <p:txBody>
              <a:bodyPr spcFirstLastPara="1" wrap="square" lIns="91425" tIns="91425" rIns="91425" bIns="91425" anchor="ctr" anchorCtr="0">
                <a:noAutofit/>
              </a:bodyPr>
              <a:lstStyle/>
              <a:p>
                <a:pPr marL="119063" marR="0" lvl="0" indent="-119063" algn="l" rtl="0">
                  <a:lnSpc>
                    <a:spcPct val="100000"/>
                  </a:lnSpc>
                  <a:spcBef>
                    <a:spcPts val="600"/>
                  </a:spcBef>
                  <a:spcAft>
                    <a:spcPts val="0"/>
                  </a:spcAft>
                  <a:buClr>
                    <a:srgbClr val="000000"/>
                  </a:buClr>
                  <a:buSzPts val="1100"/>
                  <a:buFont typeface="Arial" panose="020B0604020202020204" pitchFamily="34" charset="0"/>
                  <a:buChar char="•"/>
                </a:pPr>
                <a:r>
                  <a:rPr lang="en" sz="1400" i="0" u="none" strike="noStrike" cap="none" dirty="0" smtClean="0">
                    <a:solidFill>
                      <a:srgbClr val="000000"/>
                    </a:solidFill>
                    <a:ea typeface="Quicksand"/>
                    <a:cs typeface="Quicksand"/>
                    <a:sym typeface="Quicksand"/>
                  </a:rPr>
                  <a:t>Submit </a:t>
                </a:r>
                <a:r>
                  <a:rPr lang="en" sz="1400" i="0" u="none" strike="noStrike" cap="none" dirty="0">
                    <a:solidFill>
                      <a:srgbClr val="000000"/>
                    </a:solidFill>
                    <a:ea typeface="Quicksand"/>
                    <a:cs typeface="Quicksand"/>
                    <a:sym typeface="Quicksand"/>
                  </a:rPr>
                  <a:t>ASAP, at least 1 month prior to grant submission</a:t>
                </a:r>
                <a:endParaRPr sz="1400" i="0" u="none" strike="noStrike" cap="none" dirty="0">
                  <a:solidFill>
                    <a:srgbClr val="000000"/>
                  </a:solidFill>
                  <a:ea typeface="Quicksand"/>
                  <a:cs typeface="Quicksand"/>
                  <a:sym typeface="Quicksand"/>
                </a:endParaRPr>
              </a:p>
              <a:p>
                <a:pPr marL="119063" marR="0" lvl="0" indent="-119063" algn="l" rtl="0">
                  <a:lnSpc>
                    <a:spcPct val="100000"/>
                  </a:lnSpc>
                  <a:spcBef>
                    <a:spcPts val="0"/>
                  </a:spcBef>
                  <a:spcAft>
                    <a:spcPts val="0"/>
                  </a:spcAft>
                  <a:buClr>
                    <a:srgbClr val="000000"/>
                  </a:buClr>
                  <a:buSzPts val="1100"/>
                  <a:buFont typeface="Arial" panose="020B0604020202020204" pitchFamily="34" charset="0"/>
                  <a:buChar char="•"/>
                </a:pPr>
                <a:endParaRPr lang="en" sz="1400" i="0" u="none" strike="noStrike" cap="none" dirty="0" smtClean="0">
                  <a:solidFill>
                    <a:srgbClr val="000000"/>
                  </a:solidFill>
                  <a:ea typeface="Quicksand"/>
                  <a:cs typeface="Quicksand"/>
                  <a:sym typeface="Quicksand"/>
                </a:endParaRPr>
              </a:p>
              <a:p>
                <a:pPr marL="119063" marR="0" lvl="0" indent="-119063" algn="l" rtl="0">
                  <a:lnSpc>
                    <a:spcPct val="100000"/>
                  </a:lnSpc>
                  <a:spcBef>
                    <a:spcPts val="0"/>
                  </a:spcBef>
                  <a:spcAft>
                    <a:spcPts val="0"/>
                  </a:spcAft>
                  <a:buClr>
                    <a:srgbClr val="000000"/>
                  </a:buClr>
                  <a:buSzPts val="1100"/>
                  <a:buFont typeface="Arial" panose="020B0604020202020204" pitchFamily="34" charset="0"/>
                  <a:buChar char="•"/>
                </a:pPr>
                <a:r>
                  <a:rPr lang="en" sz="1400" i="0" u="none" strike="noStrike" cap="none" dirty="0" smtClean="0">
                    <a:solidFill>
                      <a:srgbClr val="000000"/>
                    </a:solidFill>
                    <a:ea typeface="Quicksand"/>
                    <a:cs typeface="Quicksand"/>
                    <a:sym typeface="Quicksand"/>
                  </a:rPr>
                  <a:t>Review </a:t>
                </a:r>
                <a:r>
                  <a:rPr lang="en" sz="1400" i="0" u="none" strike="noStrike" cap="none" dirty="0">
                    <a:solidFill>
                      <a:srgbClr val="000000"/>
                    </a:solidFill>
                    <a:ea typeface="Quicksand"/>
                    <a:cs typeface="Quicksand"/>
                    <a:sym typeface="Quicksand"/>
                  </a:rPr>
                  <a:t>guiding principles and rules of engagement</a:t>
                </a:r>
                <a:endParaRPr sz="1400" i="0" u="none" strike="noStrike" cap="none" dirty="0">
                  <a:solidFill>
                    <a:srgbClr val="000000"/>
                  </a:solidFill>
                  <a:ea typeface="Quicksand"/>
                  <a:cs typeface="Quicksand"/>
                  <a:sym typeface="Quicksand"/>
                </a:endParaRPr>
              </a:p>
            </p:txBody>
          </p:sp>
        </p:grpSp>
      </p:grpSp>
      <p:grpSp>
        <p:nvGrpSpPr>
          <p:cNvPr id="14" name="Google Shape;735;p29">
            <a:extLst>
              <a:ext uri="{FF2B5EF4-FFF2-40B4-BE49-F238E27FC236}">
                <a16:creationId xmlns:a16="http://schemas.microsoft.com/office/drawing/2014/main" id="{A4EB007F-8BDA-EB4C-826A-04F2396000D2}"/>
              </a:ext>
            </a:extLst>
          </p:cNvPr>
          <p:cNvGrpSpPr/>
          <p:nvPr/>
        </p:nvGrpSpPr>
        <p:grpSpPr>
          <a:xfrm>
            <a:off x="4705291" y="3923198"/>
            <a:ext cx="2054238" cy="2179974"/>
            <a:chOff x="2593203" y="3160684"/>
            <a:chExt cx="1821600" cy="1572000"/>
          </a:xfrm>
        </p:grpSpPr>
        <p:sp>
          <p:nvSpPr>
            <p:cNvPr id="15" name="Google Shape;736;p29">
              <a:extLst>
                <a:ext uri="{FF2B5EF4-FFF2-40B4-BE49-F238E27FC236}">
                  <a16:creationId xmlns:a16="http://schemas.microsoft.com/office/drawing/2014/main" id="{4826A1E7-23E1-FE42-BAF8-347AEF92CECB}"/>
                </a:ext>
              </a:extLst>
            </p:cNvPr>
            <p:cNvSpPr/>
            <p:nvPr/>
          </p:nvSpPr>
          <p:spPr>
            <a:xfrm>
              <a:off x="2593203" y="3160684"/>
              <a:ext cx="1821600" cy="1572000"/>
            </a:xfrm>
            <a:prstGeom prst="rect">
              <a:avLst/>
            </a:prstGeom>
            <a:solidFill>
              <a:schemeClr val="accent1"/>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600" i="0" u="none" strike="noStrike" cap="none">
                <a:solidFill>
                  <a:srgbClr val="000000"/>
                </a:solidFill>
                <a:ea typeface="Quicksand"/>
                <a:cs typeface="Quicksand"/>
                <a:sym typeface="Quicksand"/>
              </a:endParaRPr>
            </a:p>
          </p:txBody>
        </p:sp>
        <p:grpSp>
          <p:nvGrpSpPr>
            <p:cNvPr id="16" name="Google Shape;737;p29">
              <a:extLst>
                <a:ext uri="{FF2B5EF4-FFF2-40B4-BE49-F238E27FC236}">
                  <a16:creationId xmlns:a16="http://schemas.microsoft.com/office/drawing/2014/main" id="{5F4B0E93-1B02-2445-9DAA-C25051B3C917}"/>
                </a:ext>
              </a:extLst>
            </p:cNvPr>
            <p:cNvGrpSpPr/>
            <p:nvPr/>
          </p:nvGrpSpPr>
          <p:grpSpPr>
            <a:xfrm>
              <a:off x="2666643" y="3216829"/>
              <a:ext cx="1672248" cy="1309349"/>
              <a:chOff x="2724940" y="1056729"/>
              <a:chExt cx="1672248" cy="1309349"/>
            </a:xfrm>
          </p:grpSpPr>
          <p:sp>
            <p:nvSpPr>
              <p:cNvPr id="17" name="Google Shape;738;p29">
                <a:extLst>
                  <a:ext uri="{FF2B5EF4-FFF2-40B4-BE49-F238E27FC236}">
                    <a16:creationId xmlns:a16="http://schemas.microsoft.com/office/drawing/2014/main" id="{CCDB0D40-BD7E-C04A-850D-38E9BF0C4333}"/>
                  </a:ext>
                </a:extLst>
              </p:cNvPr>
              <p:cNvSpPr txBox="1"/>
              <p:nvPr/>
            </p:nvSpPr>
            <p:spPr>
              <a:xfrm>
                <a:off x="2724940" y="1056729"/>
                <a:ext cx="1665300" cy="312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600" b="1" i="0" u="none" strike="noStrike" cap="none" dirty="0" smtClean="0">
                    <a:solidFill>
                      <a:srgbClr val="369B9D"/>
                    </a:solidFill>
                    <a:ea typeface="Quicksand"/>
                    <a:cs typeface="Quicksand"/>
                    <a:sym typeface="Quicksand"/>
                  </a:rPr>
                  <a:t>Engagement with Health Center(s)</a:t>
                </a:r>
                <a:endParaRPr sz="1600" b="1" i="0" u="none" strike="noStrike" cap="none" dirty="0">
                  <a:solidFill>
                    <a:srgbClr val="369B9D"/>
                  </a:solidFill>
                  <a:ea typeface="Quicksand"/>
                  <a:cs typeface="Quicksand"/>
                  <a:sym typeface="Quicksand"/>
                </a:endParaRPr>
              </a:p>
            </p:txBody>
          </p:sp>
          <p:sp>
            <p:nvSpPr>
              <p:cNvPr id="18" name="Google Shape;739;p29">
                <a:extLst>
                  <a:ext uri="{FF2B5EF4-FFF2-40B4-BE49-F238E27FC236}">
                    <a16:creationId xmlns:a16="http://schemas.microsoft.com/office/drawing/2014/main" id="{5444C24A-E08E-C249-9165-6669378071B4}"/>
                  </a:ext>
                </a:extLst>
              </p:cNvPr>
              <p:cNvSpPr txBox="1"/>
              <p:nvPr/>
            </p:nvSpPr>
            <p:spPr>
              <a:xfrm>
                <a:off x="2727388" y="1657100"/>
                <a:ext cx="1669800" cy="70897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i="0" u="none" strike="noStrike" cap="none" dirty="0">
                  <a:solidFill>
                    <a:srgbClr val="000000"/>
                  </a:solidFill>
                  <a:ea typeface="Quicksand"/>
                  <a:cs typeface="Quicksand"/>
                  <a:sym typeface="Quicksand"/>
                </a:endParaRPr>
              </a:p>
            </p:txBody>
          </p:sp>
        </p:grpSp>
      </p:grpSp>
      <p:grpSp>
        <p:nvGrpSpPr>
          <p:cNvPr id="20" name="Google Shape;741;p29">
            <a:extLst>
              <a:ext uri="{FF2B5EF4-FFF2-40B4-BE49-F238E27FC236}">
                <a16:creationId xmlns:a16="http://schemas.microsoft.com/office/drawing/2014/main" id="{31D674C4-D1CF-A746-9936-02F5F5A21085}"/>
              </a:ext>
            </a:extLst>
          </p:cNvPr>
          <p:cNvGrpSpPr/>
          <p:nvPr/>
        </p:nvGrpSpPr>
        <p:grpSpPr>
          <a:xfrm>
            <a:off x="226780" y="3080140"/>
            <a:ext cx="2054239" cy="2997048"/>
            <a:chOff x="4951100" y="2571750"/>
            <a:chExt cx="1821601" cy="2161200"/>
          </a:xfrm>
        </p:grpSpPr>
        <p:sp>
          <p:nvSpPr>
            <p:cNvPr id="21" name="Google Shape;742;p29">
              <a:extLst>
                <a:ext uri="{FF2B5EF4-FFF2-40B4-BE49-F238E27FC236}">
                  <a16:creationId xmlns:a16="http://schemas.microsoft.com/office/drawing/2014/main" id="{A69DA3D7-5075-C340-ABCA-03E57E883419}"/>
                </a:ext>
              </a:extLst>
            </p:cNvPr>
            <p:cNvSpPr/>
            <p:nvPr/>
          </p:nvSpPr>
          <p:spPr>
            <a:xfrm>
              <a:off x="4951100" y="2571750"/>
              <a:ext cx="1821600" cy="2161200"/>
            </a:xfrm>
            <a:prstGeom prst="rect">
              <a:avLst/>
            </a:prstGeom>
            <a:solidFill>
              <a:schemeClr val="accent1"/>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i="0" u="none" strike="noStrike" cap="none">
                <a:solidFill>
                  <a:srgbClr val="000000"/>
                </a:solidFill>
                <a:ea typeface="Quicksand"/>
                <a:cs typeface="Quicksand"/>
                <a:sym typeface="Quicksand"/>
              </a:endParaRPr>
            </a:p>
          </p:txBody>
        </p:sp>
        <p:grpSp>
          <p:nvGrpSpPr>
            <p:cNvPr id="22" name="Google Shape;743;p29">
              <a:extLst>
                <a:ext uri="{FF2B5EF4-FFF2-40B4-BE49-F238E27FC236}">
                  <a16:creationId xmlns:a16="http://schemas.microsoft.com/office/drawing/2014/main" id="{6E61A920-9DDC-1541-9109-B2B93A55F9C8}"/>
                </a:ext>
              </a:extLst>
            </p:cNvPr>
            <p:cNvGrpSpPr/>
            <p:nvPr/>
          </p:nvGrpSpPr>
          <p:grpSpPr>
            <a:xfrm>
              <a:off x="5031488" y="2592813"/>
              <a:ext cx="1741213" cy="2016677"/>
              <a:chOff x="4874637" y="727038"/>
              <a:chExt cx="1741213" cy="2016677"/>
            </a:xfrm>
          </p:grpSpPr>
          <p:sp>
            <p:nvSpPr>
              <p:cNvPr id="23" name="Google Shape;744;p29">
                <a:extLst>
                  <a:ext uri="{FF2B5EF4-FFF2-40B4-BE49-F238E27FC236}">
                    <a16:creationId xmlns:a16="http://schemas.microsoft.com/office/drawing/2014/main" id="{4764BCAA-D55C-C640-8CDF-BFF9923AF0F8}"/>
                  </a:ext>
                </a:extLst>
              </p:cNvPr>
              <p:cNvSpPr txBox="1"/>
              <p:nvPr/>
            </p:nvSpPr>
            <p:spPr>
              <a:xfrm>
                <a:off x="4874661" y="727038"/>
                <a:ext cx="1660800" cy="599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600" b="1" i="0" u="none" strike="noStrike" cap="none" dirty="0">
                    <a:solidFill>
                      <a:srgbClr val="1D4099"/>
                    </a:solidFill>
                    <a:ea typeface="Quicksand"/>
                    <a:cs typeface="Quicksand"/>
                    <a:sym typeface="Quicksand"/>
                  </a:rPr>
                  <a:t>Identify potential Health Center partner(s)</a:t>
                </a:r>
                <a:endParaRPr sz="1600" b="1" i="0" u="none" strike="noStrike" cap="none" dirty="0">
                  <a:solidFill>
                    <a:srgbClr val="1D4099"/>
                  </a:solidFill>
                  <a:ea typeface="Quicksand"/>
                  <a:cs typeface="Quicksand"/>
                  <a:sym typeface="Quicksand"/>
                </a:endParaRPr>
              </a:p>
            </p:txBody>
          </p:sp>
          <p:sp>
            <p:nvSpPr>
              <p:cNvPr id="24" name="Google Shape;745;p29">
                <a:extLst>
                  <a:ext uri="{FF2B5EF4-FFF2-40B4-BE49-F238E27FC236}">
                    <a16:creationId xmlns:a16="http://schemas.microsoft.com/office/drawing/2014/main" id="{887BC5CB-0608-B34E-AD00-64BD428858BF}"/>
                  </a:ext>
                </a:extLst>
              </p:cNvPr>
              <p:cNvSpPr txBox="1"/>
              <p:nvPr/>
            </p:nvSpPr>
            <p:spPr>
              <a:xfrm>
                <a:off x="4874637" y="1469140"/>
                <a:ext cx="1741213" cy="127457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400" i="0" u="none" strike="noStrike" cap="none" dirty="0">
                    <a:solidFill>
                      <a:srgbClr val="000000"/>
                    </a:solidFill>
                    <a:ea typeface="Quicksand"/>
                    <a:cs typeface="Quicksand"/>
                    <a:sym typeface="Quicksand"/>
                  </a:rPr>
                  <a:t>Review Health Center Bios which </a:t>
                </a:r>
                <a:r>
                  <a:rPr lang="en" sz="1400" i="0" u="none" strike="noStrike" cap="none" dirty="0" smtClean="0">
                    <a:solidFill>
                      <a:srgbClr val="000000"/>
                    </a:solidFill>
                    <a:ea typeface="Quicksand"/>
                    <a:cs typeface="Quicksand"/>
                    <a:sym typeface="Quicksand"/>
                  </a:rPr>
                  <a:t>include: </a:t>
                </a:r>
                <a:endParaRPr sz="1400" i="0" u="none" strike="noStrike" cap="none" dirty="0">
                  <a:solidFill>
                    <a:srgbClr val="000000"/>
                  </a:solidFill>
                  <a:ea typeface="Quicksand"/>
                  <a:cs typeface="Quicksand"/>
                  <a:sym typeface="Quicksand"/>
                </a:endParaRPr>
              </a:p>
              <a:p>
                <a:pPr marL="173038" marR="0" lvl="0" indent="-173038" algn="l" rtl="0">
                  <a:lnSpc>
                    <a:spcPct val="100000"/>
                  </a:lnSpc>
                  <a:spcBef>
                    <a:spcPts val="600"/>
                  </a:spcBef>
                  <a:spcAft>
                    <a:spcPts val="0"/>
                  </a:spcAft>
                  <a:buClr>
                    <a:srgbClr val="000000"/>
                  </a:buClr>
                  <a:buSzPts val="1100"/>
                  <a:buFont typeface="Arial" panose="020B0604020202020204" pitchFamily="34" charset="0"/>
                  <a:buChar char="•"/>
                </a:pPr>
                <a:r>
                  <a:rPr lang="en" sz="1400" i="0" u="none" strike="noStrike" cap="none" dirty="0" smtClean="0">
                    <a:solidFill>
                      <a:srgbClr val="000000"/>
                    </a:solidFill>
                    <a:ea typeface="Quicksand"/>
                    <a:cs typeface="Quicksand"/>
                    <a:sym typeface="Quicksand"/>
                  </a:rPr>
                  <a:t>Research </a:t>
                </a:r>
                <a:r>
                  <a:rPr lang="en" sz="1400" i="0" u="none" strike="noStrike" cap="none" dirty="0">
                    <a:solidFill>
                      <a:srgbClr val="000000"/>
                    </a:solidFill>
                    <a:ea typeface="Quicksand"/>
                    <a:cs typeface="Quicksand"/>
                    <a:sym typeface="Quicksand"/>
                  </a:rPr>
                  <a:t>Liaison contact</a:t>
                </a:r>
                <a:endParaRPr sz="1400" i="0" u="none" strike="noStrike" cap="none" dirty="0">
                  <a:solidFill>
                    <a:srgbClr val="000000"/>
                  </a:solidFill>
                  <a:ea typeface="Quicksand"/>
                  <a:cs typeface="Quicksand"/>
                  <a:sym typeface="Quicksand"/>
                </a:endParaRPr>
              </a:p>
              <a:p>
                <a:pPr marL="173038" marR="0" lvl="0" indent="-173038" algn="l" rtl="0">
                  <a:lnSpc>
                    <a:spcPct val="100000"/>
                  </a:lnSpc>
                  <a:spcBef>
                    <a:spcPts val="0"/>
                  </a:spcBef>
                  <a:spcAft>
                    <a:spcPts val="0"/>
                  </a:spcAft>
                  <a:buClr>
                    <a:srgbClr val="000000"/>
                  </a:buClr>
                  <a:buSzPts val="1100"/>
                  <a:buFont typeface="Arial" panose="020B0604020202020204" pitchFamily="34" charset="0"/>
                  <a:buChar char="•"/>
                </a:pPr>
                <a:r>
                  <a:rPr lang="en" sz="1400" i="0" u="none" strike="noStrike" cap="none" dirty="0" smtClean="0">
                    <a:solidFill>
                      <a:srgbClr val="000000"/>
                    </a:solidFill>
                    <a:ea typeface="Quicksand"/>
                    <a:cs typeface="Quicksand"/>
                    <a:sym typeface="Quicksand"/>
                  </a:rPr>
                  <a:t>Clinic </a:t>
                </a:r>
                <a:r>
                  <a:rPr lang="en" sz="1400" dirty="0">
                    <a:solidFill>
                      <a:srgbClr val="000000"/>
                    </a:solidFill>
                    <a:ea typeface="Quicksand"/>
                    <a:cs typeface="Quicksand"/>
                    <a:sym typeface="Quicksand"/>
                  </a:rPr>
                  <a:t>I</a:t>
                </a:r>
                <a:r>
                  <a:rPr lang="en" sz="1400" i="0" u="none" strike="noStrike" cap="none" dirty="0" smtClean="0">
                    <a:solidFill>
                      <a:srgbClr val="000000"/>
                    </a:solidFill>
                    <a:ea typeface="Quicksand"/>
                    <a:cs typeface="Quicksand"/>
                    <a:sym typeface="Quicksand"/>
                  </a:rPr>
                  <a:t>nformation </a:t>
                </a:r>
                <a:r>
                  <a:rPr lang="en" sz="1400" i="0" u="none" strike="noStrike" cap="none" dirty="0">
                    <a:solidFill>
                      <a:srgbClr val="000000"/>
                    </a:solidFill>
                    <a:ea typeface="Quicksand"/>
                    <a:cs typeface="Quicksand"/>
                    <a:sym typeface="Quicksand"/>
                  </a:rPr>
                  <a:t>&amp; </a:t>
                </a:r>
                <a:r>
                  <a:rPr lang="en" sz="1400" i="0" u="none" strike="noStrike" cap="none" dirty="0" smtClean="0">
                    <a:solidFill>
                      <a:srgbClr val="000000"/>
                    </a:solidFill>
                    <a:ea typeface="Quicksand"/>
                    <a:cs typeface="Quicksand"/>
                    <a:sym typeface="Quicksand"/>
                  </a:rPr>
                  <a:t>Demographics</a:t>
                </a:r>
                <a:endParaRPr sz="1400" i="0" u="none" strike="noStrike" cap="none" dirty="0">
                  <a:solidFill>
                    <a:srgbClr val="000000"/>
                  </a:solidFill>
                  <a:ea typeface="Quicksand"/>
                  <a:cs typeface="Quicksand"/>
                  <a:sym typeface="Quicksand"/>
                </a:endParaRPr>
              </a:p>
              <a:p>
                <a:pPr marL="173038" marR="0" lvl="0" indent="-173038" algn="l" rtl="0">
                  <a:lnSpc>
                    <a:spcPct val="100000"/>
                  </a:lnSpc>
                  <a:spcBef>
                    <a:spcPts val="0"/>
                  </a:spcBef>
                  <a:spcAft>
                    <a:spcPts val="0"/>
                  </a:spcAft>
                  <a:buClr>
                    <a:srgbClr val="000000"/>
                  </a:buClr>
                  <a:buSzPts val="1100"/>
                  <a:buFont typeface="Arial" panose="020B0604020202020204" pitchFamily="34" charset="0"/>
                  <a:buChar char="•"/>
                </a:pPr>
                <a:r>
                  <a:rPr lang="en" sz="1400" i="0" u="none" strike="noStrike" cap="none" dirty="0" smtClean="0">
                    <a:solidFill>
                      <a:srgbClr val="000000"/>
                    </a:solidFill>
                    <a:ea typeface="Quicksand"/>
                    <a:cs typeface="Quicksand"/>
                    <a:sym typeface="Quicksand"/>
                  </a:rPr>
                  <a:t>Research </a:t>
                </a:r>
                <a:r>
                  <a:rPr lang="en" sz="1400" dirty="0" smtClean="0">
                    <a:solidFill>
                      <a:srgbClr val="000000"/>
                    </a:solidFill>
                    <a:ea typeface="Quicksand"/>
                    <a:cs typeface="Quicksand"/>
                    <a:sym typeface="Quicksand"/>
                  </a:rPr>
                  <a:t>Priorities</a:t>
                </a:r>
                <a:r>
                  <a:rPr lang="en" sz="1400" i="0" u="none" strike="noStrike" cap="none" dirty="0" smtClean="0">
                    <a:solidFill>
                      <a:srgbClr val="000000"/>
                    </a:solidFill>
                    <a:ea typeface="Quicksand"/>
                    <a:cs typeface="Quicksand"/>
                    <a:sym typeface="Quicksand"/>
                  </a:rPr>
                  <a:t> </a:t>
                </a:r>
                <a:r>
                  <a:rPr lang="en" sz="1400" i="0" u="none" strike="noStrike" cap="none" dirty="0">
                    <a:solidFill>
                      <a:srgbClr val="000000"/>
                    </a:solidFill>
                    <a:ea typeface="Quicksand"/>
                    <a:cs typeface="Quicksand"/>
                    <a:sym typeface="Quicksand"/>
                  </a:rPr>
                  <a:t>&amp; </a:t>
                </a:r>
                <a:r>
                  <a:rPr lang="en" sz="1400" i="0" u="none" strike="noStrike" cap="none" dirty="0" smtClean="0">
                    <a:solidFill>
                      <a:srgbClr val="000000"/>
                    </a:solidFill>
                    <a:ea typeface="Quicksand"/>
                    <a:cs typeface="Quicksand"/>
                    <a:sym typeface="Quicksand"/>
                  </a:rPr>
                  <a:t>Methodology </a:t>
                </a:r>
                <a:endParaRPr sz="1400" i="0" u="none" strike="noStrike" cap="none" dirty="0">
                  <a:solidFill>
                    <a:srgbClr val="000000"/>
                  </a:solidFill>
                  <a:ea typeface="Quicksand"/>
                  <a:cs typeface="Quicksand"/>
                  <a:sym typeface="Quicksand"/>
                </a:endParaRPr>
              </a:p>
            </p:txBody>
          </p:sp>
        </p:grpSp>
      </p:grpSp>
      <p:grpSp>
        <p:nvGrpSpPr>
          <p:cNvPr id="26" name="Google Shape;747;p29">
            <a:extLst>
              <a:ext uri="{FF2B5EF4-FFF2-40B4-BE49-F238E27FC236}">
                <a16:creationId xmlns:a16="http://schemas.microsoft.com/office/drawing/2014/main" id="{5C63C27B-5D38-A042-8D6F-57256AD4889E}"/>
              </a:ext>
            </a:extLst>
          </p:cNvPr>
          <p:cNvGrpSpPr/>
          <p:nvPr/>
        </p:nvGrpSpPr>
        <p:grpSpPr>
          <a:xfrm>
            <a:off x="6940188" y="4305335"/>
            <a:ext cx="2054238" cy="1771853"/>
            <a:chOff x="457200" y="3455152"/>
            <a:chExt cx="1821600" cy="1277700"/>
          </a:xfrm>
        </p:grpSpPr>
        <p:sp>
          <p:nvSpPr>
            <p:cNvPr id="27" name="Google Shape;748;p29">
              <a:extLst>
                <a:ext uri="{FF2B5EF4-FFF2-40B4-BE49-F238E27FC236}">
                  <a16:creationId xmlns:a16="http://schemas.microsoft.com/office/drawing/2014/main" id="{D227E849-750D-6141-9EAD-D583C5259FE9}"/>
                </a:ext>
              </a:extLst>
            </p:cNvPr>
            <p:cNvSpPr/>
            <p:nvPr/>
          </p:nvSpPr>
          <p:spPr>
            <a:xfrm>
              <a:off x="457200" y="3455152"/>
              <a:ext cx="1821600" cy="1277700"/>
            </a:xfrm>
            <a:prstGeom prst="rect">
              <a:avLst/>
            </a:prstGeom>
            <a:solidFill>
              <a:schemeClr val="accent1"/>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i="0" u="none" strike="noStrike" cap="none">
                <a:solidFill>
                  <a:srgbClr val="000000"/>
                </a:solidFill>
                <a:ea typeface="Quicksand"/>
                <a:cs typeface="Quicksand"/>
                <a:sym typeface="Quicksand"/>
              </a:endParaRPr>
            </a:p>
          </p:txBody>
        </p:sp>
        <p:sp>
          <p:nvSpPr>
            <p:cNvPr id="29" name="Google Shape;750;p29">
              <a:extLst>
                <a:ext uri="{FF2B5EF4-FFF2-40B4-BE49-F238E27FC236}">
                  <a16:creationId xmlns:a16="http://schemas.microsoft.com/office/drawing/2014/main" id="{7C45D1CC-B525-A749-8CB8-921E717D4DB3}"/>
                </a:ext>
              </a:extLst>
            </p:cNvPr>
            <p:cNvSpPr txBox="1"/>
            <p:nvPr/>
          </p:nvSpPr>
          <p:spPr>
            <a:xfrm>
              <a:off x="533108" y="3488238"/>
              <a:ext cx="1669800" cy="312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600" b="1" i="0" u="none" strike="noStrike" cap="none" dirty="0" smtClean="0">
                  <a:solidFill>
                    <a:srgbClr val="0070C0"/>
                  </a:solidFill>
                  <a:ea typeface="Quicksand"/>
                  <a:cs typeface="Quicksand"/>
                  <a:sym typeface="Quicksand"/>
                </a:rPr>
                <a:t>IRB Approval</a:t>
              </a:r>
              <a:endParaRPr sz="1600" b="1" i="0" u="none" strike="noStrike" cap="none" dirty="0">
                <a:solidFill>
                  <a:srgbClr val="0070C0"/>
                </a:solidFill>
                <a:ea typeface="Quicksand"/>
                <a:cs typeface="Quicksand"/>
                <a:sym typeface="Quicksand"/>
              </a:endParaRPr>
            </a:p>
          </p:txBody>
        </p:sp>
      </p:grpSp>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4" name="think-cell Slide" r:id="rId5" imgW="473" imgH="473" progId="TCLayout.ActiveDocument.1">
                  <p:embed/>
                </p:oleObj>
              </mc:Choice>
              <mc:Fallback>
                <p:oleObj name="think-cell Slide" r:id="rId5" imgW="473" imgH="473"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121489" y="117860"/>
            <a:ext cx="8683071" cy="596830"/>
          </a:xfrm>
        </p:spPr>
        <p:txBody>
          <a:bodyPr vert="horz"/>
          <a:lstStyle/>
          <a:p>
            <a:r>
              <a:rPr lang="en-US" dirty="0">
                <a:latin typeface="+mn-lt"/>
              </a:rPr>
              <a:t>Steps </a:t>
            </a:r>
            <a:r>
              <a:rPr lang="en-US" dirty="0" smtClean="0">
                <a:latin typeface="+mn-lt"/>
              </a:rPr>
              <a:t>at a Glance for </a:t>
            </a:r>
            <a:r>
              <a:rPr lang="en-US" dirty="0">
                <a:latin typeface="+mn-lt"/>
              </a:rPr>
              <a:t>Partnering with Health Centers in Research Projects </a:t>
            </a:r>
          </a:p>
        </p:txBody>
      </p:sp>
      <p:sp>
        <p:nvSpPr>
          <p:cNvPr id="7" name="Google Shape;728;p29">
            <a:extLst>
              <a:ext uri="{FF2B5EF4-FFF2-40B4-BE49-F238E27FC236}">
                <a16:creationId xmlns:a16="http://schemas.microsoft.com/office/drawing/2014/main" id="{D7EBF95C-B6D5-CB41-8FA6-37BC1747A2FD}"/>
              </a:ext>
            </a:extLst>
          </p:cNvPr>
          <p:cNvSpPr/>
          <p:nvPr/>
        </p:nvSpPr>
        <p:spPr>
          <a:xfrm>
            <a:off x="4687607" y="3312800"/>
            <a:ext cx="2054238" cy="444731"/>
          </a:xfrm>
          <a:prstGeom prst="roundRect">
            <a:avLst>
              <a:gd name="adj" fmla="val 50000"/>
            </a:avLst>
          </a:prstGeom>
          <a:solidFill>
            <a:srgbClr val="369B9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0" u="none" strike="noStrike" cap="none" dirty="0">
                <a:solidFill>
                  <a:srgbClr val="FFFFFF"/>
                </a:solidFill>
                <a:ea typeface="Quicksand"/>
                <a:cs typeface="Quicksand"/>
                <a:sym typeface="Quicksand"/>
              </a:rPr>
              <a:t>Step </a:t>
            </a:r>
            <a:r>
              <a:rPr lang="en" sz="1700" b="1" i="0" u="none" strike="noStrike" cap="none" dirty="0" smtClean="0">
                <a:solidFill>
                  <a:srgbClr val="FFFFFF"/>
                </a:solidFill>
                <a:ea typeface="Quicksand"/>
                <a:cs typeface="Quicksand"/>
                <a:sym typeface="Quicksand"/>
              </a:rPr>
              <a:t>3</a:t>
            </a:r>
            <a:endParaRPr sz="1700" b="1" i="0" u="none" strike="noStrike" cap="none" dirty="0">
              <a:solidFill>
                <a:srgbClr val="FFFFFF"/>
              </a:solidFill>
              <a:ea typeface="Quicksand"/>
              <a:cs typeface="Quicksand"/>
              <a:sym typeface="Quicksand"/>
            </a:endParaRPr>
          </a:p>
        </p:txBody>
      </p:sp>
      <p:sp>
        <p:nvSpPr>
          <p:cNvPr id="8" name="Google Shape;729;p29">
            <a:extLst>
              <a:ext uri="{FF2B5EF4-FFF2-40B4-BE49-F238E27FC236}">
                <a16:creationId xmlns:a16="http://schemas.microsoft.com/office/drawing/2014/main" id="{F99C2481-41D5-D340-97D1-713FC61B28DB}"/>
              </a:ext>
            </a:extLst>
          </p:cNvPr>
          <p:cNvSpPr/>
          <p:nvPr/>
        </p:nvSpPr>
        <p:spPr>
          <a:xfrm>
            <a:off x="2450143" y="2918286"/>
            <a:ext cx="2054238" cy="444731"/>
          </a:xfrm>
          <a:prstGeom prst="roundRect">
            <a:avLst>
              <a:gd name="adj" fmla="val 50000"/>
            </a:avLst>
          </a:prstGeom>
          <a:solidFill>
            <a:schemeClr val="accent1">
              <a:lumMod val="25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0" u="none" strike="noStrike" cap="none" dirty="0">
                <a:solidFill>
                  <a:srgbClr val="FFFFFF"/>
                </a:solidFill>
                <a:ea typeface="Quicksand"/>
                <a:cs typeface="Quicksand"/>
                <a:sym typeface="Quicksand"/>
              </a:rPr>
              <a:t>Step </a:t>
            </a:r>
            <a:r>
              <a:rPr lang="en" sz="1700" b="1" i="0" u="none" strike="noStrike" cap="none" dirty="0" smtClean="0">
                <a:solidFill>
                  <a:srgbClr val="FFFFFF"/>
                </a:solidFill>
                <a:ea typeface="Quicksand"/>
                <a:cs typeface="Quicksand"/>
                <a:sym typeface="Quicksand"/>
              </a:rPr>
              <a:t>2</a:t>
            </a:r>
            <a:endParaRPr sz="1700" b="1" i="0" u="none" strike="noStrike" cap="none" dirty="0">
              <a:solidFill>
                <a:srgbClr val="FFFFFF"/>
              </a:solidFill>
              <a:ea typeface="Quicksand"/>
              <a:cs typeface="Quicksand"/>
              <a:sym typeface="Quicksand"/>
            </a:endParaRPr>
          </a:p>
        </p:txBody>
      </p:sp>
      <p:sp>
        <p:nvSpPr>
          <p:cNvPr id="19" name="Google Shape;740;p29">
            <a:extLst>
              <a:ext uri="{FF2B5EF4-FFF2-40B4-BE49-F238E27FC236}">
                <a16:creationId xmlns:a16="http://schemas.microsoft.com/office/drawing/2014/main" id="{FC5DE186-B972-4841-9E50-E992706B04B4}"/>
              </a:ext>
            </a:extLst>
          </p:cNvPr>
          <p:cNvSpPr/>
          <p:nvPr/>
        </p:nvSpPr>
        <p:spPr>
          <a:xfrm>
            <a:off x="226780" y="2459547"/>
            <a:ext cx="2054238" cy="444731"/>
          </a:xfrm>
          <a:prstGeom prst="roundRect">
            <a:avLst>
              <a:gd name="adj" fmla="val 50000"/>
            </a:avLst>
          </a:prstGeom>
          <a:solidFill>
            <a:srgbClr val="1D409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0" u="none" strike="noStrike" cap="none">
                <a:solidFill>
                  <a:srgbClr val="FFFFFF"/>
                </a:solidFill>
                <a:ea typeface="Quicksand"/>
                <a:cs typeface="Quicksand"/>
                <a:sym typeface="Quicksand"/>
              </a:rPr>
              <a:t>Step 1</a:t>
            </a:r>
            <a:endParaRPr sz="1700" b="1" i="0" u="none" strike="noStrike" cap="none">
              <a:solidFill>
                <a:srgbClr val="FFFFFF"/>
              </a:solidFill>
              <a:ea typeface="Quicksand"/>
              <a:cs typeface="Quicksand"/>
              <a:sym typeface="Quicksand"/>
            </a:endParaRPr>
          </a:p>
        </p:txBody>
      </p:sp>
      <p:sp>
        <p:nvSpPr>
          <p:cNvPr id="25" name="Google Shape;746;p29">
            <a:extLst>
              <a:ext uri="{FF2B5EF4-FFF2-40B4-BE49-F238E27FC236}">
                <a16:creationId xmlns:a16="http://schemas.microsoft.com/office/drawing/2014/main" id="{3D8E6FDF-9F32-3245-847F-F053CEBA8E14}"/>
              </a:ext>
            </a:extLst>
          </p:cNvPr>
          <p:cNvSpPr/>
          <p:nvPr/>
        </p:nvSpPr>
        <p:spPr>
          <a:xfrm>
            <a:off x="6904833" y="3731402"/>
            <a:ext cx="2054238" cy="444731"/>
          </a:xfrm>
          <a:prstGeom prst="roundRect">
            <a:avLst>
              <a:gd name="adj" fmla="val 50000"/>
            </a:avLst>
          </a:prstGeom>
          <a:solidFill>
            <a:srgbClr val="0070C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0" u="none" strike="noStrike" cap="none" dirty="0">
                <a:solidFill>
                  <a:srgbClr val="FFFFFF"/>
                </a:solidFill>
                <a:ea typeface="Quicksand"/>
                <a:cs typeface="Quicksand"/>
                <a:sym typeface="Quicksand"/>
              </a:rPr>
              <a:t>Step </a:t>
            </a:r>
            <a:r>
              <a:rPr lang="en" sz="1700" b="1" i="0" u="none" strike="noStrike" cap="none" dirty="0" smtClean="0">
                <a:solidFill>
                  <a:srgbClr val="FFFFFF"/>
                </a:solidFill>
                <a:ea typeface="Quicksand"/>
                <a:cs typeface="Quicksand"/>
                <a:sym typeface="Quicksand"/>
              </a:rPr>
              <a:t>4</a:t>
            </a:r>
            <a:endParaRPr sz="1700" b="1" i="0" u="none" strike="noStrike" cap="none" dirty="0">
              <a:solidFill>
                <a:srgbClr val="FFFFFF"/>
              </a:solidFill>
              <a:ea typeface="Quicksand"/>
              <a:cs typeface="Quicksand"/>
              <a:sym typeface="Quicksand"/>
            </a:endParaRPr>
          </a:p>
        </p:txBody>
      </p:sp>
      <p:sp>
        <p:nvSpPr>
          <p:cNvPr id="31" name="Google Shape;752;p29">
            <a:extLst>
              <a:ext uri="{FF2B5EF4-FFF2-40B4-BE49-F238E27FC236}">
                <a16:creationId xmlns:a16="http://schemas.microsoft.com/office/drawing/2014/main" id="{337F036A-D6A6-0145-9534-5F31DA865D2F}"/>
              </a:ext>
            </a:extLst>
          </p:cNvPr>
          <p:cNvSpPr/>
          <p:nvPr/>
        </p:nvSpPr>
        <p:spPr>
          <a:xfrm>
            <a:off x="1526696" y="1636609"/>
            <a:ext cx="1815051" cy="2231977"/>
          </a:xfrm>
          <a:prstGeom prst="arc">
            <a:avLst>
              <a:gd name="adj1" fmla="val 12357329"/>
              <a:gd name="adj2" fmla="val 299328"/>
            </a:avLst>
          </a:prstGeom>
          <a:noFill/>
          <a:ln w="9525" cap="flat" cmpd="sng">
            <a:solidFill>
              <a:srgbClr val="000000"/>
            </a:solidFill>
            <a:prstDash val="dash"/>
            <a:round/>
            <a:headEnd type="none" w="sm" len="sm"/>
            <a:tailEnd type="triangl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ea typeface="Arial"/>
              <a:cs typeface="Arial"/>
              <a:sym typeface="Arial"/>
            </a:endParaRPr>
          </a:p>
        </p:txBody>
      </p:sp>
      <p:sp>
        <p:nvSpPr>
          <p:cNvPr id="32" name="Google Shape;753;p29">
            <a:extLst>
              <a:ext uri="{FF2B5EF4-FFF2-40B4-BE49-F238E27FC236}">
                <a16:creationId xmlns:a16="http://schemas.microsoft.com/office/drawing/2014/main" id="{1A239D3E-6766-E548-9A37-54112B62B93A}"/>
              </a:ext>
            </a:extLst>
          </p:cNvPr>
          <p:cNvSpPr/>
          <p:nvPr/>
        </p:nvSpPr>
        <p:spPr>
          <a:xfrm>
            <a:off x="3826446" y="2073358"/>
            <a:ext cx="1815051" cy="2231977"/>
          </a:xfrm>
          <a:prstGeom prst="arc">
            <a:avLst>
              <a:gd name="adj1" fmla="val 12189591"/>
              <a:gd name="adj2" fmla="val 299328"/>
            </a:avLst>
          </a:prstGeom>
          <a:noFill/>
          <a:ln w="9525" cap="flat" cmpd="sng">
            <a:solidFill>
              <a:srgbClr val="000000"/>
            </a:solidFill>
            <a:prstDash val="dash"/>
            <a:round/>
            <a:headEnd type="none" w="sm" len="sm"/>
            <a:tailEnd type="triangl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ea typeface="Arial"/>
              <a:cs typeface="Arial"/>
              <a:sym typeface="Arial"/>
            </a:endParaRPr>
          </a:p>
        </p:txBody>
      </p:sp>
      <p:sp>
        <p:nvSpPr>
          <p:cNvPr id="33" name="Google Shape;754;p29">
            <a:extLst>
              <a:ext uri="{FF2B5EF4-FFF2-40B4-BE49-F238E27FC236}">
                <a16:creationId xmlns:a16="http://schemas.microsoft.com/office/drawing/2014/main" id="{ADF00387-5DF1-1F46-B76E-99458FC83249}"/>
              </a:ext>
            </a:extLst>
          </p:cNvPr>
          <p:cNvSpPr/>
          <p:nvPr/>
        </p:nvSpPr>
        <p:spPr>
          <a:xfrm>
            <a:off x="6162859" y="2518812"/>
            <a:ext cx="1815051" cy="2231977"/>
          </a:xfrm>
          <a:prstGeom prst="arc">
            <a:avLst>
              <a:gd name="adj1" fmla="val 12344435"/>
              <a:gd name="adj2" fmla="val 144667"/>
            </a:avLst>
          </a:prstGeom>
          <a:noFill/>
          <a:ln w="9525" cap="flat" cmpd="sng">
            <a:solidFill>
              <a:srgbClr val="000000"/>
            </a:solidFill>
            <a:prstDash val="dash"/>
            <a:round/>
            <a:headEnd type="none" w="sm" len="sm"/>
            <a:tailEnd type="triangl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ea typeface="Arial"/>
              <a:cs typeface="Arial"/>
              <a:sym typeface="Arial"/>
            </a:endParaRPr>
          </a:p>
        </p:txBody>
      </p:sp>
      <p:sp>
        <p:nvSpPr>
          <p:cNvPr id="6" name="Rectangle 5"/>
          <p:cNvSpPr/>
          <p:nvPr/>
        </p:nvSpPr>
        <p:spPr>
          <a:xfrm>
            <a:off x="4753304" y="4511583"/>
            <a:ext cx="1912783" cy="1384995"/>
          </a:xfrm>
          <a:prstGeom prst="rect">
            <a:avLst/>
          </a:prstGeom>
        </p:spPr>
        <p:txBody>
          <a:bodyPr wrap="square">
            <a:spAutoFit/>
          </a:bodyPr>
          <a:lstStyle/>
          <a:p>
            <a:r>
              <a:rPr lang="en-US" sz="1400" dirty="0" smtClean="0"/>
              <a:t>Health Center(s) with determine interest and discussions will </a:t>
            </a:r>
            <a:r>
              <a:rPr lang="en-US" sz="1400" dirty="0"/>
              <a:t>take place to establish specifics of the </a:t>
            </a:r>
            <a:r>
              <a:rPr lang="en-US" sz="1400" dirty="0" smtClean="0"/>
              <a:t>partnership.</a:t>
            </a:r>
            <a:endParaRPr lang="en-US" sz="1400" dirty="0"/>
          </a:p>
        </p:txBody>
      </p:sp>
      <p:sp>
        <p:nvSpPr>
          <p:cNvPr id="34" name="Rectangle 33"/>
          <p:cNvSpPr/>
          <p:nvPr/>
        </p:nvSpPr>
        <p:spPr>
          <a:xfrm>
            <a:off x="7046288" y="4750789"/>
            <a:ext cx="1912783" cy="1169551"/>
          </a:xfrm>
          <a:prstGeom prst="rect">
            <a:avLst/>
          </a:prstGeom>
        </p:spPr>
        <p:txBody>
          <a:bodyPr wrap="square">
            <a:spAutoFit/>
          </a:bodyPr>
          <a:lstStyle/>
          <a:p>
            <a:r>
              <a:rPr lang="en-US" sz="1400" dirty="0" smtClean="0"/>
              <a:t>Health Center(s) will provide the IRB approval letter to be uploaded into the INSPR application.</a:t>
            </a:r>
            <a:endParaRPr lang="en-US" sz="1400" dirty="0"/>
          </a:p>
        </p:txBody>
      </p:sp>
      <p:grpSp>
        <p:nvGrpSpPr>
          <p:cNvPr id="35" name="Google Shape;747;p29">
            <a:extLst>
              <a:ext uri="{FF2B5EF4-FFF2-40B4-BE49-F238E27FC236}">
                <a16:creationId xmlns:a16="http://schemas.microsoft.com/office/drawing/2014/main" id="{5C63C27B-5D38-A042-8D6F-57256AD4889E}"/>
              </a:ext>
            </a:extLst>
          </p:cNvPr>
          <p:cNvGrpSpPr/>
          <p:nvPr/>
        </p:nvGrpSpPr>
        <p:grpSpPr>
          <a:xfrm>
            <a:off x="5870121" y="939285"/>
            <a:ext cx="3124305" cy="1179792"/>
            <a:chOff x="457200" y="3455153"/>
            <a:chExt cx="1821600" cy="1066171"/>
          </a:xfrm>
        </p:grpSpPr>
        <p:sp>
          <p:nvSpPr>
            <p:cNvPr id="36" name="Google Shape;748;p29">
              <a:extLst>
                <a:ext uri="{FF2B5EF4-FFF2-40B4-BE49-F238E27FC236}">
                  <a16:creationId xmlns:a16="http://schemas.microsoft.com/office/drawing/2014/main" id="{D227E849-750D-6141-9EAD-D583C5259FE9}"/>
                </a:ext>
              </a:extLst>
            </p:cNvPr>
            <p:cNvSpPr/>
            <p:nvPr/>
          </p:nvSpPr>
          <p:spPr>
            <a:xfrm>
              <a:off x="457200" y="3455153"/>
              <a:ext cx="1821600" cy="1066171"/>
            </a:xfrm>
            <a:prstGeom prst="rect">
              <a:avLst/>
            </a:prstGeom>
            <a:solidFill>
              <a:schemeClr val="accent1"/>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i="0" u="none" strike="noStrike" cap="none">
                <a:solidFill>
                  <a:srgbClr val="000000"/>
                </a:solidFill>
                <a:ea typeface="Quicksand"/>
                <a:cs typeface="Quicksand"/>
                <a:sym typeface="Quicksand"/>
              </a:endParaRPr>
            </a:p>
          </p:txBody>
        </p:sp>
        <p:sp>
          <p:nvSpPr>
            <p:cNvPr id="37" name="Google Shape;750;p29">
              <a:extLst>
                <a:ext uri="{FF2B5EF4-FFF2-40B4-BE49-F238E27FC236}">
                  <a16:creationId xmlns:a16="http://schemas.microsoft.com/office/drawing/2014/main" id="{7C45D1CC-B525-A749-8CB8-921E717D4DB3}"/>
                </a:ext>
              </a:extLst>
            </p:cNvPr>
            <p:cNvSpPr txBox="1"/>
            <p:nvPr/>
          </p:nvSpPr>
          <p:spPr>
            <a:xfrm>
              <a:off x="480021" y="3533004"/>
              <a:ext cx="1100020" cy="90794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600" b="1" i="0" u="none" strike="noStrike" cap="none" dirty="0">
                  <a:solidFill>
                    <a:srgbClr val="0070C0"/>
                  </a:solidFill>
                  <a:ea typeface="Quicksand"/>
                  <a:cs typeface="Quicksand"/>
                  <a:sym typeface="Quicksand"/>
                </a:rPr>
                <a:t>Scan </a:t>
              </a:r>
              <a:r>
                <a:rPr lang="en" sz="1600" b="1" i="0" u="none" strike="noStrike" cap="none" dirty="0" smtClean="0">
                  <a:solidFill>
                    <a:srgbClr val="0070C0"/>
                  </a:solidFill>
                  <a:ea typeface="Quicksand"/>
                  <a:cs typeface="Quicksand"/>
                  <a:sym typeface="Quicksand"/>
                </a:rPr>
                <a:t>now to view the Project Request Form</a:t>
              </a:r>
              <a:endParaRPr sz="1600" b="1" i="0" u="none" strike="noStrike" cap="none" dirty="0">
                <a:solidFill>
                  <a:srgbClr val="0070C0"/>
                </a:solidFill>
                <a:ea typeface="Quicksand"/>
                <a:cs typeface="Quicksand"/>
                <a:sym typeface="Quicksand"/>
              </a:endParaRPr>
            </a:p>
          </p:txBody>
        </p:sp>
      </p:grpSp>
      <p:pic>
        <p:nvPicPr>
          <p:cNvPr id="3" name="Picture 2"/>
          <p:cNvPicPr>
            <a:picLocks noChangeAspect="1"/>
          </p:cNvPicPr>
          <p:nvPr/>
        </p:nvPicPr>
        <p:blipFill>
          <a:blip r:embed="rId7"/>
          <a:stretch>
            <a:fillRect/>
          </a:stretch>
        </p:blipFill>
        <p:spPr>
          <a:xfrm>
            <a:off x="7835095" y="992352"/>
            <a:ext cx="1081006" cy="1081006"/>
          </a:xfrm>
          <a:prstGeom prst="rect">
            <a:avLst/>
          </a:prstGeom>
        </p:spPr>
      </p:pic>
    </p:spTree>
    <p:extLst>
      <p:ext uri="{BB962C8B-B14F-4D97-AF65-F5344CB8AC3E}">
        <p14:creationId xmlns:p14="http://schemas.microsoft.com/office/powerpoint/2010/main" val="21226598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8" name="think-cell Slide" r:id="rId4" imgW="347" imgH="348" progId="TCLayout.ActiveDocument.1">
                  <p:embed/>
                </p:oleObj>
              </mc:Choice>
              <mc:Fallback>
                <p:oleObj name="think-cell Slide" r:id="rId4" imgW="347" imgH="348"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p:cNvPicPr>
            <a:picLocks noChangeAspect="1"/>
          </p:cNvPicPr>
          <p:nvPr/>
        </p:nvPicPr>
        <p:blipFill>
          <a:blip r:embed="rId6"/>
          <a:stretch>
            <a:fillRect/>
          </a:stretch>
        </p:blipFill>
        <p:spPr>
          <a:xfrm>
            <a:off x="180175" y="338915"/>
            <a:ext cx="8638429" cy="5309096"/>
          </a:xfrm>
          <a:prstGeom prst="rect">
            <a:avLst/>
          </a:prstGeom>
          <a:ln>
            <a:noFill/>
          </a:ln>
          <a:effectLst>
            <a:outerShdw blurRad="190500" algn="tl" rotWithShape="0">
              <a:srgbClr val="000000">
                <a:alpha val="70000"/>
              </a:srgbClr>
            </a:outerShdw>
          </a:effectLst>
        </p:spPr>
      </p:pic>
      <p:grpSp>
        <p:nvGrpSpPr>
          <p:cNvPr id="6" name="Google Shape;747;p29">
            <a:extLst>
              <a:ext uri="{FF2B5EF4-FFF2-40B4-BE49-F238E27FC236}">
                <a16:creationId xmlns:a16="http://schemas.microsoft.com/office/drawing/2014/main" id="{5C63C27B-5D38-A042-8D6F-57256AD4889E}"/>
              </a:ext>
            </a:extLst>
          </p:cNvPr>
          <p:cNvGrpSpPr/>
          <p:nvPr/>
        </p:nvGrpSpPr>
        <p:grpSpPr>
          <a:xfrm>
            <a:off x="4499388" y="5767757"/>
            <a:ext cx="2441775" cy="997624"/>
            <a:chOff x="469203" y="3444121"/>
            <a:chExt cx="1821600" cy="1066171"/>
          </a:xfrm>
        </p:grpSpPr>
        <p:sp>
          <p:nvSpPr>
            <p:cNvPr id="7" name="Google Shape;748;p29">
              <a:extLst>
                <a:ext uri="{FF2B5EF4-FFF2-40B4-BE49-F238E27FC236}">
                  <a16:creationId xmlns:a16="http://schemas.microsoft.com/office/drawing/2014/main" id="{D227E849-750D-6141-9EAD-D583C5259FE9}"/>
                </a:ext>
              </a:extLst>
            </p:cNvPr>
            <p:cNvSpPr/>
            <p:nvPr/>
          </p:nvSpPr>
          <p:spPr>
            <a:xfrm>
              <a:off x="469203" y="3444121"/>
              <a:ext cx="1821600" cy="1066171"/>
            </a:xfrm>
            <a:prstGeom prst="rect">
              <a:avLst/>
            </a:prstGeom>
            <a:solidFill>
              <a:schemeClr val="accent1"/>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i="0" u="none" strike="noStrike" cap="none">
                <a:solidFill>
                  <a:srgbClr val="000000"/>
                </a:solidFill>
                <a:ea typeface="Quicksand"/>
                <a:cs typeface="Quicksand"/>
                <a:sym typeface="Quicksand"/>
              </a:endParaRPr>
            </a:p>
          </p:txBody>
        </p:sp>
        <p:sp>
          <p:nvSpPr>
            <p:cNvPr id="8" name="Google Shape;750;p29">
              <a:extLst>
                <a:ext uri="{FF2B5EF4-FFF2-40B4-BE49-F238E27FC236}">
                  <a16:creationId xmlns:a16="http://schemas.microsoft.com/office/drawing/2014/main" id="{7C45D1CC-B525-A749-8CB8-921E717D4DB3}"/>
                </a:ext>
              </a:extLst>
            </p:cNvPr>
            <p:cNvSpPr txBox="1"/>
            <p:nvPr/>
          </p:nvSpPr>
          <p:spPr>
            <a:xfrm>
              <a:off x="480021" y="3533004"/>
              <a:ext cx="959727" cy="90794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600" b="1" i="0" u="none" strike="noStrike" cap="none" dirty="0">
                  <a:solidFill>
                    <a:srgbClr val="0070C0"/>
                  </a:solidFill>
                  <a:ea typeface="Quicksand"/>
                  <a:cs typeface="Quicksand"/>
                  <a:sym typeface="Quicksand"/>
                </a:rPr>
                <a:t>Scan </a:t>
              </a:r>
              <a:r>
                <a:rPr lang="en" sz="1600" b="1" i="0" u="none" strike="noStrike" cap="none" dirty="0" smtClean="0">
                  <a:solidFill>
                    <a:srgbClr val="0070C0"/>
                  </a:solidFill>
                  <a:ea typeface="Quicksand"/>
                  <a:cs typeface="Quicksand"/>
                  <a:sym typeface="Quicksand"/>
                </a:rPr>
                <a:t>now to view the website</a:t>
              </a:r>
              <a:endParaRPr sz="1600" b="1" i="0" u="none" strike="noStrike" cap="none" dirty="0">
                <a:solidFill>
                  <a:srgbClr val="0070C0"/>
                </a:solidFill>
                <a:ea typeface="Quicksand"/>
                <a:cs typeface="Quicksand"/>
                <a:sym typeface="Quicksand"/>
              </a:endParaRPr>
            </a:p>
          </p:txBody>
        </p:sp>
      </p:grpSp>
      <p:pic>
        <p:nvPicPr>
          <p:cNvPr id="3" name="Picture 2"/>
          <p:cNvPicPr>
            <a:picLocks noChangeAspect="1"/>
          </p:cNvPicPr>
          <p:nvPr/>
        </p:nvPicPr>
        <p:blipFill>
          <a:blip r:embed="rId7"/>
          <a:stretch>
            <a:fillRect/>
          </a:stretch>
        </p:blipFill>
        <p:spPr>
          <a:xfrm>
            <a:off x="5966531" y="5805315"/>
            <a:ext cx="881613" cy="904218"/>
          </a:xfrm>
          <a:prstGeom prst="rect">
            <a:avLst/>
          </a:prstGeom>
        </p:spPr>
      </p:pic>
    </p:spTree>
    <p:extLst>
      <p:ext uri="{BB962C8B-B14F-4D97-AF65-F5344CB8AC3E}">
        <p14:creationId xmlns:p14="http://schemas.microsoft.com/office/powerpoint/2010/main" val="4156254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78845" y="2852256"/>
            <a:ext cx="5698881" cy="2480140"/>
          </a:xfrm>
        </p:spPr>
        <p:txBody>
          <a:bodyPr/>
          <a:lstStyle/>
          <a:p>
            <a:pPr algn="ctr">
              <a:lnSpc>
                <a:spcPct val="110000"/>
              </a:lnSpc>
            </a:pPr>
            <a:r>
              <a:rPr lang="en-US" dirty="0"/>
              <a:t>Research Operations Updates</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2283500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730;p29">
            <a:extLst>
              <a:ext uri="{FF2B5EF4-FFF2-40B4-BE49-F238E27FC236}">
                <a16:creationId xmlns:a16="http://schemas.microsoft.com/office/drawing/2014/main" id="{74035F25-B210-6A44-9123-8C76E7E3E503}"/>
              </a:ext>
            </a:extLst>
          </p:cNvPr>
          <p:cNvGrpSpPr/>
          <p:nvPr/>
        </p:nvGrpSpPr>
        <p:grpSpPr>
          <a:xfrm>
            <a:off x="2470381" y="3515058"/>
            <a:ext cx="2054238" cy="2588095"/>
            <a:chOff x="4729206" y="2866217"/>
            <a:chExt cx="1821600" cy="1866300"/>
          </a:xfrm>
        </p:grpSpPr>
        <p:sp>
          <p:nvSpPr>
            <p:cNvPr id="10" name="Google Shape;731;p29">
              <a:extLst>
                <a:ext uri="{FF2B5EF4-FFF2-40B4-BE49-F238E27FC236}">
                  <a16:creationId xmlns:a16="http://schemas.microsoft.com/office/drawing/2014/main" id="{87B9C974-7E1D-5F49-95F7-96A97255F918}"/>
                </a:ext>
              </a:extLst>
            </p:cNvPr>
            <p:cNvSpPr/>
            <p:nvPr/>
          </p:nvSpPr>
          <p:spPr>
            <a:xfrm>
              <a:off x="4729206" y="2866217"/>
              <a:ext cx="1821600" cy="1866300"/>
            </a:xfrm>
            <a:prstGeom prst="rect">
              <a:avLst/>
            </a:prstGeom>
            <a:solidFill>
              <a:schemeClr val="accent1"/>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600" i="0" u="none" strike="noStrike" cap="none">
                <a:solidFill>
                  <a:srgbClr val="000000"/>
                </a:solidFill>
                <a:ea typeface="Quicksand"/>
                <a:cs typeface="Quicksand"/>
                <a:sym typeface="Quicksand"/>
              </a:endParaRPr>
            </a:p>
          </p:txBody>
        </p:sp>
        <p:grpSp>
          <p:nvGrpSpPr>
            <p:cNvPr id="11" name="Google Shape;732;p29">
              <a:extLst>
                <a:ext uri="{FF2B5EF4-FFF2-40B4-BE49-F238E27FC236}">
                  <a16:creationId xmlns:a16="http://schemas.microsoft.com/office/drawing/2014/main" id="{028AF17F-49E7-9048-A217-920221B4145B}"/>
                </a:ext>
              </a:extLst>
            </p:cNvPr>
            <p:cNvGrpSpPr/>
            <p:nvPr/>
          </p:nvGrpSpPr>
          <p:grpSpPr>
            <a:xfrm>
              <a:off x="4791660" y="2936790"/>
              <a:ext cx="1759129" cy="1589234"/>
              <a:chOff x="4744629" y="923990"/>
              <a:chExt cx="1759129" cy="1589234"/>
            </a:xfrm>
          </p:grpSpPr>
          <p:sp>
            <p:nvSpPr>
              <p:cNvPr id="12" name="Google Shape;733;p29">
                <a:extLst>
                  <a:ext uri="{FF2B5EF4-FFF2-40B4-BE49-F238E27FC236}">
                    <a16:creationId xmlns:a16="http://schemas.microsoft.com/office/drawing/2014/main" id="{CF87C240-20BE-3847-8518-6A37A2314935}"/>
                  </a:ext>
                </a:extLst>
              </p:cNvPr>
              <p:cNvSpPr txBox="1"/>
              <p:nvPr/>
            </p:nvSpPr>
            <p:spPr>
              <a:xfrm>
                <a:off x="4744629" y="923990"/>
                <a:ext cx="1660800" cy="312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600" b="1" dirty="0" smtClean="0">
                    <a:solidFill>
                      <a:schemeClr val="tx2"/>
                    </a:solidFill>
                    <a:ea typeface="Quicksand"/>
                    <a:cs typeface="Quicksand"/>
                    <a:sym typeface="Quicksand"/>
                  </a:rPr>
                  <a:t>Complete</a:t>
                </a:r>
                <a:r>
                  <a:rPr lang="en" sz="1600" b="1" i="0" u="none" strike="noStrike" cap="none" dirty="0" smtClean="0">
                    <a:solidFill>
                      <a:schemeClr val="tx2"/>
                    </a:solidFill>
                    <a:ea typeface="Quicksand"/>
                    <a:cs typeface="Quicksand"/>
                    <a:sym typeface="Quicksand"/>
                  </a:rPr>
                  <a:t> </a:t>
                </a:r>
                <a:r>
                  <a:rPr lang="en" sz="1600" b="1" dirty="0" smtClean="0">
                    <a:solidFill>
                      <a:schemeClr val="tx2"/>
                    </a:solidFill>
                    <a:ea typeface="Quicksand"/>
                    <a:cs typeface="Quicksand"/>
                    <a:sym typeface="Quicksand"/>
                  </a:rPr>
                  <a:t>Project Request Form</a:t>
                </a:r>
                <a:endParaRPr sz="1600" b="1" i="0" u="none" strike="noStrike" cap="none" dirty="0">
                  <a:solidFill>
                    <a:schemeClr val="tx2"/>
                  </a:solidFill>
                  <a:ea typeface="Quicksand"/>
                  <a:cs typeface="Quicksand"/>
                  <a:sym typeface="Quicksand"/>
                </a:endParaRPr>
              </a:p>
            </p:txBody>
          </p:sp>
          <p:sp>
            <p:nvSpPr>
              <p:cNvPr id="13" name="Google Shape;734;p29">
                <a:extLst>
                  <a:ext uri="{FF2B5EF4-FFF2-40B4-BE49-F238E27FC236}">
                    <a16:creationId xmlns:a16="http://schemas.microsoft.com/office/drawing/2014/main" id="{00F967DF-2517-4148-A73F-0EB25169E426}"/>
                  </a:ext>
                </a:extLst>
              </p:cNvPr>
              <p:cNvSpPr txBox="1"/>
              <p:nvPr/>
            </p:nvSpPr>
            <p:spPr>
              <a:xfrm>
                <a:off x="4760325" y="1302958"/>
                <a:ext cx="1743433" cy="1210266"/>
              </a:xfrm>
              <a:prstGeom prst="rect">
                <a:avLst/>
              </a:prstGeom>
              <a:solidFill>
                <a:schemeClr val="accent1"/>
              </a:solidFill>
              <a:ln>
                <a:noFill/>
              </a:ln>
            </p:spPr>
            <p:txBody>
              <a:bodyPr spcFirstLastPara="1" wrap="square" lIns="91425" tIns="91425" rIns="91425" bIns="91425" anchor="ctr" anchorCtr="0">
                <a:noAutofit/>
              </a:bodyPr>
              <a:lstStyle/>
              <a:p>
                <a:pPr marL="119063" marR="0" lvl="0" indent="-119063" algn="l" rtl="0">
                  <a:lnSpc>
                    <a:spcPct val="100000"/>
                  </a:lnSpc>
                  <a:spcBef>
                    <a:spcPts val="600"/>
                  </a:spcBef>
                  <a:spcAft>
                    <a:spcPts val="0"/>
                  </a:spcAft>
                  <a:buClr>
                    <a:srgbClr val="000000"/>
                  </a:buClr>
                  <a:buSzPts val="1100"/>
                  <a:buFont typeface="Arial" panose="020B0604020202020204" pitchFamily="34" charset="0"/>
                  <a:buChar char="•"/>
                </a:pPr>
                <a:r>
                  <a:rPr lang="en" sz="1400" i="0" u="none" strike="noStrike" cap="none" dirty="0" smtClean="0">
                    <a:solidFill>
                      <a:srgbClr val="000000"/>
                    </a:solidFill>
                    <a:ea typeface="Quicksand"/>
                    <a:cs typeface="Quicksand"/>
                    <a:sym typeface="Quicksand"/>
                  </a:rPr>
                  <a:t>Submit </a:t>
                </a:r>
                <a:r>
                  <a:rPr lang="en" sz="1400" i="0" u="none" strike="noStrike" cap="none" dirty="0">
                    <a:solidFill>
                      <a:srgbClr val="000000"/>
                    </a:solidFill>
                    <a:ea typeface="Quicksand"/>
                    <a:cs typeface="Quicksand"/>
                    <a:sym typeface="Quicksand"/>
                  </a:rPr>
                  <a:t>ASAP, at least 1 month prior to grant submission</a:t>
                </a:r>
                <a:endParaRPr sz="1400" i="0" u="none" strike="noStrike" cap="none" dirty="0">
                  <a:solidFill>
                    <a:srgbClr val="000000"/>
                  </a:solidFill>
                  <a:ea typeface="Quicksand"/>
                  <a:cs typeface="Quicksand"/>
                  <a:sym typeface="Quicksand"/>
                </a:endParaRPr>
              </a:p>
              <a:p>
                <a:pPr marL="119063" marR="0" lvl="0" indent="-119063" algn="l" rtl="0">
                  <a:lnSpc>
                    <a:spcPct val="100000"/>
                  </a:lnSpc>
                  <a:spcBef>
                    <a:spcPts val="0"/>
                  </a:spcBef>
                  <a:spcAft>
                    <a:spcPts val="0"/>
                  </a:spcAft>
                  <a:buClr>
                    <a:srgbClr val="000000"/>
                  </a:buClr>
                  <a:buSzPts val="1100"/>
                  <a:buFont typeface="Arial" panose="020B0604020202020204" pitchFamily="34" charset="0"/>
                  <a:buChar char="•"/>
                </a:pPr>
                <a:endParaRPr lang="en" sz="1400" i="0" u="none" strike="noStrike" cap="none" dirty="0" smtClean="0">
                  <a:solidFill>
                    <a:srgbClr val="000000"/>
                  </a:solidFill>
                  <a:ea typeface="Quicksand"/>
                  <a:cs typeface="Quicksand"/>
                  <a:sym typeface="Quicksand"/>
                </a:endParaRPr>
              </a:p>
              <a:p>
                <a:pPr marL="119063" marR="0" lvl="0" indent="-119063" algn="l" rtl="0">
                  <a:lnSpc>
                    <a:spcPct val="100000"/>
                  </a:lnSpc>
                  <a:spcBef>
                    <a:spcPts val="0"/>
                  </a:spcBef>
                  <a:spcAft>
                    <a:spcPts val="0"/>
                  </a:spcAft>
                  <a:buClr>
                    <a:srgbClr val="000000"/>
                  </a:buClr>
                  <a:buSzPts val="1100"/>
                  <a:buFont typeface="Arial" panose="020B0604020202020204" pitchFamily="34" charset="0"/>
                  <a:buChar char="•"/>
                </a:pPr>
                <a:r>
                  <a:rPr lang="en" sz="1400" i="0" u="none" strike="noStrike" cap="none" dirty="0" smtClean="0">
                    <a:solidFill>
                      <a:srgbClr val="000000"/>
                    </a:solidFill>
                    <a:ea typeface="Quicksand"/>
                    <a:cs typeface="Quicksand"/>
                    <a:sym typeface="Quicksand"/>
                  </a:rPr>
                  <a:t>Review </a:t>
                </a:r>
                <a:r>
                  <a:rPr lang="en" sz="1400" i="0" u="none" strike="noStrike" cap="none" dirty="0">
                    <a:solidFill>
                      <a:srgbClr val="000000"/>
                    </a:solidFill>
                    <a:ea typeface="Quicksand"/>
                    <a:cs typeface="Quicksand"/>
                    <a:sym typeface="Quicksand"/>
                  </a:rPr>
                  <a:t>guiding principles and rules of engagement</a:t>
                </a:r>
                <a:endParaRPr sz="1400" i="0" u="none" strike="noStrike" cap="none" dirty="0">
                  <a:solidFill>
                    <a:srgbClr val="000000"/>
                  </a:solidFill>
                  <a:ea typeface="Quicksand"/>
                  <a:cs typeface="Quicksand"/>
                  <a:sym typeface="Quicksand"/>
                </a:endParaRPr>
              </a:p>
            </p:txBody>
          </p:sp>
        </p:grpSp>
      </p:grpSp>
      <p:grpSp>
        <p:nvGrpSpPr>
          <p:cNvPr id="14" name="Google Shape;735;p29">
            <a:extLst>
              <a:ext uri="{FF2B5EF4-FFF2-40B4-BE49-F238E27FC236}">
                <a16:creationId xmlns:a16="http://schemas.microsoft.com/office/drawing/2014/main" id="{A4EB007F-8BDA-EB4C-826A-04F2396000D2}"/>
              </a:ext>
            </a:extLst>
          </p:cNvPr>
          <p:cNvGrpSpPr/>
          <p:nvPr/>
        </p:nvGrpSpPr>
        <p:grpSpPr>
          <a:xfrm>
            <a:off x="4705291" y="3923198"/>
            <a:ext cx="2054238" cy="2179974"/>
            <a:chOff x="2593203" y="3160684"/>
            <a:chExt cx="1821600" cy="1572000"/>
          </a:xfrm>
        </p:grpSpPr>
        <p:sp>
          <p:nvSpPr>
            <p:cNvPr id="15" name="Google Shape;736;p29">
              <a:extLst>
                <a:ext uri="{FF2B5EF4-FFF2-40B4-BE49-F238E27FC236}">
                  <a16:creationId xmlns:a16="http://schemas.microsoft.com/office/drawing/2014/main" id="{4826A1E7-23E1-FE42-BAF8-347AEF92CECB}"/>
                </a:ext>
              </a:extLst>
            </p:cNvPr>
            <p:cNvSpPr/>
            <p:nvPr/>
          </p:nvSpPr>
          <p:spPr>
            <a:xfrm>
              <a:off x="2593203" y="3160684"/>
              <a:ext cx="1821600" cy="1572000"/>
            </a:xfrm>
            <a:prstGeom prst="rect">
              <a:avLst/>
            </a:prstGeom>
            <a:solidFill>
              <a:schemeClr val="accent1"/>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600" i="0" u="none" strike="noStrike" cap="none">
                <a:solidFill>
                  <a:srgbClr val="000000"/>
                </a:solidFill>
                <a:ea typeface="Quicksand"/>
                <a:cs typeface="Quicksand"/>
                <a:sym typeface="Quicksand"/>
              </a:endParaRPr>
            </a:p>
          </p:txBody>
        </p:sp>
        <p:grpSp>
          <p:nvGrpSpPr>
            <p:cNvPr id="16" name="Google Shape;737;p29">
              <a:extLst>
                <a:ext uri="{FF2B5EF4-FFF2-40B4-BE49-F238E27FC236}">
                  <a16:creationId xmlns:a16="http://schemas.microsoft.com/office/drawing/2014/main" id="{5F4B0E93-1B02-2445-9DAA-C25051B3C917}"/>
                </a:ext>
              </a:extLst>
            </p:cNvPr>
            <p:cNvGrpSpPr/>
            <p:nvPr/>
          </p:nvGrpSpPr>
          <p:grpSpPr>
            <a:xfrm>
              <a:off x="2666643" y="3216829"/>
              <a:ext cx="1672248" cy="1309349"/>
              <a:chOff x="2724940" y="1056729"/>
              <a:chExt cx="1672248" cy="1309349"/>
            </a:xfrm>
          </p:grpSpPr>
          <p:sp>
            <p:nvSpPr>
              <p:cNvPr id="17" name="Google Shape;738;p29">
                <a:extLst>
                  <a:ext uri="{FF2B5EF4-FFF2-40B4-BE49-F238E27FC236}">
                    <a16:creationId xmlns:a16="http://schemas.microsoft.com/office/drawing/2014/main" id="{CCDB0D40-BD7E-C04A-850D-38E9BF0C4333}"/>
                  </a:ext>
                </a:extLst>
              </p:cNvPr>
              <p:cNvSpPr txBox="1"/>
              <p:nvPr/>
            </p:nvSpPr>
            <p:spPr>
              <a:xfrm>
                <a:off x="2724940" y="1056729"/>
                <a:ext cx="1665300" cy="312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600" b="1" i="0" u="none" strike="noStrike" cap="none" dirty="0" smtClean="0">
                    <a:solidFill>
                      <a:srgbClr val="369B9D"/>
                    </a:solidFill>
                    <a:ea typeface="Quicksand"/>
                    <a:cs typeface="Quicksand"/>
                    <a:sym typeface="Quicksand"/>
                  </a:rPr>
                  <a:t>Engagement with Health Center(s)</a:t>
                </a:r>
                <a:endParaRPr sz="1600" b="1" i="0" u="none" strike="noStrike" cap="none" dirty="0">
                  <a:solidFill>
                    <a:srgbClr val="369B9D"/>
                  </a:solidFill>
                  <a:ea typeface="Quicksand"/>
                  <a:cs typeface="Quicksand"/>
                  <a:sym typeface="Quicksand"/>
                </a:endParaRPr>
              </a:p>
            </p:txBody>
          </p:sp>
          <p:sp>
            <p:nvSpPr>
              <p:cNvPr id="18" name="Google Shape;739;p29">
                <a:extLst>
                  <a:ext uri="{FF2B5EF4-FFF2-40B4-BE49-F238E27FC236}">
                    <a16:creationId xmlns:a16="http://schemas.microsoft.com/office/drawing/2014/main" id="{5444C24A-E08E-C249-9165-6669378071B4}"/>
                  </a:ext>
                </a:extLst>
              </p:cNvPr>
              <p:cNvSpPr txBox="1"/>
              <p:nvPr/>
            </p:nvSpPr>
            <p:spPr>
              <a:xfrm>
                <a:off x="2727388" y="1657100"/>
                <a:ext cx="1669800" cy="70897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i="0" u="none" strike="noStrike" cap="none" dirty="0">
                  <a:solidFill>
                    <a:srgbClr val="000000"/>
                  </a:solidFill>
                  <a:ea typeface="Quicksand"/>
                  <a:cs typeface="Quicksand"/>
                  <a:sym typeface="Quicksand"/>
                </a:endParaRPr>
              </a:p>
            </p:txBody>
          </p:sp>
        </p:grpSp>
      </p:grpSp>
      <p:grpSp>
        <p:nvGrpSpPr>
          <p:cNvPr id="20" name="Google Shape;741;p29">
            <a:extLst>
              <a:ext uri="{FF2B5EF4-FFF2-40B4-BE49-F238E27FC236}">
                <a16:creationId xmlns:a16="http://schemas.microsoft.com/office/drawing/2014/main" id="{31D674C4-D1CF-A746-9936-02F5F5A21085}"/>
              </a:ext>
            </a:extLst>
          </p:cNvPr>
          <p:cNvGrpSpPr/>
          <p:nvPr/>
        </p:nvGrpSpPr>
        <p:grpSpPr>
          <a:xfrm>
            <a:off x="226780" y="3080140"/>
            <a:ext cx="2054239" cy="2997048"/>
            <a:chOff x="4951100" y="2571750"/>
            <a:chExt cx="1821601" cy="2161200"/>
          </a:xfrm>
        </p:grpSpPr>
        <p:sp>
          <p:nvSpPr>
            <p:cNvPr id="21" name="Google Shape;742;p29">
              <a:extLst>
                <a:ext uri="{FF2B5EF4-FFF2-40B4-BE49-F238E27FC236}">
                  <a16:creationId xmlns:a16="http://schemas.microsoft.com/office/drawing/2014/main" id="{A69DA3D7-5075-C340-ABCA-03E57E883419}"/>
                </a:ext>
              </a:extLst>
            </p:cNvPr>
            <p:cNvSpPr/>
            <p:nvPr/>
          </p:nvSpPr>
          <p:spPr>
            <a:xfrm>
              <a:off x="4951100" y="2571750"/>
              <a:ext cx="1821600" cy="2161200"/>
            </a:xfrm>
            <a:prstGeom prst="rect">
              <a:avLst/>
            </a:prstGeom>
            <a:solidFill>
              <a:schemeClr val="accent1"/>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i="0" u="none" strike="noStrike" cap="none">
                <a:solidFill>
                  <a:srgbClr val="000000"/>
                </a:solidFill>
                <a:ea typeface="Quicksand"/>
                <a:cs typeface="Quicksand"/>
                <a:sym typeface="Quicksand"/>
              </a:endParaRPr>
            </a:p>
          </p:txBody>
        </p:sp>
        <p:grpSp>
          <p:nvGrpSpPr>
            <p:cNvPr id="22" name="Google Shape;743;p29">
              <a:extLst>
                <a:ext uri="{FF2B5EF4-FFF2-40B4-BE49-F238E27FC236}">
                  <a16:creationId xmlns:a16="http://schemas.microsoft.com/office/drawing/2014/main" id="{6E61A920-9DDC-1541-9109-B2B93A55F9C8}"/>
                </a:ext>
              </a:extLst>
            </p:cNvPr>
            <p:cNvGrpSpPr/>
            <p:nvPr/>
          </p:nvGrpSpPr>
          <p:grpSpPr>
            <a:xfrm>
              <a:off x="5031488" y="2592813"/>
              <a:ext cx="1741213" cy="2016677"/>
              <a:chOff x="4874637" y="727038"/>
              <a:chExt cx="1741213" cy="2016677"/>
            </a:xfrm>
          </p:grpSpPr>
          <p:sp>
            <p:nvSpPr>
              <p:cNvPr id="23" name="Google Shape;744;p29">
                <a:extLst>
                  <a:ext uri="{FF2B5EF4-FFF2-40B4-BE49-F238E27FC236}">
                    <a16:creationId xmlns:a16="http://schemas.microsoft.com/office/drawing/2014/main" id="{4764BCAA-D55C-C640-8CDF-BFF9923AF0F8}"/>
                  </a:ext>
                </a:extLst>
              </p:cNvPr>
              <p:cNvSpPr txBox="1"/>
              <p:nvPr/>
            </p:nvSpPr>
            <p:spPr>
              <a:xfrm>
                <a:off x="4874661" y="727038"/>
                <a:ext cx="1660800" cy="599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600" b="1" i="0" u="none" strike="noStrike" cap="none" dirty="0">
                    <a:solidFill>
                      <a:srgbClr val="1D4099"/>
                    </a:solidFill>
                    <a:ea typeface="Quicksand"/>
                    <a:cs typeface="Quicksand"/>
                    <a:sym typeface="Quicksand"/>
                  </a:rPr>
                  <a:t>Identify potential Health Center partner(s)</a:t>
                </a:r>
                <a:endParaRPr sz="1600" b="1" i="0" u="none" strike="noStrike" cap="none" dirty="0">
                  <a:solidFill>
                    <a:srgbClr val="1D4099"/>
                  </a:solidFill>
                  <a:ea typeface="Quicksand"/>
                  <a:cs typeface="Quicksand"/>
                  <a:sym typeface="Quicksand"/>
                </a:endParaRPr>
              </a:p>
            </p:txBody>
          </p:sp>
          <p:sp>
            <p:nvSpPr>
              <p:cNvPr id="24" name="Google Shape;745;p29">
                <a:extLst>
                  <a:ext uri="{FF2B5EF4-FFF2-40B4-BE49-F238E27FC236}">
                    <a16:creationId xmlns:a16="http://schemas.microsoft.com/office/drawing/2014/main" id="{887BC5CB-0608-B34E-AD00-64BD428858BF}"/>
                  </a:ext>
                </a:extLst>
              </p:cNvPr>
              <p:cNvSpPr txBox="1"/>
              <p:nvPr/>
            </p:nvSpPr>
            <p:spPr>
              <a:xfrm>
                <a:off x="4874637" y="1469140"/>
                <a:ext cx="1741213" cy="127457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400" i="0" u="none" strike="noStrike" cap="none" dirty="0">
                    <a:solidFill>
                      <a:srgbClr val="000000"/>
                    </a:solidFill>
                    <a:ea typeface="Quicksand"/>
                    <a:cs typeface="Quicksand"/>
                    <a:sym typeface="Quicksand"/>
                  </a:rPr>
                  <a:t>Review Health Center Bios which </a:t>
                </a:r>
                <a:r>
                  <a:rPr lang="en" sz="1400" i="0" u="none" strike="noStrike" cap="none" dirty="0" smtClean="0">
                    <a:solidFill>
                      <a:srgbClr val="000000"/>
                    </a:solidFill>
                    <a:ea typeface="Quicksand"/>
                    <a:cs typeface="Quicksand"/>
                    <a:sym typeface="Quicksand"/>
                  </a:rPr>
                  <a:t>include: </a:t>
                </a:r>
                <a:endParaRPr sz="1400" i="0" u="none" strike="noStrike" cap="none" dirty="0">
                  <a:solidFill>
                    <a:srgbClr val="000000"/>
                  </a:solidFill>
                  <a:ea typeface="Quicksand"/>
                  <a:cs typeface="Quicksand"/>
                  <a:sym typeface="Quicksand"/>
                </a:endParaRPr>
              </a:p>
              <a:p>
                <a:pPr marL="173038" marR="0" lvl="0" indent="-173038" algn="l" rtl="0">
                  <a:lnSpc>
                    <a:spcPct val="100000"/>
                  </a:lnSpc>
                  <a:spcBef>
                    <a:spcPts val="600"/>
                  </a:spcBef>
                  <a:spcAft>
                    <a:spcPts val="0"/>
                  </a:spcAft>
                  <a:buClr>
                    <a:srgbClr val="000000"/>
                  </a:buClr>
                  <a:buSzPts val="1100"/>
                  <a:buFont typeface="Arial" panose="020B0604020202020204" pitchFamily="34" charset="0"/>
                  <a:buChar char="•"/>
                </a:pPr>
                <a:r>
                  <a:rPr lang="en" sz="1400" i="0" u="none" strike="noStrike" cap="none" dirty="0" smtClean="0">
                    <a:solidFill>
                      <a:srgbClr val="000000"/>
                    </a:solidFill>
                    <a:ea typeface="Quicksand"/>
                    <a:cs typeface="Quicksand"/>
                    <a:sym typeface="Quicksand"/>
                  </a:rPr>
                  <a:t>Research </a:t>
                </a:r>
                <a:r>
                  <a:rPr lang="en" sz="1400" i="0" u="none" strike="noStrike" cap="none" dirty="0">
                    <a:solidFill>
                      <a:srgbClr val="000000"/>
                    </a:solidFill>
                    <a:ea typeface="Quicksand"/>
                    <a:cs typeface="Quicksand"/>
                    <a:sym typeface="Quicksand"/>
                  </a:rPr>
                  <a:t>Liaison contact</a:t>
                </a:r>
                <a:endParaRPr sz="1400" i="0" u="none" strike="noStrike" cap="none" dirty="0">
                  <a:solidFill>
                    <a:srgbClr val="000000"/>
                  </a:solidFill>
                  <a:ea typeface="Quicksand"/>
                  <a:cs typeface="Quicksand"/>
                  <a:sym typeface="Quicksand"/>
                </a:endParaRPr>
              </a:p>
              <a:p>
                <a:pPr marL="173038" marR="0" lvl="0" indent="-173038" algn="l" rtl="0">
                  <a:lnSpc>
                    <a:spcPct val="100000"/>
                  </a:lnSpc>
                  <a:spcBef>
                    <a:spcPts val="0"/>
                  </a:spcBef>
                  <a:spcAft>
                    <a:spcPts val="0"/>
                  </a:spcAft>
                  <a:buClr>
                    <a:srgbClr val="000000"/>
                  </a:buClr>
                  <a:buSzPts val="1100"/>
                  <a:buFont typeface="Arial" panose="020B0604020202020204" pitchFamily="34" charset="0"/>
                  <a:buChar char="•"/>
                </a:pPr>
                <a:r>
                  <a:rPr lang="en" sz="1400" i="0" u="none" strike="noStrike" cap="none" dirty="0" smtClean="0">
                    <a:solidFill>
                      <a:srgbClr val="000000"/>
                    </a:solidFill>
                    <a:ea typeface="Quicksand"/>
                    <a:cs typeface="Quicksand"/>
                    <a:sym typeface="Quicksand"/>
                  </a:rPr>
                  <a:t>Clinic </a:t>
                </a:r>
                <a:r>
                  <a:rPr lang="en" sz="1400" dirty="0">
                    <a:solidFill>
                      <a:srgbClr val="000000"/>
                    </a:solidFill>
                    <a:ea typeface="Quicksand"/>
                    <a:cs typeface="Quicksand"/>
                    <a:sym typeface="Quicksand"/>
                  </a:rPr>
                  <a:t>I</a:t>
                </a:r>
                <a:r>
                  <a:rPr lang="en" sz="1400" i="0" u="none" strike="noStrike" cap="none" dirty="0" smtClean="0">
                    <a:solidFill>
                      <a:srgbClr val="000000"/>
                    </a:solidFill>
                    <a:ea typeface="Quicksand"/>
                    <a:cs typeface="Quicksand"/>
                    <a:sym typeface="Quicksand"/>
                  </a:rPr>
                  <a:t>nformation </a:t>
                </a:r>
                <a:r>
                  <a:rPr lang="en" sz="1400" i="0" u="none" strike="noStrike" cap="none" dirty="0">
                    <a:solidFill>
                      <a:srgbClr val="000000"/>
                    </a:solidFill>
                    <a:ea typeface="Quicksand"/>
                    <a:cs typeface="Quicksand"/>
                    <a:sym typeface="Quicksand"/>
                  </a:rPr>
                  <a:t>&amp; </a:t>
                </a:r>
                <a:r>
                  <a:rPr lang="en" sz="1400" i="0" u="none" strike="noStrike" cap="none" dirty="0" smtClean="0">
                    <a:solidFill>
                      <a:srgbClr val="000000"/>
                    </a:solidFill>
                    <a:ea typeface="Quicksand"/>
                    <a:cs typeface="Quicksand"/>
                    <a:sym typeface="Quicksand"/>
                  </a:rPr>
                  <a:t>Demographics</a:t>
                </a:r>
                <a:endParaRPr sz="1400" i="0" u="none" strike="noStrike" cap="none" dirty="0">
                  <a:solidFill>
                    <a:srgbClr val="000000"/>
                  </a:solidFill>
                  <a:ea typeface="Quicksand"/>
                  <a:cs typeface="Quicksand"/>
                  <a:sym typeface="Quicksand"/>
                </a:endParaRPr>
              </a:p>
              <a:p>
                <a:pPr marL="173038" marR="0" lvl="0" indent="-173038" algn="l" rtl="0">
                  <a:lnSpc>
                    <a:spcPct val="100000"/>
                  </a:lnSpc>
                  <a:spcBef>
                    <a:spcPts val="0"/>
                  </a:spcBef>
                  <a:spcAft>
                    <a:spcPts val="0"/>
                  </a:spcAft>
                  <a:buClr>
                    <a:srgbClr val="000000"/>
                  </a:buClr>
                  <a:buSzPts val="1100"/>
                  <a:buFont typeface="Arial" panose="020B0604020202020204" pitchFamily="34" charset="0"/>
                  <a:buChar char="•"/>
                </a:pPr>
                <a:r>
                  <a:rPr lang="en" sz="1400" i="0" u="none" strike="noStrike" cap="none" dirty="0" smtClean="0">
                    <a:solidFill>
                      <a:srgbClr val="000000"/>
                    </a:solidFill>
                    <a:ea typeface="Quicksand"/>
                    <a:cs typeface="Quicksand"/>
                    <a:sym typeface="Quicksand"/>
                  </a:rPr>
                  <a:t>Research </a:t>
                </a:r>
                <a:r>
                  <a:rPr lang="en" sz="1400" dirty="0" smtClean="0">
                    <a:solidFill>
                      <a:srgbClr val="000000"/>
                    </a:solidFill>
                    <a:ea typeface="Quicksand"/>
                    <a:cs typeface="Quicksand"/>
                    <a:sym typeface="Quicksand"/>
                  </a:rPr>
                  <a:t>Priorities</a:t>
                </a:r>
                <a:r>
                  <a:rPr lang="en" sz="1400" i="0" u="none" strike="noStrike" cap="none" dirty="0" smtClean="0">
                    <a:solidFill>
                      <a:srgbClr val="000000"/>
                    </a:solidFill>
                    <a:ea typeface="Quicksand"/>
                    <a:cs typeface="Quicksand"/>
                    <a:sym typeface="Quicksand"/>
                  </a:rPr>
                  <a:t> </a:t>
                </a:r>
                <a:r>
                  <a:rPr lang="en" sz="1400" i="0" u="none" strike="noStrike" cap="none" dirty="0">
                    <a:solidFill>
                      <a:srgbClr val="000000"/>
                    </a:solidFill>
                    <a:ea typeface="Quicksand"/>
                    <a:cs typeface="Quicksand"/>
                    <a:sym typeface="Quicksand"/>
                  </a:rPr>
                  <a:t>&amp; </a:t>
                </a:r>
                <a:r>
                  <a:rPr lang="en" sz="1400" i="0" u="none" strike="noStrike" cap="none" dirty="0" smtClean="0">
                    <a:solidFill>
                      <a:srgbClr val="000000"/>
                    </a:solidFill>
                    <a:ea typeface="Quicksand"/>
                    <a:cs typeface="Quicksand"/>
                    <a:sym typeface="Quicksand"/>
                  </a:rPr>
                  <a:t>Methodology </a:t>
                </a:r>
                <a:endParaRPr sz="1400" i="0" u="none" strike="noStrike" cap="none" dirty="0">
                  <a:solidFill>
                    <a:srgbClr val="000000"/>
                  </a:solidFill>
                  <a:ea typeface="Quicksand"/>
                  <a:cs typeface="Quicksand"/>
                  <a:sym typeface="Quicksand"/>
                </a:endParaRPr>
              </a:p>
            </p:txBody>
          </p:sp>
        </p:grpSp>
      </p:grpSp>
      <p:grpSp>
        <p:nvGrpSpPr>
          <p:cNvPr id="26" name="Google Shape;747;p29">
            <a:extLst>
              <a:ext uri="{FF2B5EF4-FFF2-40B4-BE49-F238E27FC236}">
                <a16:creationId xmlns:a16="http://schemas.microsoft.com/office/drawing/2014/main" id="{5C63C27B-5D38-A042-8D6F-57256AD4889E}"/>
              </a:ext>
            </a:extLst>
          </p:cNvPr>
          <p:cNvGrpSpPr/>
          <p:nvPr/>
        </p:nvGrpSpPr>
        <p:grpSpPr>
          <a:xfrm>
            <a:off x="6940188" y="4305335"/>
            <a:ext cx="2054238" cy="1771853"/>
            <a:chOff x="457200" y="3455152"/>
            <a:chExt cx="1821600" cy="1277700"/>
          </a:xfrm>
        </p:grpSpPr>
        <p:sp>
          <p:nvSpPr>
            <p:cNvPr id="27" name="Google Shape;748;p29">
              <a:extLst>
                <a:ext uri="{FF2B5EF4-FFF2-40B4-BE49-F238E27FC236}">
                  <a16:creationId xmlns:a16="http://schemas.microsoft.com/office/drawing/2014/main" id="{D227E849-750D-6141-9EAD-D583C5259FE9}"/>
                </a:ext>
              </a:extLst>
            </p:cNvPr>
            <p:cNvSpPr/>
            <p:nvPr/>
          </p:nvSpPr>
          <p:spPr>
            <a:xfrm>
              <a:off x="457200" y="3455152"/>
              <a:ext cx="1821600" cy="1277700"/>
            </a:xfrm>
            <a:prstGeom prst="rect">
              <a:avLst/>
            </a:prstGeom>
            <a:solidFill>
              <a:schemeClr val="accent1"/>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i="0" u="none" strike="noStrike" cap="none">
                <a:solidFill>
                  <a:srgbClr val="000000"/>
                </a:solidFill>
                <a:ea typeface="Quicksand"/>
                <a:cs typeface="Quicksand"/>
                <a:sym typeface="Quicksand"/>
              </a:endParaRPr>
            </a:p>
          </p:txBody>
        </p:sp>
        <p:sp>
          <p:nvSpPr>
            <p:cNvPr id="29" name="Google Shape;750;p29">
              <a:extLst>
                <a:ext uri="{FF2B5EF4-FFF2-40B4-BE49-F238E27FC236}">
                  <a16:creationId xmlns:a16="http://schemas.microsoft.com/office/drawing/2014/main" id="{7C45D1CC-B525-A749-8CB8-921E717D4DB3}"/>
                </a:ext>
              </a:extLst>
            </p:cNvPr>
            <p:cNvSpPr txBox="1"/>
            <p:nvPr/>
          </p:nvSpPr>
          <p:spPr>
            <a:xfrm>
              <a:off x="533108" y="3488238"/>
              <a:ext cx="1669800" cy="312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600" b="1" i="0" u="none" strike="noStrike" cap="none" dirty="0" smtClean="0">
                  <a:solidFill>
                    <a:srgbClr val="0070C0"/>
                  </a:solidFill>
                  <a:ea typeface="Quicksand"/>
                  <a:cs typeface="Quicksand"/>
                  <a:sym typeface="Quicksand"/>
                </a:rPr>
                <a:t>IRB Approval</a:t>
              </a:r>
              <a:endParaRPr sz="1600" b="1" i="0" u="none" strike="noStrike" cap="none" dirty="0">
                <a:solidFill>
                  <a:srgbClr val="0070C0"/>
                </a:solidFill>
                <a:ea typeface="Quicksand"/>
                <a:cs typeface="Quicksand"/>
                <a:sym typeface="Quicksand"/>
              </a:endParaRPr>
            </a:p>
          </p:txBody>
        </p:sp>
      </p:grpSp>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2" name="think-cell Slide" r:id="rId5" imgW="473" imgH="473" progId="TCLayout.ActiveDocument.1">
                  <p:embed/>
                </p:oleObj>
              </mc:Choice>
              <mc:Fallback>
                <p:oleObj name="think-cell Slide" r:id="rId5" imgW="473" imgH="473"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121489" y="117860"/>
            <a:ext cx="8683071" cy="596830"/>
          </a:xfrm>
        </p:spPr>
        <p:txBody>
          <a:bodyPr vert="horz"/>
          <a:lstStyle/>
          <a:p>
            <a:r>
              <a:rPr lang="en-US" dirty="0">
                <a:latin typeface="+mn-lt"/>
              </a:rPr>
              <a:t>Steps </a:t>
            </a:r>
            <a:r>
              <a:rPr lang="en-US" dirty="0" smtClean="0">
                <a:latin typeface="+mn-lt"/>
              </a:rPr>
              <a:t>at a Glance for </a:t>
            </a:r>
            <a:r>
              <a:rPr lang="en-US" dirty="0">
                <a:latin typeface="+mn-lt"/>
              </a:rPr>
              <a:t>Partnering with Health Centers in Research Projects </a:t>
            </a:r>
          </a:p>
        </p:txBody>
      </p:sp>
      <p:sp>
        <p:nvSpPr>
          <p:cNvPr id="7" name="Google Shape;728;p29">
            <a:extLst>
              <a:ext uri="{FF2B5EF4-FFF2-40B4-BE49-F238E27FC236}">
                <a16:creationId xmlns:a16="http://schemas.microsoft.com/office/drawing/2014/main" id="{D7EBF95C-B6D5-CB41-8FA6-37BC1747A2FD}"/>
              </a:ext>
            </a:extLst>
          </p:cNvPr>
          <p:cNvSpPr/>
          <p:nvPr/>
        </p:nvSpPr>
        <p:spPr>
          <a:xfrm>
            <a:off x="4687607" y="3312800"/>
            <a:ext cx="2054238" cy="444731"/>
          </a:xfrm>
          <a:prstGeom prst="roundRect">
            <a:avLst>
              <a:gd name="adj" fmla="val 50000"/>
            </a:avLst>
          </a:prstGeom>
          <a:solidFill>
            <a:srgbClr val="369B9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0" u="none" strike="noStrike" cap="none" dirty="0">
                <a:solidFill>
                  <a:srgbClr val="FFFFFF"/>
                </a:solidFill>
                <a:ea typeface="Quicksand"/>
                <a:cs typeface="Quicksand"/>
                <a:sym typeface="Quicksand"/>
              </a:rPr>
              <a:t>Step </a:t>
            </a:r>
            <a:r>
              <a:rPr lang="en" sz="1700" b="1" i="0" u="none" strike="noStrike" cap="none" dirty="0" smtClean="0">
                <a:solidFill>
                  <a:srgbClr val="FFFFFF"/>
                </a:solidFill>
                <a:ea typeface="Quicksand"/>
                <a:cs typeface="Quicksand"/>
                <a:sym typeface="Quicksand"/>
              </a:rPr>
              <a:t>3</a:t>
            </a:r>
            <a:endParaRPr sz="1700" b="1" i="0" u="none" strike="noStrike" cap="none" dirty="0">
              <a:solidFill>
                <a:srgbClr val="FFFFFF"/>
              </a:solidFill>
              <a:ea typeface="Quicksand"/>
              <a:cs typeface="Quicksand"/>
              <a:sym typeface="Quicksand"/>
            </a:endParaRPr>
          </a:p>
        </p:txBody>
      </p:sp>
      <p:sp>
        <p:nvSpPr>
          <p:cNvPr id="8" name="Google Shape;729;p29">
            <a:extLst>
              <a:ext uri="{FF2B5EF4-FFF2-40B4-BE49-F238E27FC236}">
                <a16:creationId xmlns:a16="http://schemas.microsoft.com/office/drawing/2014/main" id="{F99C2481-41D5-D340-97D1-713FC61B28DB}"/>
              </a:ext>
            </a:extLst>
          </p:cNvPr>
          <p:cNvSpPr/>
          <p:nvPr/>
        </p:nvSpPr>
        <p:spPr>
          <a:xfrm>
            <a:off x="2450143" y="2918286"/>
            <a:ext cx="2054238" cy="444731"/>
          </a:xfrm>
          <a:prstGeom prst="roundRect">
            <a:avLst>
              <a:gd name="adj" fmla="val 50000"/>
            </a:avLst>
          </a:prstGeom>
          <a:solidFill>
            <a:schemeClr val="accent1">
              <a:lumMod val="25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0" u="none" strike="noStrike" cap="none" dirty="0">
                <a:solidFill>
                  <a:srgbClr val="FFFFFF"/>
                </a:solidFill>
                <a:ea typeface="Quicksand"/>
                <a:cs typeface="Quicksand"/>
                <a:sym typeface="Quicksand"/>
              </a:rPr>
              <a:t>Step </a:t>
            </a:r>
            <a:r>
              <a:rPr lang="en" sz="1700" b="1" i="0" u="none" strike="noStrike" cap="none" dirty="0" smtClean="0">
                <a:solidFill>
                  <a:srgbClr val="FFFFFF"/>
                </a:solidFill>
                <a:ea typeface="Quicksand"/>
                <a:cs typeface="Quicksand"/>
                <a:sym typeface="Quicksand"/>
              </a:rPr>
              <a:t>2</a:t>
            </a:r>
            <a:endParaRPr sz="1700" b="1" i="0" u="none" strike="noStrike" cap="none" dirty="0">
              <a:solidFill>
                <a:srgbClr val="FFFFFF"/>
              </a:solidFill>
              <a:ea typeface="Quicksand"/>
              <a:cs typeface="Quicksand"/>
              <a:sym typeface="Quicksand"/>
            </a:endParaRPr>
          </a:p>
        </p:txBody>
      </p:sp>
      <p:sp>
        <p:nvSpPr>
          <p:cNvPr id="19" name="Google Shape;740;p29">
            <a:extLst>
              <a:ext uri="{FF2B5EF4-FFF2-40B4-BE49-F238E27FC236}">
                <a16:creationId xmlns:a16="http://schemas.microsoft.com/office/drawing/2014/main" id="{FC5DE186-B972-4841-9E50-E992706B04B4}"/>
              </a:ext>
            </a:extLst>
          </p:cNvPr>
          <p:cNvSpPr/>
          <p:nvPr/>
        </p:nvSpPr>
        <p:spPr>
          <a:xfrm>
            <a:off x="226780" y="2459547"/>
            <a:ext cx="2054238" cy="444731"/>
          </a:xfrm>
          <a:prstGeom prst="roundRect">
            <a:avLst>
              <a:gd name="adj" fmla="val 50000"/>
            </a:avLst>
          </a:prstGeom>
          <a:solidFill>
            <a:srgbClr val="1D409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0" u="none" strike="noStrike" cap="none">
                <a:solidFill>
                  <a:srgbClr val="FFFFFF"/>
                </a:solidFill>
                <a:ea typeface="Quicksand"/>
                <a:cs typeface="Quicksand"/>
                <a:sym typeface="Quicksand"/>
              </a:rPr>
              <a:t>Step 1</a:t>
            </a:r>
            <a:endParaRPr sz="1700" b="1" i="0" u="none" strike="noStrike" cap="none">
              <a:solidFill>
                <a:srgbClr val="FFFFFF"/>
              </a:solidFill>
              <a:ea typeface="Quicksand"/>
              <a:cs typeface="Quicksand"/>
              <a:sym typeface="Quicksand"/>
            </a:endParaRPr>
          </a:p>
        </p:txBody>
      </p:sp>
      <p:sp>
        <p:nvSpPr>
          <p:cNvPr id="25" name="Google Shape;746;p29">
            <a:extLst>
              <a:ext uri="{FF2B5EF4-FFF2-40B4-BE49-F238E27FC236}">
                <a16:creationId xmlns:a16="http://schemas.microsoft.com/office/drawing/2014/main" id="{3D8E6FDF-9F32-3245-847F-F053CEBA8E14}"/>
              </a:ext>
            </a:extLst>
          </p:cNvPr>
          <p:cNvSpPr/>
          <p:nvPr/>
        </p:nvSpPr>
        <p:spPr>
          <a:xfrm>
            <a:off x="6904833" y="3731402"/>
            <a:ext cx="2054238" cy="444731"/>
          </a:xfrm>
          <a:prstGeom prst="roundRect">
            <a:avLst>
              <a:gd name="adj" fmla="val 50000"/>
            </a:avLst>
          </a:prstGeom>
          <a:solidFill>
            <a:srgbClr val="0070C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1" i="0" u="none" strike="noStrike" cap="none" dirty="0">
                <a:solidFill>
                  <a:srgbClr val="FFFFFF"/>
                </a:solidFill>
                <a:ea typeface="Quicksand"/>
                <a:cs typeface="Quicksand"/>
                <a:sym typeface="Quicksand"/>
              </a:rPr>
              <a:t>Step </a:t>
            </a:r>
            <a:r>
              <a:rPr lang="en" sz="1700" b="1" i="0" u="none" strike="noStrike" cap="none" dirty="0" smtClean="0">
                <a:solidFill>
                  <a:srgbClr val="FFFFFF"/>
                </a:solidFill>
                <a:ea typeface="Quicksand"/>
                <a:cs typeface="Quicksand"/>
                <a:sym typeface="Quicksand"/>
              </a:rPr>
              <a:t>4</a:t>
            </a:r>
            <a:endParaRPr sz="1700" b="1" i="0" u="none" strike="noStrike" cap="none" dirty="0">
              <a:solidFill>
                <a:srgbClr val="FFFFFF"/>
              </a:solidFill>
              <a:ea typeface="Quicksand"/>
              <a:cs typeface="Quicksand"/>
              <a:sym typeface="Quicksand"/>
            </a:endParaRPr>
          </a:p>
        </p:txBody>
      </p:sp>
      <p:sp>
        <p:nvSpPr>
          <p:cNvPr id="31" name="Google Shape;752;p29">
            <a:extLst>
              <a:ext uri="{FF2B5EF4-FFF2-40B4-BE49-F238E27FC236}">
                <a16:creationId xmlns:a16="http://schemas.microsoft.com/office/drawing/2014/main" id="{337F036A-D6A6-0145-9534-5F31DA865D2F}"/>
              </a:ext>
            </a:extLst>
          </p:cNvPr>
          <p:cNvSpPr/>
          <p:nvPr/>
        </p:nvSpPr>
        <p:spPr>
          <a:xfrm>
            <a:off x="1526696" y="1636609"/>
            <a:ext cx="1815051" cy="2231977"/>
          </a:xfrm>
          <a:prstGeom prst="arc">
            <a:avLst>
              <a:gd name="adj1" fmla="val 12556311"/>
              <a:gd name="adj2" fmla="val 299328"/>
            </a:avLst>
          </a:prstGeom>
          <a:noFill/>
          <a:ln w="9525" cap="flat" cmpd="sng">
            <a:solidFill>
              <a:srgbClr val="000000"/>
            </a:solidFill>
            <a:prstDash val="dash"/>
            <a:round/>
            <a:headEnd type="none" w="sm" len="sm"/>
            <a:tailEnd type="triangl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ea typeface="Arial"/>
              <a:cs typeface="Arial"/>
              <a:sym typeface="Arial"/>
            </a:endParaRPr>
          </a:p>
        </p:txBody>
      </p:sp>
      <p:sp>
        <p:nvSpPr>
          <p:cNvPr id="32" name="Google Shape;753;p29">
            <a:extLst>
              <a:ext uri="{FF2B5EF4-FFF2-40B4-BE49-F238E27FC236}">
                <a16:creationId xmlns:a16="http://schemas.microsoft.com/office/drawing/2014/main" id="{1A239D3E-6766-E548-9A37-54112B62B93A}"/>
              </a:ext>
            </a:extLst>
          </p:cNvPr>
          <p:cNvSpPr/>
          <p:nvPr/>
        </p:nvSpPr>
        <p:spPr>
          <a:xfrm>
            <a:off x="3826446" y="2073358"/>
            <a:ext cx="1815051" cy="2231977"/>
          </a:xfrm>
          <a:prstGeom prst="arc">
            <a:avLst>
              <a:gd name="adj1" fmla="val 12556311"/>
              <a:gd name="adj2" fmla="val 299328"/>
            </a:avLst>
          </a:prstGeom>
          <a:noFill/>
          <a:ln w="9525" cap="flat" cmpd="sng">
            <a:solidFill>
              <a:srgbClr val="000000"/>
            </a:solidFill>
            <a:prstDash val="dash"/>
            <a:round/>
            <a:headEnd type="none" w="sm" len="sm"/>
            <a:tailEnd type="triangl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ea typeface="Arial"/>
              <a:cs typeface="Arial"/>
              <a:sym typeface="Arial"/>
            </a:endParaRPr>
          </a:p>
        </p:txBody>
      </p:sp>
      <p:sp>
        <p:nvSpPr>
          <p:cNvPr id="33" name="Google Shape;754;p29">
            <a:extLst>
              <a:ext uri="{FF2B5EF4-FFF2-40B4-BE49-F238E27FC236}">
                <a16:creationId xmlns:a16="http://schemas.microsoft.com/office/drawing/2014/main" id="{ADF00387-5DF1-1F46-B76E-99458FC83249}"/>
              </a:ext>
            </a:extLst>
          </p:cNvPr>
          <p:cNvSpPr/>
          <p:nvPr/>
        </p:nvSpPr>
        <p:spPr>
          <a:xfrm>
            <a:off x="6162859" y="2518812"/>
            <a:ext cx="1815051" cy="2231977"/>
          </a:xfrm>
          <a:prstGeom prst="arc">
            <a:avLst>
              <a:gd name="adj1" fmla="val 12556311"/>
              <a:gd name="adj2" fmla="val 299328"/>
            </a:avLst>
          </a:prstGeom>
          <a:noFill/>
          <a:ln w="9525" cap="flat" cmpd="sng">
            <a:solidFill>
              <a:srgbClr val="000000"/>
            </a:solidFill>
            <a:prstDash val="dash"/>
            <a:round/>
            <a:headEnd type="none" w="sm" len="sm"/>
            <a:tailEnd type="triangl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ea typeface="Arial"/>
              <a:cs typeface="Arial"/>
              <a:sym typeface="Arial"/>
            </a:endParaRPr>
          </a:p>
        </p:txBody>
      </p:sp>
      <p:sp>
        <p:nvSpPr>
          <p:cNvPr id="6" name="Rectangle 5"/>
          <p:cNvSpPr/>
          <p:nvPr/>
        </p:nvSpPr>
        <p:spPr>
          <a:xfrm>
            <a:off x="4753304" y="4511583"/>
            <a:ext cx="1912783" cy="1384995"/>
          </a:xfrm>
          <a:prstGeom prst="rect">
            <a:avLst/>
          </a:prstGeom>
        </p:spPr>
        <p:txBody>
          <a:bodyPr wrap="square">
            <a:spAutoFit/>
          </a:bodyPr>
          <a:lstStyle/>
          <a:p>
            <a:r>
              <a:rPr lang="en-US" sz="1400" dirty="0" smtClean="0"/>
              <a:t>Health Center(s) with determine interest and discussions will </a:t>
            </a:r>
            <a:r>
              <a:rPr lang="en-US" sz="1400" dirty="0"/>
              <a:t>take place to establish specifics of the </a:t>
            </a:r>
            <a:r>
              <a:rPr lang="en-US" sz="1400" dirty="0" smtClean="0"/>
              <a:t>partnership.</a:t>
            </a:r>
            <a:endParaRPr lang="en-US" sz="1400" dirty="0"/>
          </a:p>
        </p:txBody>
      </p:sp>
      <p:sp>
        <p:nvSpPr>
          <p:cNvPr id="34" name="Rectangle 33"/>
          <p:cNvSpPr/>
          <p:nvPr/>
        </p:nvSpPr>
        <p:spPr>
          <a:xfrm>
            <a:off x="7046288" y="4750789"/>
            <a:ext cx="1912783" cy="1169551"/>
          </a:xfrm>
          <a:prstGeom prst="rect">
            <a:avLst/>
          </a:prstGeom>
        </p:spPr>
        <p:txBody>
          <a:bodyPr wrap="square">
            <a:spAutoFit/>
          </a:bodyPr>
          <a:lstStyle/>
          <a:p>
            <a:r>
              <a:rPr lang="en-US" sz="1400" dirty="0" smtClean="0"/>
              <a:t>Health Center(s) will provide the IRB approval letter to be uploaded into the INSPR application.</a:t>
            </a:r>
            <a:endParaRPr lang="en-US" sz="1400" dirty="0"/>
          </a:p>
        </p:txBody>
      </p:sp>
      <p:grpSp>
        <p:nvGrpSpPr>
          <p:cNvPr id="35" name="Google Shape;747;p29">
            <a:extLst>
              <a:ext uri="{FF2B5EF4-FFF2-40B4-BE49-F238E27FC236}">
                <a16:creationId xmlns:a16="http://schemas.microsoft.com/office/drawing/2014/main" id="{5C63C27B-5D38-A042-8D6F-57256AD4889E}"/>
              </a:ext>
            </a:extLst>
          </p:cNvPr>
          <p:cNvGrpSpPr/>
          <p:nvPr/>
        </p:nvGrpSpPr>
        <p:grpSpPr>
          <a:xfrm>
            <a:off x="5870121" y="939285"/>
            <a:ext cx="3124305" cy="1179792"/>
            <a:chOff x="457200" y="3455153"/>
            <a:chExt cx="1821600" cy="1066171"/>
          </a:xfrm>
        </p:grpSpPr>
        <p:sp>
          <p:nvSpPr>
            <p:cNvPr id="36" name="Google Shape;748;p29">
              <a:extLst>
                <a:ext uri="{FF2B5EF4-FFF2-40B4-BE49-F238E27FC236}">
                  <a16:creationId xmlns:a16="http://schemas.microsoft.com/office/drawing/2014/main" id="{D227E849-750D-6141-9EAD-D583C5259FE9}"/>
                </a:ext>
              </a:extLst>
            </p:cNvPr>
            <p:cNvSpPr/>
            <p:nvPr/>
          </p:nvSpPr>
          <p:spPr>
            <a:xfrm>
              <a:off x="457200" y="3455153"/>
              <a:ext cx="1821600" cy="1066171"/>
            </a:xfrm>
            <a:prstGeom prst="rect">
              <a:avLst/>
            </a:prstGeom>
            <a:solidFill>
              <a:schemeClr val="accent1"/>
            </a:solidFill>
            <a:ln>
              <a:noFill/>
            </a:ln>
          </p:spPr>
          <p:txBody>
            <a:bodyPr spcFirstLastPara="1" wrap="square" lIns="137150" tIns="91425" rIns="137150"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i="0" u="none" strike="noStrike" cap="none">
                <a:solidFill>
                  <a:srgbClr val="000000"/>
                </a:solidFill>
                <a:ea typeface="Quicksand"/>
                <a:cs typeface="Quicksand"/>
                <a:sym typeface="Quicksand"/>
              </a:endParaRPr>
            </a:p>
          </p:txBody>
        </p:sp>
        <p:sp>
          <p:nvSpPr>
            <p:cNvPr id="37" name="Google Shape;750;p29">
              <a:extLst>
                <a:ext uri="{FF2B5EF4-FFF2-40B4-BE49-F238E27FC236}">
                  <a16:creationId xmlns:a16="http://schemas.microsoft.com/office/drawing/2014/main" id="{7C45D1CC-B525-A749-8CB8-921E717D4DB3}"/>
                </a:ext>
              </a:extLst>
            </p:cNvPr>
            <p:cNvSpPr txBox="1"/>
            <p:nvPr/>
          </p:nvSpPr>
          <p:spPr>
            <a:xfrm>
              <a:off x="480021" y="3533004"/>
              <a:ext cx="1100020" cy="90794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600" b="1" i="0" u="none" strike="noStrike" cap="none" dirty="0">
                  <a:solidFill>
                    <a:srgbClr val="0070C0"/>
                  </a:solidFill>
                  <a:ea typeface="Quicksand"/>
                  <a:cs typeface="Quicksand"/>
                  <a:sym typeface="Quicksand"/>
                </a:rPr>
                <a:t>Scan </a:t>
              </a:r>
              <a:r>
                <a:rPr lang="en" sz="1600" b="1" i="0" u="none" strike="noStrike" cap="none" dirty="0" smtClean="0">
                  <a:solidFill>
                    <a:srgbClr val="0070C0"/>
                  </a:solidFill>
                  <a:ea typeface="Quicksand"/>
                  <a:cs typeface="Quicksand"/>
                  <a:sym typeface="Quicksand"/>
                </a:rPr>
                <a:t>now to view the Project Request Form</a:t>
              </a:r>
              <a:endParaRPr sz="1600" b="1" i="0" u="none" strike="noStrike" cap="none" dirty="0">
                <a:solidFill>
                  <a:srgbClr val="0070C0"/>
                </a:solidFill>
                <a:ea typeface="Quicksand"/>
                <a:cs typeface="Quicksand"/>
                <a:sym typeface="Quicksand"/>
              </a:endParaRPr>
            </a:p>
          </p:txBody>
        </p:sp>
      </p:grpSp>
      <p:pic>
        <p:nvPicPr>
          <p:cNvPr id="3" name="Picture 2"/>
          <p:cNvPicPr>
            <a:picLocks noChangeAspect="1"/>
          </p:cNvPicPr>
          <p:nvPr/>
        </p:nvPicPr>
        <p:blipFill>
          <a:blip r:embed="rId7"/>
          <a:stretch>
            <a:fillRect/>
          </a:stretch>
        </p:blipFill>
        <p:spPr>
          <a:xfrm>
            <a:off x="7835095" y="992352"/>
            <a:ext cx="1081006" cy="1081006"/>
          </a:xfrm>
          <a:prstGeom prst="rect">
            <a:avLst/>
          </a:prstGeom>
        </p:spPr>
      </p:pic>
    </p:spTree>
    <p:extLst>
      <p:ext uri="{BB962C8B-B14F-4D97-AF65-F5344CB8AC3E}">
        <p14:creationId xmlns:p14="http://schemas.microsoft.com/office/powerpoint/2010/main" val="37725621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4054" y="2693233"/>
            <a:ext cx="6383579" cy="502445"/>
          </a:xfrm>
        </p:spPr>
        <p:txBody>
          <a:bodyPr/>
          <a:lstStyle/>
          <a:p>
            <a:r>
              <a:rPr lang="en-US" dirty="0"/>
              <a:t>Open Discussion and Questions</a:t>
            </a:r>
          </a:p>
        </p:txBody>
      </p:sp>
      <p:sp>
        <p:nvSpPr>
          <p:cNvPr id="3" name="Subtitle 2"/>
          <p:cNvSpPr>
            <a:spLocks noGrp="1"/>
          </p:cNvSpPr>
          <p:nvPr>
            <p:ph type="subTitle" idx="1"/>
          </p:nvPr>
        </p:nvSpPr>
        <p:spPr>
          <a:xfrm>
            <a:off x="2374054" y="3337346"/>
            <a:ext cx="5280784" cy="369332"/>
          </a:xfrm>
        </p:spPr>
        <p:txBody>
          <a:bodyPr/>
          <a:lstStyle/>
          <a:p>
            <a:r>
              <a:rPr lang="en-US" dirty="0"/>
              <a:t>Thank-you for attending today’s meeting!</a:t>
            </a:r>
          </a:p>
        </p:txBody>
      </p:sp>
    </p:spTree>
    <p:extLst>
      <p:ext uri="{BB962C8B-B14F-4D97-AF65-F5344CB8AC3E}">
        <p14:creationId xmlns:p14="http://schemas.microsoft.com/office/powerpoint/2010/main" val="3157174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6996" y="2741370"/>
            <a:ext cx="5844789" cy="1093782"/>
          </a:xfrm>
        </p:spPr>
        <p:txBody>
          <a:bodyPr/>
          <a:lstStyle/>
          <a:p>
            <a:r>
              <a:rPr lang="en-US" sz="2449" dirty="0"/>
              <a:t>Proposal Submission: </a:t>
            </a:r>
            <a:r>
              <a:rPr lang="en-US" sz="2449" dirty="0" smtClean="0"/>
              <a:t>Overview</a:t>
            </a:r>
            <a:br>
              <a:rPr lang="en-US" sz="2449" dirty="0" smtClean="0"/>
            </a:br>
            <a:r>
              <a:rPr lang="en-US" sz="1800" dirty="0"/>
              <a:t>David Lynch &amp; Mahara Pinheiro</a:t>
            </a:r>
          </a:p>
        </p:txBody>
      </p:sp>
    </p:spTree>
    <p:extLst>
      <p:ext uri="{BB962C8B-B14F-4D97-AF65-F5344CB8AC3E}">
        <p14:creationId xmlns:p14="http://schemas.microsoft.com/office/powerpoint/2010/main" val="4285668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altLang="en-US" sz="2400" dirty="0"/>
              <a:t>Proposal Submission </a:t>
            </a:r>
          </a:p>
        </p:txBody>
      </p:sp>
      <p:sp>
        <p:nvSpPr>
          <p:cNvPr id="2" name="TextBox 1">
            <a:extLst>
              <a:ext uri="{FF2B5EF4-FFF2-40B4-BE49-F238E27FC236}">
                <a16:creationId xmlns:a16="http://schemas.microsoft.com/office/drawing/2014/main" id="{81B9631C-FD9D-40DB-A302-55047E71049F}"/>
              </a:ext>
            </a:extLst>
          </p:cNvPr>
          <p:cNvSpPr txBox="1"/>
          <p:nvPr/>
        </p:nvSpPr>
        <p:spPr>
          <a:xfrm>
            <a:off x="391286" y="1271270"/>
            <a:ext cx="8752714" cy="4524315"/>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Proposals </a:t>
            </a:r>
            <a:r>
              <a:rPr lang="en-US" dirty="0">
                <a:latin typeface="Arial" panose="020B0604020202020204" pitchFamily="34" charset="0"/>
                <a:cs typeface="Arial" panose="020B0604020202020204" pitchFamily="34" charset="0"/>
              </a:rPr>
              <a:t>are generally submitted in response to: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Funding Announcement Opportunity (FOA)</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Request for Proposals (RFPs)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Program Announcements (PAs</a:t>
            </a:r>
            <a:r>
              <a:rPr lang="en-US"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Direct solicitation, invitation to apply</a:t>
            </a:r>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Proposal involves collaboration between:</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Proposal </a:t>
            </a:r>
            <a:r>
              <a:rPr lang="en-US" dirty="0">
                <a:latin typeface="Arial" panose="020B0604020202020204" pitchFamily="34" charset="0"/>
                <a:cs typeface="Arial" panose="020B0604020202020204" pitchFamily="34" charset="0"/>
              </a:rPr>
              <a:t>development by the PI and </a:t>
            </a:r>
            <a:r>
              <a:rPr lang="en-US" dirty="0" smtClean="0">
                <a:latin typeface="Arial" panose="020B0604020202020204" pitchFamily="34" charset="0"/>
                <a:cs typeface="Arial" panose="020B0604020202020204" pitchFamily="34" charset="0"/>
              </a:rPr>
              <a:t>DA/DRA</a:t>
            </a:r>
          </a:p>
          <a:p>
            <a:r>
              <a:rPr lang="en-US" dirty="0" smtClean="0">
                <a:latin typeface="Arial" panose="020B0604020202020204" pitchFamily="34" charset="0"/>
                <a:cs typeface="Arial" panose="020B0604020202020204" pitchFamily="34" charset="0"/>
              </a:rPr>
              <a:t>     on </a:t>
            </a:r>
            <a:r>
              <a:rPr lang="en-US" dirty="0">
                <a:latin typeface="Arial" panose="020B0604020202020204" pitchFamily="34" charset="0"/>
                <a:cs typeface="Arial" panose="020B0604020202020204" pitchFamily="34" charset="0"/>
              </a:rPr>
              <a:t>behalf of the department/section</a:t>
            </a:r>
          </a:p>
          <a:p>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Proposal </a:t>
            </a:r>
            <a:r>
              <a:rPr lang="en-US" dirty="0">
                <a:latin typeface="Arial" panose="020B0604020202020204" pitchFamily="34" charset="0"/>
                <a:cs typeface="Arial" panose="020B0604020202020204" pitchFamily="34" charset="0"/>
              </a:rPr>
              <a:t>review and submission by </a:t>
            </a:r>
            <a:r>
              <a:rPr lang="en-US" dirty="0" smtClean="0">
                <a:latin typeface="Arial" panose="020B0604020202020204" pitchFamily="34" charset="0"/>
                <a:cs typeface="Arial" panose="020B0604020202020204" pitchFamily="34" charset="0"/>
              </a:rPr>
              <a:t>the Research</a:t>
            </a:r>
          </a:p>
          <a:p>
            <a:r>
              <a:rPr lang="en-US" dirty="0" smtClean="0">
                <a:latin typeface="Arial" panose="020B0604020202020204" pitchFamily="34" charset="0"/>
                <a:cs typeface="Arial" panose="020B0604020202020204" pitchFamily="34" charset="0"/>
              </a:rPr>
              <a:t>     Operations Grant </a:t>
            </a:r>
            <a:r>
              <a:rPr lang="en-US" dirty="0">
                <a:latin typeface="Arial" panose="020B0604020202020204" pitchFamily="34" charset="0"/>
                <a:cs typeface="Arial" panose="020B0604020202020204" pitchFamily="34" charset="0"/>
              </a:rPr>
              <a:t>Administrator on behalf of BMC</a:t>
            </a:r>
          </a:p>
          <a:p>
            <a:endParaRPr lang="en-US" dirty="0" smtClean="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Proposals are submitted by BMC Research Operations</a:t>
            </a:r>
          </a:p>
          <a:p>
            <a:endParaRPr lang="en-US" b="1" dirty="0" smtClean="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Awards are made to BMC through Research Operations</a:t>
            </a:r>
            <a:endParaRPr lang="en-US" sz="1600" b="1" dirty="0">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7FE83A88-EAB2-4034-97DA-9B4C2060BDB0}"/>
              </a:ext>
            </a:extLst>
          </p:cNvPr>
          <p:cNvGraphicFramePr/>
          <p:nvPr>
            <p:extLst/>
          </p:nvPr>
        </p:nvGraphicFramePr>
        <p:xfrm>
          <a:off x="4113894" y="165236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5431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DA4035-C139-4351-A4BF-801EFAD55E29}"/>
              </a:ext>
            </a:extLst>
          </p:cNvPr>
          <p:cNvSpPr>
            <a:spLocks noGrp="1"/>
          </p:cNvSpPr>
          <p:nvPr>
            <p:ph type="title"/>
          </p:nvPr>
        </p:nvSpPr>
        <p:spPr/>
        <p:txBody>
          <a:bodyPr/>
          <a:lstStyle/>
          <a:p>
            <a:r>
              <a:rPr lang="en-US" sz="2400" dirty="0"/>
              <a:t>Roles in Proposal Submission Process</a:t>
            </a:r>
          </a:p>
        </p:txBody>
      </p:sp>
      <p:sp>
        <p:nvSpPr>
          <p:cNvPr id="5" name="Content Placeholder 4">
            <a:extLst>
              <a:ext uri="{FF2B5EF4-FFF2-40B4-BE49-F238E27FC236}">
                <a16:creationId xmlns:a16="http://schemas.microsoft.com/office/drawing/2014/main" id="{AEDD116B-F2D3-4D4D-B127-3079281B6EF0}"/>
              </a:ext>
            </a:extLst>
          </p:cNvPr>
          <p:cNvSpPr>
            <a:spLocks noGrp="1"/>
          </p:cNvSpPr>
          <p:nvPr>
            <p:ph sz="half" idx="2"/>
          </p:nvPr>
        </p:nvSpPr>
        <p:spPr>
          <a:xfrm>
            <a:off x="175618" y="1143000"/>
            <a:ext cx="8750808" cy="5175504"/>
          </a:xfrm>
        </p:spPr>
        <p:txBody>
          <a:bodyPr/>
          <a:lstStyle/>
          <a:p>
            <a:pPr marL="0" indent="0">
              <a:buNone/>
            </a:pPr>
            <a:r>
              <a:rPr lang="en-US" sz="1600" dirty="0"/>
              <a:t>The following individuals are involved in the proposal submission process:</a:t>
            </a:r>
          </a:p>
          <a:p>
            <a:pPr marL="0" indent="0">
              <a:buNone/>
            </a:pPr>
            <a:endParaRPr lang="en-US" sz="1600" dirty="0"/>
          </a:p>
        </p:txBody>
      </p:sp>
      <p:sp>
        <p:nvSpPr>
          <p:cNvPr id="8" name="TextBox 7">
            <a:extLst>
              <a:ext uri="{FF2B5EF4-FFF2-40B4-BE49-F238E27FC236}">
                <a16:creationId xmlns:a16="http://schemas.microsoft.com/office/drawing/2014/main" id="{317C257E-296F-43F1-B326-CDFF1256FC9A}"/>
              </a:ext>
            </a:extLst>
          </p:cNvPr>
          <p:cNvSpPr txBox="1"/>
          <p:nvPr/>
        </p:nvSpPr>
        <p:spPr>
          <a:xfrm>
            <a:off x="384672" y="1408126"/>
            <a:ext cx="8331200"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Roles and Responsibilities </a:t>
            </a:r>
          </a:p>
        </p:txBody>
      </p:sp>
      <p:graphicFrame>
        <p:nvGraphicFramePr>
          <p:cNvPr id="2" name="Table 3">
            <a:extLst>
              <a:ext uri="{FF2B5EF4-FFF2-40B4-BE49-F238E27FC236}">
                <a16:creationId xmlns:a16="http://schemas.microsoft.com/office/drawing/2014/main" id="{EFF09BD6-EBB6-4CB8-8F0B-0ABD411F12DB}"/>
              </a:ext>
            </a:extLst>
          </p:cNvPr>
          <p:cNvGraphicFramePr>
            <a:graphicFrameLocks noGrp="1"/>
          </p:cNvGraphicFramePr>
          <p:nvPr>
            <p:extLst/>
          </p:nvPr>
        </p:nvGraphicFramePr>
        <p:xfrm>
          <a:off x="560567" y="1915864"/>
          <a:ext cx="8155305" cy="4407070"/>
        </p:xfrm>
        <a:graphic>
          <a:graphicData uri="http://schemas.openxmlformats.org/drawingml/2006/table">
            <a:tbl>
              <a:tblPr firstRow="1" bandRow="1">
                <a:tableStyleId>{5C22544A-7EE6-4342-B048-85BDC9FD1C3A}</a:tableStyleId>
              </a:tblPr>
              <a:tblGrid>
                <a:gridCol w="2077858">
                  <a:extLst>
                    <a:ext uri="{9D8B030D-6E8A-4147-A177-3AD203B41FA5}">
                      <a16:colId xmlns:a16="http://schemas.microsoft.com/office/drawing/2014/main" val="2454129764"/>
                    </a:ext>
                  </a:extLst>
                </a:gridCol>
                <a:gridCol w="2076450">
                  <a:extLst>
                    <a:ext uri="{9D8B030D-6E8A-4147-A177-3AD203B41FA5}">
                      <a16:colId xmlns:a16="http://schemas.microsoft.com/office/drawing/2014/main" val="693160443"/>
                    </a:ext>
                  </a:extLst>
                </a:gridCol>
                <a:gridCol w="2124075">
                  <a:extLst>
                    <a:ext uri="{9D8B030D-6E8A-4147-A177-3AD203B41FA5}">
                      <a16:colId xmlns:a16="http://schemas.microsoft.com/office/drawing/2014/main" val="3422374625"/>
                    </a:ext>
                  </a:extLst>
                </a:gridCol>
                <a:gridCol w="1876922">
                  <a:extLst>
                    <a:ext uri="{9D8B030D-6E8A-4147-A177-3AD203B41FA5}">
                      <a16:colId xmlns:a16="http://schemas.microsoft.com/office/drawing/2014/main" val="2877519463"/>
                    </a:ext>
                  </a:extLst>
                </a:gridCol>
              </a:tblGrid>
              <a:tr h="945078">
                <a:tc>
                  <a:txBody>
                    <a:bodyPr/>
                    <a:lstStyle/>
                    <a:p>
                      <a:pPr algn="ctr"/>
                      <a:r>
                        <a:rPr lang="en-US" sz="1300" b="1" dirty="0">
                          <a:solidFill>
                            <a:schemeClr val="tx2">
                              <a:lumMod val="75000"/>
                            </a:schemeClr>
                          </a:solidFill>
                        </a:rPr>
                        <a:t>Principal Investigator (PI)</a:t>
                      </a:r>
                    </a:p>
                  </a:txBody>
                  <a:tcPr/>
                </a:tc>
                <a:tc>
                  <a:txBody>
                    <a:bodyPr/>
                    <a:lstStyle/>
                    <a:p>
                      <a:pPr algn="ctr"/>
                      <a:r>
                        <a:rPr lang="en-US" sz="1300" b="1" dirty="0">
                          <a:solidFill>
                            <a:schemeClr val="tx2">
                              <a:lumMod val="75000"/>
                            </a:schemeClr>
                          </a:solidFill>
                        </a:rPr>
                        <a:t>Department </a:t>
                      </a:r>
                      <a:r>
                        <a:rPr lang="en-US" sz="1300" b="1" dirty="0" smtClean="0">
                          <a:solidFill>
                            <a:schemeClr val="tx2">
                              <a:lumMod val="75000"/>
                            </a:schemeClr>
                          </a:solidFill>
                        </a:rPr>
                        <a:t>Administrator/Development Office (FRGG)</a:t>
                      </a:r>
                      <a:endParaRPr lang="en-US" sz="1300" b="1" dirty="0">
                        <a:solidFill>
                          <a:schemeClr val="tx2">
                            <a:lumMod val="75000"/>
                          </a:schemeClr>
                        </a:solidFill>
                      </a:endParaRPr>
                    </a:p>
                  </a:txBody>
                  <a:tcPr/>
                </a:tc>
                <a:tc>
                  <a:txBody>
                    <a:bodyPr/>
                    <a:lstStyle/>
                    <a:p>
                      <a:pPr algn="ctr"/>
                      <a:r>
                        <a:rPr lang="en-US" sz="1300" b="1" dirty="0">
                          <a:solidFill>
                            <a:schemeClr val="tx2">
                              <a:lumMod val="75000"/>
                            </a:schemeClr>
                          </a:solidFill>
                        </a:rPr>
                        <a:t>Department / Division Chief or Proxy</a:t>
                      </a:r>
                    </a:p>
                  </a:txBody>
                  <a:tcPr/>
                </a:tc>
                <a:tc>
                  <a:txBody>
                    <a:bodyPr/>
                    <a:lstStyle/>
                    <a:p>
                      <a:pPr algn="ctr"/>
                      <a:r>
                        <a:rPr lang="en-US" sz="1300" b="1" dirty="0">
                          <a:solidFill>
                            <a:schemeClr val="tx2">
                              <a:lumMod val="75000"/>
                            </a:schemeClr>
                          </a:solidFill>
                        </a:rPr>
                        <a:t>Pre-Award Grants Administrator </a:t>
                      </a:r>
                      <a:r>
                        <a:rPr lang="en-US" sz="1300" b="1" dirty="0" smtClean="0">
                          <a:solidFill>
                            <a:schemeClr val="tx2">
                              <a:lumMod val="75000"/>
                            </a:schemeClr>
                          </a:solidFill>
                        </a:rPr>
                        <a:t>(Grants and Contracts)</a:t>
                      </a:r>
                      <a:endParaRPr lang="en-US" sz="1300" b="1" dirty="0">
                        <a:solidFill>
                          <a:schemeClr val="tx2">
                            <a:lumMod val="75000"/>
                          </a:schemeClr>
                        </a:solidFill>
                      </a:endParaRPr>
                    </a:p>
                  </a:txBody>
                  <a:tcPr/>
                </a:tc>
                <a:extLst>
                  <a:ext uri="{0D108BD9-81ED-4DB2-BD59-A6C34878D82A}">
                    <a16:rowId xmlns:a16="http://schemas.microsoft.com/office/drawing/2014/main" val="3502092011"/>
                  </a:ext>
                </a:extLst>
              </a:tr>
              <a:tr h="718792">
                <a:tc>
                  <a:txBody>
                    <a:bodyPr/>
                    <a:lstStyle/>
                    <a:p>
                      <a:pPr algn="ctr"/>
                      <a:r>
                        <a:rPr lang="en-US" sz="1200" dirty="0">
                          <a:solidFill>
                            <a:schemeClr val="tx1"/>
                          </a:solidFill>
                        </a:rPr>
                        <a:t>Identifies funding </a:t>
                      </a:r>
                      <a:r>
                        <a:rPr lang="en-US" sz="1200" dirty="0" smtClean="0">
                          <a:solidFill>
                            <a:schemeClr val="tx1"/>
                          </a:solidFill>
                        </a:rPr>
                        <a:t>opportunities.</a:t>
                      </a:r>
                      <a:endParaRPr lang="en-US" sz="1200" dirty="0">
                        <a:solidFill>
                          <a:schemeClr val="tx1"/>
                        </a:solidFill>
                      </a:endParaRPr>
                    </a:p>
                  </a:txBody>
                  <a:tcPr/>
                </a:tc>
                <a:tc>
                  <a:txBody>
                    <a:bodyPr/>
                    <a:lstStyle/>
                    <a:p>
                      <a:pPr algn="ctr"/>
                      <a:r>
                        <a:rPr lang="en-US" sz="1200" dirty="0" smtClean="0"/>
                        <a:t>Assists in identifying funding opportunities for investigators.</a:t>
                      </a:r>
                      <a:endParaRPr lang="en-US" sz="1200" dirty="0"/>
                    </a:p>
                  </a:txBody>
                  <a:tcPr/>
                </a:tc>
                <a:tc>
                  <a:txBody>
                    <a:bodyPr/>
                    <a:lstStyle/>
                    <a:p>
                      <a:pPr algn="ctr"/>
                      <a:r>
                        <a:rPr lang="en-US" sz="1200" dirty="0"/>
                        <a:t>Approves submission of PI’s proposal to </a:t>
                      </a:r>
                      <a:r>
                        <a:rPr lang="en-US" sz="1200" dirty="0" smtClean="0"/>
                        <a:t>sponsor.</a:t>
                      </a:r>
                      <a:endParaRPr lang="en-US" sz="1200" dirty="0"/>
                    </a:p>
                  </a:txBody>
                  <a:tcPr/>
                </a:tc>
                <a:tc>
                  <a:txBody>
                    <a:bodyPr/>
                    <a:lstStyle/>
                    <a:p>
                      <a:pPr algn="ctr"/>
                      <a:r>
                        <a:rPr lang="en-US" sz="1200" dirty="0"/>
                        <a:t>Reviews proposal to ensure regulatory </a:t>
                      </a:r>
                      <a:r>
                        <a:rPr lang="en-US" sz="1200" dirty="0" smtClean="0"/>
                        <a:t>compliance. </a:t>
                      </a:r>
                      <a:endParaRPr lang="en-US" sz="1200" dirty="0"/>
                    </a:p>
                  </a:txBody>
                  <a:tcPr/>
                </a:tc>
                <a:extLst>
                  <a:ext uri="{0D108BD9-81ED-4DB2-BD59-A6C34878D82A}">
                    <a16:rowId xmlns:a16="http://schemas.microsoft.com/office/drawing/2014/main" val="1038706722"/>
                  </a:ext>
                </a:extLst>
              </a:tr>
              <a:tr h="1197986">
                <a:tc>
                  <a:txBody>
                    <a:bodyPr/>
                    <a:lstStyle/>
                    <a:p>
                      <a:pPr algn="ctr"/>
                      <a:r>
                        <a:rPr lang="en-US" sz="1200" dirty="0">
                          <a:solidFill>
                            <a:schemeClr val="tx1"/>
                          </a:solidFill>
                        </a:rPr>
                        <a:t>Works with </a:t>
                      </a:r>
                      <a:r>
                        <a:rPr lang="en-US" sz="1200" dirty="0" smtClean="0">
                          <a:solidFill>
                            <a:schemeClr val="tx1"/>
                          </a:solidFill>
                        </a:rPr>
                        <a:t>Department Administrator/FRGG</a:t>
                      </a:r>
                      <a:r>
                        <a:rPr lang="en-US" sz="1200" baseline="0" dirty="0" smtClean="0">
                          <a:solidFill>
                            <a:schemeClr val="tx1"/>
                          </a:solidFill>
                        </a:rPr>
                        <a:t> </a:t>
                      </a:r>
                      <a:r>
                        <a:rPr lang="en-US" sz="1200" dirty="0" smtClean="0">
                          <a:solidFill>
                            <a:schemeClr val="tx1"/>
                          </a:solidFill>
                        </a:rPr>
                        <a:t>develop proposal</a:t>
                      </a:r>
                      <a:r>
                        <a:rPr lang="en-US" sz="1200" baseline="0" dirty="0" smtClean="0">
                          <a:solidFill>
                            <a:schemeClr val="tx1"/>
                          </a:solidFill>
                        </a:rPr>
                        <a:t> that meets funding program requirements and BMC policy.</a:t>
                      </a:r>
                      <a:endParaRPr lang="en-US" sz="12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t>Assists PI with development of proposal.</a:t>
                      </a:r>
                    </a:p>
                    <a:p>
                      <a:pPr algn="ctr"/>
                      <a:r>
                        <a:rPr lang="en-US" sz="1200" dirty="0" smtClean="0">
                          <a:solidFill>
                            <a:schemeClr val="tx1"/>
                          </a:solidFill>
                        </a:rPr>
                        <a:t>Works </a:t>
                      </a:r>
                      <a:r>
                        <a:rPr lang="en-US" sz="1200" dirty="0">
                          <a:solidFill>
                            <a:schemeClr val="tx1"/>
                          </a:solidFill>
                        </a:rPr>
                        <a:t>as a liaison between the PI and </a:t>
                      </a:r>
                      <a:r>
                        <a:rPr lang="en-US" sz="1200" dirty="0" smtClean="0">
                          <a:solidFill>
                            <a:schemeClr val="tx1"/>
                          </a:solidFill>
                        </a:rPr>
                        <a:t>Grants and</a:t>
                      </a:r>
                      <a:r>
                        <a:rPr lang="en-US" sz="1200" baseline="0" dirty="0" smtClean="0">
                          <a:solidFill>
                            <a:schemeClr val="tx1"/>
                          </a:solidFill>
                        </a:rPr>
                        <a:t> Contracts</a:t>
                      </a:r>
                      <a:r>
                        <a:rPr lang="en-US" sz="1200" dirty="0" smtClean="0">
                          <a:solidFill>
                            <a:schemeClr val="tx1"/>
                          </a:solidFill>
                        </a:rPr>
                        <a:t> to </a:t>
                      </a:r>
                      <a:r>
                        <a:rPr lang="en-US" sz="1200" dirty="0">
                          <a:solidFill>
                            <a:schemeClr val="tx1"/>
                          </a:solidFill>
                        </a:rPr>
                        <a:t>ensure successful submission to </a:t>
                      </a:r>
                      <a:r>
                        <a:rPr lang="en-US" sz="1200" dirty="0" smtClean="0">
                          <a:solidFill>
                            <a:schemeClr val="tx1"/>
                          </a:solidFill>
                        </a:rPr>
                        <a:t>sponsor</a:t>
                      </a:r>
                      <a:endParaRPr lang="en-US" sz="1200" dirty="0">
                        <a:solidFill>
                          <a:schemeClr val="tx1"/>
                        </a:solidFill>
                      </a:endParaRPr>
                    </a:p>
                  </a:txBody>
                  <a:tcPr/>
                </a:tc>
                <a:tc>
                  <a:txBody>
                    <a:bodyPr/>
                    <a:lstStyle/>
                    <a:p>
                      <a:pPr algn="ctr"/>
                      <a:r>
                        <a:rPr lang="en-US" sz="1200" dirty="0"/>
                        <a:t>Certifies the department’s commitment to the project and the investigator’s effort.</a:t>
                      </a:r>
                    </a:p>
                  </a:txBody>
                  <a:tcPr/>
                </a:tc>
                <a:tc>
                  <a:txBody>
                    <a:bodyPr/>
                    <a:lstStyle/>
                    <a:p>
                      <a:pPr algn="ctr"/>
                      <a:r>
                        <a:rPr lang="en-US" sz="1200" dirty="0">
                          <a:solidFill>
                            <a:schemeClr val="tx1"/>
                          </a:solidFill>
                        </a:rPr>
                        <a:t>Reviews proposal for accuracy based on </a:t>
                      </a:r>
                      <a:r>
                        <a:rPr lang="en-US" sz="1200" dirty="0" smtClean="0">
                          <a:solidFill>
                            <a:schemeClr val="tx1"/>
                          </a:solidFill>
                        </a:rPr>
                        <a:t>terms and conditions </a:t>
                      </a:r>
                      <a:r>
                        <a:rPr lang="en-US" sz="1200" dirty="0">
                          <a:solidFill>
                            <a:schemeClr val="tx1"/>
                          </a:solidFill>
                        </a:rPr>
                        <a:t>outlined by </a:t>
                      </a:r>
                      <a:r>
                        <a:rPr lang="en-US" sz="1200" dirty="0" smtClean="0">
                          <a:solidFill>
                            <a:schemeClr val="tx1"/>
                          </a:solidFill>
                        </a:rPr>
                        <a:t>sponsor.</a:t>
                      </a:r>
                      <a:endParaRPr lang="en-US" sz="1200" dirty="0">
                        <a:solidFill>
                          <a:schemeClr val="tx1"/>
                        </a:solidFill>
                      </a:endParaRPr>
                    </a:p>
                  </a:txBody>
                  <a:tcPr/>
                </a:tc>
                <a:extLst>
                  <a:ext uri="{0D108BD9-81ED-4DB2-BD59-A6C34878D82A}">
                    <a16:rowId xmlns:a16="http://schemas.microsoft.com/office/drawing/2014/main" val="4132840184"/>
                  </a:ext>
                </a:extLst>
              </a:tr>
              <a:tr h="1357718">
                <a:tc>
                  <a:txBody>
                    <a:bodyPr/>
                    <a:lstStyle/>
                    <a:p>
                      <a:pPr algn="ctr"/>
                      <a:r>
                        <a:rPr lang="en-US" sz="1200" dirty="0">
                          <a:solidFill>
                            <a:schemeClr val="tx1"/>
                          </a:solidFill>
                        </a:rPr>
                        <a:t>Responsible for </a:t>
                      </a:r>
                      <a:r>
                        <a:rPr lang="en-US" sz="1200" dirty="0" smtClean="0">
                          <a:solidFill>
                            <a:schemeClr val="tx1"/>
                          </a:solidFill>
                        </a:rPr>
                        <a:t>development </a:t>
                      </a:r>
                      <a:r>
                        <a:rPr lang="en-US" sz="1200" dirty="0">
                          <a:solidFill>
                            <a:schemeClr val="tx1"/>
                          </a:solidFill>
                        </a:rPr>
                        <a:t>of </a:t>
                      </a:r>
                      <a:r>
                        <a:rPr lang="en-US" sz="1200" dirty="0" smtClean="0">
                          <a:solidFill>
                            <a:schemeClr val="tx1"/>
                          </a:solidFill>
                        </a:rPr>
                        <a:t>final and complete proposal components. </a:t>
                      </a:r>
                      <a:endParaRPr lang="en-US" sz="1200" dirty="0">
                        <a:solidFill>
                          <a:schemeClr val="tx1"/>
                        </a:solidFill>
                      </a:endParaRPr>
                    </a:p>
                  </a:txBody>
                  <a:tcPr/>
                </a:tc>
                <a:tc>
                  <a:txBody>
                    <a:bodyPr/>
                    <a:lstStyle/>
                    <a:p>
                      <a:pPr algn="ctr"/>
                      <a:r>
                        <a:rPr lang="en-US" sz="1200" baseline="0" dirty="0" smtClean="0">
                          <a:solidFill>
                            <a:schemeClr val="tx1"/>
                          </a:solidFill>
                        </a:rPr>
                        <a:t>Acts as a  “project manager” for the proposal submission process. Responsible for ensuring that internal deadlines are met.</a:t>
                      </a:r>
                    </a:p>
                    <a:p>
                      <a:pPr algn="ctr"/>
                      <a:endParaRPr lang="en-US" sz="1200" dirty="0">
                        <a:solidFill>
                          <a:schemeClr val="tx1"/>
                        </a:solidFill>
                      </a:endParaRPr>
                    </a:p>
                  </a:txBody>
                  <a:tcPr/>
                </a:tc>
                <a:tc>
                  <a:txBody>
                    <a:bodyPr/>
                    <a:lstStyle/>
                    <a:p>
                      <a:pPr algn="ctr"/>
                      <a:r>
                        <a:rPr lang="en-US" sz="1200" dirty="0" err="1" smtClean="0">
                          <a:solidFill>
                            <a:schemeClr val="tx1"/>
                          </a:solidFill>
                        </a:rPr>
                        <a:t>Dept</a:t>
                      </a:r>
                      <a:r>
                        <a:rPr lang="en-US" sz="1200" dirty="0" smtClean="0">
                          <a:solidFill>
                            <a:schemeClr val="tx1"/>
                          </a:solidFill>
                        </a:rPr>
                        <a:t> Chair</a:t>
                      </a:r>
                      <a:r>
                        <a:rPr lang="en-US" sz="1200" baseline="0" dirty="0" smtClean="0">
                          <a:solidFill>
                            <a:schemeClr val="tx1"/>
                          </a:solidFill>
                        </a:rPr>
                        <a:t> signature signifies acknowledgement of scientific oversight and commitment of space &amp; facilities needed for the proposal. </a:t>
                      </a:r>
                      <a:endParaRPr lang="en-US" sz="1200" dirty="0">
                        <a:solidFill>
                          <a:schemeClr val="tx1"/>
                        </a:solidFill>
                      </a:endParaRPr>
                    </a:p>
                  </a:txBody>
                  <a:tcPr/>
                </a:tc>
                <a:tc>
                  <a:txBody>
                    <a:bodyPr/>
                    <a:lstStyle/>
                    <a:p>
                      <a:pPr algn="ctr"/>
                      <a:r>
                        <a:rPr lang="en-US" sz="1200" dirty="0"/>
                        <a:t>Signs off as institutional official and submits on behalf of institution.</a:t>
                      </a:r>
                    </a:p>
                  </a:txBody>
                  <a:tcPr/>
                </a:tc>
                <a:extLst>
                  <a:ext uri="{0D108BD9-81ED-4DB2-BD59-A6C34878D82A}">
                    <a16:rowId xmlns:a16="http://schemas.microsoft.com/office/drawing/2014/main" val="1702645144"/>
                  </a:ext>
                </a:extLst>
              </a:tr>
            </a:tbl>
          </a:graphicData>
        </a:graphic>
      </p:graphicFrame>
    </p:spTree>
    <p:extLst>
      <p:ext uri="{BB962C8B-B14F-4D97-AF65-F5344CB8AC3E}">
        <p14:creationId xmlns:p14="http://schemas.microsoft.com/office/powerpoint/2010/main" val="3263882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6936-F9A7-41CA-9062-3B77E3C5DA81}"/>
              </a:ext>
            </a:extLst>
          </p:cNvPr>
          <p:cNvSpPr>
            <a:spLocks noGrp="1"/>
          </p:cNvSpPr>
          <p:nvPr>
            <p:ph type="title"/>
          </p:nvPr>
        </p:nvSpPr>
        <p:spPr/>
        <p:txBody>
          <a:bodyPr/>
          <a:lstStyle/>
          <a:p>
            <a:r>
              <a:rPr lang="en-US" sz="2000" dirty="0"/>
              <a:t>Key Steps at BMC </a:t>
            </a:r>
          </a:p>
        </p:txBody>
      </p:sp>
      <p:sp>
        <p:nvSpPr>
          <p:cNvPr id="4" name="Content Placeholder 3">
            <a:extLst>
              <a:ext uri="{FF2B5EF4-FFF2-40B4-BE49-F238E27FC236}">
                <a16:creationId xmlns:a16="http://schemas.microsoft.com/office/drawing/2014/main" id="{6FE2AC3D-31CC-4018-AEA9-95AF4A977C91}"/>
              </a:ext>
            </a:extLst>
          </p:cNvPr>
          <p:cNvSpPr>
            <a:spLocks noGrp="1"/>
          </p:cNvSpPr>
          <p:nvPr>
            <p:ph sz="half" idx="2"/>
          </p:nvPr>
        </p:nvSpPr>
        <p:spPr>
          <a:xfrm>
            <a:off x="173736" y="1143000"/>
            <a:ext cx="8749303" cy="5021405"/>
          </a:xfrm>
        </p:spPr>
        <p:txBody>
          <a:bodyPr vert="horz" lIns="91440" tIns="45720" rIns="91440" bIns="45720" rtlCol="0" anchor="t">
            <a:noAutofit/>
          </a:bodyPr>
          <a:lstStyle/>
          <a:p>
            <a:pPr marL="0" indent="0">
              <a:buNone/>
            </a:pPr>
            <a:r>
              <a:rPr lang="en-US" sz="2000" b="1" dirty="0">
                <a:latin typeface="Arial"/>
                <a:cs typeface="Arial"/>
              </a:rPr>
              <a:t>Proposal </a:t>
            </a:r>
            <a:r>
              <a:rPr lang="en-US" sz="2000" b="1" dirty="0" smtClean="0">
                <a:latin typeface="Arial"/>
                <a:cs typeface="Arial"/>
              </a:rPr>
              <a:t>Submission</a:t>
            </a:r>
          </a:p>
          <a:p>
            <a:pPr marL="0" indent="0">
              <a:buNone/>
            </a:pPr>
            <a:endParaRPr lang="en-US" sz="2000" b="1" dirty="0">
              <a:latin typeface="Arial"/>
              <a:cs typeface="Arial"/>
            </a:endParaRPr>
          </a:p>
          <a:p>
            <a:pPr marL="342900" marR="0" lvl="0" indent="-342900">
              <a:spcBef>
                <a:spcPts val="0"/>
              </a:spcBef>
              <a:spcAft>
                <a:spcPts val="0"/>
              </a:spcAft>
              <a:buFont typeface="+mj-lt"/>
              <a:buAutoNum type="arabicParenR"/>
            </a:pPr>
            <a:r>
              <a:rPr lang="en-US" sz="1800" dirty="0" smtClean="0">
                <a:effectLst/>
                <a:latin typeface="+mj-lt"/>
                <a:ea typeface="Calibri" panose="020F0502020204030204" pitchFamily="34" charset="0"/>
                <a:cs typeface="Times New Roman" panose="02020603050405020304" pitchFamily="18" charset="0"/>
              </a:rPr>
              <a:t>Generate Idea &amp; Find Funding Opportunity.</a:t>
            </a:r>
            <a:endParaRPr lang="en-US" sz="1800" dirty="0">
              <a:effectLst/>
              <a:latin typeface="+mj-lt"/>
              <a:ea typeface="Calibri" panose="020F0502020204030204" pitchFamily="34" charset="0"/>
            </a:endParaRPr>
          </a:p>
          <a:p>
            <a:pPr marL="342900" marR="0" lvl="0" indent="-342900">
              <a:spcBef>
                <a:spcPts val="0"/>
              </a:spcBef>
              <a:spcAft>
                <a:spcPts val="0"/>
              </a:spcAft>
              <a:buFont typeface="+mj-lt"/>
              <a:buAutoNum type="arabicParenR"/>
            </a:pPr>
            <a:r>
              <a:rPr lang="en-US" sz="1800" dirty="0" smtClean="0">
                <a:effectLst/>
                <a:latin typeface="+mj-lt"/>
                <a:ea typeface="Calibri" panose="020F0502020204030204" pitchFamily="34" charset="0"/>
                <a:cs typeface="Times New Roman" panose="02020603050405020304" pitchFamily="18" charset="0"/>
              </a:rPr>
              <a:t>Develop Proposal &amp; Initiate an InfoEd record.</a:t>
            </a:r>
            <a:endParaRPr lang="en-US" sz="1800" dirty="0">
              <a:effectLst/>
              <a:latin typeface="+mj-lt"/>
              <a:ea typeface="Calibri" panose="020F0502020204030204" pitchFamily="34" charset="0"/>
            </a:endParaRPr>
          </a:p>
          <a:p>
            <a:pPr marL="342900" marR="0" lvl="0" indent="-342900">
              <a:spcBef>
                <a:spcPts val="0"/>
              </a:spcBef>
              <a:spcAft>
                <a:spcPts val="0"/>
              </a:spcAft>
              <a:buFont typeface="+mj-lt"/>
              <a:buAutoNum type="arabicParenR"/>
            </a:pPr>
            <a:r>
              <a:rPr lang="en-US" sz="1800" dirty="0" smtClean="0">
                <a:effectLst/>
                <a:latin typeface="+mj-lt"/>
                <a:ea typeface="Calibri" panose="020F0502020204030204" pitchFamily="34" charset="0"/>
                <a:cs typeface="Times New Roman" panose="02020603050405020304" pitchFamily="18" charset="0"/>
              </a:rPr>
              <a:t>Review the Proposal*</a:t>
            </a:r>
          </a:p>
          <a:p>
            <a:pPr marL="342900" marR="0" lvl="0" indent="-342900">
              <a:spcBef>
                <a:spcPts val="0"/>
              </a:spcBef>
              <a:spcAft>
                <a:spcPts val="0"/>
              </a:spcAft>
              <a:buFont typeface="+mj-lt"/>
              <a:buAutoNum type="arabicParenR"/>
            </a:pPr>
            <a:r>
              <a:rPr lang="en-US" sz="1800" dirty="0" smtClean="0">
                <a:latin typeface="+mj-lt"/>
                <a:ea typeface="Calibri" panose="020F0502020204030204" pitchFamily="34" charset="0"/>
                <a:cs typeface="Times New Roman" panose="02020603050405020304" pitchFamily="18" charset="0"/>
              </a:rPr>
              <a:t>Seek PI &amp; Chief Approvals*</a:t>
            </a:r>
            <a:endParaRPr lang="en-US" sz="1800" dirty="0">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800" dirty="0" smtClean="0">
                <a:latin typeface="+mj-lt"/>
                <a:ea typeface="Calibri" panose="020F0502020204030204" pitchFamily="34" charset="0"/>
                <a:cs typeface="Times New Roman" panose="02020603050405020304" pitchFamily="18" charset="0"/>
              </a:rPr>
              <a:t>Submit the Proposal</a:t>
            </a:r>
          </a:p>
          <a:p>
            <a:pPr marL="0" indent="0">
              <a:buNone/>
            </a:pPr>
            <a:endParaRPr lang="en-US" sz="2000" b="1" dirty="0" smtClean="0">
              <a:latin typeface="Arial"/>
              <a:cs typeface="Arial"/>
            </a:endParaRPr>
          </a:p>
          <a:p>
            <a:pPr marL="0" indent="0">
              <a:buNone/>
            </a:pPr>
            <a:endParaRPr lang="en-US" sz="2000" b="1" dirty="0">
              <a:latin typeface="Arial"/>
              <a:cs typeface="Arial"/>
            </a:endParaRPr>
          </a:p>
        </p:txBody>
      </p:sp>
      <p:sp>
        <p:nvSpPr>
          <p:cNvPr id="5" name="Slide Number Placeholder 4">
            <a:extLst>
              <a:ext uri="{FF2B5EF4-FFF2-40B4-BE49-F238E27FC236}">
                <a16:creationId xmlns:a16="http://schemas.microsoft.com/office/drawing/2014/main" id="{7B6DC651-AAFF-45ED-9A18-C56A8C505ED9}"/>
              </a:ext>
            </a:extLst>
          </p:cNvPr>
          <p:cNvSpPr>
            <a:spLocks noGrp="1"/>
          </p:cNvSpPr>
          <p:nvPr>
            <p:ph type="sldNum" sz="quarter" idx="10"/>
          </p:nvPr>
        </p:nvSpPr>
        <p:spPr/>
        <p:txBody>
          <a:bodyPr/>
          <a:lstStyle/>
          <a:p>
            <a:pPr>
              <a:defRPr/>
            </a:pPr>
            <a:fld id="{2D739399-3B41-4B37-A398-67116182ACFE}" type="slidenum">
              <a:rPr lang="en-US" altLang="en-US" smtClean="0"/>
              <a:pPr>
                <a:defRPr/>
              </a:pPr>
              <a:t>8</a:t>
            </a:fld>
            <a:endParaRPr lang="en-US" altLang="en-US" dirty="0"/>
          </a:p>
        </p:txBody>
      </p:sp>
      <p:pic>
        <p:nvPicPr>
          <p:cNvPr id="3" name="Picture 2"/>
          <p:cNvPicPr>
            <a:picLocks noChangeAspect="1"/>
          </p:cNvPicPr>
          <p:nvPr/>
        </p:nvPicPr>
        <p:blipFill rotWithShape="1">
          <a:blip r:embed="rId3"/>
          <a:srcRect l="7000" t="6702" r="4250"/>
          <a:stretch/>
        </p:blipFill>
        <p:spPr>
          <a:xfrm>
            <a:off x="4639441" y="2419350"/>
            <a:ext cx="3776095" cy="3850552"/>
          </a:xfrm>
          <a:prstGeom prst="rect">
            <a:avLst/>
          </a:prstGeom>
        </p:spPr>
      </p:pic>
    </p:spTree>
    <p:extLst>
      <p:ext uri="{BB962C8B-B14F-4D97-AF65-F5344CB8AC3E}">
        <p14:creationId xmlns:p14="http://schemas.microsoft.com/office/powerpoint/2010/main" val="2406524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9FD73-73A8-4C42-827E-B0D385A7E5D9}"/>
              </a:ext>
            </a:extLst>
          </p:cNvPr>
          <p:cNvSpPr>
            <a:spLocks noGrp="1"/>
          </p:cNvSpPr>
          <p:nvPr>
            <p:ph type="title"/>
          </p:nvPr>
        </p:nvSpPr>
        <p:spPr/>
        <p:txBody>
          <a:bodyPr/>
          <a:lstStyle/>
          <a:p>
            <a:r>
              <a:rPr lang="en-US" sz="2000" dirty="0"/>
              <a:t>References</a:t>
            </a:r>
            <a:r>
              <a:rPr lang="en-US" dirty="0"/>
              <a:t> </a:t>
            </a:r>
          </a:p>
        </p:txBody>
      </p:sp>
      <p:sp>
        <p:nvSpPr>
          <p:cNvPr id="3" name="Content Placeholder 2">
            <a:extLst>
              <a:ext uri="{FF2B5EF4-FFF2-40B4-BE49-F238E27FC236}">
                <a16:creationId xmlns:a16="http://schemas.microsoft.com/office/drawing/2014/main" id="{E9218476-AA63-40D4-A13A-A4D6377A45E2}"/>
              </a:ext>
            </a:extLst>
          </p:cNvPr>
          <p:cNvSpPr>
            <a:spLocks noGrp="1"/>
          </p:cNvSpPr>
          <p:nvPr>
            <p:ph sz="half" idx="1"/>
          </p:nvPr>
        </p:nvSpPr>
        <p:spPr>
          <a:xfrm>
            <a:off x="173736" y="1143000"/>
            <a:ext cx="8750808" cy="5175504"/>
          </a:xfrm>
        </p:spPr>
        <p:txBody>
          <a:bodyPr/>
          <a:lstStyle/>
          <a:p>
            <a:r>
              <a:rPr lang="en-US" sz="1800" dirty="0" smtClean="0"/>
              <a:t>Proposal Submission Policy: </a:t>
            </a:r>
            <a:r>
              <a:rPr lang="en-US" sz="1800" dirty="0" smtClean="0">
                <a:hlinkClick r:id="rId3"/>
              </a:rPr>
              <a:t>Proposal </a:t>
            </a:r>
            <a:r>
              <a:rPr lang="en-US" sz="1800" dirty="0">
                <a:hlinkClick r:id="rId3"/>
              </a:rPr>
              <a:t>Submission v.2 (policytech.com</a:t>
            </a:r>
            <a:r>
              <a:rPr lang="en-US" sz="1800" dirty="0" smtClean="0">
                <a:hlinkClick r:id="rId3"/>
              </a:rPr>
              <a:t>)</a:t>
            </a:r>
            <a:endParaRPr lang="en-US" sz="1800" dirty="0" smtClean="0"/>
          </a:p>
          <a:p>
            <a:r>
              <a:rPr lang="en-US" sz="1800" dirty="0" smtClean="0"/>
              <a:t>Proposal </a:t>
            </a:r>
            <a:r>
              <a:rPr lang="en-US" sz="1800" dirty="0"/>
              <a:t>R</a:t>
            </a:r>
            <a:r>
              <a:rPr lang="en-US" sz="1800" dirty="0" smtClean="0"/>
              <a:t>eview Matrix</a:t>
            </a:r>
            <a:r>
              <a:rPr lang="en-US" sz="1800" dirty="0"/>
              <a:t>: </a:t>
            </a:r>
            <a:r>
              <a:rPr lang="en-US" sz="1800" dirty="0">
                <a:hlinkClick r:id="rId4"/>
              </a:rPr>
              <a:t>https://</a:t>
            </a:r>
            <a:r>
              <a:rPr lang="en-US" sz="1800" dirty="0" smtClean="0">
                <a:hlinkClick r:id="rId4"/>
              </a:rPr>
              <a:t>www.bmc.org/research-operations/pre-award</a:t>
            </a:r>
            <a:r>
              <a:rPr lang="en-US" sz="1800" dirty="0" smtClean="0"/>
              <a:t> </a:t>
            </a:r>
          </a:p>
          <a:p>
            <a:r>
              <a:rPr lang="en-US" sz="1800" dirty="0" smtClean="0"/>
              <a:t>Proposal </a:t>
            </a:r>
            <a:r>
              <a:rPr lang="en-US" sz="1800" dirty="0"/>
              <a:t>D</a:t>
            </a:r>
            <a:r>
              <a:rPr lang="en-US" sz="1800" dirty="0" smtClean="0"/>
              <a:t>evelopment </a:t>
            </a:r>
            <a:r>
              <a:rPr lang="en-US" sz="1800" dirty="0"/>
              <a:t>P</a:t>
            </a:r>
            <a:r>
              <a:rPr lang="en-US" sz="1800" dirty="0" smtClean="0"/>
              <a:t>lan </a:t>
            </a:r>
          </a:p>
          <a:p>
            <a:r>
              <a:rPr lang="en-US" sz="1800" dirty="0" smtClean="0"/>
              <a:t>Proposal </a:t>
            </a:r>
            <a:r>
              <a:rPr lang="en-US" sz="1800" dirty="0"/>
              <a:t>s</a:t>
            </a:r>
            <a:r>
              <a:rPr lang="en-US" sz="1800" dirty="0" smtClean="0"/>
              <a:t>ubmission process to be posted on RO website.</a:t>
            </a:r>
          </a:p>
          <a:p>
            <a:r>
              <a:rPr lang="en-US" sz="1800" dirty="0" smtClean="0"/>
              <a:t>More tools and information welcomed.</a:t>
            </a:r>
            <a:endParaRPr lang="en-US" sz="1800" dirty="0"/>
          </a:p>
          <a:p>
            <a:pPr marL="342900" lvl="1" indent="0">
              <a:buNone/>
            </a:pPr>
            <a:endParaRPr lang="en-US" sz="1800" dirty="0"/>
          </a:p>
          <a:p>
            <a:pPr marL="342900" lvl="1" indent="0">
              <a:buNone/>
            </a:pPr>
            <a:endParaRPr lang="en-US" b="1" dirty="0"/>
          </a:p>
        </p:txBody>
      </p:sp>
      <p:sp>
        <p:nvSpPr>
          <p:cNvPr id="5" name="Slide Number Placeholder 4">
            <a:extLst>
              <a:ext uri="{FF2B5EF4-FFF2-40B4-BE49-F238E27FC236}">
                <a16:creationId xmlns:a16="http://schemas.microsoft.com/office/drawing/2014/main" id="{2AE56870-2ED2-4A2B-BEB4-BD90FF10F1FB}"/>
              </a:ext>
            </a:extLst>
          </p:cNvPr>
          <p:cNvSpPr>
            <a:spLocks noGrp="1"/>
          </p:cNvSpPr>
          <p:nvPr>
            <p:ph type="sldNum" sz="quarter" idx="10"/>
          </p:nvPr>
        </p:nvSpPr>
        <p:spPr/>
        <p:txBody>
          <a:bodyPr/>
          <a:lstStyle/>
          <a:p>
            <a:pPr>
              <a:defRPr/>
            </a:pPr>
            <a:fld id="{2D739399-3B41-4B37-A398-67116182ACFE}" type="slidenum">
              <a:rPr lang="en-US" altLang="en-US" smtClean="0"/>
              <a:pPr>
                <a:defRPr/>
              </a:pPr>
              <a:t>9</a:t>
            </a:fld>
            <a:endParaRPr lang="en-US" altLang="en-US" dirty="0"/>
          </a:p>
        </p:txBody>
      </p:sp>
      <p:pic>
        <p:nvPicPr>
          <p:cNvPr id="4" name="Picture 3"/>
          <p:cNvPicPr>
            <a:picLocks noChangeAspect="1"/>
          </p:cNvPicPr>
          <p:nvPr/>
        </p:nvPicPr>
        <p:blipFill>
          <a:blip r:embed="rId5"/>
          <a:stretch>
            <a:fillRect/>
          </a:stretch>
        </p:blipFill>
        <p:spPr>
          <a:xfrm>
            <a:off x="5834063" y="2786715"/>
            <a:ext cx="2886075" cy="3433109"/>
          </a:xfrm>
          <a:prstGeom prst="rect">
            <a:avLst/>
          </a:prstGeom>
        </p:spPr>
      </p:pic>
    </p:spTree>
    <p:extLst>
      <p:ext uri="{BB962C8B-B14F-4D97-AF65-F5344CB8AC3E}">
        <p14:creationId xmlns:p14="http://schemas.microsoft.com/office/powerpoint/2010/main" val="11084698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J00_Umm9eLWstv95r_ki2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dca0prvjkTz_kLOzUKAr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fYTLjqMKP9N6AKsxd1gDog"/>
</p:tagLst>
</file>

<file path=ppt/theme/theme1.xml><?xml version="1.0" encoding="utf-8"?>
<a:theme xmlns:a="http://schemas.openxmlformats.org/drawingml/2006/main" name="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51963</TotalTime>
  <Words>4143</Words>
  <Application>Microsoft Office PowerPoint</Application>
  <PresentationFormat>On-screen Show (4:3)</PresentationFormat>
  <Paragraphs>554</Paragraphs>
  <Slides>41</Slides>
  <Notes>24</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41</vt:i4>
      </vt:variant>
    </vt:vector>
  </HeadingPairs>
  <TitlesOfParts>
    <vt:vector size="54" baseType="lpstr">
      <vt:lpstr>MS PGothic</vt:lpstr>
      <vt:lpstr>Arial</vt:lpstr>
      <vt:lpstr>Calibri</vt:lpstr>
      <vt:lpstr>Courier New</vt:lpstr>
      <vt:lpstr>Quicksand</vt:lpstr>
      <vt:lpstr>Times New Roman</vt:lpstr>
      <vt:lpstr>Wingdings</vt:lpstr>
      <vt:lpstr>Wingdings 3</vt:lpstr>
      <vt:lpstr>Office Theme</vt:lpstr>
      <vt:lpstr>1_Office Theme</vt:lpstr>
      <vt:lpstr>2_Office Theme</vt:lpstr>
      <vt:lpstr>5_Office Theme</vt:lpstr>
      <vt:lpstr>think-cell Slide</vt:lpstr>
      <vt:lpstr>February 8th Research Admin Meeting</vt:lpstr>
      <vt:lpstr>Agenda</vt:lpstr>
      <vt:lpstr>Welcome!   </vt:lpstr>
      <vt:lpstr>Research Operations Updates   </vt:lpstr>
      <vt:lpstr>Proposal Submission: Overview David Lynch &amp; Mahara Pinheiro</vt:lpstr>
      <vt:lpstr>Proposal Submission </vt:lpstr>
      <vt:lpstr>Roles in Proposal Submission Process</vt:lpstr>
      <vt:lpstr>Key Steps at BMC </vt:lpstr>
      <vt:lpstr>References </vt:lpstr>
      <vt:lpstr>CTO Updates Johanna Chesley &amp; Michael Porreca  </vt:lpstr>
      <vt:lpstr>Clinical Trial Office updates</vt:lpstr>
      <vt:lpstr>CRN Updates Ryan Schroeder  </vt:lpstr>
      <vt:lpstr>Clinical Research Network</vt:lpstr>
      <vt:lpstr>Research Policy Update Kaye Mottola</vt:lpstr>
      <vt:lpstr>Research Policy Initiative, Recent Background</vt:lpstr>
      <vt:lpstr>PowerPoint Presentation</vt:lpstr>
      <vt:lpstr>Research Policy Initiative, FY2022</vt:lpstr>
      <vt:lpstr>PowerPoint Presentation</vt:lpstr>
      <vt:lpstr>Research Policy Initiative, Looking Ahead</vt:lpstr>
      <vt:lpstr>Accounts Payable &amp; Supply Chain Sam Suneus &amp; Lee Jean-Louis   </vt:lpstr>
      <vt:lpstr>Institutional Guidance for reimbursements (Chrome River) and paying Vendors through AP, Purchasing/Supply Chain</vt:lpstr>
      <vt:lpstr>Institutional Guidance for reimbursements (Chrome River) and paying Vendors through AP, Purchasing/Supply Chain (Continued)</vt:lpstr>
      <vt:lpstr>Invoice Paths:</vt:lpstr>
      <vt:lpstr>Software's and Sites</vt:lpstr>
      <vt:lpstr>Chrome River</vt:lpstr>
      <vt:lpstr>Reasons and Purpose</vt:lpstr>
      <vt:lpstr>Purchase Order Requisitions, PO Creation , P2P Process related to Accounts Payable</vt:lpstr>
      <vt:lpstr>Purchase Order Requisitions, PO Creation, P2P Process related to Accounts Payable Cont’d</vt:lpstr>
      <vt:lpstr>Visit Supply Chain Operations Webpage on BMC Hub</vt:lpstr>
      <vt:lpstr>Supply Chain and P2P related Contacts</vt:lpstr>
      <vt:lpstr>A Guide for Partnering with BHN Community Health Centers to Support Research Engagement Dema Hakim and Allyson Richmond</vt:lpstr>
      <vt:lpstr>Boston HealthNet is an integrated delivery network of 11 Community Health Centers which are affiliated with Boston Medical Center Health System</vt:lpstr>
      <vt:lpstr>Established the BHN Research Collaborative and Health Center Liaison role to streamline communication with the Research Community</vt:lpstr>
      <vt:lpstr>Steps at a Glance for Partnering with Health Centers in Research Projects </vt:lpstr>
      <vt:lpstr>Greater Roslindale Medical &amp; Dental Center Research Bio</vt:lpstr>
      <vt:lpstr>Steps at a Glance for Partnering with Health Centers in Research Projects </vt:lpstr>
      <vt:lpstr>Guiding Principles and Rules of Engagement: At a Glance</vt:lpstr>
      <vt:lpstr>Steps at a Glance for Partnering with Health Centers in Research Projects </vt:lpstr>
      <vt:lpstr>PowerPoint Presentation</vt:lpstr>
      <vt:lpstr>Steps at a Glance for Partnering with Health Centers in Research Projects </vt:lpstr>
      <vt:lpstr>Open Discussion and Questions</vt:lpstr>
    </vt:vector>
  </TitlesOfParts>
  <Company>Boston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Hunley, Kelly</dc:creator>
  <cp:lastModifiedBy>Lok, Sandy</cp:lastModifiedBy>
  <cp:revision>1915</cp:revision>
  <cp:lastPrinted>2019-10-04T15:05:50Z</cp:lastPrinted>
  <dcterms:created xsi:type="dcterms:W3CDTF">2013-11-18T16:08:48Z</dcterms:created>
  <dcterms:modified xsi:type="dcterms:W3CDTF">2022-02-15T13:32:27Z</dcterms:modified>
</cp:coreProperties>
</file>