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3" r:id="rId5"/>
    <p:sldMasterId id="2147483672" r:id="rId6"/>
    <p:sldMasterId id="2147483674" r:id="rId7"/>
  </p:sldMasterIdLst>
  <p:notesMasterIdLst>
    <p:notesMasterId r:id="rId37"/>
  </p:notesMasterIdLst>
  <p:sldIdLst>
    <p:sldId id="256" r:id="rId8"/>
    <p:sldId id="258" r:id="rId9"/>
    <p:sldId id="264" r:id="rId10"/>
    <p:sldId id="262" r:id="rId11"/>
    <p:sldId id="564" r:id="rId12"/>
    <p:sldId id="565" r:id="rId13"/>
    <p:sldId id="566" r:id="rId14"/>
    <p:sldId id="567" r:id="rId15"/>
    <p:sldId id="568" r:id="rId16"/>
    <p:sldId id="569" r:id="rId17"/>
    <p:sldId id="570" r:id="rId18"/>
    <p:sldId id="572" r:id="rId19"/>
    <p:sldId id="571" r:id="rId20"/>
    <p:sldId id="573" r:id="rId21"/>
    <p:sldId id="574" r:id="rId22"/>
    <p:sldId id="575" r:id="rId23"/>
    <p:sldId id="576" r:id="rId24"/>
    <p:sldId id="577" r:id="rId25"/>
    <p:sldId id="586" r:id="rId26"/>
    <p:sldId id="579" r:id="rId27"/>
    <p:sldId id="578" r:id="rId28"/>
    <p:sldId id="580" r:id="rId29"/>
    <p:sldId id="581" r:id="rId30"/>
    <p:sldId id="582" r:id="rId31"/>
    <p:sldId id="583" r:id="rId32"/>
    <p:sldId id="584" r:id="rId33"/>
    <p:sldId id="585" r:id="rId34"/>
    <p:sldId id="545" r:id="rId35"/>
    <p:sldId id="259" r:id="rId3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ss, Roger D." initials="WRD" lastIdx="8" clrIdx="0">
    <p:extLst>
      <p:ext uri="{19B8F6BF-5375-455C-9EA6-DF929625EA0E}">
        <p15:presenceInfo xmlns:p15="http://schemas.microsoft.com/office/powerpoint/2012/main" userId="S::rweiss@mclean.harvard.edu::4043b00b-02ce-4a08-afa9-a5af7044a21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101"/>
    <a:srgbClr val="B50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74"/>
    <p:restoredTop sz="94693"/>
  </p:normalViewPr>
  <p:slideViewPr>
    <p:cSldViewPr snapToGrid="0" snapToObjects="1">
      <p:cViewPr varScale="1">
        <p:scale>
          <a:sx n="100" d="100"/>
          <a:sy n="100" d="100"/>
        </p:scale>
        <p:origin x="492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E0AAA-1272-45F0-A0AA-0879E665144B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0DB94-BA86-4D2B-8C2C-6F1B0C6B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66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10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777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222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28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659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77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79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172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home_tmp-01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9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62" r:id="rId3"/>
    <p:sldLayoutId id="2147483650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AFB3F6-96D1-C645-BF69-9834D97D25FB}"/>
              </a:ext>
            </a:extLst>
          </p:cNvPr>
          <p:cNvSpPr/>
          <p:nvPr userDrawn="1"/>
        </p:nvSpPr>
        <p:spPr>
          <a:xfrm>
            <a:off x="7445829" y="4601029"/>
            <a:ext cx="1139371" cy="420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4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9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34275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066" indent="-257066" algn="l" defTabSz="34275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974" indent="-214220" algn="l" defTabSz="342755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3" indent="-171379" algn="l" defTabSz="34275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37" indent="-171379" algn="l" defTabSz="342755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390" indent="-171379" algn="l" defTabSz="342755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42" indent="-171379" algn="l" defTabSz="34275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896" indent="-171379" algn="l" defTabSz="34275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49" indent="-171379" algn="l" defTabSz="34275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04" indent="-171379" algn="l" defTabSz="34275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7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5" algn="l" defTabSz="3427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07" algn="l" defTabSz="3427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0" algn="l" defTabSz="3427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14" algn="l" defTabSz="3427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67" algn="l" defTabSz="3427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0" algn="l" defTabSz="3427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73" algn="l" defTabSz="3427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24" algn="l" defTabSz="3427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4800603"/>
            <a:ext cx="4572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b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55A5B4"/>
                </a:solidFill>
                <a:latin typeface="Arial" charset="0"/>
              </a:defRPr>
            </a:lvl1pPr>
          </a:lstStyle>
          <a:p>
            <a:fld id="{CEBDF811-6768-4E4D-B638-97171E3020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4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34275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066" indent="-257066" algn="l" defTabSz="34275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974" indent="-214220" algn="l" defTabSz="342755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3" indent="-171379" algn="l" defTabSz="34275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37" indent="-171379" algn="l" defTabSz="342755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390" indent="-171379" algn="l" defTabSz="342755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42" indent="-171379" algn="l" defTabSz="34275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896" indent="-171379" algn="l" defTabSz="34275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49" indent="-171379" algn="l" defTabSz="34275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04" indent="-171379" algn="l" defTabSz="34275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7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5" algn="l" defTabSz="3427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07" algn="l" defTabSz="3427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0" algn="l" defTabSz="3427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14" algn="l" defTabSz="3427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67" algn="l" defTabSz="3427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0" algn="l" defTabSz="3427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73" algn="l" defTabSz="3427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24" algn="l" defTabSz="3427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GdUFMrCRh4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 idx="4294967295"/>
          </p:nvPr>
        </p:nvSpPr>
        <p:spPr>
          <a:xfrm>
            <a:off x="914400" y="1667721"/>
            <a:ext cx="7543800" cy="5842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latin typeface="Georgia" charset="0"/>
                <a:ea typeface="MS PGothic" charset="0"/>
              </a:rPr>
              <a:t>Recovery of substance users during Coronavirus outbreak</a:t>
            </a:r>
            <a:br>
              <a:rPr lang="en-US" b="1" dirty="0">
                <a:latin typeface="Georgia" charset="0"/>
                <a:ea typeface="MS PGothic" charset="0"/>
              </a:rPr>
            </a:br>
            <a:r>
              <a:rPr lang="en-US" sz="3100" b="1" dirty="0">
                <a:solidFill>
                  <a:srgbClr val="8E0101"/>
                </a:solidFill>
                <a:latin typeface="Georgia" charset="0"/>
                <a:ea typeface="MS PGothic" charset="0"/>
              </a:rPr>
              <a:t>keeping yourself and others healthy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092" y="4814053"/>
            <a:ext cx="4858806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Partners Health Care March 23, 2020</a:t>
            </a:r>
          </a:p>
        </p:txBody>
      </p:sp>
    </p:spTree>
    <p:extLst>
      <p:ext uri="{BB962C8B-B14F-4D97-AF65-F5344CB8AC3E}">
        <p14:creationId xmlns:p14="http://schemas.microsoft.com/office/powerpoint/2010/main" val="401758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 idx="4294967295"/>
          </p:nvPr>
        </p:nvSpPr>
        <p:spPr>
          <a:xfrm>
            <a:off x="788838" y="988820"/>
            <a:ext cx="7543800" cy="5842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Georgia" charset="0"/>
                <a:ea typeface="MS PGothic" charset="0"/>
              </a:rPr>
              <a:t>We are here to help</a:t>
            </a:r>
            <a:br>
              <a:rPr lang="en-US" sz="3600" dirty="0">
                <a:latin typeface="Georgia" charset="0"/>
                <a:ea typeface="MS PGothic" charset="0"/>
              </a:rPr>
            </a:br>
            <a:r>
              <a:rPr lang="en-US" sz="3600" dirty="0">
                <a:latin typeface="Georgia" charset="0"/>
                <a:ea typeface="MS PGothic" charset="0"/>
              </a:rPr>
              <a:t>BUT</a:t>
            </a:r>
            <a:br>
              <a:rPr lang="en-US" sz="3600" dirty="0">
                <a:latin typeface="Georgia" charset="0"/>
                <a:ea typeface="MS PGothic" charset="0"/>
              </a:rPr>
            </a:br>
            <a:r>
              <a:rPr lang="en-US" sz="3600" dirty="0">
                <a:latin typeface="Georgia" charset="0"/>
                <a:ea typeface="MS PGothic" charset="0"/>
              </a:rPr>
              <a:t>you will not be able to just walk in for help anymore, and hospital beds will be harder to find open during this pandemic</a:t>
            </a:r>
            <a:br>
              <a:rPr lang="en-US" sz="3600" dirty="0">
                <a:latin typeface="Georgia" charset="0"/>
                <a:ea typeface="MS PGothic" charset="0"/>
              </a:rPr>
            </a:br>
            <a:br>
              <a:rPr lang="en-US" sz="3600" dirty="0">
                <a:latin typeface="Georgia" charset="0"/>
                <a:ea typeface="MS PGothic" charset="0"/>
              </a:rPr>
            </a:br>
            <a:endParaRPr lang="en-US" sz="2400" dirty="0">
              <a:solidFill>
                <a:srgbClr val="C00000"/>
              </a:solidFill>
              <a:latin typeface="Georgia" charset="0"/>
              <a:ea typeface="MS P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1042" y="12818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809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6169A7-35CA-47C7-A7F4-8F9CC72B5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54" y="1718982"/>
            <a:ext cx="4857750" cy="3238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0AC681-04F5-4533-ACC3-FBE5639DBCBE}"/>
              </a:ext>
            </a:extLst>
          </p:cNvPr>
          <p:cNvSpPr txBox="1"/>
          <p:nvPr/>
        </p:nvSpPr>
        <p:spPr>
          <a:xfrm>
            <a:off x="154644" y="114297"/>
            <a:ext cx="8861612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You will need to call for any help you need. Your care provider will give you numbers that are important to keep!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A3A1EC-C1A8-47BE-BF82-7C2A9834F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758" y="2140697"/>
            <a:ext cx="1333342" cy="18579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4D04D7-DF4B-4DDF-87E3-62968E375CF4}"/>
              </a:ext>
            </a:extLst>
          </p:cNvPr>
          <p:cNvSpPr txBox="1"/>
          <p:nvPr/>
        </p:nvSpPr>
        <p:spPr>
          <a:xfrm>
            <a:off x="5372100" y="2386853"/>
            <a:ext cx="32810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It’s a good idea to write these numbers down and to put them in your phone, if you have one. It’s a good idea to share these numbers with family or friends in case you lose your own copy</a:t>
            </a:r>
          </a:p>
        </p:txBody>
      </p:sp>
    </p:spTree>
    <p:extLst>
      <p:ext uri="{BB962C8B-B14F-4D97-AF65-F5344CB8AC3E}">
        <p14:creationId xmlns:p14="http://schemas.microsoft.com/office/powerpoint/2010/main" val="288387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 idx="4294967295"/>
          </p:nvPr>
        </p:nvSpPr>
        <p:spPr>
          <a:xfrm>
            <a:off x="788838" y="988820"/>
            <a:ext cx="7543800" cy="5842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Georgia" charset="0"/>
                <a:ea typeface="MS PGothic" charset="0"/>
              </a:rPr>
              <a:t>Most services are going to be provided by scheduled phone or computer-based visits</a:t>
            </a:r>
            <a:br>
              <a:rPr lang="en-US" sz="3600" dirty="0">
                <a:latin typeface="Georgia" charset="0"/>
                <a:ea typeface="MS PGothic" charset="0"/>
              </a:rPr>
            </a:br>
            <a:r>
              <a:rPr lang="en-US" sz="3600" dirty="0">
                <a:latin typeface="Georgia" charset="0"/>
                <a:ea typeface="MS PGothic" charset="0"/>
              </a:rPr>
              <a:t>AND</a:t>
            </a:r>
            <a:br>
              <a:rPr lang="en-US" sz="3600" dirty="0">
                <a:latin typeface="Georgia" charset="0"/>
                <a:ea typeface="MS PGothic" charset="0"/>
              </a:rPr>
            </a:br>
            <a:r>
              <a:rPr lang="en-US" sz="3600" dirty="0">
                <a:latin typeface="Georgia" charset="0"/>
                <a:ea typeface="MS PGothic" charset="0"/>
              </a:rPr>
              <a:t>your privacy will still be respected</a:t>
            </a:r>
            <a:br>
              <a:rPr lang="en-US" sz="3600" dirty="0">
                <a:latin typeface="Georgia" charset="0"/>
                <a:ea typeface="MS PGothic" charset="0"/>
              </a:rPr>
            </a:br>
            <a:endParaRPr lang="en-US" sz="2400" dirty="0">
              <a:solidFill>
                <a:srgbClr val="C00000"/>
              </a:solidFill>
              <a:latin typeface="Georgia" charset="0"/>
              <a:ea typeface="MS P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1042" y="12818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921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4982" y="792723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5A2AB1-08D7-4A42-8474-892119E89FDB}"/>
              </a:ext>
            </a:extLst>
          </p:cNvPr>
          <p:cNvSpPr txBox="1"/>
          <p:nvPr/>
        </p:nvSpPr>
        <p:spPr>
          <a:xfrm>
            <a:off x="1264024" y="1008527"/>
            <a:ext cx="6676464" cy="25545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If you smoke anything, we advise you quit now because you will need healthy lungs to fight Coronavirus if you get it</a:t>
            </a:r>
          </a:p>
        </p:txBody>
      </p:sp>
    </p:spTree>
    <p:extLst>
      <p:ext uri="{BB962C8B-B14F-4D97-AF65-F5344CB8AC3E}">
        <p14:creationId xmlns:p14="http://schemas.microsoft.com/office/powerpoint/2010/main" val="103860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BCB56A-35C3-4532-8651-825F3B3B6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356" y="1269758"/>
            <a:ext cx="7254688" cy="39391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522CF5-F4FA-4913-AA45-62F1A6900E8B}"/>
              </a:ext>
            </a:extLst>
          </p:cNvPr>
          <p:cNvSpPr txBox="1"/>
          <p:nvPr/>
        </p:nvSpPr>
        <p:spPr>
          <a:xfrm>
            <a:off x="329452" y="141194"/>
            <a:ext cx="8404411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Your care provider can help you to quit with medicine and other supports like Smokefree.gov</a:t>
            </a:r>
          </a:p>
        </p:txBody>
      </p:sp>
    </p:spTree>
    <p:extLst>
      <p:ext uri="{BB962C8B-B14F-4D97-AF65-F5344CB8AC3E}">
        <p14:creationId xmlns:p14="http://schemas.microsoft.com/office/powerpoint/2010/main" val="499270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4982" y="792723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5A2AB1-08D7-4A42-8474-892119E89FDB}"/>
              </a:ext>
            </a:extLst>
          </p:cNvPr>
          <p:cNvSpPr txBox="1"/>
          <p:nvPr/>
        </p:nvSpPr>
        <p:spPr>
          <a:xfrm>
            <a:off x="914397" y="349615"/>
            <a:ext cx="7416052" cy="37856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Substance use disorders weaken your immune system. </a:t>
            </a:r>
          </a:p>
          <a:p>
            <a:pPr algn="ctr"/>
            <a:r>
              <a:rPr lang="en-US" sz="4000" dirty="0"/>
              <a:t>No matter what you are using. Reducing/stopping use helps you to fight Coronavirus if you are exposed. </a:t>
            </a:r>
          </a:p>
        </p:txBody>
      </p:sp>
    </p:spTree>
    <p:extLst>
      <p:ext uri="{BB962C8B-B14F-4D97-AF65-F5344CB8AC3E}">
        <p14:creationId xmlns:p14="http://schemas.microsoft.com/office/powerpoint/2010/main" val="3994153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 idx="4294967295"/>
          </p:nvPr>
        </p:nvSpPr>
        <p:spPr>
          <a:xfrm>
            <a:off x="788838" y="988820"/>
            <a:ext cx="7543800" cy="5842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Georgia" charset="0"/>
                <a:ea typeface="MS PGothic" charset="0"/>
              </a:rPr>
              <a:t>Medications are effective for nicotine, alcohol, and opioid use disorder </a:t>
            </a:r>
            <a:br>
              <a:rPr lang="en-US" sz="3600" dirty="0">
                <a:latin typeface="Georgia" charset="0"/>
                <a:ea typeface="MS PGothic" charset="0"/>
              </a:rPr>
            </a:br>
            <a:r>
              <a:rPr lang="en-US" sz="3600" dirty="0">
                <a:latin typeface="Georgia" charset="0"/>
                <a:ea typeface="MS PGothic" charset="0"/>
              </a:rPr>
              <a:t>AND</a:t>
            </a:r>
            <a:br>
              <a:rPr lang="en-US" sz="3600" dirty="0">
                <a:latin typeface="Georgia" charset="0"/>
                <a:ea typeface="MS PGothic" charset="0"/>
              </a:rPr>
            </a:br>
            <a:r>
              <a:rPr lang="en-US" sz="3600" dirty="0">
                <a:latin typeface="Georgia" charset="0"/>
                <a:ea typeface="MS PGothic" charset="0"/>
              </a:rPr>
              <a:t>can be combined with telehealth supports</a:t>
            </a:r>
            <a:br>
              <a:rPr lang="en-US" sz="3600" dirty="0">
                <a:latin typeface="Georgia" charset="0"/>
                <a:ea typeface="MS PGothic" charset="0"/>
              </a:rPr>
            </a:br>
            <a:endParaRPr lang="en-US" sz="2400" dirty="0">
              <a:solidFill>
                <a:srgbClr val="C00000"/>
              </a:solidFill>
              <a:latin typeface="Georgia" charset="0"/>
              <a:ea typeface="MS P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1042" y="12818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959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4982" y="792723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5A2AB1-08D7-4A42-8474-892119E89FDB}"/>
              </a:ext>
            </a:extLst>
          </p:cNvPr>
          <p:cNvSpPr txBox="1"/>
          <p:nvPr/>
        </p:nvSpPr>
        <p:spPr>
          <a:xfrm>
            <a:off x="1264024" y="1008527"/>
            <a:ext cx="6676464" cy="31700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You are more likely to have a fatal overdose if you are using and you get Coronavirus.</a:t>
            </a:r>
          </a:p>
          <a:p>
            <a:pPr algn="ctr"/>
            <a:r>
              <a:rPr lang="en-US" sz="4000" dirty="0"/>
              <a:t>Reducing/stopping use could save your life</a:t>
            </a:r>
          </a:p>
        </p:txBody>
      </p:sp>
    </p:spTree>
    <p:extLst>
      <p:ext uri="{BB962C8B-B14F-4D97-AF65-F5344CB8AC3E}">
        <p14:creationId xmlns:p14="http://schemas.microsoft.com/office/powerpoint/2010/main" val="4276861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 idx="4294967295"/>
          </p:nvPr>
        </p:nvSpPr>
        <p:spPr>
          <a:xfrm>
            <a:off x="788838" y="988820"/>
            <a:ext cx="7543800" cy="5842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Georgia" charset="0"/>
                <a:ea typeface="MS PGothic" charset="0"/>
              </a:rPr>
              <a:t>Naloxone remains available</a:t>
            </a:r>
            <a:br>
              <a:rPr lang="en-US" sz="3600" dirty="0">
                <a:latin typeface="Georgia" charset="0"/>
                <a:ea typeface="MS PGothic" charset="0"/>
              </a:rPr>
            </a:br>
            <a:r>
              <a:rPr lang="en-US" sz="3600" dirty="0">
                <a:latin typeface="Georgia" charset="0"/>
                <a:ea typeface="MS PGothic" charset="0"/>
              </a:rPr>
              <a:t>AND</a:t>
            </a:r>
            <a:br>
              <a:rPr lang="en-US" sz="3600" dirty="0">
                <a:latin typeface="Georgia" charset="0"/>
                <a:ea typeface="MS PGothic" charset="0"/>
              </a:rPr>
            </a:br>
            <a:r>
              <a:rPr lang="en-US" sz="3600" dirty="0">
                <a:latin typeface="Georgia" charset="0"/>
                <a:ea typeface="MS PGothic" charset="0"/>
              </a:rPr>
              <a:t>you and the people you live with should have a supply and know how to use it</a:t>
            </a:r>
            <a:br>
              <a:rPr lang="en-US" sz="3600" dirty="0">
                <a:latin typeface="Georgia" charset="0"/>
                <a:ea typeface="MS PGothic" charset="0"/>
              </a:rPr>
            </a:br>
            <a:endParaRPr lang="en-US" sz="2400" dirty="0">
              <a:solidFill>
                <a:srgbClr val="C00000"/>
              </a:solidFill>
              <a:latin typeface="Georgia" charset="0"/>
              <a:ea typeface="MS P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1042" y="12818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00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0DFB39-4AE8-4516-968A-0589BD803C4A}"/>
              </a:ext>
            </a:extLst>
          </p:cNvPr>
          <p:cNvSpPr/>
          <p:nvPr/>
        </p:nvSpPr>
        <p:spPr>
          <a:xfrm>
            <a:off x="309282" y="2833538"/>
            <a:ext cx="80951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2"/>
              </a:rPr>
              <a:t>https://www.youtube.com/watch?v=tGdUFMrCRh4</a:t>
            </a:r>
            <a:r>
              <a:rPr lang="en-US" sz="28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B82509-8838-4AAF-A676-42D65930CB4A}"/>
              </a:ext>
            </a:extLst>
          </p:cNvPr>
          <p:cNvSpPr txBox="1"/>
          <p:nvPr/>
        </p:nvSpPr>
        <p:spPr>
          <a:xfrm>
            <a:off x="1264024" y="1008527"/>
            <a:ext cx="6676464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Narcan nasal spray training video</a:t>
            </a:r>
          </a:p>
        </p:txBody>
      </p:sp>
    </p:spTree>
    <p:extLst>
      <p:ext uri="{BB962C8B-B14F-4D97-AF65-F5344CB8AC3E}">
        <p14:creationId xmlns:p14="http://schemas.microsoft.com/office/powerpoint/2010/main" val="4846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 idx="4294967295"/>
          </p:nvPr>
        </p:nvSpPr>
        <p:spPr>
          <a:xfrm>
            <a:off x="788838" y="988820"/>
            <a:ext cx="7543800" cy="5842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dirty="0">
                <a:latin typeface="Georgia" charset="0"/>
                <a:ea typeface="MS PGothic" charset="0"/>
              </a:rPr>
              <a:t>This session will provide you with education to support your substance recovery and to avoid infection with the novel Coronavirus </a:t>
            </a:r>
            <a:br>
              <a:rPr lang="en-US" sz="3600" dirty="0">
                <a:latin typeface="Georgia" charset="0"/>
                <a:ea typeface="MS PGothic" charset="0"/>
              </a:rPr>
            </a:br>
            <a:br>
              <a:rPr lang="en-US" sz="3600" dirty="0">
                <a:latin typeface="Georgia" charset="0"/>
                <a:ea typeface="MS PGothic" charset="0"/>
              </a:rPr>
            </a:br>
            <a:r>
              <a:rPr lang="en-US" sz="3600" dirty="0">
                <a:latin typeface="Georgia" charset="0"/>
                <a:ea typeface="MS PGothic" charset="0"/>
              </a:rPr>
              <a:t>thanks to </a:t>
            </a:r>
            <a:r>
              <a:rPr lang="en-US" sz="2400" dirty="0">
                <a:solidFill>
                  <a:srgbClr val="C00000"/>
                </a:solidFill>
                <a:latin typeface="Georgia" charset="0"/>
                <a:ea typeface="MS PGothic" charset="0"/>
              </a:rPr>
              <a:t>all images from </a:t>
            </a:r>
            <a:r>
              <a:rPr lang="en-US" sz="2400" dirty="0" err="1">
                <a:solidFill>
                  <a:srgbClr val="C00000"/>
                </a:solidFill>
                <a:latin typeface="Georgia" charset="0"/>
                <a:ea typeface="MS PGothic" charset="0"/>
              </a:rPr>
              <a:t>Pixabay</a:t>
            </a:r>
            <a:r>
              <a:rPr lang="en-US" sz="2400" dirty="0">
                <a:solidFill>
                  <a:srgbClr val="C00000"/>
                </a:solidFill>
                <a:latin typeface="Georgia" charset="0"/>
                <a:ea typeface="MS PGothic" charset="0"/>
              </a:rPr>
              <a:t> public domain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1042" y="12818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41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4982" y="792723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5A2AB1-08D7-4A42-8474-892119E89FDB}"/>
              </a:ext>
            </a:extLst>
          </p:cNvPr>
          <p:cNvSpPr txBox="1"/>
          <p:nvPr/>
        </p:nvSpPr>
        <p:spPr>
          <a:xfrm>
            <a:off x="914396" y="484084"/>
            <a:ext cx="7355541" cy="37856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Methadone maintenance programs are taking fewer new patients because of the pandemic. 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Vivitrol is an injection and may also be limited during this time.</a:t>
            </a:r>
          </a:p>
        </p:txBody>
      </p:sp>
    </p:spTree>
    <p:extLst>
      <p:ext uri="{BB962C8B-B14F-4D97-AF65-F5344CB8AC3E}">
        <p14:creationId xmlns:p14="http://schemas.microsoft.com/office/powerpoint/2010/main" val="3150447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 idx="4294967295"/>
          </p:nvPr>
        </p:nvSpPr>
        <p:spPr>
          <a:xfrm>
            <a:off x="788838" y="988820"/>
            <a:ext cx="7543800" cy="5842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Georgia" charset="0"/>
                <a:ea typeface="MS PGothic" charset="0"/>
              </a:rPr>
              <a:t>For now….</a:t>
            </a:r>
            <a:br>
              <a:rPr lang="en-US" sz="3600" dirty="0">
                <a:latin typeface="Georgia" charset="0"/>
                <a:ea typeface="MS PGothic" charset="0"/>
              </a:rPr>
            </a:br>
            <a:r>
              <a:rPr lang="en-US" sz="3600" dirty="0">
                <a:latin typeface="Georgia" charset="0"/>
                <a:ea typeface="MS PGothic" charset="0"/>
              </a:rPr>
              <a:t>We are recommending that patients </a:t>
            </a:r>
            <a:r>
              <a:rPr lang="en-US" sz="3600" u="sng" dirty="0">
                <a:latin typeface="Georgia" charset="0"/>
                <a:ea typeface="MS PGothic" charset="0"/>
              </a:rPr>
              <a:t>new</a:t>
            </a:r>
            <a:r>
              <a:rPr lang="en-US" sz="3600" dirty="0">
                <a:latin typeface="Georgia" charset="0"/>
                <a:ea typeface="MS PGothic" charset="0"/>
              </a:rPr>
              <a:t> to medication for opioid use disorder receive </a:t>
            </a:r>
            <a:r>
              <a:rPr lang="en-US" sz="3600" dirty="0">
                <a:solidFill>
                  <a:srgbClr val="C00000"/>
                </a:solidFill>
                <a:latin typeface="Georgia" charset="0"/>
                <a:ea typeface="MS PGothic" charset="0"/>
              </a:rPr>
              <a:t>buprenorphine, </a:t>
            </a:r>
            <a:r>
              <a:rPr lang="en-US" sz="3600" dirty="0">
                <a:latin typeface="Georgia" charset="0"/>
                <a:ea typeface="MS PGothic" charset="0"/>
              </a:rPr>
              <a:t>a very effective and safe medication</a:t>
            </a:r>
            <a:endParaRPr lang="en-US" sz="2400" dirty="0">
              <a:solidFill>
                <a:srgbClr val="C00000"/>
              </a:solidFill>
              <a:latin typeface="Georgia" charset="0"/>
              <a:ea typeface="MS P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1042" y="12818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22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 idx="4294967295"/>
          </p:nvPr>
        </p:nvSpPr>
        <p:spPr>
          <a:xfrm>
            <a:off x="788838" y="988820"/>
            <a:ext cx="7543800" cy="5842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Georgia" charset="0"/>
                <a:ea typeface="MS PGothic" charset="0"/>
              </a:rPr>
              <a:t>It is NOT safe for anyone with opioid use disorder to be on no medication.</a:t>
            </a:r>
            <a:br>
              <a:rPr lang="en-US" sz="3600" b="1" dirty="0">
                <a:solidFill>
                  <a:srgbClr val="C00000"/>
                </a:solidFill>
                <a:latin typeface="Georgia" charset="0"/>
                <a:ea typeface="MS PGothic" charset="0"/>
              </a:rPr>
            </a:br>
            <a:r>
              <a:rPr lang="en-US" sz="3600" b="1" dirty="0">
                <a:solidFill>
                  <a:srgbClr val="C00000"/>
                </a:solidFill>
                <a:latin typeface="Georgia" charset="0"/>
                <a:ea typeface="MS PGothic" charset="0"/>
              </a:rPr>
              <a:t>Also,</a:t>
            </a:r>
            <a:r>
              <a:rPr lang="en-US" sz="3600" dirty="0">
                <a:latin typeface="Georgia" charset="0"/>
                <a:ea typeface="MS PGothic" charset="0"/>
              </a:rPr>
              <a:t> there are fewer long-term residential options open during the pandemic.</a:t>
            </a:r>
            <a:endParaRPr lang="en-US" sz="2400" dirty="0">
              <a:solidFill>
                <a:srgbClr val="C00000"/>
              </a:solidFill>
              <a:latin typeface="Georgia" charset="0"/>
              <a:ea typeface="MS P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1042" y="12818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909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4982" y="792723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5A2AB1-08D7-4A42-8474-892119E89FDB}"/>
              </a:ext>
            </a:extLst>
          </p:cNvPr>
          <p:cNvSpPr txBox="1"/>
          <p:nvPr/>
        </p:nvSpPr>
        <p:spPr>
          <a:xfrm>
            <a:off x="1264024" y="329445"/>
            <a:ext cx="6676464" cy="37856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Peer support groups like Alcoholics Anonymous and SMART Recovery are also running virtual groups. Your care provider can help you get set up for these.</a:t>
            </a:r>
          </a:p>
        </p:txBody>
      </p:sp>
    </p:spTree>
    <p:extLst>
      <p:ext uri="{BB962C8B-B14F-4D97-AF65-F5344CB8AC3E}">
        <p14:creationId xmlns:p14="http://schemas.microsoft.com/office/powerpoint/2010/main" val="3526833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 idx="4294967295"/>
          </p:nvPr>
        </p:nvSpPr>
        <p:spPr>
          <a:xfrm>
            <a:off x="788838" y="988820"/>
            <a:ext cx="7543800" cy="5842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Georgia" charset="0"/>
                <a:ea typeface="MS PGothic" charset="0"/>
              </a:rPr>
              <a:t>Visit www.intherooms.com</a:t>
            </a:r>
            <a:br>
              <a:rPr lang="en-US" sz="3600" dirty="0">
                <a:latin typeface="Georgia" charset="0"/>
                <a:ea typeface="MS PGothic" charset="0"/>
              </a:rPr>
            </a:br>
            <a:r>
              <a:rPr lang="en-US" sz="3600" dirty="0">
                <a:latin typeface="Georgia" charset="0"/>
                <a:ea typeface="MS PGothic" charset="0"/>
              </a:rPr>
              <a:t>see how many meetings and tools are available to you at all times</a:t>
            </a:r>
            <a:br>
              <a:rPr lang="en-US" sz="3600" dirty="0">
                <a:latin typeface="Georgia" charset="0"/>
                <a:ea typeface="MS PGothic" charset="0"/>
              </a:rPr>
            </a:br>
            <a:r>
              <a:rPr lang="en-US" sz="3600" dirty="0">
                <a:latin typeface="Georgia" charset="0"/>
                <a:ea typeface="MS PGothic" charset="0"/>
              </a:rPr>
              <a:t>AND</a:t>
            </a:r>
            <a:br>
              <a:rPr lang="en-US" sz="3600" dirty="0">
                <a:latin typeface="Georgia" charset="0"/>
                <a:ea typeface="MS PGothic" charset="0"/>
              </a:rPr>
            </a:br>
            <a:r>
              <a:rPr lang="en-US" sz="3600" dirty="0">
                <a:latin typeface="Georgia" charset="0"/>
                <a:ea typeface="MS PGothic" charset="0"/>
              </a:rPr>
              <a:t>a new coronavirus support group!!</a:t>
            </a:r>
            <a:endParaRPr lang="en-US" sz="2400" dirty="0">
              <a:solidFill>
                <a:srgbClr val="C00000"/>
              </a:solidFill>
              <a:latin typeface="Georgia" charset="0"/>
              <a:ea typeface="MS P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1042" y="12818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89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45225C-DB03-4992-8E46-BD3EC6382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65"/>
            <a:ext cx="9144000" cy="4964970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46BF8844-FD21-4D1D-AC68-856AF6A6117F}"/>
              </a:ext>
            </a:extLst>
          </p:cNvPr>
          <p:cNvSpPr/>
          <p:nvPr/>
        </p:nvSpPr>
        <p:spPr>
          <a:xfrm>
            <a:off x="349624" y="1640537"/>
            <a:ext cx="1257300" cy="3899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1C2512-5E50-422C-91CC-E6EB7905F2C7}"/>
              </a:ext>
            </a:extLst>
          </p:cNvPr>
          <p:cNvSpPr txBox="1"/>
          <p:nvPr/>
        </p:nvSpPr>
        <p:spPr>
          <a:xfrm>
            <a:off x="349624" y="1364876"/>
            <a:ext cx="948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WOW!</a:t>
            </a:r>
          </a:p>
        </p:txBody>
      </p:sp>
    </p:spTree>
    <p:extLst>
      <p:ext uri="{BB962C8B-B14F-4D97-AF65-F5344CB8AC3E}">
        <p14:creationId xmlns:p14="http://schemas.microsoft.com/office/powerpoint/2010/main" val="3760205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4982" y="792723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5A2AB1-08D7-4A42-8474-892119E89FDB}"/>
              </a:ext>
            </a:extLst>
          </p:cNvPr>
          <p:cNvSpPr txBox="1"/>
          <p:nvPr/>
        </p:nvSpPr>
        <p:spPr>
          <a:xfrm>
            <a:off x="1264024" y="329445"/>
            <a:ext cx="6676464" cy="37856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It is more important than ever that you </a:t>
            </a:r>
          </a:p>
          <a:p>
            <a:pPr algn="ctr"/>
            <a:r>
              <a:rPr lang="en-US" sz="4000" dirty="0"/>
              <a:t>DON’T SHARE </a:t>
            </a:r>
          </a:p>
          <a:p>
            <a:pPr algn="ctr"/>
            <a:r>
              <a:rPr lang="en-US" sz="4000" dirty="0"/>
              <a:t>beverages, cigarettes, pipes or vapes of any kind, needles, straws, cottons, etc.</a:t>
            </a:r>
          </a:p>
        </p:txBody>
      </p:sp>
    </p:spTree>
    <p:extLst>
      <p:ext uri="{BB962C8B-B14F-4D97-AF65-F5344CB8AC3E}">
        <p14:creationId xmlns:p14="http://schemas.microsoft.com/office/powerpoint/2010/main" val="3421268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 idx="4294967295"/>
          </p:nvPr>
        </p:nvSpPr>
        <p:spPr>
          <a:xfrm>
            <a:off x="788838" y="988820"/>
            <a:ext cx="7543800" cy="5842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Georgia" charset="0"/>
                <a:ea typeface="MS PGothic" charset="0"/>
              </a:rPr>
              <a:t>Can I have sex safely?</a:t>
            </a:r>
            <a:br>
              <a:rPr lang="en-US" sz="3600" b="1" dirty="0">
                <a:solidFill>
                  <a:srgbClr val="C00000"/>
                </a:solidFill>
                <a:latin typeface="Georgia" charset="0"/>
                <a:ea typeface="MS PGothic" charset="0"/>
              </a:rPr>
            </a:br>
            <a:r>
              <a:rPr lang="en-US" sz="3600" dirty="0">
                <a:latin typeface="Georgia" charset="0"/>
                <a:ea typeface="MS PGothic" charset="0"/>
              </a:rPr>
              <a:t>Saliva contact can transmit.</a:t>
            </a:r>
            <a:br>
              <a:rPr lang="en-US" sz="3600" dirty="0">
                <a:latin typeface="Georgia" charset="0"/>
                <a:ea typeface="MS PGothic" charset="0"/>
              </a:rPr>
            </a:br>
            <a:r>
              <a:rPr lang="en-US" sz="3600" dirty="0">
                <a:latin typeface="Georgia" charset="0"/>
                <a:ea typeface="MS PGothic" charset="0"/>
              </a:rPr>
              <a:t>We don’t yet know enough about other sexual behaviors, but sharing substances during sex is dangerous. </a:t>
            </a:r>
            <a:endParaRPr lang="en-US" sz="2400" dirty="0">
              <a:solidFill>
                <a:srgbClr val="C00000"/>
              </a:solidFill>
              <a:latin typeface="Georgia" charset="0"/>
              <a:ea typeface="MS P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1042" y="12818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3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B23BBD-273E-4A70-8E06-F5F4F7A00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5" y="121023"/>
            <a:ext cx="2988609" cy="19924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4982" y="792723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5A2AB1-08D7-4A42-8474-892119E89FDB}"/>
              </a:ext>
            </a:extLst>
          </p:cNvPr>
          <p:cNvSpPr txBox="1"/>
          <p:nvPr/>
        </p:nvSpPr>
        <p:spPr>
          <a:xfrm>
            <a:off x="2167810" y="1811713"/>
            <a:ext cx="6676464" cy="31700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Brush your teeth!!</a:t>
            </a:r>
          </a:p>
          <a:p>
            <a:pPr algn="ctr"/>
            <a:r>
              <a:rPr lang="en-US" sz="4000" dirty="0"/>
              <a:t>Coronavirus will infect mucosa more easily if you have poor oral hygiene. Don’t share toothbrushes.</a:t>
            </a:r>
          </a:p>
        </p:txBody>
      </p:sp>
    </p:spTree>
    <p:extLst>
      <p:ext uri="{BB962C8B-B14F-4D97-AF65-F5344CB8AC3E}">
        <p14:creationId xmlns:p14="http://schemas.microsoft.com/office/powerpoint/2010/main" val="3301579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 idx="4294967295"/>
          </p:nvPr>
        </p:nvSpPr>
        <p:spPr>
          <a:xfrm>
            <a:off x="168811" y="2814753"/>
            <a:ext cx="7543800" cy="584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eaLnBrk="1" hangingPunct="1"/>
            <a:r>
              <a:rPr lang="en-US" sz="3600" dirty="0">
                <a:latin typeface="Georgia" charset="0"/>
                <a:ea typeface="MS PGothic" charset="0"/>
              </a:rPr>
              <a:t>Now let’s discuss all of this…and ask your care provider about medications and other important questions you have about your care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3348107" y="0"/>
            <a:ext cx="2623627" cy="914400"/>
          </a:xfrm>
          <a:prstGeom prst="wedgeRectCallout">
            <a:avLst/>
          </a:prstGeom>
          <a:solidFill>
            <a:srgbClr val="B5002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Treatment works!!!!!!</a:t>
            </a:r>
          </a:p>
        </p:txBody>
      </p:sp>
    </p:spTree>
    <p:extLst>
      <p:ext uri="{BB962C8B-B14F-4D97-AF65-F5344CB8AC3E}">
        <p14:creationId xmlns:p14="http://schemas.microsoft.com/office/powerpoint/2010/main" val="1787060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4982" y="792723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5A2AB1-08D7-4A42-8474-892119E89FDB}"/>
              </a:ext>
            </a:extLst>
          </p:cNvPr>
          <p:cNvSpPr txBox="1"/>
          <p:nvPr/>
        </p:nvSpPr>
        <p:spPr>
          <a:xfrm>
            <a:off x="1264024" y="1795186"/>
            <a:ext cx="667646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Golden Rules</a:t>
            </a:r>
          </a:p>
        </p:txBody>
      </p:sp>
    </p:spTree>
    <p:extLst>
      <p:ext uri="{BB962C8B-B14F-4D97-AF65-F5344CB8AC3E}">
        <p14:creationId xmlns:p14="http://schemas.microsoft.com/office/powerpoint/2010/main" val="1128795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4982" y="80016"/>
            <a:ext cx="80321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WASH YOUR HANDS WITH SOAP FOR 20 seconds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Multiple times a 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Do your fingers separately and your wrists (demo)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Keep your fingernails trimmed short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Use a nailbrush when you can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Learn to stop touching your face – PRACTICE exercise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Cover cough, sneeze, yawns, burps </a:t>
            </a:r>
            <a:r>
              <a:rPr lang="en-US" sz="2400" u="sng" dirty="0"/>
              <a:t>in your elbow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Stay in your elbow for the whole duration (demo)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Eat with your mouth closed, Mom was right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8108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B25400-7B3B-479F-8C7B-EF5B3CCB3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87" y="1584516"/>
            <a:ext cx="4857750" cy="3238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0A8028-D628-4454-8943-D5AFFF76A704}"/>
              </a:ext>
            </a:extLst>
          </p:cNvPr>
          <p:cNvSpPr txBox="1"/>
          <p:nvPr/>
        </p:nvSpPr>
        <p:spPr>
          <a:xfrm>
            <a:off x="1264024" y="201705"/>
            <a:ext cx="667646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Keep 6 feet away from others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3A0BB2-F155-4C75-A999-6B5393712A8C}"/>
              </a:ext>
            </a:extLst>
          </p:cNvPr>
          <p:cNvSpPr txBox="1"/>
          <p:nvPr/>
        </p:nvSpPr>
        <p:spPr>
          <a:xfrm>
            <a:off x="840441" y="1909482"/>
            <a:ext cx="3785347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About the length of a public bench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29E445-B6BE-489B-A08D-89F346F23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899267" y="1057840"/>
            <a:ext cx="2494429" cy="37651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E3F92C-2460-452F-B9A6-0B6C0EB82E0C}"/>
              </a:ext>
            </a:extLst>
          </p:cNvPr>
          <p:cNvSpPr txBox="1"/>
          <p:nvPr/>
        </p:nvSpPr>
        <p:spPr>
          <a:xfrm>
            <a:off x="5699313" y="4677333"/>
            <a:ext cx="286646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Or height of a standard door</a:t>
            </a:r>
          </a:p>
        </p:txBody>
      </p:sp>
    </p:spTree>
    <p:extLst>
      <p:ext uri="{BB962C8B-B14F-4D97-AF65-F5344CB8AC3E}">
        <p14:creationId xmlns:p14="http://schemas.microsoft.com/office/powerpoint/2010/main" val="3120014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BE43583-1E47-4DDC-80D9-81D1E745F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992" y="3474909"/>
            <a:ext cx="2713130" cy="18087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0A8028-D628-4454-8943-D5AFFF76A704}"/>
              </a:ext>
            </a:extLst>
          </p:cNvPr>
          <p:cNvSpPr txBox="1"/>
          <p:nvPr/>
        </p:nvSpPr>
        <p:spPr>
          <a:xfrm>
            <a:off x="0" y="201705"/>
            <a:ext cx="8861612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That way you can safely laugh, sing, and debate politics and media all you like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E3F92C-2460-452F-B9A6-0B6C0EB82E0C}"/>
              </a:ext>
            </a:extLst>
          </p:cNvPr>
          <p:cNvSpPr txBox="1"/>
          <p:nvPr/>
        </p:nvSpPr>
        <p:spPr>
          <a:xfrm>
            <a:off x="5699313" y="5248837"/>
            <a:ext cx="286646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Or height of a standard door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6DA61C-2361-469A-9DC6-2E5B72C48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956" y="1536062"/>
            <a:ext cx="3075455" cy="20503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54205A-B9EF-4F5D-A3C4-03CF98228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117" y="3338716"/>
            <a:ext cx="2428875" cy="1619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8751A2-9B69-4D44-9AEC-B63205730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71183"/>
            <a:ext cx="3163694" cy="17762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AA675E-3CC2-4E3E-9D26-20CAF2DA01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8949" y="1525144"/>
            <a:ext cx="2205528" cy="20229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E0991C-725B-4B96-9990-5A0DB92C1D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23" y="3194370"/>
            <a:ext cx="2050340" cy="11243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892647-1DBB-4DF5-972F-83D361B620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9412" y="3590905"/>
            <a:ext cx="2029039" cy="1522899"/>
          </a:xfrm>
          <a:prstGeom prst="rect">
            <a:avLst/>
          </a:prstGeom>
        </p:spPr>
      </p:pic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1AA77C03-F348-4BB0-A9B6-2E07F9041602}"/>
              </a:ext>
            </a:extLst>
          </p:cNvPr>
          <p:cNvSpPr/>
          <p:nvPr/>
        </p:nvSpPr>
        <p:spPr>
          <a:xfrm>
            <a:off x="2164107" y="1868600"/>
            <a:ext cx="914400" cy="914400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C09019-F8B9-4E20-A256-5CC1A362C9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8371" y="4010931"/>
            <a:ext cx="1012024" cy="10120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A12BFC-8DB9-4732-86FE-88DD452E91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5712" y="3618356"/>
            <a:ext cx="1012024" cy="10120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D86FE16-EA3E-46E3-A437-F03480B22A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9769" y="2857499"/>
            <a:ext cx="665889" cy="66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0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FB444A-E5A3-4454-B906-10EF22A7F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952500"/>
            <a:ext cx="4857750" cy="3238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D1DD76-391F-45BB-8101-BF75ABB73AC2}"/>
              </a:ext>
            </a:extLst>
          </p:cNvPr>
          <p:cNvSpPr txBox="1"/>
          <p:nvPr/>
        </p:nvSpPr>
        <p:spPr>
          <a:xfrm>
            <a:off x="1264024" y="4269430"/>
            <a:ext cx="667646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NOT 6 feet</a:t>
            </a:r>
          </a:p>
        </p:txBody>
      </p:sp>
    </p:spTree>
    <p:extLst>
      <p:ext uri="{BB962C8B-B14F-4D97-AF65-F5344CB8AC3E}">
        <p14:creationId xmlns:p14="http://schemas.microsoft.com/office/powerpoint/2010/main" val="488602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D1DD76-391F-45BB-8101-BF75ABB73AC2}"/>
              </a:ext>
            </a:extLst>
          </p:cNvPr>
          <p:cNvSpPr txBox="1"/>
          <p:nvPr/>
        </p:nvSpPr>
        <p:spPr>
          <a:xfrm>
            <a:off x="1264024" y="4269430"/>
            <a:ext cx="667646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YES 6 feet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6AE4ED-FC7F-4344-BCF1-B58B38744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49" y="415418"/>
            <a:ext cx="5285815" cy="377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84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4982" y="792723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5A2AB1-08D7-4A42-8474-892119E89FDB}"/>
              </a:ext>
            </a:extLst>
          </p:cNvPr>
          <p:cNvSpPr txBox="1"/>
          <p:nvPr/>
        </p:nvSpPr>
        <p:spPr>
          <a:xfrm>
            <a:off x="1264024" y="1795186"/>
            <a:ext cx="667646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Things You Should Know</a:t>
            </a:r>
          </a:p>
        </p:txBody>
      </p:sp>
    </p:spTree>
    <p:extLst>
      <p:ext uri="{BB962C8B-B14F-4D97-AF65-F5344CB8AC3E}">
        <p14:creationId xmlns:p14="http://schemas.microsoft.com/office/powerpoint/2010/main" val="1160679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cLean Back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cLean Waterm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860A5987BDB449E30C42A8F3D10CD" ma:contentTypeVersion="7" ma:contentTypeDescription="Create a new document." ma:contentTypeScope="" ma:versionID="a2ff724438c2ad4ec4ba3bbd897d1a88">
  <xsd:schema xmlns:xsd="http://www.w3.org/2001/XMLSchema" xmlns:xs="http://www.w3.org/2001/XMLSchema" xmlns:p="http://schemas.microsoft.com/office/2006/metadata/properties" xmlns:ns3="f0dbd800-c1a8-4baf-b301-d0b06f08c415" xmlns:ns4="4622fca4-4565-4827-847e-de95813b3056" targetNamespace="http://schemas.microsoft.com/office/2006/metadata/properties" ma:root="true" ma:fieldsID="b5bbecd7e2a31fa884e1e95343630feb" ns3:_="" ns4:_="">
    <xsd:import namespace="f0dbd800-c1a8-4baf-b301-d0b06f08c415"/>
    <xsd:import namespace="4622fca4-4565-4827-847e-de95813b305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dbd800-c1a8-4baf-b301-d0b06f08c4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22fca4-4565-4827-847e-de95813b305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4B5F08-9310-4168-9AB8-EBC0AA980230}">
  <ds:schemaRefs>
    <ds:schemaRef ds:uri="f0dbd800-c1a8-4baf-b301-d0b06f08c415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4622fca4-4565-4827-847e-de95813b3056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F23D729-69A3-4917-806E-515B4F7736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60862B-8690-4353-9828-AE75D29782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dbd800-c1a8-4baf-b301-d0b06f08c415"/>
    <ds:schemaRef ds:uri="4622fca4-4565-4827-847e-de95813b30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1889</TotalTime>
  <Words>534</Words>
  <Application>Microsoft Office PowerPoint</Application>
  <PresentationFormat>On-screen Show (16:9)</PresentationFormat>
  <Paragraphs>54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Georgia</vt:lpstr>
      <vt:lpstr>Office Theme</vt:lpstr>
      <vt:lpstr>Custom Design</vt:lpstr>
      <vt:lpstr>McLean Back Page</vt:lpstr>
      <vt:lpstr>McLean Watermark</vt:lpstr>
      <vt:lpstr>Recovery of substance users during Coronavirus outbreak keeping yourself and others healthy</vt:lpstr>
      <vt:lpstr>This session will provide you with education to support your substance recovery and to avoid infection with the novel Coronavirus   thanks to all images from Pixabay public domain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are here to help BUT you will not be able to just walk in for help anymore, and hospital beds will be harder to find open during this pandemic  </vt:lpstr>
      <vt:lpstr>PowerPoint Presentation</vt:lpstr>
      <vt:lpstr>Most services are going to be provided by scheduled phone or computer-based visits AND your privacy will still be respected </vt:lpstr>
      <vt:lpstr>PowerPoint Presentation</vt:lpstr>
      <vt:lpstr>PowerPoint Presentation</vt:lpstr>
      <vt:lpstr>PowerPoint Presentation</vt:lpstr>
      <vt:lpstr>Medications are effective for nicotine, alcohol, and opioid use disorder  AND can be combined with telehealth supports </vt:lpstr>
      <vt:lpstr>PowerPoint Presentation</vt:lpstr>
      <vt:lpstr>Naloxone remains available AND you and the people you live with should have a supply and know how to use it </vt:lpstr>
      <vt:lpstr>PowerPoint Presentation</vt:lpstr>
      <vt:lpstr>PowerPoint Presentation</vt:lpstr>
      <vt:lpstr>For now…. We are recommending that patients new to medication for opioid use disorder receive buprenorphine, a very effective and safe medication</vt:lpstr>
      <vt:lpstr>It is NOT safe for anyone with opioid use disorder to be on no medication. Also, there are fewer long-term residential options open during the pandemic.</vt:lpstr>
      <vt:lpstr>PowerPoint Presentation</vt:lpstr>
      <vt:lpstr>Visit www.intherooms.com see how many meetings and tools are available to you at all times AND a new coronavirus support group!!</vt:lpstr>
      <vt:lpstr>PowerPoint Presentation</vt:lpstr>
      <vt:lpstr>PowerPoint Presentation</vt:lpstr>
      <vt:lpstr>Can I have sex safely? Saliva contact can transmit. We don’t yet know enough about other sexual behaviors, but sharing substances during sex is dangerous. </vt:lpstr>
      <vt:lpstr>PowerPoint Presentation</vt:lpstr>
      <vt:lpstr>Now let’s discuss all of this…and ask your care provider about medications and other important questions you have about your care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Slide: Presentation Title</dc:title>
  <dc:creator>Intern iMac</dc:creator>
  <cp:lastModifiedBy>Labelle, Colleen</cp:lastModifiedBy>
  <cp:revision>87</cp:revision>
  <dcterms:created xsi:type="dcterms:W3CDTF">2016-11-07T17:44:59Z</dcterms:created>
  <dcterms:modified xsi:type="dcterms:W3CDTF">2020-03-24T02:23:15Z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0x010100EB0860A5987BDB449E30C42A8F3D10CD</vt:lpwstr>
  </property>
</Properties>
</file>