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13"/>
  </p:notesMasterIdLst>
  <p:sldIdLst>
    <p:sldId id="256" r:id="rId5"/>
    <p:sldId id="360" r:id="rId6"/>
    <p:sldId id="363" r:id="rId7"/>
    <p:sldId id="365" r:id="rId8"/>
    <p:sldId id="260" r:id="rId9"/>
    <p:sldId id="291" r:id="rId10"/>
    <p:sldId id="341" r:id="rId11"/>
    <p:sldId id="366" r:id="rId12"/>
  </p:sldIdLst>
  <p:sldSz cx="12192000" cy="6858000"/>
  <p:notesSz cx="6858000" cy="9144000"/>
  <p:embeddedFontLs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747775"/>
          </p15:clr>
        </p15:guide>
        <p15:guide id="2" pos="3840" userDrawn="1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12D809-BD41-86A6-A474-B152DE4FED8D}" name="Chassler, Deborah" initials="DC" userId="S::chassler@bu.edu::8537de5b-0b80-4508-8f3e-6658c12ed6b4" providerId="AD"/>
  <p188:author id="{7B089080-E018-1447-125C-3E20C27B82D4}" name="Hsu, Heather" initials="" userId="S::hhsu@bu.edu::c59c706f-8292-4c19-b07f-5dca1db528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FB"/>
    <a:srgbClr val="009999"/>
    <a:srgbClr val="1773E3"/>
    <a:srgbClr val="566A7A"/>
    <a:srgbClr val="99A5AF"/>
    <a:srgbClr val="AA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2"/>
    <p:restoredTop sz="70435" autoAdjust="0"/>
  </p:normalViewPr>
  <p:slideViewPr>
    <p:cSldViewPr snapToGrid="0">
      <p:cViewPr varScale="1">
        <p:scale>
          <a:sx n="43" d="100"/>
          <a:sy n="43" d="100"/>
        </p:scale>
        <p:origin x="5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10ad1796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10ad1796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B456AA79-8DCC-63B3-B1A0-2608E21C4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327a901e2_0_27:notes">
            <a:extLst>
              <a:ext uri="{FF2B5EF4-FFF2-40B4-BE49-F238E27FC236}">
                <a16:creationId xmlns:a16="http://schemas.microsoft.com/office/drawing/2014/main" id="{93FB3047-0672-E1A8-BFA5-308FFDBD53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327a901e2_0_27:notes">
            <a:extLst>
              <a:ext uri="{FF2B5EF4-FFF2-40B4-BE49-F238E27FC236}">
                <a16:creationId xmlns:a16="http://schemas.microsoft.com/office/drawing/2014/main" id="{1F7A7FBC-9E5C-816F-819A-D641FB413E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1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>
          <a:extLst>
            <a:ext uri="{FF2B5EF4-FFF2-40B4-BE49-F238E27FC236}">
              <a16:creationId xmlns:a16="http://schemas.microsoft.com/office/drawing/2014/main" id="{1F7A1E4A-31F0-FEF9-2248-295AAF0F0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3ff1af6a7_0_863:notes">
            <a:extLst>
              <a:ext uri="{FF2B5EF4-FFF2-40B4-BE49-F238E27FC236}">
                <a16:creationId xmlns:a16="http://schemas.microsoft.com/office/drawing/2014/main" id="{8423D82F-1EAB-3DA9-652C-B35BEC3392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93ff1af6a7_0_863:notes">
            <a:extLst>
              <a:ext uri="{FF2B5EF4-FFF2-40B4-BE49-F238E27FC236}">
                <a16:creationId xmlns:a16="http://schemas.microsoft.com/office/drawing/2014/main" id="{0C6A0D48-3C4A-E469-0B64-0E84F6A95F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43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>
          <a:extLst>
            <a:ext uri="{FF2B5EF4-FFF2-40B4-BE49-F238E27FC236}">
              <a16:creationId xmlns:a16="http://schemas.microsoft.com/office/drawing/2014/main" id="{1BAFC799-C74F-3562-C80F-6B4F19B41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3ff1af6a7_0_863:notes">
            <a:extLst>
              <a:ext uri="{FF2B5EF4-FFF2-40B4-BE49-F238E27FC236}">
                <a16:creationId xmlns:a16="http://schemas.microsoft.com/office/drawing/2014/main" id="{8026E1F3-ED09-CABA-72E7-1CAEBCA930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93ff1af6a7_0_863:notes">
            <a:extLst>
              <a:ext uri="{FF2B5EF4-FFF2-40B4-BE49-F238E27FC236}">
                <a16:creationId xmlns:a16="http://schemas.microsoft.com/office/drawing/2014/main" id="{D1569ECB-66A9-B107-5FBE-6B0B3EF745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10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327a901e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327a901e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9284784ddf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9284784ddf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3ff1af6a7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93ff1af6a7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References:</a:t>
            </a:r>
          </a:p>
          <a:p>
            <a:r>
              <a:rPr lang="en" sz="1100" i="1" dirty="0">
                <a:solidFill>
                  <a:schemeClr val="bg1">
                    <a:lumMod val="75000"/>
                  </a:schemeClr>
                </a:solidFill>
                <a:highlight>
                  <a:schemeClr val="lt1"/>
                </a:highlight>
                <a:latin typeface="+mj-lt"/>
                <a:ea typeface="Helvetica Neue"/>
                <a:cs typeface="Helvetica Neue"/>
                <a:sym typeface="Helvetica Neue"/>
              </a:rPr>
              <a:t>Work et al., Matern Child Health J 2023</a:t>
            </a:r>
          </a:p>
          <a:p>
            <a:r>
              <a:rPr lang="en" sz="1100" i="1" dirty="0">
                <a:solidFill>
                  <a:schemeClr val="bg1">
                    <a:lumMod val="75000"/>
                  </a:schemeClr>
                </a:solidFill>
                <a:highlight>
                  <a:schemeClr val="lt1"/>
                </a:highlight>
                <a:latin typeface="+mj-lt"/>
                <a:ea typeface="Helvetica Neue"/>
                <a:cs typeface="Helvetica Neue"/>
                <a:sym typeface="Helvetica Neue"/>
              </a:rPr>
              <a:t>Faherty et al., JAMA Network Open 2023</a:t>
            </a:r>
          </a:p>
          <a:p>
            <a:r>
              <a:rPr lang="en" sz="1100" i="1" dirty="0">
                <a:solidFill>
                  <a:schemeClr val="bg1">
                    <a:lumMod val="75000"/>
                  </a:schemeClr>
                </a:solidFill>
                <a:highlight>
                  <a:schemeClr val="lt1"/>
                </a:highlight>
                <a:latin typeface="+mj-lt"/>
                <a:ea typeface="Helvetica Neue"/>
                <a:cs typeface="Helvetica Neue"/>
                <a:sym typeface="Helvetica Neue"/>
              </a:rPr>
              <a:t>Austin et al., JAMA Pediatrics 2022</a:t>
            </a:r>
          </a:p>
          <a:p>
            <a:r>
              <a:rPr lang="en" sz="1100" i="1" dirty="0">
                <a:solidFill>
                  <a:srgbClr val="566A7A"/>
                </a:solidFill>
                <a:highlight>
                  <a:schemeClr val="lt1"/>
                </a:highlight>
                <a:latin typeface="+mj-lt"/>
                <a:ea typeface="Helvetica Neue"/>
                <a:cs typeface="Helvetica Neue"/>
                <a:sym typeface="Helvetica Neue"/>
              </a:rPr>
              <a:t>Atkins &amp; Piette </a:t>
            </a:r>
            <a:r>
              <a:rPr lang="en" sz="1100" i="1" dirty="0" err="1">
                <a:solidFill>
                  <a:srgbClr val="566A7A"/>
                </a:solidFill>
                <a:highlight>
                  <a:schemeClr val="lt1"/>
                </a:highlight>
                <a:latin typeface="+mj-lt"/>
                <a:ea typeface="Helvetica Neue"/>
                <a:cs typeface="Helvetica Neue"/>
                <a:sym typeface="Helvetica Neue"/>
              </a:rPr>
              <a:t>Durrance</a:t>
            </a:r>
            <a:r>
              <a:rPr lang="en" sz="1100" i="1" dirty="0">
                <a:solidFill>
                  <a:srgbClr val="566A7A"/>
                </a:solidFill>
                <a:highlight>
                  <a:schemeClr val="lt1"/>
                </a:highlight>
                <a:latin typeface="+mj-lt"/>
                <a:ea typeface="Helvetica Neue"/>
                <a:cs typeface="Helvetica Neue"/>
                <a:sym typeface="Helvetica Neue"/>
              </a:rPr>
              <a:t>, Health Affairs 2020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Massachusetts Department of Children and Families. “Annual Report FY2022, Descriptive and Outcome Data: FY2018-FY2022,” December 2022 p.32</a:t>
            </a:r>
          </a:p>
          <a:p>
            <a:endParaRPr lang="en" sz="1100" i="1" dirty="0">
              <a:solidFill>
                <a:srgbClr val="566A7A"/>
              </a:solidFill>
              <a:highlight>
                <a:schemeClr val="lt1"/>
              </a:highlight>
              <a:latin typeface="+mj-lt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70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>
          <a:extLst>
            <a:ext uri="{FF2B5EF4-FFF2-40B4-BE49-F238E27FC236}">
              <a16:creationId xmlns:a16="http://schemas.microsoft.com/office/drawing/2014/main" id="{AF2EC16E-89E2-9B5C-F2DD-539DDE946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3ff1af6a7_0_863:notes">
            <a:extLst>
              <a:ext uri="{FF2B5EF4-FFF2-40B4-BE49-F238E27FC236}">
                <a16:creationId xmlns:a16="http://schemas.microsoft.com/office/drawing/2014/main" id="{9A25AA9C-BD12-7608-1F8E-63405DCD93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93ff1af6a7_0_863:notes">
            <a:extLst>
              <a:ext uri="{FF2B5EF4-FFF2-40B4-BE49-F238E27FC236}">
                <a16:creationId xmlns:a16="http://schemas.microsoft.com/office/drawing/2014/main" id="{EEC27361-249C-BA17-513D-4E70C31F1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45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-2743"/>
            <a:ext cx="12192000" cy="18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-2743"/>
            <a:ext cx="209200" cy="686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79966" y="6040037"/>
            <a:ext cx="1352165" cy="744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0" y="-2743"/>
            <a:ext cx="12192000" cy="18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0" y="-2743"/>
            <a:ext cx="209200" cy="686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79966" y="6040037"/>
            <a:ext cx="1352165" cy="744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TITLE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1741901" y="1681600"/>
            <a:ext cx="8770400" cy="1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1548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298367" y="2308392"/>
            <a:ext cx="11689194" cy="20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Research Proposal:</a:t>
            </a:r>
          </a:p>
          <a:p>
            <a:r>
              <a:rPr lang="en-US" sz="3200" b="1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From Mandatory Reporting to Mandatory Supporting</a:t>
            </a:r>
            <a:endParaRPr sz="3200" dirty="0">
              <a:solidFill>
                <a:srgbClr val="141F38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endParaRPr sz="2800" b="1" dirty="0">
              <a:solidFill>
                <a:srgbClr val="0053FB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17"/>
          <p:cNvSpPr/>
          <p:nvPr/>
        </p:nvSpPr>
        <p:spPr>
          <a:xfrm>
            <a:off x="0" y="4268968"/>
            <a:ext cx="12192000" cy="2589032"/>
          </a:xfrm>
          <a:prstGeom prst="rect">
            <a:avLst/>
          </a:prstGeom>
          <a:solidFill>
            <a:srgbClr val="0053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867">
              <a:latin typeface="+mj-lt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298367" y="4369352"/>
            <a:ext cx="9296640" cy="234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FAF2E9"/>
                </a:solidFill>
                <a:latin typeface="+mj-lt"/>
                <a:ea typeface="Helvetica Neue"/>
                <a:cs typeface="Helvetica Neue"/>
                <a:sym typeface="Helvetica Neue"/>
              </a:rPr>
              <a:t>Heather Hsu</a:t>
            </a:r>
            <a:endParaRPr lang="en" sz="1000" b="1" dirty="0">
              <a:solidFill>
                <a:srgbClr val="FAF2E9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298367" y="1810721"/>
            <a:ext cx="12276100" cy="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b="1" dirty="0">
                <a:solidFill>
                  <a:srgbClr val="0053FB"/>
                </a:solidFill>
                <a:latin typeface="+mj-lt"/>
                <a:ea typeface="Helvetica Neue"/>
                <a:cs typeface="Helvetica Neue"/>
                <a:sym typeface="Helvetica Neue"/>
              </a:rPr>
              <a:t>LEAP Consultation </a:t>
            </a:r>
            <a:r>
              <a:rPr lang="en" sz="2133" dirty="0">
                <a:solidFill>
                  <a:srgbClr val="0053FB"/>
                </a:solidFill>
                <a:latin typeface="+mj-lt"/>
                <a:ea typeface="Helvetica Neue"/>
                <a:cs typeface="Helvetica Neue"/>
                <a:sym typeface="Helvetica Neue"/>
              </a:rPr>
              <a:t>|</a:t>
            </a:r>
            <a:r>
              <a:rPr lang="en" sz="2133" b="1" dirty="0">
                <a:solidFill>
                  <a:srgbClr val="0053FB"/>
                </a:solidFill>
                <a:latin typeface="+mj-lt"/>
                <a:ea typeface="Helvetica Neue"/>
                <a:cs typeface="Helvetica Neue"/>
                <a:sym typeface="Helvetica Neue"/>
              </a:rPr>
              <a:t> January 21, 2025</a:t>
            </a:r>
            <a:endParaRPr sz="400" b="1" dirty="0">
              <a:solidFill>
                <a:srgbClr val="0053FB"/>
              </a:solidFill>
              <a:latin typeface="+mj-lt"/>
            </a:endParaRPr>
          </a:p>
        </p:txBody>
      </p:sp>
      <p:cxnSp>
        <p:nvCxnSpPr>
          <p:cNvPr id="79" name="Google Shape;79;p17"/>
          <p:cNvCxnSpPr>
            <a:cxnSpLocks/>
          </p:cNvCxnSpPr>
          <p:nvPr/>
        </p:nvCxnSpPr>
        <p:spPr>
          <a:xfrm>
            <a:off x="402672" y="2357030"/>
            <a:ext cx="11276728" cy="0"/>
          </a:xfrm>
          <a:prstGeom prst="straightConnector1">
            <a:avLst/>
          </a:prstGeom>
          <a:noFill/>
          <a:ln w="9525" cap="flat" cmpd="sng">
            <a:solidFill>
              <a:srgbClr val="586A7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2" descr="Boston Medical Center » Center for Research to Evaluate &amp; Eliminate Dental  Disparities | Boston University">
            <a:extLst>
              <a:ext uri="{FF2B5EF4-FFF2-40B4-BE49-F238E27FC236}">
                <a16:creationId xmlns:a16="http://schemas.microsoft.com/office/drawing/2014/main" id="{C50CD91C-4EFD-ED5B-A5B3-8129116A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7" y="229395"/>
            <a:ext cx="2680472" cy="13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91BEAC86-E2EA-077D-2D34-FF13B5DB9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>
            <a:extLst>
              <a:ext uri="{FF2B5EF4-FFF2-40B4-BE49-F238E27FC236}">
                <a16:creationId xmlns:a16="http://schemas.microsoft.com/office/drawing/2014/main" id="{617CF3A7-D4C9-FA52-E3A2-E234468795A0}"/>
              </a:ext>
            </a:extLst>
          </p:cNvPr>
          <p:cNvSpPr txBox="1"/>
          <p:nvPr/>
        </p:nvSpPr>
        <p:spPr>
          <a:xfrm>
            <a:off x="613800" y="211033"/>
            <a:ext cx="4718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900" b="1" dirty="0">
                <a:solidFill>
                  <a:srgbClr val="0053FB"/>
                </a:solidFill>
                <a:latin typeface="+mj-lt"/>
                <a:ea typeface="Helvetica Neue"/>
                <a:cs typeface="Helvetica Neue"/>
                <a:sym typeface="Helvetica Neue"/>
              </a:rPr>
              <a:t>INTRODUCTIONS &amp; THANK YOU</a:t>
            </a:r>
          </a:p>
        </p:txBody>
      </p:sp>
      <p:sp>
        <p:nvSpPr>
          <p:cNvPr id="124" name="Google Shape;124;p21">
            <a:extLst>
              <a:ext uri="{FF2B5EF4-FFF2-40B4-BE49-F238E27FC236}">
                <a16:creationId xmlns:a16="http://schemas.microsoft.com/office/drawing/2014/main" id="{EA912DC7-23B6-EF42-E8BD-AADA61FE5447}"/>
              </a:ext>
            </a:extLst>
          </p:cNvPr>
          <p:cNvSpPr txBox="1"/>
          <p:nvPr/>
        </p:nvSpPr>
        <p:spPr>
          <a:xfrm>
            <a:off x="613800" y="514099"/>
            <a:ext cx="11336400" cy="102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b="1" dirty="0">
                <a:solidFill>
                  <a:srgbClr val="141F38"/>
                </a:solidFill>
                <a:latin typeface="+mj-lt"/>
                <a:ea typeface="Helvetica Neue"/>
                <a:cs typeface="Helvetica Neue"/>
                <a:sym typeface="Helvetica Neue"/>
              </a:rPr>
              <a:t>Introductions</a:t>
            </a:r>
            <a:endParaRPr sz="4400" b="1" dirty="0">
              <a:solidFill>
                <a:srgbClr val="141F38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Google Shape;103;p19">
            <a:extLst>
              <a:ext uri="{FF2B5EF4-FFF2-40B4-BE49-F238E27FC236}">
                <a16:creationId xmlns:a16="http://schemas.microsoft.com/office/drawing/2014/main" id="{2332F630-8549-1DD4-8B82-39517C9B45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7269"/>
          <a:stretch/>
        </p:blipFill>
        <p:spPr>
          <a:xfrm>
            <a:off x="-1" y="-1"/>
            <a:ext cx="54864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5DFA9A0-731C-15A6-8751-334EAB4F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7" y="6180087"/>
            <a:ext cx="1353886" cy="5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edback is a Gift">
            <a:extLst>
              <a:ext uri="{FF2B5EF4-FFF2-40B4-BE49-F238E27FC236}">
                <a16:creationId xmlns:a16="http://schemas.microsoft.com/office/drawing/2014/main" id="{CFAF2E17-0FA4-48E9-63FB-75164D559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9706"/>
          <a:stretch/>
        </p:blipFill>
        <p:spPr bwMode="auto">
          <a:xfrm>
            <a:off x="3812584" y="2363059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>
          <a:extLst>
            <a:ext uri="{FF2B5EF4-FFF2-40B4-BE49-F238E27FC236}">
              <a16:creationId xmlns:a16="http://schemas.microsoft.com/office/drawing/2014/main" id="{DB114832-9620-A0C6-28DE-4E38603DD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>
            <a:extLst>
              <a:ext uri="{FF2B5EF4-FFF2-40B4-BE49-F238E27FC236}">
                <a16:creationId xmlns:a16="http://schemas.microsoft.com/office/drawing/2014/main" id="{E2B1B04C-93BC-2B0C-5A21-F08D1323B4FC}"/>
              </a:ext>
            </a:extLst>
          </p:cNvPr>
          <p:cNvSpPr txBox="1"/>
          <p:nvPr/>
        </p:nvSpPr>
        <p:spPr>
          <a:xfrm>
            <a:off x="613800" y="211033"/>
            <a:ext cx="4718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900" b="1" dirty="0">
                <a:solidFill>
                  <a:srgbClr val="0053FB"/>
                </a:solidFill>
                <a:latin typeface="+mj-lt"/>
                <a:ea typeface="Helvetica Neue"/>
                <a:cs typeface="Helvetica Neue"/>
                <a:sym typeface="Helvetica Neue"/>
              </a:rPr>
              <a:t>PREVIEW</a:t>
            </a:r>
            <a:endParaRPr sz="1900" b="1" dirty="0">
              <a:solidFill>
                <a:srgbClr val="0053FB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29">
            <a:extLst>
              <a:ext uri="{FF2B5EF4-FFF2-40B4-BE49-F238E27FC236}">
                <a16:creationId xmlns:a16="http://schemas.microsoft.com/office/drawing/2014/main" id="{9C716B6E-AA3B-0211-8553-9B851917CDA3}"/>
              </a:ext>
            </a:extLst>
          </p:cNvPr>
          <p:cNvSpPr txBox="1"/>
          <p:nvPr/>
        </p:nvSpPr>
        <p:spPr>
          <a:xfrm>
            <a:off x="613800" y="514100"/>
            <a:ext cx="109764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b="1" dirty="0">
                <a:solidFill>
                  <a:srgbClr val="141F38"/>
                </a:solidFill>
                <a:latin typeface="+mj-lt"/>
                <a:ea typeface="Helvetica Neue"/>
                <a:cs typeface="Helvetica Neue"/>
                <a:sym typeface="Helvetica Neue"/>
              </a:rPr>
              <a:t>Questions to Consider…</a:t>
            </a:r>
            <a:endParaRPr sz="4400" b="1" dirty="0">
              <a:solidFill>
                <a:srgbClr val="141F38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29">
            <a:extLst>
              <a:ext uri="{FF2B5EF4-FFF2-40B4-BE49-F238E27FC236}">
                <a16:creationId xmlns:a16="http://schemas.microsoft.com/office/drawing/2014/main" id="{C84A44D7-3D92-D51D-D6E4-B09D6ABF69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200" y="1403400"/>
            <a:ext cx="10323200" cy="518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What would you most like to learn from this research?</a:t>
            </a:r>
          </a:p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What would meaningful inclusion of community members in the </a:t>
            </a:r>
            <a:r>
              <a:rPr lang="e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research team </a:t>
            </a: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look like to you? (Any tips on how to find people who may be interested in joining the team?)</a:t>
            </a:r>
          </a:p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Any recommendations for how to ask for input on the grant proposal in advance of being able to pay people for their time?</a:t>
            </a:r>
          </a:p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Any other feedback?</a:t>
            </a:r>
            <a:endParaRPr sz="2400" dirty="0">
              <a:solidFill>
                <a:schemeClr val="tx1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Google Shape;103;p19">
            <a:extLst>
              <a:ext uri="{FF2B5EF4-FFF2-40B4-BE49-F238E27FC236}">
                <a16:creationId xmlns:a16="http://schemas.microsoft.com/office/drawing/2014/main" id="{97C45896-4AA7-A972-6A33-A239449F0E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7269"/>
          <a:stretch/>
        </p:blipFill>
        <p:spPr>
          <a:xfrm>
            <a:off x="-1" y="-1"/>
            <a:ext cx="54864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37826-26B4-AA76-1367-FCF6617D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7" y="6180087"/>
            <a:ext cx="1353886" cy="5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1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>
          <a:extLst>
            <a:ext uri="{FF2B5EF4-FFF2-40B4-BE49-F238E27FC236}">
              <a16:creationId xmlns:a16="http://schemas.microsoft.com/office/drawing/2014/main" id="{EC6625F1-E143-CDE4-CE1A-49B74AFFD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>
            <a:extLst>
              <a:ext uri="{FF2B5EF4-FFF2-40B4-BE49-F238E27FC236}">
                <a16:creationId xmlns:a16="http://schemas.microsoft.com/office/drawing/2014/main" id="{C40EB31D-6AED-88EC-B8D6-A18F31C17AF6}"/>
              </a:ext>
            </a:extLst>
          </p:cNvPr>
          <p:cNvSpPr txBox="1"/>
          <p:nvPr/>
        </p:nvSpPr>
        <p:spPr>
          <a:xfrm>
            <a:off x="613800" y="211033"/>
            <a:ext cx="4718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900" b="1" dirty="0">
                <a:solidFill>
                  <a:srgbClr val="0053FB"/>
                </a:solidFill>
                <a:latin typeface="+mj-lt"/>
                <a:ea typeface="Helvetica Neue"/>
                <a:cs typeface="Helvetica Neue"/>
                <a:sym typeface="Helvetica Neue"/>
              </a:rPr>
              <a:t>BACKGROUND</a:t>
            </a:r>
            <a:endParaRPr sz="1900" b="1" dirty="0">
              <a:solidFill>
                <a:srgbClr val="0053FB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29">
            <a:extLst>
              <a:ext uri="{FF2B5EF4-FFF2-40B4-BE49-F238E27FC236}">
                <a16:creationId xmlns:a16="http://schemas.microsoft.com/office/drawing/2014/main" id="{98A00C65-7383-1046-6983-3CCA9B5E8189}"/>
              </a:ext>
            </a:extLst>
          </p:cNvPr>
          <p:cNvSpPr txBox="1"/>
          <p:nvPr/>
        </p:nvSpPr>
        <p:spPr>
          <a:xfrm>
            <a:off x="613800" y="514100"/>
            <a:ext cx="109764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b="1" dirty="0">
                <a:solidFill>
                  <a:srgbClr val="141F38"/>
                </a:solidFill>
                <a:latin typeface="+mj-lt"/>
                <a:ea typeface="Helvetica Neue"/>
                <a:cs typeface="Helvetica Neue"/>
                <a:sym typeface="Helvetica Neue"/>
              </a:rPr>
              <a:t>Vocabulary</a:t>
            </a:r>
            <a:endParaRPr sz="4400" b="1" dirty="0">
              <a:solidFill>
                <a:srgbClr val="141F38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29">
            <a:extLst>
              <a:ext uri="{FF2B5EF4-FFF2-40B4-BE49-F238E27FC236}">
                <a16:creationId xmlns:a16="http://schemas.microsoft.com/office/drawing/2014/main" id="{EDB56893-9415-DCBA-DB4B-415BA257744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200" y="1403400"/>
            <a:ext cx="10323200" cy="518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Department of Children &amp; Families (DCF): Massachusetts state agency charged with the “primary responsibility of keeping children safe from abuse and neglect” </a:t>
            </a:r>
          </a:p>
          <a:p>
            <a:pPr marL="1066785" lvl="1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AKA, Child protective services (CPS) or child welfare system</a:t>
            </a:r>
          </a:p>
          <a:p>
            <a:pPr marL="1066785" lvl="1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AKA, Family policing system or family surveillance system</a:t>
            </a:r>
            <a:endParaRPr sz="2400" dirty="0">
              <a:solidFill>
                <a:schemeClr val="tx1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Google Shape;103;p19">
            <a:extLst>
              <a:ext uri="{FF2B5EF4-FFF2-40B4-BE49-F238E27FC236}">
                <a16:creationId xmlns:a16="http://schemas.microsoft.com/office/drawing/2014/main" id="{40AEF67D-26EA-7C28-998A-1411E0B56D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7269"/>
          <a:stretch/>
        </p:blipFill>
        <p:spPr>
          <a:xfrm>
            <a:off x="-1" y="-1"/>
            <a:ext cx="54864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1D4C16-2C55-088B-76A1-55319BAC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7" y="6180087"/>
            <a:ext cx="1353886" cy="5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1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613800" y="211033"/>
            <a:ext cx="4718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900" b="1">
                <a:solidFill>
                  <a:srgbClr val="0053FB"/>
                </a:solidFill>
                <a:latin typeface="+mj-lt"/>
                <a:ea typeface="Helvetica Neue"/>
                <a:cs typeface="Helvetica Neue"/>
                <a:sym typeface="Helvetica Neue"/>
              </a:rPr>
              <a:t>BACKGROUND</a:t>
            </a:r>
          </a:p>
        </p:txBody>
      </p:sp>
      <p:sp>
        <p:nvSpPr>
          <p:cNvPr id="124" name="Google Shape;124;p21"/>
          <p:cNvSpPr txBox="1"/>
          <p:nvPr/>
        </p:nvSpPr>
        <p:spPr>
          <a:xfrm>
            <a:off x="613800" y="514099"/>
            <a:ext cx="11336400" cy="102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b="1" dirty="0">
                <a:solidFill>
                  <a:srgbClr val="141F38"/>
                </a:solidFill>
                <a:latin typeface="+mj-lt"/>
                <a:ea typeface="Helvetica Neue"/>
                <a:cs typeface="Helvetica Neue"/>
                <a:sym typeface="Helvetica Neue"/>
              </a:rPr>
              <a:t>Changing Hospital Policies &amp; Laws</a:t>
            </a:r>
            <a:endParaRPr sz="4400" b="1" dirty="0">
              <a:solidFill>
                <a:srgbClr val="141F38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Google Shape;103;p19">
            <a:extLst>
              <a:ext uri="{FF2B5EF4-FFF2-40B4-BE49-F238E27FC236}">
                <a16:creationId xmlns:a16="http://schemas.microsoft.com/office/drawing/2014/main" id="{E5C5A2A7-EBE0-E230-37CE-DC7A97AC33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7269"/>
          <a:stretch/>
        </p:blipFill>
        <p:spPr>
          <a:xfrm>
            <a:off x="-1" y="-1"/>
            <a:ext cx="54864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59A68E2-2072-5FC0-48F1-40B3D142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7" y="6180087"/>
            <a:ext cx="1353886" cy="5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B196941-8DD8-5EA8-6659-3611CECF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40" y="1386878"/>
            <a:ext cx="3744000" cy="1007600"/>
          </a:xfrm>
        </p:spPr>
        <p:txBody>
          <a:bodyPr/>
          <a:lstStyle/>
          <a:p>
            <a:r>
              <a:rPr lang="en-US" u="sng" dirty="0"/>
              <a:t>Old way</a:t>
            </a:r>
            <a:r>
              <a:rPr lang="en-US" dirty="0"/>
              <a:t>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EA254-7423-B199-1D20-5A2A8B5AD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210" y="2472446"/>
            <a:ext cx="5042022" cy="3947809"/>
          </a:xfrm>
        </p:spPr>
        <p:txBody>
          <a:bodyPr>
            <a:normAutofit fontScale="92500" lnSpcReduction="10000"/>
          </a:bodyPr>
          <a:lstStyle/>
          <a:p>
            <a:pPr marL="203195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Automatically file a DCF report for EVERY newborn with substance exposure, including to: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Prescribed meds (meds for opioid use disorder, opioids for sickle cell pain or cancer)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Legal non-prescribed substances (alcohol, cannabis)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Illegal non-prescribed substances (heroin, crack/cocaine, etc.)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1C3C8A4-2307-FC5A-075D-C6161F607AC1}"/>
              </a:ext>
            </a:extLst>
          </p:cNvPr>
          <p:cNvSpPr txBox="1">
            <a:spLocks/>
          </p:cNvSpPr>
          <p:nvPr/>
        </p:nvSpPr>
        <p:spPr>
          <a:xfrm>
            <a:off x="6922593" y="138688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u="sng" dirty="0"/>
              <a:t>New way</a:t>
            </a:r>
            <a:r>
              <a:rPr lang="en-US" dirty="0"/>
              <a:t>: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1772E6A-C844-03A1-064D-55C9A235F4DF}"/>
              </a:ext>
            </a:extLst>
          </p:cNvPr>
          <p:cNvSpPr txBox="1">
            <a:spLocks/>
          </p:cNvSpPr>
          <p:nvPr/>
        </p:nvSpPr>
        <p:spPr>
          <a:xfrm>
            <a:off x="6666840" y="2430291"/>
            <a:ext cx="5042022" cy="394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3195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</a:rPr>
              <a:t>DCF reports are NOT filed automatically</a:t>
            </a:r>
          </a:p>
          <a:p>
            <a:pPr marL="203195" indent="0">
              <a:buFont typeface="Arial"/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203195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</a:rPr>
              <a:t>Instead: Reports filed on a case-by-case basis</a:t>
            </a:r>
          </a:p>
          <a:p>
            <a:pPr marL="203195" indent="0">
              <a:buFont typeface="Arial"/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203195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resulted in ~50% decrease in DCF reports filed at BMC for opioid-exposed newborns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2"/>
          <p:cNvSpPr txBox="1"/>
          <p:nvPr/>
        </p:nvSpPr>
        <p:spPr>
          <a:xfrm>
            <a:off x="613800" y="211033"/>
            <a:ext cx="4718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900" b="1">
                <a:solidFill>
                  <a:srgbClr val="0053FB"/>
                </a:solidFill>
                <a:latin typeface="+mj-lt"/>
                <a:ea typeface="Helvetica Neue"/>
                <a:cs typeface="Helvetica Neue"/>
                <a:sym typeface="Helvetica Neue"/>
              </a:rPr>
              <a:t>NEXT STEPS</a:t>
            </a:r>
          </a:p>
        </p:txBody>
      </p:sp>
      <p:sp>
        <p:nvSpPr>
          <p:cNvPr id="492" name="Google Shape;492;p52"/>
          <p:cNvSpPr txBox="1"/>
          <p:nvPr/>
        </p:nvSpPr>
        <p:spPr>
          <a:xfrm>
            <a:off x="613800" y="514099"/>
            <a:ext cx="9916548" cy="98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b="1" dirty="0">
                <a:solidFill>
                  <a:srgbClr val="141F38"/>
                </a:solidFill>
                <a:latin typeface="+mj-lt"/>
                <a:ea typeface="Helvetica Neue"/>
                <a:cs typeface="Helvetica Neue"/>
                <a:sym typeface="Helvetica Neue"/>
              </a:rPr>
              <a:t>Research Proposal</a:t>
            </a:r>
            <a:endParaRPr sz="4400" b="1" dirty="0">
              <a:solidFill>
                <a:srgbClr val="141F38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52"/>
          <p:cNvSpPr txBox="1">
            <a:spLocks noGrp="1"/>
          </p:cNvSpPr>
          <p:nvPr>
            <p:ph type="subTitle" idx="1"/>
          </p:nvPr>
        </p:nvSpPr>
        <p:spPr>
          <a:xfrm>
            <a:off x="838200" y="1403392"/>
            <a:ext cx="10515600" cy="480011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Understand the impact of “the new way” on </a:t>
            </a:r>
            <a:r>
              <a:rPr lang="en" sz="2400" b="1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parents and babies up to the the time when the baby is ~15 months old</a:t>
            </a:r>
          </a:p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-US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Ask birthing parents, families, clinicians, and hospital administrators 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what it would take to do “the new way” well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 at a diverse range of hospitals in Massachusetts and what doing it well would look like to them</a:t>
            </a:r>
          </a:p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-US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Create &amp; pilot test a 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best practices toolkit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for birthing hospitals to implement “the new way”</a:t>
            </a:r>
            <a:endParaRPr sz="2400" dirty="0">
              <a:solidFill>
                <a:schemeClr val="tx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296315" indent="0" algn="l">
              <a:lnSpc>
                <a:spcPct val="115000"/>
              </a:lnSpc>
              <a:buClr>
                <a:srgbClr val="566A7A"/>
              </a:buClr>
              <a:buSzPts val="1900"/>
            </a:pPr>
            <a:endParaRPr sz="2400" dirty="0">
              <a:solidFill>
                <a:schemeClr val="tx1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Google Shape;103;p19">
            <a:extLst>
              <a:ext uri="{FF2B5EF4-FFF2-40B4-BE49-F238E27FC236}">
                <a16:creationId xmlns:a16="http://schemas.microsoft.com/office/drawing/2014/main" id="{D86E32F6-2568-57C0-B3CB-5F9DC94DF2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7269"/>
          <a:stretch/>
        </p:blipFill>
        <p:spPr>
          <a:xfrm>
            <a:off x="-1" y="-1"/>
            <a:ext cx="54864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DAFA915-DE74-2CF3-DC96-F6A5F96B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7" y="6180087"/>
            <a:ext cx="1353886" cy="5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/>
        </p:nvSpPr>
        <p:spPr>
          <a:xfrm>
            <a:off x="613800" y="211033"/>
            <a:ext cx="4718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900" b="1">
                <a:solidFill>
                  <a:srgbClr val="0053FB"/>
                </a:solidFill>
                <a:latin typeface="+mj-lt"/>
                <a:ea typeface="Helvetica Neue"/>
                <a:cs typeface="Helvetica Neue"/>
                <a:sym typeface="Helvetica Neue"/>
              </a:rPr>
              <a:t>BACKGROUND</a:t>
            </a:r>
            <a:endParaRPr sz="1900" b="1">
              <a:solidFill>
                <a:srgbClr val="0053FB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613800" y="514100"/>
            <a:ext cx="115782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b="1" dirty="0">
                <a:solidFill>
                  <a:srgbClr val="141F38"/>
                </a:solidFill>
                <a:latin typeface="+mj-lt"/>
                <a:ea typeface="Helvetica Neue"/>
                <a:cs typeface="Helvetica Neue"/>
                <a:sym typeface="Helvetica Neue"/>
              </a:rPr>
              <a:t>Why Change Mandated Reporting Laws?</a:t>
            </a:r>
            <a:endParaRPr sz="4400" b="1" dirty="0">
              <a:solidFill>
                <a:srgbClr val="141F38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1"/>
          </p:nvPr>
        </p:nvSpPr>
        <p:spPr>
          <a:xfrm>
            <a:off x="838200" y="1532555"/>
            <a:ext cx="10915650" cy="526977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7500" lnSpcReduction="20000"/>
          </a:bodyPr>
          <a:lstStyle/>
          <a:p>
            <a:pPr marL="143930" indent="0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</a:pPr>
            <a:r>
              <a:rPr lang="en" sz="40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These laws can:</a:t>
            </a:r>
          </a:p>
          <a:p>
            <a:pPr marL="1066785" lvl="1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31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Increase parental anxiety, fear &amp; stigma</a:t>
            </a:r>
          </a:p>
          <a:p>
            <a:pPr marL="1066785" lvl="1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31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Decrease parental engagement in prenatal &amp; postpartum care for substance use</a:t>
            </a:r>
            <a:endParaRPr sz="3100" dirty="0">
              <a:solidFill>
                <a:schemeClr val="tx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1066785" lvl="1" indent="-465655" algn="l">
              <a:lnSpc>
                <a:spcPct val="115000"/>
              </a:lnSpc>
              <a:spcBef>
                <a:spcPts val="1333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31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Increase </a:t>
            </a:r>
            <a:r>
              <a:rPr lang="en-US" sz="31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risk of relapsed substance use &amp; opioid overdose for parents</a:t>
            </a:r>
          </a:p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31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The laws don’t change risk of withdrawal symptoms for the baby</a:t>
            </a:r>
          </a:p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31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Black &amp; Latino/a/e families experience more family disruption from DCF involvement than white families</a:t>
            </a:r>
          </a:p>
          <a:p>
            <a:pPr marL="1523985" lvl="2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6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Wingdings" pitchFamily="2" charset="2"/>
              </a:rPr>
              <a:t>In MA, Black &amp; Latino/a/e children are 2x more likely than white children to have a DCF report filed, to have an open DCF case, and to be in DCF custody</a:t>
            </a:r>
          </a:p>
        </p:txBody>
      </p:sp>
      <p:pic>
        <p:nvPicPr>
          <p:cNvPr id="4" name="Google Shape;103;p19">
            <a:extLst>
              <a:ext uri="{FF2B5EF4-FFF2-40B4-BE49-F238E27FC236}">
                <a16:creationId xmlns:a16="http://schemas.microsoft.com/office/drawing/2014/main" id="{FA153D7D-2A15-2FA3-59B0-3E55F8612D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7269"/>
          <a:stretch/>
        </p:blipFill>
        <p:spPr>
          <a:xfrm>
            <a:off x="-1" y="-1"/>
            <a:ext cx="54864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2ED42A7-52AC-2ED7-9740-A5D811B6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7" y="6180087"/>
            <a:ext cx="1353886" cy="5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2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>
          <a:extLst>
            <a:ext uri="{FF2B5EF4-FFF2-40B4-BE49-F238E27FC236}">
              <a16:creationId xmlns:a16="http://schemas.microsoft.com/office/drawing/2014/main" id="{9ED17D9D-9EAB-6BA0-EA5C-C36158EB7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>
            <a:extLst>
              <a:ext uri="{FF2B5EF4-FFF2-40B4-BE49-F238E27FC236}">
                <a16:creationId xmlns:a16="http://schemas.microsoft.com/office/drawing/2014/main" id="{64E32669-8705-CBAA-8E3C-93E0D66530E1}"/>
              </a:ext>
            </a:extLst>
          </p:cNvPr>
          <p:cNvSpPr txBox="1"/>
          <p:nvPr/>
        </p:nvSpPr>
        <p:spPr>
          <a:xfrm>
            <a:off x="613800" y="211033"/>
            <a:ext cx="4718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900" b="1" dirty="0">
                <a:solidFill>
                  <a:srgbClr val="0053FB"/>
                </a:solidFill>
                <a:latin typeface="+mj-lt"/>
                <a:ea typeface="Helvetica Neue"/>
                <a:cs typeface="Helvetica Neue"/>
                <a:sym typeface="Helvetica Neue"/>
              </a:rPr>
              <a:t>FEEDBACK</a:t>
            </a:r>
            <a:endParaRPr sz="1900" b="1" dirty="0">
              <a:solidFill>
                <a:srgbClr val="0053FB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29">
            <a:extLst>
              <a:ext uri="{FF2B5EF4-FFF2-40B4-BE49-F238E27FC236}">
                <a16:creationId xmlns:a16="http://schemas.microsoft.com/office/drawing/2014/main" id="{D03BCEAF-B717-F446-AC9D-324795D8EE43}"/>
              </a:ext>
            </a:extLst>
          </p:cNvPr>
          <p:cNvSpPr txBox="1"/>
          <p:nvPr/>
        </p:nvSpPr>
        <p:spPr>
          <a:xfrm>
            <a:off x="613800" y="514100"/>
            <a:ext cx="109764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b="1" dirty="0">
                <a:solidFill>
                  <a:srgbClr val="141F38"/>
                </a:solidFill>
                <a:latin typeface="+mj-lt"/>
                <a:ea typeface="Helvetica Neue"/>
                <a:cs typeface="Helvetica Neue"/>
                <a:sym typeface="Helvetica Neue"/>
              </a:rPr>
              <a:t>Questions for the Group</a:t>
            </a:r>
            <a:endParaRPr sz="4400" b="1" dirty="0">
              <a:solidFill>
                <a:srgbClr val="141F38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29">
            <a:extLst>
              <a:ext uri="{FF2B5EF4-FFF2-40B4-BE49-F238E27FC236}">
                <a16:creationId xmlns:a16="http://schemas.microsoft.com/office/drawing/2014/main" id="{63E06A96-8AC4-3270-1E54-91E4CC4864F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200" y="1403400"/>
            <a:ext cx="10323200" cy="518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What would you most like to learn from this research?</a:t>
            </a:r>
          </a:p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What would meaningful inclusion of community members in the </a:t>
            </a:r>
            <a:r>
              <a:rPr lang="e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rPr>
              <a:t>research team </a:t>
            </a: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look like to you? (Any tips on how to find people who may be interested in joining the team?)</a:t>
            </a:r>
          </a:p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Any recommendations for how to ask for input on the grant proposal in advance of being able to pay people for their time?</a:t>
            </a:r>
          </a:p>
          <a:p>
            <a:pPr marL="609585" indent="-465655" algn="l">
              <a:lnSpc>
                <a:spcPct val="115000"/>
              </a:lnSpc>
              <a:spcBef>
                <a:spcPts val="1600"/>
              </a:spcBef>
              <a:buClr>
                <a:srgbClr val="566A7A"/>
              </a:buClr>
              <a:buSzPts val="1900"/>
              <a:buFont typeface="Helvetica Neue"/>
              <a:buChar char="●"/>
            </a:pPr>
            <a:r>
              <a:rPr lang="en" sz="2400" dirty="0">
                <a:solidFill>
                  <a:schemeClr val="tx1"/>
                </a:solidFill>
                <a:latin typeface="+mj-lt"/>
                <a:ea typeface="Helvetica Neue"/>
                <a:cs typeface="Helvetica Neue"/>
                <a:sym typeface="Helvetica Neue"/>
              </a:rPr>
              <a:t>Any other feedback?</a:t>
            </a:r>
            <a:endParaRPr sz="2400" dirty="0">
              <a:solidFill>
                <a:schemeClr val="tx1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Google Shape;103;p19">
            <a:extLst>
              <a:ext uri="{FF2B5EF4-FFF2-40B4-BE49-F238E27FC236}">
                <a16:creationId xmlns:a16="http://schemas.microsoft.com/office/drawing/2014/main" id="{F8856169-19CF-1CCE-1040-9312131D97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7269"/>
          <a:stretch/>
        </p:blipFill>
        <p:spPr>
          <a:xfrm>
            <a:off x="-1" y="-1"/>
            <a:ext cx="54864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5B1933-9072-E69B-267B-AEBDB85E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7" y="6180087"/>
            <a:ext cx="1353886" cy="5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183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006766F9DB24C915345DC86C3C089" ma:contentTypeVersion="16" ma:contentTypeDescription="Create a new document." ma:contentTypeScope="" ma:versionID="6052308d5722437c9f261bd852011805">
  <xsd:schema xmlns:xsd="http://www.w3.org/2001/XMLSchema" xmlns:xs="http://www.w3.org/2001/XMLSchema" xmlns:p="http://schemas.microsoft.com/office/2006/metadata/properties" xmlns:ns3="826c2d0c-25f1-4ada-9945-2af3c7630b03" xmlns:ns4="2e7e66dc-4535-4d08-8c7f-4f02b8c9b4fd" targetNamespace="http://schemas.microsoft.com/office/2006/metadata/properties" ma:root="true" ma:fieldsID="8954de45d0772ed359560e239beb0778" ns3:_="" ns4:_="">
    <xsd:import namespace="826c2d0c-25f1-4ada-9945-2af3c7630b03"/>
    <xsd:import namespace="2e7e66dc-4535-4d08-8c7f-4f02b8c9b4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SearchProperties" minOccurs="0"/>
                <xsd:element ref="ns3:MediaServiceSystem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c2d0c-25f1-4ada-9945-2af3c763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e66dc-4535-4d08-8c7f-4f02b8c9b4f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6c2d0c-25f1-4ada-9945-2af3c7630b03" xsi:nil="true"/>
  </documentManagement>
</p:properties>
</file>

<file path=customXml/itemProps1.xml><?xml version="1.0" encoding="utf-8"?>
<ds:datastoreItem xmlns:ds="http://schemas.openxmlformats.org/officeDocument/2006/customXml" ds:itemID="{3B5AB81B-DD5B-4FF8-9D52-F2FCEF323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D52D05-7A8C-40D2-95CC-6615B4168167}">
  <ds:schemaRefs>
    <ds:schemaRef ds:uri="2e7e66dc-4535-4d08-8c7f-4f02b8c9b4fd"/>
    <ds:schemaRef ds:uri="826c2d0c-25f1-4ada-9945-2af3c7630b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354F12-51F5-4656-A053-B7C9B72424E3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826c2d0c-25f1-4ada-9945-2af3c7630b03"/>
    <ds:schemaRef ds:uri="http://purl.org/dc/terms/"/>
    <ds:schemaRef ds:uri="http://purl.org/dc/dcmitype/"/>
    <ds:schemaRef ds:uri="http://purl.org/dc/elements/1.1/"/>
    <ds:schemaRef ds:uri="2e7e66dc-4535-4d08-8c7f-4f02b8c9b4fd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7ff12a0c-2791-49e2-8d6b-96e5d775c32f}" enabled="0" method="" siteId="{7ff12a0c-2791-49e2-8d6b-96e5d775c32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562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Helvetica Neue</vt:lpstr>
      <vt:lpstr>Arial</vt:lpstr>
      <vt:lpstr>Calibri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Old way: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Rohan Khazanchi</dc:creator>
  <cp:lastModifiedBy>Heredia-Perez, Daneiris</cp:lastModifiedBy>
  <cp:revision>11</cp:revision>
  <dcterms:modified xsi:type="dcterms:W3CDTF">2025-07-08T16:30:33Z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0x010100330006766F9DB24C915345DC86C3C089</vt:lpwstr>
  </property>
</Properties>
</file>