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4"/>
  </p:notesMasterIdLst>
  <p:sldIdLst>
    <p:sldId id="256" r:id="rId2"/>
    <p:sldId id="258" r:id="rId3"/>
    <p:sldId id="271" r:id="rId4"/>
    <p:sldId id="272" r:id="rId5"/>
    <p:sldId id="259" r:id="rId6"/>
    <p:sldId id="268" r:id="rId7"/>
    <p:sldId id="269" r:id="rId8"/>
    <p:sldId id="263" r:id="rId9"/>
    <p:sldId id="261" r:id="rId10"/>
    <p:sldId id="264" r:id="rId11"/>
    <p:sldId id="273" r:id="rId12"/>
    <p:sldId id="27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77086" autoAdjust="0"/>
  </p:normalViewPr>
  <p:slideViewPr>
    <p:cSldViewPr snapToGrid="0">
      <p:cViewPr varScale="1">
        <p:scale>
          <a:sx n="85" d="100"/>
          <a:sy n="85" d="100"/>
        </p:scale>
        <p:origin x="15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AD9245-B289-4588-B26C-2E8E035B17A4}" type="doc">
      <dgm:prSet loTypeId="urn:microsoft.com/office/officeart/2005/8/layout/cycle3" loCatId="cycle" qsTypeId="urn:microsoft.com/office/officeart/2005/8/quickstyle/simple1" qsCatId="simple" csTypeId="urn:microsoft.com/office/officeart/2005/8/colors/colorful4" csCatId="colorful" phldr="1"/>
      <dgm:spPr/>
      <dgm:t>
        <a:bodyPr/>
        <a:lstStyle/>
        <a:p>
          <a:endParaRPr lang="en-US"/>
        </a:p>
      </dgm:t>
    </dgm:pt>
    <dgm:pt modelId="{CF3F17D5-9B4E-4D70-8C3E-79D200DB767C}">
      <dgm:prSet phldrT="[Text]"/>
      <dgm:spPr/>
      <dgm:t>
        <a:bodyPr/>
        <a:lstStyle/>
        <a:p>
          <a:r>
            <a:rPr lang="en-US" dirty="0"/>
            <a:t>Engaging</a:t>
          </a:r>
        </a:p>
      </dgm:t>
    </dgm:pt>
    <dgm:pt modelId="{293D15E8-0E3C-46D8-8CAE-4A60929FC516}" type="parTrans" cxnId="{2FFD1D27-2D4D-4398-AC10-6891CE0F0FD6}">
      <dgm:prSet/>
      <dgm:spPr/>
      <dgm:t>
        <a:bodyPr/>
        <a:lstStyle/>
        <a:p>
          <a:endParaRPr lang="en-US"/>
        </a:p>
      </dgm:t>
    </dgm:pt>
    <dgm:pt modelId="{687E7686-CDFB-4967-963B-F61D4C80187D}" type="sibTrans" cxnId="{2FFD1D27-2D4D-4398-AC10-6891CE0F0FD6}">
      <dgm:prSet/>
      <dgm:spPr/>
      <dgm:t>
        <a:bodyPr/>
        <a:lstStyle/>
        <a:p>
          <a:endParaRPr lang="en-US"/>
        </a:p>
      </dgm:t>
    </dgm:pt>
    <dgm:pt modelId="{76510589-1FDA-4D9B-8008-10899066F650}">
      <dgm:prSet phldrT="[Text]"/>
      <dgm:spPr/>
      <dgm:t>
        <a:bodyPr/>
        <a:lstStyle/>
        <a:p>
          <a:r>
            <a:rPr lang="en-US" dirty="0"/>
            <a:t>Empathizing</a:t>
          </a:r>
        </a:p>
      </dgm:t>
    </dgm:pt>
    <dgm:pt modelId="{2EA18D8D-3035-4285-82A0-B3EBCA113DB2}" type="parTrans" cxnId="{A6D15A9C-3E53-4FC4-96FB-042331B6AC70}">
      <dgm:prSet/>
      <dgm:spPr/>
      <dgm:t>
        <a:bodyPr/>
        <a:lstStyle/>
        <a:p>
          <a:endParaRPr lang="en-US"/>
        </a:p>
      </dgm:t>
    </dgm:pt>
    <dgm:pt modelId="{44AA0FAC-1E23-4BE0-98FD-FE84494FFF97}" type="sibTrans" cxnId="{A6D15A9C-3E53-4FC4-96FB-042331B6AC70}">
      <dgm:prSet/>
      <dgm:spPr/>
      <dgm:t>
        <a:bodyPr/>
        <a:lstStyle/>
        <a:p>
          <a:endParaRPr lang="en-US"/>
        </a:p>
      </dgm:t>
    </dgm:pt>
    <dgm:pt modelId="{85C6DC6D-0692-4611-B563-31E3F1EF3573}">
      <dgm:prSet phldrT="[Text]"/>
      <dgm:spPr/>
      <dgm:t>
        <a:bodyPr/>
        <a:lstStyle/>
        <a:p>
          <a:r>
            <a:rPr lang="en-US" dirty="0"/>
            <a:t>Supporting</a:t>
          </a:r>
        </a:p>
      </dgm:t>
    </dgm:pt>
    <dgm:pt modelId="{6A94F2D0-7646-402D-A178-2E4ADE9F9161}" type="parTrans" cxnId="{BA00B747-1B90-4C40-8F8D-C0E46BE161C9}">
      <dgm:prSet/>
      <dgm:spPr/>
      <dgm:t>
        <a:bodyPr/>
        <a:lstStyle/>
        <a:p>
          <a:endParaRPr lang="en-US"/>
        </a:p>
      </dgm:t>
    </dgm:pt>
    <dgm:pt modelId="{AD346088-A134-4EF7-BDCC-47C94B844D49}" type="sibTrans" cxnId="{BA00B747-1B90-4C40-8F8D-C0E46BE161C9}">
      <dgm:prSet/>
      <dgm:spPr/>
      <dgm:t>
        <a:bodyPr/>
        <a:lstStyle/>
        <a:p>
          <a:endParaRPr lang="en-US"/>
        </a:p>
      </dgm:t>
    </dgm:pt>
    <dgm:pt modelId="{500FB9A0-610A-4936-972C-5A6604C87D41}">
      <dgm:prSet phldrT="[Text]"/>
      <dgm:spPr/>
      <dgm:t>
        <a:bodyPr/>
        <a:lstStyle/>
        <a:p>
          <a:r>
            <a:rPr lang="en-US" dirty="0"/>
            <a:t>Summarizing and action planning</a:t>
          </a:r>
        </a:p>
      </dgm:t>
    </dgm:pt>
    <dgm:pt modelId="{C5604F87-B3F5-4AF6-8674-4A8679B6484F}" type="parTrans" cxnId="{E24E3BB1-18B7-479A-87E0-3692270D40D3}">
      <dgm:prSet/>
      <dgm:spPr/>
      <dgm:t>
        <a:bodyPr/>
        <a:lstStyle/>
        <a:p>
          <a:endParaRPr lang="en-US"/>
        </a:p>
      </dgm:t>
    </dgm:pt>
    <dgm:pt modelId="{EDBCBA4B-944E-4896-9DC6-0D5210B4F56F}" type="sibTrans" cxnId="{E24E3BB1-18B7-479A-87E0-3692270D40D3}">
      <dgm:prSet/>
      <dgm:spPr/>
      <dgm:t>
        <a:bodyPr/>
        <a:lstStyle/>
        <a:p>
          <a:endParaRPr lang="en-US"/>
        </a:p>
      </dgm:t>
    </dgm:pt>
    <dgm:pt modelId="{06925258-4DA2-4706-8CE9-B173497CC8A8}">
      <dgm:prSet phldrT="[Text]"/>
      <dgm:spPr/>
      <dgm:t>
        <a:bodyPr/>
        <a:lstStyle/>
        <a:p>
          <a:r>
            <a:rPr lang="en-US" dirty="0"/>
            <a:t>Collaboration with the team</a:t>
          </a:r>
        </a:p>
      </dgm:t>
    </dgm:pt>
    <dgm:pt modelId="{B069E529-E3BC-4897-A8DD-5C9DE183159C}" type="parTrans" cxnId="{A3F15669-C9FE-4B05-B2ED-813979AEC226}">
      <dgm:prSet/>
      <dgm:spPr/>
      <dgm:t>
        <a:bodyPr/>
        <a:lstStyle/>
        <a:p>
          <a:endParaRPr lang="en-US"/>
        </a:p>
      </dgm:t>
    </dgm:pt>
    <dgm:pt modelId="{F3881026-71FD-4307-A22B-20763398237B}" type="sibTrans" cxnId="{A3F15669-C9FE-4B05-B2ED-813979AEC226}">
      <dgm:prSet/>
      <dgm:spPr/>
      <dgm:t>
        <a:bodyPr/>
        <a:lstStyle/>
        <a:p>
          <a:endParaRPr lang="en-US"/>
        </a:p>
      </dgm:t>
    </dgm:pt>
    <dgm:pt modelId="{2DD2E133-1D74-4F04-A463-2A052F6C96BF}" type="pres">
      <dgm:prSet presAssocID="{9CAD9245-B289-4588-B26C-2E8E035B17A4}" presName="Name0" presStyleCnt="0">
        <dgm:presLayoutVars>
          <dgm:dir/>
          <dgm:resizeHandles val="exact"/>
        </dgm:presLayoutVars>
      </dgm:prSet>
      <dgm:spPr/>
    </dgm:pt>
    <dgm:pt modelId="{CF4E8725-5FDD-49BD-B6C2-FAC68ECE4BB4}" type="pres">
      <dgm:prSet presAssocID="{9CAD9245-B289-4588-B26C-2E8E035B17A4}" presName="cycle" presStyleCnt="0"/>
      <dgm:spPr/>
    </dgm:pt>
    <dgm:pt modelId="{36F1E5A2-13DA-4FEB-8435-2E9F663B8C31}" type="pres">
      <dgm:prSet presAssocID="{CF3F17D5-9B4E-4D70-8C3E-79D200DB767C}" presName="nodeFirstNode" presStyleLbl="node1" presStyleIdx="0" presStyleCnt="5">
        <dgm:presLayoutVars>
          <dgm:bulletEnabled val="1"/>
        </dgm:presLayoutVars>
      </dgm:prSet>
      <dgm:spPr/>
    </dgm:pt>
    <dgm:pt modelId="{2DF3844C-A3AB-4071-8443-4F9D0C267FD7}" type="pres">
      <dgm:prSet presAssocID="{687E7686-CDFB-4967-963B-F61D4C80187D}" presName="sibTransFirstNode" presStyleLbl="bgShp" presStyleIdx="0" presStyleCnt="1"/>
      <dgm:spPr/>
    </dgm:pt>
    <dgm:pt modelId="{9FE3F4AD-BD24-4E6E-B0C1-C585B107FAB9}" type="pres">
      <dgm:prSet presAssocID="{76510589-1FDA-4D9B-8008-10899066F650}" presName="nodeFollowingNodes" presStyleLbl="node1" presStyleIdx="1" presStyleCnt="5">
        <dgm:presLayoutVars>
          <dgm:bulletEnabled val="1"/>
        </dgm:presLayoutVars>
      </dgm:prSet>
      <dgm:spPr/>
    </dgm:pt>
    <dgm:pt modelId="{4EC2DDD5-CE4B-464B-8345-A34E0EC4EF4A}" type="pres">
      <dgm:prSet presAssocID="{85C6DC6D-0692-4611-B563-31E3F1EF3573}" presName="nodeFollowingNodes" presStyleLbl="node1" presStyleIdx="2" presStyleCnt="5">
        <dgm:presLayoutVars>
          <dgm:bulletEnabled val="1"/>
        </dgm:presLayoutVars>
      </dgm:prSet>
      <dgm:spPr/>
    </dgm:pt>
    <dgm:pt modelId="{36B3F68D-3C55-4415-A4C1-81DD36071457}" type="pres">
      <dgm:prSet presAssocID="{500FB9A0-610A-4936-972C-5A6604C87D41}" presName="nodeFollowingNodes" presStyleLbl="node1" presStyleIdx="3" presStyleCnt="5">
        <dgm:presLayoutVars>
          <dgm:bulletEnabled val="1"/>
        </dgm:presLayoutVars>
      </dgm:prSet>
      <dgm:spPr/>
    </dgm:pt>
    <dgm:pt modelId="{4634CA64-79B5-4107-AF4A-94F402E7A171}" type="pres">
      <dgm:prSet presAssocID="{06925258-4DA2-4706-8CE9-B173497CC8A8}" presName="nodeFollowingNodes" presStyleLbl="node1" presStyleIdx="4" presStyleCnt="5">
        <dgm:presLayoutVars>
          <dgm:bulletEnabled val="1"/>
        </dgm:presLayoutVars>
      </dgm:prSet>
      <dgm:spPr/>
    </dgm:pt>
  </dgm:ptLst>
  <dgm:cxnLst>
    <dgm:cxn modelId="{2FFD1D27-2D4D-4398-AC10-6891CE0F0FD6}" srcId="{9CAD9245-B289-4588-B26C-2E8E035B17A4}" destId="{CF3F17D5-9B4E-4D70-8C3E-79D200DB767C}" srcOrd="0" destOrd="0" parTransId="{293D15E8-0E3C-46D8-8CAE-4A60929FC516}" sibTransId="{687E7686-CDFB-4967-963B-F61D4C80187D}"/>
    <dgm:cxn modelId="{61D9D737-E5BD-41AB-92FE-1645BEA66889}" type="presOf" srcId="{687E7686-CDFB-4967-963B-F61D4C80187D}" destId="{2DF3844C-A3AB-4071-8443-4F9D0C267FD7}" srcOrd="0" destOrd="0" presId="urn:microsoft.com/office/officeart/2005/8/layout/cycle3"/>
    <dgm:cxn modelId="{14782163-785A-49F3-B230-92CE57677B15}" type="presOf" srcId="{76510589-1FDA-4D9B-8008-10899066F650}" destId="{9FE3F4AD-BD24-4E6E-B0C1-C585B107FAB9}" srcOrd="0" destOrd="0" presId="urn:microsoft.com/office/officeart/2005/8/layout/cycle3"/>
    <dgm:cxn modelId="{58663766-B134-4171-BC1B-DEFBCA9060C8}" type="presOf" srcId="{06925258-4DA2-4706-8CE9-B173497CC8A8}" destId="{4634CA64-79B5-4107-AF4A-94F402E7A171}" srcOrd="0" destOrd="0" presId="urn:microsoft.com/office/officeart/2005/8/layout/cycle3"/>
    <dgm:cxn modelId="{BA00B747-1B90-4C40-8F8D-C0E46BE161C9}" srcId="{9CAD9245-B289-4588-B26C-2E8E035B17A4}" destId="{85C6DC6D-0692-4611-B563-31E3F1EF3573}" srcOrd="2" destOrd="0" parTransId="{6A94F2D0-7646-402D-A178-2E4ADE9F9161}" sibTransId="{AD346088-A134-4EF7-BDCC-47C94B844D49}"/>
    <dgm:cxn modelId="{A3F15669-C9FE-4B05-B2ED-813979AEC226}" srcId="{9CAD9245-B289-4588-B26C-2E8E035B17A4}" destId="{06925258-4DA2-4706-8CE9-B173497CC8A8}" srcOrd="4" destOrd="0" parTransId="{B069E529-E3BC-4897-A8DD-5C9DE183159C}" sibTransId="{F3881026-71FD-4307-A22B-20763398237B}"/>
    <dgm:cxn modelId="{A6D15A9C-3E53-4FC4-96FB-042331B6AC70}" srcId="{9CAD9245-B289-4588-B26C-2E8E035B17A4}" destId="{76510589-1FDA-4D9B-8008-10899066F650}" srcOrd="1" destOrd="0" parTransId="{2EA18D8D-3035-4285-82A0-B3EBCA113DB2}" sibTransId="{44AA0FAC-1E23-4BE0-98FD-FE84494FFF97}"/>
    <dgm:cxn modelId="{60C02BA0-F4C2-4071-B258-4B11A7F3D1D1}" type="presOf" srcId="{85C6DC6D-0692-4611-B563-31E3F1EF3573}" destId="{4EC2DDD5-CE4B-464B-8345-A34E0EC4EF4A}" srcOrd="0" destOrd="0" presId="urn:microsoft.com/office/officeart/2005/8/layout/cycle3"/>
    <dgm:cxn modelId="{E24E3BB1-18B7-479A-87E0-3692270D40D3}" srcId="{9CAD9245-B289-4588-B26C-2E8E035B17A4}" destId="{500FB9A0-610A-4936-972C-5A6604C87D41}" srcOrd="3" destOrd="0" parTransId="{C5604F87-B3F5-4AF6-8674-4A8679B6484F}" sibTransId="{EDBCBA4B-944E-4896-9DC6-0D5210B4F56F}"/>
    <dgm:cxn modelId="{8180E3B5-85BE-4DDC-B411-69E910ABD17B}" type="presOf" srcId="{500FB9A0-610A-4936-972C-5A6604C87D41}" destId="{36B3F68D-3C55-4415-A4C1-81DD36071457}" srcOrd="0" destOrd="0" presId="urn:microsoft.com/office/officeart/2005/8/layout/cycle3"/>
    <dgm:cxn modelId="{B0D254B7-8FCD-4CB4-9708-377598A326AF}" type="presOf" srcId="{CF3F17D5-9B4E-4D70-8C3E-79D200DB767C}" destId="{36F1E5A2-13DA-4FEB-8435-2E9F663B8C31}" srcOrd="0" destOrd="0" presId="urn:microsoft.com/office/officeart/2005/8/layout/cycle3"/>
    <dgm:cxn modelId="{73B3D6D2-527B-432F-860F-0367F815C9BD}" type="presOf" srcId="{9CAD9245-B289-4588-B26C-2E8E035B17A4}" destId="{2DD2E133-1D74-4F04-A463-2A052F6C96BF}" srcOrd="0" destOrd="0" presId="urn:microsoft.com/office/officeart/2005/8/layout/cycle3"/>
    <dgm:cxn modelId="{3D7B527F-557A-42B0-9D69-F7CA432C0E32}" type="presParOf" srcId="{2DD2E133-1D74-4F04-A463-2A052F6C96BF}" destId="{CF4E8725-5FDD-49BD-B6C2-FAC68ECE4BB4}" srcOrd="0" destOrd="0" presId="urn:microsoft.com/office/officeart/2005/8/layout/cycle3"/>
    <dgm:cxn modelId="{33A91750-CCC6-4C32-981A-3A8222AD0267}" type="presParOf" srcId="{CF4E8725-5FDD-49BD-B6C2-FAC68ECE4BB4}" destId="{36F1E5A2-13DA-4FEB-8435-2E9F663B8C31}" srcOrd="0" destOrd="0" presId="urn:microsoft.com/office/officeart/2005/8/layout/cycle3"/>
    <dgm:cxn modelId="{8C4D78AD-4270-4D10-9F37-F98DC1E25CEA}" type="presParOf" srcId="{CF4E8725-5FDD-49BD-B6C2-FAC68ECE4BB4}" destId="{2DF3844C-A3AB-4071-8443-4F9D0C267FD7}" srcOrd="1" destOrd="0" presId="urn:microsoft.com/office/officeart/2005/8/layout/cycle3"/>
    <dgm:cxn modelId="{7DEFC145-58C0-4AE2-96E1-8A9D3AD43891}" type="presParOf" srcId="{CF4E8725-5FDD-49BD-B6C2-FAC68ECE4BB4}" destId="{9FE3F4AD-BD24-4E6E-B0C1-C585B107FAB9}" srcOrd="2" destOrd="0" presId="urn:microsoft.com/office/officeart/2005/8/layout/cycle3"/>
    <dgm:cxn modelId="{4254BAC9-8ED7-44D5-BF95-FCC647B1B639}" type="presParOf" srcId="{CF4E8725-5FDD-49BD-B6C2-FAC68ECE4BB4}" destId="{4EC2DDD5-CE4B-464B-8345-A34E0EC4EF4A}" srcOrd="3" destOrd="0" presId="urn:microsoft.com/office/officeart/2005/8/layout/cycle3"/>
    <dgm:cxn modelId="{55AD3944-7CED-40EC-8865-56A1B31F8849}" type="presParOf" srcId="{CF4E8725-5FDD-49BD-B6C2-FAC68ECE4BB4}" destId="{36B3F68D-3C55-4415-A4C1-81DD36071457}" srcOrd="4" destOrd="0" presId="urn:microsoft.com/office/officeart/2005/8/layout/cycle3"/>
    <dgm:cxn modelId="{47E3325A-8822-4E78-8BB8-4212BD899673}" type="presParOf" srcId="{CF4E8725-5FDD-49BD-B6C2-FAC68ECE4BB4}" destId="{4634CA64-79B5-4107-AF4A-94F402E7A171}" srcOrd="5"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F3844C-A3AB-4071-8443-4F9D0C267FD7}">
      <dsp:nvSpPr>
        <dsp:cNvPr id="0" name=""/>
        <dsp:cNvSpPr/>
      </dsp:nvSpPr>
      <dsp:spPr>
        <a:xfrm>
          <a:off x="831739" y="-26674"/>
          <a:ext cx="4795377" cy="4795377"/>
        </a:xfrm>
        <a:prstGeom prst="circularArrow">
          <a:avLst>
            <a:gd name="adj1" fmla="val 5544"/>
            <a:gd name="adj2" fmla="val 330680"/>
            <a:gd name="adj3" fmla="val 13808444"/>
            <a:gd name="adj4" fmla="val 17366205"/>
            <a:gd name="adj5" fmla="val 5757"/>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F1E5A2-13DA-4FEB-8435-2E9F663B8C31}">
      <dsp:nvSpPr>
        <dsp:cNvPr id="0" name=""/>
        <dsp:cNvSpPr/>
      </dsp:nvSpPr>
      <dsp:spPr>
        <a:xfrm>
          <a:off x="2122466" y="1594"/>
          <a:ext cx="2213924" cy="110696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Engaging</a:t>
          </a:r>
        </a:p>
      </dsp:txBody>
      <dsp:txXfrm>
        <a:off x="2176503" y="55631"/>
        <a:ext cx="2105850" cy="998888"/>
      </dsp:txXfrm>
    </dsp:sp>
    <dsp:sp modelId="{9FE3F4AD-BD24-4E6E-B0C1-C585B107FAB9}">
      <dsp:nvSpPr>
        <dsp:cNvPr id="0" name=""/>
        <dsp:cNvSpPr/>
      </dsp:nvSpPr>
      <dsp:spPr>
        <a:xfrm>
          <a:off x="4067316" y="1414611"/>
          <a:ext cx="2213924" cy="1106962"/>
        </a:xfrm>
        <a:prstGeom prst="roundRect">
          <a:avLst/>
        </a:prstGeom>
        <a:solidFill>
          <a:schemeClr val="accent4">
            <a:hueOff val="4931011"/>
            <a:satOff val="-3503"/>
            <a:lumOff val="-112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Empathizing</a:t>
          </a:r>
        </a:p>
      </dsp:txBody>
      <dsp:txXfrm>
        <a:off x="4121353" y="1468648"/>
        <a:ext cx="2105850" cy="998888"/>
      </dsp:txXfrm>
    </dsp:sp>
    <dsp:sp modelId="{4EC2DDD5-CE4B-464B-8345-A34E0EC4EF4A}">
      <dsp:nvSpPr>
        <dsp:cNvPr id="0" name=""/>
        <dsp:cNvSpPr/>
      </dsp:nvSpPr>
      <dsp:spPr>
        <a:xfrm>
          <a:off x="3324449" y="3700920"/>
          <a:ext cx="2213924" cy="1106962"/>
        </a:xfrm>
        <a:prstGeom prst="roundRect">
          <a:avLst/>
        </a:prstGeom>
        <a:solidFill>
          <a:schemeClr val="accent4">
            <a:hueOff val="9862022"/>
            <a:satOff val="-7005"/>
            <a:lumOff val="-225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Supporting</a:t>
          </a:r>
        </a:p>
      </dsp:txBody>
      <dsp:txXfrm>
        <a:off x="3378486" y="3754957"/>
        <a:ext cx="2105850" cy="998888"/>
      </dsp:txXfrm>
    </dsp:sp>
    <dsp:sp modelId="{36B3F68D-3C55-4415-A4C1-81DD36071457}">
      <dsp:nvSpPr>
        <dsp:cNvPr id="0" name=""/>
        <dsp:cNvSpPr/>
      </dsp:nvSpPr>
      <dsp:spPr>
        <a:xfrm>
          <a:off x="920482" y="3700920"/>
          <a:ext cx="2213924" cy="1106962"/>
        </a:xfrm>
        <a:prstGeom prst="roundRect">
          <a:avLst/>
        </a:prstGeom>
        <a:solidFill>
          <a:schemeClr val="accent4">
            <a:hueOff val="14793033"/>
            <a:satOff val="-10508"/>
            <a:lumOff val="-338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Summarizing and action planning</a:t>
          </a:r>
        </a:p>
      </dsp:txBody>
      <dsp:txXfrm>
        <a:off x="974519" y="3754957"/>
        <a:ext cx="2105850" cy="998888"/>
      </dsp:txXfrm>
    </dsp:sp>
    <dsp:sp modelId="{4634CA64-79B5-4107-AF4A-94F402E7A171}">
      <dsp:nvSpPr>
        <dsp:cNvPr id="0" name=""/>
        <dsp:cNvSpPr/>
      </dsp:nvSpPr>
      <dsp:spPr>
        <a:xfrm>
          <a:off x="177615" y="1414611"/>
          <a:ext cx="2213924" cy="1106962"/>
        </a:xfrm>
        <a:prstGeom prst="roundRect">
          <a:avLst/>
        </a:prstGeom>
        <a:solidFill>
          <a:schemeClr val="accent4">
            <a:hueOff val="19724044"/>
            <a:satOff val="-14010"/>
            <a:lumOff val="-450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Collaboration with the team</a:t>
          </a:r>
        </a:p>
      </dsp:txBody>
      <dsp:txXfrm>
        <a:off x="231652" y="1468648"/>
        <a:ext cx="2105850" cy="998888"/>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1CD01F-5488-4020-8E20-CACC302DEAFF}" type="datetimeFigureOut">
              <a:rPr lang="en-US" smtClean="0"/>
              <a:t>4/7/2021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65155E-4734-4988-A9AB-217F7FEC862F}" type="slidenum">
              <a:rPr lang="en-US" smtClean="0"/>
              <a:t>‹#›</a:t>
            </a:fld>
            <a:endParaRPr lang="en-US"/>
          </a:p>
        </p:txBody>
      </p:sp>
    </p:spTree>
    <p:extLst>
      <p:ext uri="{BB962C8B-B14F-4D97-AF65-F5344CB8AC3E}">
        <p14:creationId xmlns:p14="http://schemas.microsoft.com/office/powerpoint/2010/main" val="2069032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time_continue=1&amp;v=9rfmfsMMeEU&amp;feature=emb_logo"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where it started and what they found—how it helped!</a:t>
            </a:r>
          </a:p>
        </p:txBody>
      </p:sp>
      <p:sp>
        <p:nvSpPr>
          <p:cNvPr id="4" name="Slide Number Placeholder 3"/>
          <p:cNvSpPr>
            <a:spLocks noGrp="1"/>
          </p:cNvSpPr>
          <p:nvPr>
            <p:ph type="sldNum" sz="quarter" idx="5"/>
          </p:nvPr>
        </p:nvSpPr>
        <p:spPr/>
        <p:txBody>
          <a:bodyPr/>
          <a:lstStyle/>
          <a:p>
            <a:fld id="{0B65155E-4734-4988-A9AB-217F7FEC862F}" type="slidenum">
              <a:rPr lang="en-US" smtClean="0"/>
              <a:t>5</a:t>
            </a:fld>
            <a:endParaRPr lang="en-US"/>
          </a:p>
        </p:txBody>
      </p:sp>
    </p:spTree>
    <p:extLst>
      <p:ext uri="{BB962C8B-B14F-4D97-AF65-F5344CB8AC3E}">
        <p14:creationId xmlns:p14="http://schemas.microsoft.com/office/powerpoint/2010/main" val="2876220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Support autonomy and respect privacy</a:t>
            </a:r>
          </a:p>
          <a:p>
            <a:pPr lvl="1"/>
            <a:r>
              <a:rPr lang="en-US" dirty="0"/>
              <a:t>Health care professionals should approach social needs screening as a partnership, with a commitment to explicitly supporting patient autonomy and respecting patient privacy. Professionals should always ask permission to conduct the screening, explicitly state that patients are not required to participate, and give the option to decline to answer questions or stop the screening process at any time. </a:t>
            </a:r>
          </a:p>
          <a:p>
            <a:r>
              <a:rPr lang="en-US" b="1" dirty="0"/>
              <a:t>Provide a clear explanation for conducting the screening, how information will be used and options to follow up*</a:t>
            </a:r>
          </a:p>
          <a:p>
            <a:pPr lvl="1"/>
            <a:r>
              <a:rPr lang="en-US" dirty="0"/>
              <a:t>Setting clear expectations about the intent and outcome of social needs screening is an important element to creating trust and sharing power with patients. </a:t>
            </a:r>
          </a:p>
          <a:p>
            <a:r>
              <a:rPr lang="en-US" b="1" dirty="0"/>
              <a:t>Share power by asking about patient priorities*</a:t>
            </a:r>
          </a:p>
          <a:p>
            <a:pPr lvl="1"/>
            <a:r>
              <a:rPr lang="en-US" dirty="0"/>
              <a:t>Asking patients about their priorities for these needs demonstrates respect for their status as the “expert” on their own life and honors personal autonomy</a:t>
            </a:r>
          </a:p>
          <a:p>
            <a:r>
              <a:rPr lang="en-US" b="1" dirty="0"/>
              <a:t>Account for the stigma associated with experience social needs, as well as personal assumptions about the experience*</a:t>
            </a:r>
          </a:p>
          <a:p>
            <a:pPr lvl="1"/>
            <a:r>
              <a:rPr lang="en-US" dirty="0"/>
              <a:t>Many patients also shared experiences where disclosures about their social needs had created negative consequences, resulting in subsequent mistrust and hesitation to disclose. It is important for health professionals to approach discussions about social needs with an awareness of the tenderness of these topics</a:t>
            </a:r>
            <a:endParaRPr lang="en-US" b="1" dirty="0"/>
          </a:p>
          <a:p>
            <a:r>
              <a:rPr lang="en-US" b="1" dirty="0"/>
              <a:t>Ask about strengths, interests and assets*</a:t>
            </a:r>
          </a:p>
          <a:p>
            <a:pPr lvl="1"/>
            <a:r>
              <a:rPr lang="en-US" dirty="0"/>
              <a:t>Health professionals can convey respect, promote self-efficacy and empower patients by asking about their strengths, interests and assets. </a:t>
            </a:r>
            <a:endParaRPr lang="en-US" b="1" dirty="0"/>
          </a:p>
          <a:p>
            <a:endParaRPr lang="en-US" dirty="0"/>
          </a:p>
        </p:txBody>
      </p:sp>
      <p:sp>
        <p:nvSpPr>
          <p:cNvPr id="4" name="Slide Number Placeholder 3"/>
          <p:cNvSpPr>
            <a:spLocks noGrp="1"/>
          </p:cNvSpPr>
          <p:nvPr>
            <p:ph type="sldNum" sz="quarter" idx="5"/>
          </p:nvPr>
        </p:nvSpPr>
        <p:spPr/>
        <p:txBody>
          <a:bodyPr/>
          <a:lstStyle/>
          <a:p>
            <a:fld id="{0B65155E-4734-4988-A9AB-217F7FEC862F}" type="slidenum">
              <a:rPr lang="en-US" smtClean="0"/>
              <a:t>6</a:t>
            </a:fld>
            <a:endParaRPr lang="en-US"/>
          </a:p>
        </p:txBody>
      </p:sp>
    </p:spTree>
    <p:extLst>
      <p:ext uri="{BB962C8B-B14F-4D97-AF65-F5344CB8AC3E}">
        <p14:creationId xmlns:p14="http://schemas.microsoft.com/office/powerpoint/2010/main" val="3955026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Test Screening workflows with patients before standardizing approach.</a:t>
            </a:r>
          </a:p>
          <a:p>
            <a:pPr lvl="1"/>
            <a:r>
              <a:rPr lang="en-US" dirty="0"/>
              <a:t>A workflow that allows the patient to fill out the screening questionnaire, either via paper or tablet, followed by a brief dialogue with a care team member may be a strong compromise approach</a:t>
            </a:r>
          </a:p>
          <a:p>
            <a:r>
              <a:rPr lang="en-US" b="1" dirty="0"/>
              <a:t>Ensure that information disclosed by patients through social needs screening is shared with and acknowledged by all members of the care team</a:t>
            </a:r>
          </a:p>
          <a:p>
            <a:pPr lvl="1"/>
            <a:r>
              <a:rPr lang="en-US" dirty="0"/>
              <a:t>It is essential that health professionals respond with acknowledgment when patients have taken the time and the risk of sharing personal information. </a:t>
            </a:r>
          </a:p>
          <a:p>
            <a:pPr lvl="1"/>
            <a:r>
              <a:rPr lang="en-US" dirty="0"/>
              <a:t>Moreover, if one member of the care team has asked for information, that information should be effectively documented in the medical record, visible to all team members, and accounted for across interactions with all members of the team.</a:t>
            </a:r>
          </a:p>
          <a:p>
            <a:r>
              <a:rPr lang="en-US" b="1" dirty="0"/>
              <a:t>Select a care team member with sufficient time and empathy to connect with patients about social needs</a:t>
            </a:r>
          </a:p>
          <a:p>
            <a:pPr lvl="1"/>
            <a:r>
              <a:rPr lang="en-US" dirty="0"/>
              <a:t>Given the potentially distressing nature of discussing social needs, workflows should not rush patients and staff through social needs screening and follow up. Follow-up should be conducted by the same staff member for continuity and trust. </a:t>
            </a:r>
          </a:p>
          <a:p>
            <a:r>
              <a:rPr lang="en-US" dirty="0"/>
              <a:t>Minimize patient and staff distress and trauma</a:t>
            </a:r>
          </a:p>
          <a:p>
            <a:pPr lvl="1"/>
            <a:r>
              <a:rPr lang="en-US" dirty="0"/>
              <a:t>The potential for distress should be considered for both patients and staff. For patients, this includes drawing on the principles of transparency, empathy, trust, collaboration and autonomy support. For staff, a trauma-informed approach includes providing training on trauma and its physiological, emotional and behavioral effects, as well as support for self-care and secondary trauma prevention.</a:t>
            </a:r>
          </a:p>
          <a:p>
            <a:pPr lvl="1"/>
            <a:endParaRPr lang="en-US" dirty="0"/>
          </a:p>
          <a:p>
            <a:pPr lvl="1"/>
            <a:endParaRPr lang="en-US" dirty="0"/>
          </a:p>
          <a:p>
            <a:endParaRPr lang="en-US" dirty="0"/>
          </a:p>
        </p:txBody>
      </p:sp>
      <p:sp>
        <p:nvSpPr>
          <p:cNvPr id="4" name="Slide Number Placeholder 3"/>
          <p:cNvSpPr>
            <a:spLocks noGrp="1"/>
          </p:cNvSpPr>
          <p:nvPr>
            <p:ph type="sldNum" sz="quarter" idx="5"/>
          </p:nvPr>
        </p:nvSpPr>
        <p:spPr/>
        <p:txBody>
          <a:bodyPr/>
          <a:lstStyle/>
          <a:p>
            <a:fld id="{0B65155E-4734-4988-A9AB-217F7FEC862F}" type="slidenum">
              <a:rPr lang="en-US" smtClean="0"/>
              <a:t>7</a:t>
            </a:fld>
            <a:endParaRPr lang="en-US"/>
          </a:p>
        </p:txBody>
      </p:sp>
    </p:spTree>
    <p:extLst>
      <p:ext uri="{BB962C8B-B14F-4D97-AF65-F5344CB8AC3E}">
        <p14:creationId xmlns:p14="http://schemas.microsoft.com/office/powerpoint/2010/main" val="2230914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Engaging</a:t>
            </a:r>
          </a:p>
          <a:p>
            <a:pPr lvl="1"/>
            <a:r>
              <a:rPr lang="en-US" dirty="0"/>
              <a:t>Start with relationship: Consider how to create a welcoming and safe environment in your health center. (</a:t>
            </a:r>
            <a:r>
              <a:rPr lang="en-US" i="1" dirty="0"/>
              <a:t>If possible, conduct the social needs screening conversation at the end of the visit, so that the patient has more time to get comfortable while at the primary care clinic</a:t>
            </a:r>
            <a:r>
              <a:rPr lang="en-US" dirty="0"/>
              <a:t>.) </a:t>
            </a:r>
          </a:p>
          <a:p>
            <a:r>
              <a:rPr lang="en-US" b="1" dirty="0"/>
              <a:t>Empathizing</a:t>
            </a:r>
          </a:p>
          <a:p>
            <a:pPr lvl="1"/>
            <a:r>
              <a:rPr lang="en-US" dirty="0"/>
              <a:t>Create and convey understanding: The goal of the Empathic Inquiry conversation is for the patient to feel understood and respected as you gather information about their life experiences, and for you to find out what their priorities are.</a:t>
            </a:r>
          </a:p>
          <a:p>
            <a:r>
              <a:rPr lang="en-US" b="1" dirty="0"/>
              <a:t>Supporting</a:t>
            </a:r>
          </a:p>
          <a:p>
            <a:pPr lvl="1"/>
            <a:r>
              <a:rPr lang="en-US" dirty="0"/>
              <a:t>Focus on strengths: Affirmations help to shift focus from the challenges patients face to the strengths they possess. Positive feedback builds patient empowerment and promotes self-efficacy and self-confidence.</a:t>
            </a:r>
            <a:endParaRPr lang="en-US" b="1" dirty="0"/>
          </a:p>
          <a:p>
            <a:r>
              <a:rPr lang="en-US" b="1" dirty="0"/>
              <a:t>Summarizing and Action Planning</a:t>
            </a:r>
          </a:p>
          <a:p>
            <a:pPr lvl="1"/>
            <a:r>
              <a:rPr lang="en-US" dirty="0"/>
              <a:t>End with empathy and collaboration: A good summary ensures that everyone is in agreement about the priorities and next steps following the conversation. Summaries convey empathy and support collaboration.</a:t>
            </a:r>
            <a:endParaRPr lang="en-US" b="1" dirty="0"/>
          </a:p>
          <a:p>
            <a:r>
              <a:rPr lang="en-US" b="1" dirty="0"/>
              <a:t>Collaboration with the Team</a:t>
            </a:r>
          </a:p>
          <a:p>
            <a:pPr lvl="1"/>
            <a:r>
              <a:rPr lang="en-US" dirty="0"/>
              <a:t>–Follow up with primary care team and referral partners about patient priorities </a:t>
            </a:r>
          </a:p>
          <a:p>
            <a:endParaRPr lang="en-US" dirty="0"/>
          </a:p>
        </p:txBody>
      </p:sp>
      <p:sp>
        <p:nvSpPr>
          <p:cNvPr id="4" name="Slide Number Placeholder 3"/>
          <p:cNvSpPr>
            <a:spLocks noGrp="1"/>
          </p:cNvSpPr>
          <p:nvPr>
            <p:ph type="sldNum" sz="quarter" idx="5"/>
          </p:nvPr>
        </p:nvSpPr>
        <p:spPr/>
        <p:txBody>
          <a:bodyPr/>
          <a:lstStyle/>
          <a:p>
            <a:fld id="{0B65155E-4734-4988-A9AB-217F7FEC862F}" type="slidenum">
              <a:rPr lang="en-US" smtClean="0"/>
              <a:t>8</a:t>
            </a:fld>
            <a:endParaRPr lang="en-US"/>
          </a:p>
        </p:txBody>
      </p:sp>
    </p:spTree>
    <p:extLst>
      <p:ext uri="{BB962C8B-B14F-4D97-AF65-F5344CB8AC3E}">
        <p14:creationId xmlns:p14="http://schemas.microsoft.com/office/powerpoint/2010/main" val="2489542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https://www.youtube.com/watch?time_continue=1&amp;v=9rfmfsMMeEU&amp;feature=emb_logo</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B65155E-4734-4988-A9AB-217F7FEC862F}" type="slidenum">
              <a:rPr lang="en-US" smtClean="0"/>
              <a:t>9</a:t>
            </a:fld>
            <a:endParaRPr lang="en-US"/>
          </a:p>
        </p:txBody>
      </p:sp>
    </p:spTree>
    <p:extLst>
      <p:ext uri="{BB962C8B-B14F-4D97-AF65-F5344CB8AC3E}">
        <p14:creationId xmlns:p14="http://schemas.microsoft.com/office/powerpoint/2010/main" val="15246997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7E0307-B85C-446A-8EF0-0407D435D787}" type="datetimeFigureOut">
              <a:rPr lang="en-US" smtClean="0"/>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46233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D862E7-95FA-4FC4-9EC5-DDBFA8DC7417}" type="datetimeFigureOut">
              <a:rPr lang="en-US" smtClean="0"/>
              <a:t>4/7/2021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11052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B987F2-A784-4F72-BB57-0E9EACDE722E}" type="datetimeFigureOut">
              <a:rPr lang="en-US" smtClean="0"/>
              <a:t>4/7/2021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75802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BBD51E-4B19-444E-85C0-DBD7EB6263F4}" type="datetimeFigureOut">
              <a:rPr lang="en-US" smtClean="0"/>
              <a:t>4/7/2021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708828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7255A-4AD5-4D3E-9A0A-689DA3BA976C}" type="datetimeFigureOut">
              <a:rPr lang="en-US" smtClean="0"/>
              <a:t>4/7/2021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23806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EE0AD15-87AC-45B2-9EE5-8D165AF83CD7}" type="datetimeFigureOut">
              <a:rPr lang="en-US" smtClean="0"/>
              <a:t>4/7/2021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52900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CC40CCD-F0D6-4CC2-A4C8-2D7D0D875F02}" type="datetimeFigureOut">
              <a:rPr lang="en-US" smtClean="0"/>
              <a:t>4/7/2021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4918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smtClean="0"/>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23472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647B1BF-4039-460D-A637-65428CBD720E}" type="datetimeFigureOut">
              <a:rPr lang="en-US" smtClean="0"/>
              <a:t>4/7/2021</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40326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A39ACE-9343-4EBE-B5CA-AEA240A1DC53}" type="datetimeFigureOut">
              <a:rPr lang="en-US" smtClean="0"/>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98355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A00F7B-89C5-4DF7-A309-6263220147D4}" type="datetimeFigureOut">
              <a:rPr lang="en-US" smtClean="0"/>
              <a:t>4/7/2021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62638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smtClean="0"/>
              <a:t>4/7/2021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27091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smtClean="0"/>
              <a:t>4/7/2021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35957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smtClean="0"/>
              <a:t>4/7/2021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8140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77ECC86-1672-4627-AEFE-EC5485C73905}" type="datetimeFigureOut">
              <a:rPr lang="en-US" smtClean="0"/>
              <a:t>4/7/2021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84312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DCB01F-D966-4C62-B900-0BE008A90C98}" type="datetimeFigureOut">
              <a:rPr lang="en-US" smtClean="0"/>
              <a:t>4/7/2021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87136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73A0EA-7DC7-4964-BB97-B173EF3B859A}" type="datetimeFigureOut">
              <a:rPr lang="en-US" smtClean="0"/>
              <a:t>4/7/2021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0929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EF52CC-F3D9-41D4-BCE4-C208E61A3F31}" type="datetimeFigureOut">
              <a:rPr lang="en-US" smtClean="0"/>
              <a:t>4/7/2021</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19363311"/>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coolcatteacher.blogspot.com/2013/05/discover-great-common-core-pd.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bostonu.qualtrics.com/jfe/form/SV_3L4yv0ZTf9Bbgrj"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orpca.org/initiatives/empathic-inquiry"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orpca.org/initiatives/empathic-inquir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pexels.com/photo/photo-of-men-having-conversation-935949/" TargetMode="External"/><Relationship Id="rId5" Type="http://schemas.openxmlformats.org/officeDocument/2006/relationships/image" Target="../media/image6.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creativecommons.org/licenses/by-nd/3.0/" TargetMode="External"/><Relationship Id="rId5" Type="http://schemas.openxmlformats.org/officeDocument/2006/relationships/hyperlink" Target="http://rosannedingli.blogspot.com/2012/04/wisdom-of-others.html" TargetMode="Externa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pexels.com/photo/photo-of-women-talking-while-sitting-3182808/" TargetMode="Externa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9rfmfsMMeEU" TargetMode="External"/><Relationship Id="rId5" Type="http://schemas.openxmlformats.org/officeDocument/2006/relationships/image" Target="../media/image11.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83D63-3BF6-4DA2-9980-2751CDA1197C}"/>
              </a:ext>
            </a:extLst>
          </p:cNvPr>
          <p:cNvSpPr>
            <a:spLocks noGrp="1"/>
          </p:cNvSpPr>
          <p:nvPr>
            <p:ph type="ctrTitle"/>
          </p:nvPr>
        </p:nvSpPr>
        <p:spPr>
          <a:xfrm>
            <a:off x="680322" y="2742464"/>
            <a:ext cx="8144134" cy="1373070"/>
          </a:xfrm>
        </p:spPr>
        <p:txBody>
          <a:bodyPr/>
          <a:lstStyle/>
          <a:p>
            <a:r>
              <a:rPr lang="en-US" dirty="0"/>
              <a:t>Patient Navigator Empathic Inquiry Training</a:t>
            </a:r>
          </a:p>
        </p:txBody>
      </p:sp>
      <p:sp>
        <p:nvSpPr>
          <p:cNvPr id="3" name="Subtitle 2">
            <a:extLst>
              <a:ext uri="{FF2B5EF4-FFF2-40B4-BE49-F238E27FC236}">
                <a16:creationId xmlns:a16="http://schemas.microsoft.com/office/drawing/2014/main" id="{E8C86739-FF49-4E6B-8461-C9F00A2D4BE1}"/>
              </a:ext>
            </a:extLst>
          </p:cNvPr>
          <p:cNvSpPr>
            <a:spLocks noGrp="1"/>
          </p:cNvSpPr>
          <p:nvPr>
            <p:ph type="subTitle" idx="1"/>
          </p:nvPr>
        </p:nvSpPr>
        <p:spPr/>
        <p:txBody>
          <a:bodyPr>
            <a:normAutofit lnSpcReduction="10000"/>
          </a:bodyPr>
          <a:lstStyle/>
          <a:p>
            <a:r>
              <a:rPr lang="en-US" dirty="0"/>
              <a:t>Amy J. Wint, MSc</a:t>
            </a:r>
          </a:p>
          <a:p>
            <a:r>
              <a:rPr lang="en-US" dirty="0"/>
              <a:t>Program Manager</a:t>
            </a:r>
          </a:p>
          <a:p>
            <a:r>
              <a:rPr lang="en-US" dirty="0"/>
              <a:t>Massachusetts General Hospital</a:t>
            </a:r>
          </a:p>
        </p:txBody>
      </p:sp>
      <p:pic>
        <p:nvPicPr>
          <p:cNvPr id="4" name="Picture 3">
            <a:extLst>
              <a:ext uri="{FF2B5EF4-FFF2-40B4-BE49-F238E27FC236}">
                <a16:creationId xmlns:a16="http://schemas.microsoft.com/office/drawing/2014/main" id="{E915C3D7-EF45-4693-9A16-012ECD28046E}"/>
              </a:ext>
            </a:extLst>
          </p:cNvPr>
          <p:cNvPicPr>
            <a:picLocks noChangeAspect="1"/>
          </p:cNvPicPr>
          <p:nvPr/>
        </p:nvPicPr>
        <p:blipFill>
          <a:blip r:embed="rId2"/>
          <a:stretch>
            <a:fillRect/>
          </a:stretch>
        </p:blipFill>
        <p:spPr>
          <a:xfrm>
            <a:off x="9378033" y="2958834"/>
            <a:ext cx="2442055" cy="940331"/>
          </a:xfrm>
          <a:prstGeom prst="rect">
            <a:avLst/>
          </a:prstGeom>
        </p:spPr>
      </p:pic>
    </p:spTree>
    <p:extLst>
      <p:ext uri="{BB962C8B-B14F-4D97-AF65-F5344CB8AC3E}">
        <p14:creationId xmlns:p14="http://schemas.microsoft.com/office/powerpoint/2010/main" val="3032953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9DEB8-BBA6-425C-B10E-A5603A86A6C1}"/>
              </a:ext>
            </a:extLst>
          </p:cNvPr>
          <p:cNvSpPr>
            <a:spLocks noGrp="1"/>
          </p:cNvSpPr>
          <p:nvPr>
            <p:ph type="title"/>
          </p:nvPr>
        </p:nvSpPr>
        <p:spPr/>
        <p:txBody>
          <a:bodyPr/>
          <a:lstStyle/>
          <a:p>
            <a:r>
              <a:rPr lang="en-US" dirty="0"/>
              <a:t>Breakout Rooms and Role Play</a:t>
            </a:r>
          </a:p>
        </p:txBody>
      </p:sp>
      <p:sp>
        <p:nvSpPr>
          <p:cNvPr id="3" name="Content Placeholder 2">
            <a:extLst>
              <a:ext uri="{FF2B5EF4-FFF2-40B4-BE49-F238E27FC236}">
                <a16:creationId xmlns:a16="http://schemas.microsoft.com/office/drawing/2014/main" id="{A5C957DA-8477-4881-8DCD-E7700BB1C28F}"/>
              </a:ext>
            </a:extLst>
          </p:cNvPr>
          <p:cNvSpPr>
            <a:spLocks noGrp="1"/>
          </p:cNvSpPr>
          <p:nvPr>
            <p:ph idx="1"/>
          </p:nvPr>
        </p:nvSpPr>
        <p:spPr>
          <a:xfrm>
            <a:off x="1" y="2336873"/>
            <a:ext cx="10294182" cy="3599316"/>
          </a:xfrm>
        </p:spPr>
        <p:txBody>
          <a:bodyPr/>
          <a:lstStyle/>
          <a:p>
            <a:pPr marL="0" lvl="0" indent="0">
              <a:buNone/>
            </a:pPr>
            <a:r>
              <a:rPr lang="en-US" b="1" dirty="0"/>
              <a:t>Using the Patient-Centered Social Needs Screening Observer Checklist Role play using abbreviate screening tool</a:t>
            </a:r>
          </a:p>
          <a:p>
            <a:pPr marL="0" lvl="0" indent="0">
              <a:buNone/>
            </a:pPr>
            <a:endParaRPr lang="en-US" b="1" dirty="0"/>
          </a:p>
          <a:p>
            <a:pPr lvl="0"/>
            <a:r>
              <a:rPr lang="en-US" b="1" dirty="0"/>
              <a:t>How was your experience in using the tool and the checklist as guide</a:t>
            </a:r>
            <a:endParaRPr lang="en-US" dirty="0"/>
          </a:p>
        </p:txBody>
      </p:sp>
      <p:pic>
        <p:nvPicPr>
          <p:cNvPr id="4" name="Picture 3">
            <a:extLst>
              <a:ext uri="{FF2B5EF4-FFF2-40B4-BE49-F238E27FC236}">
                <a16:creationId xmlns:a16="http://schemas.microsoft.com/office/drawing/2014/main" id="{DB6F48D2-3588-4E90-BB41-A6B8620A6415}"/>
              </a:ext>
            </a:extLst>
          </p:cNvPr>
          <p:cNvPicPr>
            <a:picLocks noChangeAspect="1"/>
          </p:cNvPicPr>
          <p:nvPr/>
        </p:nvPicPr>
        <p:blipFill>
          <a:blip r:embed="rId2"/>
          <a:stretch>
            <a:fillRect/>
          </a:stretch>
        </p:blipFill>
        <p:spPr>
          <a:xfrm>
            <a:off x="10638286" y="1019353"/>
            <a:ext cx="1426588" cy="548688"/>
          </a:xfrm>
          <a:prstGeom prst="rect">
            <a:avLst/>
          </a:prstGeom>
        </p:spPr>
      </p:pic>
      <p:pic>
        <p:nvPicPr>
          <p:cNvPr id="6" name="Picture 5" descr="Text, letter&#10;&#10;Description automatically generated">
            <a:extLst>
              <a:ext uri="{FF2B5EF4-FFF2-40B4-BE49-F238E27FC236}">
                <a16:creationId xmlns:a16="http://schemas.microsoft.com/office/drawing/2014/main" id="{6B5C8645-AB63-4687-B0F6-6864C3CDFFD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232679" y="4131734"/>
            <a:ext cx="4916542" cy="2427111"/>
          </a:xfrm>
          <a:prstGeom prst="rect">
            <a:avLst/>
          </a:prstGeom>
        </p:spPr>
      </p:pic>
      <p:sp>
        <p:nvSpPr>
          <p:cNvPr id="7" name="TextBox 6">
            <a:extLst>
              <a:ext uri="{FF2B5EF4-FFF2-40B4-BE49-F238E27FC236}">
                <a16:creationId xmlns:a16="http://schemas.microsoft.com/office/drawing/2014/main" id="{5E9BC30B-8E6A-436A-9F4F-35D5C5A77B20}"/>
              </a:ext>
            </a:extLst>
          </p:cNvPr>
          <p:cNvSpPr txBox="1"/>
          <p:nvPr/>
        </p:nvSpPr>
        <p:spPr>
          <a:xfrm>
            <a:off x="3232680" y="6540875"/>
            <a:ext cx="4816298" cy="230832"/>
          </a:xfrm>
          <a:prstGeom prst="rect">
            <a:avLst/>
          </a:prstGeom>
          <a:noFill/>
        </p:spPr>
        <p:txBody>
          <a:bodyPr wrap="square" rtlCol="0">
            <a:spAutoFit/>
          </a:bodyPr>
          <a:lstStyle/>
          <a:p>
            <a:r>
              <a:rPr lang="en-US" sz="900">
                <a:hlinkClick r:id="rId4" tooltip="http://coolcatteacher.blogspot.com/2013/05/discover-great-common-core-pd.html"/>
              </a:rPr>
              <a:t>This Photo</a:t>
            </a:r>
            <a:r>
              <a:rPr lang="en-US" sz="900"/>
              <a:t> by Unknown Author is licensed under </a:t>
            </a:r>
            <a:r>
              <a:rPr lang="en-US" sz="900">
                <a:hlinkClick r:id="rId5" tooltip="https://creativecommons.org/licenses/by-nc-sa/3.0/"/>
              </a:rPr>
              <a:t>CC BY-SA-NC</a:t>
            </a:r>
            <a:endParaRPr lang="en-US" sz="900"/>
          </a:p>
        </p:txBody>
      </p:sp>
    </p:spTree>
    <p:extLst>
      <p:ext uri="{BB962C8B-B14F-4D97-AF65-F5344CB8AC3E}">
        <p14:creationId xmlns:p14="http://schemas.microsoft.com/office/powerpoint/2010/main" val="1882661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D1589-F1AA-E441-BE66-0EA39658465D}"/>
              </a:ext>
            </a:extLst>
          </p:cNvPr>
          <p:cNvSpPr>
            <a:spLocks noGrp="1"/>
          </p:cNvSpPr>
          <p:nvPr>
            <p:ph type="title"/>
          </p:nvPr>
        </p:nvSpPr>
        <p:spPr/>
        <p:txBody>
          <a:bodyPr/>
          <a:lstStyle/>
          <a:p>
            <a:r>
              <a:rPr lang="en-US" dirty="0"/>
              <a:t>Training evaluation</a:t>
            </a:r>
          </a:p>
        </p:txBody>
      </p:sp>
      <p:sp>
        <p:nvSpPr>
          <p:cNvPr id="6" name="Content Placeholder 5">
            <a:extLst>
              <a:ext uri="{FF2B5EF4-FFF2-40B4-BE49-F238E27FC236}">
                <a16:creationId xmlns:a16="http://schemas.microsoft.com/office/drawing/2014/main" id="{DE7497B8-3B09-41BF-9C45-4CDBD5686D25}"/>
              </a:ext>
            </a:extLst>
          </p:cNvPr>
          <p:cNvSpPr>
            <a:spLocks noGrp="1"/>
          </p:cNvSpPr>
          <p:nvPr>
            <p:ph idx="1"/>
          </p:nvPr>
        </p:nvSpPr>
        <p:spPr/>
        <p:txBody>
          <a:bodyPr>
            <a:normAutofit/>
          </a:bodyPr>
          <a:lstStyle/>
          <a:p>
            <a:r>
              <a:rPr lang="en-US" b="1" dirty="0">
                <a:effectLst/>
                <a:latin typeface="Calibri" panose="020F0502020204030204" pitchFamily="34" charset="0"/>
                <a:ea typeface="Times New Roman" panose="02020603050405020304" pitchFamily="18" charset="0"/>
              </a:rPr>
              <a:t>Please scan the QR code with your phone or click on the link in the chat or below:</a:t>
            </a:r>
          </a:p>
          <a:p>
            <a:pPr marL="0" indent="0">
              <a:buNone/>
            </a:pPr>
            <a:r>
              <a:rPr lang="en-US" b="1" dirty="0">
                <a:effectLst/>
                <a:latin typeface="Calibri" panose="020F0502020204030204" pitchFamily="34" charset="0"/>
                <a:ea typeface="Times New Roman" panose="02020603050405020304" pitchFamily="18" charset="0"/>
              </a:rPr>
              <a:t> </a:t>
            </a:r>
            <a:r>
              <a:rPr lang="en-US" b="1" u="sng" dirty="0">
                <a:effectLst/>
                <a:latin typeface="Calibri" panose="020F050202020403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https://bostonu.qualtrics.com/jfe/form/SV_3L4yv0ZTf9Bbgrj</a:t>
            </a:r>
            <a:endParaRPr lang="en-US" b="1" dirty="0"/>
          </a:p>
        </p:txBody>
      </p:sp>
      <p:pic>
        <p:nvPicPr>
          <p:cNvPr id="4" name="Picture 3">
            <a:extLst>
              <a:ext uri="{FF2B5EF4-FFF2-40B4-BE49-F238E27FC236}">
                <a16:creationId xmlns:a16="http://schemas.microsoft.com/office/drawing/2014/main" id="{FB949770-3F97-4FFF-A5DB-F7CD002F8128}"/>
              </a:ext>
            </a:extLst>
          </p:cNvPr>
          <p:cNvPicPr>
            <a:picLocks noChangeAspect="1"/>
          </p:cNvPicPr>
          <p:nvPr/>
        </p:nvPicPr>
        <p:blipFill>
          <a:blip r:embed="rId3"/>
          <a:stretch>
            <a:fillRect/>
          </a:stretch>
        </p:blipFill>
        <p:spPr>
          <a:xfrm>
            <a:off x="9100421" y="3009896"/>
            <a:ext cx="2645153" cy="3429000"/>
          </a:xfrm>
          <a:prstGeom prst="rect">
            <a:avLst/>
          </a:prstGeom>
        </p:spPr>
      </p:pic>
      <p:pic>
        <p:nvPicPr>
          <p:cNvPr id="8" name="Picture 7">
            <a:extLst>
              <a:ext uri="{FF2B5EF4-FFF2-40B4-BE49-F238E27FC236}">
                <a16:creationId xmlns:a16="http://schemas.microsoft.com/office/drawing/2014/main" id="{37999B62-7234-46DF-A3E6-2EDE562F2AFA}"/>
              </a:ext>
            </a:extLst>
          </p:cNvPr>
          <p:cNvPicPr>
            <a:picLocks noChangeAspect="1"/>
          </p:cNvPicPr>
          <p:nvPr/>
        </p:nvPicPr>
        <p:blipFill>
          <a:blip r:embed="rId4"/>
          <a:stretch>
            <a:fillRect/>
          </a:stretch>
        </p:blipFill>
        <p:spPr>
          <a:xfrm>
            <a:off x="10659556" y="916281"/>
            <a:ext cx="1426588" cy="548688"/>
          </a:xfrm>
          <a:prstGeom prst="rect">
            <a:avLst/>
          </a:prstGeom>
        </p:spPr>
      </p:pic>
    </p:spTree>
    <p:extLst>
      <p:ext uri="{BB962C8B-B14F-4D97-AF65-F5344CB8AC3E}">
        <p14:creationId xmlns:p14="http://schemas.microsoft.com/office/powerpoint/2010/main" val="471909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07101-2115-4C8C-A176-9795BD68D5F3}"/>
              </a:ext>
            </a:extLst>
          </p:cNvPr>
          <p:cNvSpPr>
            <a:spLocks noGrp="1"/>
          </p:cNvSpPr>
          <p:nvPr>
            <p:ph type="title"/>
          </p:nvPr>
        </p:nvSpPr>
        <p:spPr/>
        <p:txBody>
          <a:bodyPr/>
          <a:lstStyle/>
          <a:p>
            <a:r>
              <a:rPr lang="en-US" dirty="0"/>
              <a:t>Thank you!</a:t>
            </a:r>
          </a:p>
        </p:txBody>
      </p:sp>
      <p:pic>
        <p:nvPicPr>
          <p:cNvPr id="4" name="Picture 3">
            <a:extLst>
              <a:ext uri="{FF2B5EF4-FFF2-40B4-BE49-F238E27FC236}">
                <a16:creationId xmlns:a16="http://schemas.microsoft.com/office/drawing/2014/main" id="{01AEC46E-6F27-457F-9D5A-D5CE2D252397}"/>
              </a:ext>
            </a:extLst>
          </p:cNvPr>
          <p:cNvPicPr>
            <a:picLocks noChangeAspect="1"/>
          </p:cNvPicPr>
          <p:nvPr/>
        </p:nvPicPr>
        <p:blipFill>
          <a:blip r:embed="rId2"/>
          <a:stretch>
            <a:fillRect/>
          </a:stretch>
        </p:blipFill>
        <p:spPr>
          <a:xfrm>
            <a:off x="10682675" y="3140945"/>
            <a:ext cx="1426588" cy="548688"/>
          </a:xfrm>
          <a:prstGeom prst="rect">
            <a:avLst/>
          </a:prstGeom>
        </p:spPr>
      </p:pic>
    </p:spTree>
    <p:extLst>
      <p:ext uri="{BB962C8B-B14F-4D97-AF65-F5344CB8AC3E}">
        <p14:creationId xmlns:p14="http://schemas.microsoft.com/office/powerpoint/2010/main" val="3940670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69794-17CB-41C8-A2A4-9652F93E361C}"/>
              </a:ext>
            </a:extLst>
          </p:cNvPr>
          <p:cNvSpPr>
            <a:spLocks noGrp="1"/>
          </p:cNvSpPr>
          <p:nvPr>
            <p:ph type="title"/>
          </p:nvPr>
        </p:nvSpPr>
        <p:spPr/>
        <p:txBody>
          <a:bodyPr/>
          <a:lstStyle/>
          <a:p>
            <a:r>
              <a:rPr lang="en-US" dirty="0"/>
              <a:t>Welcome and Introductions</a:t>
            </a:r>
          </a:p>
        </p:txBody>
      </p:sp>
      <p:sp>
        <p:nvSpPr>
          <p:cNvPr id="3" name="Text Placeholder 2">
            <a:extLst>
              <a:ext uri="{FF2B5EF4-FFF2-40B4-BE49-F238E27FC236}">
                <a16:creationId xmlns:a16="http://schemas.microsoft.com/office/drawing/2014/main" id="{F6CE7AAE-80BF-4F01-9FFD-6591707CE807}"/>
              </a:ext>
            </a:extLst>
          </p:cNvPr>
          <p:cNvSpPr>
            <a:spLocks noGrp="1"/>
          </p:cNvSpPr>
          <p:nvPr>
            <p:ph type="body" idx="1"/>
          </p:nvPr>
        </p:nvSpPr>
        <p:spPr>
          <a:xfrm>
            <a:off x="680321" y="4232171"/>
            <a:ext cx="9889449" cy="2272637"/>
          </a:xfrm>
        </p:spPr>
        <p:txBody>
          <a:bodyPr/>
          <a:lstStyle/>
          <a:p>
            <a:r>
              <a:rPr lang="en-US" dirty="0"/>
              <a:t>Brief overview of today’s meeting </a:t>
            </a:r>
          </a:p>
          <a:p>
            <a:endParaRPr lang="en-US" dirty="0"/>
          </a:p>
          <a:p>
            <a:r>
              <a:rPr lang="en-US" dirty="0"/>
              <a:t>Thanks to Oregon Primary Care Association </a:t>
            </a:r>
          </a:p>
          <a:p>
            <a:r>
              <a:rPr lang="en-US" dirty="0"/>
              <a:t>for providing the content in today’s presentation</a:t>
            </a:r>
          </a:p>
          <a:p>
            <a:r>
              <a:rPr lang="en-US" dirty="0">
                <a:hlinkClick r:id="rId2"/>
              </a:rPr>
              <a:t>https://www.orpca.org/initiatives/empathic-inquiry</a:t>
            </a:r>
            <a:endParaRPr lang="en-US" dirty="0"/>
          </a:p>
          <a:p>
            <a:pPr algn="ctr"/>
            <a:endParaRPr lang="en-US" dirty="0"/>
          </a:p>
        </p:txBody>
      </p:sp>
      <p:pic>
        <p:nvPicPr>
          <p:cNvPr id="4" name="Picture 3">
            <a:extLst>
              <a:ext uri="{FF2B5EF4-FFF2-40B4-BE49-F238E27FC236}">
                <a16:creationId xmlns:a16="http://schemas.microsoft.com/office/drawing/2014/main" id="{9E413856-FF3D-4489-9377-9E9271E1AC04}"/>
              </a:ext>
            </a:extLst>
          </p:cNvPr>
          <p:cNvPicPr>
            <a:picLocks noChangeAspect="1"/>
          </p:cNvPicPr>
          <p:nvPr/>
        </p:nvPicPr>
        <p:blipFill>
          <a:blip r:embed="rId3"/>
          <a:stretch>
            <a:fillRect/>
          </a:stretch>
        </p:blipFill>
        <p:spPr>
          <a:xfrm>
            <a:off x="10675209" y="3153286"/>
            <a:ext cx="1426596" cy="551427"/>
          </a:xfrm>
          <a:prstGeom prst="rect">
            <a:avLst/>
          </a:prstGeom>
        </p:spPr>
      </p:pic>
    </p:spTree>
    <p:extLst>
      <p:ext uri="{BB962C8B-B14F-4D97-AF65-F5344CB8AC3E}">
        <p14:creationId xmlns:p14="http://schemas.microsoft.com/office/powerpoint/2010/main" val="7532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79113-4AEF-7645-A2D5-0E7B75FD71E9}"/>
              </a:ext>
            </a:extLst>
          </p:cNvPr>
          <p:cNvSpPr>
            <a:spLocks noGrp="1"/>
          </p:cNvSpPr>
          <p:nvPr>
            <p:ph type="title"/>
          </p:nvPr>
        </p:nvSpPr>
        <p:spPr/>
        <p:txBody>
          <a:bodyPr/>
          <a:lstStyle/>
          <a:p>
            <a:r>
              <a:rPr lang="en-US"/>
              <a:t>Goals for today</a:t>
            </a:r>
            <a:endParaRPr lang="en-US" dirty="0"/>
          </a:p>
        </p:txBody>
      </p:sp>
      <p:sp>
        <p:nvSpPr>
          <p:cNvPr id="3" name="Text Placeholder 2">
            <a:extLst>
              <a:ext uri="{FF2B5EF4-FFF2-40B4-BE49-F238E27FC236}">
                <a16:creationId xmlns:a16="http://schemas.microsoft.com/office/drawing/2014/main" id="{E47846BF-962A-9846-8223-FA68E17B1E0A}"/>
              </a:ext>
            </a:extLst>
          </p:cNvPr>
          <p:cNvSpPr>
            <a:spLocks noGrp="1"/>
          </p:cNvSpPr>
          <p:nvPr>
            <p:ph idx="1"/>
          </p:nvPr>
        </p:nvSpPr>
        <p:spPr>
          <a:xfrm>
            <a:off x="116541" y="2336873"/>
            <a:ext cx="11376212" cy="3599316"/>
          </a:xfrm>
        </p:spPr>
        <p:txBody>
          <a:bodyPr/>
          <a:lstStyle/>
          <a:p>
            <a:r>
              <a:rPr lang="en-US" b="1" dirty="0"/>
              <a:t>To learn about empathic inquiry</a:t>
            </a:r>
          </a:p>
          <a:p>
            <a:pPr marL="0" indent="0">
              <a:buNone/>
            </a:pPr>
            <a:endParaRPr lang="en-US" b="1" dirty="0"/>
          </a:p>
          <a:p>
            <a:r>
              <a:rPr lang="en-US" b="1" dirty="0"/>
              <a:t>To improve our skills in communicating with patients while performing a social needs assessment</a:t>
            </a:r>
          </a:p>
          <a:p>
            <a:pPr marL="0" indent="0">
              <a:buNone/>
            </a:pPr>
            <a:endParaRPr lang="en-US" b="1" dirty="0"/>
          </a:p>
          <a:p>
            <a:r>
              <a:rPr lang="en-US" b="1" dirty="0"/>
              <a:t>To gain understanding about different approaches to social needs assessments </a:t>
            </a:r>
          </a:p>
        </p:txBody>
      </p:sp>
      <p:pic>
        <p:nvPicPr>
          <p:cNvPr id="17" name="Picture 16">
            <a:extLst>
              <a:ext uri="{FF2B5EF4-FFF2-40B4-BE49-F238E27FC236}">
                <a16:creationId xmlns:a16="http://schemas.microsoft.com/office/drawing/2014/main" id="{FACDBA71-E78B-AB40-BD20-B87FFFAA11F6}"/>
              </a:ext>
            </a:extLst>
          </p:cNvPr>
          <p:cNvPicPr>
            <a:picLocks noChangeAspect="1"/>
          </p:cNvPicPr>
          <p:nvPr/>
        </p:nvPicPr>
        <p:blipFill>
          <a:blip r:embed="rId2"/>
          <a:stretch>
            <a:fillRect/>
          </a:stretch>
        </p:blipFill>
        <p:spPr>
          <a:xfrm>
            <a:off x="10575667" y="1017983"/>
            <a:ext cx="1426596" cy="551427"/>
          </a:xfrm>
          <a:prstGeom prst="rect">
            <a:avLst/>
          </a:prstGeom>
        </p:spPr>
      </p:pic>
    </p:spTree>
    <p:extLst>
      <p:ext uri="{BB962C8B-B14F-4D97-AF65-F5344CB8AC3E}">
        <p14:creationId xmlns:p14="http://schemas.microsoft.com/office/powerpoint/2010/main" val="303422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8B8ECD-21E4-6C47-8398-1B85BCAC2A09}"/>
              </a:ext>
            </a:extLst>
          </p:cNvPr>
          <p:cNvSpPr>
            <a:spLocks noGrp="1"/>
          </p:cNvSpPr>
          <p:nvPr>
            <p:ph type="title"/>
          </p:nvPr>
        </p:nvSpPr>
        <p:spPr/>
        <p:txBody>
          <a:bodyPr/>
          <a:lstStyle/>
          <a:p>
            <a:r>
              <a:rPr lang="en-US" dirty="0"/>
              <a:t>What are the barriers to performing an assessment?  </a:t>
            </a:r>
          </a:p>
        </p:txBody>
      </p:sp>
      <p:sp>
        <p:nvSpPr>
          <p:cNvPr id="5" name="Text Placeholder 4">
            <a:extLst>
              <a:ext uri="{FF2B5EF4-FFF2-40B4-BE49-F238E27FC236}">
                <a16:creationId xmlns:a16="http://schemas.microsoft.com/office/drawing/2014/main" id="{69AF6D5D-39BF-044A-B39B-4377AFF4FED2}"/>
              </a:ext>
            </a:extLst>
          </p:cNvPr>
          <p:cNvSpPr>
            <a:spLocks noGrp="1"/>
          </p:cNvSpPr>
          <p:nvPr>
            <p:ph type="body" idx="1"/>
          </p:nvPr>
        </p:nvSpPr>
        <p:spPr/>
        <p:txBody>
          <a:bodyPr/>
          <a:lstStyle/>
          <a:p>
            <a:r>
              <a:rPr lang="en-US" dirty="0"/>
              <a:t>Type 3 reasons in the chat</a:t>
            </a:r>
          </a:p>
        </p:txBody>
      </p:sp>
      <p:pic>
        <p:nvPicPr>
          <p:cNvPr id="6" name="Picture 5">
            <a:extLst>
              <a:ext uri="{FF2B5EF4-FFF2-40B4-BE49-F238E27FC236}">
                <a16:creationId xmlns:a16="http://schemas.microsoft.com/office/drawing/2014/main" id="{F06C31D6-BF03-AF41-A474-840496AAC087}"/>
              </a:ext>
            </a:extLst>
          </p:cNvPr>
          <p:cNvPicPr>
            <a:picLocks noChangeAspect="1"/>
          </p:cNvPicPr>
          <p:nvPr/>
        </p:nvPicPr>
        <p:blipFill>
          <a:blip r:embed="rId2"/>
          <a:stretch>
            <a:fillRect/>
          </a:stretch>
        </p:blipFill>
        <p:spPr>
          <a:xfrm>
            <a:off x="10765404" y="3139575"/>
            <a:ext cx="1426596" cy="551427"/>
          </a:xfrm>
          <a:prstGeom prst="rect">
            <a:avLst/>
          </a:prstGeom>
        </p:spPr>
      </p:pic>
    </p:spTree>
    <p:extLst>
      <p:ext uri="{BB962C8B-B14F-4D97-AF65-F5344CB8AC3E}">
        <p14:creationId xmlns:p14="http://schemas.microsoft.com/office/powerpoint/2010/main" val="1252325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5DA34-D5BC-43F8-BE5D-17311984750C}"/>
              </a:ext>
            </a:extLst>
          </p:cNvPr>
          <p:cNvSpPr>
            <a:spLocks noGrp="1"/>
          </p:cNvSpPr>
          <p:nvPr>
            <p:ph type="title"/>
          </p:nvPr>
        </p:nvSpPr>
        <p:spPr/>
        <p:txBody>
          <a:bodyPr/>
          <a:lstStyle/>
          <a:p>
            <a:r>
              <a:rPr lang="en-US"/>
              <a:t>What is empathic inquiry?</a:t>
            </a:r>
            <a:endParaRPr lang="en-US" dirty="0"/>
          </a:p>
        </p:txBody>
      </p:sp>
      <p:sp>
        <p:nvSpPr>
          <p:cNvPr id="3" name="Content Placeholder 2">
            <a:extLst>
              <a:ext uri="{FF2B5EF4-FFF2-40B4-BE49-F238E27FC236}">
                <a16:creationId xmlns:a16="http://schemas.microsoft.com/office/drawing/2014/main" id="{2FDBD035-D62F-421D-9776-BC9FF6DF027B}"/>
              </a:ext>
            </a:extLst>
          </p:cNvPr>
          <p:cNvSpPr>
            <a:spLocks noGrp="1"/>
          </p:cNvSpPr>
          <p:nvPr>
            <p:ph idx="1"/>
          </p:nvPr>
        </p:nvSpPr>
        <p:spPr>
          <a:xfrm>
            <a:off x="-353940" y="2354628"/>
            <a:ext cx="5467806" cy="4165442"/>
          </a:xfrm>
        </p:spPr>
        <p:txBody>
          <a:bodyPr>
            <a:normAutofit fontScale="92500" lnSpcReduction="20000"/>
          </a:bodyPr>
          <a:lstStyle/>
          <a:p>
            <a:pPr lvl="1"/>
            <a:r>
              <a:rPr lang="en-US" sz="2400" dirty="0"/>
              <a:t>Describes how we hope to relate to patients, from a place of non-judgmental curiosity and understanding.</a:t>
            </a:r>
          </a:p>
          <a:p>
            <a:pPr marL="457200" lvl="1" indent="0">
              <a:buNone/>
            </a:pPr>
            <a:endParaRPr lang="en-US" sz="2400" dirty="0"/>
          </a:p>
          <a:p>
            <a:pPr marL="457200" lvl="1" indent="0">
              <a:buNone/>
            </a:pPr>
            <a:endParaRPr lang="en-US" sz="2400" dirty="0"/>
          </a:p>
          <a:p>
            <a:pPr lvl="1"/>
            <a:r>
              <a:rPr lang="en-US" sz="2400" dirty="0"/>
              <a:t>Facilitates collaboration and emotional support for patients and health center staff through the social needs screening process.</a:t>
            </a:r>
          </a:p>
          <a:p>
            <a:pPr marL="457200" lvl="1" indent="0">
              <a:buNone/>
            </a:pPr>
            <a:endParaRPr lang="en-US" sz="2400" dirty="0"/>
          </a:p>
          <a:p>
            <a:pPr marL="457200" lvl="1" indent="0">
              <a:buNone/>
            </a:pPr>
            <a:endParaRPr lang="en-US" sz="2400" dirty="0"/>
          </a:p>
          <a:p>
            <a:pPr lvl="1"/>
            <a:r>
              <a:rPr lang="en-US" sz="2400" dirty="0"/>
              <a:t>Draws out patient priorities relating to social determinants of health needs.</a:t>
            </a:r>
            <a:endParaRPr lang="en-US" sz="2400" dirty="0">
              <a:hlinkClick r:id="rId3">
                <a:extLst>
                  <a:ext uri="{A12FA001-AC4F-418D-AE19-62706E023703}">
                    <ahyp:hlinkClr xmlns:ahyp="http://schemas.microsoft.com/office/drawing/2018/hyperlinkcolor" val="tx"/>
                  </a:ext>
                </a:extLst>
              </a:hlinkClick>
            </a:endParaRPr>
          </a:p>
          <a:p>
            <a:endParaRPr lang="en-US" dirty="0"/>
          </a:p>
        </p:txBody>
      </p:sp>
      <p:pic>
        <p:nvPicPr>
          <p:cNvPr id="4" name="Picture 3">
            <a:extLst>
              <a:ext uri="{FF2B5EF4-FFF2-40B4-BE49-F238E27FC236}">
                <a16:creationId xmlns:a16="http://schemas.microsoft.com/office/drawing/2014/main" id="{3BA19108-A9C7-4A93-A0CD-474C84EB5ED3}"/>
              </a:ext>
            </a:extLst>
          </p:cNvPr>
          <p:cNvPicPr>
            <a:picLocks noChangeAspect="1"/>
          </p:cNvPicPr>
          <p:nvPr/>
        </p:nvPicPr>
        <p:blipFill>
          <a:blip r:embed="rId4"/>
          <a:stretch>
            <a:fillRect/>
          </a:stretch>
        </p:blipFill>
        <p:spPr>
          <a:xfrm>
            <a:off x="10637887" y="1017983"/>
            <a:ext cx="1426596" cy="551427"/>
          </a:xfrm>
          <a:prstGeom prst="rect">
            <a:avLst/>
          </a:prstGeom>
        </p:spPr>
      </p:pic>
      <p:pic>
        <p:nvPicPr>
          <p:cNvPr id="13" name="Picture 12">
            <a:extLst>
              <a:ext uri="{FF2B5EF4-FFF2-40B4-BE49-F238E27FC236}">
                <a16:creationId xmlns:a16="http://schemas.microsoft.com/office/drawing/2014/main" id="{7829C1C9-83CF-498E-9576-13E37B71EC7F}"/>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312721" y="2185663"/>
            <a:ext cx="6751762" cy="4503372"/>
          </a:xfrm>
          <a:prstGeom prst="rect">
            <a:avLst/>
          </a:prstGeom>
        </p:spPr>
      </p:pic>
    </p:spTree>
    <p:extLst>
      <p:ext uri="{BB962C8B-B14F-4D97-AF65-F5344CB8AC3E}">
        <p14:creationId xmlns:p14="http://schemas.microsoft.com/office/powerpoint/2010/main" val="1505593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CB899-0C0B-4026-9FF8-D16C62BBBE67}"/>
              </a:ext>
            </a:extLst>
          </p:cNvPr>
          <p:cNvSpPr>
            <a:spLocks noGrp="1"/>
          </p:cNvSpPr>
          <p:nvPr>
            <p:ph type="title"/>
          </p:nvPr>
        </p:nvSpPr>
        <p:spPr/>
        <p:txBody>
          <a:bodyPr/>
          <a:lstStyle/>
          <a:p>
            <a:r>
              <a:rPr lang="en-US" dirty="0"/>
              <a:t>Principles</a:t>
            </a:r>
          </a:p>
        </p:txBody>
      </p:sp>
      <p:sp>
        <p:nvSpPr>
          <p:cNvPr id="3" name="Content Placeholder 2">
            <a:extLst>
              <a:ext uri="{FF2B5EF4-FFF2-40B4-BE49-F238E27FC236}">
                <a16:creationId xmlns:a16="http://schemas.microsoft.com/office/drawing/2014/main" id="{6CCD6795-D171-4C3D-95CE-DD8AEFBCCE95}"/>
              </a:ext>
            </a:extLst>
          </p:cNvPr>
          <p:cNvSpPr>
            <a:spLocks noGrp="1"/>
          </p:cNvSpPr>
          <p:nvPr>
            <p:ph idx="1"/>
          </p:nvPr>
        </p:nvSpPr>
        <p:spPr>
          <a:xfrm>
            <a:off x="5057422" y="2167445"/>
            <a:ext cx="6504017" cy="4690555"/>
          </a:xfrm>
        </p:spPr>
        <p:txBody>
          <a:bodyPr>
            <a:normAutofit fontScale="92500" lnSpcReduction="10000"/>
          </a:bodyPr>
          <a:lstStyle/>
          <a:p>
            <a:r>
              <a:rPr lang="en-US" b="1" dirty="0"/>
              <a:t>Support autonomy and respect privacy</a:t>
            </a:r>
          </a:p>
          <a:p>
            <a:endParaRPr lang="en-US" b="1" dirty="0"/>
          </a:p>
          <a:p>
            <a:r>
              <a:rPr lang="en-US" b="1" dirty="0"/>
              <a:t>Provide a clear explanation for conducting the screening, how information will be used and options to follow up</a:t>
            </a:r>
          </a:p>
          <a:p>
            <a:endParaRPr lang="en-US" b="1" dirty="0"/>
          </a:p>
          <a:p>
            <a:r>
              <a:rPr lang="en-US" b="1" dirty="0"/>
              <a:t>Share power by asking about patient priorities</a:t>
            </a:r>
          </a:p>
          <a:p>
            <a:endParaRPr lang="en-US" b="1" dirty="0"/>
          </a:p>
          <a:p>
            <a:r>
              <a:rPr lang="en-US" b="1" dirty="0"/>
              <a:t>Account for the stigma associated with experience social needs, as well as personal assumptions about the experience</a:t>
            </a:r>
          </a:p>
          <a:p>
            <a:endParaRPr lang="en-US" b="1" dirty="0"/>
          </a:p>
          <a:p>
            <a:r>
              <a:rPr lang="en-US" b="1" dirty="0"/>
              <a:t>Ask about strengths, interests and assets</a:t>
            </a:r>
          </a:p>
          <a:p>
            <a:endParaRPr lang="en-US" b="1" dirty="0"/>
          </a:p>
          <a:p>
            <a:endParaRPr lang="en-US" b="1" dirty="0"/>
          </a:p>
        </p:txBody>
      </p:sp>
      <p:pic>
        <p:nvPicPr>
          <p:cNvPr id="4" name="Picture 3">
            <a:extLst>
              <a:ext uri="{FF2B5EF4-FFF2-40B4-BE49-F238E27FC236}">
                <a16:creationId xmlns:a16="http://schemas.microsoft.com/office/drawing/2014/main" id="{D7801496-FC26-4411-948B-7EC5A6A2493E}"/>
              </a:ext>
            </a:extLst>
          </p:cNvPr>
          <p:cNvPicPr>
            <a:picLocks noChangeAspect="1"/>
          </p:cNvPicPr>
          <p:nvPr/>
        </p:nvPicPr>
        <p:blipFill>
          <a:blip r:embed="rId3"/>
          <a:stretch>
            <a:fillRect/>
          </a:stretch>
        </p:blipFill>
        <p:spPr>
          <a:xfrm>
            <a:off x="10664918" y="1019353"/>
            <a:ext cx="1426588" cy="548688"/>
          </a:xfrm>
          <a:prstGeom prst="rect">
            <a:avLst/>
          </a:prstGeom>
        </p:spPr>
      </p:pic>
      <p:pic>
        <p:nvPicPr>
          <p:cNvPr id="6" name="Picture 5">
            <a:extLst>
              <a:ext uri="{FF2B5EF4-FFF2-40B4-BE49-F238E27FC236}">
                <a16:creationId xmlns:a16="http://schemas.microsoft.com/office/drawing/2014/main" id="{77392229-9332-416A-A691-1BF47B93F7B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59082" y="2863685"/>
            <a:ext cx="4892207" cy="3241087"/>
          </a:xfrm>
          <a:prstGeom prst="rect">
            <a:avLst/>
          </a:prstGeom>
        </p:spPr>
      </p:pic>
      <p:sp>
        <p:nvSpPr>
          <p:cNvPr id="7" name="TextBox 6">
            <a:extLst>
              <a:ext uri="{FF2B5EF4-FFF2-40B4-BE49-F238E27FC236}">
                <a16:creationId xmlns:a16="http://schemas.microsoft.com/office/drawing/2014/main" id="{EAB3DA00-421B-4B89-9C09-5724699EAD06}"/>
              </a:ext>
            </a:extLst>
          </p:cNvPr>
          <p:cNvSpPr txBox="1"/>
          <p:nvPr/>
        </p:nvSpPr>
        <p:spPr>
          <a:xfrm>
            <a:off x="1" y="5664785"/>
            <a:ext cx="2605185" cy="369332"/>
          </a:xfrm>
          <a:prstGeom prst="rect">
            <a:avLst/>
          </a:prstGeom>
          <a:noFill/>
        </p:spPr>
        <p:txBody>
          <a:bodyPr wrap="square" rtlCol="0">
            <a:spAutoFit/>
          </a:bodyPr>
          <a:lstStyle/>
          <a:p>
            <a:r>
              <a:rPr lang="en-US" sz="900">
                <a:hlinkClick r:id="rId5" tooltip="http://rosannedingli.blogspot.com/2012/04/wisdom-of-others.html"/>
              </a:rPr>
              <a:t>This Photo</a:t>
            </a:r>
            <a:r>
              <a:rPr lang="en-US" sz="900"/>
              <a:t> by Unknown Author is licensed under </a:t>
            </a:r>
            <a:r>
              <a:rPr lang="en-US" sz="900">
                <a:hlinkClick r:id="rId6" tooltip="https://creativecommons.org/licenses/by-nd/3.0/"/>
              </a:rPr>
              <a:t>CC BY-ND</a:t>
            </a:r>
            <a:endParaRPr lang="en-US" sz="900"/>
          </a:p>
        </p:txBody>
      </p:sp>
    </p:spTree>
    <p:extLst>
      <p:ext uri="{BB962C8B-B14F-4D97-AF65-F5344CB8AC3E}">
        <p14:creationId xmlns:p14="http://schemas.microsoft.com/office/powerpoint/2010/main" val="2080105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6BAC8-C53D-4BFD-80AE-6CB46BC071F6}"/>
              </a:ext>
            </a:extLst>
          </p:cNvPr>
          <p:cNvSpPr>
            <a:spLocks noGrp="1"/>
          </p:cNvSpPr>
          <p:nvPr>
            <p:ph type="title"/>
          </p:nvPr>
        </p:nvSpPr>
        <p:spPr/>
        <p:txBody>
          <a:bodyPr/>
          <a:lstStyle/>
          <a:p>
            <a:r>
              <a:rPr lang="en-US" dirty="0"/>
              <a:t>Principles</a:t>
            </a:r>
          </a:p>
        </p:txBody>
      </p:sp>
      <p:sp>
        <p:nvSpPr>
          <p:cNvPr id="3" name="Content Placeholder 2">
            <a:extLst>
              <a:ext uri="{FF2B5EF4-FFF2-40B4-BE49-F238E27FC236}">
                <a16:creationId xmlns:a16="http://schemas.microsoft.com/office/drawing/2014/main" id="{D6F55A8D-712C-4C0B-BAF6-6E209DB7C594}"/>
              </a:ext>
            </a:extLst>
          </p:cNvPr>
          <p:cNvSpPr>
            <a:spLocks noGrp="1"/>
          </p:cNvSpPr>
          <p:nvPr>
            <p:ph idx="1"/>
          </p:nvPr>
        </p:nvSpPr>
        <p:spPr>
          <a:xfrm>
            <a:off x="1" y="2183906"/>
            <a:ext cx="5852160" cy="4674094"/>
          </a:xfrm>
        </p:spPr>
        <p:txBody>
          <a:bodyPr>
            <a:normAutofit fontScale="92500" lnSpcReduction="10000"/>
          </a:bodyPr>
          <a:lstStyle/>
          <a:p>
            <a:r>
              <a:rPr lang="en-US" b="1" dirty="0"/>
              <a:t>Test Screening workflows with patients before standardizing approach</a:t>
            </a:r>
          </a:p>
          <a:p>
            <a:endParaRPr lang="en-US" b="1" dirty="0"/>
          </a:p>
          <a:p>
            <a:r>
              <a:rPr lang="en-US" b="1" dirty="0"/>
              <a:t>Ensure that information disclosed by patients through social needs screening is shared with and acknowledged by all members of the care team</a:t>
            </a:r>
          </a:p>
          <a:p>
            <a:endParaRPr lang="en-US" b="1" dirty="0"/>
          </a:p>
          <a:p>
            <a:r>
              <a:rPr lang="en-US" b="1" dirty="0"/>
              <a:t>Select a care team member with sufficient time and empathy to connect with patients about social needs</a:t>
            </a:r>
          </a:p>
          <a:p>
            <a:endParaRPr lang="en-US" b="1" dirty="0"/>
          </a:p>
          <a:p>
            <a:r>
              <a:rPr lang="en-US" b="1" dirty="0"/>
              <a:t>Minimize patient and staff distress and trauma</a:t>
            </a:r>
          </a:p>
          <a:p>
            <a:endParaRPr lang="en-US" b="1" dirty="0"/>
          </a:p>
          <a:p>
            <a:endParaRPr lang="en-US" dirty="0"/>
          </a:p>
        </p:txBody>
      </p:sp>
      <p:pic>
        <p:nvPicPr>
          <p:cNvPr id="4" name="Picture 3">
            <a:extLst>
              <a:ext uri="{FF2B5EF4-FFF2-40B4-BE49-F238E27FC236}">
                <a16:creationId xmlns:a16="http://schemas.microsoft.com/office/drawing/2014/main" id="{0EF9CF6E-FE13-419E-BEEF-9ABEE37FCF5A}"/>
              </a:ext>
            </a:extLst>
          </p:cNvPr>
          <p:cNvPicPr>
            <a:picLocks noChangeAspect="1"/>
          </p:cNvPicPr>
          <p:nvPr/>
        </p:nvPicPr>
        <p:blipFill>
          <a:blip r:embed="rId3"/>
          <a:stretch>
            <a:fillRect/>
          </a:stretch>
        </p:blipFill>
        <p:spPr>
          <a:xfrm>
            <a:off x="10647164" y="1086158"/>
            <a:ext cx="1426588" cy="548688"/>
          </a:xfrm>
          <a:prstGeom prst="rect">
            <a:avLst/>
          </a:prstGeom>
        </p:spPr>
      </p:pic>
      <p:pic>
        <p:nvPicPr>
          <p:cNvPr id="18" name="Picture 17">
            <a:extLst>
              <a:ext uri="{FF2B5EF4-FFF2-40B4-BE49-F238E27FC236}">
                <a16:creationId xmlns:a16="http://schemas.microsoft.com/office/drawing/2014/main" id="{52AB3A8B-F9FC-4872-AA82-746A7193167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799665" y="2390175"/>
            <a:ext cx="6392334" cy="4261556"/>
          </a:xfrm>
          <a:prstGeom prst="rect">
            <a:avLst/>
          </a:prstGeom>
        </p:spPr>
      </p:pic>
    </p:spTree>
    <p:extLst>
      <p:ext uri="{BB962C8B-B14F-4D97-AF65-F5344CB8AC3E}">
        <p14:creationId xmlns:p14="http://schemas.microsoft.com/office/powerpoint/2010/main" val="3689465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E53A7-B1CB-4607-97B1-E67345C888DA}"/>
              </a:ext>
            </a:extLst>
          </p:cNvPr>
          <p:cNvSpPr>
            <a:spLocks noGrp="1"/>
          </p:cNvSpPr>
          <p:nvPr>
            <p:ph type="title"/>
          </p:nvPr>
        </p:nvSpPr>
        <p:spPr>
          <a:xfrm>
            <a:off x="149697" y="753228"/>
            <a:ext cx="9613861" cy="1080938"/>
          </a:xfrm>
        </p:spPr>
        <p:txBody>
          <a:bodyPr/>
          <a:lstStyle/>
          <a:p>
            <a:r>
              <a:rPr lang="en-US" dirty="0"/>
              <a:t>Patient-Centered Social Needs Conversation Guide</a:t>
            </a:r>
          </a:p>
        </p:txBody>
      </p:sp>
      <p:pic>
        <p:nvPicPr>
          <p:cNvPr id="4" name="Picture 3">
            <a:extLst>
              <a:ext uri="{FF2B5EF4-FFF2-40B4-BE49-F238E27FC236}">
                <a16:creationId xmlns:a16="http://schemas.microsoft.com/office/drawing/2014/main" id="{44B14990-3AE4-4801-8E71-546CF0E88CFF}"/>
              </a:ext>
            </a:extLst>
          </p:cNvPr>
          <p:cNvPicPr>
            <a:picLocks noChangeAspect="1"/>
          </p:cNvPicPr>
          <p:nvPr/>
        </p:nvPicPr>
        <p:blipFill>
          <a:blip r:embed="rId3"/>
          <a:stretch>
            <a:fillRect/>
          </a:stretch>
        </p:blipFill>
        <p:spPr>
          <a:xfrm>
            <a:off x="10629409" y="1019353"/>
            <a:ext cx="1426588" cy="548688"/>
          </a:xfrm>
          <a:prstGeom prst="rect">
            <a:avLst/>
          </a:prstGeom>
        </p:spPr>
      </p:pic>
      <p:graphicFrame>
        <p:nvGraphicFramePr>
          <p:cNvPr id="10" name="Diagram 9">
            <a:extLst>
              <a:ext uri="{FF2B5EF4-FFF2-40B4-BE49-F238E27FC236}">
                <a16:creationId xmlns:a16="http://schemas.microsoft.com/office/drawing/2014/main" id="{2BBB2522-C8C8-470C-8306-493F566C7A22}"/>
              </a:ext>
            </a:extLst>
          </p:cNvPr>
          <p:cNvGraphicFramePr/>
          <p:nvPr>
            <p:extLst>
              <p:ext uri="{D42A27DB-BD31-4B8C-83A1-F6EECF244321}">
                <p14:modId xmlns:p14="http://schemas.microsoft.com/office/powerpoint/2010/main" val="522268704"/>
              </p:ext>
            </p:extLst>
          </p:nvPr>
        </p:nvGraphicFramePr>
        <p:xfrm>
          <a:off x="2696029" y="2048523"/>
          <a:ext cx="6458857" cy="48094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84231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EF0DF-CEF5-47CC-BB23-4B8A60BA1AE9}"/>
              </a:ext>
            </a:extLst>
          </p:cNvPr>
          <p:cNvSpPr>
            <a:spLocks noGrp="1"/>
          </p:cNvSpPr>
          <p:nvPr>
            <p:ph type="title"/>
          </p:nvPr>
        </p:nvSpPr>
        <p:spPr/>
        <p:txBody>
          <a:bodyPr>
            <a:normAutofit fontScale="90000"/>
          </a:bodyPr>
          <a:lstStyle/>
          <a:p>
            <a:r>
              <a:rPr lang="en-US" b="1" dirty="0"/>
              <a:t>Empathic Inquiry: a Patient Centered Approach to Social Determinants of Health Interviewing</a:t>
            </a:r>
            <a:endParaRPr lang="en-US" dirty="0"/>
          </a:p>
        </p:txBody>
      </p:sp>
      <p:pic>
        <p:nvPicPr>
          <p:cNvPr id="4" name="Online Media 3" title="Empathic Inquiry: A Patient-Centered Approach to Social Determinants of Health Interviewing">
            <a:hlinkClick r:id="" action="ppaction://media"/>
            <a:extLst>
              <a:ext uri="{FF2B5EF4-FFF2-40B4-BE49-F238E27FC236}">
                <a16:creationId xmlns:a16="http://schemas.microsoft.com/office/drawing/2014/main" id="{6EF7B909-4DA1-4E27-83D0-8A39F65BF6D4}"/>
              </a:ext>
            </a:extLst>
          </p:cNvPr>
          <p:cNvPicPr>
            <a:picLocks noGrp="1" noRot="1" noChangeAspect="1"/>
          </p:cNvPicPr>
          <p:nvPr>
            <p:ph idx="1"/>
            <a:videoFile r:link="rId1"/>
          </p:nvPr>
        </p:nvPicPr>
        <p:blipFill>
          <a:blip r:embed="rId4"/>
          <a:stretch>
            <a:fillRect/>
          </a:stretch>
        </p:blipFill>
        <p:spPr>
          <a:xfrm>
            <a:off x="3201988" y="2843213"/>
            <a:ext cx="4572000" cy="2582862"/>
          </a:xfrm>
          <a:prstGeom prst="rect">
            <a:avLst/>
          </a:prstGeom>
        </p:spPr>
      </p:pic>
      <p:pic>
        <p:nvPicPr>
          <p:cNvPr id="5" name="Picture 4">
            <a:extLst>
              <a:ext uri="{FF2B5EF4-FFF2-40B4-BE49-F238E27FC236}">
                <a16:creationId xmlns:a16="http://schemas.microsoft.com/office/drawing/2014/main" id="{DC02220C-8B86-40B8-907A-DFF84B5185B7}"/>
              </a:ext>
            </a:extLst>
          </p:cNvPr>
          <p:cNvPicPr>
            <a:picLocks noChangeAspect="1"/>
          </p:cNvPicPr>
          <p:nvPr/>
        </p:nvPicPr>
        <p:blipFill>
          <a:blip r:embed="rId5"/>
          <a:stretch>
            <a:fillRect/>
          </a:stretch>
        </p:blipFill>
        <p:spPr>
          <a:xfrm>
            <a:off x="10700430" y="1019353"/>
            <a:ext cx="1426588" cy="548688"/>
          </a:xfrm>
          <a:prstGeom prst="rect">
            <a:avLst/>
          </a:prstGeom>
        </p:spPr>
      </p:pic>
    </p:spTree>
    <p:extLst>
      <p:ext uri="{BB962C8B-B14F-4D97-AF65-F5344CB8AC3E}">
        <p14:creationId xmlns:p14="http://schemas.microsoft.com/office/powerpoint/2010/main" val="214105437"/>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682</TotalTime>
  <Words>1105</Words>
  <Application>Microsoft Office PowerPoint</Application>
  <PresentationFormat>Widescreen</PresentationFormat>
  <Paragraphs>98</Paragraphs>
  <Slides>12</Slides>
  <Notes>5</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Trebuchet MS</vt:lpstr>
      <vt:lpstr>Berlin</vt:lpstr>
      <vt:lpstr>Patient Navigator Empathic Inquiry Training</vt:lpstr>
      <vt:lpstr>Welcome and Introductions</vt:lpstr>
      <vt:lpstr>Goals for today</vt:lpstr>
      <vt:lpstr>What are the barriers to performing an assessment?  </vt:lpstr>
      <vt:lpstr>What is empathic inquiry?</vt:lpstr>
      <vt:lpstr>Principles</vt:lpstr>
      <vt:lpstr>Principles</vt:lpstr>
      <vt:lpstr>Patient-Centered Social Needs Conversation Guide</vt:lpstr>
      <vt:lpstr>Empathic Inquiry: a Patient Centered Approach to Social Determinants of Health Interviewing</vt:lpstr>
      <vt:lpstr>Breakout Rooms and Role Play</vt:lpstr>
      <vt:lpstr>Training evaluation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 Navigator Empathic Inquiry Training</dc:title>
  <dc:creator>Wint, Amy J.</dc:creator>
  <cp:lastModifiedBy>Marotta, Caylin</cp:lastModifiedBy>
  <cp:revision>21</cp:revision>
  <dcterms:created xsi:type="dcterms:W3CDTF">2020-09-09T14:48:09Z</dcterms:created>
  <dcterms:modified xsi:type="dcterms:W3CDTF">2021-04-07T20:34:18Z</dcterms:modified>
</cp:coreProperties>
</file>