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301" r:id="rId4"/>
    <p:sldId id="259" r:id="rId5"/>
    <p:sldId id="260" r:id="rId6"/>
    <p:sldId id="302" r:id="rId7"/>
    <p:sldId id="304" r:id="rId8"/>
    <p:sldId id="282" r:id="rId9"/>
    <p:sldId id="306" r:id="rId10"/>
    <p:sldId id="309" r:id="rId11"/>
    <p:sldId id="262" r:id="rId12"/>
    <p:sldId id="283" r:id="rId13"/>
    <p:sldId id="312" r:id="rId14"/>
    <p:sldId id="265" r:id="rId15"/>
    <p:sldId id="310" r:id="rId16"/>
    <p:sldId id="287" r:id="rId17"/>
    <p:sldId id="313" r:id="rId18"/>
    <p:sldId id="311" r:id="rId19"/>
    <p:sldId id="314" r:id="rId20"/>
    <p:sldId id="315" r:id="rId21"/>
    <p:sldId id="320" r:id="rId22"/>
    <p:sldId id="294" r:id="rId23"/>
    <p:sldId id="318" r:id="rId24"/>
    <p:sldId id="321" r:id="rId25"/>
    <p:sldId id="319" r:id="rId26"/>
    <p:sldId id="317" r:id="rId27"/>
    <p:sldId id="298" r:id="rId28"/>
    <p:sldId id="300" r:id="rId2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6" userDrawn="1">
          <p15:clr>
            <a:srgbClr val="A4A3A4"/>
          </p15:clr>
        </p15:guide>
        <p15:guide id="2" pos="5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ver, Serena" initials="HS" lastIdx="3" clrIdx="0">
    <p:extLst>
      <p:ext uri="{19B8F6BF-5375-455C-9EA6-DF929625EA0E}">
        <p15:presenceInfo xmlns:p15="http://schemas.microsoft.com/office/powerpoint/2012/main" userId="S-1-5-21-1013449540-720069183-311576647-220213" providerId="AD"/>
      </p:ext>
    </p:extLst>
  </p:cmAuthor>
  <p:cmAuthor id="2" name="Ganem, Steven" initials="GS" lastIdx="1" clrIdx="1">
    <p:extLst>
      <p:ext uri="{19B8F6BF-5375-455C-9EA6-DF929625EA0E}">
        <p15:presenceInfo xmlns:p15="http://schemas.microsoft.com/office/powerpoint/2012/main" userId="S-1-5-21-1013449540-720069183-311576647-213058" providerId="AD"/>
      </p:ext>
    </p:extLst>
  </p:cmAuthor>
  <p:cmAuthor id="3" name="Xiao, Victoria" initials="XV" lastIdx="1" clrIdx="2">
    <p:extLst>
      <p:ext uri="{19B8F6BF-5375-455C-9EA6-DF929625EA0E}">
        <p15:presenceInfo xmlns:p15="http://schemas.microsoft.com/office/powerpoint/2012/main" userId="S-1-5-21-1013449540-720069183-311576647-2279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FF"/>
    <a:srgbClr val="C8EEAC"/>
    <a:srgbClr val="0087D2"/>
    <a:srgbClr val="558FC4"/>
    <a:srgbClr val="D8D8D8"/>
    <a:srgbClr val="E2F0D9"/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0942" autoAdjust="0"/>
  </p:normalViewPr>
  <p:slideViewPr>
    <p:cSldViewPr snapToGrid="0">
      <p:cViewPr>
        <p:scale>
          <a:sx n="75" d="100"/>
          <a:sy n="75" d="100"/>
        </p:scale>
        <p:origin x="474" y="54"/>
      </p:cViewPr>
      <p:guideLst>
        <p:guide orient="horz" pos="696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Boston resident breast</a:t>
            </a:r>
            <a:r>
              <a:rPr lang="en-US" sz="2000" baseline="0">
                <a:latin typeface="Arial" panose="020B0604020202020204" pitchFamily="34" charset="0"/>
                <a:cs typeface="Arial" panose="020B0604020202020204" pitchFamily="34" charset="0"/>
              </a:rPr>
              <a:t> cancer mortality rates by racial/ethnic background, 2001-2012</a:t>
            </a: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Deaths per 100,000 population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White</c:v>
                </c:pt>
                <c:pt idx="2">
                  <c:v>Asian</c:v>
                </c:pt>
                <c:pt idx="3">
                  <c:v>Latina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31.1</c:v>
                </c:pt>
                <c:pt idx="1">
                  <c:v>24.8</c:v>
                </c:pt>
                <c:pt idx="2">
                  <c:v>6.4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840320"/>
        <c:axId val="114840880"/>
      </c:barChart>
      <c:catAx>
        <c:axId val="114840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Race/Ethnicity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4840880"/>
        <c:crosses val="autoZero"/>
        <c:auto val="1"/>
        <c:lblAlgn val="ctr"/>
        <c:lblOffset val="100"/>
        <c:noMultiLvlLbl val="0"/>
      </c:catAx>
      <c:valAx>
        <c:axId val="11484088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Deaths per 100,000 population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48403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23C840-D619-4B69-A027-C2222084E068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47EE764-9F46-4C1C-BA57-4C8EE3A513A5}">
      <dgm:prSet phldrT="[Text]"/>
      <dgm:spPr/>
      <dgm:t>
        <a:bodyPr/>
        <a:lstStyle/>
        <a:p>
          <a:r>
            <a:rPr lang="en-US" dirty="0" smtClean="0"/>
            <a:t>Radiology</a:t>
          </a:r>
          <a:endParaRPr lang="en-US" dirty="0"/>
        </a:p>
      </dgm:t>
    </dgm:pt>
    <dgm:pt modelId="{6A7CFABC-A688-4BE9-8663-3DCF3E74839A}" type="parTrans" cxnId="{73281161-1058-4365-848E-CDEC09C85DAB}">
      <dgm:prSet/>
      <dgm:spPr/>
      <dgm:t>
        <a:bodyPr/>
        <a:lstStyle/>
        <a:p>
          <a:endParaRPr lang="en-US"/>
        </a:p>
      </dgm:t>
    </dgm:pt>
    <dgm:pt modelId="{65A34F08-B85D-4FD2-B012-E3A1160C23F4}" type="sibTrans" cxnId="{73281161-1058-4365-848E-CDEC09C85DAB}">
      <dgm:prSet/>
      <dgm:spPr/>
      <dgm:t>
        <a:bodyPr/>
        <a:lstStyle/>
        <a:p>
          <a:endParaRPr lang="en-US"/>
        </a:p>
      </dgm:t>
    </dgm:pt>
    <dgm:pt modelId="{C4F4F8D7-C50A-4B1F-96C0-1C5C2922B107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Medical Oncology</a:t>
          </a:r>
          <a:endParaRPr lang="en-US" dirty="0"/>
        </a:p>
      </dgm:t>
    </dgm:pt>
    <dgm:pt modelId="{E9283413-9303-4C3A-846D-B245454A53EE}" type="parTrans" cxnId="{51E98A15-FF35-4E8B-9ED8-02214BE1C8A8}">
      <dgm:prSet/>
      <dgm:spPr/>
      <dgm:t>
        <a:bodyPr/>
        <a:lstStyle/>
        <a:p>
          <a:endParaRPr lang="en-US"/>
        </a:p>
      </dgm:t>
    </dgm:pt>
    <dgm:pt modelId="{0E8A09CA-085B-4F78-AF1B-4F5DDAE95CE9}" type="sibTrans" cxnId="{51E98A15-FF35-4E8B-9ED8-02214BE1C8A8}">
      <dgm:prSet/>
      <dgm:spPr/>
      <dgm:t>
        <a:bodyPr/>
        <a:lstStyle/>
        <a:p>
          <a:endParaRPr lang="en-US"/>
        </a:p>
      </dgm:t>
    </dgm:pt>
    <dgm:pt modelId="{6278E869-C6BE-467C-9A19-19F6E81BFC41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Radiation Oncology</a:t>
          </a:r>
          <a:endParaRPr lang="en-US" dirty="0"/>
        </a:p>
      </dgm:t>
    </dgm:pt>
    <dgm:pt modelId="{A1E830D6-900F-4651-9DD3-CC6C8C60859A}" type="parTrans" cxnId="{4B16DAD2-AB72-4E59-918B-B5F49AF93A62}">
      <dgm:prSet/>
      <dgm:spPr/>
      <dgm:t>
        <a:bodyPr/>
        <a:lstStyle/>
        <a:p>
          <a:endParaRPr lang="en-US"/>
        </a:p>
      </dgm:t>
    </dgm:pt>
    <dgm:pt modelId="{8EBA9A36-64CD-4144-8BE7-3860F2367AF7}" type="sibTrans" cxnId="{4B16DAD2-AB72-4E59-918B-B5F49AF93A62}">
      <dgm:prSet/>
      <dgm:spPr/>
      <dgm:t>
        <a:bodyPr/>
        <a:lstStyle/>
        <a:p>
          <a:endParaRPr lang="en-US"/>
        </a:p>
      </dgm:t>
    </dgm:pt>
    <dgm:pt modelId="{1B3E3FED-B357-4A1E-A56E-D9EDA4CF7C6D}">
      <dgm:prSet/>
      <dgm:spPr/>
      <dgm:t>
        <a:bodyPr/>
        <a:lstStyle/>
        <a:p>
          <a:r>
            <a:rPr lang="en-US" dirty="0" smtClean="0"/>
            <a:t>Surgical Oncology</a:t>
          </a:r>
          <a:endParaRPr lang="en-US" dirty="0"/>
        </a:p>
      </dgm:t>
    </dgm:pt>
    <dgm:pt modelId="{67FDF2C9-3C0F-4D2C-8A11-FD00109B2901}" type="parTrans" cxnId="{C8137D83-6C75-44E1-AE1D-C1BB0E9D24C3}">
      <dgm:prSet/>
      <dgm:spPr/>
      <dgm:t>
        <a:bodyPr/>
        <a:lstStyle/>
        <a:p>
          <a:endParaRPr lang="en-US"/>
        </a:p>
      </dgm:t>
    </dgm:pt>
    <dgm:pt modelId="{39B89DBB-0B2C-45D7-9A5F-2625606A061D}" type="sibTrans" cxnId="{C8137D83-6C75-44E1-AE1D-C1BB0E9D24C3}">
      <dgm:prSet/>
      <dgm:spPr/>
      <dgm:t>
        <a:bodyPr/>
        <a:lstStyle/>
        <a:p>
          <a:endParaRPr lang="en-US"/>
        </a:p>
      </dgm:t>
    </dgm:pt>
    <dgm:pt modelId="{E4ADD89B-E3CD-4648-8901-C1CCD159E6B5}" type="pres">
      <dgm:prSet presAssocID="{E123C840-D619-4B69-A027-C2222084E06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523C599-CBDC-416F-B364-20B3BBB1951E}" type="pres">
      <dgm:prSet presAssocID="{547EE764-9F46-4C1C-BA57-4C8EE3A513A5}" presName="composite" presStyleCnt="0"/>
      <dgm:spPr/>
      <dgm:t>
        <a:bodyPr/>
        <a:lstStyle/>
        <a:p>
          <a:endParaRPr lang="en-US"/>
        </a:p>
      </dgm:t>
    </dgm:pt>
    <dgm:pt modelId="{B2863615-C49A-4B24-A647-7399C7859027}" type="pres">
      <dgm:prSet presAssocID="{547EE764-9F46-4C1C-BA57-4C8EE3A513A5}" presName="bentUpArrow1" presStyleLbl="alignImgPlace1" presStyleIdx="0" presStyleCnt="3" custScaleX="159445" custScaleY="127736" custLinFactNeighborX="41369" custLinFactNeighborY="28327"/>
      <dgm:spPr/>
      <dgm:t>
        <a:bodyPr/>
        <a:lstStyle/>
        <a:p>
          <a:endParaRPr lang="en-US"/>
        </a:p>
      </dgm:t>
    </dgm:pt>
    <dgm:pt modelId="{6345C951-45DF-4A51-8B31-1A6604C336B6}" type="pres">
      <dgm:prSet presAssocID="{547EE764-9F46-4C1C-BA57-4C8EE3A513A5}" presName="ParentText" presStyleLbl="node1" presStyleIdx="0" presStyleCnt="4" custLinFactNeighborX="5330" custLinFactNeighborY="337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F0735-614C-4F4B-86AB-564511C5CEA6}" type="pres">
      <dgm:prSet presAssocID="{547EE764-9F46-4C1C-BA57-4C8EE3A513A5}" presName="ChildText" presStyleLbl="revTx" presStyleIdx="0" presStyleCnt="3" custScaleX="356300" custLinFactX="113431" custLinFactY="37004" custLinFactNeighborX="2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15FF2-0D35-4A0B-B0C7-16F8BD18F1C2}" type="pres">
      <dgm:prSet presAssocID="{65A34F08-B85D-4FD2-B012-E3A1160C23F4}" presName="sibTrans" presStyleCnt="0"/>
      <dgm:spPr/>
      <dgm:t>
        <a:bodyPr/>
        <a:lstStyle/>
        <a:p>
          <a:endParaRPr lang="en-US"/>
        </a:p>
      </dgm:t>
    </dgm:pt>
    <dgm:pt modelId="{36D0BEB2-F32D-4874-8F46-DEB0CD03EC97}" type="pres">
      <dgm:prSet presAssocID="{1B3E3FED-B357-4A1E-A56E-D9EDA4CF7C6D}" presName="composite" presStyleCnt="0"/>
      <dgm:spPr/>
      <dgm:t>
        <a:bodyPr/>
        <a:lstStyle/>
        <a:p>
          <a:endParaRPr lang="en-US"/>
        </a:p>
      </dgm:t>
    </dgm:pt>
    <dgm:pt modelId="{3ABD81DF-94D8-4B4E-8E98-303950B0E3B8}" type="pres">
      <dgm:prSet presAssocID="{1B3E3FED-B357-4A1E-A56E-D9EDA4CF7C6D}" presName="bentUpArrow1" presStyleLbl="alignImgPlace1" presStyleIdx="1" presStyleCnt="3" custScaleX="146277" custScaleY="123794" custLinFactNeighborX="41669" custLinFactNeighborY="2791"/>
      <dgm:spPr>
        <a:solidFill>
          <a:srgbClr val="D8D8D8"/>
        </a:solidFill>
      </dgm:spPr>
      <dgm:t>
        <a:bodyPr/>
        <a:lstStyle/>
        <a:p>
          <a:endParaRPr lang="en-US"/>
        </a:p>
      </dgm:t>
    </dgm:pt>
    <dgm:pt modelId="{205D67CD-D522-417B-975D-207F302E64D6}" type="pres">
      <dgm:prSet presAssocID="{1B3E3FED-B357-4A1E-A56E-D9EDA4CF7C6D}" presName="ParentText" presStyleLbl="node1" presStyleIdx="1" presStyleCnt="4" custLinFactNeighborX="5115" custLinFactNeighborY="239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EDB563-1276-45EB-BB34-947284AD1033}" type="pres">
      <dgm:prSet presAssocID="{1B3E3FED-B357-4A1E-A56E-D9EDA4CF7C6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44EE7E-D0FD-4226-AC43-0FAB5FAFBF38}" type="pres">
      <dgm:prSet presAssocID="{39B89DBB-0B2C-45D7-9A5F-2625606A061D}" presName="sibTrans" presStyleCnt="0"/>
      <dgm:spPr/>
      <dgm:t>
        <a:bodyPr/>
        <a:lstStyle/>
        <a:p>
          <a:endParaRPr lang="en-US"/>
        </a:p>
      </dgm:t>
    </dgm:pt>
    <dgm:pt modelId="{817D0983-FE1A-4720-9D2B-DBBA4052DC83}" type="pres">
      <dgm:prSet presAssocID="{C4F4F8D7-C50A-4B1F-96C0-1C5C2922B107}" presName="composite" presStyleCnt="0"/>
      <dgm:spPr/>
      <dgm:t>
        <a:bodyPr/>
        <a:lstStyle/>
        <a:p>
          <a:endParaRPr lang="en-US"/>
        </a:p>
      </dgm:t>
    </dgm:pt>
    <dgm:pt modelId="{46230B95-B30E-4975-AC59-4F7D0DCD025E}" type="pres">
      <dgm:prSet presAssocID="{C4F4F8D7-C50A-4B1F-96C0-1C5C2922B107}" presName="bentUpArrow1" presStyleLbl="alignImgPlace1" presStyleIdx="2" presStyleCnt="3" custScaleX="141191" custLinFactNeighborX="39217" custLinFactNeighborY="1395"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CB27482A-B436-4056-A437-A337D4B50302}" type="pres">
      <dgm:prSet presAssocID="{C4F4F8D7-C50A-4B1F-96C0-1C5C2922B107}" presName="ParentText" presStyleLbl="node1" presStyleIdx="2" presStyleCnt="4" custLinFactNeighborX="-3315" custLinFactNeighborY="11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B0317-F320-416E-BF3A-7C6B3911593E}" type="pres">
      <dgm:prSet presAssocID="{C4F4F8D7-C50A-4B1F-96C0-1C5C2922B107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6F56D-5180-498A-9219-219515544B4B}" type="pres">
      <dgm:prSet presAssocID="{0E8A09CA-085B-4F78-AF1B-4F5DDAE95CE9}" presName="sibTrans" presStyleCnt="0"/>
      <dgm:spPr/>
      <dgm:t>
        <a:bodyPr/>
        <a:lstStyle/>
        <a:p>
          <a:endParaRPr lang="en-US"/>
        </a:p>
      </dgm:t>
    </dgm:pt>
    <dgm:pt modelId="{7E61C049-E3D4-4AC3-85DB-2D0C16614728}" type="pres">
      <dgm:prSet presAssocID="{6278E869-C6BE-467C-9A19-19F6E81BFC41}" presName="composite" presStyleCnt="0"/>
      <dgm:spPr/>
      <dgm:t>
        <a:bodyPr/>
        <a:lstStyle/>
        <a:p>
          <a:endParaRPr lang="en-US"/>
        </a:p>
      </dgm:t>
    </dgm:pt>
    <dgm:pt modelId="{8194618F-EB0A-497E-8B6C-ED643FBA0EE1}" type="pres">
      <dgm:prSet presAssocID="{6278E869-C6BE-467C-9A19-19F6E81BFC41}" presName="ParentText" presStyleLbl="node1" presStyleIdx="3" presStyleCnt="4" custLinFactNeighborX="-4923" custLinFactNeighborY="62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BE6431-8337-416B-BD6F-A07BFD9A3F2E}" type="presOf" srcId="{547EE764-9F46-4C1C-BA57-4C8EE3A513A5}" destId="{6345C951-45DF-4A51-8B31-1A6604C336B6}" srcOrd="0" destOrd="0" presId="urn:microsoft.com/office/officeart/2005/8/layout/StepDownProcess"/>
    <dgm:cxn modelId="{17F970C7-64DE-4CB9-9163-D8BA63CF2183}" type="presOf" srcId="{6278E869-C6BE-467C-9A19-19F6E81BFC41}" destId="{8194618F-EB0A-497E-8B6C-ED643FBA0EE1}" srcOrd="0" destOrd="0" presId="urn:microsoft.com/office/officeart/2005/8/layout/StepDownProcess"/>
    <dgm:cxn modelId="{51E98A15-FF35-4E8B-9ED8-02214BE1C8A8}" srcId="{E123C840-D619-4B69-A027-C2222084E068}" destId="{C4F4F8D7-C50A-4B1F-96C0-1C5C2922B107}" srcOrd="2" destOrd="0" parTransId="{E9283413-9303-4C3A-846D-B245454A53EE}" sibTransId="{0E8A09CA-085B-4F78-AF1B-4F5DDAE95CE9}"/>
    <dgm:cxn modelId="{9E55C3B7-1DEF-43AF-9F47-5A36B2306FEF}" type="presOf" srcId="{C4F4F8D7-C50A-4B1F-96C0-1C5C2922B107}" destId="{CB27482A-B436-4056-A437-A337D4B50302}" srcOrd="0" destOrd="0" presId="urn:microsoft.com/office/officeart/2005/8/layout/StepDownProcess"/>
    <dgm:cxn modelId="{FDEB0E19-863C-465C-90E1-537690684AFE}" type="presOf" srcId="{E123C840-D619-4B69-A027-C2222084E068}" destId="{E4ADD89B-E3CD-4648-8901-C1CCD159E6B5}" srcOrd="0" destOrd="0" presId="urn:microsoft.com/office/officeart/2005/8/layout/StepDownProcess"/>
    <dgm:cxn modelId="{73281161-1058-4365-848E-CDEC09C85DAB}" srcId="{E123C840-D619-4B69-A027-C2222084E068}" destId="{547EE764-9F46-4C1C-BA57-4C8EE3A513A5}" srcOrd="0" destOrd="0" parTransId="{6A7CFABC-A688-4BE9-8663-3DCF3E74839A}" sibTransId="{65A34F08-B85D-4FD2-B012-E3A1160C23F4}"/>
    <dgm:cxn modelId="{C8137D83-6C75-44E1-AE1D-C1BB0E9D24C3}" srcId="{E123C840-D619-4B69-A027-C2222084E068}" destId="{1B3E3FED-B357-4A1E-A56E-D9EDA4CF7C6D}" srcOrd="1" destOrd="0" parTransId="{67FDF2C9-3C0F-4D2C-8A11-FD00109B2901}" sibTransId="{39B89DBB-0B2C-45D7-9A5F-2625606A061D}"/>
    <dgm:cxn modelId="{4B16DAD2-AB72-4E59-918B-B5F49AF93A62}" srcId="{E123C840-D619-4B69-A027-C2222084E068}" destId="{6278E869-C6BE-467C-9A19-19F6E81BFC41}" srcOrd="3" destOrd="0" parTransId="{A1E830D6-900F-4651-9DD3-CC6C8C60859A}" sibTransId="{8EBA9A36-64CD-4144-8BE7-3860F2367AF7}"/>
    <dgm:cxn modelId="{C0A8524C-B22A-435C-BE2F-AD919B8BE2D8}" type="presOf" srcId="{1B3E3FED-B357-4A1E-A56E-D9EDA4CF7C6D}" destId="{205D67CD-D522-417B-975D-207F302E64D6}" srcOrd="0" destOrd="0" presId="urn:microsoft.com/office/officeart/2005/8/layout/StepDownProcess"/>
    <dgm:cxn modelId="{10BC5AF3-A3CF-43F6-BE37-2DCB5BE548B9}" type="presParOf" srcId="{E4ADD89B-E3CD-4648-8901-C1CCD159E6B5}" destId="{A523C599-CBDC-416F-B364-20B3BBB1951E}" srcOrd="0" destOrd="0" presId="urn:microsoft.com/office/officeart/2005/8/layout/StepDownProcess"/>
    <dgm:cxn modelId="{C5FE8EE1-8AF4-4538-BAB2-F1C2902C6695}" type="presParOf" srcId="{A523C599-CBDC-416F-B364-20B3BBB1951E}" destId="{B2863615-C49A-4B24-A647-7399C7859027}" srcOrd="0" destOrd="0" presId="urn:microsoft.com/office/officeart/2005/8/layout/StepDownProcess"/>
    <dgm:cxn modelId="{E8C9CE1B-E8A8-4D30-9D00-7DA2E89FEE45}" type="presParOf" srcId="{A523C599-CBDC-416F-B364-20B3BBB1951E}" destId="{6345C951-45DF-4A51-8B31-1A6604C336B6}" srcOrd="1" destOrd="0" presId="urn:microsoft.com/office/officeart/2005/8/layout/StepDownProcess"/>
    <dgm:cxn modelId="{BB1197D2-5800-4F52-99CD-9AA95CCEDD0C}" type="presParOf" srcId="{A523C599-CBDC-416F-B364-20B3BBB1951E}" destId="{8B3F0735-614C-4F4B-86AB-564511C5CEA6}" srcOrd="2" destOrd="0" presId="urn:microsoft.com/office/officeart/2005/8/layout/StepDownProcess"/>
    <dgm:cxn modelId="{0EE511A8-6E74-49FE-89E9-85E97788524C}" type="presParOf" srcId="{E4ADD89B-E3CD-4648-8901-C1CCD159E6B5}" destId="{71115FF2-0D35-4A0B-B0C7-16F8BD18F1C2}" srcOrd="1" destOrd="0" presId="urn:microsoft.com/office/officeart/2005/8/layout/StepDownProcess"/>
    <dgm:cxn modelId="{9BAF0C4E-4DFE-4764-9D84-A3E9C3A17B2F}" type="presParOf" srcId="{E4ADD89B-E3CD-4648-8901-C1CCD159E6B5}" destId="{36D0BEB2-F32D-4874-8F46-DEB0CD03EC97}" srcOrd="2" destOrd="0" presId="urn:microsoft.com/office/officeart/2005/8/layout/StepDownProcess"/>
    <dgm:cxn modelId="{DCDDA89F-592B-4492-9560-83EEE858BAD0}" type="presParOf" srcId="{36D0BEB2-F32D-4874-8F46-DEB0CD03EC97}" destId="{3ABD81DF-94D8-4B4E-8E98-303950B0E3B8}" srcOrd="0" destOrd="0" presId="urn:microsoft.com/office/officeart/2005/8/layout/StepDownProcess"/>
    <dgm:cxn modelId="{1630D7B7-CD15-4D55-BA14-D1AEE13115CC}" type="presParOf" srcId="{36D0BEB2-F32D-4874-8F46-DEB0CD03EC97}" destId="{205D67CD-D522-417B-975D-207F302E64D6}" srcOrd="1" destOrd="0" presId="urn:microsoft.com/office/officeart/2005/8/layout/StepDownProcess"/>
    <dgm:cxn modelId="{01B6D79F-46DD-4647-B863-D852B4F83063}" type="presParOf" srcId="{36D0BEB2-F32D-4874-8F46-DEB0CD03EC97}" destId="{70EDB563-1276-45EB-BB34-947284AD1033}" srcOrd="2" destOrd="0" presId="urn:microsoft.com/office/officeart/2005/8/layout/StepDownProcess"/>
    <dgm:cxn modelId="{D0B210CC-FFA9-4B66-9E20-1D256C5D16FE}" type="presParOf" srcId="{E4ADD89B-E3CD-4648-8901-C1CCD159E6B5}" destId="{7244EE7E-D0FD-4226-AC43-0FAB5FAFBF38}" srcOrd="3" destOrd="0" presId="urn:microsoft.com/office/officeart/2005/8/layout/StepDownProcess"/>
    <dgm:cxn modelId="{AE64CE02-20F7-4019-A576-E75F4F8B427A}" type="presParOf" srcId="{E4ADD89B-E3CD-4648-8901-C1CCD159E6B5}" destId="{817D0983-FE1A-4720-9D2B-DBBA4052DC83}" srcOrd="4" destOrd="0" presId="urn:microsoft.com/office/officeart/2005/8/layout/StepDownProcess"/>
    <dgm:cxn modelId="{54D4901F-F3C9-4928-A110-9002D5E5EC24}" type="presParOf" srcId="{817D0983-FE1A-4720-9D2B-DBBA4052DC83}" destId="{46230B95-B30E-4975-AC59-4F7D0DCD025E}" srcOrd="0" destOrd="0" presId="urn:microsoft.com/office/officeart/2005/8/layout/StepDownProcess"/>
    <dgm:cxn modelId="{D29BE87C-A495-40B3-B520-E6150DFDBF95}" type="presParOf" srcId="{817D0983-FE1A-4720-9D2B-DBBA4052DC83}" destId="{CB27482A-B436-4056-A437-A337D4B50302}" srcOrd="1" destOrd="0" presId="urn:microsoft.com/office/officeart/2005/8/layout/StepDownProcess"/>
    <dgm:cxn modelId="{E3C4EE36-C2B3-4E5F-963A-1C90ADCFE753}" type="presParOf" srcId="{817D0983-FE1A-4720-9D2B-DBBA4052DC83}" destId="{59DB0317-F320-416E-BF3A-7C6B3911593E}" srcOrd="2" destOrd="0" presId="urn:microsoft.com/office/officeart/2005/8/layout/StepDownProcess"/>
    <dgm:cxn modelId="{9F61B341-2F74-46FA-B127-56BB272FB1B3}" type="presParOf" srcId="{E4ADD89B-E3CD-4648-8901-C1CCD159E6B5}" destId="{0CC6F56D-5180-498A-9219-219515544B4B}" srcOrd="5" destOrd="0" presId="urn:microsoft.com/office/officeart/2005/8/layout/StepDownProcess"/>
    <dgm:cxn modelId="{01B80EF2-1730-4B3E-B5A5-71D7FF862A17}" type="presParOf" srcId="{E4ADD89B-E3CD-4648-8901-C1CCD159E6B5}" destId="{7E61C049-E3D4-4AC3-85DB-2D0C16614728}" srcOrd="6" destOrd="0" presId="urn:microsoft.com/office/officeart/2005/8/layout/StepDownProcess"/>
    <dgm:cxn modelId="{2D4E6DA7-1719-42D1-82A6-31C46C5DEFAB}" type="presParOf" srcId="{7E61C049-E3D4-4AC3-85DB-2D0C16614728}" destId="{8194618F-EB0A-497E-8B6C-ED643FBA0EE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1C0554-4484-45EF-BB72-188B86F04345}" type="doc">
      <dgm:prSet loTypeId="urn:microsoft.com/office/officeart/2005/8/layout/hProcess9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D82844-33C6-4954-8FE5-1271FFCD3D4D}">
      <dgm:prSet phldrT="[Text]"/>
      <dgm:spPr>
        <a:solidFill>
          <a:srgbClr val="F7A885"/>
        </a:solidFill>
      </dgm:spPr>
      <dgm:t>
        <a:bodyPr/>
        <a:lstStyle/>
        <a:p>
          <a:r>
            <a:rPr lang="en-US" dirty="0" smtClean="0"/>
            <a:t>Site Initiation Meeting</a:t>
          </a:r>
        </a:p>
        <a:p>
          <a:r>
            <a:rPr lang="en-US" dirty="0" smtClean="0"/>
            <a:t>(July 2019)</a:t>
          </a:r>
          <a:endParaRPr lang="en-US" dirty="0"/>
        </a:p>
      </dgm:t>
    </dgm:pt>
    <dgm:pt modelId="{AE66A65F-09BE-43DF-AA32-772F70D8B187}" type="parTrans" cxnId="{53D60675-5E23-4D3F-B035-3649893FB6A4}">
      <dgm:prSet/>
      <dgm:spPr/>
      <dgm:t>
        <a:bodyPr/>
        <a:lstStyle/>
        <a:p>
          <a:endParaRPr lang="en-US"/>
        </a:p>
      </dgm:t>
    </dgm:pt>
    <dgm:pt modelId="{751E8FCA-39A9-4058-AFF8-FA761F6C2F90}" type="sibTrans" cxnId="{53D60675-5E23-4D3F-B035-3649893FB6A4}">
      <dgm:prSet/>
      <dgm:spPr/>
      <dgm:t>
        <a:bodyPr/>
        <a:lstStyle/>
        <a:p>
          <a:endParaRPr lang="en-US"/>
        </a:p>
      </dgm:t>
    </dgm:pt>
    <dgm:pt modelId="{F0B9E4CA-3A94-4DC4-B8CD-FDBD6BDB29CE}">
      <dgm:prSet phldrT="[Text]"/>
      <dgm:spPr>
        <a:solidFill>
          <a:srgbClr val="EDA990"/>
        </a:solidFill>
      </dgm:spPr>
      <dgm:t>
        <a:bodyPr/>
        <a:lstStyle/>
        <a:p>
          <a:r>
            <a:rPr lang="en-US" dirty="0" smtClean="0"/>
            <a:t>Platform Demo Webinar</a:t>
          </a:r>
        </a:p>
        <a:p>
          <a:r>
            <a:rPr lang="en-US" dirty="0" smtClean="0"/>
            <a:t>(Oct 2019)</a:t>
          </a:r>
        </a:p>
      </dgm:t>
    </dgm:pt>
    <dgm:pt modelId="{23F508F0-05C9-48B2-BDB9-D7B3C88DA3CC}" type="parTrans" cxnId="{00430DF7-7A59-45E9-87BC-C07A688F1D9B}">
      <dgm:prSet/>
      <dgm:spPr/>
      <dgm:t>
        <a:bodyPr/>
        <a:lstStyle/>
        <a:p>
          <a:endParaRPr lang="en-US"/>
        </a:p>
      </dgm:t>
    </dgm:pt>
    <dgm:pt modelId="{387ED2D1-02EB-4AA0-B660-2BC3BDBF87E4}" type="sibTrans" cxnId="{00430DF7-7A59-45E9-87BC-C07A688F1D9B}">
      <dgm:prSet/>
      <dgm:spPr/>
      <dgm:t>
        <a:bodyPr/>
        <a:lstStyle/>
        <a:p>
          <a:endParaRPr lang="en-US"/>
        </a:p>
      </dgm:t>
    </dgm:pt>
    <dgm:pt modelId="{9B4744E8-6203-4D83-B7C8-27515C6FAE7E}">
      <dgm:prSet phldrT="[Text]"/>
      <dgm:spPr>
        <a:solidFill>
          <a:srgbClr val="E5B7A7"/>
        </a:solidFill>
      </dgm:spPr>
      <dgm:t>
        <a:bodyPr/>
        <a:lstStyle/>
        <a:p>
          <a:r>
            <a:rPr lang="en-US" dirty="0" smtClean="0"/>
            <a:t>On-Site Experiential Training</a:t>
          </a:r>
        </a:p>
        <a:p>
          <a:r>
            <a:rPr lang="en-US" dirty="0" smtClean="0"/>
            <a:t>(Oct 2019)</a:t>
          </a:r>
          <a:endParaRPr lang="en-US" dirty="0"/>
        </a:p>
      </dgm:t>
    </dgm:pt>
    <dgm:pt modelId="{EC01B766-CEFA-4C4C-951B-9B5D7E2B5182}" type="parTrans" cxnId="{37A69529-C3DC-4AF8-AFB8-AB7CDFDECB97}">
      <dgm:prSet/>
      <dgm:spPr/>
      <dgm:t>
        <a:bodyPr/>
        <a:lstStyle/>
        <a:p>
          <a:endParaRPr lang="en-US"/>
        </a:p>
      </dgm:t>
    </dgm:pt>
    <dgm:pt modelId="{92790C11-EAB7-4251-A548-523DF66225A4}" type="sibTrans" cxnId="{37A69529-C3DC-4AF8-AFB8-AB7CDFDECB97}">
      <dgm:prSet/>
      <dgm:spPr/>
      <dgm:t>
        <a:bodyPr/>
        <a:lstStyle/>
        <a:p>
          <a:endParaRPr lang="en-US"/>
        </a:p>
      </dgm:t>
    </dgm:pt>
    <dgm:pt modelId="{47334E5B-7500-4B95-8AA0-0ED15ABE9C1A}">
      <dgm:prSet phldrT="[Text]"/>
      <dgm:spPr>
        <a:solidFill>
          <a:srgbClr val="DCACA1"/>
        </a:solidFill>
        <a:ln w="57150">
          <a:solidFill>
            <a:schemeClr val="tx1"/>
          </a:solidFill>
        </a:ln>
      </dgm:spPr>
      <dgm:t>
        <a:bodyPr/>
        <a:lstStyle/>
        <a:p>
          <a:r>
            <a:rPr lang="en-US" b="1" dirty="0" smtClean="0"/>
            <a:t>GO LIVE</a:t>
          </a:r>
        </a:p>
        <a:p>
          <a:r>
            <a:rPr lang="en-US" b="1" dirty="0" smtClean="0"/>
            <a:t>Late Oct/early Nov 2019</a:t>
          </a:r>
        </a:p>
      </dgm:t>
    </dgm:pt>
    <dgm:pt modelId="{0150CC91-D820-4103-AFB8-089575DBAFA1}" type="parTrans" cxnId="{82E18A0C-E79B-4E40-97FC-1FEF16D0EC65}">
      <dgm:prSet/>
      <dgm:spPr/>
      <dgm:t>
        <a:bodyPr/>
        <a:lstStyle/>
        <a:p>
          <a:endParaRPr lang="en-US"/>
        </a:p>
      </dgm:t>
    </dgm:pt>
    <dgm:pt modelId="{551CC156-5266-495A-AF6A-265B4B59E00D}" type="sibTrans" cxnId="{82E18A0C-E79B-4E40-97FC-1FEF16D0EC65}">
      <dgm:prSet/>
      <dgm:spPr/>
      <dgm:t>
        <a:bodyPr/>
        <a:lstStyle/>
        <a:p>
          <a:endParaRPr lang="en-US"/>
        </a:p>
      </dgm:t>
    </dgm:pt>
    <dgm:pt modelId="{32098383-F41F-4CEC-ABF5-76ED5E0D36F1}">
      <dgm:prSet phldrT="[Text]"/>
      <dgm:spPr>
        <a:solidFill>
          <a:srgbClr val="D3ADA5"/>
        </a:solidFill>
      </dgm:spPr>
      <dgm:t>
        <a:bodyPr/>
        <a:lstStyle/>
        <a:p>
          <a:r>
            <a:rPr lang="en-US" dirty="0" smtClean="0"/>
            <a:t>Follow-Up #1</a:t>
          </a:r>
        </a:p>
        <a:p>
          <a:r>
            <a:rPr lang="en-US" b="0" dirty="0" smtClean="0"/>
            <a:t>(Oct-Dec 2019)</a:t>
          </a:r>
          <a:endParaRPr lang="en-US" dirty="0"/>
        </a:p>
      </dgm:t>
    </dgm:pt>
    <dgm:pt modelId="{F9BB6999-CAA4-4DEE-93A7-40F39D24D8A2}" type="parTrans" cxnId="{81CA6CAC-0D54-4D9E-9E25-3346893ACD51}">
      <dgm:prSet/>
      <dgm:spPr/>
      <dgm:t>
        <a:bodyPr/>
        <a:lstStyle/>
        <a:p>
          <a:endParaRPr lang="en-US"/>
        </a:p>
      </dgm:t>
    </dgm:pt>
    <dgm:pt modelId="{031DA1AE-85B8-4247-BC30-98C151757EAD}" type="sibTrans" cxnId="{81CA6CAC-0D54-4D9E-9E25-3346893ACD51}">
      <dgm:prSet/>
      <dgm:spPr/>
      <dgm:t>
        <a:bodyPr/>
        <a:lstStyle/>
        <a:p>
          <a:endParaRPr lang="en-US"/>
        </a:p>
      </dgm:t>
    </dgm:pt>
    <dgm:pt modelId="{10FEF32D-D5C5-4C31-8047-DCD386B55699}">
      <dgm:prSet phldrT="[Text]"/>
      <dgm:spPr>
        <a:solidFill>
          <a:srgbClr val="CBB1AD"/>
        </a:solidFill>
      </dgm:spPr>
      <dgm:t>
        <a:bodyPr/>
        <a:lstStyle/>
        <a:p>
          <a:r>
            <a:rPr lang="en-US" dirty="0" smtClean="0"/>
            <a:t>Follow-Up #2 </a:t>
          </a:r>
        </a:p>
        <a:p>
          <a:r>
            <a:rPr lang="en-US" b="0" dirty="0" smtClean="0"/>
            <a:t>(Jan-Mar 2020)</a:t>
          </a:r>
          <a:endParaRPr lang="en-US" b="0" dirty="0"/>
        </a:p>
      </dgm:t>
    </dgm:pt>
    <dgm:pt modelId="{77793645-12F9-41C0-AF9D-D1A5C2A7B448}" type="parTrans" cxnId="{31898AA2-B1DA-42D3-B4B0-0CDEFB1332CB}">
      <dgm:prSet/>
      <dgm:spPr/>
      <dgm:t>
        <a:bodyPr/>
        <a:lstStyle/>
        <a:p>
          <a:endParaRPr lang="en-US"/>
        </a:p>
      </dgm:t>
    </dgm:pt>
    <dgm:pt modelId="{A304E1BD-9065-4463-B04C-22F0D63922B8}" type="sibTrans" cxnId="{31898AA2-B1DA-42D3-B4B0-0CDEFB1332CB}">
      <dgm:prSet/>
      <dgm:spPr/>
      <dgm:t>
        <a:bodyPr/>
        <a:lstStyle/>
        <a:p>
          <a:endParaRPr lang="en-US"/>
        </a:p>
      </dgm:t>
    </dgm:pt>
    <dgm:pt modelId="{ABAD1724-16E2-4C60-8F6F-B16D69C9C9CB}">
      <dgm:prSet phldrT="[Text]"/>
      <dgm:spPr>
        <a:solidFill>
          <a:srgbClr val="C7B9B9"/>
        </a:solidFill>
      </dgm:spPr>
      <dgm:t>
        <a:bodyPr/>
        <a:lstStyle/>
        <a:p>
          <a:r>
            <a:rPr lang="en-US" dirty="0" smtClean="0"/>
            <a:t>Follow-Up #3</a:t>
          </a:r>
        </a:p>
        <a:p>
          <a:r>
            <a:rPr lang="en-US" dirty="0" smtClean="0"/>
            <a:t>(Apr-June 2020)</a:t>
          </a:r>
          <a:endParaRPr lang="en-US" dirty="0"/>
        </a:p>
      </dgm:t>
    </dgm:pt>
    <dgm:pt modelId="{E337D353-EC4E-4D5E-90A3-C6202D02F0EB}" type="parTrans" cxnId="{789E111E-DD83-4AD0-91F1-17C692AF3F0E}">
      <dgm:prSet/>
      <dgm:spPr/>
      <dgm:t>
        <a:bodyPr/>
        <a:lstStyle/>
        <a:p>
          <a:endParaRPr lang="en-US"/>
        </a:p>
      </dgm:t>
    </dgm:pt>
    <dgm:pt modelId="{DAABAEA7-DD26-471F-8E7E-503E3CADCD10}" type="sibTrans" cxnId="{789E111E-DD83-4AD0-91F1-17C692AF3F0E}">
      <dgm:prSet/>
      <dgm:spPr/>
      <dgm:t>
        <a:bodyPr/>
        <a:lstStyle/>
        <a:p>
          <a:endParaRPr lang="en-US"/>
        </a:p>
      </dgm:t>
    </dgm:pt>
    <dgm:pt modelId="{3D552400-2F53-42D7-9B9E-4377C3419B17}">
      <dgm:prSet phldrT="[Text]"/>
      <dgm:spPr>
        <a:solidFill>
          <a:srgbClr val="C3C3C3"/>
        </a:solidFill>
      </dgm:spPr>
      <dgm:t>
        <a:bodyPr/>
        <a:lstStyle/>
        <a:p>
          <a:r>
            <a:rPr lang="en-US" dirty="0" smtClean="0"/>
            <a:t>12-Month Data Collection (Sept 2020)</a:t>
          </a:r>
          <a:endParaRPr lang="en-US" dirty="0"/>
        </a:p>
      </dgm:t>
    </dgm:pt>
    <dgm:pt modelId="{A970A894-D01D-4805-B24E-07BC1CAE8CEA}" type="parTrans" cxnId="{68465847-49FA-43D5-8911-0366FE7B33D7}">
      <dgm:prSet/>
      <dgm:spPr/>
      <dgm:t>
        <a:bodyPr/>
        <a:lstStyle/>
        <a:p>
          <a:endParaRPr lang="en-US"/>
        </a:p>
      </dgm:t>
    </dgm:pt>
    <dgm:pt modelId="{FF437324-16D6-45A2-B1E9-B1127871E80B}" type="sibTrans" cxnId="{68465847-49FA-43D5-8911-0366FE7B33D7}">
      <dgm:prSet/>
      <dgm:spPr/>
      <dgm:t>
        <a:bodyPr/>
        <a:lstStyle/>
        <a:p>
          <a:endParaRPr lang="en-US"/>
        </a:p>
      </dgm:t>
    </dgm:pt>
    <dgm:pt modelId="{53B21D71-9C89-4E1C-84D3-84BC520BE372}">
      <dgm:prSet/>
      <dgm:spPr>
        <a:ln w="9525"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Presentation to Breast Program (June 2019)</a:t>
          </a:r>
          <a:endParaRPr lang="en-US" dirty="0"/>
        </a:p>
      </dgm:t>
    </dgm:pt>
    <dgm:pt modelId="{3CBBECC1-D808-4499-A644-3836B51ACBE5}" type="parTrans" cxnId="{B49C5E83-C5D9-4C2C-9406-B50DEA7738DA}">
      <dgm:prSet/>
      <dgm:spPr/>
      <dgm:t>
        <a:bodyPr/>
        <a:lstStyle/>
        <a:p>
          <a:endParaRPr lang="en-US"/>
        </a:p>
      </dgm:t>
    </dgm:pt>
    <dgm:pt modelId="{7D8CCA34-427E-4D25-8B2F-E8E1F9D0CEEE}" type="sibTrans" cxnId="{B49C5E83-C5D9-4C2C-9406-B50DEA7738DA}">
      <dgm:prSet/>
      <dgm:spPr/>
      <dgm:t>
        <a:bodyPr/>
        <a:lstStyle/>
        <a:p>
          <a:endParaRPr lang="en-US"/>
        </a:p>
      </dgm:t>
    </dgm:pt>
    <dgm:pt modelId="{50ABCDFC-4085-462A-ACEB-D648B039217F}">
      <dgm:prSet/>
      <dgm:spPr/>
      <dgm:t>
        <a:bodyPr/>
        <a:lstStyle/>
        <a:p>
          <a:r>
            <a:rPr lang="en-US" dirty="0" smtClean="0"/>
            <a:t>24-Month Data Collection (Sept 2021)</a:t>
          </a:r>
          <a:endParaRPr lang="en-US" dirty="0"/>
        </a:p>
      </dgm:t>
    </dgm:pt>
    <dgm:pt modelId="{41354F50-C645-4474-8F61-9F14B46D65DD}" type="parTrans" cxnId="{DD2E8E4C-2276-4F85-A666-CB41E4894552}">
      <dgm:prSet/>
      <dgm:spPr/>
      <dgm:t>
        <a:bodyPr/>
        <a:lstStyle/>
        <a:p>
          <a:endParaRPr lang="en-US"/>
        </a:p>
      </dgm:t>
    </dgm:pt>
    <dgm:pt modelId="{7EB0E1C2-E2C6-432B-96A4-A9F44E2FC269}" type="sibTrans" cxnId="{DD2E8E4C-2276-4F85-A666-CB41E4894552}">
      <dgm:prSet/>
      <dgm:spPr/>
      <dgm:t>
        <a:bodyPr/>
        <a:lstStyle/>
        <a:p>
          <a:endParaRPr lang="en-US"/>
        </a:p>
      </dgm:t>
    </dgm:pt>
    <dgm:pt modelId="{9656AFB4-6218-467D-BE17-11C9B1F39934}" type="pres">
      <dgm:prSet presAssocID="{501C0554-4484-45EF-BB72-188B86F0434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B65D69-1BCA-4395-8E39-ABBF29AE5E1E}" type="pres">
      <dgm:prSet presAssocID="{501C0554-4484-45EF-BB72-188B86F04345}" presName="arrow" presStyleLbl="bgShp" presStyleIdx="0" presStyleCnt="1" custScaleX="111600" custScaleY="100000" custLinFactNeighborX="16608"/>
      <dgm:spPr/>
      <dgm:t>
        <a:bodyPr/>
        <a:lstStyle/>
        <a:p>
          <a:endParaRPr lang="en-US"/>
        </a:p>
      </dgm:t>
    </dgm:pt>
    <dgm:pt modelId="{82D9BF9A-5F9E-423F-9985-3501D0C6A40D}" type="pres">
      <dgm:prSet presAssocID="{501C0554-4484-45EF-BB72-188B86F04345}" presName="linearProcess" presStyleCnt="0"/>
      <dgm:spPr/>
    </dgm:pt>
    <dgm:pt modelId="{F153BE97-548C-426E-926E-76B8631F4EE2}" type="pres">
      <dgm:prSet presAssocID="{53B21D71-9C89-4E1C-84D3-84BC520BE372}" presName="tex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659B8-B077-4374-A022-958FC44BB20D}" type="pres">
      <dgm:prSet presAssocID="{7D8CCA34-427E-4D25-8B2F-E8E1F9D0CEEE}" presName="sibTrans" presStyleCnt="0"/>
      <dgm:spPr/>
    </dgm:pt>
    <dgm:pt modelId="{E5AFFB89-FAAE-4CA7-AAD2-05CA585AFC07}" type="pres">
      <dgm:prSet presAssocID="{BAD82844-33C6-4954-8FE5-1271FFCD3D4D}" presName="text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779C4-5FB7-4930-8A29-D58F3A8D0826}" type="pres">
      <dgm:prSet presAssocID="{751E8FCA-39A9-4058-AFF8-FA761F6C2F90}" presName="sibTrans" presStyleCnt="0"/>
      <dgm:spPr/>
    </dgm:pt>
    <dgm:pt modelId="{CEE28918-CE61-45FF-8AF8-9A7087B9E580}" type="pres">
      <dgm:prSet presAssocID="{F0B9E4CA-3A94-4DC4-B8CD-FDBD6BDB29CE}" presName="text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CC77A-8485-4440-ABA4-4B208C661BD5}" type="pres">
      <dgm:prSet presAssocID="{387ED2D1-02EB-4AA0-B660-2BC3BDBF87E4}" presName="sibTrans" presStyleCnt="0"/>
      <dgm:spPr/>
    </dgm:pt>
    <dgm:pt modelId="{CCED23DD-FF1C-47AA-B970-946A855B7681}" type="pres">
      <dgm:prSet presAssocID="{9B4744E8-6203-4D83-B7C8-27515C6FAE7E}" presName="text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EBA499-2170-41B1-AD2E-711CF33555A1}" type="pres">
      <dgm:prSet presAssocID="{92790C11-EAB7-4251-A548-523DF66225A4}" presName="sibTrans" presStyleCnt="0"/>
      <dgm:spPr/>
    </dgm:pt>
    <dgm:pt modelId="{7DD7FC0D-7966-4DE2-8DD3-1C447AF3EA03}" type="pres">
      <dgm:prSet presAssocID="{47334E5B-7500-4B95-8AA0-0ED15ABE9C1A}" presName="text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D0D41-F594-4CDF-A504-407D5946FB25}" type="pres">
      <dgm:prSet presAssocID="{551CC156-5266-495A-AF6A-265B4B59E00D}" presName="sibTrans" presStyleCnt="0"/>
      <dgm:spPr/>
    </dgm:pt>
    <dgm:pt modelId="{D41BD098-2418-439F-A93E-47CE22E29160}" type="pres">
      <dgm:prSet presAssocID="{32098383-F41F-4CEC-ABF5-76ED5E0D36F1}" presName="text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8AA73-4ED7-4C8B-8535-2979A213642F}" type="pres">
      <dgm:prSet presAssocID="{031DA1AE-85B8-4247-BC30-98C151757EAD}" presName="sibTrans" presStyleCnt="0"/>
      <dgm:spPr/>
    </dgm:pt>
    <dgm:pt modelId="{665005F1-2DB3-43A7-A727-7DAACEF31959}" type="pres">
      <dgm:prSet presAssocID="{10FEF32D-D5C5-4C31-8047-DCD386B55699}" presName="text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D024B-F311-4594-8E57-9DB03C905FDB}" type="pres">
      <dgm:prSet presAssocID="{A304E1BD-9065-4463-B04C-22F0D63922B8}" presName="sibTrans" presStyleCnt="0"/>
      <dgm:spPr/>
    </dgm:pt>
    <dgm:pt modelId="{21D1293C-E191-46F0-999C-89081537A055}" type="pres">
      <dgm:prSet presAssocID="{ABAD1724-16E2-4C60-8F6F-B16D69C9C9CB}" presName="text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25B02-1B98-4EE1-8B8E-647DB8F2E3E8}" type="pres">
      <dgm:prSet presAssocID="{DAABAEA7-DD26-471F-8E7E-503E3CADCD10}" presName="sibTrans" presStyleCnt="0"/>
      <dgm:spPr/>
    </dgm:pt>
    <dgm:pt modelId="{05177680-57C1-42D7-8626-6B4469BA4AC1}" type="pres">
      <dgm:prSet presAssocID="{3D552400-2F53-42D7-9B9E-4377C3419B17}" presName="text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409F2-9FDF-426B-934D-AE3CF20E7D13}" type="pres">
      <dgm:prSet presAssocID="{FF437324-16D6-45A2-B1E9-B1127871E80B}" presName="sibTrans" presStyleCnt="0"/>
      <dgm:spPr/>
    </dgm:pt>
    <dgm:pt modelId="{C9A7ABE4-5394-45AF-A8AF-BF4F81A08367}" type="pres">
      <dgm:prSet presAssocID="{50ABCDFC-4085-462A-ACEB-D648B039217F}" presName="text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723953-E186-46C9-9A6D-092307F99D84}" type="presOf" srcId="{50ABCDFC-4085-462A-ACEB-D648B039217F}" destId="{C9A7ABE4-5394-45AF-A8AF-BF4F81A08367}" srcOrd="0" destOrd="0" presId="urn:microsoft.com/office/officeart/2005/8/layout/hProcess9"/>
    <dgm:cxn modelId="{41C37775-F55D-4200-A494-D8B2ED4BD558}" type="presOf" srcId="{F0B9E4CA-3A94-4DC4-B8CD-FDBD6BDB29CE}" destId="{CEE28918-CE61-45FF-8AF8-9A7087B9E580}" srcOrd="0" destOrd="0" presId="urn:microsoft.com/office/officeart/2005/8/layout/hProcess9"/>
    <dgm:cxn modelId="{518528D9-60E8-448B-B33E-3A8ACF027847}" type="presOf" srcId="{BAD82844-33C6-4954-8FE5-1271FFCD3D4D}" destId="{E5AFFB89-FAAE-4CA7-AAD2-05CA585AFC07}" srcOrd="0" destOrd="0" presId="urn:microsoft.com/office/officeart/2005/8/layout/hProcess9"/>
    <dgm:cxn modelId="{53D60675-5E23-4D3F-B035-3649893FB6A4}" srcId="{501C0554-4484-45EF-BB72-188B86F04345}" destId="{BAD82844-33C6-4954-8FE5-1271FFCD3D4D}" srcOrd="1" destOrd="0" parTransId="{AE66A65F-09BE-43DF-AA32-772F70D8B187}" sibTransId="{751E8FCA-39A9-4058-AFF8-FA761F6C2F90}"/>
    <dgm:cxn modelId="{00430DF7-7A59-45E9-87BC-C07A688F1D9B}" srcId="{501C0554-4484-45EF-BB72-188B86F04345}" destId="{F0B9E4CA-3A94-4DC4-B8CD-FDBD6BDB29CE}" srcOrd="2" destOrd="0" parTransId="{23F508F0-05C9-48B2-BDB9-D7B3C88DA3CC}" sibTransId="{387ED2D1-02EB-4AA0-B660-2BC3BDBF87E4}"/>
    <dgm:cxn modelId="{68465847-49FA-43D5-8911-0366FE7B33D7}" srcId="{501C0554-4484-45EF-BB72-188B86F04345}" destId="{3D552400-2F53-42D7-9B9E-4377C3419B17}" srcOrd="8" destOrd="0" parTransId="{A970A894-D01D-4805-B24E-07BC1CAE8CEA}" sibTransId="{FF437324-16D6-45A2-B1E9-B1127871E80B}"/>
    <dgm:cxn modelId="{BFE6636E-52C1-4F84-B9DA-E7FDB9E8FFBF}" type="presOf" srcId="{501C0554-4484-45EF-BB72-188B86F04345}" destId="{9656AFB4-6218-467D-BE17-11C9B1F39934}" srcOrd="0" destOrd="0" presId="urn:microsoft.com/office/officeart/2005/8/layout/hProcess9"/>
    <dgm:cxn modelId="{E6A8F2C4-98AA-46E6-99F8-2143821FC2F6}" type="presOf" srcId="{32098383-F41F-4CEC-ABF5-76ED5E0D36F1}" destId="{D41BD098-2418-439F-A93E-47CE22E29160}" srcOrd="0" destOrd="0" presId="urn:microsoft.com/office/officeart/2005/8/layout/hProcess9"/>
    <dgm:cxn modelId="{DCCA2033-3F05-46C0-86D9-20FC6299C243}" type="presOf" srcId="{3D552400-2F53-42D7-9B9E-4377C3419B17}" destId="{05177680-57C1-42D7-8626-6B4469BA4AC1}" srcOrd="0" destOrd="0" presId="urn:microsoft.com/office/officeart/2005/8/layout/hProcess9"/>
    <dgm:cxn modelId="{412AA99B-18FE-4EDC-B965-1DA571C79F23}" type="presOf" srcId="{47334E5B-7500-4B95-8AA0-0ED15ABE9C1A}" destId="{7DD7FC0D-7966-4DE2-8DD3-1C447AF3EA03}" srcOrd="0" destOrd="0" presId="urn:microsoft.com/office/officeart/2005/8/layout/hProcess9"/>
    <dgm:cxn modelId="{B49C5E83-C5D9-4C2C-9406-B50DEA7738DA}" srcId="{501C0554-4484-45EF-BB72-188B86F04345}" destId="{53B21D71-9C89-4E1C-84D3-84BC520BE372}" srcOrd="0" destOrd="0" parTransId="{3CBBECC1-D808-4499-A644-3836B51ACBE5}" sibTransId="{7D8CCA34-427E-4D25-8B2F-E8E1F9D0CEEE}"/>
    <dgm:cxn modelId="{789E111E-DD83-4AD0-91F1-17C692AF3F0E}" srcId="{501C0554-4484-45EF-BB72-188B86F04345}" destId="{ABAD1724-16E2-4C60-8F6F-B16D69C9C9CB}" srcOrd="7" destOrd="0" parTransId="{E337D353-EC4E-4D5E-90A3-C6202D02F0EB}" sibTransId="{DAABAEA7-DD26-471F-8E7E-503E3CADCD10}"/>
    <dgm:cxn modelId="{2D5A3CFC-EF10-433A-8DDC-8514F8972949}" type="presOf" srcId="{53B21D71-9C89-4E1C-84D3-84BC520BE372}" destId="{F153BE97-548C-426E-926E-76B8631F4EE2}" srcOrd="0" destOrd="0" presId="urn:microsoft.com/office/officeart/2005/8/layout/hProcess9"/>
    <dgm:cxn modelId="{82E18A0C-E79B-4E40-97FC-1FEF16D0EC65}" srcId="{501C0554-4484-45EF-BB72-188B86F04345}" destId="{47334E5B-7500-4B95-8AA0-0ED15ABE9C1A}" srcOrd="4" destOrd="0" parTransId="{0150CC91-D820-4103-AFB8-089575DBAFA1}" sibTransId="{551CC156-5266-495A-AF6A-265B4B59E00D}"/>
    <dgm:cxn modelId="{22F26016-2C5A-4EA6-9C76-DC1E6352B8E6}" type="presOf" srcId="{10FEF32D-D5C5-4C31-8047-DCD386B55699}" destId="{665005F1-2DB3-43A7-A727-7DAACEF31959}" srcOrd="0" destOrd="0" presId="urn:microsoft.com/office/officeart/2005/8/layout/hProcess9"/>
    <dgm:cxn modelId="{2A7AF767-569D-4EC6-8BCC-2F27340E9DC5}" type="presOf" srcId="{9B4744E8-6203-4D83-B7C8-27515C6FAE7E}" destId="{CCED23DD-FF1C-47AA-B970-946A855B7681}" srcOrd="0" destOrd="0" presId="urn:microsoft.com/office/officeart/2005/8/layout/hProcess9"/>
    <dgm:cxn modelId="{DD2E8E4C-2276-4F85-A666-CB41E4894552}" srcId="{501C0554-4484-45EF-BB72-188B86F04345}" destId="{50ABCDFC-4085-462A-ACEB-D648B039217F}" srcOrd="9" destOrd="0" parTransId="{41354F50-C645-4474-8F61-9F14B46D65DD}" sibTransId="{7EB0E1C2-E2C6-432B-96A4-A9F44E2FC269}"/>
    <dgm:cxn modelId="{31898AA2-B1DA-42D3-B4B0-0CDEFB1332CB}" srcId="{501C0554-4484-45EF-BB72-188B86F04345}" destId="{10FEF32D-D5C5-4C31-8047-DCD386B55699}" srcOrd="6" destOrd="0" parTransId="{77793645-12F9-41C0-AF9D-D1A5C2A7B448}" sibTransId="{A304E1BD-9065-4463-B04C-22F0D63922B8}"/>
    <dgm:cxn modelId="{81CA6CAC-0D54-4D9E-9E25-3346893ACD51}" srcId="{501C0554-4484-45EF-BB72-188B86F04345}" destId="{32098383-F41F-4CEC-ABF5-76ED5E0D36F1}" srcOrd="5" destOrd="0" parTransId="{F9BB6999-CAA4-4DEE-93A7-40F39D24D8A2}" sibTransId="{031DA1AE-85B8-4247-BC30-98C151757EAD}"/>
    <dgm:cxn modelId="{37A69529-C3DC-4AF8-AFB8-AB7CDFDECB97}" srcId="{501C0554-4484-45EF-BB72-188B86F04345}" destId="{9B4744E8-6203-4D83-B7C8-27515C6FAE7E}" srcOrd="3" destOrd="0" parTransId="{EC01B766-CEFA-4C4C-951B-9B5D7E2B5182}" sibTransId="{92790C11-EAB7-4251-A548-523DF66225A4}"/>
    <dgm:cxn modelId="{49D9F7F2-B681-49DB-BDF2-B37F87E0CE77}" type="presOf" srcId="{ABAD1724-16E2-4C60-8F6F-B16D69C9C9CB}" destId="{21D1293C-E191-46F0-999C-89081537A055}" srcOrd="0" destOrd="0" presId="urn:microsoft.com/office/officeart/2005/8/layout/hProcess9"/>
    <dgm:cxn modelId="{2BC7C410-407E-4722-87DB-4AD55DB1C2FB}" type="presParOf" srcId="{9656AFB4-6218-467D-BE17-11C9B1F39934}" destId="{3DB65D69-1BCA-4395-8E39-ABBF29AE5E1E}" srcOrd="0" destOrd="0" presId="urn:microsoft.com/office/officeart/2005/8/layout/hProcess9"/>
    <dgm:cxn modelId="{3CCA7119-46D8-4F98-9314-CD73633DF587}" type="presParOf" srcId="{9656AFB4-6218-467D-BE17-11C9B1F39934}" destId="{82D9BF9A-5F9E-423F-9985-3501D0C6A40D}" srcOrd="1" destOrd="0" presId="urn:microsoft.com/office/officeart/2005/8/layout/hProcess9"/>
    <dgm:cxn modelId="{0FC404D1-B321-473F-B23E-6998A9E0640F}" type="presParOf" srcId="{82D9BF9A-5F9E-423F-9985-3501D0C6A40D}" destId="{F153BE97-548C-426E-926E-76B8631F4EE2}" srcOrd="0" destOrd="0" presId="urn:microsoft.com/office/officeart/2005/8/layout/hProcess9"/>
    <dgm:cxn modelId="{5D78D515-8F6E-4F43-B772-73D74EDDA31C}" type="presParOf" srcId="{82D9BF9A-5F9E-423F-9985-3501D0C6A40D}" destId="{C6B659B8-B077-4374-A022-958FC44BB20D}" srcOrd="1" destOrd="0" presId="urn:microsoft.com/office/officeart/2005/8/layout/hProcess9"/>
    <dgm:cxn modelId="{301DB845-C0FE-426B-829A-EA194D9ADF7B}" type="presParOf" srcId="{82D9BF9A-5F9E-423F-9985-3501D0C6A40D}" destId="{E5AFFB89-FAAE-4CA7-AAD2-05CA585AFC07}" srcOrd="2" destOrd="0" presId="urn:microsoft.com/office/officeart/2005/8/layout/hProcess9"/>
    <dgm:cxn modelId="{E58330E6-1EE0-4DDD-B8E2-603E06AB23AB}" type="presParOf" srcId="{82D9BF9A-5F9E-423F-9985-3501D0C6A40D}" destId="{848779C4-5FB7-4930-8A29-D58F3A8D0826}" srcOrd="3" destOrd="0" presId="urn:microsoft.com/office/officeart/2005/8/layout/hProcess9"/>
    <dgm:cxn modelId="{5F045EA4-57E0-43AD-9C1B-71394F670E9D}" type="presParOf" srcId="{82D9BF9A-5F9E-423F-9985-3501D0C6A40D}" destId="{CEE28918-CE61-45FF-8AF8-9A7087B9E580}" srcOrd="4" destOrd="0" presId="urn:microsoft.com/office/officeart/2005/8/layout/hProcess9"/>
    <dgm:cxn modelId="{2CB1F79C-EC8C-4890-86AE-E8CF6897CFB9}" type="presParOf" srcId="{82D9BF9A-5F9E-423F-9985-3501D0C6A40D}" destId="{D1DCC77A-8485-4440-ABA4-4B208C661BD5}" srcOrd="5" destOrd="0" presId="urn:microsoft.com/office/officeart/2005/8/layout/hProcess9"/>
    <dgm:cxn modelId="{5183EB66-E3FE-471F-86BE-399C30A2109A}" type="presParOf" srcId="{82D9BF9A-5F9E-423F-9985-3501D0C6A40D}" destId="{CCED23DD-FF1C-47AA-B970-946A855B7681}" srcOrd="6" destOrd="0" presId="urn:microsoft.com/office/officeart/2005/8/layout/hProcess9"/>
    <dgm:cxn modelId="{75B87F0E-E21B-4E10-B43B-DB2C50B0C444}" type="presParOf" srcId="{82D9BF9A-5F9E-423F-9985-3501D0C6A40D}" destId="{FFEBA499-2170-41B1-AD2E-711CF33555A1}" srcOrd="7" destOrd="0" presId="urn:microsoft.com/office/officeart/2005/8/layout/hProcess9"/>
    <dgm:cxn modelId="{895A5F86-3258-495E-B86B-101CEE017D0E}" type="presParOf" srcId="{82D9BF9A-5F9E-423F-9985-3501D0C6A40D}" destId="{7DD7FC0D-7966-4DE2-8DD3-1C447AF3EA03}" srcOrd="8" destOrd="0" presId="urn:microsoft.com/office/officeart/2005/8/layout/hProcess9"/>
    <dgm:cxn modelId="{C78EDC0E-A4AB-4ABE-9DA4-67075F472D5C}" type="presParOf" srcId="{82D9BF9A-5F9E-423F-9985-3501D0C6A40D}" destId="{FD0D0D41-F594-4CDF-A504-407D5946FB25}" srcOrd="9" destOrd="0" presId="urn:microsoft.com/office/officeart/2005/8/layout/hProcess9"/>
    <dgm:cxn modelId="{E2367B39-2142-411E-9805-91C707AAB631}" type="presParOf" srcId="{82D9BF9A-5F9E-423F-9985-3501D0C6A40D}" destId="{D41BD098-2418-439F-A93E-47CE22E29160}" srcOrd="10" destOrd="0" presId="urn:microsoft.com/office/officeart/2005/8/layout/hProcess9"/>
    <dgm:cxn modelId="{CF846775-5093-4358-9677-4ED6C066632E}" type="presParOf" srcId="{82D9BF9A-5F9E-423F-9985-3501D0C6A40D}" destId="{DED8AA73-4ED7-4C8B-8535-2979A213642F}" srcOrd="11" destOrd="0" presId="urn:microsoft.com/office/officeart/2005/8/layout/hProcess9"/>
    <dgm:cxn modelId="{D01FABDA-1CBC-4652-9B77-5962225B92AA}" type="presParOf" srcId="{82D9BF9A-5F9E-423F-9985-3501D0C6A40D}" destId="{665005F1-2DB3-43A7-A727-7DAACEF31959}" srcOrd="12" destOrd="0" presId="urn:microsoft.com/office/officeart/2005/8/layout/hProcess9"/>
    <dgm:cxn modelId="{3AAFA34A-6EA0-4767-84FB-60A999692C6D}" type="presParOf" srcId="{82D9BF9A-5F9E-423F-9985-3501D0C6A40D}" destId="{B2CD024B-F311-4594-8E57-9DB03C905FDB}" srcOrd="13" destOrd="0" presId="urn:microsoft.com/office/officeart/2005/8/layout/hProcess9"/>
    <dgm:cxn modelId="{FFFF602C-8F41-450B-8CCF-08F658CB2D6C}" type="presParOf" srcId="{82D9BF9A-5F9E-423F-9985-3501D0C6A40D}" destId="{21D1293C-E191-46F0-999C-89081537A055}" srcOrd="14" destOrd="0" presId="urn:microsoft.com/office/officeart/2005/8/layout/hProcess9"/>
    <dgm:cxn modelId="{5977899E-16BD-46D8-B9A6-4E1349E81526}" type="presParOf" srcId="{82D9BF9A-5F9E-423F-9985-3501D0C6A40D}" destId="{B3325B02-1B98-4EE1-8B8E-647DB8F2E3E8}" srcOrd="15" destOrd="0" presId="urn:microsoft.com/office/officeart/2005/8/layout/hProcess9"/>
    <dgm:cxn modelId="{A2D1B4D9-406C-4E3D-AAC4-F1C18D783863}" type="presParOf" srcId="{82D9BF9A-5F9E-423F-9985-3501D0C6A40D}" destId="{05177680-57C1-42D7-8626-6B4469BA4AC1}" srcOrd="16" destOrd="0" presId="urn:microsoft.com/office/officeart/2005/8/layout/hProcess9"/>
    <dgm:cxn modelId="{3A898F47-61E0-443C-9473-4135F275C718}" type="presParOf" srcId="{82D9BF9A-5F9E-423F-9985-3501D0C6A40D}" destId="{BE6409F2-9FDF-426B-934D-AE3CF20E7D13}" srcOrd="17" destOrd="0" presId="urn:microsoft.com/office/officeart/2005/8/layout/hProcess9"/>
    <dgm:cxn modelId="{0CDB7631-FE90-4457-BBD4-A6058137A26F}" type="presParOf" srcId="{82D9BF9A-5F9E-423F-9985-3501D0C6A40D}" destId="{C9A7ABE4-5394-45AF-A8AF-BF4F81A08367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63615-C49A-4B24-A647-7399C7859027}">
      <dsp:nvSpPr>
        <dsp:cNvPr id="0" name=""/>
        <dsp:cNvSpPr/>
      </dsp:nvSpPr>
      <dsp:spPr>
        <a:xfrm rot="5400000">
          <a:off x="624804" y="1007577"/>
          <a:ext cx="1089202" cy="15478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345C951-45DF-4A51-8B31-1A6604C336B6}">
      <dsp:nvSpPr>
        <dsp:cNvPr id="0" name=""/>
        <dsp:cNvSpPr/>
      </dsp:nvSpPr>
      <dsp:spPr>
        <a:xfrm>
          <a:off x="192055" y="448594"/>
          <a:ext cx="1435442" cy="10047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Radiology</a:t>
          </a:r>
          <a:endParaRPr lang="en-US" sz="2200" kern="1200" dirty="0"/>
        </a:p>
      </dsp:txBody>
      <dsp:txXfrm>
        <a:off x="241112" y="497651"/>
        <a:ext cx="1337328" cy="906648"/>
      </dsp:txXfrm>
    </dsp:sp>
    <dsp:sp modelId="{8B3F0735-614C-4F4B-86AB-564511C5CEA6}">
      <dsp:nvSpPr>
        <dsp:cNvPr id="0" name=""/>
        <dsp:cNvSpPr/>
      </dsp:nvSpPr>
      <dsp:spPr>
        <a:xfrm>
          <a:off x="3375586" y="1317764"/>
          <a:ext cx="3719785" cy="812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D81DF-94D8-4B4E-8E98-303950B0E3B8}">
      <dsp:nvSpPr>
        <dsp:cNvPr id="0" name=""/>
        <dsp:cNvSpPr/>
      </dsp:nvSpPr>
      <dsp:spPr>
        <a:xfrm rot="5400000">
          <a:off x="2471324" y="2100680"/>
          <a:ext cx="1055589" cy="14200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D8D8D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05D67CD-D522-417B-975D-207F302E64D6}">
      <dsp:nvSpPr>
        <dsp:cNvPr id="0" name=""/>
        <dsp:cNvSpPr/>
      </dsp:nvSpPr>
      <dsp:spPr>
        <a:xfrm>
          <a:off x="2015771" y="1596899"/>
          <a:ext cx="1435442" cy="1004762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Surgical Oncology</a:t>
          </a:r>
          <a:endParaRPr lang="en-US" sz="2200" kern="1200" dirty="0"/>
        </a:p>
      </dsp:txBody>
      <dsp:txXfrm>
        <a:off x="2064828" y="1645956"/>
        <a:ext cx="1337328" cy="906648"/>
      </dsp:txXfrm>
    </dsp:sp>
    <dsp:sp modelId="{70EDB563-1276-45EB-BB34-947284AD1033}">
      <dsp:nvSpPr>
        <dsp:cNvPr id="0" name=""/>
        <dsp:cNvSpPr/>
      </dsp:nvSpPr>
      <dsp:spPr>
        <a:xfrm>
          <a:off x="3377790" y="1452096"/>
          <a:ext cx="1044003" cy="812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30B95-B30E-4975-AC59-4F7D0DCD025E}">
      <dsp:nvSpPr>
        <dsp:cNvPr id="0" name=""/>
        <dsp:cNvSpPr/>
      </dsp:nvSpPr>
      <dsp:spPr>
        <a:xfrm rot="5400000">
          <a:off x="4414997" y="3343589"/>
          <a:ext cx="852698" cy="137063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tx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B27482A-B436-4056-A437-A337D4B50302}">
      <dsp:nvSpPr>
        <dsp:cNvPr id="0" name=""/>
        <dsp:cNvSpPr/>
      </dsp:nvSpPr>
      <dsp:spPr>
        <a:xfrm>
          <a:off x="3760793" y="2598291"/>
          <a:ext cx="1435442" cy="1004762"/>
        </a:xfrm>
        <a:prstGeom prst="roundRect">
          <a:avLst>
            <a:gd name="adj" fmla="val 16670"/>
          </a:avLst>
        </a:prstGeom>
        <a:solidFill>
          <a:schemeClr val="tx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Medical Oncology</a:t>
          </a:r>
          <a:endParaRPr lang="en-US" sz="2200" kern="1200" dirty="0"/>
        </a:p>
      </dsp:txBody>
      <dsp:txXfrm>
        <a:off x="3809850" y="2647348"/>
        <a:ext cx="1337328" cy="906648"/>
      </dsp:txXfrm>
    </dsp:sp>
    <dsp:sp modelId="{59DB0317-F320-416E-BF3A-7C6B3911593E}">
      <dsp:nvSpPr>
        <dsp:cNvPr id="0" name=""/>
        <dsp:cNvSpPr/>
      </dsp:nvSpPr>
      <dsp:spPr>
        <a:xfrm>
          <a:off x="5243820" y="2682222"/>
          <a:ext cx="1044003" cy="812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4618F-EB0A-497E-8B6C-ED643FBA0EE1}">
      <dsp:nvSpPr>
        <dsp:cNvPr id="0" name=""/>
        <dsp:cNvSpPr/>
      </dsp:nvSpPr>
      <dsp:spPr>
        <a:xfrm>
          <a:off x="5595373" y="3777742"/>
          <a:ext cx="1435442" cy="1004762"/>
        </a:xfrm>
        <a:prstGeom prst="roundRect">
          <a:avLst>
            <a:gd name="adj" fmla="val 16670"/>
          </a:avLst>
        </a:prstGeom>
        <a:solidFill>
          <a:schemeClr val="tx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Radiation Oncology</a:t>
          </a:r>
          <a:endParaRPr lang="en-US" sz="2200" kern="1200" dirty="0"/>
        </a:p>
      </dsp:txBody>
      <dsp:txXfrm>
        <a:off x="5644430" y="3826799"/>
        <a:ext cx="1337328" cy="906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65D69-1BCA-4395-8E39-ABBF29AE5E1E}">
      <dsp:nvSpPr>
        <dsp:cNvPr id="0" name=""/>
        <dsp:cNvSpPr/>
      </dsp:nvSpPr>
      <dsp:spPr>
        <a:xfrm>
          <a:off x="533396" y="0"/>
          <a:ext cx="9843964" cy="32349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153BE97-548C-426E-926E-76B8631F4EE2}">
      <dsp:nvSpPr>
        <dsp:cNvPr id="0" name=""/>
        <dsp:cNvSpPr/>
      </dsp:nvSpPr>
      <dsp:spPr>
        <a:xfrm>
          <a:off x="6112" y="970481"/>
          <a:ext cx="991879" cy="12939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9525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Presentation to Breast Program (June 2019)</a:t>
          </a:r>
          <a:endParaRPr lang="en-US" sz="1200" kern="1200" dirty="0"/>
        </a:p>
      </dsp:txBody>
      <dsp:txXfrm>
        <a:off x="54532" y="1018901"/>
        <a:ext cx="895039" cy="1197135"/>
      </dsp:txXfrm>
    </dsp:sp>
    <dsp:sp modelId="{E5AFFB89-FAAE-4CA7-AAD2-05CA585AFC07}">
      <dsp:nvSpPr>
        <dsp:cNvPr id="0" name=""/>
        <dsp:cNvSpPr/>
      </dsp:nvSpPr>
      <dsp:spPr>
        <a:xfrm>
          <a:off x="1047585" y="970481"/>
          <a:ext cx="991879" cy="1293975"/>
        </a:xfrm>
        <a:prstGeom prst="roundRect">
          <a:avLst/>
        </a:prstGeom>
        <a:solidFill>
          <a:srgbClr val="F7A885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Site Initiation Meeting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(July 2019)</a:t>
          </a:r>
          <a:endParaRPr lang="en-US" sz="1200" kern="1200" dirty="0"/>
        </a:p>
      </dsp:txBody>
      <dsp:txXfrm>
        <a:off x="1096005" y="1018901"/>
        <a:ext cx="895039" cy="1197135"/>
      </dsp:txXfrm>
    </dsp:sp>
    <dsp:sp modelId="{CEE28918-CE61-45FF-8AF8-9A7087B9E580}">
      <dsp:nvSpPr>
        <dsp:cNvPr id="0" name=""/>
        <dsp:cNvSpPr/>
      </dsp:nvSpPr>
      <dsp:spPr>
        <a:xfrm>
          <a:off x="2089058" y="970481"/>
          <a:ext cx="991879" cy="1293975"/>
        </a:xfrm>
        <a:prstGeom prst="roundRect">
          <a:avLst/>
        </a:prstGeom>
        <a:solidFill>
          <a:srgbClr val="EDA99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Platform Demo Webinar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(Oct 2019)</a:t>
          </a:r>
        </a:p>
      </dsp:txBody>
      <dsp:txXfrm>
        <a:off x="2137478" y="1018901"/>
        <a:ext cx="895039" cy="1197135"/>
      </dsp:txXfrm>
    </dsp:sp>
    <dsp:sp modelId="{CCED23DD-FF1C-47AA-B970-946A855B7681}">
      <dsp:nvSpPr>
        <dsp:cNvPr id="0" name=""/>
        <dsp:cNvSpPr/>
      </dsp:nvSpPr>
      <dsp:spPr>
        <a:xfrm>
          <a:off x="3130531" y="970481"/>
          <a:ext cx="991879" cy="1293975"/>
        </a:xfrm>
        <a:prstGeom prst="roundRect">
          <a:avLst/>
        </a:prstGeom>
        <a:solidFill>
          <a:srgbClr val="E5B7A7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On-Site Experiential Training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(Oct 2019)</a:t>
          </a:r>
          <a:endParaRPr lang="en-US" sz="1200" kern="1200" dirty="0"/>
        </a:p>
      </dsp:txBody>
      <dsp:txXfrm>
        <a:off x="3178951" y="1018901"/>
        <a:ext cx="895039" cy="1197135"/>
      </dsp:txXfrm>
    </dsp:sp>
    <dsp:sp modelId="{7DD7FC0D-7966-4DE2-8DD3-1C447AF3EA03}">
      <dsp:nvSpPr>
        <dsp:cNvPr id="0" name=""/>
        <dsp:cNvSpPr/>
      </dsp:nvSpPr>
      <dsp:spPr>
        <a:xfrm>
          <a:off x="4172004" y="970481"/>
          <a:ext cx="991879" cy="1293975"/>
        </a:xfrm>
        <a:prstGeom prst="roundRect">
          <a:avLst/>
        </a:prstGeom>
        <a:solidFill>
          <a:srgbClr val="DCACA1"/>
        </a:solidFill>
        <a:ln w="57150"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GO LIVE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Late Oct/early Nov 2019</a:t>
          </a:r>
        </a:p>
      </dsp:txBody>
      <dsp:txXfrm>
        <a:off x="4220424" y="1018901"/>
        <a:ext cx="895039" cy="1197135"/>
      </dsp:txXfrm>
    </dsp:sp>
    <dsp:sp modelId="{D41BD098-2418-439F-A93E-47CE22E29160}">
      <dsp:nvSpPr>
        <dsp:cNvPr id="0" name=""/>
        <dsp:cNvSpPr/>
      </dsp:nvSpPr>
      <dsp:spPr>
        <a:xfrm>
          <a:off x="5213477" y="970481"/>
          <a:ext cx="991879" cy="1293975"/>
        </a:xfrm>
        <a:prstGeom prst="roundRect">
          <a:avLst/>
        </a:prstGeom>
        <a:solidFill>
          <a:srgbClr val="D3ADA5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Follow-Up #1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(Oct-Dec 2019)</a:t>
          </a:r>
          <a:endParaRPr lang="en-US" sz="1200" kern="1200" dirty="0"/>
        </a:p>
      </dsp:txBody>
      <dsp:txXfrm>
        <a:off x="5261897" y="1018901"/>
        <a:ext cx="895039" cy="1197135"/>
      </dsp:txXfrm>
    </dsp:sp>
    <dsp:sp modelId="{665005F1-2DB3-43A7-A727-7DAACEF31959}">
      <dsp:nvSpPr>
        <dsp:cNvPr id="0" name=""/>
        <dsp:cNvSpPr/>
      </dsp:nvSpPr>
      <dsp:spPr>
        <a:xfrm>
          <a:off x="6254950" y="970481"/>
          <a:ext cx="991879" cy="1293975"/>
        </a:xfrm>
        <a:prstGeom prst="roundRect">
          <a:avLst/>
        </a:prstGeom>
        <a:solidFill>
          <a:srgbClr val="CBB1AD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Follow-Up #2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/>
            <a:t>(Jan-Mar 2020)</a:t>
          </a:r>
          <a:endParaRPr lang="en-US" sz="1200" b="0" kern="1200" dirty="0"/>
        </a:p>
      </dsp:txBody>
      <dsp:txXfrm>
        <a:off x="6303370" y="1018901"/>
        <a:ext cx="895039" cy="1197135"/>
      </dsp:txXfrm>
    </dsp:sp>
    <dsp:sp modelId="{21D1293C-E191-46F0-999C-89081537A055}">
      <dsp:nvSpPr>
        <dsp:cNvPr id="0" name=""/>
        <dsp:cNvSpPr/>
      </dsp:nvSpPr>
      <dsp:spPr>
        <a:xfrm>
          <a:off x="7296423" y="970481"/>
          <a:ext cx="991879" cy="1293975"/>
        </a:xfrm>
        <a:prstGeom prst="roundRect">
          <a:avLst/>
        </a:prstGeom>
        <a:solidFill>
          <a:srgbClr val="C7B9B9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Follow-Up #3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(Apr-June 2020)</a:t>
          </a:r>
          <a:endParaRPr lang="en-US" sz="1200" kern="1200" dirty="0"/>
        </a:p>
      </dsp:txBody>
      <dsp:txXfrm>
        <a:off x="7344843" y="1018901"/>
        <a:ext cx="895039" cy="1197135"/>
      </dsp:txXfrm>
    </dsp:sp>
    <dsp:sp modelId="{05177680-57C1-42D7-8626-6B4469BA4AC1}">
      <dsp:nvSpPr>
        <dsp:cNvPr id="0" name=""/>
        <dsp:cNvSpPr/>
      </dsp:nvSpPr>
      <dsp:spPr>
        <a:xfrm>
          <a:off x="8337896" y="970481"/>
          <a:ext cx="991879" cy="1293975"/>
        </a:xfrm>
        <a:prstGeom prst="roundRect">
          <a:avLst/>
        </a:prstGeom>
        <a:solidFill>
          <a:srgbClr val="C3C3C3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12-Month Data Collection (Sept 2020)</a:t>
          </a:r>
          <a:endParaRPr lang="en-US" sz="1200" kern="1200" dirty="0"/>
        </a:p>
      </dsp:txBody>
      <dsp:txXfrm>
        <a:off x="8386316" y="1018901"/>
        <a:ext cx="895039" cy="1197135"/>
      </dsp:txXfrm>
    </dsp:sp>
    <dsp:sp modelId="{C9A7ABE4-5394-45AF-A8AF-BF4F81A08367}">
      <dsp:nvSpPr>
        <dsp:cNvPr id="0" name=""/>
        <dsp:cNvSpPr/>
      </dsp:nvSpPr>
      <dsp:spPr>
        <a:xfrm>
          <a:off x="9379369" y="970481"/>
          <a:ext cx="991879" cy="1293975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24-Month Data Collection (Sept 2021)</a:t>
          </a:r>
          <a:endParaRPr lang="en-US" sz="1200" kern="1200" dirty="0"/>
        </a:p>
      </dsp:txBody>
      <dsp:txXfrm>
        <a:off x="9427789" y="1018901"/>
        <a:ext cx="895039" cy="1197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FF082CCD-18B7-456D-854B-785E9EA5E7F3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33336E68-AC7F-4E26-BA08-5C2934EDB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94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6ECA3967-FA4B-4414-A104-5E6384B7C1F4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00F376D0-31B4-49EB-B85F-D91B1A063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5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Numerator data from national death files </a:t>
            </a:r>
          </a:p>
          <a:p>
            <a:r>
              <a:rPr lang="en-US" dirty="0" smtClean="0"/>
              <a:t>Population-based denominators from the U.S. Census Bureau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*</a:t>
            </a:r>
            <a:r>
              <a:rPr lang="en-US" dirty="0" smtClean="0"/>
              <a:t>Where Black</a:t>
            </a:r>
            <a:r>
              <a:rPr lang="en-US" baseline="0" dirty="0" smtClean="0"/>
              <a:t> = non-Hispanic Black and White = non-Hispanic White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376D0-31B4-49EB-B85F-D91B1A06358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84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01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02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55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53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679">
              <a:defRPr/>
            </a:pP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The first</a:t>
            </a:r>
            <a:r>
              <a:rPr lang="en-US" baseline="0" dirty="0" smtClean="0">
                <a:solidFill>
                  <a:schemeClr val="bg1"/>
                </a:solidFill>
              </a:rPr>
              <a:t> thing the Coalition did, was to go back and confirm the data which was presented in the Hunt paper. Which unfortunately, was correct.</a:t>
            </a:r>
          </a:p>
          <a:p>
            <a:pPr defTabSz="931679">
              <a:defRPr/>
            </a:pPr>
            <a:r>
              <a:rPr lang="en-US" dirty="0" smtClean="0">
                <a:solidFill>
                  <a:schemeClr val="bg1"/>
                </a:solidFill>
              </a:rPr>
              <a:t>In the city of Boston inequities in breast cancer mortality have persisted among Black, non-Hispanic women compared to women of other racial/ethnic groups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05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DFCI</a:t>
            </a:r>
            <a:r>
              <a:rPr lang="en-US" baseline="0" dirty="0" smtClean="0"/>
              <a:t> CHNA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655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Health of Boston 2016-2017</a:t>
            </a:r>
            <a:r>
              <a:rPr lang="en-US" baseline="0" dirty="0" smtClean="0"/>
              <a:t> report</a:t>
            </a:r>
          </a:p>
          <a:p>
            <a:r>
              <a:rPr lang="en-US" baseline="0" dirty="0" smtClean="0"/>
              <a:t>DFCI CHNA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34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Boston, </a:t>
            </a:r>
          </a:p>
          <a:p>
            <a:r>
              <a:rPr lang="en-US" dirty="0"/>
              <a:t>Black non-Hispanic women have a mean time to first treatment of 54 days (SD 47.4) vs 41 days for White non-Hispanic women  (SD 35.2)*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05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376D0-31B4-49EB-B85F-D91B1A06358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19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441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12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47C31-796F-47B2-BF1D-6B10444E1B8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55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7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8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1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7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28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1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6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6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5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2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6CC1-988C-49F0-95CE-43480A710671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8872-76D9-4F39-AF2D-B33FCE1E69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7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9.gif"/><Relationship Id="rId7" Type="http://schemas.openxmlformats.org/officeDocument/2006/relationships/image" Target="../media/image23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4438"/>
            <a:ext cx="10668000" cy="23876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Translating Research Into Practice</a:t>
            </a:r>
            <a:r>
              <a:rPr lang="en-US" b="1" dirty="0" smtClean="0"/>
              <a:t>: </a:t>
            </a:r>
            <a:br>
              <a:rPr lang="en-US" b="1" dirty="0" smtClean="0"/>
            </a:br>
            <a:r>
              <a:rPr lang="en-US" b="1" dirty="0" smtClean="0"/>
              <a:t>A community-engaged, city-wide Implementation Study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Tracy A Battaglia, MD MPH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November 4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2019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Dana-Farber Cancer Institute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 descr="C:\Users\COWINKLE\Desktop\TRIP Logo_220X277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4887699" y="5601121"/>
            <a:ext cx="2163383" cy="9377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499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17" y="401036"/>
            <a:ext cx="10515600" cy="14637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Evidence-based strategies for coordinating care are not systematically implemented within or across hospitals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3769" y="2470246"/>
            <a:ext cx="3408421" cy="3598583"/>
            <a:chOff x="177344" y="1397500"/>
            <a:chExt cx="5003425" cy="4587523"/>
          </a:xfrm>
        </p:grpSpPr>
        <p:sp>
          <p:nvSpPr>
            <p:cNvPr id="5" name="TextBox 4"/>
            <p:cNvSpPr txBox="1"/>
            <p:nvPr/>
          </p:nvSpPr>
          <p:spPr>
            <a:xfrm>
              <a:off x="177344" y="5004129"/>
              <a:ext cx="5003425" cy="980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prstClr val="black"/>
                  </a:solidFill>
                </a:rPr>
                <a:t>Patient </a:t>
              </a:r>
              <a:r>
                <a:rPr lang="en-US" sz="2400" b="1" i="1" dirty="0">
                  <a:solidFill>
                    <a:prstClr val="black"/>
                  </a:solidFill>
                </a:rPr>
                <a:t>Navigation </a:t>
              </a:r>
              <a:r>
                <a:rPr lang="en-US" sz="2000" b="1" dirty="0">
                  <a:solidFill>
                    <a:prstClr val="black"/>
                  </a:solidFill>
                </a:rPr>
                <a:t>to Guide and Support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594"/>
            <a:stretch/>
          </p:blipFill>
          <p:spPr>
            <a:xfrm>
              <a:off x="1015252" y="1397500"/>
              <a:ext cx="3635680" cy="360662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981970" y="2770496"/>
            <a:ext cx="3374173" cy="3194757"/>
            <a:chOff x="3823205" y="2887109"/>
            <a:chExt cx="5005030" cy="3762824"/>
          </a:xfrm>
        </p:grpSpPr>
        <p:sp>
          <p:nvSpPr>
            <p:cNvPr id="8" name="TextBox 7"/>
            <p:cNvSpPr txBox="1"/>
            <p:nvPr/>
          </p:nvSpPr>
          <p:spPr>
            <a:xfrm>
              <a:off x="3823205" y="5743676"/>
              <a:ext cx="5005030" cy="906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prstClr val="black"/>
                  </a:solidFill>
                </a:rPr>
                <a:t>Patient </a:t>
              </a:r>
              <a:r>
                <a:rPr lang="en-US" sz="2400" b="1" i="1" dirty="0">
                  <a:solidFill>
                    <a:prstClr val="black"/>
                  </a:solidFill>
                </a:rPr>
                <a:t>Registry </a:t>
              </a:r>
              <a:r>
                <a:rPr lang="en-US" sz="2000" b="1" dirty="0">
                  <a:solidFill>
                    <a:prstClr val="black"/>
                  </a:solidFill>
                </a:rPr>
                <a:t>to </a:t>
              </a:r>
              <a:r>
                <a:rPr lang="en-US" sz="2000" b="1" dirty="0" smtClean="0">
                  <a:solidFill>
                    <a:prstClr val="black"/>
                  </a:solidFill>
                </a:rPr>
                <a:t>Track</a:t>
              </a:r>
            </a:p>
            <a:p>
              <a:pPr algn="ctr"/>
              <a:r>
                <a:rPr lang="en-US" sz="2000" b="1" dirty="0" smtClean="0">
                  <a:solidFill>
                    <a:prstClr val="black"/>
                  </a:solidFill>
                </a:rPr>
                <a:t> </a:t>
              </a:r>
              <a:r>
                <a:rPr lang="en-US" sz="2000" b="1" dirty="0">
                  <a:solidFill>
                    <a:prstClr val="black"/>
                  </a:solidFill>
                </a:rPr>
                <a:t>at risk Population Over Time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825999" y="2887109"/>
              <a:ext cx="2747311" cy="2196518"/>
              <a:chOff x="5331944" y="2861111"/>
              <a:chExt cx="2156700" cy="1656104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4307" t="33729" r="35862" b="38268"/>
              <a:stretch/>
            </p:blipFill>
            <p:spPr>
              <a:xfrm>
                <a:off x="5535592" y="2908550"/>
                <a:ext cx="1947334" cy="1608665"/>
              </a:xfrm>
              <a:prstGeom prst="rect">
                <a:avLst/>
              </a:prstGeom>
            </p:spPr>
          </p:pic>
          <p:sp>
            <p:nvSpPr>
              <p:cNvPr id="11" name="Rectangle 10"/>
              <p:cNvSpPr/>
              <p:nvPr/>
            </p:nvSpPr>
            <p:spPr>
              <a:xfrm>
                <a:off x="5331944" y="2861111"/>
                <a:ext cx="241177" cy="8517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7247467" y="2928816"/>
                <a:ext cx="241177" cy="8517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7785100" y="2470246"/>
            <a:ext cx="3649555" cy="4251737"/>
            <a:chOff x="7623484" y="2080153"/>
            <a:chExt cx="5003424" cy="5092496"/>
          </a:xfrm>
        </p:grpSpPr>
        <p:sp>
          <p:nvSpPr>
            <p:cNvPr id="14" name="TextBox 13"/>
            <p:cNvSpPr txBox="1"/>
            <p:nvPr/>
          </p:nvSpPr>
          <p:spPr>
            <a:xfrm>
              <a:off x="7623484" y="5480946"/>
              <a:ext cx="5003424" cy="1691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prstClr val="black"/>
                  </a:solidFill>
                </a:rPr>
                <a:t>Systematic </a:t>
              </a:r>
              <a:r>
                <a:rPr lang="en-US" sz="2000" b="1" dirty="0">
                  <a:solidFill>
                    <a:prstClr val="black"/>
                  </a:solidFill>
                </a:rPr>
                <a:t>screening </a:t>
              </a:r>
              <a:r>
                <a:rPr lang="en-US" sz="2000" b="1" dirty="0" smtClean="0">
                  <a:solidFill>
                    <a:prstClr val="black"/>
                  </a:solidFill>
                </a:rPr>
                <a:t>to address </a:t>
              </a:r>
              <a:r>
                <a:rPr lang="en-US" sz="2400" b="1" i="1" dirty="0">
                  <a:solidFill>
                    <a:prstClr val="black"/>
                  </a:solidFill>
                </a:rPr>
                <a:t>Social Barriers</a:t>
              </a:r>
              <a:r>
                <a:rPr lang="en-US" sz="2400" b="1" dirty="0">
                  <a:solidFill>
                    <a:prstClr val="black"/>
                  </a:solidFill>
                </a:rPr>
                <a:t> </a:t>
              </a:r>
              <a:r>
                <a:rPr lang="en-US" sz="2000" b="1" dirty="0">
                  <a:solidFill>
                    <a:prstClr val="black"/>
                  </a:solidFill>
                </a:rPr>
                <a:t>to Care</a:t>
              </a: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22054" y="2080153"/>
              <a:ext cx="3958757" cy="3566448"/>
            </a:xfrm>
            <a:prstGeom prst="rect">
              <a:avLst/>
            </a:prstGeom>
          </p:spPr>
        </p:pic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F963-8068-41FF-8F08-0BCAC939B687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18696" y="44718"/>
            <a:ext cx="1652159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616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159"/>
            <a:ext cx="10515600" cy="1325563"/>
          </a:xfrm>
        </p:spPr>
        <p:txBody>
          <a:bodyPr/>
          <a:lstStyle/>
          <a:p>
            <a:r>
              <a:rPr lang="en-US" b="1" dirty="0" smtClean="0"/>
              <a:t>TRIP: Addressing disparities together</a:t>
            </a:r>
            <a:endParaRPr lang="en-US" b="1" dirty="0"/>
          </a:p>
        </p:txBody>
      </p:sp>
      <p:sp>
        <p:nvSpPr>
          <p:cNvPr id="4" name="TextBox 21"/>
          <p:cNvSpPr txBox="1"/>
          <p:nvPr/>
        </p:nvSpPr>
        <p:spPr>
          <a:xfrm>
            <a:off x="875019" y="3670587"/>
            <a:ext cx="2390309" cy="1389224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Boston </a:t>
            </a:r>
            <a:br>
              <a:rPr lang="en-US" sz="2400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Patient Navigator Network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761" y="3269401"/>
            <a:ext cx="3707448" cy="2056741"/>
          </a:xfrm>
          <a:prstGeom prst="rect">
            <a:avLst/>
          </a:prstGeom>
        </p:spPr>
      </p:pic>
      <p:graphicFrame>
        <p:nvGraphicFramePr>
          <p:cNvPr id="10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461013"/>
              </p:ext>
            </p:extLst>
          </p:nvPr>
        </p:nvGraphicFramePr>
        <p:xfrm>
          <a:off x="547444" y="1420837"/>
          <a:ext cx="10973996" cy="1699321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743499"/>
                <a:gridCol w="2743499"/>
                <a:gridCol w="2743499"/>
                <a:gridCol w="2743499"/>
              </a:tblGrid>
              <a:tr h="495499">
                <a:tc>
                  <a:txBody>
                    <a:bodyPr/>
                    <a:lstStyle/>
                    <a:p>
                      <a:r>
                        <a:rPr lang="en-US" dirty="0" smtClean="0"/>
                        <a:t>Tracy Battaglia, MD MPH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Karen</a:t>
                      </a:r>
                      <a:r>
                        <a:rPr lang="en-US" baseline="0" dirty="0" smtClean="0"/>
                        <a:t> Freund, MD MPH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Jennifer Haas, MD MPH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Stephenie Lemon,</a:t>
                      </a:r>
                      <a:r>
                        <a:rPr lang="en-US" baseline="0" dirty="0" smtClean="0"/>
                        <a:t> PhD</a:t>
                      </a:r>
                      <a:endParaRPr lang="en-US" dirty="0"/>
                    </a:p>
                  </a:txBody>
                  <a:tcPr/>
                </a:tc>
              </a:tr>
              <a:tr h="12038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16" y="2357491"/>
            <a:ext cx="2473412" cy="2027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279" y="2336258"/>
            <a:ext cx="2437988" cy="2239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537" y="2201146"/>
            <a:ext cx="2102257" cy="5452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690" y="2274454"/>
            <a:ext cx="1929214" cy="347577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115761" y="6066017"/>
            <a:ext cx="3960478" cy="682825"/>
            <a:chOff x="3600454" y="5997896"/>
            <a:chExt cx="3960478" cy="682825"/>
          </a:xfrm>
        </p:grpSpPr>
        <p:sp>
          <p:nvSpPr>
            <p:cNvPr id="19" name="Rectangle 18"/>
            <p:cNvSpPr/>
            <p:nvPr/>
          </p:nvSpPr>
          <p:spPr>
            <a:xfrm>
              <a:off x="3600454" y="5997896"/>
              <a:ext cx="3960478" cy="68282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>
                  <a:solidFill>
                    <a:sysClr val="windowText" lastClr="000000"/>
                  </a:solidFill>
                </a:rPr>
                <a:t>Funded </a:t>
              </a:r>
              <a:r>
                <a:rPr lang="en-US" dirty="0" smtClean="0">
                  <a:solidFill>
                    <a:sysClr val="windowText" lastClr="000000"/>
                  </a:solidFill>
                </a:rPr>
                <a:t>by</a:t>
              </a:r>
              <a:r>
                <a:rPr lang="en-US" dirty="0" smtClean="0"/>
                <a:t>:</a:t>
              </a:r>
              <a:endParaRPr lang="en-US" dirty="0"/>
            </a:p>
          </p:txBody>
        </p:sp>
        <p:pic>
          <p:nvPicPr>
            <p:cNvPr id="20" name="Picture 2" descr="Hom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3455" y="6080733"/>
              <a:ext cx="2139865" cy="5064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11</a:t>
            </a:fld>
            <a:endParaRPr lang="en-US" dirty="0"/>
          </a:p>
        </p:txBody>
      </p:sp>
      <p:pic>
        <p:nvPicPr>
          <p:cNvPr id="17" name="Picture 16" descr="C:\Users\COWINKLE\Desktop\TRIP Logo_220X277.png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Boston </a:t>
            </a:r>
            <a:br>
              <a:rPr lang="en-US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Patient Navigator Network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8472196" y="3665764"/>
            <a:ext cx="2683484" cy="18909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472196" y="3983906"/>
            <a:ext cx="2556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Clinical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Advisory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Panel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640" y="5393570"/>
            <a:ext cx="5002960" cy="60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92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723" y="234589"/>
            <a:ext cx="10515600" cy="1325563"/>
          </a:xfrm>
        </p:spPr>
        <p:txBody>
          <a:bodyPr/>
          <a:lstStyle/>
          <a:p>
            <a:r>
              <a:rPr lang="en-US" b="1" dirty="0" smtClean="0"/>
              <a:t>TRIP: The Research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895" y="1828978"/>
            <a:ext cx="10515600" cy="18580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Can we </a:t>
            </a:r>
            <a:r>
              <a:rPr lang="en-US" sz="3600" u="sng" dirty="0" smtClean="0">
                <a:solidFill>
                  <a:schemeClr val="bg1"/>
                </a:solidFill>
              </a:rPr>
              <a:t>systematically implement </a:t>
            </a:r>
            <a:r>
              <a:rPr lang="en-US" sz="3600" dirty="0" smtClean="0">
                <a:solidFill>
                  <a:schemeClr val="bg1"/>
                </a:solidFill>
              </a:rPr>
              <a:t> evidence-based  </a:t>
            </a:r>
            <a:r>
              <a:rPr lang="en-US" sz="3600" dirty="0">
                <a:solidFill>
                  <a:schemeClr val="bg1"/>
                </a:solidFill>
              </a:rPr>
              <a:t>coordination of care </a:t>
            </a:r>
            <a:r>
              <a:rPr lang="en-US" sz="3600" u="sng" dirty="0">
                <a:solidFill>
                  <a:schemeClr val="bg1"/>
                </a:solidFill>
              </a:rPr>
              <a:t>across the city of </a:t>
            </a:r>
            <a:r>
              <a:rPr lang="en-US" sz="3600" u="sng" dirty="0" smtClean="0">
                <a:solidFill>
                  <a:schemeClr val="bg1"/>
                </a:solidFill>
              </a:rPr>
              <a:t>Boston </a:t>
            </a:r>
            <a:r>
              <a:rPr lang="en-US" sz="3600" dirty="0" smtClean="0">
                <a:solidFill>
                  <a:schemeClr val="bg1"/>
                </a:solidFill>
              </a:rPr>
              <a:t>to reduce delays for the most vulnerable women?”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5382981"/>
            <a:ext cx="1693241" cy="321856"/>
          </a:xfrm>
          <a:prstGeom prst="rect">
            <a:avLst/>
          </a:prstGeom>
        </p:spPr>
      </p:pic>
      <p:pic>
        <p:nvPicPr>
          <p:cNvPr id="9" name="Picture 8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991822"/>
            <a:ext cx="2755043" cy="83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Image result for boston medical center no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4032499"/>
            <a:ext cx="1694938" cy="81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Image result for dana farber cancer institute no backgroun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035" y="5281435"/>
            <a:ext cx="2325321" cy="40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Image result for mgh no backgrou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524" y="4037212"/>
            <a:ext cx="3048190" cy="92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Related im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470" y="4032499"/>
            <a:ext cx="2387358" cy="69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12</a:t>
            </a:fld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10028" y="1745516"/>
            <a:ext cx="10654991" cy="1797157"/>
          </a:xfrm>
          <a:prstGeom prst="rect">
            <a:avLst/>
          </a:prstGeom>
          <a:solidFill>
            <a:srgbClr val="0087D2"/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9" name="Content Placeholder 2"/>
          <p:cNvSpPr>
            <a:spLocks noGrp="1"/>
          </p:cNvSpPr>
          <p:nvPr/>
        </p:nvSpPr>
        <p:spPr>
          <a:xfrm>
            <a:off x="849419" y="1792110"/>
            <a:ext cx="10515600" cy="18580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“</a:t>
            </a:r>
            <a:r>
              <a:rPr lang="en-US" sz="3600" dirty="0">
                <a:solidFill>
                  <a:schemeClr val="bg1"/>
                </a:solidFill>
              </a:rPr>
              <a:t>Can we </a:t>
            </a:r>
            <a:r>
              <a:rPr lang="en-US" sz="3600" u="sng" dirty="0" smtClean="0">
                <a:solidFill>
                  <a:schemeClr val="bg1"/>
                </a:solidFill>
              </a:rPr>
              <a:t>systematically implement</a:t>
            </a:r>
            <a:r>
              <a:rPr lang="en-US" sz="3600" dirty="0" smtClean="0">
                <a:solidFill>
                  <a:schemeClr val="bg1"/>
                </a:solidFill>
              </a:rPr>
              <a:t> evidence-based  </a:t>
            </a:r>
            <a:r>
              <a:rPr lang="en-US" sz="3600" dirty="0">
                <a:solidFill>
                  <a:schemeClr val="bg1"/>
                </a:solidFill>
              </a:rPr>
              <a:t>coordination of care </a:t>
            </a:r>
            <a:r>
              <a:rPr lang="en-US" sz="3600" u="sng" dirty="0">
                <a:solidFill>
                  <a:schemeClr val="bg1"/>
                </a:solidFill>
              </a:rPr>
              <a:t>across the city of </a:t>
            </a:r>
            <a:r>
              <a:rPr lang="en-US" sz="3600" u="sng" dirty="0" smtClean="0">
                <a:solidFill>
                  <a:schemeClr val="bg1"/>
                </a:solidFill>
              </a:rPr>
              <a:t>Boston </a:t>
            </a:r>
            <a:r>
              <a:rPr lang="en-US" sz="3600" dirty="0" smtClean="0">
                <a:solidFill>
                  <a:schemeClr val="bg1"/>
                </a:solidFill>
              </a:rPr>
              <a:t>to reduce delays for the most vulnerable women?”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4" name="Picture 13" descr="C:\Users\COWINKLE\Desktop\TRIP Logo_220X277.png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446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36" y="30249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TRIP Study Aims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690688"/>
            <a:ext cx="11023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#</a:t>
            </a:r>
            <a:r>
              <a:rPr lang="en-US" dirty="0" smtClean="0"/>
              <a:t>1</a:t>
            </a:r>
            <a:r>
              <a:rPr lang="en-US" dirty="0"/>
              <a:t>: Conduct </a:t>
            </a:r>
            <a:r>
              <a:rPr lang="en-US" b="1" dirty="0"/>
              <a:t>formative work </a:t>
            </a:r>
            <a:r>
              <a:rPr lang="en-US" dirty="0"/>
              <a:t>to develop </a:t>
            </a:r>
            <a:r>
              <a:rPr lang="en-US" dirty="0" smtClean="0"/>
              <a:t>delivery </a:t>
            </a:r>
            <a:r>
              <a:rPr lang="en-US" dirty="0"/>
              <a:t>models </a:t>
            </a:r>
            <a:r>
              <a:rPr lang="en-US" dirty="0" smtClean="0"/>
              <a:t>to </a:t>
            </a:r>
            <a:r>
              <a:rPr lang="en-US" dirty="0"/>
              <a:t>integrate </a:t>
            </a:r>
            <a:r>
              <a:rPr lang="en-US" dirty="0" smtClean="0"/>
              <a:t>the </a:t>
            </a:r>
            <a:r>
              <a:rPr lang="en-US" dirty="0"/>
              <a:t>multi-component intervention </a:t>
            </a:r>
            <a:r>
              <a:rPr lang="en-US" dirty="0" smtClean="0"/>
              <a:t>(patient registry, platform </a:t>
            </a:r>
            <a:r>
              <a:rPr lang="en-US" dirty="0"/>
              <a:t>to screen/address </a:t>
            </a:r>
            <a:r>
              <a:rPr lang="en-US" dirty="0" smtClean="0"/>
              <a:t>social </a:t>
            </a:r>
            <a:r>
              <a:rPr lang="en-US" dirty="0"/>
              <a:t>needs, and a patient navigation </a:t>
            </a:r>
            <a:r>
              <a:rPr lang="en-US" dirty="0" smtClean="0"/>
              <a:t>network) </a:t>
            </a:r>
            <a:r>
              <a:rPr lang="en-US" dirty="0"/>
              <a:t>across six participating health systems. </a:t>
            </a:r>
            <a:r>
              <a:rPr lang="en-US" dirty="0" smtClean="0"/>
              <a:t>(Years 0-2)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</a:t>
            </a:r>
            <a:r>
              <a:rPr lang="en-US" dirty="0" smtClean="0"/>
              <a:t>2</a:t>
            </a:r>
            <a:r>
              <a:rPr lang="en-US" dirty="0"/>
              <a:t>: Execute a </a:t>
            </a:r>
            <a:r>
              <a:rPr lang="en-US" b="1" dirty="0"/>
              <a:t>stepped wedge hybrid effectiveness-implementation trial </a:t>
            </a:r>
            <a:r>
              <a:rPr lang="en-US" dirty="0"/>
              <a:t>at six health systems in </a:t>
            </a:r>
            <a:r>
              <a:rPr lang="en-US" dirty="0" smtClean="0"/>
              <a:t>to </a:t>
            </a:r>
            <a:r>
              <a:rPr lang="en-US" dirty="0"/>
              <a:t>assess effectiveness and implementation of the integrated intervention. </a:t>
            </a:r>
            <a:r>
              <a:rPr lang="en-US" dirty="0" smtClean="0"/>
              <a:t>(Years </a:t>
            </a:r>
            <a:r>
              <a:rPr lang="en-US" dirty="0"/>
              <a:t>2-4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</a:t>
            </a:r>
            <a:r>
              <a:rPr lang="en-US" dirty="0" smtClean="0"/>
              <a:t>3</a:t>
            </a:r>
            <a:r>
              <a:rPr lang="en-US" dirty="0"/>
              <a:t>: </a:t>
            </a:r>
            <a:r>
              <a:rPr lang="en-US" b="1" dirty="0"/>
              <a:t>Disseminate</a:t>
            </a:r>
            <a:r>
              <a:rPr lang="en-US" dirty="0"/>
              <a:t> the integrated intervention to other CTSA hubs and community-academic </a:t>
            </a:r>
            <a:r>
              <a:rPr lang="en-US" dirty="0" smtClean="0"/>
              <a:t>partnerships. (Years 3-5)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85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25977"/>
            <a:ext cx="10515600" cy="1325563"/>
          </a:xfrm>
        </p:spPr>
        <p:txBody>
          <a:bodyPr/>
          <a:lstStyle/>
          <a:p>
            <a:r>
              <a:rPr lang="en-US" b="1" dirty="0" smtClean="0"/>
              <a:t>TRIP Study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Community-engaged implementation science: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ntegrating evidence-based interventions in partnership </a:t>
            </a:r>
            <a:r>
              <a:rPr lang="en-US" dirty="0" smtClean="0"/>
              <a:t>key </a:t>
            </a:r>
            <a:r>
              <a:rPr lang="en-US" dirty="0" smtClean="0"/>
              <a:t>stakeholders</a:t>
            </a:r>
            <a:endParaRPr lang="en-US" dirty="0" smtClean="0"/>
          </a:p>
          <a:p>
            <a:r>
              <a:rPr lang="en-US" u="sng" dirty="0" smtClean="0"/>
              <a:t>Pragmatic clinical </a:t>
            </a:r>
            <a:r>
              <a:rPr lang="en-US" u="sng" dirty="0" smtClean="0"/>
              <a:t>trial:</a:t>
            </a:r>
            <a:r>
              <a:rPr lang="en-US" dirty="0" smtClean="0"/>
              <a:t> Cluster stepped </a:t>
            </a:r>
            <a:r>
              <a:rPr lang="en-US" dirty="0" smtClean="0"/>
              <a:t>wedge study design allows for rolling out iteratively in real life practice settings</a:t>
            </a:r>
          </a:p>
          <a:p>
            <a:r>
              <a:rPr lang="en-US" u="sng" dirty="0"/>
              <a:t>Type 1 hybrid clinical effectiveness-implementation </a:t>
            </a:r>
            <a:r>
              <a:rPr lang="en-US" u="sng" dirty="0" smtClean="0"/>
              <a:t>trial:</a:t>
            </a:r>
          </a:p>
          <a:p>
            <a:pPr lvl="1"/>
            <a:r>
              <a:rPr lang="en-US" sz="2800" i="1" dirty="0" smtClean="0"/>
              <a:t>Clinical </a:t>
            </a:r>
            <a:r>
              <a:rPr lang="en-US" sz="2800" i="1" dirty="0" smtClean="0"/>
              <a:t>outcomes</a:t>
            </a:r>
            <a:r>
              <a:rPr lang="en-US" sz="2800" dirty="0" smtClean="0"/>
              <a:t>: time to initiation of </a:t>
            </a:r>
            <a:r>
              <a:rPr lang="en-US" sz="2800" dirty="0" smtClean="0"/>
              <a:t>treatment;  </a:t>
            </a:r>
            <a:r>
              <a:rPr lang="en-US" sz="2800" dirty="0" smtClean="0"/>
              <a:t>quality of treatment</a:t>
            </a:r>
          </a:p>
          <a:p>
            <a:pPr lvl="1"/>
            <a:r>
              <a:rPr lang="en-US" sz="2800" i="1" dirty="0" smtClean="0"/>
              <a:t>Implementation outcomes</a:t>
            </a:r>
            <a:r>
              <a:rPr lang="en-US" sz="2800" dirty="0" smtClean="0"/>
              <a:t>: acceptability, fidelity </a:t>
            </a:r>
            <a:r>
              <a:rPr lang="en-US" sz="2800" dirty="0" smtClean="0"/>
              <a:t>to </a:t>
            </a:r>
            <a:r>
              <a:rPr lang="en-US" sz="2800" dirty="0" smtClean="0"/>
              <a:t>protocols</a:t>
            </a:r>
            <a:r>
              <a:rPr lang="en-US" sz="2800" dirty="0" smtClean="0"/>
              <a:t>, </a:t>
            </a:r>
            <a:r>
              <a:rPr lang="en-US" sz="2800" dirty="0" smtClean="0"/>
              <a:t>penetration and </a:t>
            </a:r>
            <a:r>
              <a:rPr lang="en-US" sz="2800" dirty="0" smtClean="0"/>
              <a:t>cost</a:t>
            </a:r>
            <a:endParaRPr lang="en-US" sz="2800" dirty="0" smtClean="0"/>
          </a:p>
          <a:p>
            <a:endParaRPr lang="en-US" dirty="0" smtClean="0"/>
          </a:p>
          <a:p>
            <a:endParaRPr lang="en-US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 descr="C:\Users\COWINKLE\Desktop\TRIP Logo_220X277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06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744" y="621284"/>
            <a:ext cx="8079581" cy="601328"/>
          </a:xfrm>
        </p:spPr>
        <p:txBody>
          <a:bodyPr>
            <a:noAutofit/>
          </a:bodyPr>
          <a:lstStyle/>
          <a:p>
            <a:r>
              <a:rPr lang="en-US" b="1" dirty="0" smtClean="0"/>
              <a:t>Stepped Wedge Study Design</a:t>
            </a:r>
            <a:endParaRPr lang="en-US" b="1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723900" y="1351472"/>
          <a:ext cx="9271272" cy="2990250"/>
        </p:xfrm>
        <a:graphic>
          <a:graphicData uri="http://schemas.openxmlformats.org/drawingml/2006/table">
            <a:tbl>
              <a:tblPr firstRow="1" firstCol="1" bandRow="1"/>
              <a:tblGrid>
                <a:gridCol w="5150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2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80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150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50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507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507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507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54521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060284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15071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</a:tblGrid>
              <a:tr h="7207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Pre-TRIP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D5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BW-Faulkner Hospital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D5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Beth Israel Deaconess Medical Center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6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D5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Tufts Medical Center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D5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Boston Medical Center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7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D5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Mass. General Hospital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78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ED5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Dana-Farber Cancer Institute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3900" y="4470582"/>
            <a:ext cx="11215058" cy="22666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536 historical controls </a:t>
            </a:r>
            <a:r>
              <a:rPr lang="en-US" dirty="0" smtClean="0"/>
              <a:t>and </a:t>
            </a:r>
            <a:r>
              <a:rPr lang="en-US" b="1" dirty="0" smtClean="0"/>
              <a:t>564 intervention </a:t>
            </a:r>
            <a:r>
              <a:rPr lang="en-US" b="1" dirty="0" smtClean="0"/>
              <a:t>=</a:t>
            </a:r>
            <a:r>
              <a:rPr lang="en-US" dirty="0" smtClean="0"/>
              <a:t> </a:t>
            </a:r>
            <a:r>
              <a:rPr lang="en-US" b="1" dirty="0" smtClean="0"/>
              <a:t>1100 women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smtClean="0"/>
              <a:t>Eligible</a:t>
            </a:r>
            <a:r>
              <a:rPr lang="en-US" dirty="0" smtClean="0"/>
              <a:t> women reside in Boston ZIP code </a:t>
            </a:r>
            <a:r>
              <a:rPr lang="en-US" dirty="0" smtClean="0"/>
              <a:t>and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Non-White race or Hispanic </a:t>
            </a:r>
            <a:r>
              <a:rPr lang="en-US" dirty="0" smtClean="0"/>
              <a:t>ethnicity;</a:t>
            </a:r>
            <a:endParaRPr lang="en-US" dirty="0" smtClean="0"/>
          </a:p>
          <a:p>
            <a:r>
              <a:rPr lang="en-US" dirty="0" smtClean="0"/>
              <a:t>No insurance or public health </a:t>
            </a:r>
            <a:r>
              <a:rPr lang="en-US" dirty="0" smtClean="0"/>
              <a:t>insurance; or</a:t>
            </a:r>
            <a:endParaRPr lang="en-US" dirty="0" smtClean="0"/>
          </a:p>
          <a:p>
            <a:r>
              <a:rPr lang="en-US" dirty="0" smtClean="0"/>
              <a:t>Primary language other than English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37029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176" y="290157"/>
            <a:ext cx="10515600" cy="1325563"/>
          </a:xfrm>
        </p:spPr>
        <p:txBody>
          <a:bodyPr/>
          <a:lstStyle/>
          <a:p>
            <a:r>
              <a:rPr lang="en-US" b="1" dirty="0" smtClean="0"/>
              <a:t>Aim</a:t>
            </a:r>
            <a:r>
              <a:rPr lang="en-US" b="1" dirty="0" smtClean="0"/>
              <a:t> </a:t>
            </a:r>
            <a:r>
              <a:rPr lang="en-US" b="1" dirty="0" smtClean="0"/>
              <a:t>1 Formative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296237"/>
            <a:ext cx="11353800" cy="5425238"/>
          </a:xfrm>
        </p:spPr>
        <p:txBody>
          <a:bodyPr>
            <a:normAutofit/>
          </a:bodyPr>
          <a:lstStyle/>
          <a:p>
            <a:r>
              <a:rPr lang="en-US" dirty="0" smtClean="0"/>
              <a:t>Patient f</a:t>
            </a:r>
            <a:r>
              <a:rPr lang="en-US" dirty="0" smtClean="0"/>
              <a:t>ocus </a:t>
            </a:r>
            <a:r>
              <a:rPr lang="en-US" dirty="0" smtClean="0"/>
              <a:t>groups, </a:t>
            </a:r>
            <a:r>
              <a:rPr lang="en-US" dirty="0" smtClean="0"/>
              <a:t>site surveys</a:t>
            </a:r>
            <a:r>
              <a:rPr lang="en-US" dirty="0" smtClean="0"/>
              <a:t>, interviews, work flow assessments</a:t>
            </a:r>
          </a:p>
          <a:p>
            <a:r>
              <a:rPr lang="en-US" dirty="0" smtClean="0"/>
              <a:t>Developed TRIP Intervention components:</a:t>
            </a:r>
          </a:p>
          <a:p>
            <a:pPr marL="0" indent="0">
              <a:buNone/>
            </a:pPr>
            <a:r>
              <a:rPr lang="en-US" dirty="0" smtClean="0"/>
              <a:t>	1.  </a:t>
            </a:r>
            <a:r>
              <a:rPr lang="en-US" b="1" dirty="0" smtClean="0"/>
              <a:t>Patient Navigation Guidelines </a:t>
            </a:r>
          </a:p>
          <a:p>
            <a:pPr marL="0" indent="0">
              <a:buNone/>
            </a:pPr>
            <a:r>
              <a:rPr lang="en-US" dirty="0" smtClean="0"/>
              <a:t>	2.  </a:t>
            </a:r>
            <a:r>
              <a:rPr lang="en-US" b="1" dirty="0" smtClean="0"/>
              <a:t>Social Determinants of Health Screening and Referral</a:t>
            </a:r>
          </a:p>
          <a:p>
            <a:pPr lvl="3"/>
            <a:r>
              <a:rPr lang="en-US" sz="2400" dirty="0" smtClean="0"/>
              <a:t>Online Social </a:t>
            </a:r>
            <a:r>
              <a:rPr lang="en-US" sz="2400" dirty="0"/>
              <a:t>needs </a:t>
            </a:r>
            <a:r>
              <a:rPr lang="en-US" sz="2400" dirty="0" smtClean="0"/>
              <a:t>Assessment</a:t>
            </a:r>
            <a:endParaRPr lang="en-US" sz="2400" dirty="0"/>
          </a:p>
          <a:p>
            <a:pPr lvl="3"/>
            <a:r>
              <a:rPr lang="en-US" sz="2400" dirty="0"/>
              <a:t>Online referral platform </a:t>
            </a:r>
            <a:r>
              <a:rPr lang="en-US" sz="2400" b="1" dirty="0" smtClean="0">
                <a:solidFill>
                  <a:srgbClr val="0087D2"/>
                </a:solidFill>
              </a:rPr>
              <a:t>Aunt Bertha</a:t>
            </a:r>
            <a:endParaRPr lang="en-US" sz="2400" b="1" dirty="0">
              <a:solidFill>
                <a:srgbClr val="0087D2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	3.  Shared Registry to manage population</a:t>
            </a:r>
          </a:p>
          <a:p>
            <a:pPr lvl="3"/>
            <a:r>
              <a:rPr lang="en-US" sz="2400" b="1" dirty="0" smtClean="0">
                <a:solidFill>
                  <a:srgbClr val="0087D2"/>
                </a:solidFill>
              </a:rPr>
              <a:t>REDCap</a:t>
            </a:r>
            <a:r>
              <a:rPr lang="en-US" sz="2400" dirty="0" smtClean="0">
                <a:solidFill>
                  <a:srgbClr val="0087D2"/>
                </a:solidFill>
              </a:rPr>
              <a:t> </a:t>
            </a:r>
            <a:r>
              <a:rPr lang="en-US" sz="2400" dirty="0" smtClean="0"/>
              <a:t>platform (HIPAA Compliant)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 descr="C:\Users\COWINKLE\Desktop\TRIP Logo_220X277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333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-Up Arrow 3"/>
          <p:cNvSpPr/>
          <p:nvPr/>
        </p:nvSpPr>
        <p:spPr>
          <a:xfrm rot="5400000">
            <a:off x="4951971" y="3413316"/>
            <a:ext cx="1779035" cy="3319565"/>
          </a:xfrm>
          <a:prstGeom prst="bentUpArrow">
            <a:avLst>
              <a:gd name="adj1" fmla="val 21463"/>
              <a:gd name="adj2" fmla="val 25000"/>
              <a:gd name="adj3" fmla="val 35780"/>
            </a:avLst>
          </a:prstGeom>
          <a:solidFill>
            <a:srgbClr val="D8D8D8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itle 1"/>
          <p:cNvSpPr txBox="1">
            <a:spLocks/>
          </p:cNvSpPr>
          <p:nvPr/>
        </p:nvSpPr>
        <p:spPr>
          <a:xfrm>
            <a:off x="362857" y="282600"/>
            <a:ext cx="10990944" cy="14647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Navigation </a:t>
            </a:r>
            <a:r>
              <a:rPr lang="en-US" sz="3600" b="1" dirty="0" smtClean="0"/>
              <a:t>at BMC</a:t>
            </a:r>
            <a:r>
              <a:rPr lang="en-US" sz="3600" dirty="0" smtClean="0"/>
              <a:t>: </a:t>
            </a:r>
            <a:endParaRPr lang="en-US" sz="3600" dirty="0" smtClean="0"/>
          </a:p>
          <a:p>
            <a:r>
              <a:rPr lang="en-US" sz="3600" dirty="0" smtClean="0"/>
              <a:t>	navigation </a:t>
            </a:r>
            <a:r>
              <a:rPr lang="en-US" sz="3600" dirty="0" smtClean="0"/>
              <a:t>is a </a:t>
            </a:r>
            <a:r>
              <a:rPr lang="en-US" sz="3600" i="1" dirty="0" smtClean="0">
                <a:solidFill>
                  <a:srgbClr val="FF0000"/>
                </a:solidFill>
              </a:rPr>
              <a:t>process</a:t>
            </a:r>
            <a:r>
              <a:rPr lang="en-US" sz="3600" dirty="0" smtClean="0"/>
              <a:t> not a person!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667146" y="1747309"/>
            <a:ext cx="3256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Belkin </a:t>
            </a:r>
            <a:r>
              <a:rPr lang="en-US" sz="2000" dirty="0">
                <a:solidFill>
                  <a:srgbClr val="7030A0"/>
                </a:solidFill>
              </a:rPr>
              <a:t>Breast </a:t>
            </a:r>
            <a:r>
              <a:rPr lang="en-US" sz="2000" dirty="0" smtClean="0">
                <a:solidFill>
                  <a:srgbClr val="7030A0"/>
                </a:solidFill>
              </a:rPr>
              <a:t>Navigator </a:t>
            </a:r>
            <a:r>
              <a:rPr lang="en-US" sz="2000" dirty="0" smtClean="0"/>
              <a:t>(conducts THRIVE screen)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430224" y="2851127"/>
            <a:ext cx="3034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Belkin Breast Navigator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55200" y="3707937"/>
            <a:ext cx="4481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Medical oncology Patient Navigators </a:t>
            </a:r>
            <a:r>
              <a:rPr lang="en-US" sz="2000" dirty="0" smtClean="0"/>
              <a:t>follow patients until barriers are met or patients can navigate on their 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CF6161"/>
                </a:solidFill>
              </a:rPr>
              <a:t>Oncology Social Worker</a:t>
            </a:r>
            <a:endParaRPr lang="en-US" sz="2000" dirty="0">
              <a:solidFill>
                <a:srgbClr val="CF6161"/>
              </a:solidFill>
            </a:endParaRPr>
          </a:p>
        </p:txBody>
      </p:sp>
      <p:graphicFrame>
        <p:nvGraphicFramePr>
          <p:cNvPr id="15" name="Diagram 14"/>
          <p:cNvGraphicFramePr/>
          <p:nvPr>
            <p:extLst/>
          </p:nvPr>
        </p:nvGraphicFramePr>
        <p:xfrm>
          <a:off x="1882538" y="1293349"/>
          <a:ext cx="7095372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17</a:t>
            </a:fld>
            <a:endParaRPr lang="en-US" dirty="0"/>
          </a:p>
        </p:txBody>
      </p:sp>
      <p:pic>
        <p:nvPicPr>
          <p:cNvPr id="9" name="Picture 8" descr="C:\Users\COWINKLE\Desktop\TRIP Logo_220X277.pn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6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 </a:t>
            </a:r>
            <a:r>
              <a:rPr lang="en-US" dirty="0" smtClean="0"/>
              <a:t>TRIP Navigation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11557"/>
            <a:ext cx="8301111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eligible patients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 contact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Communication with healthcare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Tracking patients over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# of contact attempts to reach patient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Missed appointment follow-up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Patients lost to follow-up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Completing SDoH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Follow-up regarding social needs referrals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Transitions in Care/End of Navigation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Monitoring Caseload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34300" y="6356350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Cancer 2019. Freund et al. </a:t>
            </a:r>
            <a:endParaRPr lang="en-US" dirty="0"/>
          </a:p>
        </p:txBody>
      </p:sp>
      <p:pic>
        <p:nvPicPr>
          <p:cNvPr id="6" name="Picture 5" descr="C:\Users\COWINKLE\Desktop\TRIP Logo_220X277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0965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RedCap</a:t>
            </a:r>
            <a:r>
              <a:rPr lang="en-US" dirty="0" smtClean="0"/>
              <a:t> Registry screen 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3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46" y="260192"/>
            <a:ext cx="10515600" cy="1325563"/>
          </a:xfrm>
        </p:spPr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Breast Cancer Disparities in Boston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Boston Breast Cancer Equity Coalition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TRIP Collaboration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TRIP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Challenges to implementation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Discussion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6" descr="Image result for boston skyline outlin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609" y="4803049"/>
            <a:ext cx="7493391" cy="1949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COWINKLE\Desktop\TRIP Logo_220X277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58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Aunt Bertha Screen 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52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911" y="586779"/>
            <a:ext cx="10414889" cy="601328"/>
          </a:xfrm>
        </p:spPr>
        <p:txBody>
          <a:bodyPr>
            <a:noAutofit/>
          </a:bodyPr>
          <a:lstStyle/>
          <a:p>
            <a:r>
              <a:rPr lang="en-US" b="1" dirty="0" smtClean="0"/>
              <a:t>Aim 2: Execute </a:t>
            </a:r>
            <a:r>
              <a:rPr lang="en-US" b="1" dirty="0" smtClean="0"/>
              <a:t>Stepped </a:t>
            </a:r>
            <a:r>
              <a:rPr lang="en-US" b="1" dirty="0" smtClean="0"/>
              <a:t>Wedge </a:t>
            </a:r>
            <a:r>
              <a:rPr lang="en-US" b="1" dirty="0" smtClean="0"/>
              <a:t>Trial</a:t>
            </a:r>
            <a:endParaRPr lang="en-US" b="1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/>
          </p:nvPr>
        </p:nvGraphicFramePr>
        <p:xfrm>
          <a:off x="1241297" y="1618891"/>
          <a:ext cx="9271272" cy="4816083"/>
        </p:xfrm>
        <a:graphic>
          <a:graphicData uri="http://schemas.openxmlformats.org/drawingml/2006/table">
            <a:tbl>
              <a:tblPr firstRow="1" firstCol="1" bandRow="1"/>
              <a:tblGrid>
                <a:gridCol w="5150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2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079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515071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</a:tblGrid>
              <a:tr h="7207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Pre-TRIP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50000"/>
                      </a:sys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5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Sites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2016-17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Sept-Nov  2017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 2017- Feb 2018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March-May 2018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June-Aug 2018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66AC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Sept-Nov 2018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66AC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 2018- Feb 2019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66AC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– May 2019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66AC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– Aug 2019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66AC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 – Nov 2019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66AC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 2019 –Feb 2020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9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– May 2020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9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– Aug 2020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9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 –Nov 2020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9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 2020- Feb 2021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9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– May 2021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90A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71755" marR="71755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– Aug 2021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D9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BW-Faulkner Hospital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Beth Israel Deaconess Medical Center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6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Tufts Medical Center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7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Boston Medical Center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7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Mass. General Hospital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78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 Light" panose="020F0302020204030204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Dana-Farber</a:t>
                      </a:r>
                      <a:endParaRPr lang="en-US" sz="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53" marR="591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A2AE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393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462" y="268020"/>
            <a:ext cx="10515600" cy="1325563"/>
          </a:xfrm>
        </p:spPr>
        <p:txBody>
          <a:bodyPr/>
          <a:lstStyle/>
          <a:p>
            <a:r>
              <a:rPr lang="en-US" b="1" dirty="0"/>
              <a:t>Aim 2</a:t>
            </a:r>
            <a:r>
              <a:rPr lang="en-US" b="1" dirty="0" smtClean="0"/>
              <a:t>: </a:t>
            </a:r>
            <a:r>
              <a:rPr lang="en-US" b="1" dirty="0"/>
              <a:t>Execute Stepped Wedge Trial</a:t>
            </a:r>
            <a:endParaRPr lang="en-US" b="1" dirty="0"/>
          </a:p>
        </p:txBody>
      </p:sp>
      <p:pic>
        <p:nvPicPr>
          <p:cNvPr id="4" name="Picture 3" descr="C:\Users\COWINKLE\Desktop\TRIP Logo_220X277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93351"/>
              </p:ext>
            </p:extLst>
          </p:nvPr>
        </p:nvGraphicFramePr>
        <p:xfrm>
          <a:off x="2367756" y="1745715"/>
          <a:ext cx="6384615" cy="4353516"/>
        </p:xfrm>
        <a:graphic>
          <a:graphicData uri="http://schemas.openxmlformats.org/drawingml/2006/table">
            <a:tbl>
              <a:tblPr firstRow="1" firstCol="1" bandRow="1"/>
              <a:tblGrid>
                <a:gridCol w="1986821"/>
                <a:gridCol w="2143087"/>
                <a:gridCol w="2254707"/>
              </a:tblGrid>
              <a:tr h="13122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patients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on-study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Anticipated # of patients on-study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339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BWFH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9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BIDMC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9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Tufts MC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9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BMC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9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9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DFCI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9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TOTALS: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63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TOTALS (w/o BWFH):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99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838199" y="3623062"/>
          <a:ext cx="10377361" cy="3234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105821"/>
              </p:ext>
            </p:extLst>
          </p:nvPr>
        </p:nvGraphicFramePr>
        <p:xfrm>
          <a:off x="1364183" y="1624401"/>
          <a:ext cx="6811909" cy="2258727"/>
        </p:xfrm>
        <a:graphic>
          <a:graphicData uri="http://schemas.openxmlformats.org/drawingml/2006/table">
            <a:tbl>
              <a:tblPr firstRow="1" firstCol="1" bandRow="1"/>
              <a:tblGrid>
                <a:gridCol w="1216412"/>
                <a:gridCol w="1216412"/>
                <a:gridCol w="1507554"/>
                <a:gridCol w="1220401"/>
                <a:gridCol w="1651130"/>
              </a:tblGrid>
              <a:tr h="47591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Projected Enrollment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7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Enrolled to Date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1C1"/>
                    </a:solidFill>
                  </a:tcPr>
                </a:tc>
              </a:tr>
              <a:tr h="47591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Intervention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7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Quarterly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A78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5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09930" algn="l"/>
                        </a:tabLs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DFCI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09930" algn="l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09930" algn="l"/>
                        </a:tabLs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BWFH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09930" algn="l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09930" algn="l"/>
                        </a:tabLs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Totals: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09930" algn="l"/>
                        </a:tabLs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4"/>
          <p:cNvSpPr txBox="1">
            <a:spLocks/>
          </p:cNvSpPr>
          <p:nvPr/>
        </p:nvSpPr>
        <p:spPr>
          <a:xfrm>
            <a:off x="734223" y="275611"/>
            <a:ext cx="63562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DFCI projections and plan</a:t>
            </a:r>
            <a:endParaRPr lang="en-US" sz="4800" b="1" dirty="0"/>
          </a:p>
        </p:txBody>
      </p:sp>
      <p:pic>
        <p:nvPicPr>
          <p:cNvPr id="5" name="Picture 4" descr="C:\Users\COWINKLE\Desktop\TRIP Logo_220X277.pn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0929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Navigator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Navigators from each site communicate via </a:t>
            </a:r>
            <a:r>
              <a:rPr lang="en-US" dirty="0" err="1" smtClean="0"/>
              <a:t>RedCAP</a:t>
            </a:r>
            <a:r>
              <a:rPr lang="en-US" dirty="0" smtClean="0"/>
              <a:t> registry</a:t>
            </a:r>
          </a:p>
          <a:p>
            <a:r>
              <a:rPr lang="en-US" dirty="0" smtClean="0"/>
              <a:t>Protocol for communicating/documenting</a:t>
            </a:r>
          </a:p>
          <a:p>
            <a:r>
              <a:rPr lang="en-US" dirty="0"/>
              <a:t>Quarterly navigator meetings</a:t>
            </a:r>
          </a:p>
          <a:p>
            <a:r>
              <a:rPr lang="en-US" dirty="0" smtClean="0"/>
              <a:t>Monthly Newsletter to share resources</a:t>
            </a:r>
          </a:p>
          <a:p>
            <a:r>
              <a:rPr lang="en-US" dirty="0" smtClean="0"/>
              <a:t>Aunt Bertha “favorites” folder: community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9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Aim 2: Data Collection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outcomes data:</a:t>
            </a:r>
          </a:p>
          <a:p>
            <a:pPr marL="457200" lvl="1" indent="0">
              <a:buNone/>
            </a:pPr>
            <a:r>
              <a:rPr lang="en-US" dirty="0" smtClean="0"/>
              <a:t>MA Cancer Registry historical controls</a:t>
            </a:r>
          </a:p>
          <a:p>
            <a:pPr marL="457200" lvl="1" indent="0">
              <a:buNone/>
            </a:pPr>
            <a:r>
              <a:rPr lang="en-US" dirty="0" smtClean="0"/>
              <a:t>EMR abstraction for clinical outcomes: time to first treatment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Implementation outcomes data:</a:t>
            </a:r>
          </a:p>
          <a:p>
            <a:pPr marL="457200" lvl="1" indent="0">
              <a:buNone/>
            </a:pPr>
            <a:r>
              <a:rPr lang="en-US" dirty="0" smtClean="0"/>
              <a:t>Quantitative metrics from navigator documentation of activities</a:t>
            </a:r>
          </a:p>
          <a:p>
            <a:pPr marL="457200" lvl="1" indent="0">
              <a:buNone/>
            </a:pPr>
            <a:r>
              <a:rPr lang="en-US" dirty="0" smtClean="0"/>
              <a:t>Navigator/Provider interviews</a:t>
            </a:r>
          </a:p>
          <a:p>
            <a:pPr marL="457200" lvl="1" indent="0">
              <a:buNone/>
            </a:pPr>
            <a:r>
              <a:rPr lang="en-US" dirty="0" smtClean="0"/>
              <a:t>Navigator observations</a:t>
            </a:r>
          </a:p>
          <a:p>
            <a:pPr marL="457200" lvl="1" indent="0">
              <a:buNone/>
            </a:pPr>
            <a:r>
              <a:rPr lang="en-US" dirty="0" smtClean="0"/>
              <a:t>Navigator/Supervisor surveys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60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33513"/>
            <a:ext cx="10515600" cy="1325563"/>
          </a:xfrm>
        </p:spPr>
        <p:txBody>
          <a:bodyPr/>
          <a:lstStyle/>
          <a:p>
            <a:r>
              <a:rPr lang="en-US" b="1" dirty="0" smtClean="0"/>
              <a:t>Implementation Challenges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3900" y="1380226"/>
            <a:ext cx="10629900" cy="47967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Community Engagement Challenges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competing demands for clinical providers and navigators</a:t>
            </a:r>
          </a:p>
          <a:p>
            <a:r>
              <a:rPr lang="en-US" dirty="0" smtClean="0"/>
              <a:t>BBCEC volunteers</a:t>
            </a:r>
          </a:p>
          <a:p>
            <a:r>
              <a:rPr lang="en-US" dirty="0" smtClean="0"/>
              <a:t>Chicago partners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Health System Navigation Challenges:</a:t>
            </a:r>
          </a:p>
          <a:p>
            <a:r>
              <a:rPr lang="en-US" dirty="0" smtClean="0"/>
              <a:t>Navigator turnover</a:t>
            </a:r>
          </a:p>
          <a:p>
            <a:r>
              <a:rPr lang="en-US" dirty="0" smtClean="0"/>
              <a:t>Unique health system workflow</a:t>
            </a:r>
          </a:p>
          <a:p>
            <a:r>
              <a:rPr lang="en-US" dirty="0" smtClean="0"/>
              <a:t>Competing navigation protocols based on other funding streams</a:t>
            </a:r>
          </a:p>
          <a:p>
            <a:r>
              <a:rPr lang="en-US" dirty="0"/>
              <a:t>M</a:t>
            </a:r>
            <a:r>
              <a:rPr lang="en-US" dirty="0" smtClean="0"/>
              <a:t>ultiple complex data systems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Data/Technical Challenges: </a:t>
            </a:r>
            <a:endParaRPr lang="en-US" b="1" dirty="0" smtClean="0"/>
          </a:p>
          <a:p>
            <a:r>
              <a:rPr lang="en-US" dirty="0" smtClean="0"/>
              <a:t>Data sharing agreements</a:t>
            </a:r>
            <a:endParaRPr lang="en-US" dirty="0" smtClean="0"/>
          </a:p>
          <a:p>
            <a:r>
              <a:rPr lang="en-US" dirty="0" smtClean="0"/>
              <a:t>Reducing the need for </a:t>
            </a:r>
            <a:r>
              <a:rPr lang="en-US" i="1" dirty="0" smtClean="0">
                <a:solidFill>
                  <a:schemeClr val="accent5"/>
                </a:solidFill>
              </a:rPr>
              <a:t>double data </a:t>
            </a:r>
            <a:r>
              <a:rPr lang="en-US" i="1" dirty="0" smtClean="0">
                <a:solidFill>
                  <a:schemeClr val="accent5"/>
                </a:solidFill>
              </a:rPr>
              <a:t>entry</a:t>
            </a:r>
            <a:endParaRPr lang="en-US" i="1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33513"/>
            <a:ext cx="10515600" cy="1325563"/>
          </a:xfrm>
        </p:spPr>
        <p:txBody>
          <a:bodyPr/>
          <a:lstStyle/>
          <a:p>
            <a:r>
              <a:rPr lang="en-US" b="1" dirty="0" smtClean="0"/>
              <a:t>Aim 3: Disseminate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423357"/>
            <a:ext cx="11387587" cy="5298117"/>
          </a:xfrm>
        </p:spPr>
        <p:txBody>
          <a:bodyPr>
            <a:normAutofit/>
          </a:bodyPr>
          <a:lstStyle/>
          <a:p>
            <a:r>
              <a:rPr lang="en-US" b="1" dirty="0" smtClean="0"/>
              <a:t>leverage </a:t>
            </a:r>
            <a:r>
              <a:rPr lang="en-US" b="1" dirty="0" smtClean="0"/>
              <a:t>CTSA collaboration to disseminate our findings so they may be applied to other disease types and other </a:t>
            </a:r>
            <a:r>
              <a:rPr lang="en-US" b="1" dirty="0" smtClean="0"/>
              <a:t>cities</a:t>
            </a:r>
          </a:p>
          <a:p>
            <a:endParaRPr lang="en-US" b="1" dirty="0" smtClean="0"/>
          </a:p>
          <a:p>
            <a:r>
              <a:rPr lang="en-US" dirty="0" smtClean="0"/>
              <a:t>Chicago is an ideal location:</a:t>
            </a:r>
          </a:p>
          <a:p>
            <a:pPr lvl="1"/>
            <a:r>
              <a:rPr lang="en-US" dirty="0" smtClean="0"/>
              <a:t>Similar cancer outcomes disparities exist</a:t>
            </a:r>
          </a:p>
          <a:p>
            <a:pPr lvl="1"/>
            <a:r>
              <a:rPr lang="en-US" dirty="0" smtClean="0"/>
              <a:t>Metropolitan </a:t>
            </a:r>
            <a:r>
              <a:rPr lang="en-US" dirty="0" smtClean="0"/>
              <a:t>Chicago Breast Cancer Task Force</a:t>
            </a:r>
          </a:p>
          <a:p>
            <a:pPr lvl="1"/>
            <a:r>
              <a:rPr lang="en-US" dirty="0" smtClean="0"/>
              <a:t>CI3: A collaboration of the three Chicago CTSI community engagement </a:t>
            </a:r>
            <a:r>
              <a:rPr lang="en-US" dirty="0" smtClean="0"/>
              <a:t>programs</a:t>
            </a:r>
          </a:p>
          <a:p>
            <a:pPr lvl="1"/>
            <a:endParaRPr lang="en-US" dirty="0"/>
          </a:p>
          <a:p>
            <a:r>
              <a:rPr lang="en-US" b="1" dirty="0"/>
              <a:t>Who is the audience for dissemination?</a:t>
            </a:r>
          </a:p>
          <a:p>
            <a:r>
              <a:rPr lang="en-US" b="1" dirty="0"/>
              <a:t>What tools can TRIP create to support dissemination?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60290"/>
            <a:ext cx="10515600" cy="1325563"/>
          </a:xfrm>
        </p:spPr>
        <p:txBody>
          <a:bodyPr/>
          <a:lstStyle/>
          <a:p>
            <a:r>
              <a:rPr lang="en-US" b="1" dirty="0" smtClean="0"/>
              <a:t>TRIP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Pragmatic oncology navigation intervention complex given unique health systems differences</a:t>
            </a:r>
          </a:p>
          <a:p>
            <a:r>
              <a:rPr lang="en-US" sz="3600" dirty="0" smtClean="0"/>
              <a:t>Provider, navigator stakeholders committed to meaningful collaboration</a:t>
            </a:r>
          </a:p>
          <a:p>
            <a:r>
              <a:rPr lang="en-US" sz="3600" dirty="0" smtClean="0"/>
              <a:t> Data collection challenges threat to implementation outcomes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0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91" y="-53294"/>
            <a:ext cx="11217813" cy="13255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Black:White</a:t>
            </a:r>
            <a:r>
              <a:rPr lang="en-US" b="1" dirty="0" smtClean="0"/>
              <a:t> </a:t>
            </a:r>
            <a:r>
              <a:rPr lang="en-US" b="1" dirty="0"/>
              <a:t>disparities in breast cancer mortality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1" y="1272270"/>
            <a:ext cx="11228613" cy="5084988"/>
          </a:xfrm>
        </p:spPr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cross the 50 </a:t>
            </a:r>
            <a:r>
              <a:rPr lang="en-US" dirty="0"/>
              <a:t>largest cities in the U.S. </a:t>
            </a:r>
            <a:r>
              <a:rPr lang="en-US" dirty="0" smtClean="0"/>
              <a:t>between 1990 and 2009</a:t>
            </a:r>
          </a:p>
          <a:p>
            <a:r>
              <a:rPr lang="en-US" dirty="0"/>
              <a:t>race-specific breast cancer mortality rates </a:t>
            </a:r>
            <a:r>
              <a:rPr lang="en-US" dirty="0" smtClean="0"/>
              <a:t>and </a:t>
            </a:r>
            <a:r>
              <a:rPr lang="en-US" dirty="0"/>
              <a:t>corresponding rate ratios  </a:t>
            </a:r>
            <a:endParaRPr lang="en-US" dirty="0" smtClean="0"/>
          </a:p>
          <a:p>
            <a:r>
              <a:rPr lang="en-US" dirty="0" smtClean="0"/>
              <a:t>35 cities increase in </a:t>
            </a:r>
            <a:r>
              <a:rPr lang="en-US" dirty="0" err="1"/>
              <a:t>Black:White</a:t>
            </a:r>
            <a:r>
              <a:rPr lang="en-US" dirty="0"/>
              <a:t> </a:t>
            </a:r>
            <a:r>
              <a:rPr lang="en-US" dirty="0" smtClean="0"/>
              <a:t>rate ratio </a:t>
            </a:r>
          </a:p>
          <a:p>
            <a:r>
              <a:rPr lang="en-US" dirty="0" smtClean="0"/>
              <a:t>Increase largely </a:t>
            </a:r>
            <a:r>
              <a:rPr lang="en-US" dirty="0"/>
              <a:t>because White rates improved substantially</a:t>
            </a:r>
            <a:endParaRPr lang="en-US" dirty="0"/>
          </a:p>
          <a:p>
            <a:r>
              <a:rPr lang="en-US" dirty="0" smtClean="0"/>
              <a:t>Boston </a:t>
            </a:r>
            <a:r>
              <a:rPr lang="en-US" dirty="0" smtClean="0"/>
              <a:t>had the </a:t>
            </a:r>
            <a:r>
              <a:rPr lang="en-US" b="1" dirty="0" smtClean="0"/>
              <a:t>fifth-highest </a:t>
            </a:r>
            <a:r>
              <a:rPr lang="en-US" dirty="0" smtClean="0"/>
              <a:t>rate </a:t>
            </a:r>
            <a:r>
              <a:rPr lang="en-US" dirty="0" smtClean="0"/>
              <a:t>ratio: </a:t>
            </a:r>
            <a:r>
              <a:rPr lang="en-US" b="1" dirty="0" smtClean="0"/>
              <a:t>1.49</a:t>
            </a:r>
            <a:r>
              <a:rPr lang="en-US" dirty="0" smtClean="0"/>
              <a:t>; 95% CI: (1.18, 1.88</a:t>
            </a:r>
            <a:r>
              <a:rPr lang="en-US" dirty="0" smtClean="0"/>
              <a:t>)</a:t>
            </a:r>
          </a:p>
          <a:p>
            <a:r>
              <a:rPr lang="en-US" dirty="0"/>
              <a:t>Between 1990-1994 (T1) and 2005-2009 (T2), in Boston:</a:t>
            </a:r>
          </a:p>
          <a:p>
            <a:pPr lvl="1"/>
            <a:r>
              <a:rPr lang="en-US" dirty="0"/>
              <a:t>T2:T1 rate ratio of cancer mortality for Black women: </a:t>
            </a:r>
            <a:r>
              <a:rPr lang="en-US" b="1" dirty="0"/>
              <a:t>0.90</a:t>
            </a:r>
          </a:p>
          <a:p>
            <a:pPr lvl="1"/>
            <a:r>
              <a:rPr lang="en-US" dirty="0"/>
              <a:t>T2:T1 rate ratio of cancer mortality for White women: </a:t>
            </a:r>
            <a:r>
              <a:rPr lang="en-US" b="1" dirty="0" smtClean="0"/>
              <a:t>0.57</a:t>
            </a:r>
            <a:endParaRPr lang="en-US" dirty="0" smtClean="0"/>
          </a:p>
          <a:p>
            <a:r>
              <a:rPr lang="en-US" dirty="0"/>
              <a:t>1710 excess Black deaths </a:t>
            </a:r>
            <a:r>
              <a:rPr lang="en-US" dirty="0" smtClean="0"/>
              <a:t>annually, an </a:t>
            </a:r>
            <a:r>
              <a:rPr lang="en-US" dirty="0"/>
              <a:t>average of about 5 each day.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Hunt</a:t>
            </a:r>
            <a:r>
              <a:rPr lang="en-US" sz="1400" dirty="0" smtClean="0"/>
              <a:t>, Whitman, and </a:t>
            </a:r>
            <a:r>
              <a:rPr lang="en-US" sz="1400" dirty="0" err="1" smtClean="0"/>
              <a:t>Hurlbert</a:t>
            </a:r>
            <a:r>
              <a:rPr lang="en-US" sz="1400" dirty="0"/>
              <a:t> </a:t>
            </a:r>
            <a:r>
              <a:rPr lang="en-US" sz="1400" dirty="0" smtClean="0"/>
              <a:t>(2014). Increasing </a:t>
            </a:r>
            <a:r>
              <a:rPr lang="en-US" sz="1400" dirty="0" err="1" smtClean="0"/>
              <a:t>Black:White</a:t>
            </a:r>
            <a:r>
              <a:rPr lang="en-US" sz="1400" dirty="0" smtClean="0"/>
              <a:t> disparities in breast cancer mortality in the 50 largest cities in the United States. </a:t>
            </a:r>
            <a:r>
              <a:rPr lang="en-US" sz="1400" i="1" dirty="0" smtClean="0"/>
              <a:t>Cancer Epidemiology</a:t>
            </a:r>
            <a:r>
              <a:rPr lang="en-US" sz="1400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0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239" y="397306"/>
            <a:ext cx="10063115" cy="9941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The Boston Breast Cancer Equity </a:t>
            </a:r>
            <a:r>
              <a:rPr lang="en-US" b="1" dirty="0" smtClean="0"/>
              <a:t>Coalition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1273525" cy="3680793"/>
          </a:xfrm>
        </p:spPr>
        <p:txBody>
          <a:bodyPr>
            <a:noAutofit/>
          </a:bodyPr>
          <a:lstStyle/>
          <a:p>
            <a:pPr>
              <a:spcAft>
                <a:spcPts val="900"/>
              </a:spcAft>
              <a:buSzPct val="100000"/>
            </a:pPr>
            <a:r>
              <a:rPr lang="en-US" dirty="0" smtClean="0"/>
              <a:t>Est. in </a:t>
            </a:r>
            <a:r>
              <a:rPr lang="en-US" dirty="0" smtClean="0"/>
              <a:t>2014 in response to Hunt article</a:t>
            </a:r>
            <a:endParaRPr lang="en-US" dirty="0" smtClean="0"/>
          </a:p>
          <a:p>
            <a:pPr>
              <a:spcAft>
                <a:spcPts val="900"/>
              </a:spcAft>
              <a:buSzPct val="100000"/>
            </a:pPr>
            <a:r>
              <a:rPr lang="en-US" dirty="0"/>
              <a:t>M</a:t>
            </a:r>
            <a:r>
              <a:rPr lang="en-US" dirty="0" smtClean="0"/>
              <a:t>ultidisciplinary stakeholders including: </a:t>
            </a:r>
            <a:r>
              <a:rPr lang="en-US" dirty="0"/>
              <a:t>Nonprofits, government agencies, institutions </a:t>
            </a:r>
            <a:r>
              <a:rPr lang="en-US" dirty="0" smtClean="0"/>
              <a:t>and providers, </a:t>
            </a:r>
            <a:r>
              <a:rPr lang="en-US" dirty="0"/>
              <a:t>patients, advocates, policy makers, researchers</a:t>
            </a:r>
          </a:p>
          <a:p>
            <a:pPr>
              <a:spcAft>
                <a:spcPts val="900"/>
              </a:spcAft>
              <a:buSzPct val="100000"/>
            </a:pPr>
            <a:r>
              <a:rPr lang="en-US" dirty="0" smtClean="0"/>
              <a:t>Goal: Develop </a:t>
            </a:r>
            <a:r>
              <a:rPr lang="en-US" dirty="0"/>
              <a:t>city-wide solutions with the specific </a:t>
            </a:r>
            <a:r>
              <a:rPr lang="en-US" dirty="0" smtClean="0"/>
              <a:t>aim of </a:t>
            </a:r>
            <a:r>
              <a:rPr lang="en-US" dirty="0"/>
              <a:t>eliminating </a:t>
            </a:r>
            <a:r>
              <a:rPr lang="en-US" dirty="0" smtClean="0"/>
              <a:t>inequities </a:t>
            </a:r>
            <a:r>
              <a:rPr lang="en-US" dirty="0"/>
              <a:t>in breast </a:t>
            </a:r>
            <a:r>
              <a:rPr lang="en-US" dirty="0" smtClean="0"/>
              <a:t>cancer outcomes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51239" y="4830417"/>
            <a:ext cx="5463209" cy="2027583"/>
            <a:chOff x="219639" y="4770741"/>
            <a:chExt cx="3351939" cy="116138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639" y="4770741"/>
              <a:ext cx="2034716" cy="1161389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36124" y="5560299"/>
              <a:ext cx="3135454" cy="21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www.bostonbcec.org</a:t>
              </a:r>
            </a:p>
          </p:txBody>
        </p:sp>
      </p:grpSp>
      <p:pic>
        <p:nvPicPr>
          <p:cNvPr id="7" name="Picture 6" descr="C:\Users\COWINKLE\Desktop\TRIP Logo_220X277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2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23" y="284787"/>
            <a:ext cx="9660302" cy="1325563"/>
          </a:xfrm>
        </p:spPr>
        <p:txBody>
          <a:bodyPr/>
          <a:lstStyle/>
          <a:p>
            <a:r>
              <a:rPr lang="en-US" dirty="0"/>
              <a:t>MA Registry Data: Confirmed the disparity</a:t>
            </a:r>
            <a:endParaRPr lang="en-US" b="1" dirty="0"/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2352576" y="5766809"/>
            <a:ext cx="74868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**p&lt;0.01</a:t>
            </a:r>
          </a:p>
          <a:p>
            <a:r>
              <a:rPr lang="en-US" sz="1200" dirty="0" smtClean="0"/>
              <a:t>Death rates are average </a:t>
            </a:r>
            <a:r>
              <a:rPr lang="en-US" sz="1200" dirty="0"/>
              <a:t>annual (i.e., annualized 12-year) age-adjusted rates</a:t>
            </a:r>
            <a:r>
              <a:rPr lang="en-US" sz="1200" dirty="0" smtClean="0"/>
              <a:t>.</a:t>
            </a:r>
            <a:endParaRPr lang="en-US" sz="1200" dirty="0"/>
          </a:p>
          <a:p>
            <a:r>
              <a:rPr lang="en-US" sz="1200" dirty="0" smtClean="0">
                <a:cs typeface="Arial" pitchFamily="34" charset="0"/>
              </a:rPr>
              <a:t>Death </a:t>
            </a:r>
            <a:r>
              <a:rPr lang="en-US" sz="1200" dirty="0">
                <a:cs typeface="Arial" pitchFamily="34" charset="0"/>
              </a:rPr>
              <a:t>data for 2012 </a:t>
            </a:r>
            <a:r>
              <a:rPr lang="en-US" sz="1200" dirty="0" smtClean="0">
                <a:cs typeface="Arial" pitchFamily="34" charset="0"/>
              </a:rPr>
              <a:t>is preliminary.</a:t>
            </a:r>
            <a:endParaRPr lang="en-US" sz="1200" dirty="0"/>
          </a:p>
          <a:p>
            <a:r>
              <a:rPr lang="en-US" sz="1200" dirty="0"/>
              <a:t>DATA SOURCE:  Boston Resident Deaths, Massachusetts Department of Public Health</a:t>
            </a:r>
          </a:p>
          <a:p>
            <a:r>
              <a:rPr lang="en-US" sz="1200" dirty="0"/>
              <a:t>DATA ANALYSIS:  Boston Public Health Commission Research and Evaluation </a:t>
            </a:r>
            <a:r>
              <a:rPr lang="en-US" sz="1200" dirty="0" smtClean="0"/>
              <a:t>Office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5</a:t>
            </a:fld>
            <a:endParaRPr lang="en-US" dirty="0"/>
          </a:p>
        </p:txBody>
      </p:sp>
      <p:pic>
        <p:nvPicPr>
          <p:cNvPr id="9" name="Picture 8" descr="C:\Users\COWINKLE\Desktop\TRIP Logo_220X277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2352575" y="1377171"/>
            <a:ext cx="7486851" cy="4492111"/>
            <a:chOff x="2352575" y="1182945"/>
            <a:chExt cx="7486851" cy="4492111"/>
          </a:xfrm>
        </p:grpSpPr>
        <p:graphicFrame>
          <p:nvGraphicFramePr>
            <p:cNvPr id="10" name="Char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383583149"/>
                </p:ext>
              </p:extLst>
            </p:nvPr>
          </p:nvGraphicFramePr>
          <p:xfrm>
            <a:off x="2352575" y="1182945"/>
            <a:ext cx="7486851" cy="44921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11" name="Straight Connector 10"/>
            <p:cNvCxnSpPr/>
            <p:nvPr/>
          </p:nvCxnSpPr>
          <p:spPr>
            <a:xfrm>
              <a:off x="3686476" y="2329314"/>
              <a:ext cx="1790299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446871" y="203093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**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41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Mortality disparity </a:t>
            </a:r>
            <a:r>
              <a:rPr lang="en-US" b="1" dirty="0" smtClean="0"/>
              <a:t>persists </a:t>
            </a:r>
            <a:r>
              <a:rPr lang="en-US" b="1" dirty="0"/>
              <a:t>in Boston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6</a:t>
            </a:fld>
            <a:endParaRPr lang="en-US" dirty="0"/>
          </a:p>
        </p:txBody>
      </p:sp>
      <p:pic>
        <p:nvPicPr>
          <p:cNvPr id="9" name="Picture 8" descr="C:\Users\COWINKLE\Desktop\TRIP Logo_220X277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499992"/>
              </p:ext>
            </p:extLst>
          </p:nvPr>
        </p:nvGraphicFramePr>
        <p:xfrm>
          <a:off x="2393215" y="2072080"/>
          <a:ext cx="7405570" cy="1778503"/>
        </p:xfrm>
        <a:graphic>
          <a:graphicData uri="http://schemas.openxmlformats.org/drawingml/2006/table">
            <a:tbl>
              <a:tblPr firstRow="1" firstCol="1" bandRow="1"/>
              <a:tblGrid>
                <a:gridCol w="1675820"/>
                <a:gridCol w="1143847"/>
                <a:gridCol w="1147001"/>
                <a:gridCol w="1144899"/>
                <a:gridCol w="1149104"/>
                <a:gridCol w="1144899"/>
              </a:tblGrid>
              <a:tr h="283859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Cancer Mortality for Boston Females by 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Latina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Breast Cancer</a:t>
                      </a: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19.9</a:t>
                      </a: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</a:t>
                      </a: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Breast Cancer &lt;65 Years</a:t>
                      </a: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10.9</a:t>
                      </a: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7.1</a:t>
                      </a:r>
                    </a:p>
                  </a:txBody>
                  <a:tcPr marL="113544" marR="11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15410" y="4866367"/>
            <a:ext cx="10161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SOURCE: Massachusetts Department of Public Health, Boston Resident Deaths, 2015-2017 combined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457" y="0"/>
            <a:ext cx="9660302" cy="1325563"/>
          </a:xfrm>
        </p:spPr>
        <p:txBody>
          <a:bodyPr/>
          <a:lstStyle/>
          <a:p>
            <a:r>
              <a:rPr lang="en-US" b="1" dirty="0" smtClean="0"/>
              <a:t>Parity in Breast Cancer Screening</a:t>
            </a:r>
            <a:endParaRPr lang="en-US" b="1" dirty="0"/>
          </a:p>
        </p:txBody>
      </p:sp>
      <p:pic>
        <p:nvPicPr>
          <p:cNvPr id="9" name="Picture 8" descr="C:\Users\COWINKLE\Desktop\TRIP Logo_220X277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42" y="902748"/>
            <a:ext cx="3567195" cy="58175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39286" y="1088030"/>
            <a:ext cx="65977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2010-2015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88% of Black women in Boston ages 40-74 received a mammogram</a:t>
            </a:r>
          </a:p>
          <a:p>
            <a:r>
              <a:rPr lang="en-US" sz="2400" dirty="0" smtClean="0"/>
              <a:t>84% </a:t>
            </a:r>
            <a:r>
              <a:rPr lang="en-US" sz="2400" dirty="0"/>
              <a:t>of </a:t>
            </a:r>
            <a:r>
              <a:rPr lang="en-US" sz="2400" dirty="0" smtClean="0"/>
              <a:t>White</a:t>
            </a:r>
            <a:r>
              <a:rPr lang="en-US" sz="2400" dirty="0" smtClean="0"/>
              <a:t> </a:t>
            </a:r>
            <a:r>
              <a:rPr lang="en-US" sz="2400" dirty="0"/>
              <a:t>women in Boston ages 40-74 received a </a:t>
            </a:r>
            <a:r>
              <a:rPr lang="en-US" sz="2400" dirty="0" smtClean="0"/>
              <a:t>mammogram</a:t>
            </a:r>
          </a:p>
          <a:p>
            <a:endParaRPr lang="en-US" dirty="0" smtClean="0"/>
          </a:p>
          <a:p>
            <a:r>
              <a:rPr lang="en-US" sz="1200" dirty="0"/>
              <a:t>DATA SOURCE: Boston Public Health Commission, Boston Behavioral Risk Factor Surveillance System, </a:t>
            </a:r>
            <a:r>
              <a:rPr lang="en-US" sz="1200" dirty="0" smtClean="0"/>
              <a:t>2010, 2013, and 2015 combined</a:t>
            </a:r>
            <a:endParaRPr lang="en-US" sz="1200" dirty="0"/>
          </a:p>
          <a:p>
            <a:endParaRPr lang="en-US" dirty="0" smtClean="0"/>
          </a:p>
          <a:p>
            <a:r>
              <a:rPr lang="en-US" sz="2400" dirty="0" smtClean="0"/>
              <a:t>2013-2017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89% </a:t>
            </a:r>
            <a:r>
              <a:rPr lang="en-US" sz="2400" dirty="0" smtClean="0"/>
              <a:t>of Black women in Boston received a mammogram</a:t>
            </a:r>
          </a:p>
          <a:p>
            <a:r>
              <a:rPr lang="en-US" sz="2400" dirty="0" smtClean="0"/>
              <a:t>87% </a:t>
            </a:r>
            <a:r>
              <a:rPr lang="en-US" sz="2400" dirty="0" smtClean="0"/>
              <a:t>of White women in Boston received a mammogram</a:t>
            </a:r>
          </a:p>
          <a:p>
            <a:endParaRPr lang="en-US" dirty="0"/>
          </a:p>
          <a:p>
            <a:r>
              <a:rPr lang="en-US" sz="1200" dirty="0"/>
              <a:t>DATA SOURCE: Boston Public Health Commission, Boston Behavioral Risk Factor Surveillance System, 2013, 2015, and 2017 combined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990600" y="4615079"/>
            <a:ext cx="11352212" cy="3811588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563A-11F8-43A6-83B7-796F7E364536}" type="slidenum">
              <a:rPr lang="en-US" smtClean="0"/>
              <a:t>8</a:t>
            </a:fld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102" y="1065534"/>
            <a:ext cx="6780661" cy="524749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61257" y="6520873"/>
            <a:ext cx="611885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MA </a:t>
            </a:r>
            <a:r>
              <a:rPr lang="en-US" sz="1400" dirty="0">
                <a:solidFill>
                  <a:prstClr val="black"/>
                </a:solidFill>
              </a:rPr>
              <a:t>Cancer registry data </a:t>
            </a:r>
            <a:r>
              <a:rPr lang="en-US" sz="1400" b="1" dirty="0">
                <a:solidFill>
                  <a:prstClr val="black"/>
                </a:solidFill>
              </a:rPr>
              <a:t>2010-2014</a:t>
            </a:r>
            <a:r>
              <a:rPr lang="en-US" sz="1400" dirty="0">
                <a:solidFill>
                  <a:prstClr val="black"/>
                </a:solidFill>
              </a:rPr>
              <a:t>: Boston women with breast cancer stages 0-3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95049" y="115888"/>
            <a:ext cx="100246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Treatment Delays Lead to Disparities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47914" y="1759226"/>
            <a:ext cx="49958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Black NH </a:t>
            </a:r>
            <a:r>
              <a:rPr lang="en-US" sz="2800" dirty="0" smtClean="0"/>
              <a:t>and </a:t>
            </a:r>
            <a:r>
              <a:rPr lang="en-US" sz="2800" dirty="0" smtClean="0"/>
              <a:t>those on Medicaid  </a:t>
            </a:r>
            <a:r>
              <a:rPr lang="en-US" sz="2800" dirty="0" smtClean="0"/>
              <a:t>2-3 times more likely to have delays &gt; 60 days between diagnosis and initiating treatment</a:t>
            </a:r>
            <a:endParaRPr lang="en-US" sz="2800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8362" y="4500275"/>
            <a:ext cx="3581353" cy="1578405"/>
          </a:xfrm>
          <a:prstGeom prst="rect">
            <a:avLst/>
          </a:prstGeom>
        </p:spPr>
      </p:pic>
      <p:pic>
        <p:nvPicPr>
          <p:cNvPr id="11" name="Picture 10" descr="C:\Users\COWINKLE\Desktop\TRIP Logo_220X277.pn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65" b="30980"/>
          <a:stretch/>
        </p:blipFill>
        <p:spPr bwMode="auto">
          <a:xfrm>
            <a:off x="10392759" y="115888"/>
            <a:ext cx="1651000" cy="631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645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1929" y="154109"/>
            <a:ext cx="10515600" cy="1325563"/>
          </a:xfrm>
        </p:spPr>
        <p:txBody>
          <a:bodyPr/>
          <a:lstStyle/>
          <a:p>
            <a:r>
              <a:rPr lang="en-US" dirty="0" smtClean="0"/>
              <a:t>Community Health Needs Assessment:</a:t>
            </a:r>
            <a:br>
              <a:rPr lang="en-US" dirty="0" smtClean="0"/>
            </a:br>
            <a:r>
              <a:rPr lang="en-US" dirty="0" smtClean="0"/>
              <a:t>Social Determinants of Health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22031" y="1690688"/>
            <a:ext cx="11605845" cy="5167311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en-US" sz="6000" dirty="0" smtClean="0"/>
              <a:t>Boston </a:t>
            </a:r>
            <a:r>
              <a:rPr lang="en-US" sz="6000" dirty="0"/>
              <a:t>has many health care </a:t>
            </a:r>
            <a:r>
              <a:rPr lang="en-US" sz="6000" dirty="0" smtClean="0"/>
              <a:t>assets</a:t>
            </a:r>
            <a:r>
              <a:rPr lang="en-US" sz="6000" dirty="0"/>
              <a:t>, but </a:t>
            </a:r>
            <a:r>
              <a:rPr lang="en-US" sz="6000" b="1" dirty="0"/>
              <a:t>challenges to treatment exist for those in need of cancer </a:t>
            </a:r>
            <a:r>
              <a:rPr lang="en-US" sz="6000" b="1" dirty="0" smtClean="0"/>
              <a:t>care. </a:t>
            </a:r>
            <a:endParaRPr lang="en-US" sz="6000" b="1" dirty="0" smtClean="0"/>
          </a:p>
          <a:p>
            <a:r>
              <a:rPr lang="en-US" sz="6000" dirty="0"/>
              <a:t>Lack of care coordination</a:t>
            </a:r>
          </a:p>
          <a:p>
            <a:r>
              <a:rPr lang="en-US" sz="6000" dirty="0"/>
              <a:t>Cost of treatment</a:t>
            </a:r>
          </a:p>
          <a:p>
            <a:r>
              <a:rPr lang="en-US" sz="6000" dirty="0"/>
              <a:t>Maintaining employment</a:t>
            </a:r>
          </a:p>
          <a:p>
            <a:r>
              <a:rPr lang="en-US" sz="6000" dirty="0"/>
              <a:t>Transportation</a:t>
            </a:r>
          </a:p>
          <a:p>
            <a:r>
              <a:rPr lang="en-US" sz="6000" dirty="0"/>
              <a:t>Childcare</a:t>
            </a:r>
          </a:p>
          <a:p>
            <a:r>
              <a:rPr lang="en-US" sz="6000" dirty="0"/>
              <a:t>Language barriers</a:t>
            </a:r>
          </a:p>
          <a:p>
            <a:r>
              <a:rPr lang="en-US" sz="6000" dirty="0"/>
              <a:t>Lack of cultural competency among providers</a:t>
            </a:r>
          </a:p>
          <a:p>
            <a:r>
              <a:rPr lang="en-US" sz="6000" dirty="0"/>
              <a:t>Institutional racism</a:t>
            </a:r>
          </a:p>
          <a:p>
            <a:r>
              <a:rPr lang="en-US" sz="6000" dirty="0"/>
              <a:t>Lack of clinical trial </a:t>
            </a:r>
            <a:r>
              <a:rPr lang="en-US" sz="6000" dirty="0" smtClean="0"/>
              <a:t>opportunities</a:t>
            </a:r>
            <a:endParaRPr lang="en-US" sz="6000" b="1" dirty="0"/>
          </a:p>
          <a:p>
            <a:pPr marL="0" indent="0">
              <a:buNone/>
            </a:pPr>
            <a:r>
              <a:rPr lang="en-US" sz="6000" b="1" dirty="0" smtClean="0"/>
              <a:t>Enhance support </a:t>
            </a:r>
            <a:r>
              <a:rPr lang="en-US" sz="6000" b="1" dirty="0"/>
              <a:t>to help patients navigate cancer services and related care</a:t>
            </a:r>
            <a:r>
              <a:rPr lang="en-US" sz="6000" dirty="0"/>
              <a:t> was most frequent suggestion</a:t>
            </a:r>
          </a:p>
          <a:p>
            <a:pPr marL="0" lvl="0" indent="0">
              <a:buNone/>
            </a:pPr>
            <a:endParaRPr lang="en-US" sz="6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717" y="154109"/>
            <a:ext cx="1652159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6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1443</Words>
  <Application>Microsoft Office PowerPoint</Application>
  <PresentationFormat>Widescreen</PresentationFormat>
  <Paragraphs>375</Paragraphs>
  <Slides>28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Translating Research Into Practice:  A community-engaged, city-wide Implementation Study</vt:lpstr>
      <vt:lpstr>Agenda</vt:lpstr>
      <vt:lpstr>Black:White disparities in breast cancer mortality</vt:lpstr>
      <vt:lpstr>The Boston Breast Cancer Equity Coalition </vt:lpstr>
      <vt:lpstr>MA Registry Data: Confirmed the disparity</vt:lpstr>
      <vt:lpstr>Mortality disparity persists in Boston</vt:lpstr>
      <vt:lpstr>Parity in Breast Cancer Screening</vt:lpstr>
      <vt:lpstr>PowerPoint Presentation</vt:lpstr>
      <vt:lpstr>Community Health Needs Assessment: Social Determinants of Health </vt:lpstr>
      <vt:lpstr>Evidence-based strategies for coordinating care are not systematically implemented within or across hospitals</vt:lpstr>
      <vt:lpstr>TRIP: Addressing disparities together</vt:lpstr>
      <vt:lpstr>TRIP: The Research Question</vt:lpstr>
      <vt:lpstr>TRIP Study Aims</vt:lpstr>
      <vt:lpstr>TRIP Study Methods</vt:lpstr>
      <vt:lpstr>Stepped Wedge Study Design</vt:lpstr>
      <vt:lpstr>Aim 1 Formative Work</vt:lpstr>
      <vt:lpstr>PowerPoint Presentation</vt:lpstr>
      <vt:lpstr>11 TRIP Navigation Guidelines</vt:lpstr>
      <vt:lpstr>RedCap Registry screen shot</vt:lpstr>
      <vt:lpstr>Aunt Bertha Screen shot</vt:lpstr>
      <vt:lpstr>Aim 2: Execute Stepped Wedge Trial</vt:lpstr>
      <vt:lpstr>Aim 2: Execute Stepped Wedge Trial</vt:lpstr>
      <vt:lpstr>PowerPoint Presentation</vt:lpstr>
      <vt:lpstr>Development of Navigator Network</vt:lpstr>
      <vt:lpstr>Aim 2: Data Collection</vt:lpstr>
      <vt:lpstr>Implementation Challenges</vt:lpstr>
      <vt:lpstr>Aim 3: Disseminate</vt:lpstr>
      <vt:lpstr>TRIP Summary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Research Into Practice:  A community-engaged, city-wide Implementation Study</dc:title>
  <dc:creator>Haver, Serena</dc:creator>
  <cp:lastModifiedBy>Battaglia, Tracy MD, MPH</cp:lastModifiedBy>
  <cp:revision>62</cp:revision>
  <cp:lastPrinted>2019-10-16T17:29:12Z</cp:lastPrinted>
  <dcterms:created xsi:type="dcterms:W3CDTF">2019-01-28T21:38:25Z</dcterms:created>
  <dcterms:modified xsi:type="dcterms:W3CDTF">2019-11-04T02:45:44Z</dcterms:modified>
</cp:coreProperties>
</file>