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4" r:id="rId2"/>
    <p:sldId id="370" r:id="rId3"/>
    <p:sldId id="366" r:id="rId4"/>
    <p:sldId id="377" r:id="rId5"/>
    <p:sldId id="380" r:id="rId6"/>
    <p:sldId id="369" r:id="rId7"/>
    <p:sldId id="394" r:id="rId8"/>
    <p:sldId id="393" r:id="rId9"/>
    <p:sldId id="391" r:id="rId10"/>
    <p:sldId id="346" r:id="rId11"/>
    <p:sldId id="374" r:id="rId12"/>
    <p:sldId id="392" r:id="rId13"/>
    <p:sldId id="386" r:id="rId14"/>
    <p:sldId id="387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 userDrawn="1">
          <p15:clr>
            <a:srgbClr val="A4A3A4"/>
          </p15:clr>
        </p15:guide>
        <p15:guide id="2" pos="52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bins, Charlotte" initials="RC" lastIdx="24" clrIdx="0">
    <p:extLst>
      <p:ext uri="{19B8F6BF-5375-455C-9EA6-DF929625EA0E}">
        <p15:presenceInfo xmlns:p15="http://schemas.microsoft.com/office/powerpoint/2012/main" userId="S-1-5-21-1013449540-720069183-311576647-2482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85D9AB"/>
    <a:srgbClr val="75BD61"/>
    <a:srgbClr val="55A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0962" autoAdjust="0"/>
  </p:normalViewPr>
  <p:slideViewPr>
    <p:cSldViewPr snapToGrid="0" showGuides="1">
      <p:cViewPr varScale="1">
        <p:scale>
          <a:sx n="80" d="100"/>
          <a:sy n="80" d="100"/>
        </p:scale>
        <p:origin x="126" y="702"/>
      </p:cViewPr>
      <p:guideLst>
        <p:guide orient="horz" pos="672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37735" cy="466088"/>
          </a:xfrm>
          <a:prstGeom prst="rect">
            <a:avLst/>
          </a:prstGeom>
        </p:spPr>
        <p:txBody>
          <a:bodyPr vert="horz" lIns="91267" tIns="45632" rIns="91267" bIns="456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4" y="4"/>
            <a:ext cx="3037735" cy="466088"/>
          </a:xfrm>
          <a:prstGeom prst="rect">
            <a:avLst/>
          </a:prstGeom>
        </p:spPr>
        <p:txBody>
          <a:bodyPr vert="horz" lIns="91267" tIns="45632" rIns="91267" bIns="45632" rtlCol="0"/>
          <a:lstStyle>
            <a:lvl1pPr algn="r">
              <a:defRPr sz="1200"/>
            </a:lvl1pPr>
          </a:lstStyle>
          <a:p>
            <a:fld id="{917917EF-5860-48F0-AD05-D0678472584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30312"/>
            <a:ext cx="3037735" cy="466088"/>
          </a:xfrm>
          <a:prstGeom prst="rect">
            <a:avLst/>
          </a:prstGeom>
        </p:spPr>
        <p:txBody>
          <a:bodyPr vert="horz" lIns="91267" tIns="45632" rIns="91267" bIns="456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4" y="8830312"/>
            <a:ext cx="3037735" cy="466088"/>
          </a:xfrm>
          <a:prstGeom prst="rect">
            <a:avLst/>
          </a:prstGeom>
        </p:spPr>
        <p:txBody>
          <a:bodyPr vert="horz" lIns="91267" tIns="45632" rIns="91267" bIns="45632" rtlCol="0" anchor="b"/>
          <a:lstStyle>
            <a:lvl1pPr algn="r">
              <a:defRPr sz="1200"/>
            </a:lvl1pPr>
          </a:lstStyle>
          <a:p>
            <a:fld id="{5E470F08-013B-49D0-B42D-19943575E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60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7735" cy="466088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3" y="3"/>
            <a:ext cx="3037735" cy="466088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r">
              <a:defRPr sz="1200"/>
            </a:lvl1pPr>
          </a:lstStyle>
          <a:p>
            <a:fld id="{5123E5B2-28A3-485F-B871-246C15547603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6" tIns="45637" rIns="91276" bIns="456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73813"/>
            <a:ext cx="5609588" cy="3660537"/>
          </a:xfrm>
          <a:prstGeom prst="rect">
            <a:avLst/>
          </a:prstGeom>
        </p:spPr>
        <p:txBody>
          <a:bodyPr vert="horz" lIns="91276" tIns="45637" rIns="91276" bIns="456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0312"/>
            <a:ext cx="3037735" cy="466088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3" y="8830312"/>
            <a:ext cx="3037735" cy="466088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r">
              <a:defRPr sz="1200"/>
            </a:lvl1pPr>
          </a:lstStyle>
          <a:p>
            <a:fld id="{31451576-0112-49AF-8D44-A4C9AA9F4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5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in TRIP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88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42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Remove new patients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01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Remove new patients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28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Remove new patients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47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5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in slide with</a:t>
            </a:r>
            <a:r>
              <a:rPr lang="en-US" baseline="0" dirty="0" smtClean="0"/>
              <a:t> papers and links (E.g. In Cancer, we published the 12-step protocol…)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65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want</a:t>
            </a:r>
            <a:r>
              <a:rPr lang="en-US" baseline="0" dirty="0" smtClean="0"/>
              <a:t> manuscripts in press and presentations as well?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94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7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8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9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4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1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8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6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8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07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0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96D45-A5C0-47B0-A482-70FD639CF162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1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1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986" y="690922"/>
            <a:ext cx="10668000" cy="194888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Translating Research Into Practice (TRIP)</a:t>
            </a:r>
            <a:endParaRPr lang="en-US" sz="5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957756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March 14, 2022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ASPO 46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Annual Meeting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 descr="C:\Users\COWINKLE\Desktop\TRIP Logo_220X277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5014308" y="4788904"/>
            <a:ext cx="2163383" cy="9377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99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B1C4-6247-4545-9E1B-5B2CC5AFA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Implementation Data Sources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696ABC-DD2F-CF42-9C54-E120B0A17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Observations of Navigation in the field (12 months after study launch)</a:t>
            </a:r>
          </a:p>
          <a:p>
            <a:pPr lvl="0"/>
            <a:r>
              <a:rPr lang="en-US" dirty="0" smtClean="0"/>
              <a:t>Navigator Interviews: 12 and 27 months</a:t>
            </a:r>
          </a:p>
          <a:p>
            <a:r>
              <a:rPr lang="en-US" dirty="0" smtClean="0"/>
              <a:t>Patient Interviews</a:t>
            </a:r>
          </a:p>
          <a:p>
            <a:pPr lvl="0"/>
            <a:r>
              <a:rPr lang="en-US" dirty="0" smtClean="0"/>
              <a:t>Cost Analysis</a:t>
            </a:r>
          </a:p>
          <a:p>
            <a:pPr lvl="1"/>
            <a:r>
              <a:rPr lang="en-US" dirty="0" smtClean="0"/>
              <a:t>Time motion Surveys and administrative cost worksheet</a:t>
            </a:r>
            <a:endParaRPr lang="en-US" dirty="0"/>
          </a:p>
        </p:txBody>
      </p:sp>
      <p:pic>
        <p:nvPicPr>
          <p:cNvPr id="4" name="Picture 3" descr="C:\Users\COWINKLE\Desktop\TRIP Logo_220X277.png">
            <a:extLst>
              <a:ext uri="{FF2B5EF4-FFF2-40B4-BE49-F238E27FC236}">
                <a16:creationId xmlns:a16="http://schemas.microsoft.com/office/drawing/2014/main" id="{6BE4845B-3975-0341-ACE4-6F8706ABD5D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15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B1C4-6247-4545-9E1B-5B2CC5AFA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59" y="11588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Publications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696ABC-DD2F-CF42-9C54-E120B0A17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27" y="1213659"/>
            <a:ext cx="11108641" cy="5317770"/>
          </a:xfrm>
        </p:spPr>
        <p:txBody>
          <a:bodyPr>
            <a:noAutofit/>
          </a:bodyPr>
          <a:lstStyle/>
          <a:p>
            <a:r>
              <a:rPr lang="en-US" sz="2100" dirty="0"/>
              <a:t>Standardized activities for lay patient navigators in breast cancer care: Recommendations from a citywide implementation </a:t>
            </a:r>
            <a:r>
              <a:rPr lang="en-US" sz="2100" dirty="0" smtClean="0"/>
              <a:t>study (Freund et al., 2019)</a:t>
            </a:r>
          </a:p>
          <a:p>
            <a:r>
              <a:rPr lang="en-US" sz="2100" dirty="0" smtClean="0"/>
              <a:t>Translating </a:t>
            </a:r>
            <a:r>
              <a:rPr lang="en-US" sz="2100" dirty="0"/>
              <a:t>research into practice: Protocol for a community-engaged, stepped wedge randomized trial to reduce disparities in breast cancer treatment through a regional patient navigation </a:t>
            </a:r>
            <a:r>
              <a:rPr lang="en-US" sz="2100" dirty="0" smtClean="0"/>
              <a:t>collaborative (Battaglia et al., 2020)</a:t>
            </a:r>
          </a:p>
          <a:p>
            <a:r>
              <a:rPr lang="en-US" sz="2100" dirty="0" smtClean="0"/>
              <a:t>Outside our walls</a:t>
            </a:r>
            <a:r>
              <a:rPr lang="en-US" sz="2100" dirty="0"/>
              <a:t>: the Case for </a:t>
            </a:r>
            <a:r>
              <a:rPr lang="en-US" sz="2100" dirty="0" smtClean="0"/>
              <a:t>city-wide collaboration </a:t>
            </a:r>
            <a:r>
              <a:rPr lang="en-US" sz="2100" dirty="0"/>
              <a:t>to </a:t>
            </a:r>
            <a:r>
              <a:rPr lang="en-US" sz="2100" dirty="0" smtClean="0"/>
              <a:t>reduce disparities (Haas et al., 2020)</a:t>
            </a:r>
          </a:p>
          <a:p>
            <a:r>
              <a:rPr lang="en-US" sz="2100" dirty="0" smtClean="0"/>
              <a:t>Re: </a:t>
            </a:r>
            <a:r>
              <a:rPr lang="en-US" sz="2100" dirty="0"/>
              <a:t>How the </a:t>
            </a:r>
            <a:r>
              <a:rPr lang="en-US" sz="2100" dirty="0" smtClean="0"/>
              <a:t>coronavirus disease-2019 may improve care</a:t>
            </a:r>
            <a:r>
              <a:rPr lang="en-US" sz="2100" dirty="0"/>
              <a:t>: </a:t>
            </a:r>
            <a:r>
              <a:rPr lang="en-US" sz="2100" dirty="0" smtClean="0"/>
              <a:t>Rethinking cervical cancer prevention (Clark et al., 2021)</a:t>
            </a:r>
          </a:p>
          <a:p>
            <a:r>
              <a:rPr lang="en-US" sz="2100" dirty="0"/>
              <a:t>Development of a workflow process mapping protocol to inform the implementation of patient navigation programs in breast </a:t>
            </a:r>
            <a:r>
              <a:rPr lang="en-US" sz="2100" dirty="0" smtClean="0"/>
              <a:t>oncology (Casanova et al., in press)</a:t>
            </a:r>
          </a:p>
          <a:p>
            <a:r>
              <a:rPr lang="en-US" sz="2100" dirty="0"/>
              <a:t>Assessment of </a:t>
            </a:r>
            <a:r>
              <a:rPr lang="en-US" sz="2100" dirty="0" smtClean="0"/>
              <a:t>patient navigation programs </a:t>
            </a:r>
            <a:r>
              <a:rPr lang="en-US" sz="2100" dirty="0"/>
              <a:t>for </a:t>
            </a:r>
            <a:r>
              <a:rPr lang="en-US" sz="2100" dirty="0" smtClean="0"/>
              <a:t>breast cancer patients </a:t>
            </a:r>
            <a:r>
              <a:rPr lang="en-US" sz="2100" dirty="0"/>
              <a:t>across the </a:t>
            </a:r>
            <a:r>
              <a:rPr lang="en-US" sz="2100" dirty="0" smtClean="0"/>
              <a:t>city </a:t>
            </a:r>
            <a:r>
              <a:rPr lang="en-US" sz="2100" dirty="0"/>
              <a:t>of </a:t>
            </a:r>
            <a:r>
              <a:rPr lang="en-US" sz="2100" dirty="0" smtClean="0"/>
              <a:t>Boston (LeClair et al., in press)</a:t>
            </a:r>
          </a:p>
        </p:txBody>
      </p:sp>
      <p:pic>
        <p:nvPicPr>
          <p:cNvPr id="4" name="Picture 3" descr="C:\Users\COWINKLE\Desktop\TRIP Logo_220X277.png">
            <a:extLst>
              <a:ext uri="{FF2B5EF4-FFF2-40B4-BE49-F238E27FC236}">
                <a16:creationId xmlns:a16="http://schemas.microsoft.com/office/drawing/2014/main" id="{6BE4845B-3975-0341-ACE4-6F8706ABD5D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04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Timeline</a:t>
            </a:r>
            <a:endParaRPr lang="en-U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558507"/>
              </p:ext>
            </p:extLst>
          </p:nvPr>
        </p:nvGraphicFramePr>
        <p:xfrm>
          <a:off x="2325007" y="1690688"/>
          <a:ext cx="7541986" cy="37811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70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77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Goal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Timeline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7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End of enrollment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11/30/2021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9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End of navigation funding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5/31/2022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7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Analysis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5/31/2023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C:\Users\COWINKLE\Desktop\TRIP Logo_220X277.png">
            <a:extLst>
              <a:ext uri="{FF2B5EF4-FFF2-40B4-BE49-F238E27FC236}">
                <a16:creationId xmlns:a16="http://schemas.microsoft.com/office/drawing/2014/main" id="{6BE4845B-3975-0341-ACE4-6F8706ABD5D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12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Dissemination and Sustainability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7796"/>
            <a:ext cx="10515600" cy="1701346"/>
          </a:xfrm>
        </p:spPr>
        <p:txBody>
          <a:bodyPr/>
          <a:lstStyle/>
          <a:p>
            <a:r>
              <a:rPr lang="en-US" dirty="0" smtClean="0"/>
              <a:t>ACS Council of Advisors</a:t>
            </a:r>
          </a:p>
          <a:p>
            <a:r>
              <a:rPr lang="en-US" dirty="0" smtClean="0"/>
              <a:t>Boston Breast Cancer Equity Coalition</a:t>
            </a:r>
          </a:p>
          <a:p>
            <a:r>
              <a:rPr lang="en-US" dirty="0" smtClean="0"/>
              <a:t>Equal Hope (Chicago)</a:t>
            </a:r>
          </a:p>
        </p:txBody>
      </p:sp>
      <p:pic>
        <p:nvPicPr>
          <p:cNvPr id="4" name="Picture 3" descr="C:\Users\COWINKLE\Desktop\TRIP Logo_220X277.png">
            <a:extLst>
              <a:ext uri="{FF2B5EF4-FFF2-40B4-BE49-F238E27FC236}">
                <a16:creationId xmlns:a16="http://schemas.microsoft.com/office/drawing/2014/main" id="{6BE4845B-3975-0341-ACE4-6F8706ABD5D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17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pic>
        <p:nvPicPr>
          <p:cNvPr id="8" name="Picture 7" descr="C:\Users\COWINKLE\Desktop\TRIP Logo_220X277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5014308" y="4788904"/>
            <a:ext cx="2163383" cy="9377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0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999" y="910162"/>
            <a:ext cx="10534801" cy="2255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350" y="3328327"/>
            <a:ext cx="5182049" cy="24812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1751" y="3377099"/>
            <a:ext cx="5182049" cy="24325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/>
          <a:srcRect l="23132" t="5024" r="45557" b="-4747"/>
          <a:stretch/>
        </p:blipFill>
        <p:spPr>
          <a:xfrm>
            <a:off x="10410739" y="0"/>
            <a:ext cx="1529214" cy="93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86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346" y="1218711"/>
            <a:ext cx="12211346" cy="5639289"/>
          </a:xfrm>
          <a:prstGeom prst="rect">
            <a:avLst/>
          </a:prstGeom>
        </p:spPr>
      </p:pic>
      <p:pic>
        <p:nvPicPr>
          <p:cNvPr id="4" name="Picture 3" descr="C:\Users\COWINKLE\Desktop\TRIP Logo_220X277.png">
            <a:extLst>
              <a:ext uri="{FF2B5EF4-FFF2-40B4-BE49-F238E27FC236}">
                <a16:creationId xmlns:a16="http://schemas.microsoft.com/office/drawing/2014/main" id="{59EDC41E-CC38-5141-BAEE-AAFD9AC4AA76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E4D7E72-743C-5841-BEDA-C69B2183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392" y="101400"/>
            <a:ext cx="10515600" cy="1325563"/>
          </a:xfrm>
        </p:spPr>
        <p:txBody>
          <a:bodyPr/>
          <a:lstStyle/>
          <a:p>
            <a:r>
              <a:rPr lang="en-US" b="1" dirty="0" smtClean="0"/>
              <a:t>City-Wide Collaboration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168" y="1680597"/>
            <a:ext cx="10553091" cy="13229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/>
          <a:srcRect l="-2153" t="5024" r="45558" b="-4747"/>
          <a:stretch/>
        </p:blipFill>
        <p:spPr>
          <a:xfrm>
            <a:off x="152398" y="3608357"/>
            <a:ext cx="6310669" cy="21339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168" y="5742335"/>
            <a:ext cx="8650974" cy="1115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052" y="3220498"/>
            <a:ext cx="3164098" cy="646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4811" y="4399843"/>
            <a:ext cx="2755631" cy="835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60016" y="4384734"/>
            <a:ext cx="2383743" cy="6950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26481" y="3648957"/>
            <a:ext cx="1694835" cy="8108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43736" y="3526758"/>
            <a:ext cx="3048264" cy="9266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08076" y="5170168"/>
            <a:ext cx="2328874" cy="4023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65208" y="5170168"/>
            <a:ext cx="1694835" cy="31701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311932" y="3265472"/>
            <a:ext cx="4267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Local Academic Medical Centers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1392" y="1236365"/>
            <a:ext cx="2133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Research Leads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6784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5728" y="161714"/>
            <a:ext cx="804512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The Research Question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895" y="1828978"/>
            <a:ext cx="10515600" cy="18580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Can we </a:t>
            </a:r>
            <a:r>
              <a:rPr lang="en-US" sz="3600" u="sng" dirty="0" smtClean="0">
                <a:solidFill>
                  <a:schemeClr val="bg1"/>
                </a:solidFill>
              </a:rPr>
              <a:t>systematically implement </a:t>
            </a:r>
            <a:r>
              <a:rPr lang="en-US" sz="3600" dirty="0" smtClean="0">
                <a:solidFill>
                  <a:schemeClr val="bg1"/>
                </a:solidFill>
              </a:rPr>
              <a:t> evidence-based  </a:t>
            </a:r>
            <a:r>
              <a:rPr lang="en-US" sz="3600" dirty="0">
                <a:solidFill>
                  <a:schemeClr val="bg1"/>
                </a:solidFill>
              </a:rPr>
              <a:t>coordination of care </a:t>
            </a:r>
            <a:r>
              <a:rPr lang="en-US" sz="3600" u="sng" dirty="0">
                <a:solidFill>
                  <a:schemeClr val="bg1"/>
                </a:solidFill>
              </a:rPr>
              <a:t>across the city of </a:t>
            </a:r>
            <a:r>
              <a:rPr lang="en-US" sz="3600" u="sng" dirty="0" smtClean="0">
                <a:solidFill>
                  <a:schemeClr val="bg1"/>
                </a:solidFill>
              </a:rPr>
              <a:t>Boston </a:t>
            </a:r>
            <a:r>
              <a:rPr lang="en-US" sz="3600" dirty="0" smtClean="0">
                <a:solidFill>
                  <a:schemeClr val="bg1"/>
                </a:solidFill>
              </a:rPr>
              <a:t>to reduce delays for the most vulnerable women?”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4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10028" y="1143670"/>
            <a:ext cx="10654991" cy="1797157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</a:rPr>
              <a:t>“Can we </a:t>
            </a:r>
            <a:r>
              <a:rPr lang="en-US" sz="3600" u="sng" dirty="0">
                <a:solidFill>
                  <a:schemeClr val="bg1"/>
                </a:solidFill>
              </a:rPr>
              <a:t>systematically implement</a:t>
            </a:r>
            <a:r>
              <a:rPr lang="en-US" sz="3600" dirty="0">
                <a:solidFill>
                  <a:schemeClr val="bg1"/>
                </a:solidFill>
              </a:rPr>
              <a:t> evidence-based  coordination of care </a:t>
            </a:r>
            <a:r>
              <a:rPr lang="en-US" sz="3600" u="sng" dirty="0">
                <a:solidFill>
                  <a:schemeClr val="bg1"/>
                </a:solidFill>
              </a:rPr>
              <a:t>across the city of Boston </a:t>
            </a:r>
            <a:r>
              <a:rPr lang="en-US" sz="3600" dirty="0">
                <a:solidFill>
                  <a:schemeClr val="bg1"/>
                </a:solidFill>
              </a:rPr>
              <a:t>to reduce delays in care for minority women?”</a:t>
            </a:r>
          </a:p>
        </p:txBody>
      </p:sp>
      <p:pic>
        <p:nvPicPr>
          <p:cNvPr id="15" name="Picture 14" descr="C:\Users\COWINKLE\Desktop\TRIP Logo_220X277.png">
            <a:extLst>
              <a:ext uri="{FF2B5EF4-FFF2-40B4-BE49-F238E27FC236}">
                <a16:creationId xmlns:a16="http://schemas.microsoft.com/office/drawing/2014/main" id="{59EDC41E-CC38-5141-BAEE-AAFD9AC4AA7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369170" y="3066561"/>
            <a:ext cx="9336705" cy="3631057"/>
            <a:chOff x="687927" y="2309931"/>
            <a:chExt cx="10127169" cy="3938469"/>
          </a:xfrm>
        </p:grpSpPr>
        <p:sp>
          <p:nvSpPr>
            <p:cNvPr id="16" name="Freeform 15"/>
            <p:cNvSpPr/>
            <p:nvPr/>
          </p:nvSpPr>
          <p:spPr>
            <a:xfrm>
              <a:off x="7505564" y="2598738"/>
              <a:ext cx="3309532" cy="3649662"/>
            </a:xfrm>
            <a:custGeom>
              <a:avLst/>
              <a:gdLst>
                <a:gd name="connsiteX0" fmla="*/ 0 w 3309532"/>
                <a:gd name="connsiteY0" fmla="*/ 330953 h 3649662"/>
                <a:gd name="connsiteX1" fmla="*/ 330953 w 3309532"/>
                <a:gd name="connsiteY1" fmla="*/ 0 h 3649662"/>
                <a:gd name="connsiteX2" fmla="*/ 2978579 w 3309532"/>
                <a:gd name="connsiteY2" fmla="*/ 0 h 3649662"/>
                <a:gd name="connsiteX3" fmla="*/ 3309532 w 3309532"/>
                <a:gd name="connsiteY3" fmla="*/ 330953 h 3649662"/>
                <a:gd name="connsiteX4" fmla="*/ 3309532 w 3309532"/>
                <a:gd name="connsiteY4" fmla="*/ 3318709 h 3649662"/>
                <a:gd name="connsiteX5" fmla="*/ 2978579 w 3309532"/>
                <a:gd name="connsiteY5" fmla="*/ 3649662 h 3649662"/>
                <a:gd name="connsiteX6" fmla="*/ 330953 w 3309532"/>
                <a:gd name="connsiteY6" fmla="*/ 3649662 h 3649662"/>
                <a:gd name="connsiteX7" fmla="*/ 0 w 3309532"/>
                <a:gd name="connsiteY7" fmla="*/ 3318709 h 3649662"/>
                <a:gd name="connsiteX8" fmla="*/ 0 w 3309532"/>
                <a:gd name="connsiteY8" fmla="*/ 330953 h 364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9532" h="3649662">
                  <a:moveTo>
                    <a:pt x="0" y="330953"/>
                  </a:moveTo>
                  <a:cubicBezTo>
                    <a:pt x="0" y="148173"/>
                    <a:pt x="148173" y="0"/>
                    <a:pt x="330953" y="0"/>
                  </a:cubicBezTo>
                  <a:lnTo>
                    <a:pt x="2978579" y="0"/>
                  </a:lnTo>
                  <a:cubicBezTo>
                    <a:pt x="3161359" y="0"/>
                    <a:pt x="3309532" y="148173"/>
                    <a:pt x="3309532" y="330953"/>
                  </a:cubicBezTo>
                  <a:lnTo>
                    <a:pt x="3309532" y="3318709"/>
                  </a:lnTo>
                  <a:cubicBezTo>
                    <a:pt x="3309532" y="3501489"/>
                    <a:pt x="3161359" y="3649662"/>
                    <a:pt x="2978579" y="3649662"/>
                  </a:cubicBezTo>
                  <a:lnTo>
                    <a:pt x="330953" y="3649662"/>
                  </a:lnTo>
                  <a:cubicBezTo>
                    <a:pt x="148173" y="3649662"/>
                    <a:pt x="0" y="3501489"/>
                    <a:pt x="0" y="3318709"/>
                  </a:cubicBezTo>
                  <a:lnTo>
                    <a:pt x="0" y="330953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594992" rIns="135128" bIns="865062" numCol="1" spcCol="1270" anchor="t" anchorCtr="1">
              <a:noAutofit/>
            </a:bodyPr>
            <a:lstStyle/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lang="en-US" sz="19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endParaRPr>
            </a:p>
            <a:p>
              <a:pPr marL="0" marR="0" lvl="0" indent="0" algn="ctr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Standard </a:t>
              </a:r>
              <a:r>
                <a:rPr kumimoji="0" lang="en-US" sz="1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social needs 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screen</a:t>
              </a:r>
              <a:endPara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1369" y="2531978"/>
              <a:ext cx="2397922" cy="2182963"/>
            </a:xfrm>
            <a:prstGeom prst="rect">
              <a:avLst/>
            </a:prstGeom>
            <a:ln w="19050">
              <a:solidFill>
                <a:schemeClr val="accent3"/>
              </a:solidFill>
            </a:ln>
          </p:spPr>
        </p:pic>
        <p:sp>
          <p:nvSpPr>
            <p:cNvPr id="20" name="Freeform 19"/>
            <p:cNvSpPr/>
            <p:nvPr/>
          </p:nvSpPr>
          <p:spPr>
            <a:xfrm>
              <a:off x="4096746" y="2598738"/>
              <a:ext cx="3309532" cy="3649662"/>
            </a:xfrm>
            <a:custGeom>
              <a:avLst/>
              <a:gdLst>
                <a:gd name="connsiteX0" fmla="*/ 0 w 3309532"/>
                <a:gd name="connsiteY0" fmla="*/ 330953 h 3649662"/>
                <a:gd name="connsiteX1" fmla="*/ 330953 w 3309532"/>
                <a:gd name="connsiteY1" fmla="*/ 0 h 3649662"/>
                <a:gd name="connsiteX2" fmla="*/ 2978579 w 3309532"/>
                <a:gd name="connsiteY2" fmla="*/ 0 h 3649662"/>
                <a:gd name="connsiteX3" fmla="*/ 3309532 w 3309532"/>
                <a:gd name="connsiteY3" fmla="*/ 330953 h 3649662"/>
                <a:gd name="connsiteX4" fmla="*/ 3309532 w 3309532"/>
                <a:gd name="connsiteY4" fmla="*/ 3318709 h 3649662"/>
                <a:gd name="connsiteX5" fmla="*/ 2978579 w 3309532"/>
                <a:gd name="connsiteY5" fmla="*/ 3649662 h 3649662"/>
                <a:gd name="connsiteX6" fmla="*/ 330953 w 3309532"/>
                <a:gd name="connsiteY6" fmla="*/ 3649662 h 3649662"/>
                <a:gd name="connsiteX7" fmla="*/ 0 w 3309532"/>
                <a:gd name="connsiteY7" fmla="*/ 3318709 h 3649662"/>
                <a:gd name="connsiteX8" fmla="*/ 0 w 3309532"/>
                <a:gd name="connsiteY8" fmla="*/ 330953 h 364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9532" h="3649662">
                  <a:moveTo>
                    <a:pt x="0" y="330953"/>
                  </a:moveTo>
                  <a:cubicBezTo>
                    <a:pt x="0" y="148173"/>
                    <a:pt x="148173" y="0"/>
                    <a:pt x="330953" y="0"/>
                  </a:cubicBezTo>
                  <a:lnTo>
                    <a:pt x="2978579" y="0"/>
                  </a:lnTo>
                  <a:cubicBezTo>
                    <a:pt x="3161359" y="0"/>
                    <a:pt x="3309532" y="148173"/>
                    <a:pt x="3309532" y="330953"/>
                  </a:cubicBezTo>
                  <a:lnTo>
                    <a:pt x="3309532" y="3318709"/>
                  </a:lnTo>
                  <a:cubicBezTo>
                    <a:pt x="3309532" y="3501489"/>
                    <a:pt x="3161359" y="3649662"/>
                    <a:pt x="2978579" y="3649662"/>
                  </a:cubicBezTo>
                  <a:lnTo>
                    <a:pt x="330953" y="3649662"/>
                  </a:lnTo>
                  <a:cubicBezTo>
                    <a:pt x="148173" y="3649662"/>
                    <a:pt x="0" y="3501489"/>
                    <a:pt x="0" y="3318709"/>
                  </a:cubicBezTo>
                  <a:lnTo>
                    <a:pt x="0" y="330953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594992" rIns="135128" bIns="865062" numCol="1" spcCol="1270" anchor="t" anchorCtr="1">
              <a:noAutofit/>
            </a:bodyPr>
            <a:lstStyle/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lang="en-US" sz="19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endParaRPr>
            </a:p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Shared registry</a:t>
              </a:r>
              <a:endPara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235" t="33729" r="37322" b="45348"/>
            <a:stretch/>
          </p:blipFill>
          <p:spPr>
            <a:xfrm>
              <a:off x="4501167" y="2865995"/>
              <a:ext cx="2493906" cy="1808012"/>
            </a:xfrm>
            <a:prstGeom prst="rect">
              <a:avLst/>
            </a:prstGeom>
            <a:ln w="19050">
              <a:solidFill>
                <a:schemeClr val="accent3"/>
              </a:solidFill>
            </a:ln>
          </p:spPr>
        </p:pic>
        <p:sp>
          <p:nvSpPr>
            <p:cNvPr id="22" name="Freeform 21"/>
            <p:cNvSpPr/>
            <p:nvPr/>
          </p:nvSpPr>
          <p:spPr>
            <a:xfrm>
              <a:off x="687927" y="2598738"/>
              <a:ext cx="3309532" cy="3649662"/>
            </a:xfrm>
            <a:custGeom>
              <a:avLst/>
              <a:gdLst>
                <a:gd name="connsiteX0" fmla="*/ 0 w 3309532"/>
                <a:gd name="connsiteY0" fmla="*/ 330953 h 3649662"/>
                <a:gd name="connsiteX1" fmla="*/ 330953 w 3309532"/>
                <a:gd name="connsiteY1" fmla="*/ 0 h 3649662"/>
                <a:gd name="connsiteX2" fmla="*/ 2978579 w 3309532"/>
                <a:gd name="connsiteY2" fmla="*/ 0 h 3649662"/>
                <a:gd name="connsiteX3" fmla="*/ 3309532 w 3309532"/>
                <a:gd name="connsiteY3" fmla="*/ 330953 h 3649662"/>
                <a:gd name="connsiteX4" fmla="*/ 3309532 w 3309532"/>
                <a:gd name="connsiteY4" fmla="*/ 3318709 h 3649662"/>
                <a:gd name="connsiteX5" fmla="*/ 2978579 w 3309532"/>
                <a:gd name="connsiteY5" fmla="*/ 3649662 h 3649662"/>
                <a:gd name="connsiteX6" fmla="*/ 330953 w 3309532"/>
                <a:gd name="connsiteY6" fmla="*/ 3649662 h 3649662"/>
                <a:gd name="connsiteX7" fmla="*/ 0 w 3309532"/>
                <a:gd name="connsiteY7" fmla="*/ 3318709 h 3649662"/>
                <a:gd name="connsiteX8" fmla="*/ 0 w 3309532"/>
                <a:gd name="connsiteY8" fmla="*/ 330953 h 364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9532" h="3649662">
                  <a:moveTo>
                    <a:pt x="0" y="330953"/>
                  </a:moveTo>
                  <a:cubicBezTo>
                    <a:pt x="0" y="148173"/>
                    <a:pt x="148173" y="0"/>
                    <a:pt x="330953" y="0"/>
                  </a:cubicBezTo>
                  <a:lnTo>
                    <a:pt x="2978579" y="0"/>
                  </a:lnTo>
                  <a:cubicBezTo>
                    <a:pt x="3161359" y="0"/>
                    <a:pt x="3309532" y="148173"/>
                    <a:pt x="3309532" y="330953"/>
                  </a:cubicBezTo>
                  <a:lnTo>
                    <a:pt x="3309532" y="3318709"/>
                  </a:lnTo>
                  <a:cubicBezTo>
                    <a:pt x="3309532" y="3501489"/>
                    <a:pt x="3161359" y="3649662"/>
                    <a:pt x="2978579" y="3649662"/>
                  </a:cubicBezTo>
                  <a:lnTo>
                    <a:pt x="330953" y="3649662"/>
                  </a:lnTo>
                  <a:cubicBezTo>
                    <a:pt x="148173" y="3649662"/>
                    <a:pt x="0" y="3501489"/>
                    <a:pt x="0" y="3318709"/>
                  </a:cubicBezTo>
                  <a:lnTo>
                    <a:pt x="0" y="330953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594992" rIns="135128" bIns="865062" numCol="1" spcCol="1270" anchor="t" anchorCtr="1">
              <a:noAutofit/>
            </a:bodyPr>
            <a:lstStyle/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lang="en-US" sz="19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endParaRPr>
            </a:p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Patient navigation network</a:t>
              </a: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594"/>
            <a:stretch/>
          </p:blipFill>
          <p:spPr>
            <a:xfrm>
              <a:off x="1273488" y="2309931"/>
              <a:ext cx="2177329" cy="2405010"/>
            </a:xfrm>
            <a:prstGeom prst="rect">
              <a:avLst/>
            </a:prstGeom>
            <a:ln w="19050">
              <a:solidFill>
                <a:schemeClr val="accent3"/>
              </a:solidFill>
            </a:ln>
          </p:spPr>
        </p:pic>
        <p:sp>
          <p:nvSpPr>
            <p:cNvPr id="24" name="Left-Right Arrow 23"/>
            <p:cNvSpPr/>
            <p:nvPr/>
          </p:nvSpPr>
          <p:spPr>
            <a:xfrm>
              <a:off x="1091056" y="5518467"/>
              <a:ext cx="9320911" cy="547449"/>
            </a:xfrm>
            <a:prstGeom prst="leftRight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5405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Eligibility Criteria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47330" y="2202919"/>
            <a:ext cx="11697340" cy="2668020"/>
          </a:xfrm>
          <a:prstGeom prst="rect">
            <a:avLst/>
          </a:prstGeom>
          <a:ln w="127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7411" y="2380505"/>
            <a:ext cx="4659923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least one: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Black and/or Hispanic/Latina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Preferred language is not English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Uninsured or on public insurance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8158" y="2380505"/>
            <a:ext cx="4167014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 ≥ 18 years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Female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Diagnosis: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Breast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cancer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Lives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within 25 mi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Boston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>
            <a:stCxn id="5" idx="0"/>
            <a:endCxn id="5" idx="2"/>
          </p:cNvCxnSpPr>
          <p:nvPr/>
        </p:nvCxnSpPr>
        <p:spPr>
          <a:xfrm>
            <a:off x="6096000" y="2202919"/>
            <a:ext cx="0" cy="266802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40557" y="3488501"/>
            <a:ext cx="1109518" cy="461665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</a:p>
        </p:txBody>
      </p:sp>
      <p:pic>
        <p:nvPicPr>
          <p:cNvPr id="11" name="Picture 10" descr="C:\Users\COWINKLE\Desktop\TRIP Logo_220X277.png">
            <a:extLst>
              <a:ext uri="{FF2B5EF4-FFF2-40B4-BE49-F238E27FC236}">
                <a16:creationId xmlns:a16="http://schemas.microsoft.com/office/drawing/2014/main" id="{59EDC41E-CC38-5141-BAEE-AAFD9AC4AA7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35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181776"/>
              </p:ext>
            </p:extLst>
          </p:nvPr>
        </p:nvGraphicFramePr>
        <p:xfrm>
          <a:off x="838200" y="704171"/>
          <a:ext cx="10515600" cy="597843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986252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4096923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932576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24528508"/>
                    </a:ext>
                  </a:extLst>
                </a:gridCol>
              </a:tblGrid>
              <a:tr h="352437">
                <a:tc grid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Intervention (n=616)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Historical Control</a:t>
                      </a:r>
                      <a:r>
                        <a:rPr lang="en-US" sz="1800" baseline="0" dirty="0" smtClean="0"/>
                        <a:t> (n=595)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782283"/>
                  </a:ext>
                </a:extLst>
              </a:tr>
              <a:tr h="311815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Age Category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&lt;50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156 (25%)</a:t>
                      </a:r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effectLst/>
                        </a:rPr>
                        <a:t>158 (27%)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3268086470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50-65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264 (43%)</a:t>
                      </a:r>
                      <a:endParaRPr lang="en-US" dirty="0"/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effectLst/>
                        </a:rPr>
                        <a:t>229 (38%)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537462236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&gt;65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 (32%)</a:t>
                      </a:r>
                      <a:endParaRPr lang="en-US" dirty="0"/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effectLst/>
                        </a:rPr>
                        <a:t>208 (35%)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3805383741"/>
                  </a:ext>
                </a:extLst>
              </a:tr>
              <a:tr h="311815">
                <a:tc rowSpan="6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Race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White Non-Hispanic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 (12%)</a:t>
                      </a:r>
                      <a:endParaRPr lang="en-US" dirty="0"/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99 (17%)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3969633202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Black Non-Hispanic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279 (45%)</a:t>
                      </a:r>
                      <a:endParaRPr lang="en-US" dirty="0"/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251 (42%)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821746577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Asian Non-Hispanic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(12%)</a:t>
                      </a:r>
                      <a:endParaRPr lang="en-US" dirty="0"/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74 (12%)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1628855699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Hispanic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169 (27%)</a:t>
                      </a:r>
                      <a:endParaRPr lang="en-US" dirty="0"/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151 (25%)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3620315641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 Race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 (3%)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(1%)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4192795077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Unknown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 (0%)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 (2%)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1525239542"/>
                  </a:ext>
                </a:extLst>
              </a:tr>
              <a:tr h="311815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Language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English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319 (52%)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42900" indent="-342900" algn="ctr" fontAlgn="ctr">
                        <a:buAutoNum type="arabicPlain" startAt="313"/>
                      </a:pPr>
                      <a:r>
                        <a:rPr lang="en-US" sz="1800" u="none" strike="noStrike" dirty="0" smtClean="0">
                          <a:effectLst/>
                        </a:rPr>
                        <a:t> (53%)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1532933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 English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297 (48%)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282 (47%)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7885744"/>
                  </a:ext>
                </a:extLst>
              </a:tr>
              <a:tr h="311815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Region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Boston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379 (62%)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384 (65%)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2684941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Greater Boston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237 (38%)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211 (35%)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2921604"/>
                  </a:ext>
                </a:extLst>
              </a:tr>
              <a:tr h="311815">
                <a:tc rowSpan="5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Insurance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Private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228 (37%)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217 (36%)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0146537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Medicare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 (16%)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108 (18%)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68714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Medicaid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275 (45%)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261 (44%)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941636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Uninsured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 (1%)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(2%)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1767389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Unknown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(0%)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(0%)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4760714"/>
                  </a:ext>
                </a:extLst>
              </a:tr>
            </a:tbl>
          </a:graphicData>
        </a:graphic>
      </p:graphicFrame>
      <p:pic>
        <p:nvPicPr>
          <p:cNvPr id="4" name="Picture 3" descr="C:\Users\COWINKLE\Desktop\TRIP Logo_220X277.png">
            <a:extLst>
              <a:ext uri="{FF2B5EF4-FFF2-40B4-BE49-F238E27FC236}">
                <a16:creationId xmlns:a16="http://schemas.microsoft.com/office/drawing/2014/main" id="{59EDC41E-CC38-5141-BAEE-AAFD9AC4AA7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6488668"/>
            <a:ext cx="550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as of</a:t>
            </a:r>
            <a:r>
              <a:rPr lang="en-US" dirty="0"/>
              <a:t> </a:t>
            </a:r>
            <a:r>
              <a:rPr lang="en-US" dirty="0" smtClean="0"/>
              <a:t>11/30/2021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2570"/>
            <a:ext cx="10515600" cy="935665"/>
          </a:xfrm>
        </p:spPr>
        <p:txBody>
          <a:bodyPr/>
          <a:lstStyle/>
          <a:p>
            <a:pPr algn="ctr"/>
            <a:r>
              <a:rPr lang="en-US" b="1" dirty="0" smtClean="0"/>
              <a:t>Demographics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01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389751"/>
              </p:ext>
            </p:extLst>
          </p:nvPr>
        </p:nvGraphicFramePr>
        <p:xfrm>
          <a:off x="838200" y="1734684"/>
          <a:ext cx="10515600" cy="373545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986252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4096923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932576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24528508"/>
                    </a:ext>
                  </a:extLst>
                </a:gridCol>
              </a:tblGrid>
              <a:tr h="610860">
                <a:tc grid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Intervention (n=616)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Historical Control</a:t>
                      </a:r>
                      <a:r>
                        <a:rPr lang="en-US" sz="1800" baseline="0" dirty="0" smtClean="0"/>
                        <a:t> (n=595)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782283"/>
                  </a:ext>
                </a:extLst>
              </a:tr>
              <a:tr h="520765">
                <a:tc rowSpan="6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Originating</a:t>
                      </a:r>
                      <a:r>
                        <a:rPr lang="en-US" sz="1800" b="1" baseline="0" dirty="0" smtClean="0"/>
                        <a:t> Site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BWFH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(1%)</a:t>
                      </a:r>
                      <a:endParaRPr lang="en-US" dirty="0"/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36 (6%)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3268086470"/>
                  </a:ext>
                </a:extLst>
              </a:tr>
              <a:tr h="52076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BIDMC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121 (20%)</a:t>
                      </a:r>
                      <a:endParaRPr lang="en-US" dirty="0"/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115 (19%)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537462236"/>
                  </a:ext>
                </a:extLst>
              </a:tr>
              <a:tr h="5207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MGH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 (12%)</a:t>
                      </a:r>
                      <a:endParaRPr lang="en-US" dirty="0"/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 (15%)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335580605"/>
                  </a:ext>
                </a:extLst>
              </a:tr>
              <a:tr h="5207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BMC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279 (45%)</a:t>
                      </a:r>
                      <a:endParaRPr lang="en-US" dirty="0"/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 (25%)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4225133371"/>
                  </a:ext>
                </a:extLst>
              </a:tr>
              <a:tr h="5207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TMC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(8%)</a:t>
                      </a:r>
                      <a:endParaRPr lang="en-US" dirty="0"/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(6%)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1860573674"/>
                  </a:ext>
                </a:extLst>
              </a:tr>
              <a:tr h="52076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DFCI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(15%)</a:t>
                      </a:r>
                      <a:endParaRPr lang="en-US" dirty="0"/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168 (28%)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val="3805383741"/>
                  </a:ext>
                </a:extLst>
              </a:tr>
            </a:tbl>
          </a:graphicData>
        </a:graphic>
      </p:graphicFrame>
      <p:pic>
        <p:nvPicPr>
          <p:cNvPr id="4" name="Picture 3" descr="C:\Users\COWINKLE\Desktop\TRIP Logo_220X277.png">
            <a:extLst>
              <a:ext uri="{FF2B5EF4-FFF2-40B4-BE49-F238E27FC236}">
                <a16:creationId xmlns:a16="http://schemas.microsoft.com/office/drawing/2014/main" id="{59EDC41E-CC38-5141-BAEE-AAFD9AC4AA7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6488668"/>
            <a:ext cx="550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as of</a:t>
            </a:r>
            <a:r>
              <a:rPr lang="en-US" dirty="0"/>
              <a:t> </a:t>
            </a:r>
            <a:r>
              <a:rPr lang="en-US" dirty="0" smtClean="0"/>
              <a:t>11/30/2021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2771"/>
            <a:ext cx="10515600" cy="935665"/>
          </a:xfrm>
        </p:spPr>
        <p:txBody>
          <a:bodyPr/>
          <a:lstStyle/>
          <a:p>
            <a:pPr algn="ctr"/>
            <a:r>
              <a:rPr lang="en-US" b="1" dirty="0" smtClean="0"/>
              <a:t>Demographics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50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Social Needs Assessments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Baseline</a:t>
            </a:r>
          </a:p>
          <a:p>
            <a:pPr marL="0" indent="0">
              <a:buNone/>
            </a:pPr>
            <a:r>
              <a:rPr lang="en-US" dirty="0" smtClean="0"/>
              <a:t>418/616 patients screened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Top 3 needs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Follow-up (3 month)</a:t>
            </a:r>
          </a:p>
          <a:p>
            <a:pPr marL="0" indent="0">
              <a:buNone/>
            </a:pPr>
            <a:r>
              <a:rPr lang="en-US" dirty="0" smtClean="0"/>
              <a:t>220/616 patients screened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Top 3 needs</a:t>
            </a: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844494" y="3767863"/>
            <a:ext cx="1810239" cy="2069383"/>
            <a:chOff x="1193361" y="4754284"/>
            <a:chExt cx="1810239" cy="206938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25" t="-13125" r="-3125" b="13125"/>
            <a:stretch/>
          </p:blipFill>
          <p:spPr>
            <a:xfrm>
              <a:off x="1472949" y="4754284"/>
              <a:ext cx="1251065" cy="125106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193361" y="5992670"/>
              <a:ext cx="18102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Employment</a:t>
              </a:r>
            </a:p>
            <a:p>
              <a:pPr algn="ctr"/>
              <a:r>
                <a:rPr lang="en-US" sz="2400" b="1" dirty="0" smtClean="0"/>
                <a:t>25%</a:t>
              </a:r>
              <a:endParaRPr lang="en-US" sz="24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00662" y="3791117"/>
            <a:ext cx="1135698" cy="2045800"/>
            <a:chOff x="5492066" y="4754284"/>
            <a:chExt cx="1135698" cy="20458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0" t="-12325" r="-1120" b="12325"/>
            <a:stretch/>
          </p:blipFill>
          <p:spPr>
            <a:xfrm>
              <a:off x="5492066" y="4754284"/>
              <a:ext cx="1135698" cy="113569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651277" y="5969087"/>
              <a:ext cx="8172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Food</a:t>
              </a:r>
            </a:p>
            <a:p>
              <a:pPr algn="ctr"/>
              <a:r>
                <a:rPr lang="en-US" sz="2400" b="1" dirty="0" smtClean="0"/>
                <a:t>15%</a:t>
              </a:r>
              <a:endParaRPr lang="en-US" sz="2400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63822" y="3825540"/>
            <a:ext cx="1180131" cy="2011377"/>
            <a:chOff x="9304222" y="4798965"/>
            <a:chExt cx="1180131" cy="201137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30" t="-15038" r="730" b="12030"/>
            <a:stretch/>
          </p:blipFill>
          <p:spPr>
            <a:xfrm>
              <a:off x="9395817" y="4798965"/>
              <a:ext cx="996942" cy="99694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304222" y="5979345"/>
              <a:ext cx="118013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Utilities</a:t>
              </a:r>
            </a:p>
            <a:p>
              <a:pPr algn="ctr"/>
              <a:r>
                <a:rPr lang="en-US" sz="2400" b="1" dirty="0" smtClean="0"/>
                <a:t>10%</a:t>
              </a:r>
              <a:endParaRPr lang="en-US" sz="24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89354" y="3791117"/>
            <a:ext cx="1810239" cy="2069383"/>
            <a:chOff x="1193361" y="4754284"/>
            <a:chExt cx="1810239" cy="2069383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25" t="-13125" r="-3125" b="13125"/>
            <a:stretch/>
          </p:blipFill>
          <p:spPr>
            <a:xfrm>
              <a:off x="1472949" y="4754284"/>
              <a:ext cx="1251065" cy="1251065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1193361" y="5992670"/>
              <a:ext cx="18102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Employment</a:t>
              </a:r>
            </a:p>
            <a:p>
              <a:pPr algn="ctr"/>
              <a:r>
                <a:rPr lang="en-US" sz="2400" b="1" dirty="0" smtClean="0"/>
                <a:t>17%</a:t>
              </a:r>
              <a:endParaRPr lang="en-US" sz="24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134508" y="3814371"/>
            <a:ext cx="1135698" cy="2045800"/>
            <a:chOff x="5492066" y="4754284"/>
            <a:chExt cx="1135698" cy="204580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0" t="-12325" r="-1120" b="12325"/>
            <a:stretch/>
          </p:blipFill>
          <p:spPr>
            <a:xfrm>
              <a:off x="5492066" y="4754284"/>
              <a:ext cx="1135698" cy="1135698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651277" y="5969087"/>
              <a:ext cx="8172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Food</a:t>
              </a:r>
            </a:p>
            <a:p>
              <a:pPr algn="ctr"/>
              <a:r>
                <a:rPr lang="en-US" sz="2400" b="1" dirty="0" smtClean="0"/>
                <a:t>18%</a:t>
              </a:r>
              <a:endParaRPr lang="en-US" sz="24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353040" y="4052635"/>
            <a:ext cx="2070247" cy="1820544"/>
            <a:chOff x="9898167" y="4052635"/>
            <a:chExt cx="2070247" cy="1820544"/>
          </a:xfrm>
        </p:grpSpPr>
        <p:sp>
          <p:nvSpPr>
            <p:cNvPr id="19" name="TextBox 18"/>
            <p:cNvSpPr txBox="1"/>
            <p:nvPr/>
          </p:nvSpPr>
          <p:spPr>
            <a:xfrm>
              <a:off x="9898167" y="5042182"/>
              <a:ext cx="207024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Transportation</a:t>
              </a:r>
            </a:p>
            <a:p>
              <a:pPr algn="ctr"/>
              <a:r>
                <a:rPr lang="en-US" sz="2400" b="1" dirty="0" smtClean="0"/>
                <a:t>13%</a:t>
              </a:r>
              <a:endParaRPr lang="en-US" sz="2400" b="1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0284241" y="4052635"/>
              <a:ext cx="1298098" cy="894390"/>
            </a:xfrm>
            <a:prstGeom prst="roundRect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0167" t="-111130" r="-55436" b="-30174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pic>
        <p:nvPicPr>
          <p:cNvPr id="26" name="Picture 25" descr="C:\Users\COWINKLE\Desktop\TRIP Logo_220X277.png">
            <a:extLst>
              <a:ext uri="{FF2B5EF4-FFF2-40B4-BE49-F238E27FC236}">
                <a16:creationId xmlns:a16="http://schemas.microsoft.com/office/drawing/2014/main" id="{59EDC41E-CC38-5141-BAEE-AAFD9AC4AA76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838200" y="6418082"/>
            <a:ext cx="550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as of</a:t>
            </a:r>
            <a:r>
              <a:rPr lang="en-US" dirty="0"/>
              <a:t> </a:t>
            </a:r>
            <a:r>
              <a:rPr lang="en-US" dirty="0" smtClean="0"/>
              <a:t>2/1/2022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6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Lessons Learned: </a:t>
            </a:r>
            <a:r>
              <a:rPr lang="en-US" b="1" dirty="0" smtClean="0"/>
              <a:t>Interviews and Observations</a:t>
            </a:r>
            <a:endParaRPr lang="en-US" b="1" dirty="0"/>
          </a:p>
        </p:txBody>
      </p:sp>
      <p:pic>
        <p:nvPicPr>
          <p:cNvPr id="5" name="Picture 4" descr="C:\Users\COWINKLE\Desktop\TRIP Logo_220X277.png">
            <a:extLst>
              <a:ext uri="{FF2B5EF4-FFF2-40B4-BE49-F238E27FC236}">
                <a16:creationId xmlns:a16="http://schemas.microsoft.com/office/drawing/2014/main" id="{59EDC41E-CC38-5141-BAEE-AAFD9AC4AA7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095512"/>
              </p:ext>
            </p:extLst>
          </p:nvPr>
        </p:nvGraphicFramePr>
        <p:xfrm>
          <a:off x="838200" y="1825625"/>
          <a:ext cx="10515600" cy="3474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Barrier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Facilitator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 Added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Expansion of program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navigator scope</a:t>
                      </a:r>
                      <a:endParaRPr lang="en-US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 priority of TRIP</a:t>
                      </a:r>
                    </a:p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complexity from documentation</a:t>
                      </a:r>
                      <a:endParaRPr lang="en-US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Compatibility with existing workflow</a:t>
                      </a:r>
                    </a:p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Adapting protocol to existing workflow</a:t>
                      </a:r>
                    </a:p>
                    <a:p>
                      <a:pPr marL="342900" indent="-342900" rtl="0" eaLnBrk="1" fontAlgn="auto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Continuous support and response to feedback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Formalizing navigation process</a:t>
                      </a:r>
                    </a:p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 approach to care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9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13858</TotalTime>
  <Words>743</Words>
  <Application>Microsoft Office PowerPoint</Application>
  <PresentationFormat>Widescreen</PresentationFormat>
  <Paragraphs>199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Translating Research Into Practice (TRIP)</vt:lpstr>
      <vt:lpstr>PowerPoint Presentation</vt:lpstr>
      <vt:lpstr>City-Wide Collaboration</vt:lpstr>
      <vt:lpstr>The Research Question</vt:lpstr>
      <vt:lpstr>Eligibility Criteria</vt:lpstr>
      <vt:lpstr>Demographics</vt:lpstr>
      <vt:lpstr>Demographics</vt:lpstr>
      <vt:lpstr>Social Needs Assessments</vt:lpstr>
      <vt:lpstr>Lessons Learned: Interviews and Observations</vt:lpstr>
      <vt:lpstr>Additional Implementation Data Sources</vt:lpstr>
      <vt:lpstr>Publications</vt:lpstr>
      <vt:lpstr>Timeline</vt:lpstr>
      <vt:lpstr>Dissemination and Sustainability</vt:lpstr>
      <vt:lpstr>Questions?</vt:lpstr>
    </vt:vector>
  </TitlesOfParts>
  <Company>Boston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 Clinical Advisory Panel Monthly Meeting</dc:title>
  <dc:creator>Casanova, Nicole</dc:creator>
  <cp:lastModifiedBy>Ashraf, Maha</cp:lastModifiedBy>
  <cp:revision>379</cp:revision>
  <cp:lastPrinted>2021-10-06T12:52:00Z</cp:lastPrinted>
  <dcterms:created xsi:type="dcterms:W3CDTF">2019-06-06T19:12:11Z</dcterms:created>
  <dcterms:modified xsi:type="dcterms:W3CDTF">2022-02-24T14:25:30Z</dcterms:modified>
</cp:coreProperties>
</file>