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7"/>
  </p:notesMasterIdLst>
  <p:handoutMasterIdLst>
    <p:handoutMasterId r:id="rId8"/>
  </p:handoutMasterIdLst>
  <p:sldIdLst>
    <p:sldId id="267" r:id="rId3"/>
    <p:sldId id="261" r:id="rId4"/>
    <p:sldId id="259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ttaglia, Tracy MD, MPH" initials="BTMM" lastIdx="1" clrIdx="0">
    <p:extLst>
      <p:ext uri="{19B8F6BF-5375-455C-9EA6-DF929625EA0E}">
        <p15:presenceInfo xmlns:p15="http://schemas.microsoft.com/office/powerpoint/2012/main" userId="S-1-5-21-1013449540-720069183-311576647-73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3B4"/>
    <a:srgbClr val="C6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81508" autoAdjust="0"/>
  </p:normalViewPr>
  <p:slideViewPr>
    <p:cSldViewPr snapToGrid="0">
      <p:cViewPr varScale="1">
        <p:scale>
          <a:sx n="61" d="100"/>
          <a:sy n="61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A5865-E4D8-45D3-BE43-0C8479649973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98E51-0F70-4F51-B436-92EEC37C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3F0143-BAE5-442E-A080-F9CF0B4455D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A34F5D-C005-47BF-A21B-04EAC03D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4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34F5D-C005-47BF-A21B-04EAC03D1F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6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7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60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384868"/>
            <a:ext cx="10515600" cy="1331259"/>
          </a:xfrm>
        </p:spPr>
        <p:txBody>
          <a:bodyPr anchor="b"/>
          <a:lstStyle>
            <a:lvl1pPr>
              <a:defRPr sz="6000">
                <a:solidFill>
                  <a:srgbClr val="403F4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82828"/>
            <a:ext cx="9361021" cy="1802279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403F4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23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7751"/>
            <a:ext cx="10509250" cy="67221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403F4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37139"/>
            <a:ext cx="5181600" cy="29398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37139"/>
            <a:ext cx="5181600" cy="2939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072" y="5515535"/>
            <a:ext cx="871728" cy="5242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52" y="585059"/>
            <a:ext cx="4429048" cy="1488453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5056094" y="1438835"/>
            <a:ext cx="6291356" cy="53749"/>
          </a:xfrm>
          <a:prstGeom prst="line">
            <a:avLst/>
          </a:prstGeom>
          <a:ln w="12700">
            <a:solidFill>
              <a:srgbClr val="44B8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932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71616"/>
            <a:ext cx="10515600" cy="704334"/>
          </a:xfrm>
        </p:spPr>
        <p:txBody>
          <a:bodyPr/>
          <a:lstStyle>
            <a:lvl1pPr>
              <a:defRPr>
                <a:solidFill>
                  <a:srgbClr val="403F4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174055"/>
            <a:ext cx="5157787" cy="3182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74055"/>
            <a:ext cx="5183188" cy="3182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072" y="5515535"/>
            <a:ext cx="871728" cy="5242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52" y="585059"/>
            <a:ext cx="4429048" cy="1488453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5056094" y="1438835"/>
            <a:ext cx="6291356" cy="53749"/>
          </a:xfrm>
          <a:prstGeom prst="line">
            <a:avLst/>
          </a:prstGeom>
          <a:ln w="12700">
            <a:solidFill>
              <a:srgbClr val="44B8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94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48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034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203450"/>
            <a:ext cx="6172200" cy="3657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803650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70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246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56094" y="2124636"/>
            <a:ext cx="6299294" cy="3321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724835"/>
            <a:ext cx="3932237" cy="21362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6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0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21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6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B65A-47C5-8A41-BE62-B3A142D7E75C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3FE-97D6-874A-A7D1-841F7245DD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0" y="3455894"/>
            <a:ext cx="9144000" cy="0"/>
          </a:xfrm>
          <a:prstGeom prst="line">
            <a:avLst/>
          </a:prstGeom>
          <a:ln w="12700">
            <a:solidFill>
              <a:srgbClr val="44B8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70" y="3749012"/>
            <a:ext cx="4976388" cy="1672394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524000" y="1512132"/>
            <a:ext cx="9144000" cy="157330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 i="0" cap="all" baseline="0">
                <a:solidFill>
                  <a:srgbClr val="403F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538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4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8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2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4016-12BE-46B5-AABF-45576BA9A21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405D-F480-4059-A15E-042C943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0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04694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509681"/>
            <a:ext cx="10515600" cy="2667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1ED27F3-01FB-F742-B9CA-CAA473C679F3}" type="datetimeFigureOut">
              <a:rPr lang="en-US" smtClean="0">
                <a:solidFill>
                  <a:prstClr val="white"/>
                </a:solidFill>
              </a:rPr>
              <a:pPr/>
              <a:t>8/11/2020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88FE077-60B4-BD49-872E-7004728C97B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072" y="5515535"/>
            <a:ext cx="871728" cy="5242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52" y="585059"/>
            <a:ext cx="4429048" cy="1488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5056094" y="1438835"/>
            <a:ext cx="6291356" cy="53749"/>
          </a:xfrm>
          <a:prstGeom prst="line">
            <a:avLst/>
          </a:prstGeom>
          <a:ln w="12700">
            <a:solidFill>
              <a:srgbClr val="44B8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13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403F4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1" i="0" kern="1200">
          <a:solidFill>
            <a:srgbClr val="403F4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403F4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403F4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403F4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403F4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306637" y="3286620"/>
            <a:ext cx="5152323" cy="2481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6249" y="3291840"/>
            <a:ext cx="4835460" cy="2481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090" y="420284"/>
            <a:ext cx="8366910" cy="1038251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Collaborative Innovation Award</a:t>
            </a:r>
            <a:br>
              <a:rPr lang="en-US" b="1" dirty="0" smtClean="0"/>
            </a:br>
            <a:r>
              <a:rPr lang="en-US" b="1" dirty="0" smtClean="0"/>
              <a:t>Breast Cancer Disparities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5373" y="1707615"/>
          <a:ext cx="11458832" cy="133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4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4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647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1151">
                <a:tc>
                  <a:txBody>
                    <a:bodyPr/>
                    <a:lstStyle/>
                    <a:p>
                      <a:r>
                        <a:rPr lang="en-US" sz="2000" dirty="0"/>
                        <a:t>Tracy Battaglia, MD MPH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Karen</a:t>
                      </a:r>
                      <a:r>
                        <a:rPr lang="en-US" sz="2000" baseline="0" dirty="0"/>
                        <a:t> Freund, MD MPH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Jennifer Haas, MD MPH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Stephenie Lemon,</a:t>
                      </a:r>
                      <a:r>
                        <a:rPr lang="en-US" sz="2000" baseline="0" dirty="0"/>
                        <a:t> PhD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746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3" y="2488031"/>
            <a:ext cx="2893447" cy="2371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69" y="2502884"/>
            <a:ext cx="2419955" cy="222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64" y="2412060"/>
            <a:ext cx="1965297" cy="5097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218" y="2373791"/>
            <a:ext cx="456515" cy="4818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050" y="2515950"/>
            <a:ext cx="1446911" cy="2606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44130" y="3306367"/>
            <a:ext cx="3410466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6 Clinical Sites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49" y="3619680"/>
            <a:ext cx="1458097" cy="7290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35" y="4444245"/>
            <a:ext cx="1735715" cy="5142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08" y="3936802"/>
            <a:ext cx="1900238" cy="3643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44" y="4550633"/>
            <a:ext cx="1685925" cy="3071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90" y="5277296"/>
            <a:ext cx="1482232" cy="2817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857" y="5214716"/>
            <a:ext cx="1571625" cy="32146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450" y="3893195"/>
            <a:ext cx="2032625" cy="121127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987720" y="3317034"/>
            <a:ext cx="3688518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</a:rPr>
              <a:t>Driven by Community Partners</a:t>
            </a:r>
            <a:endParaRPr lang="en-US" sz="21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86218" y="4169800"/>
            <a:ext cx="1464275" cy="71558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Boston </a:t>
            </a:r>
            <a:br>
              <a:rPr lang="en-US" sz="1350" dirty="0"/>
            </a:br>
            <a:r>
              <a:rPr lang="en-US" sz="1350" dirty="0"/>
              <a:t>Patient Navigator Network</a:t>
            </a:r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353" y="6191486"/>
            <a:ext cx="2139865" cy="50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67726" y="5265137"/>
            <a:ext cx="3608511" cy="4374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1949" y="0"/>
            <a:ext cx="3786983" cy="151255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86218" y="6165533"/>
            <a:ext cx="257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U01TR002070 </a:t>
            </a:r>
            <a:r>
              <a:rPr lang="en-US" b="1" dirty="0"/>
              <a:t>(Battaglia)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6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8482"/>
            <a:ext cx="12192000" cy="14637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Evidence-based </a:t>
            </a:r>
            <a:r>
              <a:rPr lang="en-US" b="1" dirty="0"/>
              <a:t>strategies </a:t>
            </a:r>
            <a:r>
              <a:rPr lang="en-US" b="1" dirty="0" smtClean="0"/>
              <a:t>to</a:t>
            </a:r>
            <a:r>
              <a:rPr lang="en-US" b="1" dirty="0" smtClean="0"/>
              <a:t> coordinate </a:t>
            </a:r>
            <a:r>
              <a:rPr lang="en-US" b="1" i="1" dirty="0" smtClean="0"/>
              <a:t>breast cancer care </a:t>
            </a:r>
            <a:r>
              <a:rPr lang="en-US" b="1" dirty="0"/>
              <a:t>not systematically implemented within or across hospitals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3769" y="2470246"/>
            <a:ext cx="3408421" cy="3598583"/>
            <a:chOff x="177344" y="1397500"/>
            <a:chExt cx="5003425" cy="4587523"/>
          </a:xfrm>
        </p:grpSpPr>
        <p:sp>
          <p:nvSpPr>
            <p:cNvPr id="5" name="TextBox 4"/>
            <p:cNvSpPr txBox="1"/>
            <p:nvPr/>
          </p:nvSpPr>
          <p:spPr>
            <a:xfrm>
              <a:off x="177344" y="5004129"/>
              <a:ext cx="5003425" cy="980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prstClr val="black"/>
                  </a:solidFill>
                </a:rPr>
                <a:t>Patient </a:t>
              </a:r>
              <a:r>
                <a:rPr lang="en-US" sz="2400" b="1" i="1" dirty="0" smtClean="0">
                  <a:solidFill>
                    <a:prstClr val="black"/>
                  </a:solidFill>
                </a:rPr>
                <a:t>Navigation</a:t>
              </a:r>
            </a:p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 </a:t>
              </a:r>
              <a:r>
                <a:rPr lang="en-US" sz="2000" b="1" dirty="0">
                  <a:solidFill>
                    <a:prstClr val="black"/>
                  </a:solidFill>
                </a:rPr>
                <a:t>Guide and Support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594"/>
            <a:stretch/>
          </p:blipFill>
          <p:spPr>
            <a:xfrm>
              <a:off x="1015252" y="1397500"/>
              <a:ext cx="3635680" cy="360662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712191" y="2770496"/>
            <a:ext cx="3643952" cy="3194757"/>
            <a:chOff x="3423033" y="2887109"/>
            <a:chExt cx="5405203" cy="3762824"/>
          </a:xfrm>
        </p:grpSpPr>
        <p:sp>
          <p:nvSpPr>
            <p:cNvPr id="8" name="TextBox 7"/>
            <p:cNvSpPr txBox="1"/>
            <p:nvPr/>
          </p:nvSpPr>
          <p:spPr>
            <a:xfrm>
              <a:off x="3423033" y="5743676"/>
              <a:ext cx="5405203" cy="906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err="1" smtClean="0">
                  <a:solidFill>
                    <a:prstClr val="black"/>
                  </a:solidFill>
                </a:rPr>
                <a:t>RedCAP</a:t>
              </a:r>
              <a:r>
                <a:rPr lang="en-US" sz="2400" b="1" i="1" dirty="0" smtClean="0">
                  <a:solidFill>
                    <a:prstClr val="black"/>
                  </a:solidFill>
                </a:rPr>
                <a:t> Patient Registry</a:t>
              </a:r>
            </a:p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Track</a:t>
              </a:r>
              <a:r>
                <a:rPr lang="en-US" sz="2000" b="1" dirty="0">
                  <a:solidFill>
                    <a:prstClr val="black"/>
                  </a:solidFill>
                </a:rPr>
                <a:t> </a:t>
              </a:r>
              <a:r>
                <a:rPr lang="en-US" sz="2000" b="1" dirty="0" smtClean="0">
                  <a:solidFill>
                    <a:prstClr val="black"/>
                  </a:solidFill>
                </a:rPr>
                <a:t>Population</a:t>
              </a:r>
              <a:r>
                <a:rPr lang="en-US" sz="2000" b="1" dirty="0" smtClean="0">
                  <a:solidFill>
                    <a:prstClr val="black"/>
                  </a:solidFill>
                </a:rPr>
                <a:t> </a:t>
              </a:r>
              <a:r>
                <a:rPr lang="en-US" sz="2000" b="1" dirty="0">
                  <a:solidFill>
                    <a:prstClr val="black"/>
                  </a:solidFill>
                </a:rPr>
                <a:t>Over Time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825999" y="2887109"/>
              <a:ext cx="2747311" cy="2196518"/>
              <a:chOff x="5331944" y="2861111"/>
              <a:chExt cx="2156700" cy="1656104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307" t="33729" r="35862" b="38268"/>
              <a:stretch/>
            </p:blipFill>
            <p:spPr>
              <a:xfrm>
                <a:off x="5535592" y="2908550"/>
                <a:ext cx="1947334" cy="1608665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5331944" y="2861111"/>
                <a:ext cx="241177" cy="8517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247467" y="2928816"/>
                <a:ext cx="241177" cy="8517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785100" y="2007389"/>
            <a:ext cx="3649555" cy="4714594"/>
            <a:chOff x="7623484" y="1525769"/>
            <a:chExt cx="5003424" cy="5646880"/>
          </a:xfrm>
        </p:grpSpPr>
        <p:sp>
          <p:nvSpPr>
            <p:cNvPr id="14" name="TextBox 13"/>
            <p:cNvSpPr txBox="1"/>
            <p:nvPr/>
          </p:nvSpPr>
          <p:spPr>
            <a:xfrm>
              <a:off x="7623484" y="5480946"/>
              <a:ext cx="5003424" cy="1691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Systematic </a:t>
              </a:r>
              <a:r>
                <a:rPr lang="en-US" sz="2000" b="1" dirty="0">
                  <a:solidFill>
                    <a:prstClr val="black"/>
                  </a:solidFill>
                </a:rPr>
                <a:t>screening </a:t>
              </a:r>
              <a:r>
                <a:rPr lang="en-US" sz="2000" b="1" dirty="0" smtClean="0">
                  <a:solidFill>
                    <a:prstClr val="black"/>
                  </a:solidFill>
                </a:rPr>
                <a:t>to address </a:t>
              </a:r>
              <a:r>
                <a:rPr lang="en-US" sz="2400" b="1" i="1" dirty="0">
                  <a:solidFill>
                    <a:prstClr val="black"/>
                  </a:solidFill>
                </a:rPr>
                <a:t>Social Barriers</a:t>
              </a:r>
              <a:r>
                <a:rPr lang="en-US" sz="2400" b="1" dirty="0">
                  <a:solidFill>
                    <a:prstClr val="black"/>
                  </a:solidFill>
                </a:rPr>
                <a:t> </a:t>
              </a:r>
              <a:r>
                <a:rPr lang="en-US" sz="2000" b="1" dirty="0">
                  <a:solidFill>
                    <a:prstClr val="black"/>
                  </a:solidFill>
                </a:rPr>
                <a:t>to Care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5816" y="1525769"/>
              <a:ext cx="4195440" cy="3779675"/>
            </a:xfrm>
            <a:prstGeom prst="rect">
              <a:avLst/>
            </a:prstGeom>
          </p:spPr>
        </p:pic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F963-8068-41FF-8F08-0BCAC939B6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41789" y="-19708"/>
            <a:ext cx="9109838" cy="1325563"/>
          </a:xfrm>
        </p:spPr>
        <p:txBody>
          <a:bodyPr/>
          <a:lstStyle/>
          <a:p>
            <a:pPr algn="ctr"/>
            <a:r>
              <a:rPr lang="en-US" dirty="0" smtClean="0"/>
              <a:t>Enrolled Subjects 8.5.2020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592736"/>
              </p:ext>
            </p:extLst>
          </p:nvPr>
        </p:nvGraphicFramePr>
        <p:xfrm>
          <a:off x="995855" y="1560152"/>
          <a:ext cx="10515603" cy="486532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769533"/>
                <a:gridCol w="3488267"/>
                <a:gridCol w="5257803"/>
              </a:tblGrid>
              <a:tr h="62555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Total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n=182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</a:tr>
              <a:tr h="212110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Race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White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Black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Asian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Other Race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1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Ethnicity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Hispanic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Non-Hispanic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1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Preferred Language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English Speaking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95 (52%)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Non-English Speaking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87 (48%)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10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Insurance Status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>
                          <a:effectLst/>
                        </a:rPr>
                        <a:t>Private Insurance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53 (29%)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Uninsured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1 (1%)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Medicare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39 (21%)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Medicaid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98 (54%)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/>
                </a:tc>
              </a:tr>
              <a:tr h="212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Other Insurance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2000" dirty="0">
                          <a:effectLst/>
                        </a:rPr>
                        <a:t>25 (14%)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99" marR="444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7" descr="C:\Users\COWINKLE\Desktop\TRIP Logo_220X277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333371" y="234589"/>
            <a:ext cx="2062357" cy="8169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2000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/>
          <a:lstStyle/>
          <a:p>
            <a:pPr algn="ctr"/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4" y="1565198"/>
            <a:ext cx="11114690" cy="5292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Freund K et al. </a:t>
            </a:r>
            <a:r>
              <a:rPr lang="en-US" i="1" dirty="0" smtClean="0"/>
              <a:t>Standardized </a:t>
            </a:r>
            <a:r>
              <a:rPr lang="en-US" i="1" dirty="0"/>
              <a:t>activities for lay patient navigators in breast cancer care: Recommendations from a citywide implementation </a:t>
            </a:r>
            <a:r>
              <a:rPr lang="en-US" i="1" dirty="0" smtClean="0"/>
              <a:t>study</a:t>
            </a:r>
            <a:r>
              <a:rPr lang="en-US" dirty="0"/>
              <a:t>.</a:t>
            </a:r>
            <a:r>
              <a:rPr lang="en-US" dirty="0" smtClean="0"/>
              <a:t> </a:t>
            </a:r>
            <a:r>
              <a:rPr lang="en-US" b="1" i="1" dirty="0" smtClean="0"/>
              <a:t>Cancer</a:t>
            </a:r>
            <a:r>
              <a:rPr lang="en-US" dirty="0"/>
              <a:t>,</a:t>
            </a:r>
            <a:r>
              <a:rPr lang="en-US" dirty="0" smtClean="0"/>
              <a:t> 2019.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Battaglia TA</a:t>
            </a:r>
            <a:r>
              <a:rPr lang="en-US" dirty="0"/>
              <a:t> </a:t>
            </a:r>
            <a:r>
              <a:rPr lang="en-US" dirty="0" smtClean="0"/>
              <a:t>et al. </a:t>
            </a:r>
            <a:r>
              <a:rPr lang="en-US" i="1" dirty="0" smtClean="0"/>
              <a:t>Translating </a:t>
            </a:r>
            <a:r>
              <a:rPr lang="en-US" i="1" dirty="0"/>
              <a:t>research into practice: Protocol for a community-engaged, stepped wedge randomized trial to reduce disparities in breast cancer treatment through a regional patient navigation collaborative</a:t>
            </a:r>
            <a:r>
              <a:rPr lang="en-US" dirty="0"/>
              <a:t>. </a:t>
            </a:r>
            <a:r>
              <a:rPr lang="en-US" b="1" i="1" dirty="0"/>
              <a:t>Contemporary clinical trials</a:t>
            </a:r>
            <a:r>
              <a:rPr lang="en-US" i="1" dirty="0"/>
              <a:t>, </a:t>
            </a:r>
            <a:r>
              <a:rPr lang="en-US" i="1" dirty="0" smtClean="0"/>
              <a:t>2020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Haas </a:t>
            </a:r>
            <a:r>
              <a:rPr lang="en-US" dirty="0"/>
              <a:t>JS, Lemon SC, Freund KM, Battaglia TA; Translating Research Into Practice (TRIP) Consortium Writing Group. </a:t>
            </a:r>
            <a:r>
              <a:rPr lang="en-US" i="1" dirty="0"/>
              <a:t>Outside Our Walls: the Case for City-Wide Collaboration to Reduce </a:t>
            </a:r>
            <a:r>
              <a:rPr lang="en-US" i="1" dirty="0" smtClean="0"/>
              <a:t>Disparities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b="1" i="1" dirty="0"/>
              <a:t>J</a:t>
            </a:r>
            <a:r>
              <a:rPr lang="en-US" i="1" dirty="0"/>
              <a:t> </a:t>
            </a:r>
            <a:r>
              <a:rPr lang="en-US" b="1" i="1" dirty="0"/>
              <a:t>Gen Intern Med</a:t>
            </a:r>
            <a:r>
              <a:rPr lang="en-US" dirty="0"/>
              <a:t>. </a:t>
            </a:r>
            <a:r>
              <a:rPr lang="en-US" dirty="0" smtClean="0"/>
              <a:t>2020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Casanova N et al. </a:t>
            </a:r>
            <a:r>
              <a:rPr lang="en-US" i="1" dirty="0"/>
              <a:t>Development of a workflow process mapping toolkit to inform the implementation of patient navigation programs in breast oncology</a:t>
            </a:r>
            <a:r>
              <a:rPr lang="en-US" dirty="0"/>
              <a:t>, submitted to </a:t>
            </a:r>
            <a:r>
              <a:rPr lang="en-US" b="1" i="1" dirty="0"/>
              <a:t>JCO Oncology Practice </a:t>
            </a:r>
            <a:r>
              <a:rPr lang="en-US" dirty="0"/>
              <a:t>(2020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Clark </a:t>
            </a:r>
            <a:r>
              <a:rPr lang="en-US" dirty="0"/>
              <a:t>CR et al. </a:t>
            </a:r>
            <a:r>
              <a:rPr lang="en-US" i="1" dirty="0"/>
              <a:t>Centering Equity in the Transformation of Cancer Care Delivery: The Need to Address the Social Determinants of Health</a:t>
            </a:r>
            <a:r>
              <a:rPr lang="en-US" dirty="0"/>
              <a:t>, submitted to </a:t>
            </a:r>
            <a:r>
              <a:rPr lang="en-US" b="1" i="1" dirty="0"/>
              <a:t>Journal of Clinical Oncology </a:t>
            </a:r>
            <a:r>
              <a:rPr lang="en-US" dirty="0"/>
              <a:t>(2020).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333371" y="234589"/>
            <a:ext cx="3655305" cy="12000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624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165</Words>
  <Application>Microsoft Office PowerPoint</Application>
  <PresentationFormat>Widescreen</PresentationFormat>
  <Paragraphs>57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1_Office Theme</vt:lpstr>
      <vt:lpstr>Collaborative Innovation Award Breast Cancer Disparities</vt:lpstr>
      <vt:lpstr>Evidence-based strategies to coordinate breast cancer care not systematically implemented within or across hospitals</vt:lpstr>
      <vt:lpstr>Enrolled Subjects 8.5.2020</vt:lpstr>
      <vt:lpstr>Publications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Pursuit of Equity in Breast Cancer Care: A Generalist’s Perspective</dc:title>
  <dc:creator>Mullikin, Katelyn</dc:creator>
  <cp:lastModifiedBy>Battaglia, Tracy MD, MPH</cp:lastModifiedBy>
  <cp:revision>156</cp:revision>
  <cp:lastPrinted>2020-02-27T20:38:39Z</cp:lastPrinted>
  <dcterms:created xsi:type="dcterms:W3CDTF">2019-12-20T19:08:43Z</dcterms:created>
  <dcterms:modified xsi:type="dcterms:W3CDTF">2020-08-11T22:54:31Z</dcterms:modified>
</cp:coreProperties>
</file>