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  <p:sldMasterId id="2147483697" r:id="rId5"/>
  </p:sldMasterIdLst>
  <p:notesMasterIdLst>
    <p:notesMasterId r:id="rId30"/>
  </p:notesMasterIdLst>
  <p:handoutMasterIdLst>
    <p:handoutMasterId r:id="rId31"/>
  </p:handoutMasterIdLst>
  <p:sldIdLst>
    <p:sldId id="364" r:id="rId6"/>
    <p:sldId id="374" r:id="rId7"/>
    <p:sldId id="377" r:id="rId8"/>
    <p:sldId id="406" r:id="rId9"/>
    <p:sldId id="409" r:id="rId10"/>
    <p:sldId id="423" r:id="rId11"/>
    <p:sldId id="424" r:id="rId12"/>
    <p:sldId id="373" r:id="rId13"/>
    <p:sldId id="408" r:id="rId14"/>
    <p:sldId id="410" r:id="rId15"/>
    <p:sldId id="411" r:id="rId16"/>
    <p:sldId id="425" r:id="rId17"/>
    <p:sldId id="412" r:id="rId18"/>
    <p:sldId id="413" r:id="rId19"/>
    <p:sldId id="414" r:id="rId20"/>
    <p:sldId id="415" r:id="rId21"/>
    <p:sldId id="416" r:id="rId22"/>
    <p:sldId id="426" r:id="rId23"/>
    <p:sldId id="418" r:id="rId24"/>
    <p:sldId id="419" r:id="rId25"/>
    <p:sldId id="420" r:id="rId26"/>
    <p:sldId id="421" r:id="rId27"/>
    <p:sldId id="422" r:id="rId28"/>
    <p:sldId id="372" r:id="rId29"/>
  </p:sldIdLst>
  <p:sldSz cx="9144000" cy="5143500" type="screen16x9"/>
  <p:notesSz cx="6858000" cy="9144000"/>
  <p:defaultTextStyle>
    <a:defPPr>
      <a:defRPr lang="en-US"/>
    </a:defPPr>
    <a:lvl1pPr marL="0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1pPr>
    <a:lvl2pPr marL="408131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2pPr>
    <a:lvl3pPr marL="816262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3pPr>
    <a:lvl4pPr marL="1224392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4pPr>
    <a:lvl5pPr marL="1632523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5pPr>
    <a:lvl6pPr marL="2040654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2448785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2856915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3265046" algn="l" defTabSz="408131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2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orient="horz" pos="18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407" userDrawn="1">
          <p15:clr>
            <a:srgbClr val="A4A3A4"/>
          </p15:clr>
        </p15:guide>
        <p15:guide id="6" pos="535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urgey, Deborah" initials="AD" lastIdx="1" clrIdx="0">
    <p:extLst>
      <p:ext uri="{19B8F6BF-5375-455C-9EA6-DF929625EA0E}">
        <p15:presenceInfo xmlns:p15="http://schemas.microsoft.com/office/powerpoint/2012/main" userId="S-1-5-21-1013449540-720069183-311576647-262056" providerId="AD"/>
      </p:ext>
    </p:extLst>
  </p:cmAuthor>
  <p:cmAuthor id="2" name="Rajabiun, Serena" initials="RS" lastIdx="2" clrIdx="1">
    <p:extLst>
      <p:ext uri="{19B8F6BF-5375-455C-9EA6-DF929625EA0E}">
        <p15:presenceInfo xmlns:p15="http://schemas.microsoft.com/office/powerpoint/2012/main" userId="S-1-5-21-1891702622-1312184900-313593124-500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28A"/>
    <a:srgbClr val="005189"/>
    <a:srgbClr val="C8942B"/>
    <a:srgbClr val="E28330"/>
    <a:srgbClr val="D1BDD6"/>
    <a:srgbClr val="7C2B83"/>
    <a:srgbClr val="D6E9D2"/>
    <a:srgbClr val="D6E8D2"/>
    <a:srgbClr val="B3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94"/>
  </p:normalViewPr>
  <p:slideViewPr>
    <p:cSldViewPr snapToGrid="0" snapToObjects="1" showGuides="1">
      <p:cViewPr varScale="1">
        <p:scale>
          <a:sx n="106" d="100"/>
          <a:sy n="106" d="100"/>
        </p:scale>
        <p:origin x="114" y="582"/>
      </p:cViewPr>
      <p:guideLst>
        <p:guide orient="horz" pos="2912"/>
        <p:guide orient="horz" pos="1620"/>
        <p:guide orient="horz" pos="180"/>
        <p:guide pos="2880"/>
        <p:guide pos="407"/>
        <p:guide pos="53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4F2AA-ADD9-4439-8572-43EF3166897E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2CF714F-094E-4D58-A5E2-856AE0424AC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 Eligible Patients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8E949-2918-46C5-9ED3-C19BCBEB212A}" type="parTrans" cxnId="{46AAEA7C-2CE6-4245-9125-BCF5966C3715}">
      <dgm:prSet/>
      <dgm:spPr/>
      <dgm:t>
        <a:bodyPr/>
        <a:lstStyle/>
        <a:p>
          <a:endParaRPr lang="en-US"/>
        </a:p>
      </dgm:t>
    </dgm:pt>
    <dgm:pt modelId="{60D09B7A-675E-459F-B8A5-E3326C4D9AB8}" type="sibTrans" cxnId="{46AAEA7C-2CE6-4245-9125-BCF5966C3715}">
      <dgm:prSet/>
      <dgm:spPr/>
      <dgm:t>
        <a:bodyPr/>
        <a:lstStyle/>
        <a:p>
          <a:endParaRPr lang="en-US"/>
        </a:p>
      </dgm:t>
    </dgm:pt>
    <dgm:pt modelId="{13697D28-6316-4452-82C4-C76FB8066BC3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Initial Contact (after patient is formally diagnosed)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C9038-52B3-44B0-B279-453916056259}" type="parTrans" cxnId="{11D5A66D-6B05-4E1B-9358-F2BE09A32983}">
      <dgm:prSet/>
      <dgm:spPr/>
      <dgm:t>
        <a:bodyPr/>
        <a:lstStyle/>
        <a:p>
          <a:endParaRPr lang="en-US"/>
        </a:p>
      </dgm:t>
    </dgm:pt>
    <dgm:pt modelId="{3DEEF2A9-1ABF-4278-B69F-9D6C60281F29}" type="sibTrans" cxnId="{11D5A66D-6B05-4E1B-9358-F2BE09A32983}">
      <dgm:prSet/>
      <dgm:spPr/>
      <dgm:t>
        <a:bodyPr/>
        <a:lstStyle/>
        <a:p>
          <a:endParaRPr lang="en-US"/>
        </a:p>
      </dgm:t>
    </dgm:pt>
    <dgm:pt modelId="{1619E4A0-858F-4B70-98EA-D387501AF538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Communication with Healthcare Team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457803-D11B-4EED-8BA3-352CBDAA604F}" type="parTrans" cxnId="{2DAE8C06-E560-419D-9F41-3EB52D34E1A9}">
      <dgm:prSet/>
      <dgm:spPr/>
      <dgm:t>
        <a:bodyPr/>
        <a:lstStyle/>
        <a:p>
          <a:endParaRPr lang="en-US"/>
        </a:p>
      </dgm:t>
    </dgm:pt>
    <dgm:pt modelId="{D5C10C05-F626-438F-B47A-98FD1A127E69}" type="sibTrans" cxnId="{2DAE8C06-E560-419D-9F41-3EB52D34E1A9}">
      <dgm:prSet/>
      <dgm:spPr/>
      <dgm:t>
        <a:bodyPr/>
        <a:lstStyle/>
        <a:p>
          <a:endParaRPr lang="en-US"/>
        </a:p>
      </dgm:t>
    </dgm:pt>
    <dgm:pt modelId="{020A364D-7883-4292-9D6F-C2238290835A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Tracking Patients Over Time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9536E5-5BAA-4879-A817-24D1A17B7DB1}" type="parTrans" cxnId="{CBB840BB-2719-4A15-B9DE-F148C9ADF28C}">
      <dgm:prSet/>
      <dgm:spPr/>
      <dgm:t>
        <a:bodyPr/>
        <a:lstStyle/>
        <a:p>
          <a:endParaRPr lang="en-US"/>
        </a:p>
      </dgm:t>
    </dgm:pt>
    <dgm:pt modelId="{CA9ED58B-907A-48F3-A209-4C92AB433492}" type="sibTrans" cxnId="{CBB840BB-2719-4A15-B9DE-F148C9ADF28C}">
      <dgm:prSet/>
      <dgm:spPr/>
      <dgm:t>
        <a:bodyPr/>
        <a:lstStyle/>
        <a:p>
          <a:endParaRPr lang="en-US"/>
        </a:p>
      </dgm:t>
    </dgm:pt>
    <dgm:pt modelId="{74B6CC39-38C5-4B24-9EDD-A24CE6BAB1EF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# of Contact Attempts to Reach Patient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91F77-3728-42F5-A16B-9F263810D22C}" type="parTrans" cxnId="{32F44F9E-5EEF-4733-A52F-B2FF4126A9F5}">
      <dgm:prSet/>
      <dgm:spPr/>
      <dgm:t>
        <a:bodyPr/>
        <a:lstStyle/>
        <a:p>
          <a:endParaRPr lang="en-US"/>
        </a:p>
      </dgm:t>
    </dgm:pt>
    <dgm:pt modelId="{4535DE6A-FD94-4AB2-BA25-497A363C52E7}" type="sibTrans" cxnId="{32F44F9E-5EEF-4733-A52F-B2FF4126A9F5}">
      <dgm:prSet/>
      <dgm:spPr/>
      <dgm:t>
        <a:bodyPr/>
        <a:lstStyle/>
        <a:p>
          <a:endParaRPr lang="en-US"/>
        </a:p>
      </dgm:t>
    </dgm:pt>
    <dgm:pt modelId="{550482DF-0FCA-4EF5-AC81-2E338B177D9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Missed Appointment Follow-up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EEB70-C83A-4939-8A84-5E52C56502A0}" type="parTrans" cxnId="{2F77A058-1B64-43ED-BFE1-1EDED83D7020}">
      <dgm:prSet/>
      <dgm:spPr/>
      <dgm:t>
        <a:bodyPr/>
        <a:lstStyle/>
        <a:p>
          <a:endParaRPr lang="en-US"/>
        </a:p>
      </dgm:t>
    </dgm:pt>
    <dgm:pt modelId="{1EB6591A-EB00-4330-AB54-BFAE4E3F636E}" type="sibTrans" cxnId="{2F77A058-1B64-43ED-BFE1-1EDED83D7020}">
      <dgm:prSet/>
      <dgm:spPr/>
      <dgm:t>
        <a:bodyPr/>
        <a:lstStyle/>
        <a:p>
          <a:endParaRPr lang="en-US"/>
        </a:p>
      </dgm:t>
    </dgm:pt>
    <dgm:pt modelId="{4416DA4C-852F-4F84-8465-507A5833DB71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Patients Lost to Follow-up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43BFFF-0E0F-4292-8522-EF48865A4953}" type="parTrans" cxnId="{3CB04204-89A9-49EA-8B57-93F21596D43B}">
      <dgm:prSet/>
      <dgm:spPr/>
      <dgm:t>
        <a:bodyPr/>
        <a:lstStyle/>
        <a:p>
          <a:endParaRPr lang="en-US"/>
        </a:p>
      </dgm:t>
    </dgm:pt>
    <dgm:pt modelId="{A229220D-B6A6-4A20-BB89-DEA0E0E2D94B}" type="sibTrans" cxnId="{3CB04204-89A9-49EA-8B57-93F21596D43B}">
      <dgm:prSet/>
      <dgm:spPr/>
      <dgm:t>
        <a:bodyPr/>
        <a:lstStyle/>
        <a:p>
          <a:endParaRPr lang="en-US"/>
        </a:p>
      </dgm:t>
    </dgm:pt>
    <dgm:pt modelId="{16B7D61F-C5BC-45DA-9426-470E7AFD56A9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Completing Social Needs Assessments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8F2FD3-65CF-4053-BD14-55E58D7C80A5}" type="parTrans" cxnId="{06B6164E-32C5-4D0E-861B-CDC235DA1DFB}">
      <dgm:prSet/>
      <dgm:spPr/>
      <dgm:t>
        <a:bodyPr/>
        <a:lstStyle/>
        <a:p>
          <a:endParaRPr lang="en-US"/>
        </a:p>
      </dgm:t>
    </dgm:pt>
    <dgm:pt modelId="{B82C1AA4-8642-4405-84E8-14E471128887}" type="sibTrans" cxnId="{06B6164E-32C5-4D0E-861B-CDC235DA1DFB}">
      <dgm:prSet/>
      <dgm:spPr/>
      <dgm:t>
        <a:bodyPr/>
        <a:lstStyle/>
        <a:p>
          <a:endParaRPr lang="en-US"/>
        </a:p>
      </dgm:t>
    </dgm:pt>
    <dgm:pt modelId="{77DD4394-A09C-4EBB-9C76-12728424123E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Follow-up Regarding Social Needs Referrals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2343A-2ACB-49E5-BDE8-C4CF711F445D}" type="parTrans" cxnId="{A56F5CEE-4E9B-4DC5-96B7-C3DAADE54024}">
      <dgm:prSet/>
      <dgm:spPr/>
      <dgm:t>
        <a:bodyPr/>
        <a:lstStyle/>
        <a:p>
          <a:endParaRPr lang="en-US"/>
        </a:p>
      </dgm:t>
    </dgm:pt>
    <dgm:pt modelId="{72EBD2E3-A873-45C9-AF88-B680E52C4589}" type="sibTrans" cxnId="{A56F5CEE-4E9B-4DC5-96B7-C3DAADE54024}">
      <dgm:prSet/>
      <dgm:spPr/>
      <dgm:t>
        <a:bodyPr/>
        <a:lstStyle/>
        <a:p>
          <a:endParaRPr lang="en-US"/>
        </a:p>
      </dgm:t>
    </dgm:pt>
    <dgm:pt modelId="{661B87A8-45AF-436B-990A-9F8009C9770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 in Care/End of Navigation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DA28FF-42E7-46CB-9B1F-FA13C7B91B7C}" type="parTrans" cxnId="{365287E6-D873-48C9-8890-FD124983E3CA}">
      <dgm:prSet/>
      <dgm:spPr/>
      <dgm:t>
        <a:bodyPr/>
        <a:lstStyle/>
        <a:p>
          <a:endParaRPr lang="en-US"/>
        </a:p>
      </dgm:t>
    </dgm:pt>
    <dgm:pt modelId="{B5E5F27D-7330-4A07-A62D-6DF523B6695E}" type="sibTrans" cxnId="{365287E6-D873-48C9-8890-FD124983E3CA}">
      <dgm:prSet/>
      <dgm:spPr/>
      <dgm:t>
        <a:bodyPr/>
        <a:lstStyle/>
        <a:p>
          <a:endParaRPr lang="en-US"/>
        </a:p>
      </dgm:t>
    </dgm:pt>
    <dgm:pt modelId="{271F76CC-E23A-4C0C-8E4D-03F2D4F2353D}">
      <dgm:prSet phldrT="[Text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Monitoring Caseload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56200-398B-4F17-B24A-9DE441142A03}" type="parTrans" cxnId="{0587273B-DB9B-4289-BE28-10DC27C78189}">
      <dgm:prSet/>
      <dgm:spPr/>
      <dgm:t>
        <a:bodyPr/>
        <a:lstStyle/>
        <a:p>
          <a:endParaRPr lang="en-US"/>
        </a:p>
      </dgm:t>
    </dgm:pt>
    <dgm:pt modelId="{887EF80F-5CF7-4168-9FE9-1D0C9BA88714}" type="sibTrans" cxnId="{0587273B-DB9B-4289-BE28-10DC27C78189}">
      <dgm:prSet/>
      <dgm:spPr/>
      <dgm:t>
        <a:bodyPr/>
        <a:lstStyle/>
        <a:p>
          <a:endParaRPr lang="en-US"/>
        </a:p>
      </dgm:t>
    </dgm:pt>
    <dgm:pt modelId="{41C01BF2-AAE2-433A-A86A-164FE1F8D634}" type="pres">
      <dgm:prSet presAssocID="{D5D4F2AA-ADD9-4439-8572-43EF316689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00307E-E5E8-483E-A533-F4AE8380DA95}" type="pres">
      <dgm:prSet presAssocID="{E2CF714F-094E-4D58-A5E2-856AE0424AC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B7BF3-5B42-4DB1-9C7E-3F802C0B1F4E}" type="pres">
      <dgm:prSet presAssocID="{60D09B7A-675E-459F-B8A5-E3326C4D9AB8}" presName="sibTrans" presStyleCnt="0"/>
      <dgm:spPr/>
    </dgm:pt>
    <dgm:pt modelId="{9F494115-09FB-4298-B538-239866B09B25}" type="pres">
      <dgm:prSet presAssocID="{13697D28-6316-4452-82C4-C76FB8066BC3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5BBAA-329B-4C54-AFFA-503110B637FC}" type="pres">
      <dgm:prSet presAssocID="{3DEEF2A9-1ABF-4278-B69F-9D6C60281F29}" presName="sibTrans" presStyleCnt="0"/>
      <dgm:spPr/>
    </dgm:pt>
    <dgm:pt modelId="{9390980E-62CB-457C-B13E-E63279F12E81}" type="pres">
      <dgm:prSet presAssocID="{1619E4A0-858F-4B70-98EA-D387501AF53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29458-FCF5-414A-899E-F860BCE5E035}" type="pres">
      <dgm:prSet presAssocID="{D5C10C05-F626-438F-B47A-98FD1A127E69}" presName="sibTrans" presStyleCnt="0"/>
      <dgm:spPr/>
    </dgm:pt>
    <dgm:pt modelId="{72E927E6-6EB1-4DB6-8C40-81A9CDCD3912}" type="pres">
      <dgm:prSet presAssocID="{020A364D-7883-4292-9D6F-C2238290835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BDAF6-CD9E-4C58-8B05-67E8F71B997C}" type="pres">
      <dgm:prSet presAssocID="{CA9ED58B-907A-48F3-A209-4C92AB433492}" presName="sibTrans" presStyleCnt="0"/>
      <dgm:spPr/>
    </dgm:pt>
    <dgm:pt modelId="{ADB13412-F742-42C2-B9F1-0C8513DFA9A5}" type="pres">
      <dgm:prSet presAssocID="{74B6CC39-38C5-4B24-9EDD-A24CE6BAB1EF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99F8E-91CC-4A87-8D28-3C18CE725194}" type="pres">
      <dgm:prSet presAssocID="{4535DE6A-FD94-4AB2-BA25-497A363C52E7}" presName="sibTrans" presStyleCnt="0"/>
      <dgm:spPr/>
    </dgm:pt>
    <dgm:pt modelId="{6228E82D-9CA4-482A-B4D9-B03B1D621341}" type="pres">
      <dgm:prSet presAssocID="{550482DF-0FCA-4EF5-AC81-2E338B177D9E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D3756-B2F4-4DCA-A8F8-70BAB456C5EC}" type="pres">
      <dgm:prSet presAssocID="{1EB6591A-EB00-4330-AB54-BFAE4E3F636E}" presName="sibTrans" presStyleCnt="0"/>
      <dgm:spPr/>
    </dgm:pt>
    <dgm:pt modelId="{6374C9EB-FAA8-4A42-985F-B7604876AB55}" type="pres">
      <dgm:prSet presAssocID="{4416DA4C-852F-4F84-8465-507A5833DB7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3835B-8988-427A-B448-FCD613EBE793}" type="pres">
      <dgm:prSet presAssocID="{A229220D-B6A6-4A20-BB89-DEA0E0E2D94B}" presName="sibTrans" presStyleCnt="0"/>
      <dgm:spPr/>
    </dgm:pt>
    <dgm:pt modelId="{F603F09C-3F9F-4912-9907-FF369012147D}" type="pres">
      <dgm:prSet presAssocID="{16B7D61F-C5BC-45DA-9426-470E7AFD56A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CD3E0-80A5-4BE5-83F7-721466485F4B}" type="pres">
      <dgm:prSet presAssocID="{B82C1AA4-8642-4405-84E8-14E471128887}" presName="sibTrans" presStyleCnt="0"/>
      <dgm:spPr/>
    </dgm:pt>
    <dgm:pt modelId="{3F8FD5DC-D43B-41E1-ACC6-F42EF66B87FA}" type="pres">
      <dgm:prSet presAssocID="{77DD4394-A09C-4EBB-9C76-12728424123E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3EF4D-7B6F-4DEF-8250-A0F43641725C}" type="pres">
      <dgm:prSet presAssocID="{72EBD2E3-A873-45C9-AF88-B680E52C4589}" presName="sibTrans" presStyleCnt="0"/>
      <dgm:spPr/>
    </dgm:pt>
    <dgm:pt modelId="{EB5341A0-E897-4B5D-93E7-A66297D6D238}" type="pres">
      <dgm:prSet presAssocID="{661B87A8-45AF-436B-990A-9F8009C9770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70AC-9E67-4B55-BF8B-4E1E1B0ABA1F}" type="pres">
      <dgm:prSet presAssocID="{B5E5F27D-7330-4A07-A62D-6DF523B6695E}" presName="sibTrans" presStyleCnt="0"/>
      <dgm:spPr/>
    </dgm:pt>
    <dgm:pt modelId="{6EED97EA-9F79-4CE5-A31D-4233DAFBD26A}" type="pres">
      <dgm:prSet presAssocID="{271F76CC-E23A-4C0C-8E4D-03F2D4F2353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B840BB-2719-4A15-B9DE-F148C9ADF28C}" srcId="{D5D4F2AA-ADD9-4439-8572-43EF3166897E}" destId="{020A364D-7883-4292-9D6F-C2238290835A}" srcOrd="3" destOrd="0" parTransId="{1E9536E5-5BAA-4879-A817-24D1A17B7DB1}" sibTransId="{CA9ED58B-907A-48F3-A209-4C92AB433492}"/>
    <dgm:cxn modelId="{06B6164E-32C5-4D0E-861B-CDC235DA1DFB}" srcId="{D5D4F2AA-ADD9-4439-8572-43EF3166897E}" destId="{16B7D61F-C5BC-45DA-9426-470E7AFD56A9}" srcOrd="7" destOrd="0" parTransId="{F18F2FD3-65CF-4053-BD14-55E58D7C80A5}" sibTransId="{B82C1AA4-8642-4405-84E8-14E471128887}"/>
    <dgm:cxn modelId="{84BBD1C1-5050-4EE7-9E8B-81B1BEB4921E}" type="presOf" srcId="{020A364D-7883-4292-9D6F-C2238290835A}" destId="{72E927E6-6EB1-4DB6-8C40-81A9CDCD3912}" srcOrd="0" destOrd="0" presId="urn:microsoft.com/office/officeart/2005/8/layout/default"/>
    <dgm:cxn modelId="{32F44F9E-5EEF-4733-A52F-B2FF4126A9F5}" srcId="{D5D4F2AA-ADD9-4439-8572-43EF3166897E}" destId="{74B6CC39-38C5-4B24-9EDD-A24CE6BAB1EF}" srcOrd="4" destOrd="0" parTransId="{B4491F77-3728-42F5-A16B-9F263810D22C}" sibTransId="{4535DE6A-FD94-4AB2-BA25-497A363C52E7}"/>
    <dgm:cxn modelId="{0587273B-DB9B-4289-BE28-10DC27C78189}" srcId="{D5D4F2AA-ADD9-4439-8572-43EF3166897E}" destId="{271F76CC-E23A-4C0C-8E4D-03F2D4F2353D}" srcOrd="10" destOrd="0" parTransId="{D3E56200-398B-4F17-B24A-9DE441142A03}" sibTransId="{887EF80F-5CF7-4168-9FE9-1D0C9BA88714}"/>
    <dgm:cxn modelId="{266B33CD-91E1-4A7D-B422-9A812225EC35}" type="presOf" srcId="{661B87A8-45AF-436B-990A-9F8009C9770D}" destId="{EB5341A0-E897-4B5D-93E7-A66297D6D238}" srcOrd="0" destOrd="0" presId="urn:microsoft.com/office/officeart/2005/8/layout/default"/>
    <dgm:cxn modelId="{3CB04204-89A9-49EA-8B57-93F21596D43B}" srcId="{D5D4F2AA-ADD9-4439-8572-43EF3166897E}" destId="{4416DA4C-852F-4F84-8465-507A5833DB71}" srcOrd="6" destOrd="0" parTransId="{9243BFFF-0E0F-4292-8522-EF48865A4953}" sibTransId="{A229220D-B6A6-4A20-BB89-DEA0E0E2D94B}"/>
    <dgm:cxn modelId="{1C6047B6-FEEF-4921-931F-3806A0E9FB5D}" type="presOf" srcId="{4416DA4C-852F-4F84-8465-507A5833DB71}" destId="{6374C9EB-FAA8-4A42-985F-B7604876AB55}" srcOrd="0" destOrd="0" presId="urn:microsoft.com/office/officeart/2005/8/layout/default"/>
    <dgm:cxn modelId="{A56F5CEE-4E9B-4DC5-96B7-C3DAADE54024}" srcId="{D5D4F2AA-ADD9-4439-8572-43EF3166897E}" destId="{77DD4394-A09C-4EBB-9C76-12728424123E}" srcOrd="8" destOrd="0" parTransId="{6B42343A-2ACB-49E5-BDE8-C4CF711F445D}" sibTransId="{72EBD2E3-A873-45C9-AF88-B680E52C4589}"/>
    <dgm:cxn modelId="{2F77A058-1B64-43ED-BFE1-1EDED83D7020}" srcId="{D5D4F2AA-ADD9-4439-8572-43EF3166897E}" destId="{550482DF-0FCA-4EF5-AC81-2E338B177D9E}" srcOrd="5" destOrd="0" parTransId="{E58EEB70-C83A-4939-8A84-5E52C56502A0}" sibTransId="{1EB6591A-EB00-4330-AB54-BFAE4E3F636E}"/>
    <dgm:cxn modelId="{365287E6-D873-48C9-8890-FD124983E3CA}" srcId="{D5D4F2AA-ADD9-4439-8572-43EF3166897E}" destId="{661B87A8-45AF-436B-990A-9F8009C9770D}" srcOrd="9" destOrd="0" parTransId="{D4DA28FF-42E7-46CB-9B1F-FA13C7B91B7C}" sibTransId="{B5E5F27D-7330-4A07-A62D-6DF523B6695E}"/>
    <dgm:cxn modelId="{C6BF1DE3-801C-47BD-86DB-574E49CC04D8}" type="presOf" srcId="{13697D28-6316-4452-82C4-C76FB8066BC3}" destId="{9F494115-09FB-4298-B538-239866B09B25}" srcOrd="0" destOrd="0" presId="urn:microsoft.com/office/officeart/2005/8/layout/default"/>
    <dgm:cxn modelId="{0A0A9037-56ED-4272-A3D2-DD83B5CC8659}" type="presOf" srcId="{16B7D61F-C5BC-45DA-9426-470E7AFD56A9}" destId="{F603F09C-3F9F-4912-9907-FF369012147D}" srcOrd="0" destOrd="0" presId="urn:microsoft.com/office/officeart/2005/8/layout/default"/>
    <dgm:cxn modelId="{1BCD91D9-47B4-4D10-AA25-68EB14A3C40A}" type="presOf" srcId="{D5D4F2AA-ADD9-4439-8572-43EF3166897E}" destId="{41C01BF2-AAE2-433A-A86A-164FE1F8D634}" srcOrd="0" destOrd="0" presId="urn:microsoft.com/office/officeart/2005/8/layout/default"/>
    <dgm:cxn modelId="{288B2AC1-B159-406C-9225-A00531C9FDB4}" type="presOf" srcId="{77DD4394-A09C-4EBB-9C76-12728424123E}" destId="{3F8FD5DC-D43B-41E1-ACC6-F42EF66B87FA}" srcOrd="0" destOrd="0" presId="urn:microsoft.com/office/officeart/2005/8/layout/default"/>
    <dgm:cxn modelId="{039C4A84-5ABA-4198-A652-2EC10218C80A}" type="presOf" srcId="{550482DF-0FCA-4EF5-AC81-2E338B177D9E}" destId="{6228E82D-9CA4-482A-B4D9-B03B1D621341}" srcOrd="0" destOrd="0" presId="urn:microsoft.com/office/officeart/2005/8/layout/default"/>
    <dgm:cxn modelId="{46AAEA7C-2CE6-4245-9125-BCF5966C3715}" srcId="{D5D4F2AA-ADD9-4439-8572-43EF3166897E}" destId="{E2CF714F-094E-4D58-A5E2-856AE0424ACF}" srcOrd="0" destOrd="0" parTransId="{A2B8E949-2918-46C5-9ED3-C19BCBEB212A}" sibTransId="{60D09B7A-675E-459F-B8A5-E3326C4D9AB8}"/>
    <dgm:cxn modelId="{74D4C6E4-39D8-4D64-B4E1-D5EABB16608F}" type="presOf" srcId="{1619E4A0-858F-4B70-98EA-D387501AF538}" destId="{9390980E-62CB-457C-B13E-E63279F12E81}" srcOrd="0" destOrd="0" presId="urn:microsoft.com/office/officeart/2005/8/layout/default"/>
    <dgm:cxn modelId="{63DFAEE8-BCAA-4C52-8B88-36DD45A00ECB}" type="presOf" srcId="{271F76CC-E23A-4C0C-8E4D-03F2D4F2353D}" destId="{6EED97EA-9F79-4CE5-A31D-4233DAFBD26A}" srcOrd="0" destOrd="0" presId="urn:microsoft.com/office/officeart/2005/8/layout/default"/>
    <dgm:cxn modelId="{11D5A66D-6B05-4E1B-9358-F2BE09A32983}" srcId="{D5D4F2AA-ADD9-4439-8572-43EF3166897E}" destId="{13697D28-6316-4452-82C4-C76FB8066BC3}" srcOrd="1" destOrd="0" parTransId="{CDDC9038-52B3-44B0-B279-453916056259}" sibTransId="{3DEEF2A9-1ABF-4278-B69F-9D6C60281F29}"/>
    <dgm:cxn modelId="{4DD66EAB-BBD5-4558-B91B-8FEFE9F92117}" type="presOf" srcId="{E2CF714F-094E-4D58-A5E2-856AE0424ACF}" destId="{B100307E-E5E8-483E-A533-F4AE8380DA95}" srcOrd="0" destOrd="0" presId="urn:microsoft.com/office/officeart/2005/8/layout/default"/>
    <dgm:cxn modelId="{FDC39CB8-2008-4BF0-9A90-9C8184FE79FD}" type="presOf" srcId="{74B6CC39-38C5-4B24-9EDD-A24CE6BAB1EF}" destId="{ADB13412-F742-42C2-B9F1-0C8513DFA9A5}" srcOrd="0" destOrd="0" presId="urn:microsoft.com/office/officeart/2005/8/layout/default"/>
    <dgm:cxn modelId="{2DAE8C06-E560-419D-9F41-3EB52D34E1A9}" srcId="{D5D4F2AA-ADD9-4439-8572-43EF3166897E}" destId="{1619E4A0-858F-4B70-98EA-D387501AF538}" srcOrd="2" destOrd="0" parTransId="{F2457803-D11B-4EED-8BA3-352CBDAA604F}" sibTransId="{D5C10C05-F626-438F-B47A-98FD1A127E69}"/>
    <dgm:cxn modelId="{1BA90190-B37B-4842-812B-56078272E5DB}" type="presParOf" srcId="{41C01BF2-AAE2-433A-A86A-164FE1F8D634}" destId="{B100307E-E5E8-483E-A533-F4AE8380DA95}" srcOrd="0" destOrd="0" presId="urn:microsoft.com/office/officeart/2005/8/layout/default"/>
    <dgm:cxn modelId="{C05A426F-4E89-43A1-9BF9-1722542EAF0D}" type="presParOf" srcId="{41C01BF2-AAE2-433A-A86A-164FE1F8D634}" destId="{D76B7BF3-5B42-4DB1-9C7E-3F802C0B1F4E}" srcOrd="1" destOrd="0" presId="urn:microsoft.com/office/officeart/2005/8/layout/default"/>
    <dgm:cxn modelId="{A1F00BBB-5EAE-47EA-B6DB-E5AA356CAAF4}" type="presParOf" srcId="{41C01BF2-AAE2-433A-A86A-164FE1F8D634}" destId="{9F494115-09FB-4298-B538-239866B09B25}" srcOrd="2" destOrd="0" presId="urn:microsoft.com/office/officeart/2005/8/layout/default"/>
    <dgm:cxn modelId="{F2AE4E79-4D03-47CD-866C-CEA744D8CD21}" type="presParOf" srcId="{41C01BF2-AAE2-433A-A86A-164FE1F8D634}" destId="{9C05BBAA-329B-4C54-AFFA-503110B637FC}" srcOrd="3" destOrd="0" presId="urn:microsoft.com/office/officeart/2005/8/layout/default"/>
    <dgm:cxn modelId="{0B1DDECC-89E2-4E76-BC47-6771A370CB73}" type="presParOf" srcId="{41C01BF2-AAE2-433A-A86A-164FE1F8D634}" destId="{9390980E-62CB-457C-B13E-E63279F12E81}" srcOrd="4" destOrd="0" presId="urn:microsoft.com/office/officeart/2005/8/layout/default"/>
    <dgm:cxn modelId="{3BA8F0AC-3340-495A-BDE3-B66D1799DF83}" type="presParOf" srcId="{41C01BF2-AAE2-433A-A86A-164FE1F8D634}" destId="{4B629458-FCF5-414A-899E-F860BCE5E035}" srcOrd="5" destOrd="0" presId="urn:microsoft.com/office/officeart/2005/8/layout/default"/>
    <dgm:cxn modelId="{EBADAB37-4F72-441A-95BE-C5E34AE2F302}" type="presParOf" srcId="{41C01BF2-AAE2-433A-A86A-164FE1F8D634}" destId="{72E927E6-6EB1-4DB6-8C40-81A9CDCD3912}" srcOrd="6" destOrd="0" presId="urn:microsoft.com/office/officeart/2005/8/layout/default"/>
    <dgm:cxn modelId="{2C6FA410-3207-4406-AEDC-3E76B52583E7}" type="presParOf" srcId="{41C01BF2-AAE2-433A-A86A-164FE1F8D634}" destId="{D18BDAF6-CD9E-4C58-8B05-67E8F71B997C}" srcOrd="7" destOrd="0" presId="urn:microsoft.com/office/officeart/2005/8/layout/default"/>
    <dgm:cxn modelId="{AE4885DE-8AFC-43E4-9BA9-1293775E1A84}" type="presParOf" srcId="{41C01BF2-AAE2-433A-A86A-164FE1F8D634}" destId="{ADB13412-F742-42C2-B9F1-0C8513DFA9A5}" srcOrd="8" destOrd="0" presId="urn:microsoft.com/office/officeart/2005/8/layout/default"/>
    <dgm:cxn modelId="{4C52096D-4C96-4505-BEC2-70AFBF4CD7D2}" type="presParOf" srcId="{41C01BF2-AAE2-433A-A86A-164FE1F8D634}" destId="{1A699F8E-91CC-4A87-8D28-3C18CE725194}" srcOrd="9" destOrd="0" presId="urn:microsoft.com/office/officeart/2005/8/layout/default"/>
    <dgm:cxn modelId="{8845B290-437C-454F-A515-9D62DF681451}" type="presParOf" srcId="{41C01BF2-AAE2-433A-A86A-164FE1F8D634}" destId="{6228E82D-9CA4-482A-B4D9-B03B1D621341}" srcOrd="10" destOrd="0" presId="urn:microsoft.com/office/officeart/2005/8/layout/default"/>
    <dgm:cxn modelId="{7B742DFA-7BDC-4DD5-9091-A354AF8DFA34}" type="presParOf" srcId="{41C01BF2-AAE2-433A-A86A-164FE1F8D634}" destId="{DD0D3756-B2F4-4DCA-A8F8-70BAB456C5EC}" srcOrd="11" destOrd="0" presId="urn:microsoft.com/office/officeart/2005/8/layout/default"/>
    <dgm:cxn modelId="{B6AF8C11-1715-46AD-8C5B-CC78EE4E46C6}" type="presParOf" srcId="{41C01BF2-AAE2-433A-A86A-164FE1F8D634}" destId="{6374C9EB-FAA8-4A42-985F-B7604876AB55}" srcOrd="12" destOrd="0" presId="urn:microsoft.com/office/officeart/2005/8/layout/default"/>
    <dgm:cxn modelId="{439E2AAB-FEDC-46E7-B9D8-E006096792A9}" type="presParOf" srcId="{41C01BF2-AAE2-433A-A86A-164FE1F8D634}" destId="{0733835B-8988-427A-B448-FCD613EBE793}" srcOrd="13" destOrd="0" presId="urn:microsoft.com/office/officeart/2005/8/layout/default"/>
    <dgm:cxn modelId="{C1A3FBF8-E430-425C-BA78-82D0D1BCCF6B}" type="presParOf" srcId="{41C01BF2-AAE2-433A-A86A-164FE1F8D634}" destId="{F603F09C-3F9F-4912-9907-FF369012147D}" srcOrd="14" destOrd="0" presId="urn:microsoft.com/office/officeart/2005/8/layout/default"/>
    <dgm:cxn modelId="{700B65A1-8D82-473A-9F0D-1E2FCA8E6E32}" type="presParOf" srcId="{41C01BF2-AAE2-433A-A86A-164FE1F8D634}" destId="{C01CD3E0-80A5-4BE5-83F7-721466485F4B}" srcOrd="15" destOrd="0" presId="urn:microsoft.com/office/officeart/2005/8/layout/default"/>
    <dgm:cxn modelId="{2BD65512-2CCE-438A-9BA0-07A6A6033D0D}" type="presParOf" srcId="{41C01BF2-AAE2-433A-A86A-164FE1F8D634}" destId="{3F8FD5DC-D43B-41E1-ACC6-F42EF66B87FA}" srcOrd="16" destOrd="0" presId="urn:microsoft.com/office/officeart/2005/8/layout/default"/>
    <dgm:cxn modelId="{4CA0BF71-171C-4184-BDD5-7513DE2BA9EC}" type="presParOf" srcId="{41C01BF2-AAE2-433A-A86A-164FE1F8D634}" destId="{F543EF4D-7B6F-4DEF-8250-A0F43641725C}" srcOrd="17" destOrd="0" presId="urn:microsoft.com/office/officeart/2005/8/layout/default"/>
    <dgm:cxn modelId="{CA50AB11-30D2-451A-A662-EBE2AB6A06C3}" type="presParOf" srcId="{41C01BF2-AAE2-433A-A86A-164FE1F8D634}" destId="{EB5341A0-E897-4B5D-93E7-A66297D6D238}" srcOrd="18" destOrd="0" presId="urn:microsoft.com/office/officeart/2005/8/layout/default"/>
    <dgm:cxn modelId="{E69E5E9C-7B50-412C-932F-33E4683ABBB2}" type="presParOf" srcId="{41C01BF2-AAE2-433A-A86A-164FE1F8D634}" destId="{6A0B70AC-9E67-4B55-BF8B-4E1E1B0ABA1F}" srcOrd="19" destOrd="0" presId="urn:microsoft.com/office/officeart/2005/8/layout/default"/>
    <dgm:cxn modelId="{C2F11E5E-50D6-4BA4-977B-5227336E4B12}" type="presParOf" srcId="{41C01BF2-AAE2-433A-A86A-164FE1F8D634}" destId="{6EED97EA-9F79-4CE5-A31D-4233DAFBD26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0307E-E5E8-483E-A533-F4AE8380DA95}">
      <dsp:nvSpPr>
        <dsp:cNvPr id="0" name=""/>
        <dsp:cNvSpPr/>
      </dsp:nvSpPr>
      <dsp:spPr>
        <a:xfrm>
          <a:off x="668151" y="1648"/>
          <a:ext cx="1695388" cy="10172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Identify Eligible Patients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151" y="1648"/>
        <a:ext cx="1695388" cy="1017233"/>
      </dsp:txXfrm>
    </dsp:sp>
    <dsp:sp modelId="{9F494115-09FB-4298-B538-239866B09B25}">
      <dsp:nvSpPr>
        <dsp:cNvPr id="0" name=""/>
        <dsp:cNvSpPr/>
      </dsp:nvSpPr>
      <dsp:spPr>
        <a:xfrm>
          <a:off x="2533079" y="1648"/>
          <a:ext cx="1695388" cy="1017233"/>
        </a:xfrm>
        <a:prstGeom prst="rect">
          <a:avLst/>
        </a:prstGeom>
        <a:solidFill>
          <a:schemeClr val="accent1">
            <a:shade val="80000"/>
            <a:hueOff val="56205"/>
            <a:satOff val="-3752"/>
            <a:lumOff val="33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Initial Contact (after patient is formally diagnosed)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079" y="1648"/>
        <a:ext cx="1695388" cy="1017233"/>
      </dsp:txXfrm>
    </dsp:sp>
    <dsp:sp modelId="{9390980E-62CB-457C-B13E-E63279F12E81}">
      <dsp:nvSpPr>
        <dsp:cNvPr id="0" name=""/>
        <dsp:cNvSpPr/>
      </dsp:nvSpPr>
      <dsp:spPr>
        <a:xfrm>
          <a:off x="4398006" y="1648"/>
          <a:ext cx="1695388" cy="1017233"/>
        </a:xfrm>
        <a:prstGeom prst="rect">
          <a:avLst/>
        </a:prstGeom>
        <a:solidFill>
          <a:schemeClr val="accent1">
            <a:shade val="80000"/>
            <a:hueOff val="112410"/>
            <a:satOff val="-7505"/>
            <a:lumOff val="66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Communication with Healthcare Team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8006" y="1648"/>
        <a:ext cx="1695388" cy="1017233"/>
      </dsp:txXfrm>
    </dsp:sp>
    <dsp:sp modelId="{72E927E6-6EB1-4DB6-8C40-81A9CDCD3912}">
      <dsp:nvSpPr>
        <dsp:cNvPr id="0" name=""/>
        <dsp:cNvSpPr/>
      </dsp:nvSpPr>
      <dsp:spPr>
        <a:xfrm>
          <a:off x="6262934" y="1648"/>
          <a:ext cx="1695388" cy="1017233"/>
        </a:xfrm>
        <a:prstGeom prst="rect">
          <a:avLst/>
        </a:prstGeom>
        <a:solidFill>
          <a:schemeClr val="accent1">
            <a:shade val="80000"/>
            <a:hueOff val="168616"/>
            <a:satOff val="-11257"/>
            <a:lumOff val="9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Tracking Patients Over Time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2934" y="1648"/>
        <a:ext cx="1695388" cy="1017233"/>
      </dsp:txXfrm>
    </dsp:sp>
    <dsp:sp modelId="{ADB13412-F742-42C2-B9F1-0C8513DFA9A5}">
      <dsp:nvSpPr>
        <dsp:cNvPr id="0" name=""/>
        <dsp:cNvSpPr/>
      </dsp:nvSpPr>
      <dsp:spPr>
        <a:xfrm>
          <a:off x="668151" y="1188420"/>
          <a:ext cx="1695388" cy="1017233"/>
        </a:xfrm>
        <a:prstGeom prst="rect">
          <a:avLst/>
        </a:prstGeom>
        <a:solidFill>
          <a:schemeClr val="accent1">
            <a:shade val="80000"/>
            <a:hueOff val="224821"/>
            <a:satOff val="-15010"/>
            <a:lumOff val="133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# of Contact Attempts to Reach Patient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8151" y="1188420"/>
        <a:ext cx="1695388" cy="1017233"/>
      </dsp:txXfrm>
    </dsp:sp>
    <dsp:sp modelId="{6228E82D-9CA4-482A-B4D9-B03B1D621341}">
      <dsp:nvSpPr>
        <dsp:cNvPr id="0" name=""/>
        <dsp:cNvSpPr/>
      </dsp:nvSpPr>
      <dsp:spPr>
        <a:xfrm>
          <a:off x="2533079" y="1188420"/>
          <a:ext cx="1695388" cy="1017233"/>
        </a:xfrm>
        <a:prstGeom prst="rect">
          <a:avLst/>
        </a:prstGeom>
        <a:solidFill>
          <a:schemeClr val="accent1">
            <a:shade val="80000"/>
            <a:hueOff val="281026"/>
            <a:satOff val="-18762"/>
            <a:lumOff val="166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Missed Appointment Follow-up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079" y="1188420"/>
        <a:ext cx="1695388" cy="1017233"/>
      </dsp:txXfrm>
    </dsp:sp>
    <dsp:sp modelId="{6374C9EB-FAA8-4A42-985F-B7604876AB55}">
      <dsp:nvSpPr>
        <dsp:cNvPr id="0" name=""/>
        <dsp:cNvSpPr/>
      </dsp:nvSpPr>
      <dsp:spPr>
        <a:xfrm>
          <a:off x="4398006" y="1188420"/>
          <a:ext cx="1695388" cy="1017233"/>
        </a:xfrm>
        <a:prstGeom prst="rect">
          <a:avLst/>
        </a:prstGeom>
        <a:solidFill>
          <a:schemeClr val="accent1">
            <a:shade val="80000"/>
            <a:hueOff val="337231"/>
            <a:satOff val="-22514"/>
            <a:lumOff val="19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Patients Lost to Follow-up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8006" y="1188420"/>
        <a:ext cx="1695388" cy="1017233"/>
      </dsp:txXfrm>
    </dsp:sp>
    <dsp:sp modelId="{F603F09C-3F9F-4912-9907-FF369012147D}">
      <dsp:nvSpPr>
        <dsp:cNvPr id="0" name=""/>
        <dsp:cNvSpPr/>
      </dsp:nvSpPr>
      <dsp:spPr>
        <a:xfrm>
          <a:off x="6262934" y="1188420"/>
          <a:ext cx="1695388" cy="1017233"/>
        </a:xfrm>
        <a:prstGeom prst="rect">
          <a:avLst/>
        </a:prstGeom>
        <a:solidFill>
          <a:schemeClr val="accent1">
            <a:shade val="80000"/>
            <a:hueOff val="393437"/>
            <a:satOff val="-26267"/>
            <a:lumOff val="23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Completing Social Needs Assessments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62934" y="1188420"/>
        <a:ext cx="1695388" cy="1017233"/>
      </dsp:txXfrm>
    </dsp:sp>
    <dsp:sp modelId="{3F8FD5DC-D43B-41E1-ACC6-F42EF66B87FA}">
      <dsp:nvSpPr>
        <dsp:cNvPr id="0" name=""/>
        <dsp:cNvSpPr/>
      </dsp:nvSpPr>
      <dsp:spPr>
        <a:xfrm>
          <a:off x="1600615" y="2375193"/>
          <a:ext cx="1695388" cy="1017233"/>
        </a:xfrm>
        <a:prstGeom prst="rect">
          <a:avLst/>
        </a:prstGeom>
        <a:solidFill>
          <a:schemeClr val="accent1">
            <a:shade val="80000"/>
            <a:hueOff val="449642"/>
            <a:satOff val="-30019"/>
            <a:lumOff val="266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Follow-up Regarding Social Needs Referrals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00615" y="2375193"/>
        <a:ext cx="1695388" cy="1017233"/>
      </dsp:txXfrm>
    </dsp:sp>
    <dsp:sp modelId="{EB5341A0-E897-4B5D-93E7-A66297D6D238}">
      <dsp:nvSpPr>
        <dsp:cNvPr id="0" name=""/>
        <dsp:cNvSpPr/>
      </dsp:nvSpPr>
      <dsp:spPr>
        <a:xfrm>
          <a:off x="3465543" y="2375193"/>
          <a:ext cx="1695388" cy="1017233"/>
        </a:xfrm>
        <a:prstGeom prst="rect">
          <a:avLst/>
        </a:prstGeom>
        <a:solidFill>
          <a:schemeClr val="accent1">
            <a:shade val="80000"/>
            <a:hueOff val="505847"/>
            <a:satOff val="-33772"/>
            <a:lumOff val="299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Transition in Care/End of Navigation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5543" y="2375193"/>
        <a:ext cx="1695388" cy="1017233"/>
      </dsp:txXfrm>
    </dsp:sp>
    <dsp:sp modelId="{6EED97EA-9F79-4CE5-A31D-4233DAFBD26A}">
      <dsp:nvSpPr>
        <dsp:cNvPr id="0" name=""/>
        <dsp:cNvSpPr/>
      </dsp:nvSpPr>
      <dsp:spPr>
        <a:xfrm>
          <a:off x="5330470" y="2375193"/>
          <a:ext cx="1695388" cy="1017233"/>
        </a:xfrm>
        <a:prstGeom prst="rect">
          <a:avLst/>
        </a:prstGeom>
        <a:solidFill>
          <a:schemeClr val="accent1">
            <a:shade val="80000"/>
            <a:hueOff val="562052"/>
            <a:satOff val="-37524"/>
            <a:lumOff val="33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Monitoring Caseload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0470" y="2375193"/>
        <a:ext cx="1695388" cy="1017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2C047-BE12-EC46-B9BA-2707E4FC193E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75CD9-A899-4B4C-B58D-2FB87FF1F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88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678E-1831-8F48-A62D-BC5A98DE3A4C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A9B0-80EF-A34D-B345-E2DEC5501E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6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04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809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213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617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021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426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199830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234" algn="l" defTabSz="171404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</a:t>
            </a:r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Remove new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47C31-796F-47B2-BF1D-6B10444E1B8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7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Qr code links to TRIP info on WHU website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1576-0112-49AF-8D44-A4C9AA9F43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22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714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Patients enrolled and at least one Social Needs Assessment </a:t>
            </a:r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 to calculate</a:t>
            </a:r>
            <a:r>
              <a:rPr lang="en-US" baseline="0" dirty="0" smtClean="0"/>
              <a:t> the patients and dose of intervention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65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r>
              <a:rPr lang="en-US" baseline="0" dirty="0" smtClean="0"/>
              <a:t> 108 hours spent on TRIP activities by navigators and this ranged by navigator type from 7-101 hours)</a:t>
            </a:r>
          </a:p>
          <a:p>
            <a:r>
              <a:rPr lang="en-US" baseline="0" dirty="0" smtClean="0"/>
              <a:t>Average time spent on TRIP activities 3 hours/day anywhere from 0=8 hours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Measured across a 5-day work week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42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day work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Administrative--costs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comment on Next steps (cost per outcome)</a:t>
            </a:r>
          </a:p>
          <a:p>
            <a:endParaRPr lang="en-US" dirty="0" smtClean="0"/>
          </a:p>
          <a:p>
            <a:r>
              <a:rPr lang="en-US" dirty="0" smtClean="0"/>
              <a:t>Perspective looking at utilization that matter to health care system ED rate hospitalization rate no show rate</a:t>
            </a:r>
          </a:p>
          <a:p>
            <a:endParaRPr lang="en-US" dirty="0" smtClean="0"/>
          </a:p>
          <a:p>
            <a:r>
              <a:rPr lang="en-US" dirty="0" smtClean="0"/>
              <a:t>Align</a:t>
            </a:r>
            <a:r>
              <a:rPr lang="en-US" baseline="0" dirty="0" smtClean="0"/>
              <a:t> expect cost up front and savings later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Sustain and pay wait to have outcome what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12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Had a protocol and should have happened but not have staff to implement</a:t>
            </a:r>
          </a:p>
          <a:p>
            <a:endParaRPr lang="en-US" dirty="0" smtClean="0"/>
          </a:p>
          <a:p>
            <a:r>
              <a:rPr lang="en-US" dirty="0" smtClean="0"/>
              <a:t>Evidence navigation if descriptive disruptions</a:t>
            </a:r>
            <a:r>
              <a:rPr lang="en-US" baseline="0" dirty="0" smtClean="0"/>
              <a:t> for the protocol—didn’t do the SNA because of COVID_19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7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977600" y="4528800"/>
            <a:ext cx="964800" cy="614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1835" y="47811"/>
            <a:ext cx="1846730" cy="1116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22729" y="1882588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2729" y="324062"/>
            <a:ext cx="2703500" cy="1363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799" y="4232636"/>
            <a:ext cx="3871275" cy="810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FC337-F5B9-C447-8E10-F4381410DD7F}"/>
              </a:ext>
            </a:extLst>
          </p:cNvPr>
          <p:cNvSpPr/>
          <p:nvPr userDrawn="1"/>
        </p:nvSpPr>
        <p:spPr>
          <a:xfrm>
            <a:off x="304799" y="1584656"/>
            <a:ext cx="3526972" cy="544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7C1867E-0CFE-4143-B210-BA92D1A973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318" y="266396"/>
            <a:ext cx="2999813" cy="19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6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6B360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977600" y="4528800"/>
            <a:ext cx="964800" cy="6147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66B360"/>
          </a:solidFill>
        </p:grpSpPr>
        <p:sp>
          <p:nvSpPr>
            <p:cNvPr id="6" name="Rectangle 5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00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-7201"/>
            <a:ext cx="9143998" cy="5150701"/>
          </a:xfrm>
          <a:prstGeom prst="rect">
            <a:avLst/>
          </a:prstGeom>
          <a:solidFill>
            <a:schemeClr val="accent1">
              <a:alpha val="9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0068AA"/>
          </a:solidFill>
        </p:grpSpPr>
        <p:sp>
          <p:nvSpPr>
            <p:cNvPr id="14" name="Rectangle 13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2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7201"/>
            <a:ext cx="9143998" cy="5150701"/>
          </a:xfrm>
          <a:prstGeom prst="rect">
            <a:avLst/>
          </a:prstGeom>
          <a:solidFill>
            <a:srgbClr val="7C2B83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999198" y="-7201"/>
            <a:ext cx="4144800" cy="4998815"/>
            <a:chOff x="4701686" y="0"/>
            <a:chExt cx="4153561" cy="5009380"/>
          </a:xfrm>
          <a:solidFill>
            <a:srgbClr val="7C2B83"/>
          </a:solidFill>
        </p:grpSpPr>
        <p:sp>
          <p:nvSpPr>
            <p:cNvPr id="11" name="Rectangle 10"/>
            <p:cNvSpPr/>
            <p:nvPr/>
          </p:nvSpPr>
          <p:spPr>
            <a:xfrm>
              <a:off x="7225553" y="0"/>
              <a:ext cx="1629694" cy="194235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34212" y="1942353"/>
              <a:ext cx="1691341" cy="169134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25553" y="3633692"/>
              <a:ext cx="1375688" cy="137568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01686" y="3633695"/>
              <a:ext cx="832526" cy="83252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24063"/>
            <a:ext cx="1313073" cy="71951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65916" y="1783227"/>
            <a:ext cx="56164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dirty="0">
                <a:solidFill>
                  <a:schemeClr val="bg1"/>
                </a:solidFill>
                <a:latin typeface="Arial"/>
                <a:cs typeface="Arial"/>
              </a:rPr>
              <a:t>Title Arial Bold – 34pt font</a:t>
            </a:r>
          </a:p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bg1"/>
                </a:solidFill>
                <a:latin typeface="Arial"/>
                <a:cs typeface="Arial"/>
              </a:rPr>
              <a:t>Subtitle Arial – 25pt font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5916" y="2756427"/>
            <a:ext cx="561648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Presenter’s Name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Office or Department Name</a:t>
            </a:r>
          </a:p>
          <a:p>
            <a:pPr>
              <a:lnSpc>
                <a:spcPct val="90000"/>
              </a:lnSpc>
            </a:pP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5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0909" y="4230255"/>
            <a:ext cx="8691418" cy="913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4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645830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65312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6727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3"/>
          <p:cNvSpPr>
            <a:spLocks noGrp="1"/>
          </p:cNvSpPr>
          <p:nvPr>
            <p:ph type="title"/>
          </p:nvPr>
        </p:nvSpPr>
        <p:spPr>
          <a:xfrm>
            <a:off x="257412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0" y="969608"/>
            <a:ext cx="862611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1BE972-126C-954F-93F1-60893692E2E8}"/>
              </a:ext>
            </a:extLst>
          </p:cNvPr>
          <p:cNvSpPr txBox="1"/>
          <p:nvPr userDrawn="1"/>
        </p:nvSpPr>
        <p:spPr>
          <a:xfrm>
            <a:off x="641023" y="4751109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4617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9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96D45-A5C0-47B0-A482-70FD639CF162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34AF-D47E-4E32-A62A-1ECB10BAB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3" y="969608"/>
            <a:ext cx="8229600" cy="3394472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10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891B-AB7E-3649-97C7-338B5D56FE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63738" y="351094"/>
            <a:ext cx="39945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088639" rtl="0" eaLnBrk="1" latinLnBrk="0" hangingPunct="1">
              <a:defRPr sz="2400" kern="1200">
                <a:solidFill>
                  <a:schemeClr val="bg1"/>
                </a:solidFill>
                <a:latin typeface="Raleway Regular"/>
                <a:ea typeface="+mn-ea"/>
                <a:cs typeface="Raleway Regular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686B8-C880-FF40-96DC-14FF2413C34E}" type="slidenum">
              <a:rPr lang="en-US" sz="900" smtClean="0">
                <a:latin typeface="Arial"/>
                <a:cs typeface="Arial"/>
              </a:rPr>
              <a:pPr/>
              <a:t>‹#›</a:t>
            </a:fld>
            <a:endParaRPr lang="en-US" sz="9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7146" y="4553152"/>
            <a:ext cx="788659" cy="432079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94851" y="-2680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49" y="4654827"/>
            <a:ext cx="1937151" cy="298644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BD61134-0ECF-441F-933F-3AAD25AD21D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564" y="4364080"/>
            <a:ext cx="2859450" cy="7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24" r:id="rId2"/>
    <p:sldLayoutId id="2147483721" r:id="rId3"/>
    <p:sldLayoutId id="2147483722" r:id="rId4"/>
    <p:sldLayoutId id="2147483723" r:id="rId5"/>
    <p:sldLayoutId id="2147483684" r:id="rId6"/>
    <p:sldLayoutId id="2147483650" r:id="rId7"/>
    <p:sldLayoutId id="2147483726" r:id="rId8"/>
    <p:sldLayoutId id="2147483727" r:id="rId9"/>
  </p:sldLayoutIdLst>
  <p:txStyles>
    <p:titleStyle>
      <a:lvl1pPr algn="l" defTabSz="408240" rtl="0" eaLnBrk="1" latinLnBrk="0" hangingPunct="1">
        <a:spcBef>
          <a:spcPct val="0"/>
        </a:spcBef>
        <a:buNone/>
        <a:defRPr sz="2500" b="1" i="0" kern="1200">
          <a:solidFill>
            <a:srgbClr val="0068AA"/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1pPr>
    </p:titleStyle>
    <p:bodyStyle>
      <a:lvl1pPr marL="342900" indent="-160020" algn="l" defTabSz="408240" rtl="0" eaLnBrk="1" latinLnBrk="0" hangingPunct="1">
        <a:spcBef>
          <a:spcPct val="20000"/>
        </a:spcBef>
        <a:buClr>
          <a:srgbClr val="0068AA"/>
        </a:buClr>
        <a:buFont typeface="Arial" charset="0"/>
        <a:buChar char="•"/>
        <a:defRPr sz="2000" b="0" i="0" kern="1200">
          <a:solidFill>
            <a:schemeClr val="tx1">
              <a:lumMod val="50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1pPr>
      <a:lvl2pPr marL="751140" indent="-160020" algn="l" defTabSz="408240" rtl="0" eaLnBrk="1" latinLnBrk="0" hangingPunct="1">
        <a:spcBef>
          <a:spcPct val="20000"/>
        </a:spcBef>
        <a:buSzPct val="85000"/>
        <a:buFont typeface="Arial" charset="0"/>
        <a:buChar char="•"/>
        <a:defRPr sz="1800" b="0" i="0" kern="1200">
          <a:solidFill>
            <a:schemeClr val="tx1">
              <a:lumMod val="50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2pPr>
      <a:lvl3pPr marL="1159379" indent="-160020" algn="l" defTabSz="408240" rtl="0" eaLnBrk="1" latinLnBrk="0" hangingPunct="1">
        <a:spcBef>
          <a:spcPct val="20000"/>
        </a:spcBef>
        <a:buFont typeface=".AppleSystemUIFont" charset="-120"/>
        <a:buChar char="–"/>
        <a:defRPr sz="1800" b="0" i="0" kern="1200">
          <a:solidFill>
            <a:schemeClr val="tx1">
              <a:lumMod val="50000"/>
            </a:schemeClr>
          </a:solidFill>
          <a:latin typeface="Arial Narrow" panose="020B0604020202020204" pitchFamily="34" charset="0"/>
          <a:ea typeface="Arial Narrow" panose="020B0604020202020204" pitchFamily="34" charset="0"/>
          <a:cs typeface="Arial Narrow" panose="020B0604020202020204" pitchFamily="34" charset="0"/>
        </a:defRPr>
      </a:lvl3pPr>
      <a:lvl4pPr marL="1567619" indent="-342900" algn="l" defTabSz="40824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975859" indent="-342900" algn="l" defTabSz="40824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245318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55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79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037" indent="-204120" algn="l" defTabSz="40824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1pPr>
      <a:lvl2pPr marL="408240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2pPr>
      <a:lvl3pPr marL="81647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3pPr>
      <a:lvl4pPr marL="122471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4pPr>
      <a:lvl5pPr marL="1632959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5pPr>
      <a:lvl6pPr marL="204119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6pPr>
      <a:lvl7pPr marL="2449438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7pPr>
      <a:lvl8pPr marL="285767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8pPr>
      <a:lvl9pPr marL="3265917" algn="l" defTabSz="408240" rtl="0" eaLnBrk="1" latinLnBrk="0" hangingPunct="1">
        <a:defRPr sz="1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568" y="273844"/>
            <a:ext cx="7886864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568" y="1369219"/>
            <a:ext cx="7886864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568" y="4767262"/>
            <a:ext cx="20577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E8B5-7DA2-C04C-975E-75E7A07E9926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151" y="4767262"/>
            <a:ext cx="30856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705" y="4767262"/>
            <a:ext cx="205772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5F3C-4C03-4741-A478-8D803D5806F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927" y="4589023"/>
            <a:ext cx="817017" cy="447696"/>
          </a:xfrm>
          <a:prstGeom prst="rect">
            <a:avLst/>
          </a:prstGeom>
          <a:solidFill>
            <a:srgbClr val="216BA9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0" y="0"/>
            <a:ext cx="9144000" cy="5143500"/>
            <a:chOff x="0" y="0"/>
            <a:chExt cx="24387175" cy="13716000"/>
          </a:xfrm>
          <a:solidFill>
            <a:srgbClr val="216BA9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4387175" cy="13716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5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75948" y="12237395"/>
              <a:ext cx="2178996" cy="119385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578294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900" rtl="0" eaLnBrk="1" latinLnBrk="0" hangingPunct="1">
        <a:lnSpc>
          <a:spcPct val="90000"/>
        </a:lnSpc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725" indent="-85725" algn="l" defTabSz="3429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86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6000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9429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1144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8587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457325" indent="-85725" algn="l" defTabSz="342900" rtl="0" eaLnBrk="1" latinLnBrk="0" hangingPunct="1">
        <a:lnSpc>
          <a:spcPct val="90000"/>
        </a:lnSpc>
        <a:spcBef>
          <a:spcPts val="188"/>
        </a:spcBef>
        <a:buFont typeface="Arial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342900" rtl="0" eaLnBrk="1" latinLnBrk="0" hangingPunct="1">
        <a:defRPr sz="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mailto:Serena_rajabiun@uml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C7D6D56-66B1-1543-8CD3-8708A79FF7EA}"/>
              </a:ext>
            </a:extLst>
          </p:cNvPr>
          <p:cNvGrpSpPr/>
          <p:nvPr/>
        </p:nvGrpSpPr>
        <p:grpSpPr>
          <a:xfrm>
            <a:off x="360322" y="4293564"/>
            <a:ext cx="3528187" cy="583465"/>
            <a:chOff x="286431" y="4072081"/>
            <a:chExt cx="4420674" cy="7310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31" y="4072081"/>
              <a:ext cx="1333430" cy="7310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248" y="4348948"/>
              <a:ext cx="2610857" cy="40250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533236" y="2059709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345" y="1948873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2A206-2911-E34B-ABD9-264B4957C29F}"/>
              </a:ext>
            </a:extLst>
          </p:cNvPr>
          <p:cNvSpPr txBox="1"/>
          <p:nvPr/>
        </p:nvSpPr>
        <p:spPr>
          <a:xfrm>
            <a:off x="7812505" y="73793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C7BF4-F1CF-5344-B0C8-D73AEBF1D2DB}"/>
              </a:ext>
            </a:extLst>
          </p:cNvPr>
          <p:cNvSpPr txBox="1"/>
          <p:nvPr/>
        </p:nvSpPr>
        <p:spPr>
          <a:xfrm>
            <a:off x="1600200" y="117565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75" b="1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54134-055A-EC14-3EE3-8BAEEB1911BD}"/>
              </a:ext>
            </a:extLst>
          </p:cNvPr>
          <p:cNvSpPr txBox="1"/>
          <p:nvPr/>
        </p:nvSpPr>
        <p:spPr>
          <a:xfrm>
            <a:off x="65090" y="2190328"/>
            <a:ext cx="4840865" cy="23242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and Activity Analysis for a City wide Patient Navigation Program To Engage Women in Breast Cancer Treatment: 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Findings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Translating Research into Practice (TRIP) Study 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13, 2022</a:t>
            </a:r>
          </a:p>
          <a:p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Serena Rajabiun, PhD,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Serena_rajabiun@uml.edu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106197C-81F8-EC73-B197-447A5EE952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13"/>
          <a:stretch/>
        </p:blipFill>
        <p:spPr>
          <a:xfrm>
            <a:off x="254251" y="61398"/>
            <a:ext cx="3101010" cy="222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Sources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176" y="969963"/>
            <a:ext cx="7474122" cy="339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358" y="13394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0" y="969608"/>
            <a:ext cx="9144000" cy="353083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 statistics by navigator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and average time spent on activity for Supervisors &amp; Navigators </a:t>
            </a:r>
          </a:p>
          <a:p>
            <a:pPr marL="591120" lvl="1" indent="0">
              <a:buNone/>
            </a:pP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 motion survey) </a:t>
            </a:r>
          </a:p>
          <a:p>
            <a:pPr marL="342860" lvl="1" indent="0">
              <a:buNone/>
            </a:pPr>
            <a:endPara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and average program costs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(Administrative cost sheet)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served across sites during the fiscal period (n=229) </a:t>
            </a:r>
          </a:p>
          <a:p>
            <a:pPr marL="685721" lvl="2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activity data was adjusted for any influential observations of an individual navigator using the Winsorizing method </a:t>
            </a:r>
            <a:r>
              <a:rPr lang="en-US" sz="900" dirty="0" smtClean="0"/>
              <a:t>(Weichle </a:t>
            </a:r>
            <a:r>
              <a:rPr lang="en-US" sz="900" dirty="0"/>
              <a:t>T, Hynes DM, Durazo-Arvizu R, Tarlov E, Zhang Q. Impact of alternative approaches to assess outlying and influential observations on health care costs. Springerplus. 2013;2:614. Published 2013 Nov 18. doi:10.1186/2193-1801)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85" y="47716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spent on activities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72141" y="865786"/>
            <a:ext cx="8347886" cy="3613043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Navigators</a:t>
            </a:r>
          </a:p>
          <a:p>
            <a:pPr lvl="1"/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Nurse navigators</a:t>
            </a:r>
          </a:p>
          <a:p>
            <a:pPr lvl="1"/>
            <a:r>
              <a:rPr lang="en-US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Patient navigators</a:t>
            </a:r>
          </a:p>
          <a:p>
            <a:pPr marL="591120" lvl="1" indent="0">
              <a:buNone/>
            </a:pPr>
            <a:endParaRPr lang="en-US" sz="8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time spent per week (all navigators):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 hours </a:t>
            </a:r>
          </a:p>
          <a:p>
            <a:pPr lvl="1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hours for nurse navigators/week</a:t>
            </a:r>
          </a:p>
          <a:p>
            <a:pPr lvl="1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hours</a:t>
            </a: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patient navigators/week</a:t>
            </a:r>
          </a:p>
          <a:p>
            <a:pPr marL="591120" lvl="1" indent="0">
              <a:buNone/>
            </a:pP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time spent/day/navigator:   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hours (0-8 hours)</a:t>
            </a:r>
          </a:p>
          <a:p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number of patients seen per day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1 (0-4) patients</a:t>
            </a:r>
          </a:p>
          <a:p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5" y="-73199"/>
            <a:ext cx="7886700" cy="9937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Navigator time per activity 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 (n=7)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0901"/>
              </p:ext>
            </p:extLst>
          </p:nvPr>
        </p:nvGraphicFramePr>
        <p:xfrm>
          <a:off x="294851" y="623822"/>
          <a:ext cx="6416342" cy="437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537">
                  <a:extLst>
                    <a:ext uri="{9D8B030D-6E8A-4147-A177-3AD203B41FA5}">
                      <a16:colId xmlns:a16="http://schemas.microsoft.com/office/drawing/2014/main" val="1854750674"/>
                    </a:ext>
                  </a:extLst>
                </a:gridCol>
                <a:gridCol w="2619805">
                  <a:extLst>
                    <a:ext uri="{9D8B030D-6E8A-4147-A177-3AD203B41FA5}">
                      <a16:colId xmlns:a16="http://schemas.microsoft.com/office/drawing/2014/main" val="1427205416"/>
                    </a:ext>
                  </a:extLst>
                </a:gridCol>
              </a:tblGrid>
              <a:tr h="35819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time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spent per week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22888"/>
                  </a:ext>
                </a:extLst>
              </a:tr>
              <a:tr h="1005221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 Management</a:t>
                      </a:r>
                      <a:r>
                        <a:rPr lang="en-US" sz="15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Identify a participant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Tracking patient over time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Monitoring  caseloads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hours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en-US" sz="15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sz="15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en-US" sz="15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3217442"/>
                  </a:ext>
                </a:extLst>
              </a:tr>
              <a:tr h="1472766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Direct Patient Contact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 Needs Assessments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Intake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Follow-up on regarding referrals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Missed  appointment follow-up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 education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hours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90333492"/>
                  </a:ext>
                </a:extLst>
              </a:tr>
              <a:tr h="1005221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Navigating without patient contact 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Communication with health care team &amp; other navigators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Attempted follow-up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hours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5307844"/>
                  </a:ext>
                </a:extLst>
              </a:tr>
              <a:tr h="537676">
                <a:tc>
                  <a:txBody>
                    <a:bodyPr/>
                    <a:lstStyle/>
                    <a:p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Other (Training, survey,</a:t>
                      </a:r>
                      <a:r>
                        <a:rPr lang="en-US" sz="15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other TRIP meetings)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hours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3269094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663" y="0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 time per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per work week N=3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06" y="-26800"/>
            <a:ext cx="1774090" cy="79864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827206"/>
              </p:ext>
            </p:extLst>
          </p:nvPr>
        </p:nvGraphicFramePr>
        <p:xfrm>
          <a:off x="143123" y="706076"/>
          <a:ext cx="8531750" cy="4306792"/>
        </p:xfrm>
        <a:graphic>
          <a:graphicData uri="http://schemas.openxmlformats.org/drawingml/2006/table">
            <a:tbl>
              <a:tblPr firstRow="1" bandRow="1"/>
              <a:tblGrid>
                <a:gridCol w="5831053">
                  <a:extLst>
                    <a:ext uri="{9D8B030D-6E8A-4147-A177-3AD203B41FA5}">
                      <a16:colId xmlns:a16="http://schemas.microsoft.com/office/drawing/2014/main" val="3998513839"/>
                    </a:ext>
                  </a:extLst>
                </a:gridCol>
                <a:gridCol w="2700697">
                  <a:extLst>
                    <a:ext uri="{9D8B030D-6E8A-4147-A177-3AD203B41FA5}">
                      <a16:colId xmlns:a16="http://schemas.microsoft.com/office/drawing/2014/main" val="955691287"/>
                    </a:ext>
                  </a:extLst>
                </a:gridCol>
              </a:tblGrid>
              <a:tr h="941510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time spent (hours)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 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 week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12156"/>
                  </a:ext>
                </a:extLst>
              </a:tr>
              <a:tr h="545105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</a:t>
                      </a:r>
                      <a:r>
                        <a:rPr lang="en-US" sz="18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Management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Documenting tasks on behalf of TRIP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36462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supervision</a:t>
                      </a:r>
                      <a:endParaRPr lang="en-US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569653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Navigating without patient contact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504430"/>
                  </a:ext>
                </a:extLst>
              </a:tr>
              <a:tr h="34776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supervision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7230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</a:t>
                      </a:r>
                      <a:endParaRPr lang="en-US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33362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 survey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38054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enrollment</a:t>
                      </a:r>
                      <a:endParaRPr lang="en-US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0801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82806"/>
                  </a:ext>
                </a:extLst>
              </a:tr>
              <a:tr h="27255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 Patient Contact</a:t>
                      </a: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207252"/>
                  </a:ext>
                </a:extLst>
              </a:tr>
              <a:tr h="545105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 assurance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1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6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506" y="0"/>
            <a:ext cx="1774090" cy="798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costs (Annual)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(n=6 sites)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69140"/>
              </p:ext>
            </p:extLst>
          </p:nvPr>
        </p:nvGraphicFramePr>
        <p:xfrm>
          <a:off x="373712" y="1083877"/>
          <a:ext cx="7936054" cy="3305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4706">
                  <a:extLst>
                    <a:ext uri="{9D8B030D-6E8A-4147-A177-3AD203B41FA5}">
                      <a16:colId xmlns:a16="http://schemas.microsoft.com/office/drawing/2014/main" val="3998513839"/>
                    </a:ext>
                  </a:extLst>
                </a:gridCol>
                <a:gridCol w="2491348">
                  <a:extLst>
                    <a:ext uri="{9D8B030D-6E8A-4147-A177-3AD203B41FA5}">
                      <a16:colId xmlns:a16="http://schemas.microsoft.com/office/drawing/2014/main" val="955691287"/>
                    </a:ext>
                  </a:extLst>
                </a:gridCol>
              </a:tblGrid>
              <a:tr h="54525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up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$641,639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86535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core</a:t>
                      </a:r>
                      <a:endParaRPr lang="en-US" sz="2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$400,515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212156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sites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$241,124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76182"/>
                  </a:ext>
                </a:extLst>
              </a:tr>
              <a:tr h="5789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$641,943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3195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marL="457146" marR="0" lvl="1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Administrative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$249,536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385384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sites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$392,407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16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2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27" y="168330"/>
            <a:ext cx="1774090" cy="798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(n=6 sites)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89190"/>
              </p:ext>
            </p:extLst>
          </p:nvPr>
        </p:nvGraphicFramePr>
        <p:xfrm>
          <a:off x="176169" y="953692"/>
          <a:ext cx="8615248" cy="4054534"/>
        </p:xfrm>
        <a:graphic>
          <a:graphicData uri="http://schemas.openxmlformats.org/drawingml/2006/table">
            <a:tbl>
              <a:tblPr firstRow="1" bandRow="1"/>
              <a:tblGrid>
                <a:gridCol w="5910682">
                  <a:extLst>
                    <a:ext uri="{9D8B030D-6E8A-4147-A177-3AD203B41FA5}">
                      <a16:colId xmlns:a16="http://schemas.microsoft.com/office/drawing/2014/main" val="3998513839"/>
                    </a:ext>
                  </a:extLst>
                </a:gridCol>
                <a:gridCol w="2704566">
                  <a:extLst>
                    <a:ext uri="{9D8B030D-6E8A-4147-A177-3AD203B41FA5}">
                      <a16:colId xmlns:a16="http://schemas.microsoft.com/office/drawing/2014/main" val="955691287"/>
                    </a:ext>
                  </a:extLst>
                </a:gridCol>
              </a:tblGrid>
              <a:tr h="42507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up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$400,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515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86535"/>
                  </a:ext>
                </a:extLst>
              </a:tr>
              <a:tr h="42507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$191,698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12156"/>
                  </a:ext>
                </a:extLst>
              </a:tr>
              <a:tr h="752051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platforms (TRIP registry &amp; Aunt Bertha platforms)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63,054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076182"/>
                  </a:ext>
                </a:extLst>
              </a:tr>
              <a:tr h="752051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direct costs</a:t>
                      </a:r>
                    </a:p>
                    <a:p>
                      <a:pPr lvl="2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personnel costs for technical platforms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endParaRPr lang="en-US" sz="20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$13, 563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7230"/>
                  </a:ext>
                </a:extLst>
              </a:tr>
              <a:tr h="42507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costs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63532"/>
                  </a:ext>
                </a:extLst>
              </a:tr>
              <a:tr h="42507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costs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$131, 463</a:t>
                      </a:r>
                      <a:endParaRPr lang="en-US" sz="20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70202"/>
                  </a:ext>
                </a:extLst>
              </a:tr>
              <a:tr h="42507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$249, 536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3195"/>
                  </a:ext>
                </a:extLst>
              </a:tr>
              <a:tr h="425072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Technical platform support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1"/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$39,134</a:t>
                      </a:r>
                      <a:endParaRPr lang="en-US" sz="20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67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0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27" y="168330"/>
            <a:ext cx="1774090" cy="798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intervention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N=6 sites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55520"/>
              </p:ext>
            </p:extLst>
          </p:nvPr>
        </p:nvGraphicFramePr>
        <p:xfrm>
          <a:off x="762692" y="966975"/>
          <a:ext cx="741885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023">
                  <a:extLst>
                    <a:ext uri="{9D8B030D-6E8A-4147-A177-3AD203B41FA5}">
                      <a16:colId xmlns:a16="http://schemas.microsoft.com/office/drawing/2014/main" val="3998513839"/>
                    </a:ext>
                  </a:extLst>
                </a:gridCol>
                <a:gridCol w="3692836">
                  <a:extLst>
                    <a:ext uri="{9D8B030D-6E8A-4147-A177-3AD203B41FA5}">
                      <a16:colId xmlns:a16="http://schemas.microsoft.com/office/drawing/2014/main" val="955691287"/>
                    </a:ext>
                  </a:extLst>
                </a:gridCol>
              </a:tblGrid>
              <a:tr h="42711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 up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$241, 124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86535"/>
                  </a:ext>
                </a:extLst>
              </a:tr>
              <a:tr h="768797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Personnel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lvl="2"/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(Training)</a:t>
                      </a:r>
                      <a:endParaRPr lang="en-US" sz="2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146" marR="0" lvl="1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$142,496</a:t>
                      </a:r>
                    </a:p>
                    <a:p>
                      <a:pPr marL="914293" marR="0" lvl="2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($1,517)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063156"/>
                  </a:ext>
                </a:extLst>
              </a:tr>
              <a:tr h="42711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costs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146" marR="0" lvl="1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$98,628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50623"/>
                  </a:ext>
                </a:extLst>
              </a:tr>
              <a:tr h="42711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$392,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143195"/>
                  </a:ext>
                </a:extLst>
              </a:tr>
              <a:tr h="768797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Personnel</a:t>
                      </a:r>
                    </a:p>
                    <a:p>
                      <a:pPr lvl="2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(Training)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$184,754</a:t>
                      </a:r>
                    </a:p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($9,369)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10183"/>
                  </a:ext>
                </a:extLst>
              </a:tr>
              <a:tr h="427110"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Indirect</a:t>
                      </a:r>
                      <a:r>
                        <a:rPr lang="en-US" sz="2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costs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$207,652</a:t>
                      </a:r>
                      <a:endParaRPr lang="en-US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0357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costs (all sites)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851" y="1178388"/>
            <a:ext cx="8125736" cy="3263504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229 patients served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fiscal period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with at least one Social Needs Assessment		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Range: 11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-141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patients/site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cost per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(all sites)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1031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up: $1,052</a:t>
            </a:r>
          </a:p>
          <a:p>
            <a:pPr marL="751031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Maintenance: $1,713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627" y="70764"/>
            <a:ext cx="17740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00800" y="3609892"/>
            <a:ext cx="29112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12996" algn="l"/>
              </a:tabLst>
            </a:pPr>
            <a:r>
              <a:rPr lang="en-US" sz="1000" i="1" dirty="0">
                <a:latin typeface="Adobe Devanagari" panose="02040503050201020203" pitchFamily="18" charset="0"/>
              </a:rPr>
              <a:t>****Cost per </a:t>
            </a:r>
            <a:r>
              <a:rPr lang="en-US" sz="1000" i="1" dirty="0" smtClean="0">
                <a:latin typeface="Adobe Devanagari" panose="02040503050201020203" pitchFamily="18" charset="0"/>
              </a:rPr>
              <a:t>patient </a:t>
            </a:r>
            <a:r>
              <a:rPr lang="en-US" sz="1000" i="1" dirty="0">
                <a:latin typeface="Adobe Devanagari" panose="02040503050201020203" pitchFamily="18" charset="0"/>
              </a:rPr>
              <a:t>served based on clinical site intervention costs only and patients served during the annual fiscal period (n=229)</a:t>
            </a:r>
            <a:endParaRPr lang="en-US" sz="1000" dirty="0"/>
          </a:p>
          <a:p>
            <a:pPr>
              <a:tabLst>
                <a:tab pos="1112996" algn="l"/>
              </a:tabLst>
            </a:pPr>
            <a:r>
              <a:rPr lang="en-US" sz="1000" i="1" baseline="30000" dirty="0">
                <a:latin typeface="Adobe Devanagari" panose="02040503050201020203" pitchFamily="18" charset="0"/>
              </a:rPr>
              <a:t>‡‡‡‡</a:t>
            </a:r>
            <a:r>
              <a:rPr lang="en-US" sz="1000" i="1" dirty="0">
                <a:latin typeface="Adobe Devanagari" panose="02040503050201020203" pitchFamily="18" charset="0"/>
              </a:rPr>
              <a:t> Calculated as (Total hours spent per activity per week *average hourly rates for navigator *52 weeks)/229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28" y="66536"/>
            <a:ext cx="1774090" cy="79864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82276"/>
              </p:ext>
            </p:extLst>
          </p:nvPr>
        </p:nvGraphicFramePr>
        <p:xfrm>
          <a:off x="175944" y="0"/>
          <a:ext cx="6224856" cy="5007009"/>
        </p:xfrm>
        <a:graphic>
          <a:graphicData uri="http://schemas.openxmlformats.org/drawingml/2006/table">
            <a:tbl>
              <a:tblPr firstRow="1" bandRow="1"/>
              <a:tblGrid>
                <a:gridCol w="4634060">
                  <a:extLst>
                    <a:ext uri="{9D8B030D-6E8A-4147-A177-3AD203B41FA5}">
                      <a16:colId xmlns:a16="http://schemas.microsoft.com/office/drawing/2014/main" val="3732648099"/>
                    </a:ext>
                  </a:extLst>
                </a:gridCol>
                <a:gridCol w="1590796">
                  <a:extLst>
                    <a:ext uri="{9D8B030D-6E8A-4147-A177-3AD203B41FA5}">
                      <a16:colId xmlns:a16="http://schemas.microsoft.com/office/drawing/2014/main" val="1181611190"/>
                    </a:ext>
                  </a:extLst>
                </a:gridCol>
              </a:tblGrid>
              <a:tr h="278849">
                <a:tc gridSpan="2">
                  <a:txBody>
                    <a:bodyPr/>
                    <a:lstStyle>
                      <a:lvl1pPr marL="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 per activity per</a:t>
                      </a:r>
                      <a:r>
                        <a:rPr lang="en-US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patient (annualized)</a:t>
                      </a:r>
                      <a:r>
                        <a:rPr lang="en-US" sz="1600" i="1" baseline="30000" dirty="0" smtClean="0">
                          <a:latin typeface="Adobe Devanagari" panose="02040503050201020203" pitchFamily="18" charset="0"/>
                        </a:rPr>
                        <a:t> ‡‡‡‡</a:t>
                      </a:r>
                      <a:endPara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146" marR="0" lvl="1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93500"/>
                  </a:ext>
                </a:extLst>
              </a:tr>
              <a:tr h="1134386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Patient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Management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Identify a participant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Tracking patient over time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Monitoring  caseloads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$388.01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$149.13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$126.77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$112.11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8881"/>
                  </a:ext>
                </a:extLst>
              </a:tr>
              <a:tr h="1115397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Direct Patient Contact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Social Needs Assessments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Intake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Follow-up on regarding referrals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Missed  appointment follow-up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$251.80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$101.63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$83.82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$20.26 </a:t>
                      </a:r>
                    </a:p>
                    <a:p>
                      <a:pPr lvl="1"/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$20.26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1585"/>
                  </a:ext>
                </a:extLst>
              </a:tr>
              <a:tr h="336943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Patient Education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2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$22.70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207496"/>
                  </a:ext>
                </a:extLst>
              </a:tr>
              <a:tr h="697123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Navigating without patient contact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Communication with health care team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Attempted follow-up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$47.15 </a:t>
                      </a:r>
                    </a:p>
                    <a:p>
                      <a:pPr lvl="1"/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$27.94 </a:t>
                      </a:r>
                    </a:p>
                    <a:p>
                      <a:pPr lvl="1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$19.21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045996"/>
                  </a:ext>
                </a:extLst>
              </a:tr>
              <a:tr h="906260"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activities</a:t>
                      </a:r>
                      <a:r>
                        <a:rPr lang="en-US" sz="1600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457200"/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</a:p>
                    <a:p>
                      <a:pPr marL="457200"/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Meetings</a:t>
                      </a:r>
                    </a:p>
                    <a:p>
                      <a:pPr marL="457200"/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 Completion</a:t>
                      </a:r>
                      <a:endParaRPr lang="en-US" sz="16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08240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81647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22471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632959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04119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449438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85767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265917" algn="l" defTabSz="408240" rtl="0" eaLnBrk="1" latinLnBrk="0" hangingPunct="1">
                        <a:defRPr sz="1613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$60.07 </a:t>
                      </a:r>
                    </a:p>
                    <a:p>
                      <a:pPr lvl="1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$9.78 </a:t>
                      </a:r>
                    </a:p>
                    <a:p>
                      <a:pPr lvl="1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$49.59 </a:t>
                      </a:r>
                    </a:p>
                    <a:p>
                      <a:pPr lvl="1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$2.79 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6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85EA-05D5-57C8-15FC-BCD551FA8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DE973-D210-2D96-ED97-5FF6BF574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172" y="966975"/>
            <a:ext cx="862611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Navigation is an evidence-based care delivery model that has been shown to improve timely, quality treatment and reduce disparities in outcomes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barrier to replication and implementation of evidence based patient navigation is the lack of cost data to guide health systems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aims to address this evidence gap by conducting a cost analysis of a multi-site implementation trial of breast cancer navigation</a:t>
            </a:r>
          </a:p>
          <a:p>
            <a:endParaRPr lang="en-US" dirty="0"/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59EDC41E-CC38-5141-BAEE-AAFD9AC4AA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7786597" y="93064"/>
            <a:ext cx="1235186" cy="472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2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763"/>
            <a:ext cx="8936059" cy="339447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by navigator type (nurse vs professional patient navigator)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time spent or types of tasks by navigator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721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-Patient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tasks are a core function followed by Direct Patient Contact</a:t>
            </a:r>
          </a:p>
          <a:p>
            <a:pPr marL="685721" lvl="2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costs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344,037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program with non-clinical patient navigators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$1,638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average cost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served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301" y="70764"/>
            <a:ext cx="17740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96" y="808962"/>
            <a:ext cx="8848240" cy="3452938"/>
          </a:xfrm>
        </p:spPr>
        <p:txBody>
          <a:bodyPr>
            <a:normAutofit fontScale="25000" lnSpcReduction="20000"/>
          </a:bodyPr>
          <a:lstStyle/>
          <a:p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societal 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 to activities may be underreported 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variation in site operations 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nurse navigators may have other priority patient tasks and affect time devoted to TRIP activities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in Administrative core </a:t>
            </a:r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</a:t>
            </a:r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reporting systems &amp; </a:t>
            </a:r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  <a:r>
              <a:rPr lang="en-US" sz="8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track expenditure </a:t>
            </a:r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591120" lvl="1" indent="0">
              <a:buNone/>
            </a:pP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address cost per outcome</a:t>
            </a:r>
          </a:p>
          <a:p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COVID-19 on navigator and patient interaction</a:t>
            </a:r>
            <a:endParaRPr lang="en-US" sz="8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013" y="47716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00" y="802178"/>
            <a:ext cx="8885427" cy="3721661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Engage community partners in developing &amp; gathering cost and activity data </a:t>
            </a: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are needed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up, train and build systems that work across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time for clinical leadership and staff </a:t>
            </a:r>
          </a:p>
          <a:p>
            <a:pPr marL="18288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including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tasks for navigators and supervisors for budget and planning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purposes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time to identify &amp; follow up with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referrals and address social needs</a:t>
            </a:r>
          </a:p>
          <a:p>
            <a:pPr marL="18288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55" y="70764"/>
            <a:ext cx="1774090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386" y="14383"/>
            <a:ext cx="1722614" cy="775472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07388" y="960016"/>
            <a:ext cx="8674220" cy="246590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/>
          <a:lstStyle>
            <a:lvl1pPr marL="342860" indent="-342860" algn="l" defTabSz="914293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6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Clr>
                <a:srgbClr val="00C0F3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Clr>
                <a:srgbClr val="00C0F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65000"/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0" marR="0" lvl="0" indent="-34286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TRIP BU/BMC team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Debi Amburgey, Maha Ashraf, Sharon Bak, Tracy Battaglia, Nicole Casanova, Howard Cabral, Clara Chen, Erika Christenson, Madyson Fitzgerald, Christine Lloyd-Travaglini, Charlotte Robbins, Victoria Xiao</a:t>
            </a:r>
          </a:p>
          <a:p>
            <a:pPr marL="342860" marR="0" lvl="0" indent="-34286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 smtClean="0">
                <a:solidFill>
                  <a:srgbClr val="000000"/>
                </a:solidFill>
              </a:rPr>
              <a:t>Administrative core: </a:t>
            </a:r>
            <a:r>
              <a:rPr lang="en-US" sz="22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Karen Freund, Jennifer Haas, Stephenie Lemon</a:t>
            </a:r>
          </a:p>
          <a:p>
            <a:pPr marL="342860" marR="0" lvl="0" indent="-34286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Clinical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Advisory Panel: 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Cheryl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</a:rPr>
              <a:t>Clark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</a:rPr>
              <a:t>, Rachel Freedman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  <a:p>
            <a:pPr marL="457146" marR="0" lvl="1" indent="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F3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07388" y="3492712"/>
            <a:ext cx="8745782" cy="657870"/>
          </a:xfrm>
          <a:prstGeom prst="rect">
            <a:avLst/>
          </a:prstGeom>
          <a:ln w="12700">
            <a:solidFill>
              <a:sysClr val="windowText" lastClr="000000"/>
            </a:solidFill>
          </a:ln>
        </p:spPr>
        <p:txBody>
          <a:bodyPr/>
          <a:lstStyle>
            <a:lvl1pPr marL="342860" indent="-342860" algn="l" defTabSz="914293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sz="2600" kern="1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Clr>
                <a:srgbClr val="00C0F3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Clr>
                <a:srgbClr val="00C0F3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–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65000"/>
              <a:buFont typeface="Arial" pitchFamily="34" charset="0"/>
              <a:buChar char="»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60" marR="0" lvl="0" indent="-34286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Navigators, Supervisors, Program Coordinators,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Clinical Champions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the clinical sites who helped design and collect the data</a:t>
            </a:r>
          </a:p>
          <a:p>
            <a:pPr marL="457146" marR="0" lvl="1" indent="0" algn="l" defTabSz="9142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C0F3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5658" y="1634064"/>
            <a:ext cx="7772400" cy="770465"/>
          </a:xfrm>
          <a:prstGeom prst="rect">
            <a:avLst/>
          </a:prstGeom>
        </p:spPr>
        <p:txBody>
          <a:bodyPr/>
          <a:lstStyle>
            <a:lvl1pPr algn="l" defTabSz="40824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68A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THANK YOU!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640" y="2442817"/>
            <a:ext cx="7772400" cy="6392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160020" algn="l" defTabSz="408240" rtl="0" eaLnBrk="1" latinLnBrk="0" hangingPunct="1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51140" indent="-160020" algn="l" defTabSz="408240" rtl="0" eaLnBrk="1" latinLnBrk="0" hangingPunct="1">
              <a:spcBef>
                <a:spcPct val="20000"/>
              </a:spcBef>
              <a:buSzPct val="85000"/>
              <a:buFont typeface="Arial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59379" indent="-160020" algn="l" defTabSz="408240" rtl="0" eaLnBrk="1" latinLnBrk="0" hangingPunct="1">
              <a:spcBef>
                <a:spcPct val="20000"/>
              </a:spcBef>
              <a:buFont typeface=".AppleSystemUIFont" charset="-120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56761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7585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5318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Serena Rajabiun, PhD Assistant Professor</a:t>
            </a: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University of Massachusetts, Lowell</a:t>
            </a:r>
          </a:p>
          <a:p>
            <a:pPr>
              <a:buClr>
                <a:schemeClr val="bg1"/>
              </a:buClr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Narrow" charset="0"/>
                <a:cs typeface="Times New Roman" panose="02020603050405020304" pitchFamily="18" charset="0"/>
              </a:rPr>
              <a:t>Serena_rajabiun@uml.edu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Arial Narrow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08569" y="3314298"/>
            <a:ext cx="7543804" cy="431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C1A3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3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63" y="918134"/>
            <a:ext cx="9135852" cy="4219004"/>
          </a:xfrm>
          <a:prstGeom prst="rect">
            <a:avLst/>
          </a:prstGeom>
        </p:spPr>
      </p:pic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59EDC41E-CC38-5141-BAEE-AAFD9AC4AA7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7786597" y="93064"/>
            <a:ext cx="1235186" cy="472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4D7E72-743C-5841-BEDA-C69B2183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8" y="60316"/>
            <a:ext cx="7867189" cy="99171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TRIP is a City-Wide Collaboration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54" y="1263692"/>
            <a:ext cx="7895237" cy="989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-2153" t="5024" r="45558" b="-4747"/>
          <a:stretch/>
        </p:blipFill>
        <p:spPr>
          <a:xfrm>
            <a:off x="125328" y="2705935"/>
            <a:ext cx="4721293" cy="1596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37909" r="64128"/>
          <a:stretch/>
        </p:blipFill>
        <p:spPr>
          <a:xfrm>
            <a:off x="286888" y="4584481"/>
            <a:ext cx="2321693" cy="518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108" y="3298081"/>
            <a:ext cx="2061611" cy="624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8399" y="3286777"/>
            <a:ext cx="1783385" cy="519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3320" y="2736310"/>
            <a:ext cx="1267982" cy="606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2148" y="2644888"/>
            <a:ext cx="2280542" cy="6932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49912" y="3874396"/>
            <a:ext cx="1742334" cy="301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1922" y="3874396"/>
            <a:ext cx="1267982" cy="2371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33548" y="2449408"/>
            <a:ext cx="1531830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5" b="1" dirty="0">
                <a:solidFill>
                  <a:schemeClr val="accent6">
                    <a:lumMod val="50000"/>
                  </a:schemeClr>
                </a:solidFill>
              </a:rPr>
              <a:t>6 Clinical Sites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277" y="931342"/>
            <a:ext cx="2932341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5" b="1" dirty="0">
                <a:solidFill>
                  <a:schemeClr val="accent4">
                    <a:lumMod val="50000"/>
                  </a:schemeClr>
                </a:solidFill>
              </a:rPr>
              <a:t>Research Leads from 4 </a:t>
            </a:r>
            <a:r>
              <a:rPr lang="en-US" sz="1795" b="1" dirty="0" smtClean="0">
                <a:solidFill>
                  <a:schemeClr val="accent4">
                    <a:lumMod val="50000"/>
                  </a:schemeClr>
                </a:solidFill>
              </a:rPr>
              <a:t>CTSIs</a:t>
            </a:r>
            <a:r>
              <a:rPr lang="en-US" sz="1795" b="1" dirty="0" smtClean="0"/>
              <a:t>:</a:t>
            </a:r>
            <a:endParaRPr lang="en-US" sz="1795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7608" y="2449404"/>
            <a:ext cx="3113929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5" b="1" dirty="0">
                <a:solidFill>
                  <a:schemeClr val="accent4">
                    <a:lumMod val="50000"/>
                  </a:schemeClr>
                </a:solidFill>
              </a:rPr>
              <a:t>Driven by Community Partners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609" y="4287973"/>
            <a:ext cx="857927" cy="368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5" b="1" dirty="0"/>
              <a:t>Funder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50333" y="4607535"/>
            <a:ext cx="5679758" cy="5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46" b="1" dirty="0"/>
              <a:t>Collaborative Innovation Award</a:t>
            </a:r>
            <a:br>
              <a:rPr lang="en-US" sz="1346" b="1" dirty="0"/>
            </a:br>
            <a:r>
              <a:rPr lang="en-US" sz="1346" b="1" dirty="0"/>
              <a:t>Breast Cancer Disparities </a:t>
            </a:r>
            <a:r>
              <a:rPr lang="en-US" sz="785" b="1" dirty="0">
                <a:latin typeface="Arial" panose="020B0604020202020204" pitchFamily="34" charset="0"/>
              </a:rPr>
              <a:t>(</a:t>
            </a:r>
            <a:r>
              <a:rPr lang="en-US" sz="785" b="1" dirty="0">
                <a:solidFill>
                  <a:prstClr val="black"/>
                </a:solidFill>
                <a:latin typeface="Arial" panose="020B0604020202020204" pitchFamily="34" charset="0"/>
              </a:rPr>
              <a:t>U01TR002070)</a:t>
            </a:r>
            <a:endParaRPr lang="en-US" sz="1346" dirty="0"/>
          </a:p>
        </p:txBody>
      </p:sp>
      <p:sp>
        <p:nvSpPr>
          <p:cNvPr id="12" name="TextBox 11"/>
          <p:cNvSpPr txBox="1"/>
          <p:nvPr/>
        </p:nvSpPr>
        <p:spPr>
          <a:xfrm>
            <a:off x="3388240" y="924547"/>
            <a:ext cx="3519590" cy="2987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Open Sans"/>
                <a:cs typeface="Open Sans"/>
              </a:rPr>
              <a:t>Administrative Core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878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08" y="136406"/>
            <a:ext cx="7689465" cy="99417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 system level evidence-based coordination 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care </a:t>
            </a:r>
            <a:r>
              <a:rPr lang="en-US" sz="31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reduce delays in care for women</a:t>
            </a:r>
            <a:r>
              <a:rPr 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3200" dirty="0">
                <a:solidFill>
                  <a:schemeClr val="bg1"/>
                </a:solidFill>
              </a:rPr>
              <a:t>care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21" y="1371734"/>
            <a:ext cx="7886700" cy="13935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dirty="0">
                <a:solidFill>
                  <a:schemeClr val="bg1"/>
                </a:solidFill>
              </a:rPr>
              <a:t>“Can we </a:t>
            </a:r>
            <a:r>
              <a:rPr lang="en-US" sz="2700" u="sng" dirty="0">
                <a:solidFill>
                  <a:schemeClr val="bg1"/>
                </a:solidFill>
              </a:rPr>
              <a:t>systematically implement </a:t>
            </a:r>
            <a:r>
              <a:rPr lang="en-US" sz="2700" dirty="0">
                <a:solidFill>
                  <a:schemeClr val="bg1"/>
                </a:solidFill>
              </a:rPr>
              <a:t> evidence-based  coordination of care </a:t>
            </a:r>
            <a:r>
              <a:rPr lang="en-US" sz="2700" u="sng" dirty="0">
                <a:solidFill>
                  <a:schemeClr val="bg1"/>
                </a:solidFill>
              </a:rPr>
              <a:t>across the city of Boston </a:t>
            </a:r>
            <a:r>
              <a:rPr lang="en-US" sz="2700" dirty="0">
                <a:solidFill>
                  <a:schemeClr val="bg1"/>
                </a:solidFill>
              </a:rPr>
              <a:t>to reduce delays for the most vulnerable women?”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563A-11F8-43A6-83B7-796F7E364536}" type="slidenum">
              <a:rPr lang="en-US" smtClean="0"/>
              <a:t>4</a:t>
            </a:fld>
            <a:endParaRPr lang="en-US" dirty="0"/>
          </a:p>
        </p:txBody>
      </p:sp>
      <p:pic>
        <p:nvPicPr>
          <p:cNvPr id="15" name="Picture 14" descr="C:\Users\COWINKLE\Desktop\TRIP Logo_220X277.png">
            <a:extLst>
              <a:ext uri="{FF2B5EF4-FFF2-40B4-BE49-F238E27FC236}">
                <a16:creationId xmlns:a16="http://schemas.microsoft.com/office/drawing/2014/main" id="{59EDC41E-CC38-5141-BAEE-AAFD9AC4AA7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7794569" y="86916"/>
            <a:ext cx="1238250" cy="473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92040" y="1585655"/>
            <a:ext cx="7002529" cy="2723293"/>
            <a:chOff x="687927" y="2309931"/>
            <a:chExt cx="10127169" cy="3938469"/>
          </a:xfrm>
        </p:grpSpPr>
        <p:sp>
          <p:nvSpPr>
            <p:cNvPr id="16" name="Freeform 15"/>
            <p:cNvSpPr/>
            <p:nvPr/>
          </p:nvSpPr>
          <p:spPr>
            <a:xfrm>
              <a:off x="7505564" y="2598738"/>
              <a:ext cx="3309532" cy="3649662"/>
            </a:xfrm>
            <a:custGeom>
              <a:avLst/>
              <a:gdLst>
                <a:gd name="connsiteX0" fmla="*/ 0 w 3309532"/>
                <a:gd name="connsiteY0" fmla="*/ 330953 h 3649662"/>
                <a:gd name="connsiteX1" fmla="*/ 330953 w 3309532"/>
                <a:gd name="connsiteY1" fmla="*/ 0 h 3649662"/>
                <a:gd name="connsiteX2" fmla="*/ 2978579 w 3309532"/>
                <a:gd name="connsiteY2" fmla="*/ 0 h 3649662"/>
                <a:gd name="connsiteX3" fmla="*/ 3309532 w 3309532"/>
                <a:gd name="connsiteY3" fmla="*/ 330953 h 3649662"/>
                <a:gd name="connsiteX4" fmla="*/ 3309532 w 3309532"/>
                <a:gd name="connsiteY4" fmla="*/ 3318709 h 3649662"/>
                <a:gd name="connsiteX5" fmla="*/ 2978579 w 3309532"/>
                <a:gd name="connsiteY5" fmla="*/ 3649662 h 3649662"/>
                <a:gd name="connsiteX6" fmla="*/ 330953 w 3309532"/>
                <a:gd name="connsiteY6" fmla="*/ 3649662 h 3649662"/>
                <a:gd name="connsiteX7" fmla="*/ 0 w 3309532"/>
                <a:gd name="connsiteY7" fmla="*/ 3318709 h 3649662"/>
                <a:gd name="connsiteX8" fmla="*/ 0 w 3309532"/>
                <a:gd name="connsiteY8" fmla="*/ 330953 h 36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532" h="3649662">
                  <a:moveTo>
                    <a:pt x="0" y="330953"/>
                  </a:moveTo>
                  <a:cubicBezTo>
                    <a:pt x="0" y="148173"/>
                    <a:pt x="148173" y="0"/>
                    <a:pt x="330953" y="0"/>
                  </a:cubicBezTo>
                  <a:lnTo>
                    <a:pt x="2978579" y="0"/>
                  </a:lnTo>
                  <a:cubicBezTo>
                    <a:pt x="3161359" y="0"/>
                    <a:pt x="3309532" y="148173"/>
                    <a:pt x="3309532" y="330953"/>
                  </a:cubicBezTo>
                  <a:lnTo>
                    <a:pt x="3309532" y="3318709"/>
                  </a:lnTo>
                  <a:cubicBezTo>
                    <a:pt x="3309532" y="3501489"/>
                    <a:pt x="3161359" y="3649662"/>
                    <a:pt x="2978579" y="3649662"/>
                  </a:cubicBezTo>
                  <a:lnTo>
                    <a:pt x="330953" y="3649662"/>
                  </a:lnTo>
                  <a:cubicBezTo>
                    <a:pt x="148173" y="3649662"/>
                    <a:pt x="0" y="3501489"/>
                    <a:pt x="0" y="3318709"/>
                  </a:cubicBezTo>
                  <a:lnTo>
                    <a:pt x="0" y="33095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196244" rIns="101346" bIns="648797" numCol="1" spcCol="1270" anchor="t" anchorCtr="1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4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25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Social needs assessment and referral</a:t>
              </a:r>
            </a:p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25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(Individual </a:t>
              </a:r>
              <a:r>
                <a:rPr lang="en-US" sz="1425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Patient)</a:t>
              </a:r>
              <a:endParaRPr lang="en-US" sz="14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1369" y="2531978"/>
              <a:ext cx="2397922" cy="2182963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sp>
          <p:nvSpPr>
            <p:cNvPr id="20" name="Freeform 19"/>
            <p:cNvSpPr/>
            <p:nvPr/>
          </p:nvSpPr>
          <p:spPr>
            <a:xfrm>
              <a:off x="4096746" y="2598738"/>
              <a:ext cx="3309532" cy="3649662"/>
            </a:xfrm>
            <a:custGeom>
              <a:avLst/>
              <a:gdLst>
                <a:gd name="connsiteX0" fmla="*/ 0 w 3309532"/>
                <a:gd name="connsiteY0" fmla="*/ 330953 h 3649662"/>
                <a:gd name="connsiteX1" fmla="*/ 330953 w 3309532"/>
                <a:gd name="connsiteY1" fmla="*/ 0 h 3649662"/>
                <a:gd name="connsiteX2" fmla="*/ 2978579 w 3309532"/>
                <a:gd name="connsiteY2" fmla="*/ 0 h 3649662"/>
                <a:gd name="connsiteX3" fmla="*/ 3309532 w 3309532"/>
                <a:gd name="connsiteY3" fmla="*/ 330953 h 3649662"/>
                <a:gd name="connsiteX4" fmla="*/ 3309532 w 3309532"/>
                <a:gd name="connsiteY4" fmla="*/ 3318709 h 3649662"/>
                <a:gd name="connsiteX5" fmla="*/ 2978579 w 3309532"/>
                <a:gd name="connsiteY5" fmla="*/ 3649662 h 3649662"/>
                <a:gd name="connsiteX6" fmla="*/ 330953 w 3309532"/>
                <a:gd name="connsiteY6" fmla="*/ 3649662 h 3649662"/>
                <a:gd name="connsiteX7" fmla="*/ 0 w 3309532"/>
                <a:gd name="connsiteY7" fmla="*/ 3318709 h 3649662"/>
                <a:gd name="connsiteX8" fmla="*/ 0 w 3309532"/>
                <a:gd name="connsiteY8" fmla="*/ 330953 h 36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532" h="3649662">
                  <a:moveTo>
                    <a:pt x="0" y="330953"/>
                  </a:moveTo>
                  <a:cubicBezTo>
                    <a:pt x="0" y="148173"/>
                    <a:pt x="148173" y="0"/>
                    <a:pt x="330953" y="0"/>
                  </a:cubicBezTo>
                  <a:lnTo>
                    <a:pt x="2978579" y="0"/>
                  </a:lnTo>
                  <a:cubicBezTo>
                    <a:pt x="3161359" y="0"/>
                    <a:pt x="3309532" y="148173"/>
                    <a:pt x="3309532" y="330953"/>
                  </a:cubicBezTo>
                  <a:lnTo>
                    <a:pt x="3309532" y="3318709"/>
                  </a:lnTo>
                  <a:cubicBezTo>
                    <a:pt x="3309532" y="3501489"/>
                    <a:pt x="3161359" y="3649662"/>
                    <a:pt x="2978579" y="3649662"/>
                  </a:cubicBezTo>
                  <a:lnTo>
                    <a:pt x="330953" y="3649662"/>
                  </a:lnTo>
                  <a:cubicBezTo>
                    <a:pt x="148173" y="3649662"/>
                    <a:pt x="0" y="3501489"/>
                    <a:pt x="0" y="3318709"/>
                  </a:cubicBezTo>
                  <a:lnTo>
                    <a:pt x="0" y="33095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196244" rIns="101346" bIns="648797" numCol="1" spcCol="1270" anchor="t" anchorCtr="1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4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25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Shared registry</a:t>
              </a:r>
            </a:p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25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(Health System)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35" t="33729" r="37322" b="45348"/>
            <a:stretch/>
          </p:blipFill>
          <p:spPr>
            <a:xfrm>
              <a:off x="4501167" y="2865995"/>
              <a:ext cx="2493906" cy="1808012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sp>
          <p:nvSpPr>
            <p:cNvPr id="22" name="Freeform 21"/>
            <p:cNvSpPr/>
            <p:nvPr/>
          </p:nvSpPr>
          <p:spPr>
            <a:xfrm>
              <a:off x="687927" y="2598738"/>
              <a:ext cx="3309532" cy="3649662"/>
            </a:xfrm>
            <a:custGeom>
              <a:avLst/>
              <a:gdLst>
                <a:gd name="connsiteX0" fmla="*/ 0 w 3309532"/>
                <a:gd name="connsiteY0" fmla="*/ 330953 h 3649662"/>
                <a:gd name="connsiteX1" fmla="*/ 330953 w 3309532"/>
                <a:gd name="connsiteY1" fmla="*/ 0 h 3649662"/>
                <a:gd name="connsiteX2" fmla="*/ 2978579 w 3309532"/>
                <a:gd name="connsiteY2" fmla="*/ 0 h 3649662"/>
                <a:gd name="connsiteX3" fmla="*/ 3309532 w 3309532"/>
                <a:gd name="connsiteY3" fmla="*/ 330953 h 3649662"/>
                <a:gd name="connsiteX4" fmla="*/ 3309532 w 3309532"/>
                <a:gd name="connsiteY4" fmla="*/ 3318709 h 3649662"/>
                <a:gd name="connsiteX5" fmla="*/ 2978579 w 3309532"/>
                <a:gd name="connsiteY5" fmla="*/ 3649662 h 3649662"/>
                <a:gd name="connsiteX6" fmla="*/ 330953 w 3309532"/>
                <a:gd name="connsiteY6" fmla="*/ 3649662 h 3649662"/>
                <a:gd name="connsiteX7" fmla="*/ 0 w 3309532"/>
                <a:gd name="connsiteY7" fmla="*/ 3318709 h 3649662"/>
                <a:gd name="connsiteX8" fmla="*/ 0 w 3309532"/>
                <a:gd name="connsiteY8" fmla="*/ 330953 h 364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9532" h="3649662">
                  <a:moveTo>
                    <a:pt x="0" y="330953"/>
                  </a:moveTo>
                  <a:cubicBezTo>
                    <a:pt x="0" y="148173"/>
                    <a:pt x="148173" y="0"/>
                    <a:pt x="330953" y="0"/>
                  </a:cubicBezTo>
                  <a:lnTo>
                    <a:pt x="2978579" y="0"/>
                  </a:lnTo>
                  <a:cubicBezTo>
                    <a:pt x="3161359" y="0"/>
                    <a:pt x="3309532" y="148173"/>
                    <a:pt x="3309532" y="330953"/>
                  </a:cubicBezTo>
                  <a:lnTo>
                    <a:pt x="3309532" y="3318709"/>
                  </a:lnTo>
                  <a:cubicBezTo>
                    <a:pt x="3309532" y="3501489"/>
                    <a:pt x="3161359" y="3649662"/>
                    <a:pt x="2978579" y="3649662"/>
                  </a:cubicBezTo>
                  <a:lnTo>
                    <a:pt x="330953" y="3649662"/>
                  </a:lnTo>
                  <a:cubicBezTo>
                    <a:pt x="148173" y="3649662"/>
                    <a:pt x="0" y="3501489"/>
                    <a:pt x="0" y="3318709"/>
                  </a:cubicBezTo>
                  <a:lnTo>
                    <a:pt x="0" y="33095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346" tIns="1196244" rIns="101346" bIns="648797" numCol="1" spcCol="1270" anchor="t" anchorCtr="1">
              <a:noAutofit/>
            </a:bodyPr>
            <a:lstStyle/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4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25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Patient navigation network</a:t>
              </a:r>
            </a:p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425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(Provider/Care Teams)</a:t>
              </a:r>
              <a:endParaRPr lang="en-US" sz="11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  <a:p>
              <a:pPr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425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94"/>
            <a:stretch/>
          </p:blipFill>
          <p:spPr>
            <a:xfrm>
              <a:off x="1273488" y="2309931"/>
              <a:ext cx="2177329" cy="2405010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</p:pic>
        <p:sp>
          <p:nvSpPr>
            <p:cNvPr id="24" name="Left-Right Arrow 23"/>
            <p:cNvSpPr/>
            <p:nvPr/>
          </p:nvSpPr>
          <p:spPr>
            <a:xfrm>
              <a:off x="1038380" y="5700951"/>
              <a:ext cx="9320910" cy="547449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7408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11-step navigation protocol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453426"/>
              </p:ext>
            </p:extLst>
          </p:nvPr>
        </p:nvGraphicFramePr>
        <p:xfrm>
          <a:off x="0" y="969963"/>
          <a:ext cx="8626475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185" y="49032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14" y="323850"/>
            <a:ext cx="7071638" cy="450996"/>
          </a:xfrm>
        </p:spPr>
        <p:txBody>
          <a:bodyPr>
            <a:no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1 Hybrid Effectiveness-Implementation Trial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Randomized Stepped Wedge Study Design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692522"/>
              </p:ext>
            </p:extLst>
          </p:nvPr>
        </p:nvGraphicFramePr>
        <p:xfrm>
          <a:off x="1159805" y="1008763"/>
          <a:ext cx="6863060" cy="3006644"/>
        </p:xfrm>
        <a:graphic>
          <a:graphicData uri="http://schemas.openxmlformats.org/drawingml/2006/table">
            <a:tbl>
              <a:tblPr firstRow="1" firstCol="1" bandRow="1"/>
              <a:tblGrid>
                <a:gridCol w="381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2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2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2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43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251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28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8771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en-US" sz="12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Pre-TRIP</a:t>
                      </a:r>
                      <a:endParaRPr lang="en-US" sz="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Y1</a:t>
                      </a:r>
                      <a:endParaRPr lang="en-US" sz="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Y2</a:t>
                      </a:r>
                      <a:endParaRPr lang="en-US" sz="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Y3</a:t>
                      </a:r>
                      <a:endParaRPr lang="en-US" sz="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Y4</a:t>
                      </a:r>
                      <a:endParaRPr lang="en-US" sz="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Y5</a:t>
                      </a:r>
                      <a:endParaRPr lang="en-US" sz="800" b="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Brigham and Women’s Faulkner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Israel Deaconess Medical Center</a:t>
                      </a:r>
                      <a:endParaRPr lang="en-US" sz="700" b="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Tufts Medical Center</a:t>
                      </a:r>
                      <a:endParaRPr lang="en-US" sz="700" b="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Boston Medical Center</a:t>
                      </a:r>
                      <a:endParaRPr lang="en-US" sz="700" b="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Mass. General Hospital</a:t>
                      </a:r>
                      <a:endParaRPr lang="en-US" sz="700" b="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D5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 Light" panose="020F03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Dana-Farber Cancer Institute</a:t>
                      </a:r>
                      <a:endParaRPr lang="en-US" sz="700" b="0" dirty="0">
                        <a:solidFill>
                          <a:schemeClr val="bg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460" marR="494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8" name="Picture 17" descr="C:\Users\COWINKLE\Desktop\TRIP Logo_220X277.png">
            <a:extLst>
              <a:ext uri="{FF2B5EF4-FFF2-40B4-BE49-F238E27FC236}">
                <a16:creationId xmlns:a16="http://schemas.microsoft.com/office/drawing/2014/main" id="{59EDC41E-CC38-5141-BAEE-AAFD9AC4AA7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7794569" y="86916"/>
            <a:ext cx="1238250" cy="473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979301" y="4820335"/>
            <a:ext cx="54343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Corbel" panose="020B0503020204020204" pitchFamily="34" charset="0"/>
              </a:rPr>
              <a:t>ID by Line Icons Pro from NounProject.com</a:t>
            </a:r>
          </a:p>
          <a:p>
            <a:r>
              <a:rPr lang="en-US" sz="750" dirty="0">
                <a:latin typeface="Corbel" panose="020B0503020204020204" pitchFamily="34" charset="0"/>
              </a:rPr>
              <a:t>Dream by Adrien Coquet from NounProject.com</a:t>
            </a:r>
          </a:p>
        </p:txBody>
      </p:sp>
    </p:spTree>
    <p:extLst>
      <p:ext uri="{BB962C8B-B14F-4D97-AF65-F5344CB8AC3E}">
        <p14:creationId xmlns:p14="http://schemas.microsoft.com/office/powerpoint/2010/main" val="41667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AB1C4-6247-4545-9E1B-5B2CC5AF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4806" y="-73950"/>
            <a:ext cx="7886700" cy="99417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Publications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696ABC-DD2F-CF42-9C54-E120B0A17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60785"/>
            <a:ext cx="6922301" cy="3589311"/>
          </a:xfrm>
        </p:spPr>
        <p:txBody>
          <a:bodyPr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activities for lay patient navigators in breast cancer care: Recommendations from a citywide implementation study (Freund et al., 2019)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Translating research into practice: Protocol for a community-engaged, stepped wedge randomized trial to reduce disparities in breast cancer treatment through a regional patient navigation collaborative (Battaglia et al., 2020)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our walls: the Case for city-wide collaboration to reduce disparities (Haas et al., 2020)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Re: How the coronavirus disease-2019 may improve care: Rethinking cervical cancer prevention (Clark et al., 2021)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workflow process mapping protocol to inform the implementation of patient navigation programs in breast oncology (Casanova et al.,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patient navigation programs for breast cancer patients across the city of Boston (LeClair et al.,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community-engaged methods to develop a study protocol for a cost analysis of a multi-site patient navigation intervention for breast cancer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(Rajabiun et al., 2022)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COWINKLE\Desktop\TRIP Logo_220X277.png">
            <a:extLst>
              <a:ext uri="{FF2B5EF4-FFF2-40B4-BE49-F238E27FC236}">
                <a16:creationId xmlns:a16="http://schemas.microsoft.com/office/drawing/2014/main" id="{6BE4845B-3975-0341-ACE4-6F8706ABD5D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5" b="30980"/>
          <a:stretch/>
        </p:blipFill>
        <p:spPr bwMode="auto">
          <a:xfrm>
            <a:off x="7575395" y="86916"/>
            <a:ext cx="1457424" cy="663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01" y="1456267"/>
            <a:ext cx="1716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20C0-0CBC-CC55-5C82-D691D1E0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for Cost  &amp; Activity Analysis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06B1-9764-AA39-18C0-3FECF0E6E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2" y="872625"/>
            <a:ext cx="8803038" cy="3758097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perspective</a:t>
            </a:r>
          </a:p>
          <a:p>
            <a:pPr lvl="1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Costs that incurred in the organizational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</a:t>
            </a:r>
          </a:p>
          <a:p>
            <a:pPr marL="591120" lvl="1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Micro-costing </a:t>
            </a:r>
          </a:p>
          <a:p>
            <a:pPr lvl="1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estimation method using actual expenditures from the labor and non labor costs of the project</a:t>
            </a:r>
          </a:p>
          <a:p>
            <a:pPr lvl="2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reliable measures of personnel time, supplies, space equipment for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999359" lvl="2" indent="0"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Community-engagement</a:t>
            </a:r>
          </a:p>
          <a:p>
            <a:pPr lvl="1"/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patient navigators, program coordinators on data collection methodology and pilot testing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185" y="38116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48" y="-26800"/>
            <a:ext cx="7886700" cy="99377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collection: 2 sources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588" y="1039088"/>
            <a:ext cx="4584752" cy="3417321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motion survey: </a:t>
            </a: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Navigators &amp; Supervisors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sectional survey captured how navigators &amp; supervisors spend their time vis-à-vis 11 step navigation protocol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10-day working period one year after the intervention start date</a:t>
            </a:r>
          </a:p>
          <a:p>
            <a:endParaRPr lang="en-US" sz="2100" dirty="0"/>
          </a:p>
          <a:p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793673" y="1039089"/>
            <a:ext cx="4066310" cy="3417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>
            <a:lvl1pPr marL="342900" indent="-160020" algn="l" defTabSz="408240" rtl="0" eaLnBrk="1" latinLnBrk="0" hangingPunct="1">
              <a:spcBef>
                <a:spcPct val="20000"/>
              </a:spcBef>
              <a:buClr>
                <a:srgbClr val="0068AA"/>
              </a:buClr>
              <a:buFont typeface="Arial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1pPr>
            <a:lvl2pPr marL="751140" indent="-160020" algn="l" defTabSz="408240" rtl="0" eaLnBrk="1" latinLnBrk="0" hangingPunct="1">
              <a:spcBef>
                <a:spcPct val="20000"/>
              </a:spcBef>
              <a:buSzPct val="85000"/>
              <a:buFont typeface="Arial" charset="0"/>
              <a:buChar char="•"/>
              <a:defRPr sz="1800" b="0" i="0" kern="1200">
                <a:solidFill>
                  <a:schemeClr val="tx1">
                    <a:lumMod val="50000"/>
                  </a:schemeClr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2pPr>
            <a:lvl3pPr marL="1159379" indent="-160020" algn="l" defTabSz="408240" rtl="0" eaLnBrk="1" latinLnBrk="0" hangingPunct="1">
              <a:spcBef>
                <a:spcPct val="20000"/>
              </a:spcBef>
              <a:buFont typeface=".AppleSystemUIFont" charset="-120"/>
              <a:buChar char="–"/>
              <a:defRPr sz="1800" b="0" i="0" kern="1200">
                <a:solidFill>
                  <a:schemeClr val="tx1">
                    <a:lumMod val="50000"/>
                  </a:schemeClr>
                </a:solidFill>
                <a:latin typeface="Arial Narrow" panose="020B0604020202020204" pitchFamily="34" charset="0"/>
                <a:ea typeface="Arial Narrow" panose="020B0604020202020204" pitchFamily="34" charset="0"/>
                <a:cs typeface="Arial Narrow" panose="020B0604020202020204" pitchFamily="34" charset="0"/>
              </a:defRPr>
            </a:lvl3pPr>
            <a:lvl4pPr marL="156761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75859" indent="-342900" algn="l" defTabSz="40824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5318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55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79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037" indent="-204120" algn="l" defTabSz="40824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records sheet for costs: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staff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labor costs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Fixed and variable non labor costs (e.g. technical platform licenses)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were collected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up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Periods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core vs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(navigation)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 year of time motions survey</a:t>
            </a:r>
          </a:p>
          <a:p>
            <a:endParaRPr lang="en-US" sz="2100" dirty="0" smtClean="0"/>
          </a:p>
          <a:p>
            <a:endParaRPr lang="en-US" sz="2100" b="1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79" y="118514"/>
            <a:ext cx="2042337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Belize Hole Light">
      <a:dk1>
        <a:srgbClr val="737572"/>
      </a:dk1>
      <a:lt1>
        <a:sysClr val="window" lastClr="FFFFFF"/>
      </a:lt1>
      <a:dk2>
        <a:srgbClr val="216BA9"/>
      </a:dk2>
      <a:lt2>
        <a:srgbClr val="FFFFFF"/>
      </a:lt2>
      <a:accent1>
        <a:srgbClr val="216BA9"/>
      </a:accent1>
      <a:accent2>
        <a:srgbClr val="7C8185"/>
      </a:accent2>
      <a:accent3>
        <a:srgbClr val="216BA9"/>
      </a:accent3>
      <a:accent4>
        <a:srgbClr val="7C8185"/>
      </a:accent4>
      <a:accent5>
        <a:srgbClr val="216BA9"/>
      </a:accent5>
      <a:accent6>
        <a:srgbClr val="7C8185"/>
      </a:accent6>
      <a:hlink>
        <a:srgbClr val="216BA9"/>
      </a:hlink>
      <a:folHlink>
        <a:srgbClr val="3B73D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2475" b="1" dirty="0">
            <a:solidFill>
              <a:schemeClr val="tx2"/>
            </a:solidFill>
            <a:latin typeface="Open Sans"/>
            <a:cs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A1C010-1959-45BF-8420-A54C1C81AC6D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CDDBC36-227F-4497-B947-D3FA6A3E1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214BE7-DE4A-4D69-9F47-618EA696A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11737</TotalTime>
  <Words>1739</Words>
  <Application>Microsoft Office PowerPoint</Application>
  <PresentationFormat>On-screen Show (16:9)</PresentationFormat>
  <Paragraphs>346</Paragraphs>
  <Slides>24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.AppleSystemUIFont</vt:lpstr>
      <vt:lpstr>Adobe Devanagari</vt:lpstr>
      <vt:lpstr>Arial</vt:lpstr>
      <vt:lpstr>Arial Narrow</vt:lpstr>
      <vt:lpstr>Calibri</vt:lpstr>
      <vt:lpstr>Calibri Light</vt:lpstr>
      <vt:lpstr>Corbel</vt:lpstr>
      <vt:lpstr>Open Sans</vt:lpstr>
      <vt:lpstr>Times New Roman</vt:lpstr>
      <vt:lpstr>Office Theme</vt:lpstr>
      <vt:lpstr>1_Custom Design</vt:lpstr>
      <vt:lpstr>PowerPoint Presentation</vt:lpstr>
      <vt:lpstr>Background</vt:lpstr>
      <vt:lpstr>TRIP is a City-Wide Collaboration</vt:lpstr>
      <vt:lpstr>Multi system level evidence-based coordination of care to reduce delays in care for womenf care</vt:lpstr>
      <vt:lpstr>11-step navigation protocol</vt:lpstr>
      <vt:lpstr>Type 1 Hybrid Effectiveness-Implementation Trial Cluster Randomized Stepped Wedge Study Design</vt:lpstr>
      <vt:lpstr>Publications</vt:lpstr>
      <vt:lpstr>Methodology for Cost  &amp; Activity Analysis</vt:lpstr>
      <vt:lpstr>Data collection: 2 sources</vt:lpstr>
      <vt:lpstr>Data Sources by  Collection Periods</vt:lpstr>
      <vt:lpstr>Analysis</vt:lpstr>
      <vt:lpstr>Navigator time spent on activities N=7</vt:lpstr>
      <vt:lpstr>Navigator time per activity per work week (n=7)</vt:lpstr>
      <vt:lpstr>Supervisor time per activity per work week N=3</vt:lpstr>
      <vt:lpstr>Total costs (Annual) (n=6 sites) </vt:lpstr>
      <vt:lpstr>Administrative Core costs (Annual) (n=6 sites) </vt:lpstr>
      <vt:lpstr>Clinical site intervention costs (Annual) N=6 sites</vt:lpstr>
      <vt:lpstr>Average costs (all sites)</vt:lpstr>
      <vt:lpstr>PowerPoint Presentation</vt:lpstr>
      <vt:lpstr>Sensitivity Analysis</vt:lpstr>
      <vt:lpstr>Limitations</vt:lpstr>
      <vt:lpstr>Implications</vt:lpstr>
      <vt:lpstr>Acknowledgments</vt:lpstr>
      <vt:lpstr>PowerPoint Presentation</vt:lpstr>
    </vt:vector>
  </TitlesOfParts>
  <Company>Louis Twelve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Twelve</dc:creator>
  <cp:lastModifiedBy>FitzGerald, Madyson</cp:lastModifiedBy>
  <cp:revision>316</cp:revision>
  <cp:lastPrinted>2022-12-08T22:23:27Z</cp:lastPrinted>
  <dcterms:created xsi:type="dcterms:W3CDTF">2015-04-02T00:30:29Z</dcterms:created>
  <dcterms:modified xsi:type="dcterms:W3CDTF">2023-01-17T20:54:14Z</dcterms:modified>
</cp:coreProperties>
</file>