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1" r:id="rId4"/>
    <p:sldId id="273" r:id="rId5"/>
    <p:sldId id="263" r:id="rId6"/>
    <p:sldId id="268" r:id="rId7"/>
    <p:sldId id="272" r:id="rId8"/>
    <p:sldId id="275" r:id="rId9"/>
    <p:sldId id="274" r:id="rId10"/>
    <p:sldId id="270" r:id="rId11"/>
    <p:sldId id="264" r:id="rId12"/>
    <p:sldId id="271" r:id="rId13"/>
    <p:sldId id="276" r:id="rId14"/>
    <p:sldId id="267" r:id="rId15"/>
    <p:sldId id="259" r:id="rId16"/>
    <p:sldId id="258"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Clara A" initials="CCA" lastIdx="1" clrIdx="0">
    <p:extLst>
      <p:ext uri="{19B8F6BF-5375-455C-9EA6-DF929625EA0E}">
        <p15:presenceInfo xmlns:p15="http://schemas.microsoft.com/office/powerpoint/2012/main" userId="S-1-5-21-848115496-1524922173-1168901340-221960" providerId="AD"/>
      </p:ext>
    </p:extLst>
  </p:cmAuthor>
  <p:cmAuthor id="2" name="Amy LeClair" initials="AL" lastIdx="3" clrIdx="1">
    <p:extLst>
      <p:ext uri="{19B8F6BF-5375-455C-9EA6-DF929625EA0E}">
        <p15:presenceInfo xmlns:p15="http://schemas.microsoft.com/office/powerpoint/2012/main" userId="65d50a626d988c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75503" autoAdjust="0"/>
  </p:normalViewPr>
  <p:slideViewPr>
    <p:cSldViewPr snapToGrid="0">
      <p:cViewPr varScale="1">
        <p:scale>
          <a:sx n="47" d="100"/>
          <a:sy n="47" d="100"/>
        </p:scale>
        <p:origin x="58"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25T11:32:46.382" idx="1">
    <p:pos x="4844" y="1337"/>
    <p:text>Clara you probably have a much better memory about what the limitations were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4T15:06:39.185" idx="1">
    <p:pos x="10" y="10"/>
    <p:text>I'll come up with a cleaner screenshot for this, Amy.</p:text>
    <p:extLst>
      <p:ext uri="{C676402C-5697-4E1C-873F-D02D1690AC5C}">
        <p15:threadingInfo xmlns:p15="http://schemas.microsoft.com/office/powerpoint/2012/main" timeZoneBias="240"/>
      </p:ext>
    </p:extLst>
  </p:cm>
  <p:cm authorId="2" dt="2020-08-25T11:37:34.551" idx="2">
    <p:pos x="10" y="106"/>
    <p:text>lo, thank you</p:text>
    <p:extLst>
      <p:ext uri="{C676402C-5697-4E1C-873F-D02D1690AC5C}">
        <p15:threadingInfo xmlns:p15="http://schemas.microsoft.com/office/powerpoint/2012/main" timeZoneBias="24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35C64-8E01-418E-AD8D-E1B6EE390E5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17D181-2E61-49F0-87B8-75454ABD0696}">
      <dgm:prSet/>
      <dgm:spPr/>
      <dgm:t>
        <a:bodyPr/>
        <a:lstStyle/>
        <a:p>
          <a:r>
            <a:rPr lang="en-US" dirty="0"/>
            <a:t>Track patients in real-time</a:t>
          </a:r>
        </a:p>
      </dgm:t>
    </dgm:pt>
    <dgm:pt modelId="{270D8015-6E01-4909-A036-8E0B1129D407}" type="parTrans" cxnId="{F9EDF470-FE70-4E46-96EB-020F088B02FD}">
      <dgm:prSet/>
      <dgm:spPr/>
      <dgm:t>
        <a:bodyPr/>
        <a:lstStyle/>
        <a:p>
          <a:endParaRPr lang="en-US"/>
        </a:p>
      </dgm:t>
    </dgm:pt>
    <dgm:pt modelId="{1844EB30-4FAD-485A-A653-AC164173C73F}" type="sibTrans" cxnId="{F9EDF470-FE70-4E46-96EB-020F088B02FD}">
      <dgm:prSet/>
      <dgm:spPr/>
      <dgm:t>
        <a:bodyPr/>
        <a:lstStyle/>
        <a:p>
          <a:endParaRPr lang="en-US"/>
        </a:p>
      </dgm:t>
    </dgm:pt>
    <dgm:pt modelId="{E0C3CE4F-FB31-4B77-BF95-644319010F11}">
      <dgm:prSet/>
      <dgm:spPr/>
      <dgm:t>
        <a:bodyPr/>
        <a:lstStyle/>
        <a:p>
          <a:r>
            <a:rPr lang="en-US" dirty="0"/>
            <a:t>Identify patients most vulnerable for delays</a:t>
          </a:r>
        </a:p>
      </dgm:t>
    </dgm:pt>
    <dgm:pt modelId="{E7F55CFE-5617-4AB0-B3E4-39CE4A84C691}" type="parTrans" cxnId="{2A0EDCD0-FB2D-4514-BB06-CCF1318C6C91}">
      <dgm:prSet/>
      <dgm:spPr/>
      <dgm:t>
        <a:bodyPr/>
        <a:lstStyle/>
        <a:p>
          <a:endParaRPr lang="en-US"/>
        </a:p>
      </dgm:t>
    </dgm:pt>
    <dgm:pt modelId="{AC27050E-4E98-446F-B5BA-68ACCAF8E023}" type="sibTrans" cxnId="{2A0EDCD0-FB2D-4514-BB06-CCF1318C6C91}">
      <dgm:prSet/>
      <dgm:spPr/>
      <dgm:t>
        <a:bodyPr/>
        <a:lstStyle/>
        <a:p>
          <a:endParaRPr lang="en-US"/>
        </a:p>
      </dgm:t>
    </dgm:pt>
    <dgm:pt modelId="{14F3B6EE-4873-4ED2-98DB-EEE5FD499DA9}">
      <dgm:prSet/>
      <dgm:spPr/>
      <dgm:t>
        <a:bodyPr/>
        <a:lstStyle/>
        <a:p>
          <a:r>
            <a:rPr lang="en-US" dirty="0"/>
            <a:t>Allow navigators to see which patients need attention</a:t>
          </a:r>
        </a:p>
      </dgm:t>
    </dgm:pt>
    <dgm:pt modelId="{032C67A7-A571-4338-A424-D86041334642}" type="parTrans" cxnId="{C2806F06-8C81-4057-9B73-FB21C1973DD1}">
      <dgm:prSet/>
      <dgm:spPr/>
      <dgm:t>
        <a:bodyPr/>
        <a:lstStyle/>
        <a:p>
          <a:endParaRPr lang="en-US"/>
        </a:p>
      </dgm:t>
    </dgm:pt>
    <dgm:pt modelId="{00A3C124-BB59-447B-972D-AAF1EE643D76}" type="sibTrans" cxnId="{C2806F06-8C81-4057-9B73-FB21C1973DD1}">
      <dgm:prSet/>
      <dgm:spPr/>
      <dgm:t>
        <a:bodyPr/>
        <a:lstStyle/>
        <a:p>
          <a:endParaRPr lang="en-US"/>
        </a:p>
      </dgm:t>
    </dgm:pt>
    <dgm:pt modelId="{66F59063-84D4-4590-8B99-11B5F75413F3}">
      <dgm:prSet/>
      <dgm:spPr/>
      <dgm:t>
        <a:bodyPr/>
        <a:lstStyle/>
        <a:p>
          <a:r>
            <a:rPr lang="en-US" dirty="0" smtClean="0"/>
            <a:t>Facilitate Inter-System Communication</a:t>
          </a:r>
          <a:endParaRPr lang="en-US" dirty="0"/>
        </a:p>
      </dgm:t>
    </dgm:pt>
    <dgm:pt modelId="{2A2EE2F6-A362-4706-9775-803D879ED8EF}" type="parTrans" cxnId="{847BEB1E-A64C-469E-88C0-7047BCB93CC1}">
      <dgm:prSet/>
      <dgm:spPr/>
      <dgm:t>
        <a:bodyPr/>
        <a:lstStyle/>
        <a:p>
          <a:endParaRPr lang="en-US"/>
        </a:p>
      </dgm:t>
    </dgm:pt>
    <dgm:pt modelId="{01E03B28-755F-4A7D-A392-8D935AA67DB9}" type="sibTrans" cxnId="{847BEB1E-A64C-469E-88C0-7047BCB93CC1}">
      <dgm:prSet/>
      <dgm:spPr/>
      <dgm:t>
        <a:bodyPr/>
        <a:lstStyle/>
        <a:p>
          <a:endParaRPr lang="en-US"/>
        </a:p>
      </dgm:t>
    </dgm:pt>
    <dgm:pt modelId="{7A83A30F-E843-4996-BA45-5E5C6C5968FF}">
      <dgm:prSet/>
      <dgm:spPr/>
      <dgm:t>
        <a:bodyPr/>
        <a:lstStyle/>
        <a:p>
          <a:r>
            <a:rPr lang="en-US" dirty="0" smtClean="0"/>
            <a:t>Monitor Navigators’ Activities</a:t>
          </a:r>
          <a:endParaRPr lang="en-US" dirty="0"/>
        </a:p>
      </dgm:t>
    </dgm:pt>
    <dgm:pt modelId="{2EAEFE7A-0AEC-4E2C-A331-F206DC6B7E2C}" type="parTrans" cxnId="{351D9C50-1EAA-4459-9C20-F9CEA990C9CA}">
      <dgm:prSet/>
      <dgm:spPr/>
      <dgm:t>
        <a:bodyPr/>
        <a:lstStyle/>
        <a:p>
          <a:endParaRPr lang="en-US"/>
        </a:p>
      </dgm:t>
    </dgm:pt>
    <dgm:pt modelId="{2B28C5C3-FC17-4A42-ADAA-D6A856B73245}" type="sibTrans" cxnId="{351D9C50-1EAA-4459-9C20-F9CEA990C9CA}">
      <dgm:prSet/>
      <dgm:spPr/>
      <dgm:t>
        <a:bodyPr/>
        <a:lstStyle/>
        <a:p>
          <a:endParaRPr lang="en-US"/>
        </a:p>
      </dgm:t>
    </dgm:pt>
    <dgm:pt modelId="{DF2D0A66-180C-442B-A89D-2A0C8FB4A169}" type="pres">
      <dgm:prSet presAssocID="{FA535C64-8E01-418E-AD8D-E1B6EE390E5E}" presName="linear" presStyleCnt="0">
        <dgm:presLayoutVars>
          <dgm:animLvl val="lvl"/>
          <dgm:resizeHandles val="exact"/>
        </dgm:presLayoutVars>
      </dgm:prSet>
      <dgm:spPr/>
      <dgm:t>
        <a:bodyPr/>
        <a:lstStyle/>
        <a:p>
          <a:endParaRPr lang="en-US"/>
        </a:p>
      </dgm:t>
    </dgm:pt>
    <dgm:pt modelId="{D6E64E18-3EBB-418C-8352-CB8A900A1453}" type="pres">
      <dgm:prSet presAssocID="{ED17D181-2E61-49F0-87B8-75454ABD0696}" presName="parentText" presStyleLbl="node1" presStyleIdx="0" presStyleCnt="5">
        <dgm:presLayoutVars>
          <dgm:chMax val="0"/>
          <dgm:bulletEnabled val="1"/>
        </dgm:presLayoutVars>
      </dgm:prSet>
      <dgm:spPr/>
      <dgm:t>
        <a:bodyPr/>
        <a:lstStyle/>
        <a:p>
          <a:endParaRPr lang="en-US"/>
        </a:p>
      </dgm:t>
    </dgm:pt>
    <dgm:pt modelId="{E1EAF3AD-E5B7-4896-9305-A0F2B31F1EC7}" type="pres">
      <dgm:prSet presAssocID="{1844EB30-4FAD-485A-A653-AC164173C73F}" presName="spacer" presStyleCnt="0"/>
      <dgm:spPr/>
    </dgm:pt>
    <dgm:pt modelId="{60421A3F-585F-4E64-863C-4F8EF1BB315E}" type="pres">
      <dgm:prSet presAssocID="{E0C3CE4F-FB31-4B77-BF95-644319010F11}" presName="parentText" presStyleLbl="node1" presStyleIdx="1" presStyleCnt="5">
        <dgm:presLayoutVars>
          <dgm:chMax val="0"/>
          <dgm:bulletEnabled val="1"/>
        </dgm:presLayoutVars>
      </dgm:prSet>
      <dgm:spPr/>
      <dgm:t>
        <a:bodyPr/>
        <a:lstStyle/>
        <a:p>
          <a:endParaRPr lang="en-US"/>
        </a:p>
      </dgm:t>
    </dgm:pt>
    <dgm:pt modelId="{A702BCC4-1B12-4176-97DC-D3F8EB18D220}" type="pres">
      <dgm:prSet presAssocID="{AC27050E-4E98-446F-B5BA-68ACCAF8E023}" presName="spacer" presStyleCnt="0"/>
      <dgm:spPr/>
    </dgm:pt>
    <dgm:pt modelId="{3A4DBD25-1DE6-4C10-AC82-57685CBC494C}" type="pres">
      <dgm:prSet presAssocID="{14F3B6EE-4873-4ED2-98DB-EEE5FD499DA9}" presName="parentText" presStyleLbl="node1" presStyleIdx="2" presStyleCnt="5">
        <dgm:presLayoutVars>
          <dgm:chMax val="0"/>
          <dgm:bulletEnabled val="1"/>
        </dgm:presLayoutVars>
      </dgm:prSet>
      <dgm:spPr/>
      <dgm:t>
        <a:bodyPr/>
        <a:lstStyle/>
        <a:p>
          <a:endParaRPr lang="en-US"/>
        </a:p>
      </dgm:t>
    </dgm:pt>
    <dgm:pt modelId="{39AD59C6-3096-410A-96B9-B636A44B5BE7}" type="pres">
      <dgm:prSet presAssocID="{00A3C124-BB59-447B-972D-AAF1EE643D76}" presName="spacer" presStyleCnt="0"/>
      <dgm:spPr/>
    </dgm:pt>
    <dgm:pt modelId="{0D8D63B4-249A-4435-B413-A5E557BAE5F9}" type="pres">
      <dgm:prSet presAssocID="{66F59063-84D4-4590-8B99-11B5F75413F3}" presName="parentText" presStyleLbl="node1" presStyleIdx="3" presStyleCnt="5">
        <dgm:presLayoutVars>
          <dgm:chMax val="0"/>
          <dgm:bulletEnabled val="1"/>
        </dgm:presLayoutVars>
      </dgm:prSet>
      <dgm:spPr/>
      <dgm:t>
        <a:bodyPr/>
        <a:lstStyle/>
        <a:p>
          <a:endParaRPr lang="en-US"/>
        </a:p>
      </dgm:t>
    </dgm:pt>
    <dgm:pt modelId="{51DBD306-09BE-470E-80B9-E5643C23E79F}" type="pres">
      <dgm:prSet presAssocID="{01E03B28-755F-4A7D-A392-8D935AA67DB9}" presName="spacer" presStyleCnt="0"/>
      <dgm:spPr/>
    </dgm:pt>
    <dgm:pt modelId="{38DC746E-BC5E-48A4-BE62-419E9354B375}" type="pres">
      <dgm:prSet presAssocID="{7A83A30F-E843-4996-BA45-5E5C6C5968FF}" presName="parentText" presStyleLbl="node1" presStyleIdx="4" presStyleCnt="5">
        <dgm:presLayoutVars>
          <dgm:chMax val="0"/>
          <dgm:bulletEnabled val="1"/>
        </dgm:presLayoutVars>
      </dgm:prSet>
      <dgm:spPr/>
      <dgm:t>
        <a:bodyPr/>
        <a:lstStyle/>
        <a:p>
          <a:endParaRPr lang="en-US"/>
        </a:p>
      </dgm:t>
    </dgm:pt>
  </dgm:ptLst>
  <dgm:cxnLst>
    <dgm:cxn modelId="{2A0EDCD0-FB2D-4514-BB06-CCF1318C6C91}" srcId="{FA535C64-8E01-418E-AD8D-E1B6EE390E5E}" destId="{E0C3CE4F-FB31-4B77-BF95-644319010F11}" srcOrd="1" destOrd="0" parTransId="{E7F55CFE-5617-4AB0-B3E4-39CE4A84C691}" sibTransId="{AC27050E-4E98-446F-B5BA-68ACCAF8E023}"/>
    <dgm:cxn modelId="{A2823AD0-2695-4875-A60B-BB6465417CDB}" type="presOf" srcId="{E0C3CE4F-FB31-4B77-BF95-644319010F11}" destId="{60421A3F-585F-4E64-863C-4F8EF1BB315E}" srcOrd="0" destOrd="0" presId="urn:microsoft.com/office/officeart/2005/8/layout/vList2"/>
    <dgm:cxn modelId="{BB3A8A89-5DF4-408C-B137-646EB9686E63}" type="presOf" srcId="{7A83A30F-E843-4996-BA45-5E5C6C5968FF}" destId="{38DC746E-BC5E-48A4-BE62-419E9354B375}" srcOrd="0" destOrd="0" presId="urn:microsoft.com/office/officeart/2005/8/layout/vList2"/>
    <dgm:cxn modelId="{351D9C50-1EAA-4459-9C20-F9CEA990C9CA}" srcId="{FA535C64-8E01-418E-AD8D-E1B6EE390E5E}" destId="{7A83A30F-E843-4996-BA45-5E5C6C5968FF}" srcOrd="4" destOrd="0" parTransId="{2EAEFE7A-0AEC-4E2C-A331-F206DC6B7E2C}" sibTransId="{2B28C5C3-FC17-4A42-ADAA-D6A856B73245}"/>
    <dgm:cxn modelId="{847BEB1E-A64C-469E-88C0-7047BCB93CC1}" srcId="{FA535C64-8E01-418E-AD8D-E1B6EE390E5E}" destId="{66F59063-84D4-4590-8B99-11B5F75413F3}" srcOrd="3" destOrd="0" parTransId="{2A2EE2F6-A362-4706-9775-803D879ED8EF}" sibTransId="{01E03B28-755F-4A7D-A392-8D935AA67DB9}"/>
    <dgm:cxn modelId="{03993A74-FE59-4A3C-9689-AC9F7095533E}" type="presOf" srcId="{14F3B6EE-4873-4ED2-98DB-EEE5FD499DA9}" destId="{3A4DBD25-1DE6-4C10-AC82-57685CBC494C}" srcOrd="0" destOrd="0" presId="urn:microsoft.com/office/officeart/2005/8/layout/vList2"/>
    <dgm:cxn modelId="{831CE3B0-3C09-425E-A03A-11B3DFB016F1}" type="presOf" srcId="{66F59063-84D4-4590-8B99-11B5F75413F3}" destId="{0D8D63B4-249A-4435-B413-A5E557BAE5F9}" srcOrd="0" destOrd="0" presId="urn:microsoft.com/office/officeart/2005/8/layout/vList2"/>
    <dgm:cxn modelId="{C2806F06-8C81-4057-9B73-FB21C1973DD1}" srcId="{FA535C64-8E01-418E-AD8D-E1B6EE390E5E}" destId="{14F3B6EE-4873-4ED2-98DB-EEE5FD499DA9}" srcOrd="2" destOrd="0" parTransId="{032C67A7-A571-4338-A424-D86041334642}" sibTransId="{00A3C124-BB59-447B-972D-AAF1EE643D76}"/>
    <dgm:cxn modelId="{F552F304-B410-4F84-A239-0BBD894EF6B1}" type="presOf" srcId="{FA535C64-8E01-418E-AD8D-E1B6EE390E5E}" destId="{DF2D0A66-180C-442B-A89D-2A0C8FB4A169}" srcOrd="0" destOrd="0" presId="urn:microsoft.com/office/officeart/2005/8/layout/vList2"/>
    <dgm:cxn modelId="{6AB45D8C-FCF2-4D4C-80D2-0DDDFBF84DC1}" type="presOf" srcId="{ED17D181-2E61-49F0-87B8-75454ABD0696}" destId="{D6E64E18-3EBB-418C-8352-CB8A900A1453}" srcOrd="0" destOrd="0" presId="urn:microsoft.com/office/officeart/2005/8/layout/vList2"/>
    <dgm:cxn modelId="{F9EDF470-FE70-4E46-96EB-020F088B02FD}" srcId="{FA535C64-8E01-418E-AD8D-E1B6EE390E5E}" destId="{ED17D181-2E61-49F0-87B8-75454ABD0696}" srcOrd="0" destOrd="0" parTransId="{270D8015-6E01-4909-A036-8E0B1129D407}" sibTransId="{1844EB30-4FAD-485A-A653-AC164173C73F}"/>
    <dgm:cxn modelId="{877EC274-CAF7-4C35-8B03-E346CDCFD340}" type="presParOf" srcId="{DF2D0A66-180C-442B-A89D-2A0C8FB4A169}" destId="{D6E64E18-3EBB-418C-8352-CB8A900A1453}" srcOrd="0" destOrd="0" presId="urn:microsoft.com/office/officeart/2005/8/layout/vList2"/>
    <dgm:cxn modelId="{B022DB91-1C2A-4138-AF0D-9042D0B84FDF}" type="presParOf" srcId="{DF2D0A66-180C-442B-A89D-2A0C8FB4A169}" destId="{E1EAF3AD-E5B7-4896-9305-A0F2B31F1EC7}" srcOrd="1" destOrd="0" presId="urn:microsoft.com/office/officeart/2005/8/layout/vList2"/>
    <dgm:cxn modelId="{D3963EA3-CBED-469E-A495-A1F400D3F582}" type="presParOf" srcId="{DF2D0A66-180C-442B-A89D-2A0C8FB4A169}" destId="{60421A3F-585F-4E64-863C-4F8EF1BB315E}" srcOrd="2" destOrd="0" presId="urn:microsoft.com/office/officeart/2005/8/layout/vList2"/>
    <dgm:cxn modelId="{321F1ABE-B818-45CC-8D61-6323418D6EC6}" type="presParOf" srcId="{DF2D0A66-180C-442B-A89D-2A0C8FB4A169}" destId="{A702BCC4-1B12-4176-97DC-D3F8EB18D220}" srcOrd="3" destOrd="0" presId="urn:microsoft.com/office/officeart/2005/8/layout/vList2"/>
    <dgm:cxn modelId="{2B47E889-3666-448F-B190-21AA362423F7}" type="presParOf" srcId="{DF2D0A66-180C-442B-A89D-2A0C8FB4A169}" destId="{3A4DBD25-1DE6-4C10-AC82-57685CBC494C}" srcOrd="4" destOrd="0" presId="urn:microsoft.com/office/officeart/2005/8/layout/vList2"/>
    <dgm:cxn modelId="{8FE14110-4CD4-4030-B43F-E30F8F23C22C}" type="presParOf" srcId="{DF2D0A66-180C-442B-A89D-2A0C8FB4A169}" destId="{39AD59C6-3096-410A-96B9-B636A44B5BE7}" srcOrd="5" destOrd="0" presId="urn:microsoft.com/office/officeart/2005/8/layout/vList2"/>
    <dgm:cxn modelId="{34EC2E89-2603-4797-9A0E-87844ACB8FB2}" type="presParOf" srcId="{DF2D0A66-180C-442B-A89D-2A0C8FB4A169}" destId="{0D8D63B4-249A-4435-B413-A5E557BAE5F9}" srcOrd="6" destOrd="0" presId="urn:microsoft.com/office/officeart/2005/8/layout/vList2"/>
    <dgm:cxn modelId="{6C75F2C7-9767-4E80-8567-A117AEC9F5DD}" type="presParOf" srcId="{DF2D0A66-180C-442B-A89D-2A0C8FB4A169}" destId="{51DBD306-09BE-470E-80B9-E5643C23E79F}" srcOrd="7" destOrd="0" presId="urn:microsoft.com/office/officeart/2005/8/layout/vList2"/>
    <dgm:cxn modelId="{6C6608A2-BD2B-413D-BFD8-1500DA0C0558}" type="presParOf" srcId="{DF2D0A66-180C-442B-A89D-2A0C8FB4A169}" destId="{38DC746E-BC5E-48A4-BE62-419E9354B37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4E18-3EBB-418C-8352-CB8A900A1453}">
      <dsp:nvSpPr>
        <dsp:cNvPr id="0" name=""/>
        <dsp:cNvSpPr/>
      </dsp:nvSpPr>
      <dsp:spPr>
        <a:xfrm>
          <a:off x="0" y="20448"/>
          <a:ext cx="525780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Track patients in real-time</a:t>
          </a:r>
        </a:p>
      </dsp:txBody>
      <dsp:txXfrm>
        <a:off x="50420" y="70868"/>
        <a:ext cx="5156960" cy="932014"/>
      </dsp:txXfrm>
    </dsp:sp>
    <dsp:sp modelId="{60421A3F-585F-4E64-863C-4F8EF1BB315E}">
      <dsp:nvSpPr>
        <dsp:cNvPr id="0" name=""/>
        <dsp:cNvSpPr/>
      </dsp:nvSpPr>
      <dsp:spPr>
        <a:xfrm>
          <a:off x="0" y="1128182"/>
          <a:ext cx="5257800" cy="1032854"/>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Identify patients most vulnerable for delays</a:t>
          </a:r>
        </a:p>
      </dsp:txBody>
      <dsp:txXfrm>
        <a:off x="50420" y="1178602"/>
        <a:ext cx="5156960" cy="932014"/>
      </dsp:txXfrm>
    </dsp:sp>
    <dsp:sp modelId="{3A4DBD25-1DE6-4C10-AC82-57685CBC494C}">
      <dsp:nvSpPr>
        <dsp:cNvPr id="0" name=""/>
        <dsp:cNvSpPr/>
      </dsp:nvSpPr>
      <dsp:spPr>
        <a:xfrm>
          <a:off x="0" y="2235916"/>
          <a:ext cx="5257800" cy="103285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Allow navigators to see which patients need attention</a:t>
          </a:r>
        </a:p>
      </dsp:txBody>
      <dsp:txXfrm>
        <a:off x="50420" y="2286336"/>
        <a:ext cx="5156960" cy="932014"/>
      </dsp:txXfrm>
    </dsp:sp>
    <dsp:sp modelId="{0D8D63B4-249A-4435-B413-A5E557BAE5F9}">
      <dsp:nvSpPr>
        <dsp:cNvPr id="0" name=""/>
        <dsp:cNvSpPr/>
      </dsp:nvSpPr>
      <dsp:spPr>
        <a:xfrm>
          <a:off x="0" y="3343651"/>
          <a:ext cx="5257800" cy="103285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Facilitate Inter-System Communication</a:t>
          </a:r>
          <a:endParaRPr lang="en-US" sz="2600" kern="1200" dirty="0"/>
        </a:p>
      </dsp:txBody>
      <dsp:txXfrm>
        <a:off x="50420" y="3394071"/>
        <a:ext cx="5156960" cy="932014"/>
      </dsp:txXfrm>
    </dsp:sp>
    <dsp:sp modelId="{38DC746E-BC5E-48A4-BE62-419E9354B375}">
      <dsp:nvSpPr>
        <dsp:cNvPr id="0" name=""/>
        <dsp:cNvSpPr/>
      </dsp:nvSpPr>
      <dsp:spPr>
        <a:xfrm>
          <a:off x="0" y="4451385"/>
          <a:ext cx="5257800" cy="103285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Monitor Navigators’ Activities</a:t>
          </a:r>
          <a:endParaRPr lang="en-US" sz="2600" kern="1200" dirty="0"/>
        </a:p>
      </dsp:txBody>
      <dsp:txXfrm>
        <a:off x="50420" y="4501805"/>
        <a:ext cx="5156960"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6AB84-8F4E-497F-9EEB-99899BD234F4}" type="datetimeFigureOut">
              <a:rPr lang="en-US" smtClean="0"/>
              <a:t>8/28/2020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1AFDE-258D-4781-B5A5-CDDF45378D73}" type="slidenum">
              <a:rPr lang="en-US" smtClean="0"/>
              <a:t>‹#›</a:t>
            </a:fld>
            <a:endParaRPr lang="en-US"/>
          </a:p>
        </p:txBody>
      </p:sp>
    </p:spTree>
    <p:extLst>
      <p:ext uri="{BB962C8B-B14F-4D97-AF65-F5344CB8AC3E}">
        <p14:creationId xmlns:p14="http://schemas.microsoft.com/office/powerpoint/2010/main" val="233371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p>
          <a:p>
            <a:endParaRPr lang="en-US" dirty="0" smtClean="0"/>
          </a:p>
          <a:p>
            <a:r>
              <a:rPr lang="en-US" dirty="0" smtClean="0"/>
              <a:t>Thank</a:t>
            </a:r>
            <a:r>
              <a:rPr lang="en-US" baseline="0" dirty="0" smtClean="0"/>
              <a:t> you for being here.</a:t>
            </a:r>
          </a:p>
          <a:p>
            <a:r>
              <a:rPr lang="en-US" baseline="0" dirty="0" smtClean="0"/>
              <a:t>We are excited to be invited to present this use case, A real-time registry to track breast cancer patients across Boston.</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a:t>
            </a:fld>
            <a:endParaRPr lang="en-US"/>
          </a:p>
        </p:txBody>
      </p:sp>
    </p:spTree>
    <p:extLst>
      <p:ext uri="{BB962C8B-B14F-4D97-AF65-F5344CB8AC3E}">
        <p14:creationId xmlns:p14="http://schemas.microsoft.com/office/powerpoint/2010/main" val="38972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Clara</a:t>
            </a:r>
            <a:r>
              <a:rPr lang="en-US" baseline="0" dirty="0" smtClean="0"/>
              <a:t> has offered better screenshots so it doesn’t look like my 2.5 </a:t>
            </a:r>
            <a:r>
              <a:rPr lang="en-US" baseline="0" dirty="0" err="1" smtClean="0"/>
              <a:t>yr</a:t>
            </a:r>
            <a:r>
              <a:rPr lang="en-US" baseline="0" dirty="0" smtClean="0"/>
              <a:t> old son prepared this slide</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11</a:t>
            </a:fld>
            <a:endParaRPr lang="en-US"/>
          </a:p>
        </p:txBody>
      </p:sp>
    </p:spTree>
    <p:extLst>
      <p:ext uri="{BB962C8B-B14F-4D97-AF65-F5344CB8AC3E}">
        <p14:creationId xmlns:p14="http://schemas.microsoft.com/office/powerpoint/2010/main" val="239047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CLARA EXPLAINS EVERYTHING</a:t>
            </a:r>
            <a:r>
              <a:rPr lang="en-US" baseline="0" dirty="0" smtClean="0"/>
              <a:t> – PART 3</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13</a:t>
            </a:fld>
            <a:endParaRPr lang="en-US"/>
          </a:p>
        </p:txBody>
      </p:sp>
    </p:spTree>
    <p:extLst>
      <p:ext uri="{BB962C8B-B14F-4D97-AF65-F5344CB8AC3E}">
        <p14:creationId xmlns:p14="http://schemas.microsoft.com/office/powerpoint/2010/main" val="386774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ummmmmmmm</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14</a:t>
            </a:fld>
            <a:endParaRPr lang="en-US"/>
          </a:p>
        </p:txBody>
      </p:sp>
    </p:spTree>
    <p:extLst>
      <p:ext uri="{BB962C8B-B14F-4D97-AF65-F5344CB8AC3E}">
        <p14:creationId xmlns:p14="http://schemas.microsoft.com/office/powerpoint/2010/main" val="1367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thank all</a:t>
            </a:r>
            <a:r>
              <a:rPr lang="en-US" baseline="0" dirty="0" smtClean="0"/>
              <a:t> the people who endured endless conference calls…</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16</a:t>
            </a:fld>
            <a:endParaRPr lang="en-US"/>
          </a:p>
        </p:txBody>
      </p:sp>
    </p:spTree>
    <p:extLst>
      <p:ext uri="{BB962C8B-B14F-4D97-AF65-F5344CB8AC3E}">
        <p14:creationId xmlns:p14="http://schemas.microsoft.com/office/powerpoint/2010/main" val="24679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we’d like to thank the National Center for Advancing Translation Sciences for funding this week under the guidance of our 4 principal investigators, who represent the 4 Massachusetts’ CTSAs.</a:t>
            </a:r>
          </a:p>
          <a:p>
            <a:endParaRPr lang="en-US" baseline="0" dirty="0" smtClean="0"/>
          </a:p>
          <a:p>
            <a:r>
              <a:rPr lang="en-US" baseline="0" dirty="0" smtClean="0"/>
              <a:t>The views expressed are our own and do not represent the views of NIH or NCATS.</a:t>
            </a:r>
          </a:p>
          <a:p>
            <a:endParaRPr lang="en-US" baseline="0" dirty="0" smtClean="0"/>
          </a:p>
          <a:p>
            <a:r>
              <a:rPr lang="en-US" baseline="0" dirty="0" smtClean="0"/>
              <a:t>We have no financial interest to declare.</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2</a:t>
            </a:fld>
            <a:endParaRPr lang="en-US"/>
          </a:p>
        </p:txBody>
      </p:sp>
    </p:spTree>
    <p:extLst>
      <p:ext uri="{BB962C8B-B14F-4D97-AF65-F5344CB8AC3E}">
        <p14:creationId xmlns:p14="http://schemas.microsoft.com/office/powerpoint/2010/main" val="150904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Translating Research Into Practice, TRIP for short, is an NCATS funded study whose goal is to address racial and socioeconomic disparities in the receipt of timely treatment for women with breast cancer across the city of Boston</a:t>
            </a:r>
          </a:p>
          <a:p>
            <a:endParaRPr lang="en-US" dirty="0"/>
          </a:p>
          <a:p>
            <a:r>
              <a:rPr lang="en-US" dirty="0" smtClean="0"/>
              <a:t>We aimed to achieve this goal by implementing</a:t>
            </a:r>
            <a:r>
              <a:rPr lang="en-US" baseline="0" dirty="0" smtClean="0"/>
              <a:t> a standardized patient navigation protocol across 6 academic medical centers</a:t>
            </a:r>
            <a:endParaRPr lang="en-US" dirty="0" smtClean="0"/>
          </a:p>
          <a:p>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3951AFDE-258D-4781-B5A5-CDDF45378D73}" type="slidenum">
              <a:rPr lang="en-US" smtClean="0"/>
              <a:t>3</a:t>
            </a:fld>
            <a:endParaRPr lang="en-US"/>
          </a:p>
        </p:txBody>
      </p:sp>
    </p:spTree>
    <p:extLst>
      <p:ext uri="{BB962C8B-B14F-4D97-AF65-F5344CB8AC3E}">
        <p14:creationId xmlns:p14="http://schemas.microsoft.com/office/powerpoint/2010/main" val="20724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do this, we needed to develop a place where patients could be tracked across multiple healthcare systems in real time.</a:t>
            </a:r>
          </a:p>
          <a:p>
            <a:endParaRPr lang="en-US" dirty="0" smtClean="0"/>
          </a:p>
          <a:p>
            <a:r>
              <a:rPr lang="en-US" dirty="0" smtClean="0"/>
              <a:t>We needed to identify those patients we knew</a:t>
            </a:r>
            <a:r>
              <a:rPr lang="en-US" baseline="0" dirty="0" smtClean="0"/>
              <a:t> to be most-vulnerable for delays in care so that navigation services could target those women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again, the clinical advisors on our project stressed the need for a tool that would tell them which patients needed attention today or this week versus who could wait,</a:t>
            </a:r>
            <a:r>
              <a:rPr lang="en-US" baseline="0" dirty="0" smtClean="0"/>
              <a:t> so we wanted a system that could help navigators manage their caseload.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had some evidence that patients seeking a second opinion or switching hospital systems were at greater risk delays, so we wanted navigators to be able to connect with one another across institutions.</a:t>
            </a:r>
            <a:endParaRPr lang="en-US" dirty="0" smtClean="0"/>
          </a:p>
          <a:p>
            <a:endParaRPr lang="en-US" dirty="0" smtClean="0"/>
          </a:p>
          <a:p>
            <a:endParaRPr lang="en-US" dirty="0"/>
          </a:p>
          <a:p>
            <a:r>
              <a:rPr lang="en-US" dirty="0"/>
              <a:t>In order to increase adoption, we made a strategic decision early on that we would treat this registry as a CLINICAL tool, NOT a research </a:t>
            </a:r>
            <a:r>
              <a:rPr lang="en-US" dirty="0" smtClean="0"/>
              <a:t>tool.</a:t>
            </a:r>
            <a:r>
              <a:rPr lang="en-US" baseline="0" dirty="0" smtClean="0"/>
              <a:t> </a:t>
            </a:r>
            <a:r>
              <a:rPr lang="en-US" dirty="0" smtClean="0"/>
              <a:t>That </a:t>
            </a:r>
            <a:r>
              <a:rPr lang="en-US" dirty="0"/>
              <a:t>guided us in the design of the features – we still needed to use it for research purposes, but we wanted to maximize clinical </a:t>
            </a:r>
            <a:r>
              <a:rPr lang="en-US" dirty="0" smtClean="0"/>
              <a:t>utility.</a:t>
            </a:r>
          </a:p>
          <a:p>
            <a:r>
              <a:rPr lang="en-US" dirty="0" smtClean="0"/>
              <a:t>We did want, on some level, to be able to monitor</a:t>
            </a:r>
            <a:r>
              <a:rPr lang="en-US" baseline="0" dirty="0" smtClean="0"/>
              <a:t> navigators’ activities to assess their adherence to our protocol.</a:t>
            </a:r>
            <a:endParaRPr lang="en-US" dirty="0"/>
          </a:p>
          <a:p>
            <a:endParaRPr lang="en-US" dirty="0"/>
          </a:p>
        </p:txBody>
      </p:sp>
      <p:sp>
        <p:nvSpPr>
          <p:cNvPr id="4" name="Slide Number Placeholder 3"/>
          <p:cNvSpPr>
            <a:spLocks noGrp="1"/>
          </p:cNvSpPr>
          <p:nvPr>
            <p:ph type="sldNum" sz="quarter" idx="5"/>
          </p:nvPr>
        </p:nvSpPr>
        <p:spPr/>
        <p:txBody>
          <a:bodyPr/>
          <a:lstStyle/>
          <a:p>
            <a:fld id="{3951AFDE-258D-4781-B5A5-CDDF45378D73}" type="slidenum">
              <a:rPr lang="en-US" smtClean="0"/>
              <a:t>4</a:t>
            </a:fld>
            <a:endParaRPr lang="en-US"/>
          </a:p>
        </p:txBody>
      </p:sp>
    </p:spTree>
    <p:extLst>
      <p:ext uri="{BB962C8B-B14F-4D97-AF65-F5344CB8AC3E}">
        <p14:creationId xmlns:p14="http://schemas.microsoft.com/office/powerpoint/2010/main" val="222348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considering</a:t>
            </a:r>
            <a:r>
              <a:rPr lang="en-US" baseline="0" dirty="0" smtClean="0"/>
              <a:t> multiple options, we chose </a:t>
            </a:r>
            <a:r>
              <a:rPr lang="en-US" baseline="0" dirty="0" err="1" smtClean="0"/>
              <a:t>REDCap</a:t>
            </a:r>
            <a:r>
              <a:rPr lang="en-US" baseline="0" dirty="0" smtClean="0"/>
              <a:t>.</a:t>
            </a:r>
          </a:p>
          <a:p>
            <a:endParaRPr lang="en-US" baseline="0" dirty="0" smtClean="0"/>
          </a:p>
          <a:p>
            <a:r>
              <a:rPr lang="en-US" baseline="0" dirty="0" err="1" smtClean="0"/>
              <a:t>REDCap</a:t>
            </a:r>
            <a:r>
              <a:rPr lang="en-US" baseline="0" dirty="0" smtClean="0"/>
              <a:t> has the benefits of:</a:t>
            </a:r>
          </a:p>
          <a:p>
            <a:r>
              <a:rPr lang="en-US" baseline="0" dirty="0" smtClean="0"/>
              <a:t>-   being HIPAA compliant</a:t>
            </a:r>
          </a:p>
          <a:p>
            <a:pPr marL="171450" indent="-171450">
              <a:buFontTx/>
              <a:buChar char="-"/>
            </a:pPr>
            <a:r>
              <a:rPr lang="en-US" baseline="0" dirty="0" smtClean="0"/>
              <a:t>Generally being free for researchers that are embedded within Clinical and Translational Science Award hubs.</a:t>
            </a:r>
          </a:p>
          <a:p>
            <a:pPr marL="171450" indent="-171450">
              <a:buFontTx/>
              <a:buChar char="-"/>
            </a:pPr>
            <a:r>
              <a:rPr lang="en-US" baseline="0" dirty="0" smtClean="0"/>
              <a:t>And we thought using </a:t>
            </a:r>
            <a:r>
              <a:rPr lang="en-US" baseline="0" dirty="0" err="1" smtClean="0"/>
              <a:t>REDCap</a:t>
            </a:r>
            <a:r>
              <a:rPr lang="en-US" baseline="0" dirty="0" smtClean="0"/>
              <a:t> would facilitate dissemination of our intervention, which is an explicit aim of our grant – if we can get this to work and move the needle on disparities in Boston, can we help other cities or regions do the same</a:t>
            </a:r>
          </a:p>
          <a:p>
            <a:pPr marL="171450" indent="-171450">
              <a:buFontTx/>
              <a:buChar char="-"/>
            </a:pPr>
            <a:endParaRPr lang="en-US" baseline="0" dirty="0" smtClean="0"/>
          </a:p>
          <a:p>
            <a:pPr marL="0" indent="0">
              <a:buFontTx/>
              <a:buNone/>
            </a:pPr>
            <a:r>
              <a:rPr lang="en-US" baseline="0" dirty="0" smtClean="0"/>
              <a:t>Choosing this platform did have some challenges:</a:t>
            </a:r>
          </a:p>
          <a:p>
            <a:pPr marL="171450" indent="-171450">
              <a:buFontTx/>
              <a:buChar char="-"/>
            </a:pPr>
            <a:r>
              <a:rPr lang="en-US" baseline="0" dirty="0" smtClean="0"/>
              <a:t>It is designed for data capture, NOT clinical use</a:t>
            </a:r>
          </a:p>
          <a:p>
            <a:pPr marL="171450" indent="-171450">
              <a:buFontTx/>
              <a:buChar char="-"/>
            </a:pPr>
            <a:r>
              <a:rPr lang="en-US" baseline="0" dirty="0" smtClean="0"/>
              <a:t>This intervention presented a change in clinical workflow. Patient navigators were using multiple systems within institutions. </a:t>
            </a:r>
            <a:endParaRPr lang="en-US" dirty="0"/>
          </a:p>
          <a:p>
            <a:endParaRPr lang="en-US" dirty="0"/>
          </a:p>
        </p:txBody>
      </p:sp>
      <p:sp>
        <p:nvSpPr>
          <p:cNvPr id="4" name="Slide Number Placeholder 3"/>
          <p:cNvSpPr>
            <a:spLocks noGrp="1"/>
          </p:cNvSpPr>
          <p:nvPr>
            <p:ph type="sldNum" sz="quarter" idx="5"/>
          </p:nvPr>
        </p:nvSpPr>
        <p:spPr/>
        <p:txBody>
          <a:bodyPr/>
          <a:lstStyle/>
          <a:p>
            <a:fld id="{3951AFDE-258D-4781-B5A5-CDDF45378D73}" type="slidenum">
              <a:rPr lang="en-US" smtClean="0"/>
              <a:t>5</a:t>
            </a:fld>
            <a:endParaRPr lang="en-US"/>
          </a:p>
        </p:txBody>
      </p:sp>
    </p:spTree>
    <p:extLst>
      <p:ext uri="{BB962C8B-B14F-4D97-AF65-F5344CB8AC3E}">
        <p14:creationId xmlns:p14="http://schemas.microsoft.com/office/powerpoint/2010/main" val="106308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a:t>
            </a:r>
            <a:r>
              <a:rPr lang="en-US" baseline="0" dirty="0" smtClean="0"/>
              <a:t> intervention had to be standardized so we could have some minimal level of continuity of protocol across all out our sites</a:t>
            </a:r>
          </a:p>
          <a:p>
            <a:endParaRPr lang="en-US" baseline="0" dirty="0" smtClean="0"/>
          </a:p>
          <a:p>
            <a:r>
              <a:rPr lang="en-US" baseline="0" dirty="0" smtClean="0"/>
              <a:t>It also had to be flexible enough that it could be integrated into the clinical workflow at 6 sites, each of which has their own electronic medical records and databases of tracking systems which included, Excel spreadsheets, Outlook calendars and sticky 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biggest challenge navigators faced was competing demands on their limited time, so minimizing the burden of double data entry has high importance. So if data existed in the EMR, we didn’t want them to have to re-enter it into </a:t>
            </a:r>
            <a:r>
              <a:rPr lang="en-US" baseline="0" dirty="0" err="1" smtClean="0"/>
              <a:t>REDCap</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7</a:t>
            </a:fld>
            <a:endParaRPr lang="en-US"/>
          </a:p>
        </p:txBody>
      </p:sp>
    </p:spTree>
    <p:extLst>
      <p:ext uri="{BB962C8B-B14F-4D97-AF65-F5344CB8AC3E}">
        <p14:creationId xmlns:p14="http://schemas.microsoft.com/office/powerpoint/2010/main" val="44496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CLARA</a:t>
            </a:r>
            <a:r>
              <a:rPr lang="en-US" baseline="0" dirty="0" smtClean="0"/>
              <a:t> EXPLAINS IT ALL – PART 1</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8</a:t>
            </a:fld>
            <a:endParaRPr lang="en-US"/>
          </a:p>
        </p:txBody>
      </p:sp>
    </p:spTree>
    <p:extLst>
      <p:ext uri="{BB962C8B-B14F-4D97-AF65-F5344CB8AC3E}">
        <p14:creationId xmlns:p14="http://schemas.microsoft.com/office/powerpoint/2010/main" val="261407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patient navigators</a:t>
            </a:r>
            <a:r>
              <a:rPr lang="en-US" baseline="0" dirty="0" smtClean="0"/>
              <a:t> to be able to log into a platform, look at their patient panel and know who needed action</a:t>
            </a:r>
          </a:p>
          <a:p>
            <a:pPr marL="171450" indent="-171450">
              <a:buFontTx/>
              <a:buChar char="-"/>
            </a:pPr>
            <a:r>
              <a:rPr lang="en-US" baseline="0" dirty="0" smtClean="0"/>
              <a:t>Who did they have to follow up to see if they were able to fill out the form for transportation?</a:t>
            </a:r>
          </a:p>
          <a:p>
            <a:pPr marL="171450" indent="-171450">
              <a:buFontTx/>
              <a:buChar char="-"/>
            </a:pPr>
            <a:r>
              <a:rPr lang="en-US" baseline="0" dirty="0" smtClean="0"/>
              <a:t>Who needed a reminder call about their next appointment?</a:t>
            </a:r>
          </a:p>
          <a:p>
            <a:pPr marL="171450" indent="-171450">
              <a:buFontTx/>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one example of one day in a shared outlook calendar – the black out information is the patient name and medical record number, and then the colors denote different activities in terms of who needed to be seen in person, who needed help with transportation, etc. This wasn’t scalable.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9</a:t>
            </a:fld>
            <a:endParaRPr lang="en-US"/>
          </a:p>
        </p:txBody>
      </p:sp>
    </p:spTree>
    <p:extLst>
      <p:ext uri="{BB962C8B-B14F-4D97-AF65-F5344CB8AC3E}">
        <p14:creationId xmlns:p14="http://schemas.microsoft.com/office/powerpoint/2010/main" val="263713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CLARA EXPLAINS EVERYTHING</a:t>
            </a:r>
            <a:r>
              <a:rPr lang="en-US" baseline="0" dirty="0" smtClean="0"/>
              <a:t> – PART 2</a:t>
            </a:r>
            <a:endParaRPr lang="en-US" dirty="0"/>
          </a:p>
        </p:txBody>
      </p:sp>
      <p:sp>
        <p:nvSpPr>
          <p:cNvPr id="4" name="Slide Number Placeholder 3"/>
          <p:cNvSpPr>
            <a:spLocks noGrp="1"/>
          </p:cNvSpPr>
          <p:nvPr>
            <p:ph type="sldNum" sz="quarter" idx="10"/>
          </p:nvPr>
        </p:nvSpPr>
        <p:spPr/>
        <p:txBody>
          <a:bodyPr/>
          <a:lstStyle/>
          <a:p>
            <a:fld id="{3951AFDE-258D-4781-B5A5-CDDF45378D73}" type="slidenum">
              <a:rPr lang="en-US" smtClean="0"/>
              <a:t>10</a:t>
            </a:fld>
            <a:endParaRPr lang="en-US"/>
          </a:p>
        </p:txBody>
      </p:sp>
    </p:spTree>
    <p:extLst>
      <p:ext uri="{BB962C8B-B14F-4D97-AF65-F5344CB8AC3E}">
        <p14:creationId xmlns:p14="http://schemas.microsoft.com/office/powerpoint/2010/main" val="48711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C7CA14-5D08-4E75-ADF4-D2B875A79F2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137269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7CA14-5D08-4E75-ADF4-D2B875A79F2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258470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7CA14-5D08-4E75-ADF4-D2B875A79F2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152917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7CA14-5D08-4E75-ADF4-D2B875A79F2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155381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7CA14-5D08-4E75-ADF4-D2B875A79F27}"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351379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7CA14-5D08-4E75-ADF4-D2B875A79F2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90923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7CA14-5D08-4E75-ADF4-D2B875A79F27}"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405275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7CA14-5D08-4E75-ADF4-D2B875A79F27}"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328693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7CA14-5D08-4E75-ADF4-D2B875A79F27}"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322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7CA14-5D08-4E75-ADF4-D2B875A79F2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189776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7CA14-5D08-4E75-ADF4-D2B875A79F27}"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0DACC-0356-4C57-A07F-3AC5918995FE}" type="slidenum">
              <a:rPr lang="en-US" smtClean="0"/>
              <a:t>‹#›</a:t>
            </a:fld>
            <a:endParaRPr lang="en-US"/>
          </a:p>
        </p:txBody>
      </p:sp>
    </p:spTree>
    <p:extLst>
      <p:ext uri="{BB962C8B-B14F-4D97-AF65-F5344CB8AC3E}">
        <p14:creationId xmlns:p14="http://schemas.microsoft.com/office/powerpoint/2010/main" val="197227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7CA14-5D08-4E75-ADF4-D2B875A79F27}"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0DACC-0356-4C57-A07F-3AC5918995FE}" type="slidenum">
              <a:rPr lang="en-US" smtClean="0"/>
              <a:t>‹#›</a:t>
            </a:fld>
            <a:endParaRPr lang="en-US"/>
          </a:p>
        </p:txBody>
      </p:sp>
    </p:spTree>
    <p:extLst>
      <p:ext uri="{BB962C8B-B14F-4D97-AF65-F5344CB8AC3E}">
        <p14:creationId xmlns:p14="http://schemas.microsoft.com/office/powerpoint/2010/main" val="152223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395" y="1122363"/>
            <a:ext cx="9943605" cy="2387600"/>
          </a:xfrm>
        </p:spPr>
        <p:txBody>
          <a:bodyPr>
            <a:normAutofit fontScale="90000"/>
          </a:bodyPr>
          <a:lstStyle/>
          <a:p>
            <a:r>
              <a:rPr lang="en-US" dirty="0"/>
              <a:t>A Real-time Registry to Track Breast Cancer Patients Across Boston</a:t>
            </a:r>
            <a:br>
              <a:rPr lang="en-US" dirty="0"/>
            </a:br>
            <a:endParaRPr lang="en-US" dirty="0"/>
          </a:p>
        </p:txBody>
      </p:sp>
      <p:sp>
        <p:nvSpPr>
          <p:cNvPr id="3" name="Subtitle 2"/>
          <p:cNvSpPr>
            <a:spLocks noGrp="1"/>
          </p:cNvSpPr>
          <p:nvPr>
            <p:ph type="subTitle" idx="1"/>
          </p:nvPr>
        </p:nvSpPr>
        <p:spPr/>
        <p:txBody>
          <a:bodyPr/>
          <a:lstStyle/>
          <a:p>
            <a:pPr algn="l"/>
            <a:r>
              <a:rPr lang="en-US" dirty="0" err="1"/>
              <a:t>REDCapCon</a:t>
            </a:r>
            <a:r>
              <a:rPr lang="en-US" dirty="0"/>
              <a:t>, September 22, 2020</a:t>
            </a:r>
          </a:p>
          <a:p>
            <a:pPr algn="l"/>
            <a:r>
              <a:rPr lang="en-US" dirty="0"/>
              <a:t>Amy LeClair, PhD, Tufts Medical Center, Boston, MA</a:t>
            </a:r>
          </a:p>
          <a:p>
            <a:pPr algn="l"/>
            <a:r>
              <a:rPr lang="en-US" dirty="0"/>
              <a:t>Clara Chen, MHS, Boston University, Boston, MA</a:t>
            </a:r>
          </a:p>
        </p:txBody>
      </p:sp>
      <p:pic>
        <p:nvPicPr>
          <p:cNvPr id="4" name="Picture 3"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9364218" y="2983643"/>
            <a:ext cx="1604462" cy="2892552"/>
          </a:xfrm>
          <a:prstGeom prst="rect">
            <a:avLst/>
          </a:prstGeom>
        </p:spPr>
      </p:pic>
    </p:spTree>
    <p:extLst>
      <p:ext uri="{BB962C8B-B14F-4D97-AF65-F5344CB8AC3E}">
        <p14:creationId xmlns:p14="http://schemas.microsoft.com/office/powerpoint/2010/main" val="34587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Tracking At-a-Glance – </a:t>
            </a:r>
            <a:r>
              <a:rPr lang="en-US" dirty="0" smtClean="0"/>
              <a:t>Technical solutions</a:t>
            </a:r>
            <a:endParaRPr lang="en-US" dirty="0"/>
          </a:p>
        </p:txBody>
      </p:sp>
      <p:sp>
        <p:nvSpPr>
          <p:cNvPr id="3" name="Content Placeholder 2"/>
          <p:cNvSpPr>
            <a:spLocks noGrp="1"/>
          </p:cNvSpPr>
          <p:nvPr>
            <p:ph idx="1"/>
          </p:nvPr>
        </p:nvSpPr>
        <p:spPr/>
        <p:txBody>
          <a:bodyPr>
            <a:normAutofit/>
          </a:bodyPr>
          <a:lstStyle/>
          <a:p>
            <a:r>
              <a:rPr lang="en-US" dirty="0" smtClean="0"/>
              <a:t>Technical </a:t>
            </a:r>
            <a:r>
              <a:rPr lang="en-US" dirty="0"/>
              <a:t>solutions</a:t>
            </a:r>
            <a:endParaRPr lang="en-US" dirty="0">
              <a:solidFill>
                <a:schemeClr val="bg1">
                  <a:lumMod val="65000"/>
                </a:schemeClr>
              </a:solidFill>
            </a:endParaRPr>
          </a:p>
          <a:p>
            <a:pPr lvl="1"/>
            <a:r>
              <a:rPr lang="en-US" dirty="0"/>
              <a:t>More customized dashboards and reports</a:t>
            </a:r>
          </a:p>
          <a:p>
            <a:pPr lvl="2"/>
            <a:endParaRPr lang="en-US" dirty="0"/>
          </a:p>
        </p:txBody>
      </p:sp>
      <p:pic>
        <p:nvPicPr>
          <p:cNvPr id="4" name="Picture 3"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736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health: Patient Tracking Report</a:t>
            </a:r>
          </a:p>
        </p:txBody>
      </p:sp>
      <p:pic>
        <p:nvPicPr>
          <p:cNvPr id="4" name="Content Placeholder 3"/>
          <p:cNvPicPr>
            <a:picLocks noGrp="1" noChangeAspect="1"/>
          </p:cNvPicPr>
          <p:nvPr>
            <p:ph idx="1"/>
          </p:nvPr>
        </p:nvPicPr>
        <p:blipFill>
          <a:blip r:embed="rId3"/>
          <a:stretch>
            <a:fillRect/>
          </a:stretch>
        </p:blipFill>
        <p:spPr>
          <a:xfrm>
            <a:off x="838200" y="1980058"/>
            <a:ext cx="10515600" cy="4042472"/>
          </a:xfrm>
          <a:prstGeom prst="rect">
            <a:avLst/>
          </a:prstGeom>
        </p:spPr>
      </p:pic>
      <p:pic>
        <p:nvPicPr>
          <p:cNvPr id="5" name="Picture 4"/>
          <p:cNvPicPr>
            <a:picLocks noChangeAspect="1"/>
          </p:cNvPicPr>
          <p:nvPr/>
        </p:nvPicPr>
        <p:blipFill>
          <a:blip r:embed="rId4"/>
          <a:stretch>
            <a:fillRect/>
          </a:stretch>
        </p:blipFill>
        <p:spPr>
          <a:xfrm>
            <a:off x="829808" y="3642317"/>
            <a:ext cx="10523992" cy="1811791"/>
          </a:xfrm>
          <a:prstGeom prst="rect">
            <a:avLst/>
          </a:prstGeom>
        </p:spPr>
      </p:pic>
    </p:spTree>
    <p:extLst>
      <p:ext uri="{BB962C8B-B14F-4D97-AF65-F5344CB8AC3E}">
        <p14:creationId xmlns:p14="http://schemas.microsoft.com/office/powerpoint/2010/main" val="403753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 Communication Across </a:t>
            </a:r>
            <a:r>
              <a:rPr lang="en-US" dirty="0" smtClean="0"/>
              <a:t>Sites – Clinical Challenges</a:t>
            </a:r>
            <a:endParaRPr lang="en-US" dirty="0"/>
          </a:p>
        </p:txBody>
      </p:sp>
      <p:sp>
        <p:nvSpPr>
          <p:cNvPr id="3" name="Content Placeholder 2"/>
          <p:cNvSpPr>
            <a:spLocks noGrp="1"/>
          </p:cNvSpPr>
          <p:nvPr>
            <p:ph idx="1"/>
          </p:nvPr>
        </p:nvSpPr>
        <p:spPr>
          <a:xfrm>
            <a:off x="838199" y="1825625"/>
            <a:ext cx="7244871" cy="4351338"/>
          </a:xfrm>
        </p:spPr>
        <p:txBody>
          <a:bodyPr>
            <a:normAutofit/>
          </a:bodyPr>
          <a:lstStyle/>
          <a:p>
            <a:pPr marL="457200" lvl="1" indent="0">
              <a:buNone/>
            </a:pPr>
            <a:endParaRPr lang="en-US" dirty="0" smtClean="0"/>
          </a:p>
          <a:p>
            <a:pPr marL="457200" lvl="1" indent="0">
              <a:buNone/>
            </a:pPr>
            <a:r>
              <a:rPr lang="en-US" dirty="0" smtClean="0"/>
              <a:t>No </a:t>
            </a:r>
            <a:r>
              <a:rPr lang="en-US" dirty="0"/>
              <a:t>easy way to document communications between </a:t>
            </a:r>
            <a:r>
              <a:rPr lang="en-US" dirty="0" smtClean="0"/>
              <a:t>hospitals</a:t>
            </a:r>
          </a:p>
          <a:p>
            <a:pPr marL="457200" lvl="1" indent="0">
              <a:buNone/>
            </a:pPr>
            <a:endParaRPr lang="en-US" dirty="0"/>
          </a:p>
          <a:p>
            <a:pPr marL="457200" lvl="1" indent="0">
              <a:buNone/>
            </a:pPr>
            <a:r>
              <a:rPr lang="en-US" dirty="0"/>
              <a:t>Each site had their own EMR and </a:t>
            </a:r>
            <a:r>
              <a:rPr lang="en-US" dirty="0" smtClean="0"/>
              <a:t>notes</a:t>
            </a:r>
            <a:endParaRPr lang="en-US" dirty="0"/>
          </a:p>
        </p:txBody>
      </p:sp>
      <p:pic>
        <p:nvPicPr>
          <p:cNvPr id="4" name="Picture 3"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8088314" y="2084797"/>
            <a:ext cx="3955445" cy="4458256"/>
          </a:xfrm>
          <a:prstGeom prst="rect">
            <a:avLst/>
          </a:prstGeom>
        </p:spPr>
      </p:pic>
    </p:spTree>
    <p:extLst>
      <p:ext uri="{BB962C8B-B14F-4D97-AF65-F5344CB8AC3E}">
        <p14:creationId xmlns:p14="http://schemas.microsoft.com/office/powerpoint/2010/main" val="44902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Facilitate Communication Across </a:t>
            </a:r>
            <a:r>
              <a:rPr lang="en-US" dirty="0" smtClean="0"/>
              <a:t>Sites – Technical Solutions</a:t>
            </a:r>
            <a:endParaRPr lang="en-US" dirty="0"/>
          </a:p>
        </p:txBody>
      </p:sp>
      <p:sp>
        <p:nvSpPr>
          <p:cNvPr id="3" name="Content Placeholder 2"/>
          <p:cNvSpPr>
            <a:spLocks noGrp="1"/>
          </p:cNvSpPr>
          <p:nvPr>
            <p:ph idx="1"/>
          </p:nvPr>
        </p:nvSpPr>
        <p:spPr/>
        <p:txBody>
          <a:bodyPr/>
          <a:lstStyle/>
          <a:p>
            <a:r>
              <a:rPr lang="en-US" dirty="0"/>
              <a:t>Technical solutions</a:t>
            </a:r>
            <a:endParaRPr lang="en-US" dirty="0">
              <a:solidFill>
                <a:schemeClr val="bg1">
                  <a:lumMod val="65000"/>
                </a:schemeClr>
              </a:solidFill>
            </a:endParaRPr>
          </a:p>
          <a:p>
            <a:pPr lvl="1"/>
            <a:r>
              <a:rPr lang="en-US" dirty="0"/>
              <a:t>Data entry forms around transitions</a:t>
            </a:r>
          </a:p>
          <a:p>
            <a:pPr lvl="1"/>
            <a:r>
              <a:rPr lang="en-US" dirty="0" err="1"/>
              <a:t>REDCap</a:t>
            </a:r>
            <a:r>
              <a:rPr lang="en-US" dirty="0"/>
              <a:t> Messenger</a:t>
            </a:r>
          </a:p>
          <a:p>
            <a:endParaRPr lang="en-US" dirty="0"/>
          </a:p>
        </p:txBody>
      </p:sp>
      <p:pic>
        <p:nvPicPr>
          <p:cNvPr id="4" name="Picture 3"/>
          <p:cNvPicPr>
            <a:picLocks noChangeAspect="1"/>
          </p:cNvPicPr>
          <p:nvPr/>
        </p:nvPicPr>
        <p:blipFill>
          <a:blip r:embed="rId3"/>
          <a:stretch>
            <a:fillRect/>
          </a:stretch>
        </p:blipFill>
        <p:spPr>
          <a:xfrm>
            <a:off x="8003893" y="1825625"/>
            <a:ext cx="3572566" cy="3828620"/>
          </a:xfrm>
          <a:prstGeom prst="rect">
            <a:avLst/>
          </a:prstGeom>
        </p:spPr>
      </p:pic>
    </p:spTree>
    <p:extLst>
      <p:ext uri="{BB962C8B-B14F-4D97-AF65-F5344CB8AC3E}">
        <p14:creationId xmlns:p14="http://schemas.microsoft.com/office/powerpoint/2010/main" val="307670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Governance/HIPAA</a:t>
            </a:r>
          </a:p>
        </p:txBody>
      </p:sp>
      <p:sp>
        <p:nvSpPr>
          <p:cNvPr id="3" name="Content Placeholder 2"/>
          <p:cNvSpPr>
            <a:spLocks noGrp="1"/>
          </p:cNvSpPr>
          <p:nvPr>
            <p:ph idx="1"/>
          </p:nvPr>
        </p:nvSpPr>
        <p:spPr/>
        <p:txBody>
          <a:bodyPr>
            <a:normAutofit/>
          </a:bodyPr>
          <a:lstStyle/>
          <a:p>
            <a:r>
              <a:rPr lang="en-US" dirty="0"/>
              <a:t>(Amy, can I leave this to you?)</a:t>
            </a:r>
          </a:p>
          <a:p>
            <a:pPr marL="0" indent="0">
              <a:buNone/>
            </a:pPr>
            <a:endParaRPr lang="en-US" dirty="0"/>
          </a:p>
        </p:txBody>
      </p:sp>
      <p:pic>
        <p:nvPicPr>
          <p:cNvPr id="4" name="Picture 3"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04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Contact….</a:t>
            </a:r>
          </a:p>
          <a:p>
            <a:r>
              <a:rPr lang="en-US" dirty="0"/>
              <a:t>[provide WHU TRIP website URL and QR code – Katelyn is on this]</a:t>
            </a:r>
          </a:p>
        </p:txBody>
      </p:sp>
      <p:pic>
        <p:nvPicPr>
          <p:cNvPr id="4" name="Picture 3"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965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422" y="5441702"/>
            <a:ext cx="6161411" cy="505033"/>
          </a:xfrm>
        </p:spPr>
      </p:pic>
      <p:pic>
        <p:nvPicPr>
          <p:cNvPr id="4" name="Picture 3" descr="C:\Users\COWINKLE\Desktop\TRIP Logo_220X277.png"/>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8616" y="4719020"/>
            <a:ext cx="5522627" cy="5073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3247" y="4620603"/>
            <a:ext cx="2715012" cy="70418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4913" y="5373880"/>
            <a:ext cx="542704" cy="57285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6972" y="5473531"/>
            <a:ext cx="2641905" cy="475979"/>
          </a:xfrm>
          <a:prstGeom prst="rect">
            <a:avLst/>
          </a:prstGeom>
        </p:spPr>
      </p:pic>
      <p:sp>
        <p:nvSpPr>
          <p:cNvPr id="11" name="TextBox 10"/>
          <p:cNvSpPr txBox="1"/>
          <p:nvPr/>
        </p:nvSpPr>
        <p:spPr>
          <a:xfrm>
            <a:off x="838200" y="1390745"/>
            <a:ext cx="10380023" cy="3908762"/>
          </a:xfrm>
          <a:prstGeom prst="rect">
            <a:avLst/>
          </a:prstGeom>
          <a:noFill/>
        </p:spPr>
        <p:txBody>
          <a:bodyPr wrap="square" numCol="2" rtlCol="0">
            <a:spAutoFit/>
          </a:bodyPr>
          <a:lstStyle/>
          <a:p>
            <a:r>
              <a:rPr lang="en-US" sz="2000" u="sng" dirty="0"/>
              <a:t>TRIP Registry Team</a:t>
            </a:r>
          </a:p>
          <a:p>
            <a:r>
              <a:rPr lang="en-US" sz="2000" dirty="0"/>
              <a:t>Tracy Battaglia, Boston Medical Center</a:t>
            </a:r>
          </a:p>
          <a:p>
            <a:r>
              <a:rPr lang="en-US" sz="2000" dirty="0"/>
              <a:t>Christopher Shanahan, Boston Medical Center</a:t>
            </a:r>
          </a:p>
          <a:p>
            <a:r>
              <a:rPr lang="en-US" sz="2000" dirty="0"/>
              <a:t>Sharon Bak, Boston Medical Center</a:t>
            </a:r>
          </a:p>
          <a:p>
            <a:r>
              <a:rPr lang="en-US" sz="2000" dirty="0"/>
              <a:t>Bill Adams, Boston Medical Center</a:t>
            </a:r>
          </a:p>
          <a:p>
            <a:r>
              <a:rPr lang="en-US" sz="2000" dirty="0"/>
              <a:t>Victoria Xiao, Boston Medical Center</a:t>
            </a:r>
          </a:p>
          <a:p>
            <a:r>
              <a:rPr lang="en-US" sz="2000" dirty="0"/>
              <a:t>Katelyn Mullikin, Boston Medical Center</a:t>
            </a:r>
          </a:p>
          <a:p>
            <a:r>
              <a:rPr lang="en-US" sz="2000" dirty="0"/>
              <a:t>Carolyn Finney, Boston University</a:t>
            </a:r>
          </a:p>
          <a:p>
            <a:r>
              <a:rPr lang="en-US" sz="2000" dirty="0" smtClean="0"/>
              <a:t>Chris </a:t>
            </a:r>
            <a:r>
              <a:rPr lang="en-US" sz="2000" dirty="0"/>
              <a:t>Lloyd-Travaglini, Boston University</a:t>
            </a:r>
          </a:p>
          <a:p>
            <a:endParaRPr lang="en-US" sz="2000" dirty="0" smtClean="0"/>
          </a:p>
          <a:p>
            <a:endParaRPr lang="en-US" sz="2000" dirty="0"/>
          </a:p>
          <a:p>
            <a:endParaRPr lang="en-US" sz="2000" dirty="0" smtClean="0"/>
          </a:p>
          <a:p>
            <a:endParaRPr lang="en-US" sz="2000" dirty="0"/>
          </a:p>
          <a:p>
            <a:r>
              <a:rPr lang="en-US" sz="2000" dirty="0" smtClean="0"/>
              <a:t>Marisa </a:t>
            </a:r>
            <a:r>
              <a:rPr lang="en-US" sz="2000" dirty="0"/>
              <a:t>Massaro, Boston University</a:t>
            </a:r>
          </a:p>
          <a:p>
            <a:r>
              <a:rPr lang="en-US" sz="2000" dirty="0"/>
              <a:t>Karen Freund, Tufts Medical Center </a:t>
            </a:r>
          </a:p>
          <a:p>
            <a:r>
              <a:rPr lang="en-US" sz="2000" dirty="0"/>
              <a:t>Stephenie Lemon, UMass Medical Center</a:t>
            </a:r>
          </a:p>
          <a:p>
            <a:r>
              <a:rPr lang="en-US" sz="2000" dirty="0"/>
              <a:t>Jennifer Haas, Mass General Hospital</a:t>
            </a:r>
          </a:p>
          <a:p>
            <a:r>
              <a:rPr lang="en-US" sz="2000" dirty="0"/>
              <a:t>Caylin Marotta, Mass General Hospital</a:t>
            </a:r>
          </a:p>
          <a:p>
            <a:endParaRPr lang="en-US" sz="2000" dirty="0"/>
          </a:p>
          <a:p>
            <a:r>
              <a:rPr lang="en-US" sz="2000" u="sng" dirty="0" err="1"/>
              <a:t>REDCap</a:t>
            </a:r>
            <a:r>
              <a:rPr lang="en-US" sz="2000" u="sng" dirty="0"/>
              <a:t> </a:t>
            </a:r>
            <a:r>
              <a:rPr lang="en-US" sz="2000" u="sng" dirty="0" smtClean="0"/>
              <a:t>Team</a:t>
            </a:r>
          </a:p>
          <a:p>
            <a:r>
              <a:rPr lang="en-US" sz="2000" dirty="0" smtClean="0"/>
              <a:t>Mark </a:t>
            </a:r>
            <a:r>
              <a:rPr lang="en-US" sz="2000" dirty="0" err="1"/>
              <a:t>McEver</a:t>
            </a:r>
            <a:r>
              <a:rPr lang="en-US" sz="2000" dirty="0"/>
              <a:t>, Vanderbilt </a:t>
            </a:r>
            <a:r>
              <a:rPr lang="en-US" sz="2000" dirty="0" smtClean="0"/>
              <a:t>University</a:t>
            </a:r>
            <a:endParaRPr lang="en-US" sz="2000" dirty="0"/>
          </a:p>
        </p:txBody>
      </p:sp>
      <p:pic>
        <p:nvPicPr>
          <p:cNvPr id="12" name="Picture 11"/>
          <p:cNvPicPr>
            <a:picLocks noChangeAspect="1"/>
          </p:cNvPicPr>
          <p:nvPr/>
        </p:nvPicPr>
        <p:blipFill>
          <a:blip r:embed="rId9"/>
          <a:stretch>
            <a:fillRect/>
          </a:stretch>
        </p:blipFill>
        <p:spPr>
          <a:xfrm>
            <a:off x="495268" y="4090656"/>
            <a:ext cx="2293348" cy="1370737"/>
          </a:xfrm>
          <a:prstGeom prst="rect">
            <a:avLst/>
          </a:prstGeom>
        </p:spPr>
      </p:pic>
    </p:spTree>
    <p:extLst>
      <p:ext uri="{BB962C8B-B14F-4D97-AF65-F5344CB8AC3E}">
        <p14:creationId xmlns:p14="http://schemas.microsoft.com/office/powerpoint/2010/main" val="392773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 things we did</a:t>
            </a:r>
          </a:p>
        </p:txBody>
      </p:sp>
      <p:sp>
        <p:nvSpPr>
          <p:cNvPr id="3" name="Content Placeholder 2"/>
          <p:cNvSpPr>
            <a:spLocks noGrp="1"/>
          </p:cNvSpPr>
          <p:nvPr>
            <p:ph idx="1"/>
          </p:nvPr>
        </p:nvSpPr>
        <p:spPr/>
        <p:txBody>
          <a:bodyPr>
            <a:normAutofit fontScale="92500" lnSpcReduction="10000"/>
          </a:bodyPr>
          <a:lstStyle/>
          <a:p>
            <a:r>
              <a:rPr lang="en-US" dirty="0"/>
              <a:t>Population health features</a:t>
            </a:r>
          </a:p>
          <a:p>
            <a:r>
              <a:rPr lang="en-US" dirty="0"/>
              <a:t>Governance/HIPAA </a:t>
            </a:r>
          </a:p>
          <a:p>
            <a:r>
              <a:rPr lang="en-US" dirty="0"/>
              <a:t>Facilitating PN communication and transitions between sites </a:t>
            </a:r>
          </a:p>
          <a:p>
            <a:pPr lvl="1"/>
            <a:r>
              <a:rPr lang="en-US" dirty="0"/>
              <a:t>Completion/transition form and field notes used to communicate</a:t>
            </a:r>
          </a:p>
          <a:p>
            <a:r>
              <a:rPr lang="en-US" dirty="0"/>
              <a:t>Reports</a:t>
            </a:r>
          </a:p>
          <a:p>
            <a:r>
              <a:rPr lang="en-US" dirty="0"/>
              <a:t>REDCap messenger</a:t>
            </a:r>
          </a:p>
          <a:p>
            <a:r>
              <a:rPr lang="en-US" dirty="0"/>
              <a:t>Multiple projects with dynamic SQL joins, site-specific dropdowns </a:t>
            </a:r>
          </a:p>
          <a:p>
            <a:r>
              <a:rPr lang="en-US" dirty="0"/>
              <a:t>Links to external partner’s sites, using referring URL to provide info to external partner</a:t>
            </a:r>
          </a:p>
          <a:p>
            <a:r>
              <a:rPr lang="en-US" dirty="0"/>
              <a:t>Audit log </a:t>
            </a:r>
          </a:p>
          <a:p>
            <a:pPr marL="0" indent="0">
              <a:buNone/>
            </a:pPr>
            <a:endParaRPr lang="en-US" dirty="0"/>
          </a:p>
        </p:txBody>
      </p:sp>
      <p:pic>
        <p:nvPicPr>
          <p:cNvPr id="4" name="Picture 3"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607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&amp; Disclosures</a:t>
            </a:r>
          </a:p>
        </p:txBody>
      </p:sp>
      <p:sp>
        <p:nvSpPr>
          <p:cNvPr id="3" name="Content Placeholder 2"/>
          <p:cNvSpPr>
            <a:spLocks noGrp="1"/>
          </p:cNvSpPr>
          <p:nvPr>
            <p:ph sz="half" idx="1"/>
          </p:nvPr>
        </p:nvSpPr>
        <p:spPr/>
        <p:txBody>
          <a:bodyPr/>
          <a:lstStyle/>
          <a:p>
            <a:endParaRPr lang="en-US" dirty="0"/>
          </a:p>
          <a:p>
            <a:endParaRPr lang="en-US" dirty="0"/>
          </a:p>
          <a:p>
            <a:endParaRPr lang="en-US" dirty="0"/>
          </a:p>
          <a:p>
            <a:endParaRPr lang="en-US" dirty="0"/>
          </a:p>
          <a:p>
            <a:pPr marL="0" indent="0">
              <a:buNone/>
            </a:pPr>
            <a:r>
              <a:rPr lang="en-US" dirty="0"/>
              <a:t>Views expressed are our own, do not represent NIH/NCATS.</a:t>
            </a:r>
          </a:p>
          <a:p>
            <a:pPr marL="0" indent="0">
              <a:buNone/>
            </a:pPr>
            <a:endParaRPr lang="en-US" dirty="0"/>
          </a:p>
          <a:p>
            <a:pPr marL="0" indent="0">
              <a:buNone/>
            </a:pPr>
            <a:r>
              <a:rPr lang="en-US" dirty="0"/>
              <a:t>No financial interests to </a:t>
            </a:r>
            <a:r>
              <a:rPr lang="en-US" dirty="0" smtClean="0"/>
              <a:t>declare.</a:t>
            </a:r>
            <a:endParaRPr lang="en-US" dirty="0"/>
          </a:p>
        </p:txBody>
      </p:sp>
      <p:pic>
        <p:nvPicPr>
          <p:cNvPr id="10" name="Content Placeholder 9">
            <a:extLst>
              <a:ext uri="{FF2B5EF4-FFF2-40B4-BE49-F238E27FC236}">
                <a16:creationId xmlns:a16="http://schemas.microsoft.com/office/drawing/2014/main" xmlns="" id="{B02B34A0-E239-4B32-8B11-7B094DE13404}"/>
              </a:ext>
            </a:extLst>
          </p:cNvPr>
          <p:cNvPicPr>
            <a:picLocks noGrp="1" noChangeAspect="1"/>
          </p:cNvPicPr>
          <p:nvPr>
            <p:ph sz="half" idx="2"/>
          </p:nvPr>
        </p:nvPicPr>
        <p:blipFill>
          <a:blip r:embed="rId3"/>
          <a:stretch>
            <a:fillRect/>
          </a:stretch>
        </p:blipFill>
        <p:spPr>
          <a:xfrm>
            <a:off x="7101279" y="1821686"/>
            <a:ext cx="852095" cy="966727"/>
          </a:xfrm>
        </p:spPr>
      </p:pic>
      <p:pic>
        <p:nvPicPr>
          <p:cNvPr id="4" name="Picture 3" descr="C:\Users\COWINKLE\Desktop\TRIP Logo_220X277.png"/>
          <p:cNvPicPr/>
          <p:nvPr/>
        </p:nvPicPr>
        <p:blipFill rotWithShape="1">
          <a:blip r:embed="rId4">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68506CA-1737-4A73-824C-6A0F692AB6B3}"/>
              </a:ext>
            </a:extLst>
          </p:cNvPr>
          <p:cNvPicPr>
            <a:picLocks noChangeAspect="1"/>
          </p:cNvPicPr>
          <p:nvPr/>
        </p:nvPicPr>
        <p:blipFill>
          <a:blip r:embed="rId5"/>
          <a:stretch>
            <a:fillRect/>
          </a:stretch>
        </p:blipFill>
        <p:spPr>
          <a:xfrm>
            <a:off x="838200" y="1690688"/>
            <a:ext cx="3714750" cy="1228725"/>
          </a:xfrm>
          <a:prstGeom prst="rect">
            <a:avLst/>
          </a:prstGeom>
        </p:spPr>
      </p:pic>
      <p:sp>
        <p:nvSpPr>
          <p:cNvPr id="7" name="TextBox 6">
            <a:extLst>
              <a:ext uri="{FF2B5EF4-FFF2-40B4-BE49-F238E27FC236}">
                <a16:creationId xmlns:a16="http://schemas.microsoft.com/office/drawing/2014/main" xmlns="" id="{631A80F6-691C-41F0-ABA8-2581E24BBAC8}"/>
              </a:ext>
            </a:extLst>
          </p:cNvPr>
          <p:cNvSpPr txBox="1"/>
          <p:nvPr/>
        </p:nvSpPr>
        <p:spPr>
          <a:xfrm>
            <a:off x="950045" y="2754641"/>
            <a:ext cx="3714750" cy="523220"/>
          </a:xfrm>
          <a:prstGeom prst="rect">
            <a:avLst/>
          </a:prstGeom>
          <a:noFill/>
        </p:spPr>
        <p:txBody>
          <a:bodyPr wrap="square" rtlCol="0">
            <a:spAutoFit/>
          </a:bodyPr>
          <a:lstStyle/>
          <a:p>
            <a:r>
              <a:rPr lang="en-US" sz="2800" dirty="0"/>
              <a:t>1U01TR002070-01</a:t>
            </a:r>
          </a:p>
        </p:txBody>
      </p:sp>
      <p:sp>
        <p:nvSpPr>
          <p:cNvPr id="11" name="TextBox 10">
            <a:extLst>
              <a:ext uri="{FF2B5EF4-FFF2-40B4-BE49-F238E27FC236}">
                <a16:creationId xmlns:a16="http://schemas.microsoft.com/office/drawing/2014/main" xmlns="" id="{54953430-74C2-400B-835A-C0708A6F7849}"/>
              </a:ext>
            </a:extLst>
          </p:cNvPr>
          <p:cNvSpPr txBox="1"/>
          <p:nvPr/>
        </p:nvSpPr>
        <p:spPr>
          <a:xfrm>
            <a:off x="8335106" y="1946923"/>
            <a:ext cx="2845281" cy="707886"/>
          </a:xfrm>
          <a:prstGeom prst="rect">
            <a:avLst/>
          </a:prstGeom>
          <a:noFill/>
        </p:spPr>
        <p:txBody>
          <a:bodyPr wrap="square" rtlCol="0">
            <a:spAutoFit/>
          </a:bodyPr>
          <a:lstStyle/>
          <a:p>
            <a:pPr algn="ctr"/>
            <a:r>
              <a:rPr lang="en-US" sz="2000" b="1" dirty="0"/>
              <a:t>Tracy Battaglia, MD MPH</a:t>
            </a:r>
          </a:p>
          <a:p>
            <a:pPr algn="ctr"/>
            <a:r>
              <a:rPr lang="en-US" sz="2000" dirty="0"/>
              <a:t>Boston Medical Center</a:t>
            </a:r>
          </a:p>
        </p:txBody>
      </p:sp>
      <p:sp>
        <p:nvSpPr>
          <p:cNvPr id="12" name="TextBox 11">
            <a:extLst>
              <a:ext uri="{FF2B5EF4-FFF2-40B4-BE49-F238E27FC236}">
                <a16:creationId xmlns:a16="http://schemas.microsoft.com/office/drawing/2014/main" xmlns="" id="{0240BFD3-5636-410F-A9C3-68AFC6CB3908}"/>
              </a:ext>
            </a:extLst>
          </p:cNvPr>
          <p:cNvSpPr txBox="1"/>
          <p:nvPr/>
        </p:nvSpPr>
        <p:spPr>
          <a:xfrm>
            <a:off x="8356308" y="5196249"/>
            <a:ext cx="2675608" cy="707886"/>
          </a:xfrm>
          <a:prstGeom prst="rect">
            <a:avLst/>
          </a:prstGeom>
          <a:noFill/>
        </p:spPr>
        <p:txBody>
          <a:bodyPr wrap="square" rtlCol="0">
            <a:spAutoFit/>
          </a:bodyPr>
          <a:lstStyle/>
          <a:p>
            <a:pPr algn="ctr"/>
            <a:r>
              <a:rPr lang="en-US" sz="2000" b="1" dirty="0" err="1"/>
              <a:t>Stephenie</a:t>
            </a:r>
            <a:r>
              <a:rPr lang="en-US" sz="2000" b="1" dirty="0"/>
              <a:t> Lemon, PhD</a:t>
            </a:r>
          </a:p>
          <a:p>
            <a:pPr algn="ctr"/>
            <a:r>
              <a:rPr lang="en-US" sz="2000" dirty="0"/>
              <a:t>UMass Medical Center</a:t>
            </a:r>
          </a:p>
        </p:txBody>
      </p:sp>
      <p:sp>
        <p:nvSpPr>
          <p:cNvPr id="13" name="TextBox 12">
            <a:extLst>
              <a:ext uri="{FF2B5EF4-FFF2-40B4-BE49-F238E27FC236}">
                <a16:creationId xmlns:a16="http://schemas.microsoft.com/office/drawing/2014/main" xmlns="" id="{F0E9FFDE-E590-46B0-8693-A26CFF9E6E5B}"/>
              </a:ext>
            </a:extLst>
          </p:cNvPr>
          <p:cNvSpPr txBox="1"/>
          <p:nvPr/>
        </p:nvSpPr>
        <p:spPr>
          <a:xfrm>
            <a:off x="8335107" y="2954694"/>
            <a:ext cx="2845280" cy="707886"/>
          </a:xfrm>
          <a:prstGeom prst="rect">
            <a:avLst/>
          </a:prstGeom>
          <a:noFill/>
        </p:spPr>
        <p:txBody>
          <a:bodyPr wrap="square" rtlCol="0">
            <a:spAutoFit/>
          </a:bodyPr>
          <a:lstStyle/>
          <a:p>
            <a:pPr algn="ctr"/>
            <a:r>
              <a:rPr lang="en-US" sz="2000" b="1" dirty="0"/>
              <a:t>Jennifer Haas, MD</a:t>
            </a:r>
          </a:p>
          <a:p>
            <a:pPr algn="ctr"/>
            <a:r>
              <a:rPr lang="en-US" sz="2000" dirty="0"/>
              <a:t>Mass General Hospital</a:t>
            </a:r>
          </a:p>
        </p:txBody>
      </p:sp>
      <p:pic>
        <p:nvPicPr>
          <p:cNvPr id="15" name="Picture 14">
            <a:extLst>
              <a:ext uri="{FF2B5EF4-FFF2-40B4-BE49-F238E27FC236}">
                <a16:creationId xmlns:a16="http://schemas.microsoft.com/office/drawing/2014/main" xmlns="" id="{5A582281-E360-4F3A-9260-9D8B6D043065}"/>
              </a:ext>
            </a:extLst>
          </p:cNvPr>
          <p:cNvPicPr>
            <a:picLocks noChangeAspect="1"/>
          </p:cNvPicPr>
          <p:nvPr/>
        </p:nvPicPr>
        <p:blipFill>
          <a:blip r:embed="rId6"/>
          <a:stretch>
            <a:fillRect/>
          </a:stretch>
        </p:blipFill>
        <p:spPr>
          <a:xfrm>
            <a:off x="7110036" y="4911121"/>
            <a:ext cx="852095" cy="1278143"/>
          </a:xfrm>
          <a:prstGeom prst="rect">
            <a:avLst/>
          </a:prstGeom>
        </p:spPr>
      </p:pic>
      <p:pic>
        <p:nvPicPr>
          <p:cNvPr id="17" name="Picture 16">
            <a:extLst>
              <a:ext uri="{FF2B5EF4-FFF2-40B4-BE49-F238E27FC236}">
                <a16:creationId xmlns:a16="http://schemas.microsoft.com/office/drawing/2014/main" xmlns="" id="{9E30D3D4-0BF5-438A-A0A6-262D2652AA9F}"/>
              </a:ext>
            </a:extLst>
          </p:cNvPr>
          <p:cNvPicPr>
            <a:picLocks noChangeAspect="1"/>
          </p:cNvPicPr>
          <p:nvPr/>
        </p:nvPicPr>
        <p:blipFill>
          <a:blip r:embed="rId7"/>
          <a:stretch>
            <a:fillRect/>
          </a:stretch>
        </p:blipFill>
        <p:spPr>
          <a:xfrm>
            <a:off x="7101279" y="3761224"/>
            <a:ext cx="860852" cy="1149897"/>
          </a:xfrm>
          <a:prstGeom prst="rect">
            <a:avLst/>
          </a:prstGeom>
        </p:spPr>
      </p:pic>
      <p:pic>
        <p:nvPicPr>
          <p:cNvPr id="19" name="Picture 18">
            <a:extLst>
              <a:ext uri="{FF2B5EF4-FFF2-40B4-BE49-F238E27FC236}">
                <a16:creationId xmlns:a16="http://schemas.microsoft.com/office/drawing/2014/main" xmlns="" id="{7D684EEB-FA79-4DF2-870B-FFF670F50C3A}"/>
              </a:ext>
            </a:extLst>
          </p:cNvPr>
          <p:cNvPicPr>
            <a:picLocks noChangeAspect="1"/>
          </p:cNvPicPr>
          <p:nvPr/>
        </p:nvPicPr>
        <p:blipFill>
          <a:blip r:embed="rId8"/>
          <a:stretch>
            <a:fillRect/>
          </a:stretch>
        </p:blipFill>
        <p:spPr>
          <a:xfrm>
            <a:off x="7101279" y="2794497"/>
            <a:ext cx="951726" cy="966727"/>
          </a:xfrm>
          <a:prstGeom prst="rect">
            <a:avLst/>
          </a:prstGeom>
        </p:spPr>
      </p:pic>
      <p:sp>
        <p:nvSpPr>
          <p:cNvPr id="20" name="TextBox 19">
            <a:extLst>
              <a:ext uri="{FF2B5EF4-FFF2-40B4-BE49-F238E27FC236}">
                <a16:creationId xmlns:a16="http://schemas.microsoft.com/office/drawing/2014/main" xmlns="" id="{A76C30AC-F2F4-44AB-B36F-86238042914B}"/>
              </a:ext>
            </a:extLst>
          </p:cNvPr>
          <p:cNvSpPr txBox="1"/>
          <p:nvPr/>
        </p:nvSpPr>
        <p:spPr>
          <a:xfrm>
            <a:off x="8335107" y="4001294"/>
            <a:ext cx="3099790" cy="707886"/>
          </a:xfrm>
          <a:prstGeom prst="rect">
            <a:avLst/>
          </a:prstGeom>
          <a:noFill/>
        </p:spPr>
        <p:txBody>
          <a:bodyPr wrap="square" rtlCol="0">
            <a:spAutoFit/>
          </a:bodyPr>
          <a:lstStyle/>
          <a:p>
            <a:pPr algn="ctr"/>
            <a:r>
              <a:rPr lang="en-US" sz="2000" b="1" dirty="0"/>
              <a:t>Karen M. Freund, MD MPH</a:t>
            </a:r>
          </a:p>
          <a:p>
            <a:pPr algn="ctr"/>
            <a:r>
              <a:rPr lang="en-US" sz="2000" dirty="0"/>
              <a:t>Tufts Medical Center</a:t>
            </a:r>
          </a:p>
        </p:txBody>
      </p:sp>
      <p:sp>
        <p:nvSpPr>
          <p:cNvPr id="21" name="TextBox 20">
            <a:extLst>
              <a:ext uri="{FF2B5EF4-FFF2-40B4-BE49-F238E27FC236}">
                <a16:creationId xmlns:a16="http://schemas.microsoft.com/office/drawing/2014/main" xmlns="" id="{A9A86A72-65E0-4170-A0EC-DF722FE5B892}"/>
              </a:ext>
            </a:extLst>
          </p:cNvPr>
          <p:cNvSpPr txBox="1"/>
          <p:nvPr/>
        </p:nvSpPr>
        <p:spPr>
          <a:xfrm>
            <a:off x="8207838" y="1285123"/>
            <a:ext cx="2972549" cy="461665"/>
          </a:xfrm>
          <a:prstGeom prst="rect">
            <a:avLst/>
          </a:prstGeom>
          <a:noFill/>
        </p:spPr>
        <p:txBody>
          <a:bodyPr wrap="square" rtlCol="0">
            <a:spAutoFit/>
          </a:bodyPr>
          <a:lstStyle/>
          <a:p>
            <a:pPr algn="ctr"/>
            <a:r>
              <a:rPr lang="en-US" sz="2400" b="1" dirty="0"/>
              <a:t>Principal Investigators</a:t>
            </a:r>
          </a:p>
        </p:txBody>
      </p:sp>
    </p:spTree>
    <p:extLst>
      <p:ext uri="{BB962C8B-B14F-4D97-AF65-F5344CB8AC3E}">
        <p14:creationId xmlns:p14="http://schemas.microsoft.com/office/powerpoint/2010/main" val="332292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911A6C77-6109-4F77-975B-C375615A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CB343D17-9934-455E-B326-2F39206BA4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xmlns="" id="{A8AA2B63-BFCD-40D0-B2D0-CB714D70E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xmlns="" id="{80834EBB-06EA-4C69-AF7A-D5A4E69D8A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xmlns="" id="{2D314EC1-63E0-43B5-9CD5-F25593B2CA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xmlns="" id="{9577EB7D-16A7-4E05-9105-431E729665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xmlns="" id="{EC1741C3-592F-47B5-93A0-66FC0BB97E4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US" sz="4000">
                <a:solidFill>
                  <a:srgbClr val="FFFFFF"/>
                </a:solidFill>
              </a:rPr>
              <a:t>Translating Research Into Practice (TRIP)</a:t>
            </a:r>
          </a:p>
        </p:txBody>
      </p:sp>
      <p:pic>
        <p:nvPicPr>
          <p:cNvPr id="7" name="Picture 6">
            <a:extLst>
              <a:ext uri="{FF2B5EF4-FFF2-40B4-BE49-F238E27FC236}">
                <a16:creationId xmlns:a16="http://schemas.microsoft.com/office/drawing/2014/main" xmlns="" id="{478BEE52-FAAC-4058-B11E-C00E1C92102C}"/>
              </a:ext>
            </a:extLst>
          </p:cNvPr>
          <p:cNvPicPr>
            <a:picLocks noChangeAspect="1"/>
          </p:cNvPicPr>
          <p:nvPr/>
        </p:nvPicPr>
        <p:blipFill rotWithShape="1">
          <a:blip r:embed="rId3"/>
          <a:srcRect l="12240" r="8717" b="-1"/>
          <a:stretch/>
        </p:blipFill>
        <p:spPr>
          <a:xfrm>
            <a:off x="1424903" y="2942492"/>
            <a:ext cx="2804328" cy="3113256"/>
          </a:xfrm>
          <a:prstGeom prst="rect">
            <a:avLst/>
          </a:prstGeom>
        </p:spPr>
      </p:pic>
      <p:sp>
        <p:nvSpPr>
          <p:cNvPr id="3" name="Content Placeholder 2"/>
          <p:cNvSpPr>
            <a:spLocks noGrp="1"/>
          </p:cNvSpPr>
          <p:nvPr>
            <p:ph idx="1"/>
          </p:nvPr>
        </p:nvSpPr>
        <p:spPr>
          <a:xfrm>
            <a:off x="4534813" y="2494450"/>
            <a:ext cx="6688390" cy="3603745"/>
          </a:xfrm>
        </p:spPr>
        <p:txBody>
          <a:bodyPr>
            <a:normAutofit/>
          </a:bodyPr>
          <a:lstStyle/>
          <a:p>
            <a:pPr marL="0" indent="0">
              <a:buNone/>
            </a:pPr>
            <a:r>
              <a:rPr lang="en-US" b="1" dirty="0"/>
              <a:t>Goal</a:t>
            </a:r>
            <a:r>
              <a:rPr lang="en-US" dirty="0"/>
              <a:t>: address racial and socioeconomic disparities in receipt of timely breast cancer treatment </a:t>
            </a:r>
          </a:p>
          <a:p>
            <a:pPr lvl="1"/>
            <a:endParaRPr lang="en-US" sz="2800" dirty="0"/>
          </a:p>
          <a:p>
            <a:pPr marL="0" indent="0">
              <a:buNone/>
            </a:pPr>
            <a:r>
              <a:rPr lang="en-US" b="1" dirty="0" smtClean="0"/>
              <a:t>Intervention</a:t>
            </a:r>
            <a:r>
              <a:rPr lang="en-US" dirty="0" smtClean="0"/>
              <a:t>: Standardized </a:t>
            </a:r>
            <a:r>
              <a:rPr lang="en-US" dirty="0"/>
              <a:t>patient navigation </a:t>
            </a:r>
            <a:r>
              <a:rPr lang="en-US" dirty="0" smtClean="0"/>
              <a:t>protocol across </a:t>
            </a:r>
            <a:r>
              <a:rPr lang="en-US" dirty="0"/>
              <a:t>6 </a:t>
            </a:r>
            <a:r>
              <a:rPr lang="en-US" dirty="0" smtClean="0"/>
              <a:t>academic </a:t>
            </a:r>
            <a:r>
              <a:rPr lang="en-US" dirty="0"/>
              <a:t>medical centers  </a:t>
            </a:r>
          </a:p>
          <a:p>
            <a:pPr lvl="1"/>
            <a:endParaRPr lang="en-US" sz="2200" dirty="0"/>
          </a:p>
        </p:txBody>
      </p:sp>
      <p:pic>
        <p:nvPicPr>
          <p:cNvPr id="5" name="Picture 4">
            <a:extLst>
              <a:ext uri="{FF2B5EF4-FFF2-40B4-BE49-F238E27FC236}">
                <a16:creationId xmlns:a16="http://schemas.microsoft.com/office/drawing/2014/main" xmlns="" id="{66A39E36-9D3E-44E4-8833-65A06C215D3D}"/>
              </a:ext>
            </a:extLst>
          </p:cNvPr>
          <p:cNvPicPr>
            <a:picLocks noChangeAspect="1"/>
          </p:cNvPicPr>
          <p:nvPr/>
        </p:nvPicPr>
        <p:blipFill>
          <a:blip r:embed="rId4"/>
          <a:stretch>
            <a:fillRect/>
          </a:stretch>
        </p:blipFill>
        <p:spPr>
          <a:xfrm>
            <a:off x="9840784" y="757609"/>
            <a:ext cx="1652159" cy="634039"/>
          </a:xfrm>
          <a:prstGeom prst="rect">
            <a:avLst/>
          </a:prstGeom>
        </p:spPr>
      </p:pic>
    </p:spTree>
    <p:extLst>
      <p:ext uri="{BB962C8B-B14F-4D97-AF65-F5344CB8AC3E}">
        <p14:creationId xmlns:p14="http://schemas.microsoft.com/office/powerpoint/2010/main" val="189029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1E6B7-4C51-423F-BDE7-24B429F338BB}"/>
              </a:ext>
            </a:extLst>
          </p:cNvPr>
          <p:cNvSpPr>
            <a:spLocks noGrp="1"/>
          </p:cNvSpPr>
          <p:nvPr>
            <p:ph type="title"/>
          </p:nvPr>
        </p:nvSpPr>
        <p:spPr>
          <a:xfrm>
            <a:off x="519545" y="621792"/>
            <a:ext cx="5181503" cy="5504688"/>
          </a:xfrm>
        </p:spPr>
        <p:txBody>
          <a:bodyPr>
            <a:normAutofit/>
          </a:bodyPr>
          <a:lstStyle/>
          <a:p>
            <a:r>
              <a:rPr lang="en-US" sz="4800"/>
              <a:t>Problem: How to Create a Real-time Registry?</a:t>
            </a:r>
          </a:p>
        </p:txBody>
      </p:sp>
      <p:sp>
        <p:nvSpPr>
          <p:cNvPr id="11" name="Rectangle 8">
            <a:extLst>
              <a:ext uri="{FF2B5EF4-FFF2-40B4-BE49-F238E27FC236}">
                <a16:creationId xmlns:a16="http://schemas.microsoft.com/office/drawing/2014/main" xmlns="" id="{2F56F8EA-3356-4455-9899-320874F6E4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xmlns="" id="{4FBDA263-22CB-4574-B98C-CFFF1BB3E292}"/>
              </a:ext>
            </a:extLst>
          </p:cNvPr>
          <p:cNvGraphicFramePr>
            <a:graphicFrameLocks noGrp="1"/>
          </p:cNvGraphicFramePr>
          <p:nvPr>
            <p:ph idx="1"/>
            <p:extLst>
              <p:ext uri="{D42A27DB-BD31-4B8C-83A1-F6EECF244321}">
                <p14:modId xmlns:p14="http://schemas.microsoft.com/office/powerpoint/2010/main" val="174636667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271606" y="780288"/>
            <a:ext cx="691048" cy="707194"/>
          </a:xfrm>
          <a:prstGeom prst="rect">
            <a:avLst/>
          </a:prstGeom>
        </p:spPr>
      </p:pic>
      <p:pic>
        <p:nvPicPr>
          <p:cNvPr id="5" name="Picture 4"/>
          <p:cNvPicPr>
            <a:picLocks noChangeAspect="1"/>
          </p:cNvPicPr>
          <p:nvPr/>
        </p:nvPicPr>
        <p:blipFill>
          <a:blip r:embed="rId9"/>
          <a:stretch>
            <a:fillRect/>
          </a:stretch>
        </p:blipFill>
        <p:spPr>
          <a:xfrm flipH="1">
            <a:off x="5257701" y="5260790"/>
            <a:ext cx="757095" cy="655396"/>
          </a:xfrm>
          <a:prstGeom prst="rect">
            <a:avLst/>
          </a:prstGeom>
        </p:spPr>
      </p:pic>
      <p:pic>
        <p:nvPicPr>
          <p:cNvPr id="6" name="Picture 5"/>
          <p:cNvPicPr>
            <a:picLocks noChangeAspect="1"/>
          </p:cNvPicPr>
          <p:nvPr/>
        </p:nvPicPr>
        <p:blipFill>
          <a:blip r:embed="rId10"/>
          <a:stretch>
            <a:fillRect/>
          </a:stretch>
        </p:blipFill>
        <p:spPr>
          <a:xfrm flipH="1">
            <a:off x="5309845" y="1828858"/>
            <a:ext cx="652809" cy="640776"/>
          </a:xfrm>
          <a:prstGeom prst="rect">
            <a:avLst/>
          </a:prstGeom>
        </p:spPr>
      </p:pic>
      <p:pic>
        <p:nvPicPr>
          <p:cNvPr id="7" name="Picture 6"/>
          <p:cNvPicPr>
            <a:picLocks noChangeAspect="1"/>
          </p:cNvPicPr>
          <p:nvPr/>
        </p:nvPicPr>
        <p:blipFill>
          <a:blip r:embed="rId11"/>
          <a:stretch>
            <a:fillRect/>
          </a:stretch>
        </p:blipFill>
        <p:spPr>
          <a:xfrm>
            <a:off x="5271606" y="4147081"/>
            <a:ext cx="731104" cy="748284"/>
          </a:xfrm>
          <a:prstGeom prst="rect">
            <a:avLst/>
          </a:prstGeom>
        </p:spPr>
      </p:pic>
      <p:pic>
        <p:nvPicPr>
          <p:cNvPr id="8" name="Picture 7"/>
          <p:cNvPicPr>
            <a:picLocks noChangeAspect="1"/>
          </p:cNvPicPr>
          <p:nvPr/>
        </p:nvPicPr>
        <p:blipFill>
          <a:blip r:embed="rId12"/>
          <a:stretch>
            <a:fillRect/>
          </a:stretch>
        </p:blipFill>
        <p:spPr>
          <a:xfrm>
            <a:off x="5198147" y="3037118"/>
            <a:ext cx="816649" cy="674036"/>
          </a:xfrm>
          <a:prstGeom prst="rect">
            <a:avLst/>
          </a:prstGeom>
        </p:spPr>
      </p:pic>
    </p:spTree>
    <p:extLst>
      <p:ext uri="{BB962C8B-B14F-4D97-AF65-F5344CB8AC3E}">
        <p14:creationId xmlns:p14="http://schemas.microsoft.com/office/powerpoint/2010/main" val="194555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5" name="Text Placeholder 4">
            <a:extLst>
              <a:ext uri="{FF2B5EF4-FFF2-40B4-BE49-F238E27FC236}">
                <a16:creationId xmlns:a16="http://schemas.microsoft.com/office/drawing/2014/main" xmlns="" id="{31B217AE-C882-4066-9CD2-FDC3B2070AD6}"/>
              </a:ext>
            </a:extLst>
          </p:cNvPr>
          <p:cNvSpPr>
            <a:spLocks noGrp="1"/>
          </p:cNvSpPr>
          <p:nvPr>
            <p:ph type="body" idx="1"/>
          </p:nvPr>
        </p:nvSpPr>
        <p:spPr>
          <a:xfrm>
            <a:off x="839788" y="1435501"/>
            <a:ext cx="5157787" cy="823912"/>
          </a:xfrm>
        </p:spPr>
        <p:txBody>
          <a:bodyPr>
            <a:normAutofit/>
          </a:bodyPr>
          <a:lstStyle/>
          <a:p>
            <a:r>
              <a:rPr lang="en-US" sz="3200" dirty="0"/>
              <a:t>Benefits</a:t>
            </a:r>
          </a:p>
        </p:txBody>
      </p:sp>
      <p:sp>
        <p:nvSpPr>
          <p:cNvPr id="3" name="Content Placeholder 2"/>
          <p:cNvSpPr>
            <a:spLocks noGrp="1"/>
          </p:cNvSpPr>
          <p:nvPr>
            <p:ph sz="half" idx="2"/>
          </p:nvPr>
        </p:nvSpPr>
        <p:spPr>
          <a:xfrm>
            <a:off x="1779688" y="2505075"/>
            <a:ext cx="3906217" cy="3684588"/>
          </a:xfrm>
        </p:spPr>
        <p:txBody>
          <a:bodyPr>
            <a:normAutofit/>
          </a:bodyPr>
          <a:lstStyle/>
          <a:p>
            <a:pPr marL="0" indent="0">
              <a:buNone/>
            </a:pPr>
            <a:r>
              <a:rPr lang="en-US" sz="3200" dirty="0"/>
              <a:t>HIPAA </a:t>
            </a:r>
            <a:r>
              <a:rPr lang="en-US" sz="3200" dirty="0" smtClean="0"/>
              <a:t>compliant</a:t>
            </a:r>
          </a:p>
          <a:p>
            <a:endParaRPr lang="en-US" sz="1000" dirty="0"/>
          </a:p>
          <a:p>
            <a:pPr marL="0" indent="0">
              <a:buNone/>
            </a:pPr>
            <a:r>
              <a:rPr lang="en-US" sz="3200" dirty="0"/>
              <a:t>Free for </a:t>
            </a:r>
            <a:r>
              <a:rPr lang="en-US" sz="3200" dirty="0" smtClean="0"/>
              <a:t>researchers </a:t>
            </a:r>
            <a:r>
              <a:rPr lang="en-US" sz="3200" dirty="0"/>
              <a:t>- embedded within CTSA </a:t>
            </a:r>
            <a:r>
              <a:rPr lang="en-US" sz="3200" dirty="0" smtClean="0"/>
              <a:t>hubs</a:t>
            </a:r>
          </a:p>
          <a:p>
            <a:endParaRPr lang="en-US" sz="1000" dirty="0"/>
          </a:p>
          <a:p>
            <a:pPr marL="0" indent="0">
              <a:buNone/>
            </a:pPr>
            <a:r>
              <a:rPr lang="en-US" sz="3200" dirty="0"/>
              <a:t>Facilitates dissemination</a:t>
            </a:r>
          </a:p>
        </p:txBody>
      </p:sp>
      <p:sp>
        <p:nvSpPr>
          <p:cNvPr id="6" name="Text Placeholder 5">
            <a:extLst>
              <a:ext uri="{FF2B5EF4-FFF2-40B4-BE49-F238E27FC236}">
                <a16:creationId xmlns:a16="http://schemas.microsoft.com/office/drawing/2014/main" xmlns="" id="{64541871-C57D-40FC-BC9D-50EFEFE4F116}"/>
              </a:ext>
            </a:extLst>
          </p:cNvPr>
          <p:cNvSpPr>
            <a:spLocks noGrp="1"/>
          </p:cNvSpPr>
          <p:nvPr>
            <p:ph type="body" sz="quarter" idx="3"/>
          </p:nvPr>
        </p:nvSpPr>
        <p:spPr>
          <a:xfrm>
            <a:off x="6172200" y="1533918"/>
            <a:ext cx="5183188" cy="823912"/>
          </a:xfrm>
        </p:spPr>
        <p:txBody>
          <a:bodyPr>
            <a:normAutofit/>
          </a:bodyPr>
          <a:lstStyle/>
          <a:p>
            <a:r>
              <a:rPr lang="en-US" sz="3200" dirty="0"/>
              <a:t>Challenges</a:t>
            </a:r>
          </a:p>
        </p:txBody>
      </p:sp>
      <p:sp>
        <p:nvSpPr>
          <p:cNvPr id="7" name="Content Placeholder 6">
            <a:extLst>
              <a:ext uri="{FF2B5EF4-FFF2-40B4-BE49-F238E27FC236}">
                <a16:creationId xmlns:a16="http://schemas.microsoft.com/office/drawing/2014/main" xmlns="" id="{C1B539D0-9F8D-4290-B588-01DCEF17BD45}"/>
              </a:ext>
            </a:extLst>
          </p:cNvPr>
          <p:cNvSpPr>
            <a:spLocks noGrp="1"/>
          </p:cNvSpPr>
          <p:nvPr>
            <p:ph sz="quarter" idx="4"/>
          </p:nvPr>
        </p:nvSpPr>
        <p:spPr>
          <a:xfrm>
            <a:off x="7082444" y="2505075"/>
            <a:ext cx="4272944" cy="3684588"/>
          </a:xfrm>
        </p:spPr>
        <p:txBody>
          <a:bodyPr/>
          <a:lstStyle/>
          <a:p>
            <a:pPr marL="0" indent="0">
              <a:buNone/>
            </a:pPr>
            <a:r>
              <a:rPr lang="en-US" sz="3200" dirty="0"/>
              <a:t>Designed for data capture, not clinical </a:t>
            </a:r>
            <a:r>
              <a:rPr lang="en-US" sz="3200" dirty="0" smtClean="0"/>
              <a:t>use</a:t>
            </a:r>
          </a:p>
          <a:p>
            <a:endParaRPr lang="en-US" sz="1000" dirty="0"/>
          </a:p>
          <a:p>
            <a:pPr marL="0" indent="0">
              <a:buNone/>
            </a:pPr>
            <a:r>
              <a:rPr lang="en-US" sz="3200" dirty="0"/>
              <a:t>Minimize double-data entry</a:t>
            </a:r>
          </a:p>
          <a:p>
            <a:endParaRPr lang="en-US" dirty="0"/>
          </a:p>
        </p:txBody>
      </p:sp>
      <p:pic>
        <p:nvPicPr>
          <p:cNvPr id="8" name="Picture 7">
            <a:extLst>
              <a:ext uri="{FF2B5EF4-FFF2-40B4-BE49-F238E27FC236}">
                <a16:creationId xmlns:a16="http://schemas.microsoft.com/office/drawing/2014/main" xmlns="" id="{0106D091-8349-41CC-9D3A-CDA59CC341D0}"/>
              </a:ext>
            </a:extLst>
          </p:cNvPr>
          <p:cNvPicPr>
            <a:picLocks noChangeAspect="1"/>
          </p:cNvPicPr>
          <p:nvPr/>
        </p:nvPicPr>
        <p:blipFill>
          <a:blip r:embed="rId3"/>
          <a:stretch>
            <a:fillRect/>
          </a:stretch>
        </p:blipFill>
        <p:spPr>
          <a:xfrm>
            <a:off x="3083434" y="521894"/>
            <a:ext cx="2914141" cy="1012024"/>
          </a:xfrm>
          <a:prstGeom prst="rect">
            <a:avLst/>
          </a:prstGeom>
        </p:spPr>
      </p:pic>
      <p:pic>
        <p:nvPicPr>
          <p:cNvPr id="4" name="Picture 3"/>
          <p:cNvPicPr>
            <a:picLocks noChangeAspect="1"/>
          </p:cNvPicPr>
          <p:nvPr/>
        </p:nvPicPr>
        <p:blipFill>
          <a:blip r:embed="rId4"/>
          <a:stretch>
            <a:fillRect/>
          </a:stretch>
        </p:blipFill>
        <p:spPr>
          <a:xfrm>
            <a:off x="815052" y="2505075"/>
            <a:ext cx="939900" cy="542250"/>
          </a:xfrm>
          <a:prstGeom prst="rect">
            <a:avLst/>
          </a:prstGeom>
        </p:spPr>
      </p:pic>
      <p:pic>
        <p:nvPicPr>
          <p:cNvPr id="9" name="Picture 8"/>
          <p:cNvPicPr>
            <a:picLocks noChangeAspect="1"/>
          </p:cNvPicPr>
          <p:nvPr/>
        </p:nvPicPr>
        <p:blipFill>
          <a:blip r:embed="rId5"/>
          <a:stretch>
            <a:fillRect/>
          </a:stretch>
        </p:blipFill>
        <p:spPr>
          <a:xfrm>
            <a:off x="839332" y="3404601"/>
            <a:ext cx="795844" cy="914222"/>
          </a:xfrm>
          <a:prstGeom prst="rect">
            <a:avLst/>
          </a:prstGeom>
        </p:spPr>
      </p:pic>
      <p:pic>
        <p:nvPicPr>
          <p:cNvPr id="10" name="Picture 9"/>
          <p:cNvPicPr>
            <a:picLocks noChangeAspect="1"/>
          </p:cNvPicPr>
          <p:nvPr/>
        </p:nvPicPr>
        <p:blipFill>
          <a:blip r:embed="rId6"/>
          <a:stretch>
            <a:fillRect/>
          </a:stretch>
        </p:blipFill>
        <p:spPr>
          <a:xfrm>
            <a:off x="694819" y="4887883"/>
            <a:ext cx="995005" cy="990513"/>
          </a:xfrm>
          <a:prstGeom prst="rect">
            <a:avLst/>
          </a:prstGeom>
        </p:spPr>
      </p:pic>
      <p:pic>
        <p:nvPicPr>
          <p:cNvPr id="11" name="Picture 10"/>
          <p:cNvPicPr>
            <a:picLocks noChangeAspect="1"/>
          </p:cNvPicPr>
          <p:nvPr/>
        </p:nvPicPr>
        <p:blipFill>
          <a:blip r:embed="rId7"/>
          <a:stretch>
            <a:fillRect/>
          </a:stretch>
        </p:blipFill>
        <p:spPr>
          <a:xfrm>
            <a:off x="6039845" y="2549777"/>
            <a:ext cx="1000328" cy="976846"/>
          </a:xfrm>
          <a:prstGeom prst="rect">
            <a:avLst/>
          </a:prstGeom>
        </p:spPr>
      </p:pic>
      <p:pic>
        <p:nvPicPr>
          <p:cNvPr id="12" name="Picture 11"/>
          <p:cNvPicPr>
            <a:picLocks noChangeAspect="1"/>
          </p:cNvPicPr>
          <p:nvPr/>
        </p:nvPicPr>
        <p:blipFill>
          <a:blip r:embed="rId8"/>
          <a:stretch>
            <a:fillRect/>
          </a:stretch>
        </p:blipFill>
        <p:spPr>
          <a:xfrm>
            <a:off x="6087439" y="3718570"/>
            <a:ext cx="980555" cy="1067865"/>
          </a:xfrm>
          <a:prstGeom prst="rect">
            <a:avLst/>
          </a:prstGeom>
        </p:spPr>
      </p:pic>
    </p:spTree>
    <p:extLst>
      <p:ext uri="{BB962C8B-B14F-4D97-AF65-F5344CB8AC3E}">
        <p14:creationId xmlns:p14="http://schemas.microsoft.com/office/powerpoint/2010/main" val="45053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Registry</a:t>
            </a:r>
            <a:endParaRPr lang="en-US" dirty="0"/>
          </a:p>
        </p:txBody>
      </p:sp>
      <p:sp>
        <p:nvSpPr>
          <p:cNvPr id="3" name="Content Placeholder 2"/>
          <p:cNvSpPr>
            <a:spLocks noGrp="1"/>
          </p:cNvSpPr>
          <p:nvPr>
            <p:ph idx="1"/>
          </p:nvPr>
        </p:nvSpPr>
        <p:spPr/>
        <p:txBody>
          <a:bodyPr>
            <a:normAutofit/>
          </a:bodyPr>
          <a:lstStyle/>
          <a:p>
            <a:endParaRPr lang="en-US" dirty="0"/>
          </a:p>
          <a:p>
            <a:r>
              <a:rPr lang="en-US" dirty="0"/>
              <a:t>Streamline data entry for PNs</a:t>
            </a:r>
          </a:p>
          <a:p>
            <a:endParaRPr lang="en-US" dirty="0"/>
          </a:p>
          <a:p>
            <a:r>
              <a:rPr lang="en-US" dirty="0"/>
              <a:t>Visual tracking at-a-glance</a:t>
            </a:r>
          </a:p>
          <a:p>
            <a:endParaRPr lang="en-US" dirty="0"/>
          </a:p>
          <a:p>
            <a:r>
              <a:rPr lang="en-US" dirty="0"/>
              <a:t>Facilitate communication between sites</a:t>
            </a:r>
          </a:p>
        </p:txBody>
      </p:sp>
      <p:pic>
        <p:nvPicPr>
          <p:cNvPr id="4" name="Picture 3"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stretch>
            <a:fillRect/>
          </a:stretch>
        </p:blipFill>
        <p:spPr>
          <a:xfrm>
            <a:off x="7975092" y="1527238"/>
            <a:ext cx="3581400" cy="3876675"/>
          </a:xfrm>
          <a:prstGeom prst="rect">
            <a:avLst/>
          </a:prstGeom>
        </p:spPr>
      </p:pic>
    </p:spTree>
    <p:extLst>
      <p:ext uri="{BB962C8B-B14F-4D97-AF65-F5344CB8AC3E}">
        <p14:creationId xmlns:p14="http://schemas.microsoft.com/office/powerpoint/2010/main" val="239477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data </a:t>
            </a:r>
            <a:r>
              <a:rPr lang="en-US" dirty="0" smtClean="0"/>
              <a:t>entry – Clinical challenges </a:t>
            </a:r>
            <a:endParaRPr lang="en-US" dirty="0"/>
          </a:p>
        </p:txBody>
      </p:sp>
      <p:sp>
        <p:nvSpPr>
          <p:cNvPr id="3" name="Content Placeholder 2"/>
          <p:cNvSpPr>
            <a:spLocks noGrp="1"/>
          </p:cNvSpPr>
          <p:nvPr>
            <p:ph idx="1"/>
          </p:nvPr>
        </p:nvSpPr>
        <p:spPr>
          <a:xfrm>
            <a:off x="838200" y="1825625"/>
            <a:ext cx="8683752" cy="4351338"/>
          </a:xfrm>
        </p:spPr>
        <p:txBody>
          <a:bodyPr>
            <a:normAutofit/>
          </a:bodyPr>
          <a:lstStyle/>
          <a:p>
            <a:pPr>
              <a:lnSpc>
                <a:spcPct val="150000"/>
              </a:lnSpc>
            </a:pPr>
            <a:r>
              <a:rPr lang="en-US" sz="2400" dirty="0"/>
              <a:t>Six sites, each with own existing methods of tracking</a:t>
            </a:r>
          </a:p>
          <a:p>
            <a:pPr lvl="1">
              <a:lnSpc>
                <a:spcPct val="150000"/>
              </a:lnSpc>
            </a:pPr>
            <a:r>
              <a:rPr lang="en-US" dirty="0"/>
              <a:t>Electronic medical record, </a:t>
            </a:r>
            <a:r>
              <a:rPr lang="en-US" dirty="0" err="1"/>
              <a:t>MSExcel</a:t>
            </a:r>
            <a:r>
              <a:rPr lang="en-US" dirty="0"/>
              <a:t>, Outlook, sticky notes</a:t>
            </a:r>
          </a:p>
          <a:p>
            <a:pPr>
              <a:lnSpc>
                <a:spcPct val="150000"/>
              </a:lnSpc>
            </a:pPr>
            <a:r>
              <a:rPr lang="en-US" sz="2400" dirty="0" smtClean="0"/>
              <a:t>Patient </a:t>
            </a:r>
            <a:r>
              <a:rPr lang="en-US" sz="2400" dirty="0"/>
              <a:t>Navigators biggest challenge is a lack of time</a:t>
            </a:r>
          </a:p>
          <a:p>
            <a:pPr lvl="1">
              <a:lnSpc>
                <a:spcPct val="150000"/>
              </a:lnSpc>
            </a:pPr>
            <a:r>
              <a:rPr lang="en-US" dirty="0"/>
              <a:t>Reduce the burden of double data entry</a:t>
            </a:r>
          </a:p>
          <a:p>
            <a:pPr lvl="1"/>
            <a:endParaRPr lang="en-US" dirty="0"/>
          </a:p>
        </p:txBody>
      </p:sp>
      <p:pic>
        <p:nvPicPr>
          <p:cNvPr id="4" name="Picture 3"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8900904" y="1551214"/>
            <a:ext cx="2787238" cy="2139043"/>
          </a:xfrm>
          <a:prstGeom prst="rect">
            <a:avLst/>
          </a:prstGeom>
        </p:spPr>
      </p:pic>
    </p:spTree>
    <p:extLst>
      <p:ext uri="{BB962C8B-B14F-4D97-AF65-F5344CB8AC3E}">
        <p14:creationId xmlns:p14="http://schemas.microsoft.com/office/powerpoint/2010/main" val="310883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data entry – </a:t>
            </a:r>
            <a:r>
              <a:rPr lang="en-US" dirty="0" smtClean="0"/>
              <a:t>Technical solutions</a:t>
            </a:r>
            <a:endParaRPr lang="en-US" dirty="0"/>
          </a:p>
        </p:txBody>
      </p:sp>
      <p:sp>
        <p:nvSpPr>
          <p:cNvPr id="3" name="Content Placeholder 2"/>
          <p:cNvSpPr>
            <a:spLocks noGrp="1"/>
          </p:cNvSpPr>
          <p:nvPr>
            <p:ph idx="1"/>
          </p:nvPr>
        </p:nvSpPr>
        <p:spPr/>
        <p:txBody>
          <a:bodyPr/>
          <a:lstStyle/>
          <a:p>
            <a:pPr lvl="1"/>
            <a:r>
              <a:rPr lang="en-US" dirty="0" smtClean="0"/>
              <a:t>Multiple </a:t>
            </a:r>
            <a:r>
              <a:rPr lang="en-US" dirty="0"/>
              <a:t>projects combined using dynamic SQL joins</a:t>
            </a:r>
          </a:p>
          <a:p>
            <a:pPr lvl="1"/>
            <a:r>
              <a:rPr lang="en-US" dirty="0"/>
              <a:t>Site-specific dropdowns and piped fields</a:t>
            </a:r>
          </a:p>
          <a:p>
            <a:pPr lvl="1"/>
            <a:r>
              <a:rPr lang="en-US" dirty="0"/>
              <a:t>Use of embedded links and referring URL to reduce keying on external partners’ websites</a:t>
            </a:r>
          </a:p>
          <a:p>
            <a:endParaRPr lang="en-US" dirty="0"/>
          </a:p>
        </p:txBody>
      </p:sp>
    </p:spTree>
    <p:extLst>
      <p:ext uri="{BB962C8B-B14F-4D97-AF65-F5344CB8AC3E}">
        <p14:creationId xmlns:p14="http://schemas.microsoft.com/office/powerpoint/2010/main" val="123445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0E9A6ED-B880-44EA-8D60-C9D3C82CC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0FB3BDF-E498-4E30-8E5E-07DC697630CF}"/>
              </a:ext>
            </a:extLst>
          </p:cNvPr>
          <p:cNvSpPr>
            <a:spLocks noGrp="1"/>
          </p:cNvSpPr>
          <p:nvPr>
            <p:ph type="title"/>
          </p:nvPr>
        </p:nvSpPr>
        <p:spPr>
          <a:xfrm>
            <a:off x="648928" y="557190"/>
            <a:ext cx="10165375" cy="1671564"/>
          </a:xfrm>
        </p:spPr>
        <p:txBody>
          <a:bodyPr>
            <a:normAutofit/>
          </a:bodyPr>
          <a:lstStyle/>
          <a:p>
            <a:r>
              <a:rPr lang="en-US" sz="4000" dirty="0"/>
              <a:t>Visual Tracking </a:t>
            </a:r>
            <a:r>
              <a:rPr lang="en-US" sz="4000" dirty="0" smtClean="0"/>
              <a:t>At-a-Glance – Clinical challenges</a:t>
            </a:r>
            <a:endParaRPr lang="en-US" sz="4000" dirty="0"/>
          </a:p>
        </p:txBody>
      </p:sp>
      <p:sp>
        <p:nvSpPr>
          <p:cNvPr id="9" name="Content Placeholder 8">
            <a:extLst>
              <a:ext uri="{FF2B5EF4-FFF2-40B4-BE49-F238E27FC236}">
                <a16:creationId xmlns:a16="http://schemas.microsoft.com/office/drawing/2014/main" xmlns="" id="{C4D16249-2DC5-40B3-AACE-639E578A65CD}"/>
              </a:ext>
            </a:extLst>
          </p:cNvPr>
          <p:cNvSpPr>
            <a:spLocks noGrp="1"/>
          </p:cNvSpPr>
          <p:nvPr>
            <p:ph idx="1"/>
          </p:nvPr>
        </p:nvSpPr>
        <p:spPr>
          <a:xfrm>
            <a:off x="648930" y="2398030"/>
            <a:ext cx="5180245" cy="3731058"/>
          </a:xfrm>
        </p:spPr>
        <p:txBody>
          <a:bodyPr>
            <a:normAutofit/>
          </a:bodyPr>
          <a:lstStyle/>
          <a:p>
            <a:endParaRPr lang="en-US" sz="2000" dirty="0"/>
          </a:p>
        </p:txBody>
      </p:sp>
      <p:pic>
        <p:nvPicPr>
          <p:cNvPr id="3" name="Picture 2"/>
          <p:cNvPicPr>
            <a:picLocks noChangeAspect="1"/>
          </p:cNvPicPr>
          <p:nvPr/>
        </p:nvPicPr>
        <p:blipFill>
          <a:blip r:embed="rId3"/>
          <a:stretch>
            <a:fillRect/>
          </a:stretch>
        </p:blipFill>
        <p:spPr>
          <a:xfrm>
            <a:off x="1415361" y="2011544"/>
            <a:ext cx="8632508" cy="4237777"/>
          </a:xfrm>
          <a:prstGeom prst="rect">
            <a:avLst/>
          </a:prstGeom>
        </p:spPr>
      </p:pic>
    </p:spTree>
    <p:extLst>
      <p:ext uri="{BB962C8B-B14F-4D97-AF65-F5344CB8AC3E}">
        <p14:creationId xmlns:p14="http://schemas.microsoft.com/office/powerpoint/2010/main" val="2010190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1271</Words>
  <Application>Microsoft Office PowerPoint</Application>
  <PresentationFormat>Widescreen</PresentationFormat>
  <Paragraphs>175</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 Real-time Registry to Track Breast Cancer Patients Across Boston </vt:lpstr>
      <vt:lpstr>Funding &amp; Disclosures</vt:lpstr>
      <vt:lpstr>Translating Research Into Practice (TRIP)</vt:lpstr>
      <vt:lpstr>Problem: How to Create a Real-time Registry?</vt:lpstr>
      <vt:lpstr>Solution:</vt:lpstr>
      <vt:lpstr>Goals for the Registry</vt:lpstr>
      <vt:lpstr>Streamlining data entry – Clinical challenges </vt:lpstr>
      <vt:lpstr>Streamlining data entry – Technical solutions</vt:lpstr>
      <vt:lpstr>Visual Tracking At-a-Glance – Clinical challenges</vt:lpstr>
      <vt:lpstr>Visual Tracking At-a-Glance – Technical solutions</vt:lpstr>
      <vt:lpstr>Population health: Patient Tracking Report</vt:lpstr>
      <vt:lpstr>Facilitate Communication Across Sites – Clinical Challenges</vt:lpstr>
      <vt:lpstr>Facilitate Communication Across Sites – Technical Solutions</vt:lpstr>
      <vt:lpstr>Governance/HIPAA</vt:lpstr>
      <vt:lpstr>For more information</vt:lpstr>
      <vt:lpstr>Acknowledgements</vt:lpstr>
      <vt:lpstr>Cool things we did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Real-time Registry to Track Breast Cancer Patients Across Boston</dc:title>
  <dc:creator>Amy LeClair</dc:creator>
  <cp:lastModifiedBy>LeClair, Amy</cp:lastModifiedBy>
  <cp:revision>12</cp:revision>
  <dcterms:created xsi:type="dcterms:W3CDTF">2020-08-25T20:47:11Z</dcterms:created>
  <dcterms:modified xsi:type="dcterms:W3CDTF">2020-08-28T19:46:39Z</dcterms:modified>
</cp:coreProperties>
</file>